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C9480C-B0A0-6F97-885A-2A48AD8D0C67}" v="4" dt="2022-05-13T12:59:37.9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33" d="100"/>
          <a:sy n="33" d="100"/>
        </p:scale>
        <p:origin x="-1386" y="-102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5034433" y="2074591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How an Electro discharge machine (EDM) works and how to improve Cutting speed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 and feed rates for quicker machining.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Richard Morgan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Mechanical &amp; Manufacturing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497215" y="17905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0" y="6529219"/>
            <a:ext cx="6415087" cy="9490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Introduction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Entering the final year of BEng Mechanical and Manufacturing degree apprenticeship, it has been tasked to complete a dissertation that should apply knowledge learnt on your course to solve/evaluate a real-world problem.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This project will not only benefit me and my learning but to hopefully benefit the company and the CNC shop floor that I currently work in.</a:t>
            </a:r>
          </a:p>
          <a:p>
            <a:pPr>
              <a:spcBef>
                <a:spcPct val="50000"/>
              </a:spcBef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Wall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colmonoy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is a leading global engineering group engaged in Manufacturing, brazing products, castings, coatings.</a:t>
            </a:r>
          </a:p>
          <a:p>
            <a:pPr>
              <a:spcBef>
                <a:spcPct val="50000"/>
              </a:spcBef>
            </a:pPr>
            <a:endParaRPr lang="en-US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290382" y="14747728"/>
            <a:ext cx="6415087" cy="1549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Project Aims</a:t>
            </a:r>
          </a:p>
          <a:p>
            <a:pPr marL="457200" indent="-457200">
              <a:spcBef>
                <a:spcPct val="20000"/>
              </a:spcBef>
              <a:buFont typeface="Wingdings" panose="05000000000000000000" pitchFamily="2" charset="2"/>
              <a:buChar char="§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Research of electrical discharge machine and how it works.</a:t>
            </a:r>
          </a:p>
          <a:p>
            <a:pPr marL="457200" indent="-457200">
              <a:spcBef>
                <a:spcPct val="20000"/>
              </a:spcBef>
              <a:buFont typeface="Wingdings" panose="05000000000000000000" pitchFamily="2" charset="2"/>
              <a:buChar char="§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Request for a test piece to be made.</a:t>
            </a:r>
          </a:p>
          <a:p>
            <a:pPr marL="457200" indent="-457200">
              <a:spcBef>
                <a:spcPct val="20000"/>
              </a:spcBef>
              <a:buFont typeface="Wingdings" panose="05000000000000000000" pitchFamily="2" charset="2"/>
              <a:buChar char="§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Set up test piece on electrical discharge machine.</a:t>
            </a:r>
          </a:p>
          <a:p>
            <a:pPr marL="457200" indent="-457200">
              <a:spcBef>
                <a:spcPct val="20000"/>
              </a:spcBef>
              <a:buFont typeface="Wingdings" panose="05000000000000000000" pitchFamily="2" charset="2"/>
              <a:buChar char="§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Take cuts of plates at different speeds and feeds.</a:t>
            </a:r>
          </a:p>
          <a:p>
            <a:pPr marL="457200" indent="-457200">
              <a:spcBef>
                <a:spcPct val="20000"/>
              </a:spcBef>
              <a:buFont typeface="Wingdings" panose="05000000000000000000" pitchFamily="2" charset="2"/>
              <a:buChar char="§"/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Record results.</a:t>
            </a:r>
          </a:p>
          <a:p>
            <a:pPr marL="457200" indent="-457200">
              <a:spcBef>
                <a:spcPct val="20000"/>
              </a:spcBef>
              <a:buFont typeface="Wingdings" panose="05000000000000000000" pitchFamily="2" charset="2"/>
              <a:buChar char="§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Analyse results for machining time</a:t>
            </a:r>
          </a:p>
          <a:p>
            <a:pPr marL="457200" indent="-457200">
              <a:spcBef>
                <a:spcPct val="20000"/>
              </a:spcBef>
              <a:buFont typeface="Wingdings" panose="05000000000000000000" pitchFamily="2" charset="2"/>
              <a:buChar char="§"/>
            </a:pPr>
            <a:endParaRPr lang="en-GB" altLang="en-US" sz="2800" dirty="0"/>
          </a:p>
          <a:p>
            <a:pPr>
              <a:spcBef>
                <a:spcPct val="20000"/>
              </a:spcBef>
            </a:pPr>
            <a:r>
              <a:rPr lang="en-AU" altLang="en-US" sz="3600" b="1" dirty="0"/>
              <a:t>Methods</a:t>
            </a:r>
          </a:p>
          <a:p>
            <a:pPr marL="571500" indent="-5715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Have a test piece made using our own specific material which is nickel-cobalt alloy</a:t>
            </a:r>
          </a:p>
          <a:p>
            <a:pPr marL="571500" indent="-5715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Understand importance of health and safety with EDM machining.</a:t>
            </a:r>
          </a:p>
          <a:p>
            <a:pPr marL="571500" indent="-5715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Research and look at why surface finish is important and how to measure.</a:t>
            </a:r>
          </a:p>
          <a:p>
            <a:pPr marL="571500" indent="-5715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Look at wire considerations.</a:t>
            </a:r>
          </a:p>
          <a:p>
            <a:pPr marL="571500" indent="-5715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Enlighten the reader of wire schematics.</a:t>
            </a:r>
          </a:p>
          <a:p>
            <a:pPr marL="571500" indent="-5715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Take cuts of test piece looking at 6 parameters which will effect machining time.</a:t>
            </a:r>
          </a:p>
          <a:p>
            <a:pPr marL="571500" indent="-571500"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AU" altLang="en-US" sz="2800" dirty="0"/>
          </a:p>
          <a:p>
            <a:pPr marL="571500" indent="-571500">
              <a:spcBef>
                <a:spcPct val="20000"/>
              </a:spcBef>
              <a:buFont typeface="Wingdings" panose="05000000000000000000" pitchFamily="2" charset="2"/>
              <a:buChar char="§"/>
            </a:pPr>
            <a:endParaRPr lang="en-AU" altLang="en-US" sz="3600" b="1" dirty="0"/>
          </a:p>
          <a:p>
            <a:pPr>
              <a:spcBef>
                <a:spcPct val="20000"/>
              </a:spcBef>
            </a:pPr>
            <a:endParaRPr lang="en-AU" altLang="en-US" sz="3600" b="1" dirty="0"/>
          </a:p>
        </p:txBody>
      </p:sp>
      <p:sp>
        <p:nvSpPr>
          <p:cNvPr id="16" name="Text Box 16"/>
          <p:cNvSpPr txBox="1">
            <a:spLocks noChangeArrowheads="1"/>
          </p:cNvSpPr>
          <p:nvPr/>
        </p:nvSpPr>
        <p:spPr bwMode="auto">
          <a:xfrm>
            <a:off x="10750499" y="21024237"/>
            <a:ext cx="4022058" cy="137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i="1" dirty="0">
                <a:latin typeface="Times New Roman" charset="0"/>
              </a:rPr>
              <a:t>Cutting condition screen which shows parameters which will be altered.</a:t>
            </a:r>
          </a:p>
        </p:txBody>
      </p:sp>
      <p:sp>
        <p:nvSpPr>
          <p:cNvPr id="17" name="Text Box 21"/>
          <p:cNvSpPr txBox="1">
            <a:spLocks noChangeArrowheads="1"/>
          </p:cNvSpPr>
          <p:nvPr/>
        </p:nvSpPr>
        <p:spPr bwMode="auto">
          <a:xfrm>
            <a:off x="11562735" y="14791571"/>
            <a:ext cx="2825750" cy="2113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i="1" dirty="0">
                <a:latin typeface="Times New Roman" charset="0"/>
              </a:rPr>
              <a:t>Photo of test piece which has been made and surface ground at 200mm x 42.5 mm</a:t>
            </a:r>
          </a:p>
        </p:txBody>
      </p:sp>
      <p:sp>
        <p:nvSpPr>
          <p:cNvPr id="22" name="Text Box 10"/>
          <p:cNvSpPr txBox="1">
            <a:spLocks noChangeArrowheads="1"/>
          </p:cNvSpPr>
          <p:nvPr/>
        </p:nvSpPr>
        <p:spPr bwMode="auto">
          <a:xfrm>
            <a:off x="14388485" y="23372945"/>
            <a:ext cx="6415088" cy="275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Acknowledgements</a:t>
            </a:r>
          </a:p>
          <a:p>
            <a:pPr>
              <a:spcBef>
                <a:spcPct val="50000"/>
              </a:spcBef>
            </a:pPr>
            <a:r>
              <a:rPr lang="en-US" altLang="en-US" dirty="0"/>
              <a:t>I would like to thank my family for their continued support over this period. I would also like to thank my mentor Richard Morgan for his guidance and support.</a:t>
            </a:r>
          </a:p>
        </p:txBody>
      </p:sp>
      <p:sp>
        <p:nvSpPr>
          <p:cNvPr id="24" name="Text Box 22"/>
          <p:cNvSpPr txBox="1">
            <a:spLocks noChangeArrowheads="1"/>
          </p:cNvSpPr>
          <p:nvPr/>
        </p:nvSpPr>
        <p:spPr bwMode="auto">
          <a:xfrm>
            <a:off x="14388486" y="6529219"/>
            <a:ext cx="6415087" cy="9490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Results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After taking 3 test cuts while altering parameters, the machining time decreased by 30/35 minutes. I could then calculate how many components are produced with the old cycle time vs new cycle time.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Old cycle time – 5 parts a shift, 16 parts a day and 82 parts a week( 5 day working week)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New cycle time – 7 parts a shift, 25 parts a day and 128 parts a week (5 day working week)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Also the surface finish was getting rougher the quicker the machining time, however it was within the specified tolerance of 4.2 Ra</a:t>
            </a:r>
          </a:p>
          <a:p>
            <a:pPr>
              <a:spcBef>
                <a:spcPct val="50000"/>
              </a:spcBef>
            </a:pPr>
            <a:endParaRPr lang="en-AU" altLang="en-US" sz="2800" dirty="0"/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48597" y="2532558"/>
            <a:ext cx="223729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b="1" dirty="0">
                <a:solidFill>
                  <a:schemeClr val="bg1"/>
                </a:solidFill>
              </a:rPr>
              <a:t>Your Pic</a:t>
            </a: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353573E6-BD93-4ECE-8F60-89A65FD594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9023" y="28905882"/>
            <a:ext cx="9434589" cy="1326739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5CC29953-6180-470C-B3B1-92000896378F}"/>
              </a:ext>
            </a:extLst>
          </p:cNvPr>
          <p:cNvSpPr txBox="1"/>
          <p:nvPr/>
        </p:nvSpPr>
        <p:spPr>
          <a:xfrm>
            <a:off x="2810943" y="29201563"/>
            <a:ext cx="7056957" cy="9317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WALL</a:t>
            </a:r>
            <a:r>
              <a:rPr lang="en-GB" dirty="0" err="1"/>
              <a:t>Colmonoy</a:t>
            </a:r>
            <a:endParaRPr lang="en-GB" b="1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2DC29DD-EA54-4D9D-9F52-4592A95087F5}"/>
              </a:ext>
            </a:extLst>
          </p:cNvPr>
          <p:cNvSpPr txBox="1"/>
          <p:nvPr/>
        </p:nvSpPr>
        <p:spPr>
          <a:xfrm>
            <a:off x="6717214" y="6578676"/>
            <a:ext cx="66866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Work carried out</a:t>
            </a:r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6A36CFB5-F694-44F0-A709-2D9CF541F5C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2747" y="12231130"/>
            <a:ext cx="4849988" cy="6467032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B538AFB7-8619-403C-BDEA-E765EF00CA6F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406"/>
          <a:stretch/>
        </p:blipFill>
        <p:spPr bwMode="auto">
          <a:xfrm>
            <a:off x="6672137" y="19121153"/>
            <a:ext cx="4421486" cy="750112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FD180C2B-E594-4B14-B62D-BB5C5F20D6F9}"/>
              </a:ext>
            </a:extLst>
          </p:cNvPr>
          <p:cNvSpPr txBox="1"/>
          <p:nvPr/>
        </p:nvSpPr>
        <p:spPr>
          <a:xfrm>
            <a:off x="6712747" y="7520687"/>
            <a:ext cx="633148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Here a test piece has been made and surface ground to aid with EDM machining. All work prior to EDM machining is processed on a different machining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i.e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lathe, milling, grinding.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Set up test piece on bed of EDM wire and alter cutting condition screen so that the relevant parameters are altered.</a:t>
            </a:r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9562FD68-7C9D-4F38-BD2A-59C88478644B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14235" y="15811712"/>
            <a:ext cx="4878587" cy="6505524"/>
          </a:xfrm>
          <a:prstGeom prst="rect">
            <a:avLst/>
          </a:prstGeom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6AB91F3C-5F21-47D0-BEE0-59983C3D4F66}"/>
              </a:ext>
            </a:extLst>
          </p:cNvPr>
          <p:cNvSpPr txBox="1"/>
          <p:nvPr/>
        </p:nvSpPr>
        <p:spPr>
          <a:xfrm>
            <a:off x="19282948" y="17411320"/>
            <a:ext cx="193249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>
                <a:latin typeface="Times New Roman" pitchFamily="18" charset="0"/>
                <a:cs typeface="Times New Roman" pitchFamily="18" charset="0"/>
              </a:rPr>
              <a:t>Photo of </a:t>
            </a:r>
            <a:r>
              <a:rPr lang="en-GB" sz="2400" i="1" dirty="0" err="1">
                <a:latin typeface="Times New Roman" pitchFamily="18" charset="0"/>
                <a:cs typeface="Times New Roman" pitchFamily="18" charset="0"/>
              </a:rPr>
              <a:t>Surtronic</a:t>
            </a:r>
            <a:r>
              <a:rPr lang="en-GB" sz="2400" i="1" dirty="0">
                <a:latin typeface="Times New Roman" pitchFamily="18" charset="0"/>
                <a:cs typeface="Times New Roman" pitchFamily="18" charset="0"/>
              </a:rPr>
              <a:t> device in inspection reading 3.9Ra from the quickest piece cut.</a:t>
            </a:r>
          </a:p>
        </p:txBody>
      </p:sp>
      <p:sp>
        <p:nvSpPr>
          <p:cNvPr id="10" name="AutoShape 2" descr="Image preview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088" y="1911789"/>
            <a:ext cx="4343400" cy="4775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346</TotalTime>
  <Words>478</Words>
  <Application>Microsoft Office PowerPoint</Application>
  <PresentationFormat>Custom</PresentationFormat>
  <Paragraphs>43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MShop Supervisor</cp:lastModifiedBy>
  <cp:revision>29</cp:revision>
  <dcterms:created xsi:type="dcterms:W3CDTF">2016-02-25T08:27:32Z</dcterms:created>
  <dcterms:modified xsi:type="dcterms:W3CDTF">2022-05-13T13:00:15Z</dcterms:modified>
</cp:coreProperties>
</file>