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handoutMasterIdLst>
    <p:handoutMasterId r:id="rId37"/>
  </p:handoutMasterIdLst>
  <p:sldIdLst>
    <p:sldId id="414" r:id="rId2"/>
    <p:sldId id="394" r:id="rId3"/>
    <p:sldId id="395" r:id="rId4"/>
    <p:sldId id="396" r:id="rId5"/>
    <p:sldId id="397" r:id="rId6"/>
    <p:sldId id="398" r:id="rId7"/>
    <p:sldId id="399" r:id="rId8"/>
    <p:sldId id="400" r:id="rId9"/>
    <p:sldId id="401" r:id="rId10"/>
    <p:sldId id="402" r:id="rId11"/>
    <p:sldId id="403" r:id="rId12"/>
    <p:sldId id="404" r:id="rId13"/>
    <p:sldId id="405" r:id="rId14"/>
    <p:sldId id="406" r:id="rId15"/>
    <p:sldId id="407" r:id="rId16"/>
    <p:sldId id="350" r:id="rId17"/>
    <p:sldId id="383" r:id="rId18"/>
    <p:sldId id="409" r:id="rId19"/>
    <p:sldId id="361" r:id="rId20"/>
    <p:sldId id="362" r:id="rId21"/>
    <p:sldId id="356" r:id="rId22"/>
    <p:sldId id="357" r:id="rId23"/>
    <p:sldId id="363" r:id="rId24"/>
    <p:sldId id="367" r:id="rId25"/>
    <p:sldId id="368" r:id="rId26"/>
    <p:sldId id="365" r:id="rId27"/>
    <p:sldId id="369" r:id="rId28"/>
    <p:sldId id="364" r:id="rId29"/>
    <p:sldId id="371" r:id="rId30"/>
    <p:sldId id="408" r:id="rId31"/>
    <p:sldId id="372" r:id="rId32"/>
    <p:sldId id="411" r:id="rId33"/>
    <p:sldId id="412" r:id="rId34"/>
    <p:sldId id="413" r:id="rId35"/>
  </p:sldIdLst>
  <p:sldSz cx="9144000" cy="6858000" type="screen4x3"/>
  <p:notesSz cx="6858000"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414"/>
            <p14:sldId id="394"/>
            <p14:sldId id="395"/>
            <p14:sldId id="396"/>
            <p14:sldId id="397"/>
            <p14:sldId id="398"/>
            <p14:sldId id="399"/>
            <p14:sldId id="400"/>
            <p14:sldId id="401"/>
            <p14:sldId id="402"/>
            <p14:sldId id="403"/>
            <p14:sldId id="404"/>
            <p14:sldId id="405"/>
            <p14:sldId id="406"/>
            <p14:sldId id="407"/>
            <p14:sldId id="350"/>
            <p14:sldId id="383"/>
            <p14:sldId id="409"/>
            <p14:sldId id="361"/>
            <p14:sldId id="362"/>
            <p14:sldId id="356"/>
            <p14:sldId id="357"/>
            <p14:sldId id="363"/>
            <p14:sldId id="367"/>
            <p14:sldId id="368"/>
            <p14:sldId id="365"/>
            <p14:sldId id="369"/>
            <p14:sldId id="364"/>
            <p14:sldId id="371"/>
            <p14:sldId id="408"/>
            <p14:sldId id="372"/>
            <p14:sldId id="411"/>
            <p14:sldId id="412"/>
            <p14:sldId id="413"/>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3"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45" autoAdjust="0"/>
    <p:restoredTop sz="81659" autoAdjust="0"/>
  </p:normalViewPr>
  <p:slideViewPr>
    <p:cSldViewPr snapToGrid="0" snapToObjects="1">
      <p:cViewPr varScale="1">
        <p:scale>
          <a:sx n="86" d="100"/>
          <a:sy n="86" d="100"/>
        </p:scale>
        <p:origin x="699"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3F1E5DB-9AB1-4B5C-88F5-D573AB5BA7DD}">
      <dgm:prSet phldrT="[Text]" custT="1"/>
      <dgm:spPr/>
      <dgm:t>
        <a:bodyPr/>
        <a:lstStyle/>
        <a:p>
          <a:pPr algn="ctr"/>
          <a:r>
            <a:rPr lang="cy-GB" sz="3200" dirty="0"/>
            <a:t>“The curriculum is a framework for what students should know, understand, and be able to do” </a:t>
          </a:r>
        </a:p>
        <a:p>
          <a:pPr algn="r"/>
          <a:r>
            <a:rPr lang="cy-GB" sz="2800" i="0" dirty="0"/>
            <a:t>Ken </a:t>
          </a:r>
          <a:r>
            <a:rPr lang="cy-GB" sz="2800" i="0" dirty="0" smtClean="0"/>
            <a:t>Robinson (2015)</a:t>
          </a:r>
          <a:endParaRPr lang="en-GB" sz="2800" i="0"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t>
        <a:bodyPr/>
        <a:lstStyle/>
        <a:p>
          <a:endParaRPr lang="en-US"/>
        </a:p>
      </dgm:t>
    </dgm:pt>
    <dgm:pt modelId="{049C37F0-49F6-4934-B1C5-881AB63935AD}" type="pres">
      <dgm:prSet presAssocID="{B3F1E5DB-9AB1-4B5C-88F5-D573AB5BA7DD}" presName="node" presStyleLbl="node1" presStyleIdx="0" presStyleCnt="1" custScaleX="82235" custScaleY="77255" custLinFactNeighborX="0" custLinFactNeighborY="7642">
        <dgm:presLayoutVars>
          <dgm:bulletEnabled val="1"/>
        </dgm:presLayoutVars>
      </dgm:prSet>
      <dgm:spPr/>
      <dgm:t>
        <a:bodyPr/>
        <a:lstStyle/>
        <a:p>
          <a:endParaRPr lang="en-US"/>
        </a:p>
      </dgm:t>
    </dgm:pt>
  </dgm:ptLst>
  <dgm:cxnLst>
    <dgm:cxn modelId="{D5A1E8EE-D941-4FA5-BAA6-1A460731F10F}" type="presOf" srcId="{B3F1E5DB-9AB1-4B5C-88F5-D573AB5BA7DD}" destId="{049C37F0-49F6-4934-B1C5-881AB63935AD}" srcOrd="0" destOrd="0" presId="urn:microsoft.com/office/officeart/2005/8/layout/defaul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B3F1E5DB-9AB1-4B5C-88F5-D573AB5BA7DD}">
      <dgm:prSet phldrT="[Text]" custT="1"/>
      <dgm:spPr/>
      <dgm:t>
        <a:bodyPr/>
        <a:lstStyle/>
        <a:p>
          <a:pPr algn="ctr"/>
          <a:r>
            <a:rPr lang="cy-GB" sz="3000" dirty="0"/>
            <a:t>“</a:t>
          </a:r>
          <a:r>
            <a:rPr lang="cy-GB" sz="2400" dirty="0"/>
            <a:t>The planned and guided learning experiences of knowledge and intended outcomes, formulated through the systematic reconstruction of knowledge and experiences under the auspices of the school, for the learners’ continuous and wilful growth in personal social competence” </a:t>
          </a:r>
          <a:endParaRPr lang="cy-GB" sz="2400" dirty="0" smtClean="0"/>
        </a:p>
        <a:p>
          <a:pPr algn="r"/>
          <a:r>
            <a:rPr lang="cy-GB" sz="2000" dirty="0" smtClean="0"/>
            <a:t>Tanner </a:t>
          </a:r>
          <a:r>
            <a:rPr lang="cy-GB" sz="2000" dirty="0"/>
            <a:t>(1980) </a:t>
          </a:r>
          <a:endParaRPr lang="en-GB" sz="2000"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t>
        <a:bodyPr/>
        <a:lstStyle/>
        <a:p>
          <a:endParaRPr lang="en-US"/>
        </a:p>
      </dgm:t>
    </dgm:pt>
    <dgm:pt modelId="{049C37F0-49F6-4934-B1C5-881AB63935AD}" type="pres">
      <dgm:prSet presAssocID="{B3F1E5DB-9AB1-4B5C-88F5-D573AB5BA7DD}" presName="node" presStyleLbl="node1" presStyleIdx="0" presStyleCnt="1" custScaleX="83703" custScaleY="75753" custLinFactNeighborX="0" custLinFactNeighborY="1101">
        <dgm:presLayoutVars>
          <dgm:bulletEnabled val="1"/>
        </dgm:presLayoutVars>
      </dgm:prSet>
      <dgm:spPr/>
      <dgm:t>
        <a:bodyPr/>
        <a:lstStyle/>
        <a:p>
          <a:endParaRPr lang="en-US"/>
        </a:p>
      </dgm:t>
    </dgm:pt>
  </dgm:ptLst>
  <dgm:cxnLst>
    <dgm:cxn modelId="{D5A1E8EE-D941-4FA5-BAA6-1A460731F10F}" type="presOf" srcId="{B3F1E5DB-9AB1-4B5C-88F5-D573AB5BA7DD}" destId="{049C37F0-49F6-4934-B1C5-881AB63935AD}" srcOrd="0" destOrd="0" presId="urn:microsoft.com/office/officeart/2005/8/layout/defaul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B3F1E5DB-9AB1-4B5C-88F5-D573AB5BA7DD}">
      <dgm:prSet phldrT="[Text]" custT="1"/>
      <dgm:spPr/>
      <dgm:t>
        <a:bodyPr/>
        <a:lstStyle/>
        <a:p>
          <a:pPr algn="ctr"/>
          <a:r>
            <a:rPr lang="cy-GB" sz="3200" dirty="0"/>
            <a:t>“The contents of a subject, concepts and tasks to be aquired, planned activities, the desired learning outcomes and experiences, product of culture and an agenda to reform society” </a:t>
          </a:r>
          <a:endParaRPr lang="cy-GB" sz="3200" dirty="0" smtClean="0"/>
        </a:p>
        <a:p>
          <a:pPr algn="r"/>
          <a:r>
            <a:rPr lang="cy-GB" sz="2800" dirty="0" err="1" smtClean="0"/>
            <a:t>Schubert</a:t>
          </a:r>
          <a:r>
            <a:rPr lang="cy-GB" sz="2800" dirty="0" smtClean="0"/>
            <a:t> </a:t>
          </a:r>
          <a:r>
            <a:rPr lang="cy-GB" sz="2800" dirty="0"/>
            <a:t>(1987)</a:t>
          </a:r>
          <a:endParaRPr lang="en-GB" sz="2800"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t>
        <a:bodyPr/>
        <a:lstStyle/>
        <a:p>
          <a:endParaRPr lang="en-US"/>
        </a:p>
      </dgm:t>
    </dgm:pt>
    <dgm:pt modelId="{049C37F0-49F6-4934-B1C5-881AB63935AD}" type="pres">
      <dgm:prSet presAssocID="{B3F1E5DB-9AB1-4B5C-88F5-D573AB5BA7DD}" presName="node" presStyleLbl="node1" presStyleIdx="0" presStyleCnt="1">
        <dgm:presLayoutVars>
          <dgm:bulletEnabled val="1"/>
        </dgm:presLayoutVars>
      </dgm:prSet>
      <dgm:spPr/>
      <dgm:t>
        <a:bodyPr/>
        <a:lstStyle/>
        <a:p>
          <a:endParaRPr lang="en-US"/>
        </a:p>
      </dgm:t>
    </dgm:pt>
  </dgm:ptLst>
  <dgm:cxnLst>
    <dgm:cxn modelId="{D5A1E8EE-D941-4FA5-BAA6-1A460731F10F}" type="presOf" srcId="{B3F1E5DB-9AB1-4B5C-88F5-D573AB5BA7DD}" destId="{049C37F0-49F6-4934-B1C5-881AB63935AD}" srcOrd="0" destOrd="0" presId="urn:microsoft.com/office/officeart/2005/8/layout/defaul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52255523-77F6-4F38-8496-A5304C4CA3A3}">
      <dgm:prSet phldrT="[Text]"/>
      <dgm:spPr>
        <a:solidFill>
          <a:schemeClr val="accent2">
            <a:lumMod val="75000"/>
          </a:schemeClr>
        </a:solidFill>
      </dgm:spPr>
      <dgm:t>
        <a:bodyPr/>
        <a:lstStyle/>
        <a:p>
          <a:r>
            <a:rPr lang="cy-GB"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a:t>
          </a:r>
          <a:endParaRPr lang="en-GB" dirty="0"/>
        </a:p>
      </dgm:t>
    </dgm:pt>
    <dgm:pt modelId="{B18AEC3F-7D4F-4641-9484-601B37207EE8}" type="parTrans" cxnId="{699B34B0-94DF-455B-908D-2B39417C25D6}">
      <dgm:prSet/>
      <dgm:spPr/>
      <dgm:t>
        <a:bodyPr/>
        <a:lstStyle/>
        <a:p>
          <a:endParaRPr lang="en-GB"/>
        </a:p>
      </dgm:t>
    </dgm:pt>
    <dgm:pt modelId="{99F23BF6-30EC-4A94-980E-F08E35646ADC}" type="sibTrans" cxnId="{699B34B0-94DF-455B-908D-2B39417C25D6}">
      <dgm:prSet/>
      <dgm:spPr/>
      <dgm:t>
        <a:bodyPr/>
        <a:lstStyle/>
        <a:p>
          <a:endParaRPr lang="en-GB"/>
        </a:p>
      </dgm:t>
    </dgm:pt>
    <dgm:pt modelId="{E8B578CC-E464-4796-830E-53F994D181B4}">
      <dgm:prSet phldrT="[Text]"/>
      <dgm:spPr>
        <a:solidFill>
          <a:srgbClr val="FFC000"/>
        </a:solidFill>
      </dgm:spPr>
      <dgm:t>
        <a:bodyPr/>
        <a:lstStyle/>
        <a:p>
          <a:r>
            <a:rPr lang="cy-GB" dirty="0"/>
            <a:t>“The contents of a subject, concepts and tasks to be aquired, planned activities, the desired learning outcomes and experiences, product of culture and an agenda to reform society” Schubert (1987)</a:t>
          </a:r>
        </a:p>
      </dgm:t>
    </dgm:pt>
    <dgm:pt modelId="{42999DF9-D3D0-41A2-B0E2-B4024E7DCE7B}" type="parTrans" cxnId="{A0EA4A24-D5FE-4F40-B52F-D5077A9C8D63}">
      <dgm:prSet/>
      <dgm:spPr/>
      <dgm:t>
        <a:bodyPr/>
        <a:lstStyle/>
        <a:p>
          <a:endParaRPr lang="en-GB"/>
        </a:p>
      </dgm:t>
    </dgm:pt>
    <dgm:pt modelId="{4EF2A2F2-23E7-4C0E-B653-550E03482493}" type="sibTrans" cxnId="{A0EA4A24-D5FE-4F40-B52F-D5077A9C8D63}">
      <dgm:prSet/>
      <dgm:spPr/>
      <dgm:t>
        <a:bodyPr/>
        <a:lstStyle/>
        <a:p>
          <a:endParaRPr lang="en-GB"/>
        </a:p>
      </dgm:t>
    </dgm:pt>
    <dgm:pt modelId="{16EC6A30-5353-47D6-834E-C3A66B60D16C}">
      <dgm:prSet/>
      <dgm:spPr>
        <a:solidFill>
          <a:schemeClr val="accent1"/>
        </a:solidFill>
      </dgm:spPr>
      <dgm:t>
        <a:bodyPr/>
        <a:lstStyle/>
        <a:p>
          <a:r>
            <a:rPr lang="cy-GB" dirty="0"/>
            <a:t>“The curriculum is a framework for what students should know, understand, and be able to do” </a:t>
          </a:r>
          <a:endParaRPr lang="cy-GB" dirty="0" smtClean="0"/>
        </a:p>
        <a:p>
          <a:r>
            <a:rPr lang="cy-GB" dirty="0" smtClean="0"/>
            <a:t>Ken </a:t>
          </a:r>
          <a:r>
            <a:rPr lang="cy-GB" dirty="0"/>
            <a:t>Robinson (2015</a:t>
          </a:r>
          <a:r>
            <a:rPr lang="cy-GB" dirty="0" smtClean="0"/>
            <a:t>)</a:t>
          </a:r>
          <a:endParaRPr lang="en-GB" dirty="0"/>
        </a:p>
      </dgm:t>
    </dgm:pt>
    <dgm:pt modelId="{997D2CD4-A6D7-4DB4-BECF-9B791F05E7CE}" type="parTrans" cxnId="{99A05FC1-5CC3-4233-95EB-0B32F00EE28A}">
      <dgm:prSet/>
      <dgm:spPr/>
      <dgm:t>
        <a:bodyPr/>
        <a:lstStyle/>
        <a:p>
          <a:endParaRPr lang="en-GB"/>
        </a:p>
      </dgm:t>
    </dgm:pt>
    <dgm:pt modelId="{1FFA26AE-017A-4DD3-828D-6876D7CCDE29}" type="sibTrans" cxnId="{99A05FC1-5CC3-4233-95EB-0B32F00EE28A}">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t>
        <a:bodyPr/>
        <a:lstStyle/>
        <a:p>
          <a:endParaRPr lang="en-US"/>
        </a:p>
      </dgm:t>
    </dgm:pt>
    <dgm:pt modelId="{7CFC80C3-2241-40A3-8399-AE95251DCD79}" type="pres">
      <dgm:prSet presAssocID="{16EC6A30-5353-47D6-834E-C3A66B60D16C}" presName="node" presStyleLbl="node1" presStyleIdx="0" presStyleCnt="3" custLinFactNeighborY="7272">
        <dgm:presLayoutVars>
          <dgm:bulletEnabled val="1"/>
        </dgm:presLayoutVars>
      </dgm:prSet>
      <dgm:spPr/>
      <dgm:t>
        <a:bodyPr/>
        <a:lstStyle/>
        <a:p>
          <a:endParaRPr lang="en-US"/>
        </a:p>
      </dgm:t>
    </dgm:pt>
    <dgm:pt modelId="{18DBEAD8-DA3B-4AA0-A7DF-823F970F12A3}" type="pres">
      <dgm:prSet presAssocID="{1FFA26AE-017A-4DD3-828D-6876D7CCDE29}" presName="sibTrans" presStyleCnt="0"/>
      <dgm:spPr/>
    </dgm:pt>
    <dgm:pt modelId="{4D340F67-AF07-455A-8C1A-B8BCC0D69D0C}" type="pres">
      <dgm:prSet presAssocID="{52255523-77F6-4F38-8496-A5304C4CA3A3}" presName="node" presStyleLbl="node1" presStyleIdx="1" presStyleCnt="3" custLinFactNeighborX="-342" custLinFactNeighborY="7272">
        <dgm:presLayoutVars>
          <dgm:bulletEnabled val="1"/>
        </dgm:presLayoutVars>
      </dgm:prSet>
      <dgm:spPr/>
      <dgm:t>
        <a:bodyPr/>
        <a:lstStyle/>
        <a:p>
          <a:endParaRPr lang="en-US"/>
        </a:p>
      </dgm:t>
    </dgm:pt>
    <dgm:pt modelId="{87C1BF7A-BA87-40D1-9DBC-F57A550DD0A8}" type="pres">
      <dgm:prSet presAssocID="{99F23BF6-30EC-4A94-980E-F08E35646ADC}" presName="sibTrans" presStyleCnt="0"/>
      <dgm:spPr/>
    </dgm:pt>
    <dgm:pt modelId="{DA2C6845-2914-493A-AC61-2DFB9BF20233}" type="pres">
      <dgm:prSet presAssocID="{E8B578CC-E464-4796-830E-53F994D181B4}" presName="node" presStyleLbl="node1" presStyleIdx="2" presStyleCnt="3">
        <dgm:presLayoutVars>
          <dgm:bulletEnabled val="1"/>
        </dgm:presLayoutVars>
      </dgm:prSet>
      <dgm:spPr/>
      <dgm:t>
        <a:bodyPr/>
        <a:lstStyle/>
        <a:p>
          <a:endParaRPr lang="en-US"/>
        </a:p>
      </dgm:t>
    </dgm:pt>
  </dgm:ptLst>
  <dgm:cxnLst>
    <dgm:cxn modelId="{699B34B0-94DF-455B-908D-2B39417C25D6}" srcId="{E841EB7A-BCB3-4F7D-BAF0-559F43BE26B8}" destId="{52255523-77F6-4F38-8496-A5304C4CA3A3}" srcOrd="1" destOrd="0" parTransId="{B18AEC3F-7D4F-4641-9484-601B37207EE8}" sibTransId="{99F23BF6-30EC-4A94-980E-F08E35646ADC}"/>
    <dgm:cxn modelId="{F91D11D9-8F19-4B4F-B5BC-163167ED8301}" type="presOf" srcId="{52255523-77F6-4F38-8496-A5304C4CA3A3}" destId="{4D340F67-AF07-455A-8C1A-B8BCC0D69D0C}" srcOrd="0" destOrd="0" presId="urn:microsoft.com/office/officeart/2005/8/layout/default"/>
    <dgm:cxn modelId="{A0EA4A24-D5FE-4F40-B52F-D5077A9C8D63}" srcId="{E841EB7A-BCB3-4F7D-BAF0-559F43BE26B8}" destId="{E8B578CC-E464-4796-830E-53F994D181B4}" srcOrd="2" destOrd="0" parTransId="{42999DF9-D3D0-41A2-B0E2-B4024E7DCE7B}" sibTransId="{4EF2A2F2-23E7-4C0E-B653-550E03482493}"/>
    <dgm:cxn modelId="{C14CD309-61B2-49B8-A21E-1003295E7C61}" type="presOf" srcId="{16EC6A30-5353-47D6-834E-C3A66B60D16C}" destId="{7CFC80C3-2241-40A3-8399-AE95251DCD79}" srcOrd="0" destOrd="0" presId="urn:microsoft.com/office/officeart/2005/8/layout/default"/>
    <dgm:cxn modelId="{F3192415-FD7C-4453-9686-6A171551EA6A}" type="presOf" srcId="{E841EB7A-BCB3-4F7D-BAF0-559F43BE26B8}" destId="{FE171AC9-0725-4214-848C-9D42F532E00E}" srcOrd="0" destOrd="0" presId="urn:microsoft.com/office/officeart/2005/8/layout/default"/>
    <dgm:cxn modelId="{F521F8CC-0299-4B21-955B-199848E1FF3B}" type="presOf" srcId="{E8B578CC-E464-4796-830E-53F994D181B4}" destId="{DA2C6845-2914-493A-AC61-2DFB9BF20233}" srcOrd="0" destOrd="0" presId="urn:microsoft.com/office/officeart/2005/8/layout/default"/>
    <dgm:cxn modelId="{99A05FC1-5CC3-4233-95EB-0B32F00EE28A}" srcId="{E841EB7A-BCB3-4F7D-BAF0-559F43BE26B8}" destId="{16EC6A30-5353-47D6-834E-C3A66B60D16C}" srcOrd="0" destOrd="0" parTransId="{997D2CD4-A6D7-4DB4-BECF-9B791F05E7CE}" sibTransId="{1FFA26AE-017A-4DD3-828D-6876D7CCDE29}"/>
    <dgm:cxn modelId="{AE553D3E-B8C2-4396-8A6A-7D1CC15D364D}" type="presParOf" srcId="{FE171AC9-0725-4214-848C-9D42F532E00E}" destId="{7CFC80C3-2241-40A3-8399-AE95251DCD79}" srcOrd="0" destOrd="0" presId="urn:microsoft.com/office/officeart/2005/8/layout/default"/>
    <dgm:cxn modelId="{2C0A869C-7FE7-41C2-8BBE-684C5D0AC921}" type="presParOf" srcId="{FE171AC9-0725-4214-848C-9D42F532E00E}" destId="{18DBEAD8-DA3B-4AA0-A7DF-823F970F12A3}" srcOrd="1" destOrd="0" presId="urn:microsoft.com/office/officeart/2005/8/layout/default"/>
    <dgm:cxn modelId="{642AC1CF-8A37-4516-A6A9-480B224FED0F}" type="presParOf" srcId="{FE171AC9-0725-4214-848C-9D42F532E00E}" destId="{4D340F67-AF07-455A-8C1A-B8BCC0D69D0C}" srcOrd="2" destOrd="0" presId="urn:microsoft.com/office/officeart/2005/8/layout/default"/>
    <dgm:cxn modelId="{59DA6863-4287-40A8-BB52-1753E66806B1}" type="presParOf" srcId="{FE171AC9-0725-4214-848C-9D42F532E00E}" destId="{87C1BF7A-BA87-40D1-9DBC-F57A550DD0A8}" srcOrd="3" destOrd="0" presId="urn:microsoft.com/office/officeart/2005/8/layout/default"/>
    <dgm:cxn modelId="{5F6EDE69-FFA3-4E2F-AE49-91E43B1737E8}" type="presParOf" srcId="{FE171AC9-0725-4214-848C-9D42F532E00E}" destId="{DA2C6845-2914-493A-AC61-2DFB9BF2023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980320-FC02-405C-A41C-14BB0992C0D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5E125D6A-9B02-4A1F-9DBE-2B045D9454D9}">
      <dgm:prSet/>
      <dgm:spPr/>
      <dgm:t>
        <a:bodyPr/>
        <a:lstStyle/>
        <a:p>
          <a:r>
            <a:rPr lang="cy-GB" dirty="0"/>
            <a:t>Penodol</a:t>
          </a:r>
          <a:endParaRPr lang="en-GB" dirty="0"/>
        </a:p>
      </dgm:t>
    </dgm:pt>
    <dgm:pt modelId="{94F9C0C8-0BE9-4A61-AD40-65DAB0A11C7A}" type="parTrans" cxnId="{3474059F-29C8-4C3D-A0E6-9F3924E37561}">
      <dgm:prSet/>
      <dgm:spPr/>
      <dgm:t>
        <a:bodyPr/>
        <a:lstStyle/>
        <a:p>
          <a:endParaRPr lang="en-GB"/>
        </a:p>
      </dgm:t>
    </dgm:pt>
    <dgm:pt modelId="{C7D0F235-9052-45B5-BF10-16C32A7467C8}" type="sibTrans" cxnId="{3474059F-29C8-4C3D-A0E6-9F3924E37561}">
      <dgm:prSet/>
      <dgm:spPr/>
      <dgm:t>
        <a:bodyPr/>
        <a:lstStyle/>
        <a:p>
          <a:endParaRPr lang="en-GB"/>
        </a:p>
      </dgm:t>
    </dgm:pt>
    <dgm:pt modelId="{A1C0FE8D-B941-4A28-9CE6-23D58E17C59D}">
      <dgm:prSet/>
      <dgm:spPr/>
      <dgm:t>
        <a:bodyPr/>
        <a:lstStyle/>
        <a:p>
          <a:r>
            <a:rPr lang="cy-GB" dirty="0"/>
            <a:t>Amhenodol</a:t>
          </a:r>
          <a:endParaRPr lang="en-GB" dirty="0"/>
        </a:p>
      </dgm:t>
    </dgm:pt>
    <dgm:pt modelId="{D0142DEB-AFB2-41BF-8711-E0EA4F4A6130}" type="parTrans" cxnId="{D9636717-9D89-473F-B38B-1E286202EAF5}">
      <dgm:prSet/>
      <dgm:spPr/>
      <dgm:t>
        <a:bodyPr/>
        <a:lstStyle/>
        <a:p>
          <a:endParaRPr lang="en-GB"/>
        </a:p>
      </dgm:t>
    </dgm:pt>
    <dgm:pt modelId="{7C917BE1-75A9-47CD-BF21-BDDA965B6D0B}" type="sibTrans" cxnId="{D9636717-9D89-473F-B38B-1E286202EAF5}">
      <dgm:prSet/>
      <dgm:spPr/>
      <dgm:t>
        <a:bodyPr/>
        <a:lstStyle/>
        <a:p>
          <a:endParaRPr lang="en-GB"/>
        </a:p>
      </dgm:t>
    </dgm:pt>
    <dgm:pt modelId="{84E9585F-F282-4547-A7F2-AE6A5547CBCB}">
      <dgm:prSet/>
      <dgm:spPr/>
      <dgm:t>
        <a:bodyPr/>
        <a:lstStyle/>
        <a:p>
          <a:r>
            <a:rPr lang="cy-GB"/>
            <a:t>Cudd</a:t>
          </a:r>
          <a:endParaRPr lang="en-GB"/>
        </a:p>
      </dgm:t>
    </dgm:pt>
    <dgm:pt modelId="{7BCDADEB-9AFE-486A-A639-4A2372AC377B}" type="parTrans" cxnId="{CB5C0D05-8BFA-43C7-9AA0-B8D181709C2F}">
      <dgm:prSet/>
      <dgm:spPr/>
      <dgm:t>
        <a:bodyPr/>
        <a:lstStyle/>
        <a:p>
          <a:endParaRPr lang="en-GB"/>
        </a:p>
      </dgm:t>
    </dgm:pt>
    <dgm:pt modelId="{397BEF9D-44F8-48AF-B1FE-319CFFF2A10C}" type="sibTrans" cxnId="{CB5C0D05-8BFA-43C7-9AA0-B8D181709C2F}">
      <dgm:prSet/>
      <dgm:spPr/>
      <dgm:t>
        <a:bodyPr/>
        <a:lstStyle/>
        <a:p>
          <a:endParaRPr lang="en-GB"/>
        </a:p>
      </dgm:t>
    </dgm:pt>
    <dgm:pt modelId="{453B28F7-63DF-4C42-989B-0780A380648A}">
      <dgm:prSet/>
      <dgm:spPr/>
      <dgm:t>
        <a:bodyPr/>
        <a:lstStyle/>
        <a:p>
          <a:r>
            <a:rPr lang="cy-GB"/>
            <a:t>Gwaharddiedig</a:t>
          </a:r>
          <a:endParaRPr lang="en-GB"/>
        </a:p>
      </dgm:t>
    </dgm:pt>
    <dgm:pt modelId="{D89757D9-9032-4E48-9065-450C6930921C}" type="parTrans" cxnId="{84D91B12-E1C7-4EB1-A43E-1F3495345A2A}">
      <dgm:prSet/>
      <dgm:spPr/>
      <dgm:t>
        <a:bodyPr/>
        <a:lstStyle/>
        <a:p>
          <a:endParaRPr lang="en-GB"/>
        </a:p>
      </dgm:t>
    </dgm:pt>
    <dgm:pt modelId="{1AAE1A46-A77F-4487-B946-3A700C9CE11D}" type="sibTrans" cxnId="{84D91B12-E1C7-4EB1-A43E-1F3495345A2A}">
      <dgm:prSet/>
      <dgm:spPr/>
      <dgm:t>
        <a:bodyPr/>
        <a:lstStyle/>
        <a:p>
          <a:endParaRPr lang="en-GB"/>
        </a:p>
      </dgm:t>
    </dgm:pt>
    <dgm:pt modelId="{91E92881-A6B8-4564-88F2-3371AEE8E670}" type="pres">
      <dgm:prSet presAssocID="{8F980320-FC02-405C-A41C-14BB0992C0DF}" presName="linear" presStyleCnt="0">
        <dgm:presLayoutVars>
          <dgm:animLvl val="lvl"/>
          <dgm:resizeHandles val="exact"/>
        </dgm:presLayoutVars>
      </dgm:prSet>
      <dgm:spPr/>
      <dgm:t>
        <a:bodyPr/>
        <a:lstStyle/>
        <a:p>
          <a:endParaRPr lang="en-US"/>
        </a:p>
      </dgm:t>
    </dgm:pt>
    <dgm:pt modelId="{7940ED08-18F6-4882-AB95-8142C4BD8ACA}" type="pres">
      <dgm:prSet presAssocID="{5E125D6A-9B02-4A1F-9DBE-2B045D9454D9}" presName="parentText" presStyleLbl="node1" presStyleIdx="0" presStyleCnt="4" custLinFactNeighborX="3400" custLinFactNeighborY="-40020">
        <dgm:presLayoutVars>
          <dgm:chMax val="0"/>
          <dgm:bulletEnabled val="1"/>
        </dgm:presLayoutVars>
      </dgm:prSet>
      <dgm:spPr/>
      <dgm:t>
        <a:bodyPr/>
        <a:lstStyle/>
        <a:p>
          <a:endParaRPr lang="en-US"/>
        </a:p>
      </dgm:t>
    </dgm:pt>
    <dgm:pt modelId="{5A091ED9-F3EC-47DD-92CE-9BFB92376C15}" type="pres">
      <dgm:prSet presAssocID="{C7D0F235-9052-45B5-BF10-16C32A7467C8}" presName="spacer" presStyleCnt="0"/>
      <dgm:spPr/>
    </dgm:pt>
    <dgm:pt modelId="{7A5AFF35-64AC-4DC0-A3CF-B9C3F3E551FD}" type="pres">
      <dgm:prSet presAssocID="{A1C0FE8D-B941-4A28-9CE6-23D58E17C59D}" presName="parentText" presStyleLbl="node1" presStyleIdx="1" presStyleCnt="4">
        <dgm:presLayoutVars>
          <dgm:chMax val="0"/>
          <dgm:bulletEnabled val="1"/>
        </dgm:presLayoutVars>
      </dgm:prSet>
      <dgm:spPr/>
      <dgm:t>
        <a:bodyPr/>
        <a:lstStyle/>
        <a:p>
          <a:endParaRPr lang="en-US"/>
        </a:p>
      </dgm:t>
    </dgm:pt>
    <dgm:pt modelId="{4F6EB46D-5908-4C27-BB07-D9220C69F80F}" type="pres">
      <dgm:prSet presAssocID="{7C917BE1-75A9-47CD-BF21-BDDA965B6D0B}" presName="spacer" presStyleCnt="0"/>
      <dgm:spPr/>
    </dgm:pt>
    <dgm:pt modelId="{700AA9FC-E606-4469-8960-EF178C301B94}" type="pres">
      <dgm:prSet presAssocID="{84E9585F-F282-4547-A7F2-AE6A5547CBCB}" presName="parentText" presStyleLbl="node1" presStyleIdx="2" presStyleCnt="4">
        <dgm:presLayoutVars>
          <dgm:chMax val="0"/>
          <dgm:bulletEnabled val="1"/>
        </dgm:presLayoutVars>
      </dgm:prSet>
      <dgm:spPr/>
      <dgm:t>
        <a:bodyPr/>
        <a:lstStyle/>
        <a:p>
          <a:endParaRPr lang="en-US"/>
        </a:p>
      </dgm:t>
    </dgm:pt>
    <dgm:pt modelId="{7DE08A96-B8E0-4EBD-B487-64CC79577ED2}" type="pres">
      <dgm:prSet presAssocID="{397BEF9D-44F8-48AF-B1FE-319CFFF2A10C}" presName="spacer" presStyleCnt="0"/>
      <dgm:spPr/>
    </dgm:pt>
    <dgm:pt modelId="{22F6A3B0-9D82-4871-A6E6-989DE1DF608F}" type="pres">
      <dgm:prSet presAssocID="{453B28F7-63DF-4C42-989B-0780A380648A}" presName="parentText" presStyleLbl="node1" presStyleIdx="3" presStyleCnt="4">
        <dgm:presLayoutVars>
          <dgm:chMax val="0"/>
          <dgm:bulletEnabled val="1"/>
        </dgm:presLayoutVars>
      </dgm:prSet>
      <dgm:spPr/>
      <dgm:t>
        <a:bodyPr/>
        <a:lstStyle/>
        <a:p>
          <a:endParaRPr lang="en-US"/>
        </a:p>
      </dgm:t>
    </dgm:pt>
  </dgm:ptLst>
  <dgm:cxnLst>
    <dgm:cxn modelId="{CD13E2FF-81B6-4021-9E71-6A85EF94FA59}" type="presOf" srcId="{A1C0FE8D-B941-4A28-9CE6-23D58E17C59D}" destId="{7A5AFF35-64AC-4DC0-A3CF-B9C3F3E551FD}" srcOrd="0" destOrd="0" presId="urn:microsoft.com/office/officeart/2005/8/layout/vList2"/>
    <dgm:cxn modelId="{CB5C0D05-8BFA-43C7-9AA0-B8D181709C2F}" srcId="{8F980320-FC02-405C-A41C-14BB0992C0DF}" destId="{84E9585F-F282-4547-A7F2-AE6A5547CBCB}" srcOrd="2" destOrd="0" parTransId="{7BCDADEB-9AFE-486A-A639-4A2372AC377B}" sibTransId="{397BEF9D-44F8-48AF-B1FE-319CFFF2A10C}"/>
    <dgm:cxn modelId="{368FF948-B68A-41C7-9178-3AE5F7C2C68C}" type="presOf" srcId="{5E125D6A-9B02-4A1F-9DBE-2B045D9454D9}" destId="{7940ED08-18F6-4882-AB95-8142C4BD8ACA}" srcOrd="0" destOrd="0" presId="urn:microsoft.com/office/officeart/2005/8/layout/vList2"/>
    <dgm:cxn modelId="{254F16AE-3DFA-46B5-A8A8-0EC7C3B5F6AF}" type="presOf" srcId="{84E9585F-F282-4547-A7F2-AE6A5547CBCB}" destId="{700AA9FC-E606-4469-8960-EF178C301B94}" srcOrd="0" destOrd="0" presId="urn:microsoft.com/office/officeart/2005/8/layout/vList2"/>
    <dgm:cxn modelId="{4413C977-1C42-481A-ABA8-4CCE6A63E97A}" type="presOf" srcId="{8F980320-FC02-405C-A41C-14BB0992C0DF}" destId="{91E92881-A6B8-4564-88F2-3371AEE8E670}" srcOrd="0" destOrd="0" presId="urn:microsoft.com/office/officeart/2005/8/layout/vList2"/>
    <dgm:cxn modelId="{D9636717-9D89-473F-B38B-1E286202EAF5}" srcId="{8F980320-FC02-405C-A41C-14BB0992C0DF}" destId="{A1C0FE8D-B941-4A28-9CE6-23D58E17C59D}" srcOrd="1" destOrd="0" parTransId="{D0142DEB-AFB2-41BF-8711-E0EA4F4A6130}" sibTransId="{7C917BE1-75A9-47CD-BF21-BDDA965B6D0B}"/>
    <dgm:cxn modelId="{3474059F-29C8-4C3D-A0E6-9F3924E37561}" srcId="{8F980320-FC02-405C-A41C-14BB0992C0DF}" destId="{5E125D6A-9B02-4A1F-9DBE-2B045D9454D9}" srcOrd="0" destOrd="0" parTransId="{94F9C0C8-0BE9-4A61-AD40-65DAB0A11C7A}" sibTransId="{C7D0F235-9052-45B5-BF10-16C32A7467C8}"/>
    <dgm:cxn modelId="{218DDFDC-3B6C-486D-B55C-9BF42323A484}" type="presOf" srcId="{453B28F7-63DF-4C42-989B-0780A380648A}" destId="{22F6A3B0-9D82-4871-A6E6-989DE1DF608F}" srcOrd="0" destOrd="0" presId="urn:microsoft.com/office/officeart/2005/8/layout/vList2"/>
    <dgm:cxn modelId="{84D91B12-E1C7-4EB1-A43E-1F3495345A2A}" srcId="{8F980320-FC02-405C-A41C-14BB0992C0DF}" destId="{453B28F7-63DF-4C42-989B-0780A380648A}" srcOrd="3" destOrd="0" parTransId="{D89757D9-9032-4E48-9065-450C6930921C}" sibTransId="{1AAE1A46-A77F-4487-B946-3A700C9CE11D}"/>
    <dgm:cxn modelId="{968B87FF-ED30-49A5-9261-51D15EE3ECE5}" type="presParOf" srcId="{91E92881-A6B8-4564-88F2-3371AEE8E670}" destId="{7940ED08-18F6-4882-AB95-8142C4BD8ACA}" srcOrd="0" destOrd="0" presId="urn:microsoft.com/office/officeart/2005/8/layout/vList2"/>
    <dgm:cxn modelId="{606B2147-950D-476B-A19A-BC2A70653F08}" type="presParOf" srcId="{91E92881-A6B8-4564-88F2-3371AEE8E670}" destId="{5A091ED9-F3EC-47DD-92CE-9BFB92376C15}" srcOrd="1" destOrd="0" presId="urn:microsoft.com/office/officeart/2005/8/layout/vList2"/>
    <dgm:cxn modelId="{63A045DF-562C-4709-B008-49546A0F8DA6}" type="presParOf" srcId="{91E92881-A6B8-4564-88F2-3371AEE8E670}" destId="{7A5AFF35-64AC-4DC0-A3CF-B9C3F3E551FD}" srcOrd="2" destOrd="0" presId="urn:microsoft.com/office/officeart/2005/8/layout/vList2"/>
    <dgm:cxn modelId="{26E7C163-00DE-4429-9C0C-6C8D0BE17FB7}" type="presParOf" srcId="{91E92881-A6B8-4564-88F2-3371AEE8E670}" destId="{4F6EB46D-5908-4C27-BB07-D9220C69F80F}" srcOrd="3" destOrd="0" presId="urn:microsoft.com/office/officeart/2005/8/layout/vList2"/>
    <dgm:cxn modelId="{918344F4-DAC2-4D69-9282-A8ADB4762C0E}" type="presParOf" srcId="{91E92881-A6B8-4564-88F2-3371AEE8E670}" destId="{700AA9FC-E606-4469-8960-EF178C301B94}" srcOrd="4" destOrd="0" presId="urn:microsoft.com/office/officeart/2005/8/layout/vList2"/>
    <dgm:cxn modelId="{4182A440-580F-452F-97B2-8D5F86F8BF49}" type="presParOf" srcId="{91E92881-A6B8-4564-88F2-3371AEE8E670}" destId="{7DE08A96-B8E0-4EBD-B487-64CC79577ED2}" srcOrd="5" destOrd="0" presId="urn:microsoft.com/office/officeart/2005/8/layout/vList2"/>
    <dgm:cxn modelId="{D5452242-0765-4B70-9FCC-72627D3E7458}" type="presParOf" srcId="{91E92881-A6B8-4564-88F2-3371AEE8E670}" destId="{22F6A3B0-9D82-4871-A6E6-989DE1DF608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392676-6EEF-4610-B946-5BBF0619A98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7386E042-3EBD-4DE3-9FFA-B7EB9A904791}">
      <dgm:prSet/>
      <dgm:spPr/>
      <dgm:t>
        <a:bodyPr/>
        <a:lstStyle/>
        <a:p>
          <a:r>
            <a:rPr lang="cy-GB" i="0" dirty="0"/>
            <a:t>Explicit</a:t>
          </a:r>
          <a:endParaRPr lang="en-GB" i="0" dirty="0"/>
        </a:p>
      </dgm:t>
    </dgm:pt>
    <dgm:pt modelId="{47C2D94C-7615-4977-BC88-8223E14EE439}" type="parTrans" cxnId="{E985CD01-029B-4B09-B0CF-BDE7D0430223}">
      <dgm:prSet/>
      <dgm:spPr/>
      <dgm:t>
        <a:bodyPr/>
        <a:lstStyle/>
        <a:p>
          <a:endParaRPr lang="en-GB"/>
        </a:p>
      </dgm:t>
    </dgm:pt>
    <dgm:pt modelId="{99435BA1-1E3A-49D7-BFAF-A407B4686EF0}" type="sibTrans" cxnId="{E985CD01-029B-4B09-B0CF-BDE7D0430223}">
      <dgm:prSet/>
      <dgm:spPr/>
      <dgm:t>
        <a:bodyPr/>
        <a:lstStyle/>
        <a:p>
          <a:endParaRPr lang="en-GB"/>
        </a:p>
      </dgm:t>
    </dgm:pt>
    <dgm:pt modelId="{F17EBDF1-7321-49C1-82B1-281D25C53B21}">
      <dgm:prSet/>
      <dgm:spPr/>
      <dgm:t>
        <a:bodyPr/>
        <a:lstStyle/>
        <a:p>
          <a:r>
            <a:rPr lang="cy-GB" i="0" dirty="0"/>
            <a:t>Implicit</a:t>
          </a:r>
          <a:endParaRPr lang="en-GB" i="0" dirty="0"/>
        </a:p>
      </dgm:t>
    </dgm:pt>
    <dgm:pt modelId="{18450DB6-6935-42CD-AD20-7199B7744435}" type="parTrans" cxnId="{D2EAC62A-9E5F-4D53-9330-5386FEB775F9}">
      <dgm:prSet/>
      <dgm:spPr/>
      <dgm:t>
        <a:bodyPr/>
        <a:lstStyle/>
        <a:p>
          <a:endParaRPr lang="en-GB"/>
        </a:p>
      </dgm:t>
    </dgm:pt>
    <dgm:pt modelId="{B7CCAFD9-87B2-4D68-98BA-5A2DFFB60419}" type="sibTrans" cxnId="{D2EAC62A-9E5F-4D53-9330-5386FEB775F9}">
      <dgm:prSet/>
      <dgm:spPr/>
      <dgm:t>
        <a:bodyPr/>
        <a:lstStyle/>
        <a:p>
          <a:endParaRPr lang="en-GB"/>
        </a:p>
      </dgm:t>
    </dgm:pt>
    <dgm:pt modelId="{E193E046-7A54-4C82-BAD8-60C5DC6729DB}">
      <dgm:prSet/>
      <dgm:spPr/>
      <dgm:t>
        <a:bodyPr/>
        <a:lstStyle/>
        <a:p>
          <a:r>
            <a:rPr lang="en-GB" i="0" dirty="0"/>
            <a:t>Hidden</a:t>
          </a:r>
        </a:p>
      </dgm:t>
    </dgm:pt>
    <dgm:pt modelId="{8AC480DF-D43C-42C3-A735-11151D998001}" type="parTrans" cxnId="{66157683-786A-45F6-8FDD-45B3750D82E1}">
      <dgm:prSet/>
      <dgm:spPr/>
      <dgm:t>
        <a:bodyPr/>
        <a:lstStyle/>
        <a:p>
          <a:endParaRPr lang="en-GB"/>
        </a:p>
      </dgm:t>
    </dgm:pt>
    <dgm:pt modelId="{0CDB50C3-2954-4379-B228-65DA9F163687}" type="sibTrans" cxnId="{66157683-786A-45F6-8FDD-45B3750D82E1}">
      <dgm:prSet/>
      <dgm:spPr/>
      <dgm:t>
        <a:bodyPr/>
        <a:lstStyle/>
        <a:p>
          <a:endParaRPr lang="en-GB"/>
        </a:p>
      </dgm:t>
    </dgm:pt>
    <dgm:pt modelId="{4E433E72-17B0-405E-9258-7A6E09430DF0}">
      <dgm:prSet/>
      <dgm:spPr/>
      <dgm:t>
        <a:bodyPr/>
        <a:lstStyle/>
        <a:p>
          <a:r>
            <a:rPr lang="en-GB" i="0" dirty="0"/>
            <a:t>Excluded</a:t>
          </a:r>
        </a:p>
      </dgm:t>
    </dgm:pt>
    <dgm:pt modelId="{DB6DA136-47AF-45A6-8075-E8B6E9F6AEA3}" type="parTrans" cxnId="{9D9CA3CE-A2FC-40EF-B66A-6BBF4010A727}">
      <dgm:prSet/>
      <dgm:spPr/>
      <dgm:t>
        <a:bodyPr/>
        <a:lstStyle/>
        <a:p>
          <a:endParaRPr lang="en-GB"/>
        </a:p>
      </dgm:t>
    </dgm:pt>
    <dgm:pt modelId="{FB7F2C4D-DC25-4FC2-A74D-5DC6A339CB7B}" type="sibTrans" cxnId="{9D9CA3CE-A2FC-40EF-B66A-6BBF4010A727}">
      <dgm:prSet/>
      <dgm:spPr/>
      <dgm:t>
        <a:bodyPr/>
        <a:lstStyle/>
        <a:p>
          <a:endParaRPr lang="en-GB"/>
        </a:p>
      </dgm:t>
    </dgm:pt>
    <dgm:pt modelId="{78CCBD9E-095F-434F-B2C1-4A6957921951}" type="pres">
      <dgm:prSet presAssocID="{73392676-6EEF-4610-B946-5BBF0619A98D}" presName="linear" presStyleCnt="0">
        <dgm:presLayoutVars>
          <dgm:animLvl val="lvl"/>
          <dgm:resizeHandles val="exact"/>
        </dgm:presLayoutVars>
      </dgm:prSet>
      <dgm:spPr/>
      <dgm:t>
        <a:bodyPr/>
        <a:lstStyle/>
        <a:p>
          <a:endParaRPr lang="en-US"/>
        </a:p>
      </dgm:t>
    </dgm:pt>
    <dgm:pt modelId="{8ECE5C45-FA20-425D-B6AC-3EAA74ABB78E}" type="pres">
      <dgm:prSet presAssocID="{7386E042-3EBD-4DE3-9FFA-B7EB9A904791}" presName="parentText" presStyleLbl="node1" presStyleIdx="0" presStyleCnt="4">
        <dgm:presLayoutVars>
          <dgm:chMax val="0"/>
          <dgm:bulletEnabled val="1"/>
        </dgm:presLayoutVars>
      </dgm:prSet>
      <dgm:spPr/>
      <dgm:t>
        <a:bodyPr/>
        <a:lstStyle/>
        <a:p>
          <a:endParaRPr lang="en-US"/>
        </a:p>
      </dgm:t>
    </dgm:pt>
    <dgm:pt modelId="{1C18B0FE-43D3-4E0C-897F-9A30D0E44281}" type="pres">
      <dgm:prSet presAssocID="{99435BA1-1E3A-49D7-BFAF-A407B4686EF0}" presName="spacer" presStyleCnt="0"/>
      <dgm:spPr/>
    </dgm:pt>
    <dgm:pt modelId="{907C44D1-A098-476F-8E17-9D955F1E7BE3}" type="pres">
      <dgm:prSet presAssocID="{F17EBDF1-7321-49C1-82B1-281D25C53B21}" presName="parentText" presStyleLbl="node1" presStyleIdx="1" presStyleCnt="4">
        <dgm:presLayoutVars>
          <dgm:chMax val="0"/>
          <dgm:bulletEnabled val="1"/>
        </dgm:presLayoutVars>
      </dgm:prSet>
      <dgm:spPr/>
      <dgm:t>
        <a:bodyPr/>
        <a:lstStyle/>
        <a:p>
          <a:endParaRPr lang="en-US"/>
        </a:p>
      </dgm:t>
    </dgm:pt>
    <dgm:pt modelId="{53EFA452-6AC8-45FF-8703-6B6ABE3E9CAF}" type="pres">
      <dgm:prSet presAssocID="{B7CCAFD9-87B2-4D68-98BA-5A2DFFB60419}" presName="spacer" presStyleCnt="0"/>
      <dgm:spPr/>
    </dgm:pt>
    <dgm:pt modelId="{65458EF4-6076-4610-B6CF-D9EFD9E80A50}" type="pres">
      <dgm:prSet presAssocID="{E193E046-7A54-4C82-BAD8-60C5DC6729DB}" presName="parentText" presStyleLbl="node1" presStyleIdx="2" presStyleCnt="4">
        <dgm:presLayoutVars>
          <dgm:chMax val="0"/>
          <dgm:bulletEnabled val="1"/>
        </dgm:presLayoutVars>
      </dgm:prSet>
      <dgm:spPr/>
      <dgm:t>
        <a:bodyPr/>
        <a:lstStyle/>
        <a:p>
          <a:endParaRPr lang="en-US"/>
        </a:p>
      </dgm:t>
    </dgm:pt>
    <dgm:pt modelId="{82696D9C-1FE6-4A96-97A7-FC0C5E44E8E3}" type="pres">
      <dgm:prSet presAssocID="{0CDB50C3-2954-4379-B228-65DA9F163687}" presName="spacer" presStyleCnt="0"/>
      <dgm:spPr/>
    </dgm:pt>
    <dgm:pt modelId="{5D02E1B4-6D2D-4DE3-8F6A-79D10623CBE7}" type="pres">
      <dgm:prSet presAssocID="{4E433E72-17B0-405E-9258-7A6E09430DF0}" presName="parentText" presStyleLbl="node1" presStyleIdx="3" presStyleCnt="4">
        <dgm:presLayoutVars>
          <dgm:chMax val="0"/>
          <dgm:bulletEnabled val="1"/>
        </dgm:presLayoutVars>
      </dgm:prSet>
      <dgm:spPr/>
      <dgm:t>
        <a:bodyPr/>
        <a:lstStyle/>
        <a:p>
          <a:endParaRPr lang="en-US"/>
        </a:p>
      </dgm:t>
    </dgm:pt>
  </dgm:ptLst>
  <dgm:cxnLst>
    <dgm:cxn modelId="{C382FC85-A76F-4899-B53C-59F19F68DE35}" type="presOf" srcId="{4E433E72-17B0-405E-9258-7A6E09430DF0}" destId="{5D02E1B4-6D2D-4DE3-8F6A-79D10623CBE7}" srcOrd="0" destOrd="0" presId="urn:microsoft.com/office/officeart/2005/8/layout/vList2"/>
    <dgm:cxn modelId="{D2EAC62A-9E5F-4D53-9330-5386FEB775F9}" srcId="{73392676-6EEF-4610-B946-5BBF0619A98D}" destId="{F17EBDF1-7321-49C1-82B1-281D25C53B21}" srcOrd="1" destOrd="0" parTransId="{18450DB6-6935-42CD-AD20-7199B7744435}" sibTransId="{B7CCAFD9-87B2-4D68-98BA-5A2DFFB60419}"/>
    <dgm:cxn modelId="{E985CD01-029B-4B09-B0CF-BDE7D0430223}" srcId="{73392676-6EEF-4610-B946-5BBF0619A98D}" destId="{7386E042-3EBD-4DE3-9FFA-B7EB9A904791}" srcOrd="0" destOrd="0" parTransId="{47C2D94C-7615-4977-BC88-8223E14EE439}" sibTransId="{99435BA1-1E3A-49D7-BFAF-A407B4686EF0}"/>
    <dgm:cxn modelId="{9D9CA3CE-A2FC-40EF-B66A-6BBF4010A727}" srcId="{73392676-6EEF-4610-B946-5BBF0619A98D}" destId="{4E433E72-17B0-405E-9258-7A6E09430DF0}" srcOrd="3" destOrd="0" parTransId="{DB6DA136-47AF-45A6-8075-E8B6E9F6AEA3}" sibTransId="{FB7F2C4D-DC25-4FC2-A74D-5DC6A339CB7B}"/>
    <dgm:cxn modelId="{66157683-786A-45F6-8FDD-45B3750D82E1}" srcId="{73392676-6EEF-4610-B946-5BBF0619A98D}" destId="{E193E046-7A54-4C82-BAD8-60C5DC6729DB}" srcOrd="2" destOrd="0" parTransId="{8AC480DF-D43C-42C3-A735-11151D998001}" sibTransId="{0CDB50C3-2954-4379-B228-65DA9F163687}"/>
    <dgm:cxn modelId="{3A9752B5-AC5C-4DE7-92DD-51764C2E9E20}" type="presOf" srcId="{E193E046-7A54-4C82-BAD8-60C5DC6729DB}" destId="{65458EF4-6076-4610-B6CF-D9EFD9E80A50}" srcOrd="0" destOrd="0" presId="urn:microsoft.com/office/officeart/2005/8/layout/vList2"/>
    <dgm:cxn modelId="{5315C087-0A94-4DCE-9B83-A39D8B0D0599}" type="presOf" srcId="{7386E042-3EBD-4DE3-9FFA-B7EB9A904791}" destId="{8ECE5C45-FA20-425D-B6AC-3EAA74ABB78E}" srcOrd="0" destOrd="0" presId="urn:microsoft.com/office/officeart/2005/8/layout/vList2"/>
    <dgm:cxn modelId="{FE339810-94D0-443A-8551-1FE7B049BE53}" type="presOf" srcId="{F17EBDF1-7321-49C1-82B1-281D25C53B21}" destId="{907C44D1-A098-476F-8E17-9D955F1E7BE3}" srcOrd="0" destOrd="0" presId="urn:microsoft.com/office/officeart/2005/8/layout/vList2"/>
    <dgm:cxn modelId="{DEE0F095-9F52-442C-BD71-CF159AA4E7AF}" type="presOf" srcId="{73392676-6EEF-4610-B946-5BBF0619A98D}" destId="{78CCBD9E-095F-434F-B2C1-4A6957921951}" srcOrd="0" destOrd="0" presId="urn:microsoft.com/office/officeart/2005/8/layout/vList2"/>
    <dgm:cxn modelId="{84C935B8-756F-45A0-B502-34A4123B78E2}" type="presParOf" srcId="{78CCBD9E-095F-434F-B2C1-4A6957921951}" destId="{8ECE5C45-FA20-425D-B6AC-3EAA74ABB78E}" srcOrd="0" destOrd="0" presId="urn:microsoft.com/office/officeart/2005/8/layout/vList2"/>
    <dgm:cxn modelId="{ADA25FDD-7594-4569-860F-BA2ED9DFDBC5}" type="presParOf" srcId="{78CCBD9E-095F-434F-B2C1-4A6957921951}" destId="{1C18B0FE-43D3-4E0C-897F-9A30D0E44281}" srcOrd="1" destOrd="0" presId="urn:microsoft.com/office/officeart/2005/8/layout/vList2"/>
    <dgm:cxn modelId="{E2B3344E-ACAA-4C16-ABEE-CE1296E16189}" type="presParOf" srcId="{78CCBD9E-095F-434F-B2C1-4A6957921951}" destId="{907C44D1-A098-476F-8E17-9D955F1E7BE3}" srcOrd="2" destOrd="0" presId="urn:microsoft.com/office/officeart/2005/8/layout/vList2"/>
    <dgm:cxn modelId="{445F92A2-CEDF-471B-980D-39BF7C813B23}" type="presParOf" srcId="{78CCBD9E-095F-434F-B2C1-4A6957921951}" destId="{53EFA452-6AC8-45FF-8703-6B6ABE3E9CAF}" srcOrd="3" destOrd="0" presId="urn:microsoft.com/office/officeart/2005/8/layout/vList2"/>
    <dgm:cxn modelId="{5522A025-F2D8-406C-92DA-33E1DB5D4B86}" type="presParOf" srcId="{78CCBD9E-095F-434F-B2C1-4A6957921951}" destId="{65458EF4-6076-4610-B6CF-D9EFD9E80A50}" srcOrd="4" destOrd="0" presId="urn:microsoft.com/office/officeart/2005/8/layout/vList2"/>
    <dgm:cxn modelId="{9997DBDC-479B-456C-892D-9D054F5D0C27}" type="presParOf" srcId="{78CCBD9E-095F-434F-B2C1-4A6957921951}" destId="{82696D9C-1FE6-4A96-97A7-FC0C5E44E8E3}" srcOrd="5" destOrd="0" presId="urn:microsoft.com/office/officeart/2005/8/layout/vList2"/>
    <dgm:cxn modelId="{8496DCAB-241A-406D-BAC9-5AAAFC04D942}" type="presParOf" srcId="{78CCBD9E-095F-434F-B2C1-4A6957921951}" destId="{5D02E1B4-6D2D-4DE3-8F6A-79D10623CBE7}"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rgbClr val="29FA06"/>
        </a:solidFill>
      </dgm:spPr>
      <dgm:t>
        <a:bodyPr/>
        <a:lstStyle/>
        <a:p>
          <a:r>
            <a:rPr lang="cy-GB" i="0" dirty="0"/>
            <a:t>Implicit</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t>
        <a:bodyPr/>
        <a:lstStyle/>
        <a:p>
          <a:endParaRPr lang="en-US"/>
        </a:p>
      </dgm:t>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t>
        <a:bodyPr/>
        <a:lstStyle/>
        <a:p>
          <a:endParaRPr lang="en-US"/>
        </a:p>
      </dgm:t>
    </dgm:pt>
  </dgm:ptLst>
  <dgm:cxnLst>
    <dgm:cxn modelId="{C743264C-AF32-4BA4-9079-4E412D1716F7}" srcId="{4F7E77E0-A026-4811-87E9-40DE1EAB02B0}" destId="{727E029C-20A9-44D5-B50C-A322C06754F3}" srcOrd="0" destOrd="0" parTransId="{1D7614B0-A72D-4124-8B4D-D2935B2902C1}" sibTransId="{21BFF8B0-2E97-48BC-A552-D0EF0C8EE880}"/>
    <dgm:cxn modelId="{CA54196C-7966-484E-9D77-758C77FAF04D}" type="presOf" srcId="{727E029C-20A9-44D5-B50C-A322C06754F3}" destId="{49FCC1A6-68A2-4830-8FB2-133D4B00C7A9}" srcOrd="0" destOrd="0" presId="urn:microsoft.com/office/officeart/2005/8/layout/default"/>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rgbClr val="29FA06"/>
        </a:solidFill>
      </dgm:spPr>
      <dgm:t>
        <a:bodyPr/>
        <a:lstStyle/>
        <a:p>
          <a:r>
            <a:rPr lang="cy-GB" dirty="0"/>
            <a:t>Amhenodol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t>
        <a:bodyPr/>
        <a:lstStyle/>
        <a:p>
          <a:endParaRPr lang="en-US"/>
        </a:p>
      </dgm:t>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t>
        <a:bodyPr/>
        <a:lstStyle/>
        <a:p>
          <a:endParaRPr lang="en-US"/>
        </a:p>
      </dgm:t>
    </dgm:pt>
  </dgm:ptLst>
  <dgm:cxnLst>
    <dgm:cxn modelId="{BE330A98-5A77-4FBA-BDAA-714870A7880F}" type="presOf" srcId="{E6996B10-E62C-4426-8B76-6399ED60F3DD}" destId="{171804EB-9F18-4D71-93CF-C667E38891F7}" srcOrd="0" destOrd="0" presId="urn:microsoft.com/office/officeart/2005/8/layout/defaul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dgm:t>
        <a:bodyPr/>
        <a:lstStyle/>
        <a:p>
          <a:r>
            <a:rPr lang="cy-GB" i="0" dirty="0"/>
            <a:t>Explicit</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t>
        <a:bodyPr/>
        <a:lstStyle/>
        <a:p>
          <a:endParaRPr lang="en-US"/>
        </a:p>
      </dgm:t>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t>
        <a:bodyPr/>
        <a:lstStyle/>
        <a:p>
          <a:endParaRPr lang="en-US"/>
        </a:p>
      </dgm:t>
    </dgm:pt>
  </dgm:ptLst>
  <dgm:cxnLst>
    <dgm:cxn modelId="{C743264C-AF32-4BA4-9079-4E412D1716F7}" srcId="{4F7E77E0-A026-4811-87E9-40DE1EAB02B0}" destId="{727E029C-20A9-44D5-B50C-A322C06754F3}" srcOrd="0" destOrd="0" parTransId="{1D7614B0-A72D-4124-8B4D-D2935B2902C1}" sibTransId="{21BFF8B0-2E97-48BC-A552-D0EF0C8EE880}"/>
    <dgm:cxn modelId="{CA54196C-7966-484E-9D77-758C77FAF04D}" type="presOf" srcId="{727E029C-20A9-44D5-B50C-A322C06754F3}" destId="{49FCC1A6-68A2-4830-8FB2-133D4B00C7A9}" srcOrd="0" destOrd="0" presId="urn:microsoft.com/office/officeart/2005/8/layout/default"/>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dgm:t>
        <a:bodyPr/>
        <a:lstStyle/>
        <a:p>
          <a:r>
            <a:rPr lang="cy-GB" dirty="0"/>
            <a:t>Penodol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t>
        <a:bodyPr/>
        <a:lstStyle/>
        <a:p>
          <a:endParaRPr lang="en-US"/>
        </a:p>
      </dgm:t>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t>
        <a:bodyPr/>
        <a:lstStyle/>
        <a:p>
          <a:endParaRPr lang="en-US"/>
        </a:p>
      </dgm:t>
    </dgm:pt>
  </dgm:ptLst>
  <dgm:cxnLst>
    <dgm:cxn modelId="{BE330A98-5A77-4FBA-BDAA-714870A7880F}" type="presOf" srcId="{E6996B10-E62C-4426-8B76-6399ED60F3DD}" destId="{171804EB-9F18-4D71-93CF-C667E38891F7}" srcOrd="0" destOrd="0" presId="urn:microsoft.com/office/officeart/2005/8/layout/defaul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6">
            <a:lumMod val="60000"/>
            <a:lumOff val="40000"/>
          </a:schemeClr>
        </a:solidFill>
      </dgm:spPr>
      <dgm:t>
        <a:bodyPr/>
        <a:lstStyle/>
        <a:p>
          <a:r>
            <a:rPr lang="cy-GB" i="0" dirty="0"/>
            <a:t>Hidden</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t>
        <a:bodyPr/>
        <a:lstStyle/>
        <a:p>
          <a:endParaRPr lang="en-US"/>
        </a:p>
      </dgm:t>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t>
        <a:bodyPr/>
        <a:lstStyle/>
        <a:p>
          <a:endParaRPr lang="en-US"/>
        </a:p>
      </dgm:t>
    </dgm:pt>
  </dgm:ptLst>
  <dgm:cxnLst>
    <dgm:cxn modelId="{C743264C-AF32-4BA4-9079-4E412D1716F7}" srcId="{4F7E77E0-A026-4811-87E9-40DE1EAB02B0}" destId="{727E029C-20A9-44D5-B50C-A322C06754F3}" srcOrd="0" destOrd="0" parTransId="{1D7614B0-A72D-4124-8B4D-D2935B2902C1}" sibTransId="{21BFF8B0-2E97-48BC-A552-D0EF0C8EE880}"/>
    <dgm:cxn modelId="{CA54196C-7966-484E-9D77-758C77FAF04D}" type="presOf" srcId="{727E029C-20A9-44D5-B50C-A322C06754F3}" destId="{49FCC1A6-68A2-4830-8FB2-133D4B00C7A9}" srcOrd="0" destOrd="0" presId="urn:microsoft.com/office/officeart/2005/8/layout/default"/>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6">
            <a:lumMod val="60000"/>
            <a:lumOff val="40000"/>
          </a:schemeClr>
        </a:solidFill>
      </dgm:spPr>
      <dgm:t>
        <a:bodyPr/>
        <a:lstStyle/>
        <a:p>
          <a:r>
            <a:rPr lang="cy-GB" dirty="0"/>
            <a:t>Cudd</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t>
        <a:bodyPr/>
        <a:lstStyle/>
        <a:p>
          <a:endParaRPr lang="en-US"/>
        </a:p>
      </dgm:t>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t>
        <a:bodyPr/>
        <a:lstStyle/>
        <a:p>
          <a:endParaRPr lang="en-US"/>
        </a:p>
      </dgm:t>
    </dgm:pt>
  </dgm:ptLst>
  <dgm:cxnLst>
    <dgm:cxn modelId="{BE330A98-5A77-4FBA-BDAA-714870A7880F}" type="presOf" srcId="{E6996B10-E62C-4426-8B76-6399ED60F3DD}" destId="{171804EB-9F18-4D71-93CF-C667E38891F7}" srcOrd="0" destOrd="0" presId="urn:microsoft.com/office/officeart/2005/8/layout/defaul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1">
            <a:lumMod val="75000"/>
          </a:schemeClr>
        </a:solidFill>
      </dgm:spPr>
      <dgm:t>
        <a:bodyPr/>
        <a:lstStyle/>
        <a:p>
          <a:r>
            <a:rPr lang="cy-GB" i="0" dirty="0"/>
            <a:t>Excluded</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t>
        <a:bodyPr/>
        <a:lstStyle/>
        <a:p>
          <a:endParaRPr lang="en-US"/>
        </a:p>
      </dgm:t>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t>
        <a:bodyPr/>
        <a:lstStyle/>
        <a:p>
          <a:endParaRPr lang="en-US"/>
        </a:p>
      </dgm:t>
    </dgm:pt>
  </dgm:ptLst>
  <dgm:cxnLst>
    <dgm:cxn modelId="{C743264C-AF32-4BA4-9079-4E412D1716F7}" srcId="{4F7E77E0-A026-4811-87E9-40DE1EAB02B0}" destId="{727E029C-20A9-44D5-B50C-A322C06754F3}" srcOrd="0" destOrd="0" parTransId="{1D7614B0-A72D-4124-8B4D-D2935B2902C1}" sibTransId="{21BFF8B0-2E97-48BC-A552-D0EF0C8EE880}"/>
    <dgm:cxn modelId="{CA54196C-7966-484E-9D77-758C77FAF04D}" type="presOf" srcId="{727E029C-20A9-44D5-B50C-A322C06754F3}" destId="{49FCC1A6-68A2-4830-8FB2-133D4B00C7A9}" srcOrd="0" destOrd="0" presId="urn:microsoft.com/office/officeart/2005/8/layout/default"/>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1">
            <a:lumMod val="75000"/>
          </a:schemeClr>
        </a:solidFill>
      </dgm:spPr>
      <dgm:t>
        <a:bodyPr/>
        <a:lstStyle/>
        <a:p>
          <a:r>
            <a:rPr lang="cy-GB" dirty="0"/>
            <a:t>Gwaharddiedig</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t>
        <a:bodyPr/>
        <a:lstStyle/>
        <a:p>
          <a:endParaRPr lang="en-US"/>
        </a:p>
      </dgm:t>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t>
        <a:bodyPr/>
        <a:lstStyle/>
        <a:p>
          <a:endParaRPr lang="en-US"/>
        </a:p>
      </dgm:t>
    </dgm:pt>
  </dgm:ptLst>
  <dgm:cxnLst>
    <dgm:cxn modelId="{BE330A98-5A77-4FBA-BDAA-714870A7880F}" type="presOf" srcId="{E6996B10-E62C-4426-8B76-6399ED60F3DD}" destId="{171804EB-9F18-4D71-93CF-C667E38891F7}" srcOrd="0" destOrd="0" presId="urn:microsoft.com/office/officeart/2005/8/layout/defaul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691448" y="104259"/>
          <a:ext cx="6401490" cy="36082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kern="1200" dirty="0"/>
            <a:t>“The curriculum is a framework for what students should know, understand, and be able to do” </a:t>
          </a:r>
        </a:p>
        <a:p>
          <a:pPr lvl="0" algn="r" defTabSz="1422400">
            <a:lnSpc>
              <a:spcPct val="90000"/>
            </a:lnSpc>
            <a:spcBef>
              <a:spcPct val="0"/>
            </a:spcBef>
            <a:spcAft>
              <a:spcPct val="35000"/>
            </a:spcAft>
          </a:pPr>
          <a:r>
            <a:rPr lang="cy-GB" sz="2800" i="0" kern="1200" dirty="0"/>
            <a:t>Ken </a:t>
          </a:r>
          <a:r>
            <a:rPr lang="cy-GB" sz="2800" i="0" kern="1200" dirty="0" smtClean="0"/>
            <a:t>Robinson (2015)</a:t>
          </a:r>
          <a:endParaRPr lang="en-GB" sz="2800" i="0" kern="1200" dirty="0"/>
        </a:p>
      </dsp:txBody>
      <dsp:txXfrm>
        <a:off x="691448" y="104259"/>
        <a:ext cx="6401490" cy="3608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624264" y="415900"/>
          <a:ext cx="6412568" cy="34821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cy-GB" sz="3000" kern="1200" dirty="0"/>
            <a:t>“</a:t>
          </a:r>
          <a:r>
            <a:rPr lang="cy-GB" sz="2400" kern="1200" dirty="0"/>
            <a:t>The planned and guided learning experiences of knowledge and intended outcomes, formulated through the systematic reconstruction of knowledge and experiences under the auspices of the school, for the learners’ continuous and wilful growth in personal social competence” </a:t>
          </a:r>
          <a:endParaRPr lang="cy-GB" sz="2400" kern="1200" dirty="0" smtClean="0"/>
        </a:p>
        <a:p>
          <a:pPr lvl="0" algn="r" defTabSz="1333500">
            <a:lnSpc>
              <a:spcPct val="90000"/>
            </a:lnSpc>
            <a:spcBef>
              <a:spcPct val="0"/>
            </a:spcBef>
            <a:spcAft>
              <a:spcPct val="35000"/>
            </a:spcAft>
          </a:pPr>
          <a:r>
            <a:rPr lang="cy-GB" sz="2000" kern="1200" dirty="0" smtClean="0"/>
            <a:t>Tanner </a:t>
          </a:r>
          <a:r>
            <a:rPr lang="cy-GB" sz="2000" kern="1200" dirty="0"/>
            <a:t>(1980) </a:t>
          </a:r>
          <a:endParaRPr lang="en-GB" sz="2000" kern="1200" dirty="0"/>
        </a:p>
      </dsp:txBody>
      <dsp:txXfrm>
        <a:off x="624264" y="415900"/>
        <a:ext cx="6412568" cy="34821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635930" y="1618"/>
          <a:ext cx="6389235" cy="383354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kern="1200" dirty="0"/>
            <a:t>“The contents of a subject, concepts and tasks to be aquired, planned activities, the desired learning outcomes and experiences, product of culture and an agenda to reform society” </a:t>
          </a:r>
          <a:endParaRPr lang="cy-GB" sz="3200" kern="1200" dirty="0" smtClean="0"/>
        </a:p>
        <a:p>
          <a:pPr lvl="0" algn="r" defTabSz="1422400">
            <a:lnSpc>
              <a:spcPct val="90000"/>
            </a:lnSpc>
            <a:spcBef>
              <a:spcPct val="0"/>
            </a:spcBef>
            <a:spcAft>
              <a:spcPct val="35000"/>
            </a:spcAft>
          </a:pPr>
          <a:r>
            <a:rPr lang="cy-GB" sz="2800" kern="1200" dirty="0" err="1" smtClean="0"/>
            <a:t>Schubert</a:t>
          </a:r>
          <a:r>
            <a:rPr lang="cy-GB" sz="2800" kern="1200" dirty="0" smtClean="0"/>
            <a:t> </a:t>
          </a:r>
          <a:r>
            <a:rPr lang="cy-GB" sz="2800" kern="1200" dirty="0"/>
            <a:t>(1987)</a:t>
          </a:r>
          <a:endParaRPr lang="en-GB" sz="2800" kern="1200" dirty="0"/>
        </a:p>
      </dsp:txBody>
      <dsp:txXfrm>
        <a:off x="635930" y="1618"/>
        <a:ext cx="6389235" cy="38335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C80C3-2241-40A3-8399-AE95251DCD79}">
      <dsp:nvSpPr>
        <dsp:cNvPr id="0" name=""/>
        <dsp:cNvSpPr/>
      </dsp:nvSpPr>
      <dsp:spPr>
        <a:xfrm>
          <a:off x="429066" y="142011"/>
          <a:ext cx="3239506" cy="194370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y-GB" sz="1500" kern="1200" dirty="0"/>
            <a:t>“The curriculum is a framework for what students should know, understand, and be able to do” </a:t>
          </a:r>
          <a:endParaRPr lang="cy-GB" sz="1500" kern="1200" dirty="0" smtClean="0"/>
        </a:p>
        <a:p>
          <a:pPr lvl="0" algn="ctr" defTabSz="666750">
            <a:lnSpc>
              <a:spcPct val="90000"/>
            </a:lnSpc>
            <a:spcBef>
              <a:spcPct val="0"/>
            </a:spcBef>
            <a:spcAft>
              <a:spcPct val="35000"/>
            </a:spcAft>
          </a:pPr>
          <a:r>
            <a:rPr lang="cy-GB" sz="1500" kern="1200" dirty="0" smtClean="0"/>
            <a:t>Ken </a:t>
          </a:r>
          <a:r>
            <a:rPr lang="cy-GB" sz="1500" kern="1200" dirty="0"/>
            <a:t>Robinson (2015</a:t>
          </a:r>
          <a:r>
            <a:rPr lang="cy-GB" sz="1500" kern="1200" dirty="0" smtClean="0"/>
            <a:t>)</a:t>
          </a:r>
          <a:endParaRPr lang="en-GB" sz="1500" kern="1200" dirty="0"/>
        </a:p>
      </dsp:txBody>
      <dsp:txXfrm>
        <a:off x="429066" y="142011"/>
        <a:ext cx="3239506" cy="1943704"/>
      </dsp:txXfrm>
    </dsp:sp>
    <dsp:sp modelId="{4D340F67-AF07-455A-8C1A-B8BCC0D69D0C}">
      <dsp:nvSpPr>
        <dsp:cNvPr id="0" name=""/>
        <dsp:cNvSpPr/>
      </dsp:nvSpPr>
      <dsp:spPr>
        <a:xfrm>
          <a:off x="3981444" y="142011"/>
          <a:ext cx="3239506" cy="19437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y-GB" sz="1500" kern="1200"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a:t>
          </a:r>
          <a:endParaRPr lang="en-GB" sz="1500" kern="1200" dirty="0"/>
        </a:p>
      </dsp:txBody>
      <dsp:txXfrm>
        <a:off x="3981444" y="142011"/>
        <a:ext cx="3239506" cy="1943704"/>
      </dsp:txXfrm>
    </dsp:sp>
    <dsp:sp modelId="{DA2C6845-2914-493A-AC61-2DFB9BF20233}">
      <dsp:nvSpPr>
        <dsp:cNvPr id="0" name=""/>
        <dsp:cNvSpPr/>
      </dsp:nvSpPr>
      <dsp:spPr>
        <a:xfrm>
          <a:off x="2210795" y="2268320"/>
          <a:ext cx="3239506" cy="1943704"/>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y-GB" sz="1500" kern="1200" dirty="0"/>
            <a:t>“The contents of a subject, concepts and tasks to be aquired, planned activities, the desired learning outcomes and experiences, product of culture and an agenda to reform society” Schubert (1987)</a:t>
          </a:r>
        </a:p>
      </dsp:txBody>
      <dsp:txXfrm>
        <a:off x="2210795" y="2268320"/>
        <a:ext cx="3239506" cy="1943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0ED08-18F6-4882-AB95-8142C4BD8ACA}">
      <dsp:nvSpPr>
        <dsp:cNvPr id="0" name=""/>
        <dsp:cNvSpPr/>
      </dsp:nvSpPr>
      <dsp:spPr>
        <a:xfrm>
          <a:off x="0" y="0"/>
          <a:ext cx="3758415"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cy-GB" sz="3300" kern="1200" dirty="0"/>
            <a:t>Penodol</a:t>
          </a:r>
          <a:endParaRPr lang="en-GB" sz="3300" kern="1200" dirty="0"/>
        </a:p>
      </dsp:txBody>
      <dsp:txXfrm>
        <a:off x="38638" y="38638"/>
        <a:ext cx="3681139" cy="714229"/>
      </dsp:txXfrm>
    </dsp:sp>
    <dsp:sp modelId="{7A5AFF35-64AC-4DC0-A3CF-B9C3F3E551FD}">
      <dsp:nvSpPr>
        <dsp:cNvPr id="0" name=""/>
        <dsp:cNvSpPr/>
      </dsp:nvSpPr>
      <dsp:spPr>
        <a:xfrm>
          <a:off x="0" y="924580"/>
          <a:ext cx="3758415" cy="791505"/>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cy-GB" sz="3300" kern="1200" dirty="0"/>
            <a:t>Amhenodol</a:t>
          </a:r>
          <a:endParaRPr lang="en-GB" sz="3300" kern="1200" dirty="0"/>
        </a:p>
      </dsp:txBody>
      <dsp:txXfrm>
        <a:off x="38638" y="963218"/>
        <a:ext cx="3681139" cy="714229"/>
      </dsp:txXfrm>
    </dsp:sp>
    <dsp:sp modelId="{700AA9FC-E606-4469-8960-EF178C301B94}">
      <dsp:nvSpPr>
        <dsp:cNvPr id="0" name=""/>
        <dsp:cNvSpPr/>
      </dsp:nvSpPr>
      <dsp:spPr>
        <a:xfrm>
          <a:off x="0" y="1811125"/>
          <a:ext cx="3758415" cy="791505"/>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cy-GB" sz="3300" kern="1200"/>
            <a:t>Cudd</a:t>
          </a:r>
          <a:endParaRPr lang="en-GB" sz="3300" kern="1200"/>
        </a:p>
      </dsp:txBody>
      <dsp:txXfrm>
        <a:off x="38638" y="1849763"/>
        <a:ext cx="3681139" cy="714229"/>
      </dsp:txXfrm>
    </dsp:sp>
    <dsp:sp modelId="{22F6A3B0-9D82-4871-A6E6-989DE1DF608F}">
      <dsp:nvSpPr>
        <dsp:cNvPr id="0" name=""/>
        <dsp:cNvSpPr/>
      </dsp:nvSpPr>
      <dsp:spPr>
        <a:xfrm>
          <a:off x="0" y="2697670"/>
          <a:ext cx="3758415" cy="791505"/>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cy-GB" sz="3300" kern="1200"/>
            <a:t>Gwaharddiedig</a:t>
          </a:r>
          <a:endParaRPr lang="en-GB" sz="3300" kern="1200"/>
        </a:p>
      </dsp:txBody>
      <dsp:txXfrm>
        <a:off x="38638" y="2736308"/>
        <a:ext cx="3681139" cy="7142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E5C45-FA20-425D-B6AC-3EAA74ABB78E}">
      <dsp:nvSpPr>
        <dsp:cNvPr id="0" name=""/>
        <dsp:cNvSpPr/>
      </dsp:nvSpPr>
      <dsp:spPr>
        <a:xfrm>
          <a:off x="0" y="38035"/>
          <a:ext cx="3960046"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cy-GB" sz="3300" i="0" kern="1200" dirty="0"/>
            <a:t>Explicit</a:t>
          </a:r>
          <a:endParaRPr lang="en-GB" sz="3300" i="0" kern="1200" dirty="0"/>
        </a:p>
      </dsp:txBody>
      <dsp:txXfrm>
        <a:off x="38638" y="76673"/>
        <a:ext cx="3882770" cy="714229"/>
      </dsp:txXfrm>
    </dsp:sp>
    <dsp:sp modelId="{907C44D1-A098-476F-8E17-9D955F1E7BE3}">
      <dsp:nvSpPr>
        <dsp:cNvPr id="0" name=""/>
        <dsp:cNvSpPr/>
      </dsp:nvSpPr>
      <dsp:spPr>
        <a:xfrm>
          <a:off x="0" y="924580"/>
          <a:ext cx="3960046" cy="791505"/>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cy-GB" sz="3300" i="0" kern="1200" dirty="0"/>
            <a:t>Implicit</a:t>
          </a:r>
          <a:endParaRPr lang="en-GB" sz="3300" i="0" kern="1200" dirty="0"/>
        </a:p>
      </dsp:txBody>
      <dsp:txXfrm>
        <a:off x="38638" y="963218"/>
        <a:ext cx="3882770" cy="714229"/>
      </dsp:txXfrm>
    </dsp:sp>
    <dsp:sp modelId="{65458EF4-6076-4610-B6CF-D9EFD9E80A50}">
      <dsp:nvSpPr>
        <dsp:cNvPr id="0" name=""/>
        <dsp:cNvSpPr/>
      </dsp:nvSpPr>
      <dsp:spPr>
        <a:xfrm>
          <a:off x="0" y="1811125"/>
          <a:ext cx="3960046" cy="791505"/>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GB" sz="3300" i="0" kern="1200" dirty="0"/>
            <a:t>Hidden</a:t>
          </a:r>
        </a:p>
      </dsp:txBody>
      <dsp:txXfrm>
        <a:off x="38638" y="1849763"/>
        <a:ext cx="3882770" cy="714229"/>
      </dsp:txXfrm>
    </dsp:sp>
    <dsp:sp modelId="{5D02E1B4-6D2D-4DE3-8F6A-79D10623CBE7}">
      <dsp:nvSpPr>
        <dsp:cNvPr id="0" name=""/>
        <dsp:cNvSpPr/>
      </dsp:nvSpPr>
      <dsp:spPr>
        <a:xfrm>
          <a:off x="0" y="2697670"/>
          <a:ext cx="3960046" cy="791505"/>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GB" sz="3300" i="0" kern="1200" dirty="0"/>
            <a:t>Excluded</a:t>
          </a:r>
        </a:p>
      </dsp:txBody>
      <dsp:txXfrm>
        <a:off x="38638" y="2736308"/>
        <a:ext cx="3882770" cy="7142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i="0" kern="1200" dirty="0"/>
            <a:t>Implicit</a:t>
          </a:r>
          <a:endParaRPr lang="en-GB" sz="3200" i="0" kern="1200" dirty="0"/>
        </a:p>
      </dsp:txBody>
      <dsp:txXfrm>
        <a:off x="0" y="0"/>
        <a:ext cx="3886200" cy="7098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kern="1200" dirty="0"/>
            <a:t>Amhenodol</a:t>
          </a:r>
          <a:endParaRPr lang="en-GB" sz="3200" kern="1200" dirty="0"/>
        </a:p>
      </dsp:txBody>
      <dsp:txXfrm>
        <a:off x="0" y="0"/>
        <a:ext cx="3886200" cy="7099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i="0" kern="1200" dirty="0"/>
            <a:t>Explicit</a:t>
          </a:r>
          <a:endParaRPr lang="en-GB" sz="3200" i="0" kern="1200" dirty="0"/>
        </a:p>
      </dsp:txBody>
      <dsp:txXfrm>
        <a:off x="0" y="0"/>
        <a:ext cx="3886200" cy="7098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kern="1200" dirty="0"/>
            <a:t>Penodol</a:t>
          </a:r>
          <a:endParaRPr lang="en-GB" sz="3200" kern="1200" dirty="0"/>
        </a:p>
      </dsp:txBody>
      <dsp:txXfrm>
        <a:off x="0" y="0"/>
        <a:ext cx="3886200" cy="7099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i="0" kern="1200" dirty="0"/>
            <a:t>Hidden</a:t>
          </a:r>
          <a:endParaRPr lang="en-GB" sz="3200" i="0" kern="1200" dirty="0"/>
        </a:p>
      </dsp:txBody>
      <dsp:txXfrm>
        <a:off x="0" y="0"/>
        <a:ext cx="3886200" cy="7098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kern="1200" dirty="0"/>
            <a:t>Cudd</a:t>
          </a:r>
          <a:endParaRPr lang="en-GB" sz="3200" kern="1200" dirty="0"/>
        </a:p>
      </dsp:txBody>
      <dsp:txXfrm>
        <a:off x="0" y="0"/>
        <a:ext cx="3886200" cy="7099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i="0" kern="1200" dirty="0"/>
            <a:t>Excluded</a:t>
          </a:r>
          <a:endParaRPr lang="en-GB" sz="3200" i="0" kern="1200" dirty="0"/>
        </a:p>
      </dsp:txBody>
      <dsp:txXfrm>
        <a:off x="0" y="0"/>
        <a:ext cx="3886200" cy="709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y-GB" sz="3200" kern="1200" dirty="0"/>
            <a:t>Gwaharddiedig</a:t>
          </a:r>
          <a:endParaRPr lang="en-GB" sz="3200" kern="1200" dirty="0"/>
        </a:p>
      </dsp:txBody>
      <dsp:txXfrm>
        <a:off x="0" y="0"/>
        <a:ext cx="3886200" cy="7099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95348"/>
          </a:xfrm>
          <a:prstGeom prst="rect">
            <a:avLst/>
          </a:prstGeom>
        </p:spPr>
        <p:txBody>
          <a:bodyPr vert="horz" lIns="91440" tIns="45720" rIns="91440" bIns="45720" rtlCol="0"/>
          <a:lstStyle>
            <a:lvl1pPr algn="r">
              <a:defRPr sz="1200"/>
            </a:lvl1pPr>
          </a:lstStyle>
          <a:p>
            <a:fld id="{CE5630A8-1102-4940-AEE5-3E34984DD810}" type="datetimeFigureOut">
              <a:rPr lang="en-US" smtClean="0"/>
              <a:t>4/22/2020</a:t>
            </a:fld>
            <a:endParaRPr lang="en-US" dirty="0"/>
          </a:p>
        </p:txBody>
      </p:sp>
      <p:sp>
        <p:nvSpPr>
          <p:cNvPr id="4" name="Footer Placeholder 3"/>
          <p:cNvSpPr>
            <a:spLocks noGrp="1"/>
          </p:cNvSpPr>
          <p:nvPr>
            <p:ph type="ftr" sz="quarter" idx="2"/>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9377317"/>
            <a:ext cx="2971800" cy="495347"/>
          </a:xfrm>
          <a:prstGeom prst="rect">
            <a:avLst/>
          </a:prstGeom>
        </p:spPr>
        <p:txBody>
          <a:bodyPr vert="horz" lIns="91440" tIns="45720" rIns="91440" bIns="45720" rtlCol="0" anchor="b"/>
          <a:lstStyle>
            <a:lvl1pPr algn="r">
              <a:defRPr sz="1200"/>
            </a:lvl1pPr>
          </a:lstStyle>
          <a:p>
            <a:fld id="{980AAE6D-F674-4FD7-A15A-25A5DF5611AA}" type="slidenum">
              <a:rPr lang="en-US" smtClean="0"/>
              <a:t>‹#›</a:t>
            </a:fld>
            <a:endParaRPr lang="en-US" dirty="0"/>
          </a:p>
        </p:txBody>
      </p:sp>
    </p:spTree>
    <p:extLst>
      <p:ext uri="{BB962C8B-B14F-4D97-AF65-F5344CB8AC3E}">
        <p14:creationId xmlns:p14="http://schemas.microsoft.com/office/powerpoint/2010/main" val="1794387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348"/>
          </a:xfrm>
          <a:prstGeom prst="rect">
            <a:avLst/>
          </a:prstGeom>
        </p:spPr>
        <p:txBody>
          <a:bodyPr vert="horz" lIns="91440" tIns="45720" rIns="91440" bIns="45720" rtlCol="0"/>
          <a:lstStyle>
            <a:lvl1pPr algn="r">
              <a:defRPr sz="1200"/>
            </a:lvl1pPr>
          </a:lstStyle>
          <a:p>
            <a:fld id="{256E285A-1626-4BB0-A458-3E5589E2C09B}" type="datetimeFigureOut">
              <a:rPr lang="en-US" smtClean="0"/>
              <a:t>4/22/2020</a:t>
            </a:fld>
            <a:endParaRPr lang="en-US" dirty="0"/>
          </a:p>
        </p:txBody>
      </p:sp>
      <p:sp>
        <p:nvSpPr>
          <p:cNvPr id="4" name="Slide Image Placeholder 3"/>
          <p:cNvSpPr>
            <a:spLocks noGrp="1" noRot="1" noChangeAspect="1"/>
          </p:cNvSpPr>
          <p:nvPr>
            <p:ph type="sldImg" idx="2"/>
          </p:nvPr>
        </p:nvSpPr>
        <p:spPr>
          <a:xfrm>
            <a:off x="1208088" y="1233488"/>
            <a:ext cx="4441825" cy="33321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219"/>
            <a:ext cx="5486400" cy="3887361"/>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7317"/>
            <a:ext cx="2971800" cy="49534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ed.com/talks/sir_ken_robinson_changing_education_paradigm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llyw.cymru/sites/default/files/publications/2018-03/addysg-yng-nghymru-cenhadaeth-ein-cenedl.pdf"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gov.wales/sites/default/files/publications/2018-03/education-in-wales-our-national-mission.pdf"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gov.wales/sites/default/files/publications/2018-03/education-in-wales-our-national-mission.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oecd.org/education/Improving-schools-in-Wales.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80839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 </a:t>
            </a:r>
            <a:r>
              <a:rPr lang="en-GB" dirty="0" err="1" smtClean="0"/>
              <a:t>lawlyfr</a:t>
            </a:r>
            <a:r>
              <a:rPr lang="en-GB" dirty="0" smtClean="0"/>
              <a:t> y </a:t>
            </a:r>
            <a:r>
              <a:rPr lang="en-GB" dirty="0" err="1" smtClean="0"/>
              <a:t>modiwl</a:t>
            </a:r>
            <a:r>
              <a:rPr lang="en-GB" dirty="0" smtClean="0"/>
              <a:t>.</a:t>
            </a:r>
          </a:p>
          <a:p>
            <a:r>
              <a:rPr lang="en-GB" dirty="0" smtClean="0"/>
              <a:t>From the module handbook.</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751712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John Dewey, </a:t>
            </a:r>
            <a:r>
              <a:rPr lang="en-GB" sz="1200" b="0" i="1" kern="1200" dirty="0" smtClean="0">
                <a:solidFill>
                  <a:schemeClr val="tx1"/>
                </a:solidFill>
                <a:effectLst/>
                <a:latin typeface="+mn-lt"/>
                <a:ea typeface="+mn-ea"/>
                <a:cs typeface="+mn-cs"/>
              </a:rPr>
              <a:t>Democracy and Education</a:t>
            </a:r>
            <a:r>
              <a:rPr lang="en-GB" sz="1200" b="0" i="0" kern="1200" dirty="0" smtClean="0">
                <a:solidFill>
                  <a:schemeClr val="tx1"/>
                </a:solidFill>
                <a:effectLst/>
                <a:latin typeface="+mn-lt"/>
                <a:ea typeface="+mn-ea"/>
                <a:cs typeface="+mn-cs"/>
              </a:rPr>
              <a:t>, New York:  Macmillan Company, 1944, p. 167.</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Yn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ein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sesiwn</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ddiwethaf</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gweithioch</a:t>
            </a:r>
            <a:r>
              <a:rPr lang="en-GB" sz="1200" b="0" i="0" kern="1200" baseline="0" dirty="0" smtClean="0">
                <a:solidFill>
                  <a:schemeClr val="tx1"/>
                </a:solidFill>
                <a:effectLst/>
                <a:latin typeface="+mn-lt"/>
                <a:ea typeface="+mn-ea"/>
                <a:cs typeface="+mn-cs"/>
              </a:rPr>
              <a:t> chi </a:t>
            </a:r>
            <a:r>
              <a:rPr lang="en-GB" sz="1200" b="0" i="0" kern="1200" baseline="0" dirty="0" err="1" smtClean="0">
                <a:solidFill>
                  <a:schemeClr val="tx1"/>
                </a:solidFill>
                <a:effectLst/>
                <a:latin typeface="+mn-lt"/>
                <a:ea typeface="+mn-ea"/>
                <a:cs typeface="+mn-cs"/>
              </a:rPr>
              <a:t>ar</a:t>
            </a:r>
            <a:r>
              <a:rPr lang="en-GB" sz="1200" b="0" i="0" kern="1200" baseline="0" dirty="0" smtClean="0">
                <a:solidFill>
                  <a:schemeClr val="tx1"/>
                </a:solidFill>
                <a:effectLst/>
                <a:latin typeface="+mn-lt"/>
                <a:ea typeface="+mn-ea"/>
                <a:cs typeface="+mn-cs"/>
              </a:rPr>
              <a:t> y </a:t>
            </a:r>
            <a:r>
              <a:rPr lang="en-GB" sz="1200" b="0" i="0" kern="1200" baseline="0" dirty="0" err="1" smtClean="0">
                <a:solidFill>
                  <a:schemeClr val="tx1"/>
                </a:solidFill>
                <a:effectLst/>
                <a:latin typeface="+mn-lt"/>
                <a:ea typeface="+mn-ea"/>
                <a:cs typeface="+mn-cs"/>
              </a:rPr>
              <a:t>cwestiwn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beth</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mae’n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ei</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olygu</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i</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addysgu</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yng</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Nghymru</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trwy</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arwchilio</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materion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ymwneud</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gyda</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chyfiawnder</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cymdeithasol</a:t>
            </a:r>
            <a:r>
              <a:rPr lang="en-GB" sz="1200" b="0" i="0" kern="1200" baseline="0" dirty="0" smtClean="0">
                <a:solidFill>
                  <a:schemeClr val="tx1"/>
                </a:solidFill>
                <a:effectLst/>
                <a:latin typeface="+mn-lt"/>
                <a:ea typeface="+mn-ea"/>
                <a:cs typeface="+mn-cs"/>
              </a:rPr>
              <a:t> a </a:t>
            </a:r>
            <a:r>
              <a:rPr lang="en-GB" sz="1200" b="0" i="0" kern="1200" baseline="0" dirty="0" err="1" smtClean="0">
                <a:solidFill>
                  <a:schemeClr val="tx1"/>
                </a:solidFill>
                <a:effectLst/>
                <a:latin typeface="+mn-lt"/>
                <a:ea typeface="+mn-ea"/>
                <a:cs typeface="+mn-cs"/>
              </a:rPr>
              <a:t>sut</a:t>
            </a:r>
            <a:r>
              <a:rPr lang="en-GB" sz="1200" b="0" i="0" kern="1200" baseline="0" dirty="0" smtClean="0">
                <a:solidFill>
                  <a:schemeClr val="tx1"/>
                </a:solidFill>
                <a:effectLst/>
                <a:latin typeface="+mn-lt"/>
                <a:ea typeface="+mn-ea"/>
                <a:cs typeface="+mn-cs"/>
              </a:rPr>
              <a:t> y gall </a:t>
            </a:r>
            <a:r>
              <a:rPr lang="en-GB" sz="1200" b="0" i="0" kern="1200" baseline="0" dirty="0" err="1" smtClean="0">
                <a:solidFill>
                  <a:schemeClr val="tx1"/>
                </a:solidFill>
                <a:effectLst/>
                <a:latin typeface="+mn-lt"/>
                <a:ea typeface="+mn-ea"/>
                <a:cs typeface="+mn-cs"/>
              </a:rPr>
              <a:t>hwn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edrych</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yr</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ystafell</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ddosbarth</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Yn</a:t>
            </a:r>
            <a:r>
              <a:rPr lang="en-GB" sz="1200" b="0" i="0" kern="1200" baseline="0" dirty="0" smtClean="0">
                <a:solidFill>
                  <a:schemeClr val="tx1"/>
                </a:solidFill>
                <a:effectLst/>
                <a:latin typeface="+mn-lt"/>
                <a:ea typeface="+mn-ea"/>
                <a:cs typeface="+mn-cs"/>
              </a:rPr>
              <a:t> y </a:t>
            </a:r>
            <a:r>
              <a:rPr lang="en-GB" sz="1200" b="0" i="0" kern="1200" baseline="0" dirty="0" err="1" smtClean="0">
                <a:solidFill>
                  <a:schemeClr val="tx1"/>
                </a:solidFill>
                <a:effectLst/>
                <a:latin typeface="+mn-lt"/>
                <a:ea typeface="+mn-ea"/>
                <a:cs typeface="+mn-cs"/>
              </a:rPr>
              <a:t>sesiwn</a:t>
            </a:r>
            <a:r>
              <a:rPr lang="en-GB" sz="1200" b="0" i="0" kern="1200" baseline="0" dirty="0" smtClean="0">
                <a:solidFill>
                  <a:schemeClr val="tx1"/>
                </a:solidFill>
                <a:effectLst/>
                <a:latin typeface="+mn-lt"/>
                <a:ea typeface="+mn-ea"/>
                <a:cs typeface="+mn-cs"/>
              </a:rPr>
              <a:t> hon, </a:t>
            </a:r>
            <a:r>
              <a:rPr lang="en-GB" sz="1200" b="0" i="0" kern="1200" baseline="0" dirty="0" err="1" smtClean="0">
                <a:solidFill>
                  <a:schemeClr val="tx1"/>
                </a:solidFill>
                <a:effectLst/>
                <a:latin typeface="+mn-lt"/>
                <a:ea typeface="+mn-ea"/>
                <a:cs typeface="+mn-cs"/>
              </a:rPr>
              <a:t>rydym</a:t>
            </a:r>
            <a:r>
              <a:rPr lang="en-GB" sz="1200" b="0" i="0" kern="1200" baseline="0" dirty="0" smtClean="0">
                <a:solidFill>
                  <a:schemeClr val="tx1"/>
                </a:solidFill>
                <a:effectLst/>
                <a:latin typeface="+mn-lt"/>
                <a:ea typeface="+mn-ea"/>
                <a:cs typeface="+mn-cs"/>
              </a:rPr>
              <a:t> am </a:t>
            </a:r>
            <a:r>
              <a:rPr lang="en-GB" sz="1200" b="0" i="0" kern="1200" baseline="0" dirty="0" err="1" smtClean="0">
                <a:solidFill>
                  <a:schemeClr val="tx1"/>
                </a:solidFill>
                <a:effectLst/>
                <a:latin typeface="+mn-lt"/>
                <a:ea typeface="+mn-ea"/>
                <a:cs typeface="+mn-cs"/>
              </a:rPr>
              <a:t>droi’n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sylw</a:t>
            </a:r>
            <a:r>
              <a:rPr lang="en-GB" sz="1200" b="0" i="0" kern="1200" baseline="0" dirty="0" smtClean="0">
                <a:solidFill>
                  <a:schemeClr val="tx1"/>
                </a:solidFill>
                <a:effectLst/>
                <a:latin typeface="+mn-lt"/>
                <a:ea typeface="+mn-ea"/>
                <a:cs typeface="+mn-cs"/>
              </a:rPr>
              <a:t> at </a:t>
            </a:r>
            <a:r>
              <a:rPr lang="en-GB" sz="1200" b="0" i="0" kern="1200" baseline="0" dirty="0" err="1" smtClean="0">
                <a:solidFill>
                  <a:schemeClr val="tx1"/>
                </a:solidFill>
                <a:effectLst/>
                <a:latin typeface="+mn-lt"/>
                <a:ea typeface="+mn-ea"/>
                <a:cs typeface="+mn-cs"/>
              </a:rPr>
              <a:t>bolisi</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cenedlaethol</a:t>
            </a:r>
            <a:r>
              <a:rPr lang="en-GB" sz="1200" b="0" i="0" kern="1200" baseline="0" dirty="0" smtClean="0">
                <a:solidFill>
                  <a:schemeClr val="tx1"/>
                </a:solidFill>
                <a:effectLst/>
                <a:latin typeface="+mn-lt"/>
                <a:ea typeface="+mn-ea"/>
                <a:cs typeface="+mn-cs"/>
              </a:rPr>
              <a:t> a </a:t>
            </a:r>
            <a:r>
              <a:rPr lang="en-GB" sz="1200" b="0" i="0" kern="1200" baseline="0" dirty="0" err="1" smtClean="0">
                <a:solidFill>
                  <a:schemeClr val="tx1"/>
                </a:solidFill>
                <a:effectLst/>
                <a:latin typeface="+mn-lt"/>
                <a:ea typeface="+mn-ea"/>
                <a:cs typeface="+mn-cs"/>
              </a:rPr>
              <a:t>sut</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mae</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hwn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effeithio</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ar</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arfer</a:t>
            </a:r>
            <a:r>
              <a:rPr lang="en-GB" sz="1200" b="0" i="0" kern="1200" baseline="0" dirty="0" smtClean="0">
                <a:solidFill>
                  <a:schemeClr val="tx1"/>
                </a:solidFill>
                <a:effectLst/>
                <a:latin typeface="+mn-lt"/>
                <a:ea typeface="+mn-ea"/>
                <a:cs typeface="+mn-cs"/>
              </a:rPr>
              <a:t>. Fe </a:t>
            </a:r>
            <a:r>
              <a:rPr lang="en-GB" sz="1200" b="0" i="0" kern="1200" baseline="0" dirty="0" err="1" smtClean="0">
                <a:solidFill>
                  <a:schemeClr val="tx1"/>
                </a:solidFill>
                <a:effectLst/>
                <a:latin typeface="+mn-lt"/>
                <a:ea typeface="+mn-ea"/>
                <a:cs typeface="+mn-cs"/>
              </a:rPr>
              <a:t>ddechreuwn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drwy</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edrych</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ar</a:t>
            </a:r>
            <a:r>
              <a:rPr lang="en-GB" sz="1200" b="0" i="0" kern="1200" baseline="0" dirty="0" smtClean="0">
                <a:solidFill>
                  <a:schemeClr val="tx1"/>
                </a:solidFill>
                <a:effectLst/>
                <a:latin typeface="+mn-lt"/>
                <a:ea typeface="+mn-ea"/>
                <a:cs typeface="+mn-cs"/>
              </a:rPr>
              <a:t> y </a:t>
            </a:r>
            <a:r>
              <a:rPr lang="en-GB" sz="1200" b="0" i="0" kern="1200" baseline="0" dirty="0" err="1" smtClean="0">
                <a:solidFill>
                  <a:schemeClr val="tx1"/>
                </a:solidFill>
                <a:effectLst/>
                <a:latin typeface="+mn-lt"/>
                <a:ea typeface="+mn-ea"/>
                <a:cs typeface="+mn-cs"/>
              </a:rPr>
              <a:t>syniad</a:t>
            </a:r>
            <a:r>
              <a:rPr lang="en-GB" sz="1200" b="0" i="0" kern="1200" baseline="0" dirty="0" smtClean="0">
                <a:solidFill>
                  <a:schemeClr val="tx1"/>
                </a:solidFill>
                <a:effectLst/>
                <a:latin typeface="+mn-lt"/>
                <a:ea typeface="+mn-ea"/>
                <a:cs typeface="+mn-cs"/>
              </a:rPr>
              <a:t> o </a:t>
            </a:r>
            <a:r>
              <a:rPr lang="en-GB" sz="1200" b="0" i="0" kern="1200" baseline="0" dirty="0" err="1" smtClean="0">
                <a:solidFill>
                  <a:schemeClr val="tx1"/>
                </a:solidFill>
                <a:effectLst/>
                <a:latin typeface="+mn-lt"/>
                <a:ea typeface="+mn-ea"/>
                <a:cs typeface="+mn-cs"/>
              </a:rPr>
              <a:t>gwricwlwm</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a’r</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hyn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sy’n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siapio</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cwricwlwm</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yn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ein</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hysgolion</a:t>
            </a:r>
            <a:r>
              <a:rPr lang="en-GB" sz="1200" b="0" i="0" kern="1200" baseline="0" dirty="0" smtClean="0">
                <a:solidFill>
                  <a:schemeClr val="tx1"/>
                </a:solidFill>
                <a:effectLst/>
                <a:latin typeface="+mn-lt"/>
                <a:ea typeface="+mn-ea"/>
                <a:cs typeface="+mn-cs"/>
              </a:rPr>
              <a:t>.</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In our last session, you worked on the question what does it mean to teach in Wales by exploring matters relating to social justice and how this might look in the classroom. In this session, we turn our attention to national policy and how this impacts on practice. We’ll begin by looking at the idea of curriculum and what shapes the curriculum in our schools.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3312019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745861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049760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Llawer yn debygol o fynd am y cyntaf am ei fod yn ddiffiniad mwy cryno</a:t>
            </a:r>
          </a:p>
          <a:p>
            <a:r>
              <a:rPr lang="cy-GB" dirty="0"/>
              <a:t>Yr ail (Tanner) yn dechrau cyfeirio at asesu a chanlyniadau dysgu (learning outcomes) ac yn ffocysu ar ‘wilful grwowth’ – angen i ddisgyblion fod ‘eisiau’ dysgu</a:t>
            </a:r>
          </a:p>
          <a:p>
            <a:r>
              <a:rPr lang="en-GB" dirty="0"/>
              <a:t>Schubert </a:t>
            </a:r>
            <a:r>
              <a:rPr lang="en-GB" dirty="0" err="1"/>
              <a:t>yn</a:t>
            </a:r>
            <a:r>
              <a:rPr lang="en-GB" dirty="0"/>
              <a:t> son am </a:t>
            </a:r>
            <a:r>
              <a:rPr lang="en-GB" dirty="0" err="1"/>
              <a:t>ddefnyddio</a:t>
            </a:r>
            <a:r>
              <a:rPr lang="en-GB" dirty="0"/>
              <a:t> </a:t>
            </a:r>
            <a:r>
              <a:rPr lang="en-GB" dirty="0" err="1"/>
              <a:t>cwricwlwm</a:t>
            </a:r>
            <a:r>
              <a:rPr lang="en-GB" dirty="0"/>
              <a:t> I </a:t>
            </a:r>
            <a:r>
              <a:rPr lang="en-GB" dirty="0" err="1"/>
              <a:t>newid</a:t>
            </a:r>
            <a:r>
              <a:rPr lang="en-GB" dirty="0"/>
              <a:t> </a:t>
            </a:r>
            <a:r>
              <a:rPr lang="en-GB" dirty="0" err="1"/>
              <a:t>cymdeithas</a:t>
            </a:r>
            <a:r>
              <a:rPr lang="en-GB" dirty="0"/>
              <a:t> - ;;</a:t>
            </a:r>
            <a:r>
              <a:rPr lang="en-GB" dirty="0" err="1"/>
              <a:t>awer</a:t>
            </a:r>
            <a:r>
              <a:rPr lang="en-GB" dirty="0"/>
              <a:t> o </a:t>
            </a:r>
            <a:r>
              <a:rPr lang="en-GB" dirty="0" err="1"/>
              <a:t>hyn</a:t>
            </a:r>
            <a:r>
              <a:rPr lang="en-GB" dirty="0"/>
              <a:t> </a:t>
            </a:r>
            <a:r>
              <a:rPr lang="en-GB" dirty="0" err="1"/>
              <a:t>yn</a:t>
            </a:r>
            <a:r>
              <a:rPr lang="en-GB" dirty="0"/>
              <a:t> </a:t>
            </a:r>
            <a:r>
              <a:rPr lang="en-GB" dirty="0" err="1"/>
              <a:t>digwydd</a:t>
            </a:r>
            <a:r>
              <a:rPr lang="en-GB" dirty="0"/>
              <a:t> </a:t>
            </a:r>
            <a:r>
              <a:rPr lang="en-GB" dirty="0" err="1"/>
              <a:t>gyda</a:t>
            </a:r>
            <a:r>
              <a:rPr lang="en-GB" dirty="0"/>
              <a:t> </a:t>
            </a:r>
            <a:r>
              <a:rPr lang="en-GB" dirty="0" err="1"/>
              <a:t>gwleidyddion</a:t>
            </a:r>
            <a:r>
              <a:rPr lang="en-GB" dirty="0"/>
              <a:t> </a:t>
            </a:r>
            <a:r>
              <a:rPr lang="en-GB" dirty="0" err="1"/>
              <a:t>yn</a:t>
            </a:r>
            <a:r>
              <a:rPr lang="en-GB" dirty="0"/>
              <a:t> </a:t>
            </a:r>
            <a:r>
              <a:rPr lang="en-GB" dirty="0" err="1"/>
              <a:t>ymyrryd</a:t>
            </a:r>
            <a:r>
              <a:rPr lang="en-GB" dirty="0"/>
              <a:t> </a:t>
            </a:r>
            <a:r>
              <a:rPr lang="en-GB" dirty="0" err="1"/>
              <a:t>mewn</a:t>
            </a:r>
            <a:r>
              <a:rPr lang="en-GB" dirty="0"/>
              <a:t> </a:t>
            </a:r>
            <a:r>
              <a:rPr lang="en-GB" dirty="0" err="1"/>
              <a:t>cwricwlwm</a:t>
            </a:r>
            <a:r>
              <a:rPr lang="en-GB" dirty="0"/>
              <a:t> (</a:t>
            </a:r>
            <a:r>
              <a:rPr lang="en-GB" dirty="0" err="1"/>
              <a:t>e.e.</a:t>
            </a:r>
            <a:r>
              <a:rPr lang="en-GB" dirty="0"/>
              <a:t> </a:t>
            </a:r>
            <a:r>
              <a:rPr lang="en-GB" dirty="0" err="1"/>
              <a:t>hanes</a:t>
            </a:r>
            <a:r>
              <a:rPr lang="en-GB" dirty="0"/>
              <a:t> </a:t>
            </a:r>
            <a:r>
              <a:rPr lang="en-GB" dirty="0" err="1"/>
              <a:t>yng</a:t>
            </a:r>
            <a:r>
              <a:rPr lang="en-GB" dirty="0"/>
              <a:t> </a:t>
            </a:r>
            <a:r>
              <a:rPr lang="en-GB" dirty="0" err="1"/>
              <a:t>Nghymru</a:t>
            </a:r>
            <a:r>
              <a:rPr lang="en-GB" dirty="0"/>
              <a:t> – </a:t>
            </a:r>
            <a:r>
              <a:rPr lang="en-GB" dirty="0" err="1"/>
              <a:t>prin</a:t>
            </a:r>
            <a:r>
              <a:rPr lang="en-GB" dirty="0"/>
              <a:t> dim </a:t>
            </a:r>
            <a:r>
              <a:rPr lang="en-GB" dirty="0" err="1"/>
              <a:t>ffocws</a:t>
            </a:r>
            <a:r>
              <a:rPr lang="en-GB" dirty="0"/>
              <a:t> </a:t>
            </a:r>
            <a:r>
              <a:rPr lang="en-GB" dirty="0" err="1"/>
              <a:t>ar</a:t>
            </a:r>
            <a:r>
              <a:rPr lang="en-GB" dirty="0"/>
              <a:t> </a:t>
            </a:r>
            <a:r>
              <a:rPr lang="en-GB" dirty="0" err="1"/>
              <a:t>hanes</a:t>
            </a:r>
            <a:r>
              <a:rPr lang="en-GB" dirty="0"/>
              <a:t> Cymru – </a:t>
            </a:r>
            <a:r>
              <a:rPr lang="en-GB" dirty="0" err="1"/>
              <a:t>Harri</a:t>
            </a:r>
            <a:r>
              <a:rPr lang="en-GB" dirty="0"/>
              <a:t> VIII, </a:t>
            </a:r>
            <a:r>
              <a:rPr lang="en-GB" dirty="0" err="1"/>
              <a:t>Brwydr</a:t>
            </a:r>
            <a:r>
              <a:rPr lang="en-GB" dirty="0"/>
              <a:t> Hastings, Ail </a:t>
            </a:r>
            <a:r>
              <a:rPr lang="en-GB" dirty="0" err="1"/>
              <a:t>Ryfel</a:t>
            </a:r>
            <a:r>
              <a:rPr lang="en-GB" dirty="0"/>
              <a:t> </a:t>
            </a:r>
            <a:r>
              <a:rPr lang="en-GB" dirty="0" err="1"/>
              <a:t>Byd</a:t>
            </a:r>
            <a:r>
              <a:rPr lang="en-GB"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48488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t>
            </a:r>
            <a:r>
              <a:rPr lang="cy-GB" dirty="0" smtClean="0"/>
              <a:t>amgylchedd</a:t>
            </a:r>
            <a:r>
              <a:rPr lang="cy-GB" baseline="0" dirty="0" smtClean="0"/>
              <a:t> yr</a:t>
            </a:r>
            <a:r>
              <a:rPr lang="cy-GB" dirty="0" smtClean="0"/>
              <a:t> </a:t>
            </a:r>
            <a:r>
              <a:rPr lang="cy-GB" dirty="0"/>
              <a:t>ysgol, gwersi sy’n codi yn anfwriadol e.e. </a:t>
            </a:r>
            <a:r>
              <a:rPr lang="cy-GB" dirty="0" smtClean="0"/>
              <a:t>brwdfrydedd </a:t>
            </a:r>
            <a:r>
              <a:rPr lang="cy-GB" dirty="0"/>
              <a:t>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a:t>
            </a:r>
            <a:r>
              <a:rPr lang="cy-GB" dirty="0" smtClean="0"/>
              <a:t>”/</a:t>
            </a:r>
          </a:p>
          <a:p>
            <a:endParaRPr lang="cy-GB" dirty="0" smtClean="0"/>
          </a:p>
          <a:p>
            <a:r>
              <a:rPr lang="cy-GB" dirty="0" err="1" smtClean="0"/>
              <a:t>Explicit</a:t>
            </a:r>
            <a:r>
              <a:rPr lang="cy-GB" dirty="0" smtClean="0"/>
              <a:t> – </a:t>
            </a:r>
            <a:r>
              <a:rPr lang="cy-GB" dirty="0" err="1" smtClean="0"/>
              <a:t>what</a:t>
            </a:r>
            <a:r>
              <a:rPr lang="cy-GB" dirty="0" smtClean="0"/>
              <a:t> </a:t>
            </a:r>
            <a:r>
              <a:rPr lang="cy-GB" dirty="0" err="1" smtClean="0"/>
              <a:t>needs</a:t>
            </a:r>
            <a:r>
              <a:rPr lang="cy-GB" baseline="0" dirty="0" smtClean="0"/>
              <a:t> to be </a:t>
            </a:r>
            <a:r>
              <a:rPr lang="cy-GB" baseline="0" dirty="0" err="1" smtClean="0"/>
              <a:t>taught</a:t>
            </a:r>
            <a:r>
              <a:rPr lang="cy-GB" baseline="0" dirty="0" smtClean="0"/>
              <a:t> </a:t>
            </a:r>
            <a:r>
              <a:rPr lang="cy-GB" baseline="0" dirty="0" err="1" smtClean="0"/>
              <a:t>according</a:t>
            </a:r>
            <a:r>
              <a:rPr lang="cy-GB" baseline="0" dirty="0" smtClean="0"/>
              <a:t> to </a:t>
            </a:r>
            <a:r>
              <a:rPr lang="cy-GB" baseline="0" dirty="0" err="1" smtClean="0"/>
              <a:t>government</a:t>
            </a:r>
            <a:r>
              <a:rPr lang="cy-GB" baseline="0" dirty="0" smtClean="0"/>
              <a:t> </a:t>
            </a:r>
            <a:r>
              <a:rPr lang="cy-GB" baseline="0" dirty="0" err="1" smtClean="0"/>
              <a:t>documents</a:t>
            </a:r>
            <a:r>
              <a:rPr lang="cy-GB" baseline="0" dirty="0" smtClean="0"/>
              <a:t>, the </a:t>
            </a:r>
            <a:r>
              <a:rPr lang="cy-GB" baseline="0" dirty="0" err="1" smtClean="0"/>
              <a:t>things</a:t>
            </a:r>
            <a:r>
              <a:rPr lang="cy-GB" baseline="0" dirty="0" smtClean="0"/>
              <a:t> </a:t>
            </a:r>
            <a:r>
              <a:rPr lang="cy-GB" baseline="0" dirty="0" err="1" smtClean="0"/>
              <a:t>you</a:t>
            </a:r>
            <a:r>
              <a:rPr lang="cy-GB" baseline="0" dirty="0" smtClean="0"/>
              <a:t> </a:t>
            </a:r>
            <a:r>
              <a:rPr lang="cy-GB" baseline="0" dirty="0" err="1" smtClean="0"/>
              <a:t>use</a:t>
            </a:r>
            <a:r>
              <a:rPr lang="cy-GB" baseline="0" dirty="0" smtClean="0"/>
              <a:t> to plan </a:t>
            </a:r>
            <a:r>
              <a:rPr lang="cy-GB" baseline="0" dirty="0" err="1" smtClean="0"/>
              <a:t>your</a:t>
            </a:r>
            <a:r>
              <a:rPr lang="cy-GB" baseline="0" dirty="0" smtClean="0"/>
              <a:t> </a:t>
            </a:r>
            <a:r>
              <a:rPr lang="cy-GB" baseline="0" dirty="0" err="1" smtClean="0"/>
              <a:t>lessons</a:t>
            </a:r>
            <a:r>
              <a:rPr lang="cy-GB" baseline="0" dirty="0" smtClean="0"/>
              <a:t>, </a:t>
            </a:r>
            <a:r>
              <a:rPr lang="cy-GB" baseline="0" dirty="0" err="1" smtClean="0"/>
              <a:t>for</a:t>
            </a:r>
            <a:r>
              <a:rPr lang="cy-GB" baseline="0" dirty="0" smtClean="0"/>
              <a:t> </a:t>
            </a:r>
            <a:r>
              <a:rPr lang="cy-GB" baseline="0" dirty="0" err="1" smtClean="0"/>
              <a:t>example</a:t>
            </a:r>
            <a:r>
              <a:rPr lang="cy-GB" baseline="0" dirty="0" smtClean="0"/>
              <a:t>.</a:t>
            </a:r>
          </a:p>
          <a:p>
            <a:r>
              <a:rPr lang="cy-GB" baseline="0" dirty="0" err="1" smtClean="0"/>
              <a:t>Implicit</a:t>
            </a:r>
            <a:r>
              <a:rPr lang="cy-GB" baseline="0" dirty="0" smtClean="0"/>
              <a:t> – the </a:t>
            </a:r>
            <a:r>
              <a:rPr lang="cy-GB" baseline="0" dirty="0" err="1" smtClean="0"/>
              <a:t>things</a:t>
            </a:r>
            <a:r>
              <a:rPr lang="cy-GB" baseline="0" dirty="0" smtClean="0"/>
              <a:t> </a:t>
            </a:r>
            <a:r>
              <a:rPr lang="cy-GB" baseline="0" dirty="0" err="1" smtClean="0"/>
              <a:t>pupils</a:t>
            </a:r>
            <a:r>
              <a:rPr lang="cy-GB" baseline="0" dirty="0" smtClean="0"/>
              <a:t> </a:t>
            </a:r>
            <a:r>
              <a:rPr lang="cy-GB" baseline="0" dirty="0" err="1" smtClean="0"/>
              <a:t>learn</a:t>
            </a:r>
            <a:r>
              <a:rPr lang="cy-GB" baseline="0" dirty="0" smtClean="0"/>
              <a:t> </a:t>
            </a:r>
            <a:r>
              <a:rPr lang="cy-GB" baseline="0" dirty="0" err="1" smtClean="0"/>
              <a:t>from</a:t>
            </a:r>
            <a:r>
              <a:rPr lang="cy-GB" baseline="0" dirty="0" smtClean="0"/>
              <a:t> </a:t>
            </a:r>
            <a:r>
              <a:rPr lang="cy-GB" baseline="0" dirty="0" err="1" smtClean="0"/>
              <a:t>teachers</a:t>
            </a:r>
            <a:r>
              <a:rPr lang="cy-GB" baseline="0" dirty="0" smtClean="0"/>
              <a:t>’ </a:t>
            </a:r>
            <a:r>
              <a:rPr lang="cy-GB" baseline="0" dirty="0" err="1" smtClean="0"/>
              <a:t>attitudes</a:t>
            </a:r>
            <a:r>
              <a:rPr lang="cy-GB" baseline="0" dirty="0" smtClean="0"/>
              <a:t> </a:t>
            </a:r>
            <a:r>
              <a:rPr lang="cy-GB" baseline="0" dirty="0" err="1" smtClean="0"/>
              <a:t>and</a:t>
            </a:r>
            <a:r>
              <a:rPr lang="cy-GB" baseline="0" dirty="0" smtClean="0"/>
              <a:t> </a:t>
            </a:r>
            <a:r>
              <a:rPr lang="cy-GB" baseline="0" dirty="0" err="1" smtClean="0"/>
              <a:t>values</a:t>
            </a:r>
            <a:r>
              <a:rPr lang="cy-GB" baseline="0" dirty="0" smtClean="0"/>
              <a:t> </a:t>
            </a:r>
            <a:r>
              <a:rPr lang="cy-GB" baseline="0" dirty="0" err="1" smtClean="0"/>
              <a:t>and</a:t>
            </a:r>
            <a:r>
              <a:rPr lang="cy-GB" baseline="0" dirty="0" smtClean="0"/>
              <a:t> the </a:t>
            </a:r>
            <a:r>
              <a:rPr lang="cy-GB" baseline="0" dirty="0" err="1" smtClean="0"/>
              <a:t>school’s</a:t>
            </a:r>
            <a:r>
              <a:rPr lang="cy-GB" baseline="0" dirty="0" smtClean="0"/>
              <a:t> </a:t>
            </a:r>
            <a:r>
              <a:rPr lang="cy-GB" baseline="0" dirty="0" err="1" smtClean="0"/>
              <a:t>environment</a:t>
            </a:r>
            <a:r>
              <a:rPr lang="cy-GB" baseline="0" dirty="0" smtClean="0"/>
              <a:t>, </a:t>
            </a:r>
            <a:r>
              <a:rPr lang="cy-GB" baseline="0" dirty="0" err="1" smtClean="0"/>
              <a:t>lessons</a:t>
            </a:r>
            <a:r>
              <a:rPr lang="cy-GB" baseline="0" dirty="0" smtClean="0"/>
              <a:t> </a:t>
            </a:r>
            <a:r>
              <a:rPr lang="cy-GB" baseline="0" dirty="0" err="1" smtClean="0"/>
              <a:t>that</a:t>
            </a:r>
            <a:r>
              <a:rPr lang="cy-GB" baseline="0" dirty="0" smtClean="0"/>
              <a:t> </a:t>
            </a:r>
            <a:r>
              <a:rPr lang="cy-GB" baseline="0" dirty="0" err="1" smtClean="0"/>
              <a:t>arise</a:t>
            </a:r>
            <a:r>
              <a:rPr lang="cy-GB" baseline="0" dirty="0" smtClean="0"/>
              <a:t> </a:t>
            </a:r>
            <a:r>
              <a:rPr lang="cy-GB" baseline="0" dirty="0" err="1" smtClean="0"/>
              <a:t>unintentionally</a:t>
            </a:r>
            <a:r>
              <a:rPr lang="cy-GB" baseline="0" dirty="0" smtClean="0"/>
              <a:t>, </a:t>
            </a:r>
            <a:r>
              <a:rPr lang="cy-GB" baseline="0" dirty="0" err="1" smtClean="0"/>
              <a:t>e.g</a:t>
            </a:r>
            <a:r>
              <a:rPr lang="cy-GB" baseline="0" dirty="0" smtClean="0"/>
              <a:t>. </a:t>
            </a:r>
            <a:r>
              <a:rPr lang="cy-GB" baseline="0" dirty="0" err="1" smtClean="0"/>
              <a:t>Enthusiasm</a:t>
            </a:r>
            <a:r>
              <a:rPr lang="cy-GB" baseline="0" dirty="0" smtClean="0"/>
              <a:t> </a:t>
            </a:r>
            <a:r>
              <a:rPr lang="cy-GB" baseline="0" dirty="0" err="1" smtClean="0"/>
              <a:t>towards</a:t>
            </a:r>
            <a:r>
              <a:rPr lang="cy-GB" baseline="0" dirty="0" smtClean="0"/>
              <a:t> </a:t>
            </a:r>
            <a:r>
              <a:rPr lang="cy-GB" baseline="0" dirty="0" err="1" smtClean="0"/>
              <a:t>teaching</a:t>
            </a:r>
            <a:r>
              <a:rPr lang="cy-GB" baseline="0" dirty="0" smtClean="0"/>
              <a:t> </a:t>
            </a:r>
            <a:r>
              <a:rPr lang="cy-GB" baseline="0" dirty="0" err="1" smtClean="0"/>
              <a:t>and</a:t>
            </a:r>
            <a:r>
              <a:rPr lang="cy-GB" baseline="0" dirty="0" smtClean="0"/>
              <a:t> </a:t>
            </a:r>
            <a:r>
              <a:rPr lang="cy-GB" baseline="0" dirty="0" err="1" smtClean="0"/>
              <a:t>learning</a:t>
            </a:r>
            <a:r>
              <a:rPr lang="cy-GB" baseline="0" dirty="0" smtClean="0"/>
              <a:t>, a </a:t>
            </a:r>
            <a:r>
              <a:rPr lang="cy-GB" baseline="0" dirty="0" err="1" smtClean="0"/>
              <a:t>supportive</a:t>
            </a:r>
            <a:r>
              <a:rPr lang="cy-GB" baseline="0" dirty="0" smtClean="0"/>
              <a:t> </a:t>
            </a:r>
            <a:r>
              <a:rPr lang="cy-GB" baseline="0" dirty="0" err="1" smtClean="0"/>
              <a:t>environment</a:t>
            </a:r>
            <a:r>
              <a:rPr lang="cy-GB" baseline="0" dirty="0" smtClean="0"/>
              <a:t> (the </a:t>
            </a:r>
            <a:r>
              <a:rPr lang="cy-GB" baseline="0" dirty="0" err="1" smtClean="0"/>
              <a:t>unintended</a:t>
            </a:r>
            <a:r>
              <a:rPr lang="cy-GB" baseline="0" dirty="0" smtClean="0"/>
              <a:t> </a:t>
            </a:r>
            <a:r>
              <a:rPr lang="cy-GB" baseline="0" dirty="0" err="1" smtClean="0"/>
              <a:t>curriculum</a:t>
            </a:r>
            <a:r>
              <a:rPr lang="cy-GB" baseline="0" dirty="0" smtClean="0"/>
              <a:t>).</a:t>
            </a:r>
          </a:p>
          <a:p>
            <a:r>
              <a:rPr lang="cy-GB" baseline="0" dirty="0" err="1" smtClean="0"/>
              <a:t>Hidden</a:t>
            </a:r>
            <a:r>
              <a:rPr lang="cy-GB" baseline="0" dirty="0" smtClean="0"/>
              <a:t> – </a:t>
            </a:r>
            <a:r>
              <a:rPr lang="cy-GB" baseline="0" dirty="0" err="1" smtClean="0"/>
              <a:t>principles</a:t>
            </a:r>
            <a:r>
              <a:rPr lang="cy-GB" baseline="0" dirty="0" smtClean="0"/>
              <a:t> </a:t>
            </a:r>
            <a:r>
              <a:rPr lang="cy-GB" baseline="0" dirty="0" err="1" smtClean="0"/>
              <a:t>that</a:t>
            </a:r>
            <a:r>
              <a:rPr lang="cy-GB" baseline="0" dirty="0" smtClean="0"/>
              <a:t> </a:t>
            </a:r>
            <a:r>
              <a:rPr lang="cy-GB" baseline="0" dirty="0" err="1" smtClean="0"/>
              <a:t>are</a:t>
            </a:r>
            <a:r>
              <a:rPr lang="cy-GB" baseline="0" dirty="0" smtClean="0"/>
              <a:t> </a:t>
            </a:r>
            <a:r>
              <a:rPr lang="cy-GB" baseline="0" dirty="0" err="1" smtClean="0"/>
              <a:t>taught</a:t>
            </a:r>
            <a:r>
              <a:rPr lang="cy-GB" baseline="0" dirty="0" smtClean="0"/>
              <a:t> </a:t>
            </a:r>
            <a:r>
              <a:rPr lang="cy-GB" baseline="0" dirty="0" err="1" smtClean="0"/>
              <a:t>such</a:t>
            </a:r>
            <a:r>
              <a:rPr lang="cy-GB" baseline="0" dirty="0" smtClean="0"/>
              <a:t> as </a:t>
            </a:r>
            <a:r>
              <a:rPr lang="cy-GB" baseline="0" dirty="0" err="1" smtClean="0"/>
              <a:t>behaviour</a:t>
            </a:r>
            <a:r>
              <a:rPr lang="cy-GB" baseline="0" dirty="0" smtClean="0"/>
              <a:t>, </a:t>
            </a:r>
            <a:r>
              <a:rPr lang="cy-GB" baseline="0" dirty="0" err="1" smtClean="0"/>
              <a:t>effort</a:t>
            </a:r>
            <a:r>
              <a:rPr lang="cy-GB" baseline="0" dirty="0" smtClean="0"/>
              <a:t>, </a:t>
            </a:r>
            <a:r>
              <a:rPr lang="cy-GB" baseline="0" dirty="0" err="1" smtClean="0"/>
              <a:t>completion</a:t>
            </a:r>
            <a:r>
              <a:rPr lang="cy-GB" baseline="0" dirty="0" smtClean="0"/>
              <a:t> of </a:t>
            </a:r>
            <a:r>
              <a:rPr lang="cy-GB" baseline="0" dirty="0" err="1" smtClean="0"/>
              <a:t>tasks</a:t>
            </a:r>
            <a:r>
              <a:rPr lang="cy-GB" baseline="0" dirty="0" smtClean="0"/>
              <a:t>, </a:t>
            </a:r>
            <a:r>
              <a:rPr lang="cy-GB" baseline="0" dirty="0" err="1" smtClean="0"/>
              <a:t>collaboration</a:t>
            </a:r>
            <a:r>
              <a:rPr lang="cy-GB" baseline="0" dirty="0" smtClean="0"/>
              <a:t>, </a:t>
            </a:r>
            <a:r>
              <a:rPr lang="cy-GB" baseline="0" dirty="0" err="1" smtClean="0"/>
              <a:t>punctuality</a:t>
            </a:r>
            <a:r>
              <a:rPr lang="cy-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smtClean="0"/>
              <a:t>Excluded</a:t>
            </a:r>
            <a:r>
              <a:rPr lang="cy-GB" baseline="0" dirty="0" smtClean="0"/>
              <a:t> – </a:t>
            </a:r>
            <a:r>
              <a:rPr lang="cy-GB" baseline="0" dirty="0" err="1" smtClean="0"/>
              <a:t>things</a:t>
            </a:r>
            <a:r>
              <a:rPr lang="cy-GB" baseline="0" dirty="0" smtClean="0"/>
              <a:t> </a:t>
            </a:r>
            <a:r>
              <a:rPr lang="cy-GB" baseline="0" dirty="0" err="1" smtClean="0"/>
              <a:t>that</a:t>
            </a:r>
            <a:r>
              <a:rPr lang="cy-GB" baseline="0" dirty="0" smtClean="0"/>
              <a:t> </a:t>
            </a:r>
            <a:r>
              <a:rPr lang="cy-GB" baseline="0" dirty="0" err="1" smtClean="0"/>
              <a:t>don’t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a:t>
            </a:r>
            <a:r>
              <a:rPr lang="cy-GB" baseline="0" dirty="0" err="1" smtClean="0"/>
              <a:t>e.g</a:t>
            </a:r>
            <a:r>
              <a:rPr lang="cy-GB" baseline="0" dirty="0" smtClean="0"/>
              <a:t>. </a:t>
            </a:r>
            <a:r>
              <a:rPr lang="cy-GB" baseline="0" dirty="0" err="1" smtClean="0"/>
              <a:t>Evolution</a:t>
            </a:r>
            <a:r>
              <a:rPr lang="cy-GB" baseline="0" dirty="0" smtClean="0"/>
              <a:t> v Big Bang (</a:t>
            </a:r>
            <a:r>
              <a:rPr lang="cy-GB" baseline="0" dirty="0" err="1" smtClean="0"/>
              <a:t>evolution</a:t>
            </a:r>
            <a:r>
              <a:rPr lang="cy-GB" baseline="0" dirty="0" smtClean="0"/>
              <a:t> </a:t>
            </a:r>
            <a:r>
              <a:rPr lang="cy-GB" baseline="0" dirty="0" err="1" smtClean="0"/>
              <a:t>doesn’t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i Saudi Arabia, </a:t>
            </a:r>
            <a:r>
              <a:rPr lang="cy-GB" baseline="0" dirty="0" err="1" smtClean="0"/>
              <a:t>Turkey</a:t>
            </a:r>
            <a:r>
              <a:rPr lang="cy-GB" baseline="0" dirty="0" smtClean="0"/>
              <a:t> </a:t>
            </a:r>
            <a:r>
              <a:rPr lang="cy-GB" baseline="0" dirty="0" err="1" smtClean="0"/>
              <a:t>and</a:t>
            </a:r>
            <a:r>
              <a:rPr lang="cy-GB" baseline="0" dirty="0" smtClean="0"/>
              <a:t> </a:t>
            </a:r>
            <a:r>
              <a:rPr lang="cy-GB" baseline="0" dirty="0" err="1" smtClean="0"/>
              <a:t>many</a:t>
            </a:r>
            <a:r>
              <a:rPr lang="cy-GB" baseline="0" dirty="0" smtClean="0"/>
              <a:t> </a:t>
            </a:r>
            <a:r>
              <a:rPr lang="cy-GB" baseline="0" dirty="0" err="1" smtClean="0"/>
              <a:t>states</a:t>
            </a:r>
            <a:r>
              <a:rPr lang="cy-GB" baseline="0" dirty="0" smtClean="0"/>
              <a:t> </a:t>
            </a:r>
            <a:r>
              <a:rPr lang="cy-GB" baseline="0" dirty="0" err="1" smtClean="0"/>
              <a:t>in</a:t>
            </a:r>
            <a:r>
              <a:rPr lang="cy-GB" baseline="0" dirty="0" smtClean="0"/>
              <a:t> the ‘</a:t>
            </a:r>
            <a:r>
              <a:rPr lang="cy-GB" baseline="0" dirty="0" err="1" smtClean="0"/>
              <a:t>Bible</a:t>
            </a:r>
            <a:r>
              <a:rPr lang="cy-GB" baseline="0" dirty="0" smtClean="0"/>
              <a:t> Belt’ </a:t>
            </a:r>
            <a:r>
              <a:rPr lang="cy-GB" baseline="0" dirty="0" err="1" smtClean="0"/>
              <a:t>in</a:t>
            </a:r>
            <a:r>
              <a:rPr lang="cy-GB" baseline="0" dirty="0" smtClean="0"/>
              <a:t> the USA), </a:t>
            </a:r>
            <a:r>
              <a:rPr lang="cy-GB" baseline="0" dirty="0" err="1" smtClean="0"/>
              <a:t>gay</a:t>
            </a:r>
            <a:r>
              <a:rPr lang="cy-GB" baseline="0" dirty="0" smtClean="0"/>
              <a:t> </a:t>
            </a:r>
            <a:r>
              <a:rPr lang="cy-GB" baseline="0" dirty="0" err="1" smtClean="0"/>
              <a:t>rights</a:t>
            </a:r>
            <a:r>
              <a:rPr lang="cy-GB" baseline="0" dirty="0" smtClean="0"/>
              <a:t> – </a:t>
            </a:r>
            <a:r>
              <a:rPr lang="cy-GB" baseline="0" dirty="0" err="1" smtClean="0"/>
              <a:t>Section</a:t>
            </a:r>
            <a:r>
              <a:rPr lang="cy-GB" baseline="0" dirty="0" smtClean="0"/>
              <a:t> 28 </a:t>
            </a:r>
            <a:r>
              <a:rPr lang="cy-GB" baseline="0" dirty="0" err="1" smtClean="0"/>
              <a:t>in</a:t>
            </a:r>
            <a:r>
              <a:rPr lang="cy-GB" baseline="0" dirty="0" smtClean="0"/>
              <a:t> the UK – </a:t>
            </a:r>
            <a:r>
              <a:rPr lang="cy-GB" baseline="0" dirty="0" err="1" smtClean="0"/>
              <a:t>used</a:t>
            </a:r>
            <a:r>
              <a:rPr lang="cy-GB" baseline="0" dirty="0" smtClean="0"/>
              <a:t> to ban “</a:t>
            </a:r>
            <a:r>
              <a:rPr lang="cy-GB" dirty="0" smtClean="0"/>
              <a:t>the </a:t>
            </a:r>
            <a:r>
              <a:rPr lang="cy-GB" dirty="0" err="1" smtClean="0"/>
              <a:t>intentional</a:t>
            </a:r>
            <a:r>
              <a:rPr lang="cy-GB" dirty="0" smtClean="0"/>
              <a:t> </a:t>
            </a:r>
            <a:r>
              <a:rPr lang="cy-GB" dirty="0" err="1" smtClean="0"/>
              <a:t>promotion</a:t>
            </a:r>
            <a:r>
              <a:rPr lang="cy-GB" dirty="0" smtClean="0"/>
              <a:t> of </a:t>
            </a:r>
            <a:r>
              <a:rPr lang="cy-GB" dirty="0" err="1" smtClean="0"/>
              <a:t>homosexuality</a:t>
            </a:r>
            <a:r>
              <a:rPr lang="cy-GB" dirty="0" smtClean="0"/>
              <a:t>”</a:t>
            </a:r>
          </a:p>
          <a:p>
            <a:r>
              <a:rPr lang="cy-GB" baseline="0" dirty="0" smtClean="0"/>
              <a:t>  </a:t>
            </a:r>
            <a:endParaRPr lang="cy-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496589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Penodol – yr hyn sydd angen dysgu yn </a:t>
            </a:r>
            <a:r>
              <a:rPr lang="cy-GB" dirty="0" err="1" smtClean="0"/>
              <a:t>ol</a:t>
            </a:r>
            <a:r>
              <a:rPr lang="cy-GB" dirty="0" smtClean="0"/>
              <a:t> dogfennau’r llywodraeth, hwn yn amlwg mewn cynlluniau gwersi myfyrwyr</a:t>
            </a:r>
          </a:p>
          <a:p>
            <a:r>
              <a:rPr lang="cy-GB" dirty="0" smtClean="0"/>
              <a:t>Amhenodol – yr hyn mae disgyblion yn dysgu o agweddau athrawon ac amgylchedd</a:t>
            </a:r>
            <a:r>
              <a:rPr lang="cy-GB" baseline="0" dirty="0" smtClean="0"/>
              <a:t> yr</a:t>
            </a:r>
            <a:r>
              <a:rPr lang="cy-GB" dirty="0" smtClean="0"/>
              <a:t> ysgol, gwersi sy’n codi yn anfwriadol e.e. brwdfrydedd at ddysgu, awyrgylch gefnogol (the </a:t>
            </a:r>
            <a:r>
              <a:rPr lang="cy-GB" dirty="0" err="1" smtClean="0"/>
              <a:t>unintended</a:t>
            </a:r>
            <a:r>
              <a:rPr lang="cy-GB" dirty="0" smtClean="0"/>
              <a:t> </a:t>
            </a:r>
            <a:r>
              <a:rPr lang="cy-GB" dirty="0" err="1" smtClean="0"/>
              <a:t>curriculum</a:t>
            </a:r>
            <a:r>
              <a:rPr lang="cy-GB" dirty="0" smtClean="0"/>
              <a:t>)</a:t>
            </a:r>
          </a:p>
          <a:p>
            <a:r>
              <a:rPr lang="cy-GB" dirty="0" smtClean="0"/>
              <a:t>Cudd – egwyddorion sy’n cael eu dysgu fel ymddygiad, ymdrechu, cwblhau tasgau, cydweithio, prydlondeb...</a:t>
            </a:r>
          </a:p>
          <a:p>
            <a:r>
              <a:rPr lang="cy-GB" dirty="0" err="1" smtClean="0"/>
              <a:t>Gwaharddiedig</a:t>
            </a:r>
            <a:r>
              <a:rPr lang="cy-GB" dirty="0" smtClean="0"/>
              <a:t> – ddim yn cael dysgu e.e. Esblygiad v Big Bang (dim addysg am esblygiad yn Saudi Arabia, Twrci a nifer o daleithiau y ‘</a:t>
            </a:r>
            <a:r>
              <a:rPr lang="cy-GB" dirty="0" err="1" smtClean="0"/>
              <a:t>Bible</a:t>
            </a:r>
            <a:r>
              <a:rPr lang="cy-GB" dirty="0" smtClean="0"/>
              <a:t> Belt yn Ne UDA), hawliau hoywon – </a:t>
            </a:r>
            <a:r>
              <a:rPr lang="cy-GB" dirty="0" err="1" smtClean="0"/>
              <a:t>Section</a:t>
            </a:r>
            <a:r>
              <a:rPr lang="cy-GB" dirty="0" smtClean="0"/>
              <a:t> 28 yn y DU – gwahardd “unrhyw hyrwyddo bwriadol o hoywon”/</a:t>
            </a:r>
          </a:p>
          <a:p>
            <a:endParaRPr lang="cy-GB" dirty="0" smtClean="0"/>
          </a:p>
          <a:p>
            <a:r>
              <a:rPr lang="cy-GB" dirty="0" err="1" smtClean="0"/>
              <a:t>Explicit</a:t>
            </a:r>
            <a:r>
              <a:rPr lang="cy-GB" dirty="0" smtClean="0"/>
              <a:t> – </a:t>
            </a:r>
            <a:r>
              <a:rPr lang="cy-GB" dirty="0" err="1" smtClean="0"/>
              <a:t>what</a:t>
            </a:r>
            <a:r>
              <a:rPr lang="cy-GB" dirty="0" smtClean="0"/>
              <a:t> </a:t>
            </a:r>
            <a:r>
              <a:rPr lang="cy-GB" dirty="0" err="1" smtClean="0"/>
              <a:t>needs</a:t>
            </a:r>
            <a:r>
              <a:rPr lang="cy-GB" baseline="0" dirty="0" smtClean="0"/>
              <a:t> to be </a:t>
            </a:r>
            <a:r>
              <a:rPr lang="cy-GB" baseline="0" dirty="0" err="1" smtClean="0"/>
              <a:t>taught</a:t>
            </a:r>
            <a:r>
              <a:rPr lang="cy-GB" baseline="0" dirty="0" smtClean="0"/>
              <a:t> </a:t>
            </a:r>
            <a:r>
              <a:rPr lang="cy-GB" baseline="0" dirty="0" err="1" smtClean="0"/>
              <a:t>according</a:t>
            </a:r>
            <a:r>
              <a:rPr lang="cy-GB" baseline="0" dirty="0" smtClean="0"/>
              <a:t> to </a:t>
            </a:r>
            <a:r>
              <a:rPr lang="cy-GB" baseline="0" dirty="0" err="1" smtClean="0"/>
              <a:t>government</a:t>
            </a:r>
            <a:r>
              <a:rPr lang="cy-GB" baseline="0" dirty="0" smtClean="0"/>
              <a:t> </a:t>
            </a:r>
            <a:r>
              <a:rPr lang="cy-GB" baseline="0" dirty="0" err="1" smtClean="0"/>
              <a:t>documents</a:t>
            </a:r>
            <a:r>
              <a:rPr lang="cy-GB" baseline="0" dirty="0" smtClean="0"/>
              <a:t>, the </a:t>
            </a:r>
            <a:r>
              <a:rPr lang="cy-GB" baseline="0" dirty="0" err="1" smtClean="0"/>
              <a:t>things</a:t>
            </a:r>
            <a:r>
              <a:rPr lang="cy-GB" baseline="0" dirty="0" smtClean="0"/>
              <a:t> </a:t>
            </a:r>
            <a:r>
              <a:rPr lang="cy-GB" baseline="0" dirty="0" err="1" smtClean="0"/>
              <a:t>you</a:t>
            </a:r>
            <a:r>
              <a:rPr lang="cy-GB" baseline="0" dirty="0" smtClean="0"/>
              <a:t> </a:t>
            </a:r>
            <a:r>
              <a:rPr lang="cy-GB" baseline="0" dirty="0" err="1" smtClean="0"/>
              <a:t>use</a:t>
            </a:r>
            <a:r>
              <a:rPr lang="cy-GB" baseline="0" dirty="0" smtClean="0"/>
              <a:t> to plan </a:t>
            </a:r>
            <a:r>
              <a:rPr lang="cy-GB" baseline="0" dirty="0" err="1" smtClean="0"/>
              <a:t>your</a:t>
            </a:r>
            <a:r>
              <a:rPr lang="cy-GB" baseline="0" dirty="0" smtClean="0"/>
              <a:t> </a:t>
            </a:r>
            <a:r>
              <a:rPr lang="cy-GB" baseline="0" dirty="0" err="1" smtClean="0"/>
              <a:t>lessons</a:t>
            </a:r>
            <a:r>
              <a:rPr lang="cy-GB" baseline="0" dirty="0" smtClean="0"/>
              <a:t>, </a:t>
            </a:r>
            <a:r>
              <a:rPr lang="cy-GB" baseline="0" dirty="0" err="1" smtClean="0"/>
              <a:t>for</a:t>
            </a:r>
            <a:r>
              <a:rPr lang="cy-GB" baseline="0" dirty="0" smtClean="0"/>
              <a:t> </a:t>
            </a:r>
            <a:r>
              <a:rPr lang="cy-GB" baseline="0" dirty="0" err="1" smtClean="0"/>
              <a:t>example</a:t>
            </a:r>
            <a:r>
              <a:rPr lang="cy-GB" baseline="0" dirty="0" smtClean="0"/>
              <a:t>.</a:t>
            </a:r>
          </a:p>
          <a:p>
            <a:r>
              <a:rPr lang="cy-GB" baseline="0" dirty="0" err="1" smtClean="0"/>
              <a:t>Implicit</a:t>
            </a:r>
            <a:r>
              <a:rPr lang="cy-GB" baseline="0" dirty="0" smtClean="0"/>
              <a:t> – the </a:t>
            </a:r>
            <a:r>
              <a:rPr lang="cy-GB" baseline="0" dirty="0" err="1" smtClean="0"/>
              <a:t>things</a:t>
            </a:r>
            <a:r>
              <a:rPr lang="cy-GB" baseline="0" dirty="0" smtClean="0"/>
              <a:t> </a:t>
            </a:r>
            <a:r>
              <a:rPr lang="cy-GB" baseline="0" dirty="0" err="1" smtClean="0"/>
              <a:t>pupils</a:t>
            </a:r>
            <a:r>
              <a:rPr lang="cy-GB" baseline="0" dirty="0" smtClean="0"/>
              <a:t> </a:t>
            </a:r>
            <a:r>
              <a:rPr lang="cy-GB" baseline="0" dirty="0" err="1" smtClean="0"/>
              <a:t>learn</a:t>
            </a:r>
            <a:r>
              <a:rPr lang="cy-GB" baseline="0" dirty="0" smtClean="0"/>
              <a:t> </a:t>
            </a:r>
            <a:r>
              <a:rPr lang="cy-GB" baseline="0" dirty="0" err="1" smtClean="0"/>
              <a:t>from</a:t>
            </a:r>
            <a:r>
              <a:rPr lang="cy-GB" baseline="0" dirty="0" smtClean="0"/>
              <a:t> </a:t>
            </a:r>
            <a:r>
              <a:rPr lang="cy-GB" baseline="0" dirty="0" err="1" smtClean="0"/>
              <a:t>teachers</a:t>
            </a:r>
            <a:r>
              <a:rPr lang="cy-GB" baseline="0" dirty="0" smtClean="0"/>
              <a:t>’ </a:t>
            </a:r>
            <a:r>
              <a:rPr lang="cy-GB" baseline="0" dirty="0" err="1" smtClean="0"/>
              <a:t>attitudes</a:t>
            </a:r>
            <a:r>
              <a:rPr lang="cy-GB" baseline="0" dirty="0" smtClean="0"/>
              <a:t> </a:t>
            </a:r>
            <a:r>
              <a:rPr lang="cy-GB" baseline="0" dirty="0" err="1" smtClean="0"/>
              <a:t>and</a:t>
            </a:r>
            <a:r>
              <a:rPr lang="cy-GB" baseline="0" dirty="0" smtClean="0"/>
              <a:t> </a:t>
            </a:r>
            <a:r>
              <a:rPr lang="cy-GB" baseline="0" dirty="0" err="1" smtClean="0"/>
              <a:t>values</a:t>
            </a:r>
            <a:r>
              <a:rPr lang="cy-GB" baseline="0" dirty="0" smtClean="0"/>
              <a:t> </a:t>
            </a:r>
            <a:r>
              <a:rPr lang="cy-GB" baseline="0" dirty="0" err="1" smtClean="0"/>
              <a:t>and</a:t>
            </a:r>
            <a:r>
              <a:rPr lang="cy-GB" baseline="0" dirty="0" smtClean="0"/>
              <a:t> the </a:t>
            </a:r>
            <a:r>
              <a:rPr lang="cy-GB" baseline="0" dirty="0" err="1" smtClean="0"/>
              <a:t>school’s</a:t>
            </a:r>
            <a:r>
              <a:rPr lang="cy-GB" baseline="0" dirty="0" smtClean="0"/>
              <a:t> </a:t>
            </a:r>
            <a:r>
              <a:rPr lang="cy-GB" baseline="0" dirty="0" err="1" smtClean="0"/>
              <a:t>environment</a:t>
            </a:r>
            <a:r>
              <a:rPr lang="cy-GB" baseline="0" dirty="0" smtClean="0"/>
              <a:t>, </a:t>
            </a:r>
            <a:r>
              <a:rPr lang="cy-GB" baseline="0" dirty="0" err="1" smtClean="0"/>
              <a:t>lessons</a:t>
            </a:r>
            <a:r>
              <a:rPr lang="cy-GB" baseline="0" dirty="0" smtClean="0"/>
              <a:t> </a:t>
            </a:r>
            <a:r>
              <a:rPr lang="cy-GB" baseline="0" dirty="0" err="1" smtClean="0"/>
              <a:t>that</a:t>
            </a:r>
            <a:r>
              <a:rPr lang="cy-GB" baseline="0" dirty="0" smtClean="0"/>
              <a:t> </a:t>
            </a:r>
            <a:r>
              <a:rPr lang="cy-GB" baseline="0" dirty="0" err="1" smtClean="0"/>
              <a:t>arise</a:t>
            </a:r>
            <a:r>
              <a:rPr lang="cy-GB" baseline="0" dirty="0" smtClean="0"/>
              <a:t> </a:t>
            </a:r>
            <a:r>
              <a:rPr lang="cy-GB" baseline="0" dirty="0" err="1" smtClean="0"/>
              <a:t>unintentionally</a:t>
            </a:r>
            <a:r>
              <a:rPr lang="cy-GB" baseline="0" dirty="0" smtClean="0"/>
              <a:t>, </a:t>
            </a:r>
            <a:r>
              <a:rPr lang="cy-GB" baseline="0" dirty="0" err="1" smtClean="0"/>
              <a:t>e.g</a:t>
            </a:r>
            <a:r>
              <a:rPr lang="cy-GB" baseline="0" dirty="0" smtClean="0"/>
              <a:t>. </a:t>
            </a:r>
            <a:r>
              <a:rPr lang="cy-GB" baseline="0" dirty="0" err="1" smtClean="0"/>
              <a:t>Enthusiasm</a:t>
            </a:r>
            <a:r>
              <a:rPr lang="cy-GB" baseline="0" dirty="0" smtClean="0"/>
              <a:t> </a:t>
            </a:r>
            <a:r>
              <a:rPr lang="cy-GB" baseline="0" dirty="0" err="1" smtClean="0"/>
              <a:t>towards</a:t>
            </a:r>
            <a:r>
              <a:rPr lang="cy-GB" baseline="0" dirty="0" smtClean="0"/>
              <a:t> </a:t>
            </a:r>
            <a:r>
              <a:rPr lang="cy-GB" baseline="0" dirty="0" err="1" smtClean="0"/>
              <a:t>teaching</a:t>
            </a:r>
            <a:r>
              <a:rPr lang="cy-GB" baseline="0" dirty="0" smtClean="0"/>
              <a:t> </a:t>
            </a:r>
            <a:r>
              <a:rPr lang="cy-GB" baseline="0" dirty="0" err="1" smtClean="0"/>
              <a:t>and</a:t>
            </a:r>
            <a:r>
              <a:rPr lang="cy-GB" baseline="0" dirty="0" smtClean="0"/>
              <a:t> </a:t>
            </a:r>
            <a:r>
              <a:rPr lang="cy-GB" baseline="0" dirty="0" err="1" smtClean="0"/>
              <a:t>learning</a:t>
            </a:r>
            <a:r>
              <a:rPr lang="cy-GB" baseline="0" dirty="0" smtClean="0"/>
              <a:t>, a </a:t>
            </a:r>
            <a:r>
              <a:rPr lang="cy-GB" baseline="0" dirty="0" err="1" smtClean="0"/>
              <a:t>supportive</a:t>
            </a:r>
            <a:r>
              <a:rPr lang="cy-GB" baseline="0" dirty="0" smtClean="0"/>
              <a:t> </a:t>
            </a:r>
            <a:r>
              <a:rPr lang="cy-GB" baseline="0" dirty="0" err="1" smtClean="0"/>
              <a:t>environment</a:t>
            </a:r>
            <a:r>
              <a:rPr lang="cy-GB" baseline="0" dirty="0" smtClean="0"/>
              <a:t> (the </a:t>
            </a:r>
            <a:r>
              <a:rPr lang="cy-GB" baseline="0" dirty="0" err="1" smtClean="0"/>
              <a:t>unintended</a:t>
            </a:r>
            <a:r>
              <a:rPr lang="cy-GB" baseline="0" dirty="0" smtClean="0"/>
              <a:t> </a:t>
            </a:r>
            <a:r>
              <a:rPr lang="cy-GB" baseline="0" dirty="0" err="1" smtClean="0"/>
              <a:t>curriculum</a:t>
            </a:r>
            <a:r>
              <a:rPr lang="cy-GB" baseline="0" dirty="0" smtClean="0"/>
              <a:t>).</a:t>
            </a:r>
          </a:p>
          <a:p>
            <a:r>
              <a:rPr lang="cy-GB" baseline="0" dirty="0" err="1" smtClean="0"/>
              <a:t>Hidden</a:t>
            </a:r>
            <a:r>
              <a:rPr lang="cy-GB" baseline="0" dirty="0" smtClean="0"/>
              <a:t> – </a:t>
            </a:r>
            <a:r>
              <a:rPr lang="cy-GB" baseline="0" dirty="0" err="1" smtClean="0"/>
              <a:t>principles</a:t>
            </a:r>
            <a:r>
              <a:rPr lang="cy-GB" baseline="0" dirty="0" smtClean="0"/>
              <a:t> </a:t>
            </a:r>
            <a:r>
              <a:rPr lang="cy-GB" baseline="0" dirty="0" err="1" smtClean="0"/>
              <a:t>that</a:t>
            </a:r>
            <a:r>
              <a:rPr lang="cy-GB" baseline="0" dirty="0" smtClean="0"/>
              <a:t> </a:t>
            </a:r>
            <a:r>
              <a:rPr lang="cy-GB" baseline="0" dirty="0" err="1" smtClean="0"/>
              <a:t>are</a:t>
            </a:r>
            <a:r>
              <a:rPr lang="cy-GB" baseline="0" dirty="0" smtClean="0"/>
              <a:t> </a:t>
            </a:r>
            <a:r>
              <a:rPr lang="cy-GB" baseline="0" dirty="0" err="1" smtClean="0"/>
              <a:t>taught</a:t>
            </a:r>
            <a:r>
              <a:rPr lang="cy-GB" baseline="0" dirty="0" smtClean="0"/>
              <a:t> </a:t>
            </a:r>
            <a:r>
              <a:rPr lang="cy-GB" baseline="0" dirty="0" err="1" smtClean="0"/>
              <a:t>such</a:t>
            </a:r>
            <a:r>
              <a:rPr lang="cy-GB" baseline="0" dirty="0" smtClean="0"/>
              <a:t> as </a:t>
            </a:r>
            <a:r>
              <a:rPr lang="cy-GB" baseline="0" dirty="0" err="1" smtClean="0"/>
              <a:t>behaviour</a:t>
            </a:r>
            <a:r>
              <a:rPr lang="cy-GB" baseline="0" dirty="0" smtClean="0"/>
              <a:t>, </a:t>
            </a:r>
            <a:r>
              <a:rPr lang="cy-GB" baseline="0" dirty="0" err="1" smtClean="0"/>
              <a:t>effort</a:t>
            </a:r>
            <a:r>
              <a:rPr lang="cy-GB" baseline="0" dirty="0" smtClean="0"/>
              <a:t>, </a:t>
            </a:r>
            <a:r>
              <a:rPr lang="cy-GB" baseline="0" dirty="0" err="1" smtClean="0"/>
              <a:t>completion</a:t>
            </a:r>
            <a:r>
              <a:rPr lang="cy-GB" baseline="0" dirty="0" smtClean="0"/>
              <a:t> of </a:t>
            </a:r>
            <a:r>
              <a:rPr lang="cy-GB" baseline="0" dirty="0" err="1" smtClean="0"/>
              <a:t>tasks</a:t>
            </a:r>
            <a:r>
              <a:rPr lang="cy-GB" baseline="0" dirty="0" smtClean="0"/>
              <a:t>, </a:t>
            </a:r>
            <a:r>
              <a:rPr lang="cy-GB" baseline="0" dirty="0" err="1" smtClean="0"/>
              <a:t>collaboration</a:t>
            </a:r>
            <a:r>
              <a:rPr lang="cy-GB" baseline="0" dirty="0" smtClean="0"/>
              <a:t>, </a:t>
            </a:r>
            <a:r>
              <a:rPr lang="cy-GB" baseline="0" dirty="0" err="1" smtClean="0"/>
              <a:t>punctuality</a:t>
            </a:r>
            <a:r>
              <a:rPr lang="cy-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smtClean="0"/>
              <a:t>Excluded</a:t>
            </a:r>
            <a:r>
              <a:rPr lang="cy-GB" baseline="0" dirty="0" smtClean="0"/>
              <a:t> – </a:t>
            </a:r>
            <a:r>
              <a:rPr lang="cy-GB" baseline="0" dirty="0" err="1" smtClean="0"/>
              <a:t>things</a:t>
            </a:r>
            <a:r>
              <a:rPr lang="cy-GB" baseline="0" dirty="0" smtClean="0"/>
              <a:t> </a:t>
            </a:r>
            <a:r>
              <a:rPr lang="cy-GB" baseline="0" dirty="0" err="1" smtClean="0"/>
              <a:t>that</a:t>
            </a:r>
            <a:r>
              <a:rPr lang="cy-GB" baseline="0" dirty="0" smtClean="0"/>
              <a:t> </a:t>
            </a:r>
            <a:r>
              <a:rPr lang="cy-GB" baseline="0" dirty="0" err="1" smtClean="0"/>
              <a:t>don’t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a:t>
            </a:r>
            <a:r>
              <a:rPr lang="cy-GB" baseline="0" dirty="0" err="1" smtClean="0"/>
              <a:t>e.g</a:t>
            </a:r>
            <a:r>
              <a:rPr lang="cy-GB" baseline="0" dirty="0" smtClean="0"/>
              <a:t>. </a:t>
            </a:r>
            <a:r>
              <a:rPr lang="cy-GB" baseline="0" dirty="0" err="1" smtClean="0"/>
              <a:t>Evolution</a:t>
            </a:r>
            <a:r>
              <a:rPr lang="cy-GB" baseline="0" dirty="0" smtClean="0"/>
              <a:t> v Big Bang (</a:t>
            </a:r>
            <a:r>
              <a:rPr lang="cy-GB" baseline="0" dirty="0" err="1" smtClean="0"/>
              <a:t>evolution</a:t>
            </a:r>
            <a:r>
              <a:rPr lang="cy-GB" baseline="0" dirty="0" smtClean="0"/>
              <a:t> </a:t>
            </a:r>
            <a:r>
              <a:rPr lang="cy-GB" baseline="0" dirty="0" err="1" smtClean="0"/>
              <a:t>doesn’t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i Saudi Arabia, </a:t>
            </a:r>
            <a:r>
              <a:rPr lang="cy-GB" baseline="0" dirty="0" err="1" smtClean="0"/>
              <a:t>Turkey</a:t>
            </a:r>
            <a:r>
              <a:rPr lang="cy-GB" baseline="0" dirty="0" smtClean="0"/>
              <a:t> </a:t>
            </a:r>
            <a:r>
              <a:rPr lang="cy-GB" baseline="0" dirty="0" err="1" smtClean="0"/>
              <a:t>and</a:t>
            </a:r>
            <a:r>
              <a:rPr lang="cy-GB" baseline="0" dirty="0" smtClean="0"/>
              <a:t> </a:t>
            </a:r>
            <a:r>
              <a:rPr lang="cy-GB" baseline="0" dirty="0" err="1" smtClean="0"/>
              <a:t>many</a:t>
            </a:r>
            <a:r>
              <a:rPr lang="cy-GB" baseline="0" dirty="0" smtClean="0"/>
              <a:t> </a:t>
            </a:r>
            <a:r>
              <a:rPr lang="cy-GB" baseline="0" dirty="0" err="1" smtClean="0"/>
              <a:t>states</a:t>
            </a:r>
            <a:r>
              <a:rPr lang="cy-GB" baseline="0" dirty="0" smtClean="0"/>
              <a:t> </a:t>
            </a:r>
            <a:r>
              <a:rPr lang="cy-GB" baseline="0" dirty="0" err="1" smtClean="0"/>
              <a:t>in</a:t>
            </a:r>
            <a:r>
              <a:rPr lang="cy-GB" baseline="0" dirty="0" smtClean="0"/>
              <a:t> the ‘</a:t>
            </a:r>
            <a:r>
              <a:rPr lang="cy-GB" baseline="0" dirty="0" err="1" smtClean="0"/>
              <a:t>Bible</a:t>
            </a:r>
            <a:r>
              <a:rPr lang="cy-GB" baseline="0" dirty="0" smtClean="0"/>
              <a:t> Belt’ </a:t>
            </a:r>
            <a:r>
              <a:rPr lang="cy-GB" baseline="0" dirty="0" err="1" smtClean="0"/>
              <a:t>in</a:t>
            </a:r>
            <a:r>
              <a:rPr lang="cy-GB" baseline="0" dirty="0" smtClean="0"/>
              <a:t> the USA), </a:t>
            </a:r>
            <a:r>
              <a:rPr lang="cy-GB" baseline="0" dirty="0" err="1" smtClean="0"/>
              <a:t>gay</a:t>
            </a:r>
            <a:r>
              <a:rPr lang="cy-GB" baseline="0" dirty="0" smtClean="0"/>
              <a:t> </a:t>
            </a:r>
            <a:r>
              <a:rPr lang="cy-GB" baseline="0" dirty="0" err="1" smtClean="0"/>
              <a:t>rights</a:t>
            </a:r>
            <a:r>
              <a:rPr lang="cy-GB" baseline="0" dirty="0" smtClean="0"/>
              <a:t> – </a:t>
            </a:r>
            <a:r>
              <a:rPr lang="cy-GB" baseline="0" dirty="0" err="1" smtClean="0"/>
              <a:t>Section</a:t>
            </a:r>
            <a:r>
              <a:rPr lang="cy-GB" baseline="0" dirty="0" smtClean="0"/>
              <a:t> 28 </a:t>
            </a:r>
            <a:r>
              <a:rPr lang="cy-GB" baseline="0" dirty="0" err="1" smtClean="0"/>
              <a:t>in</a:t>
            </a:r>
            <a:r>
              <a:rPr lang="cy-GB" baseline="0" dirty="0" smtClean="0"/>
              <a:t> the UK – </a:t>
            </a:r>
            <a:r>
              <a:rPr lang="cy-GB" baseline="0" dirty="0" err="1" smtClean="0"/>
              <a:t>used</a:t>
            </a:r>
            <a:r>
              <a:rPr lang="cy-GB" baseline="0" dirty="0" smtClean="0"/>
              <a:t> to ban “</a:t>
            </a:r>
            <a:r>
              <a:rPr lang="cy-GB" dirty="0" smtClean="0"/>
              <a:t>the </a:t>
            </a:r>
            <a:r>
              <a:rPr lang="cy-GB" dirty="0" err="1" smtClean="0"/>
              <a:t>intentional</a:t>
            </a:r>
            <a:r>
              <a:rPr lang="cy-GB" dirty="0" smtClean="0"/>
              <a:t> </a:t>
            </a:r>
            <a:r>
              <a:rPr lang="cy-GB" dirty="0" err="1" smtClean="0"/>
              <a:t>promotion</a:t>
            </a:r>
            <a:r>
              <a:rPr lang="cy-GB" dirty="0" smtClean="0"/>
              <a:t> of </a:t>
            </a:r>
            <a:r>
              <a:rPr lang="cy-GB" dirty="0" err="1" smtClean="0"/>
              <a:t>homosexuality</a:t>
            </a:r>
            <a:r>
              <a:rPr lang="cy-GB" dirty="0" smtClean="0"/>
              <a:t>”</a:t>
            </a:r>
          </a:p>
          <a:p>
            <a:r>
              <a:rPr lang="cy-GB" baseline="0" dirty="0" smtClean="0"/>
              <a:t>  </a:t>
            </a:r>
            <a:endParaRPr lang="cy-GB" dirty="0" smtClean="0"/>
          </a:p>
          <a:p>
            <a:endParaRPr lang="en-GB" dirty="0" smtClean="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757262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Penodol – yr hyn sydd angen dysgu yn </a:t>
            </a:r>
            <a:r>
              <a:rPr lang="cy-GB" dirty="0" err="1" smtClean="0"/>
              <a:t>ol</a:t>
            </a:r>
            <a:r>
              <a:rPr lang="cy-GB" dirty="0" smtClean="0"/>
              <a:t> dogfennau’r llywodraeth, hwn yn amlwg mewn cynlluniau gwersi myfyrwyr</a:t>
            </a:r>
          </a:p>
          <a:p>
            <a:r>
              <a:rPr lang="cy-GB" dirty="0" smtClean="0"/>
              <a:t>Amhenodol – yr hyn mae disgyblion yn dysgu o agweddau athrawon ac amgylchedd</a:t>
            </a:r>
            <a:r>
              <a:rPr lang="cy-GB" baseline="0" dirty="0" smtClean="0"/>
              <a:t> yr</a:t>
            </a:r>
            <a:r>
              <a:rPr lang="cy-GB" dirty="0" smtClean="0"/>
              <a:t> ysgol, gwersi sy’n codi yn anfwriadol e.e. brwdfrydedd at ddysgu, awyrgylch gefnogol (the </a:t>
            </a:r>
            <a:r>
              <a:rPr lang="cy-GB" dirty="0" err="1" smtClean="0"/>
              <a:t>unintended</a:t>
            </a:r>
            <a:r>
              <a:rPr lang="cy-GB" dirty="0" smtClean="0"/>
              <a:t> </a:t>
            </a:r>
            <a:r>
              <a:rPr lang="cy-GB" dirty="0" err="1" smtClean="0"/>
              <a:t>curriculum</a:t>
            </a:r>
            <a:r>
              <a:rPr lang="cy-GB" dirty="0" smtClean="0"/>
              <a:t>)</a:t>
            </a:r>
          </a:p>
          <a:p>
            <a:r>
              <a:rPr lang="cy-GB" dirty="0" smtClean="0"/>
              <a:t>Cudd – egwyddorion sy’n cael eu dysgu fel ymddygiad, ymdrechu, cwblhau tasgau, cydweithio, prydlondeb...</a:t>
            </a:r>
          </a:p>
          <a:p>
            <a:r>
              <a:rPr lang="cy-GB" dirty="0" err="1" smtClean="0"/>
              <a:t>Gwaharddiedig</a:t>
            </a:r>
            <a:r>
              <a:rPr lang="cy-GB" dirty="0" smtClean="0"/>
              <a:t> – ddim yn cael dysgu e.e. Esblygiad v Big Bang (dim addysg am esblygiad yn Saudi Arabia, Twrci a nifer o daleithiau y ‘</a:t>
            </a:r>
            <a:r>
              <a:rPr lang="cy-GB" dirty="0" err="1" smtClean="0"/>
              <a:t>Bible</a:t>
            </a:r>
            <a:r>
              <a:rPr lang="cy-GB" dirty="0" smtClean="0"/>
              <a:t> Belt yn Ne UDA), hawliau hoywon – </a:t>
            </a:r>
            <a:r>
              <a:rPr lang="cy-GB" dirty="0" err="1" smtClean="0"/>
              <a:t>Section</a:t>
            </a:r>
            <a:r>
              <a:rPr lang="cy-GB" dirty="0" smtClean="0"/>
              <a:t> 28 yn y DU – gwahardd “unrhyw hyrwyddo bwriadol o hoywon”/</a:t>
            </a:r>
          </a:p>
          <a:p>
            <a:endParaRPr lang="cy-GB" dirty="0" smtClean="0"/>
          </a:p>
          <a:p>
            <a:r>
              <a:rPr lang="cy-GB" dirty="0" err="1" smtClean="0"/>
              <a:t>Explicit</a:t>
            </a:r>
            <a:r>
              <a:rPr lang="cy-GB" dirty="0" smtClean="0"/>
              <a:t> – </a:t>
            </a:r>
            <a:r>
              <a:rPr lang="cy-GB" dirty="0" err="1" smtClean="0"/>
              <a:t>what</a:t>
            </a:r>
            <a:r>
              <a:rPr lang="cy-GB" dirty="0" smtClean="0"/>
              <a:t> </a:t>
            </a:r>
            <a:r>
              <a:rPr lang="cy-GB" dirty="0" err="1" smtClean="0"/>
              <a:t>needs</a:t>
            </a:r>
            <a:r>
              <a:rPr lang="cy-GB" baseline="0" dirty="0" smtClean="0"/>
              <a:t> to be </a:t>
            </a:r>
            <a:r>
              <a:rPr lang="cy-GB" baseline="0" dirty="0" err="1" smtClean="0"/>
              <a:t>taught</a:t>
            </a:r>
            <a:r>
              <a:rPr lang="cy-GB" baseline="0" dirty="0" smtClean="0"/>
              <a:t> </a:t>
            </a:r>
            <a:r>
              <a:rPr lang="cy-GB" baseline="0" dirty="0" err="1" smtClean="0"/>
              <a:t>according</a:t>
            </a:r>
            <a:r>
              <a:rPr lang="cy-GB" baseline="0" dirty="0" smtClean="0"/>
              <a:t> to </a:t>
            </a:r>
            <a:r>
              <a:rPr lang="cy-GB" baseline="0" dirty="0" err="1" smtClean="0"/>
              <a:t>government</a:t>
            </a:r>
            <a:r>
              <a:rPr lang="cy-GB" baseline="0" dirty="0" smtClean="0"/>
              <a:t> </a:t>
            </a:r>
            <a:r>
              <a:rPr lang="cy-GB" baseline="0" dirty="0" err="1" smtClean="0"/>
              <a:t>documents</a:t>
            </a:r>
            <a:r>
              <a:rPr lang="cy-GB" baseline="0" dirty="0" smtClean="0"/>
              <a:t>, the </a:t>
            </a:r>
            <a:r>
              <a:rPr lang="cy-GB" baseline="0" dirty="0" err="1" smtClean="0"/>
              <a:t>things</a:t>
            </a:r>
            <a:r>
              <a:rPr lang="cy-GB" baseline="0" dirty="0" smtClean="0"/>
              <a:t> </a:t>
            </a:r>
            <a:r>
              <a:rPr lang="cy-GB" baseline="0" dirty="0" err="1" smtClean="0"/>
              <a:t>you</a:t>
            </a:r>
            <a:r>
              <a:rPr lang="cy-GB" baseline="0" dirty="0" smtClean="0"/>
              <a:t> </a:t>
            </a:r>
            <a:r>
              <a:rPr lang="cy-GB" baseline="0" dirty="0" err="1" smtClean="0"/>
              <a:t>use</a:t>
            </a:r>
            <a:r>
              <a:rPr lang="cy-GB" baseline="0" dirty="0" smtClean="0"/>
              <a:t> to plan </a:t>
            </a:r>
            <a:r>
              <a:rPr lang="cy-GB" baseline="0" dirty="0" err="1" smtClean="0"/>
              <a:t>your</a:t>
            </a:r>
            <a:r>
              <a:rPr lang="cy-GB" baseline="0" dirty="0" smtClean="0"/>
              <a:t> </a:t>
            </a:r>
            <a:r>
              <a:rPr lang="cy-GB" baseline="0" dirty="0" err="1" smtClean="0"/>
              <a:t>lessons</a:t>
            </a:r>
            <a:r>
              <a:rPr lang="cy-GB" baseline="0" dirty="0" smtClean="0"/>
              <a:t>, </a:t>
            </a:r>
            <a:r>
              <a:rPr lang="cy-GB" baseline="0" dirty="0" err="1" smtClean="0"/>
              <a:t>for</a:t>
            </a:r>
            <a:r>
              <a:rPr lang="cy-GB" baseline="0" dirty="0" smtClean="0"/>
              <a:t> </a:t>
            </a:r>
            <a:r>
              <a:rPr lang="cy-GB" baseline="0" dirty="0" err="1" smtClean="0"/>
              <a:t>example</a:t>
            </a:r>
            <a:r>
              <a:rPr lang="cy-GB" baseline="0" dirty="0" smtClean="0"/>
              <a:t>.</a:t>
            </a:r>
          </a:p>
          <a:p>
            <a:r>
              <a:rPr lang="cy-GB" baseline="0" dirty="0" err="1" smtClean="0"/>
              <a:t>Implicit</a:t>
            </a:r>
            <a:r>
              <a:rPr lang="cy-GB" baseline="0" dirty="0" smtClean="0"/>
              <a:t> – the </a:t>
            </a:r>
            <a:r>
              <a:rPr lang="cy-GB" baseline="0" dirty="0" err="1" smtClean="0"/>
              <a:t>things</a:t>
            </a:r>
            <a:r>
              <a:rPr lang="cy-GB" baseline="0" dirty="0" smtClean="0"/>
              <a:t> </a:t>
            </a:r>
            <a:r>
              <a:rPr lang="cy-GB" baseline="0" dirty="0" err="1" smtClean="0"/>
              <a:t>pupils</a:t>
            </a:r>
            <a:r>
              <a:rPr lang="cy-GB" baseline="0" dirty="0" smtClean="0"/>
              <a:t> </a:t>
            </a:r>
            <a:r>
              <a:rPr lang="cy-GB" baseline="0" dirty="0" err="1" smtClean="0"/>
              <a:t>learn</a:t>
            </a:r>
            <a:r>
              <a:rPr lang="cy-GB" baseline="0" dirty="0" smtClean="0"/>
              <a:t> </a:t>
            </a:r>
            <a:r>
              <a:rPr lang="cy-GB" baseline="0" dirty="0" err="1" smtClean="0"/>
              <a:t>from</a:t>
            </a:r>
            <a:r>
              <a:rPr lang="cy-GB" baseline="0" dirty="0" smtClean="0"/>
              <a:t> </a:t>
            </a:r>
            <a:r>
              <a:rPr lang="cy-GB" baseline="0" dirty="0" err="1" smtClean="0"/>
              <a:t>teachers</a:t>
            </a:r>
            <a:r>
              <a:rPr lang="cy-GB" baseline="0" dirty="0" smtClean="0"/>
              <a:t>’ </a:t>
            </a:r>
            <a:r>
              <a:rPr lang="cy-GB" baseline="0" dirty="0" err="1" smtClean="0"/>
              <a:t>attitudes</a:t>
            </a:r>
            <a:r>
              <a:rPr lang="cy-GB" baseline="0" dirty="0" smtClean="0"/>
              <a:t> </a:t>
            </a:r>
            <a:r>
              <a:rPr lang="cy-GB" baseline="0" dirty="0" err="1" smtClean="0"/>
              <a:t>and</a:t>
            </a:r>
            <a:r>
              <a:rPr lang="cy-GB" baseline="0" dirty="0" smtClean="0"/>
              <a:t> </a:t>
            </a:r>
            <a:r>
              <a:rPr lang="cy-GB" baseline="0" dirty="0" err="1" smtClean="0"/>
              <a:t>values</a:t>
            </a:r>
            <a:r>
              <a:rPr lang="cy-GB" baseline="0" dirty="0" smtClean="0"/>
              <a:t> </a:t>
            </a:r>
            <a:r>
              <a:rPr lang="cy-GB" baseline="0" dirty="0" err="1" smtClean="0"/>
              <a:t>and</a:t>
            </a:r>
            <a:r>
              <a:rPr lang="cy-GB" baseline="0" dirty="0" smtClean="0"/>
              <a:t> the </a:t>
            </a:r>
            <a:r>
              <a:rPr lang="cy-GB" baseline="0" dirty="0" err="1" smtClean="0"/>
              <a:t>school’s</a:t>
            </a:r>
            <a:r>
              <a:rPr lang="cy-GB" baseline="0" dirty="0" smtClean="0"/>
              <a:t> </a:t>
            </a:r>
            <a:r>
              <a:rPr lang="cy-GB" baseline="0" dirty="0" err="1" smtClean="0"/>
              <a:t>environment</a:t>
            </a:r>
            <a:r>
              <a:rPr lang="cy-GB" baseline="0" dirty="0" smtClean="0"/>
              <a:t>, </a:t>
            </a:r>
            <a:r>
              <a:rPr lang="cy-GB" baseline="0" dirty="0" err="1" smtClean="0"/>
              <a:t>lessons</a:t>
            </a:r>
            <a:r>
              <a:rPr lang="cy-GB" baseline="0" dirty="0" smtClean="0"/>
              <a:t> </a:t>
            </a:r>
            <a:r>
              <a:rPr lang="cy-GB" baseline="0" dirty="0" err="1" smtClean="0"/>
              <a:t>that</a:t>
            </a:r>
            <a:r>
              <a:rPr lang="cy-GB" baseline="0" dirty="0" smtClean="0"/>
              <a:t> </a:t>
            </a:r>
            <a:r>
              <a:rPr lang="cy-GB" baseline="0" dirty="0" err="1" smtClean="0"/>
              <a:t>arise</a:t>
            </a:r>
            <a:r>
              <a:rPr lang="cy-GB" baseline="0" dirty="0" smtClean="0"/>
              <a:t> </a:t>
            </a:r>
            <a:r>
              <a:rPr lang="cy-GB" baseline="0" dirty="0" err="1" smtClean="0"/>
              <a:t>unintentionally</a:t>
            </a:r>
            <a:r>
              <a:rPr lang="cy-GB" baseline="0" dirty="0" smtClean="0"/>
              <a:t>, </a:t>
            </a:r>
            <a:r>
              <a:rPr lang="cy-GB" baseline="0" dirty="0" err="1" smtClean="0"/>
              <a:t>e.g</a:t>
            </a:r>
            <a:r>
              <a:rPr lang="cy-GB" baseline="0" dirty="0" smtClean="0"/>
              <a:t>. </a:t>
            </a:r>
            <a:r>
              <a:rPr lang="cy-GB" baseline="0" dirty="0" err="1" smtClean="0"/>
              <a:t>Enthusiasm</a:t>
            </a:r>
            <a:r>
              <a:rPr lang="cy-GB" baseline="0" dirty="0" smtClean="0"/>
              <a:t> </a:t>
            </a:r>
            <a:r>
              <a:rPr lang="cy-GB" baseline="0" dirty="0" err="1" smtClean="0"/>
              <a:t>towards</a:t>
            </a:r>
            <a:r>
              <a:rPr lang="cy-GB" baseline="0" dirty="0" smtClean="0"/>
              <a:t> </a:t>
            </a:r>
            <a:r>
              <a:rPr lang="cy-GB" baseline="0" dirty="0" err="1" smtClean="0"/>
              <a:t>teaching</a:t>
            </a:r>
            <a:r>
              <a:rPr lang="cy-GB" baseline="0" dirty="0" smtClean="0"/>
              <a:t> </a:t>
            </a:r>
            <a:r>
              <a:rPr lang="cy-GB" baseline="0" dirty="0" err="1" smtClean="0"/>
              <a:t>and</a:t>
            </a:r>
            <a:r>
              <a:rPr lang="cy-GB" baseline="0" dirty="0" smtClean="0"/>
              <a:t> </a:t>
            </a:r>
            <a:r>
              <a:rPr lang="cy-GB" baseline="0" dirty="0" err="1" smtClean="0"/>
              <a:t>learning</a:t>
            </a:r>
            <a:r>
              <a:rPr lang="cy-GB" baseline="0" dirty="0" smtClean="0"/>
              <a:t>, a </a:t>
            </a:r>
            <a:r>
              <a:rPr lang="cy-GB" baseline="0" dirty="0" err="1" smtClean="0"/>
              <a:t>supportive</a:t>
            </a:r>
            <a:r>
              <a:rPr lang="cy-GB" baseline="0" dirty="0" smtClean="0"/>
              <a:t> </a:t>
            </a:r>
            <a:r>
              <a:rPr lang="cy-GB" baseline="0" dirty="0" err="1" smtClean="0"/>
              <a:t>environment</a:t>
            </a:r>
            <a:r>
              <a:rPr lang="cy-GB" baseline="0" dirty="0" smtClean="0"/>
              <a:t> (the </a:t>
            </a:r>
            <a:r>
              <a:rPr lang="cy-GB" baseline="0" dirty="0" err="1" smtClean="0"/>
              <a:t>unintended</a:t>
            </a:r>
            <a:r>
              <a:rPr lang="cy-GB" baseline="0" dirty="0" smtClean="0"/>
              <a:t> </a:t>
            </a:r>
            <a:r>
              <a:rPr lang="cy-GB" baseline="0" dirty="0" err="1" smtClean="0"/>
              <a:t>curriculum</a:t>
            </a:r>
            <a:r>
              <a:rPr lang="cy-GB" baseline="0" dirty="0" smtClean="0"/>
              <a:t>).</a:t>
            </a:r>
          </a:p>
          <a:p>
            <a:r>
              <a:rPr lang="cy-GB" baseline="0" dirty="0" err="1" smtClean="0"/>
              <a:t>Hidden</a:t>
            </a:r>
            <a:r>
              <a:rPr lang="cy-GB" baseline="0" dirty="0" smtClean="0"/>
              <a:t> – </a:t>
            </a:r>
            <a:r>
              <a:rPr lang="cy-GB" baseline="0" dirty="0" err="1" smtClean="0"/>
              <a:t>principles</a:t>
            </a:r>
            <a:r>
              <a:rPr lang="cy-GB" baseline="0" dirty="0" smtClean="0"/>
              <a:t> </a:t>
            </a:r>
            <a:r>
              <a:rPr lang="cy-GB" baseline="0" dirty="0" err="1" smtClean="0"/>
              <a:t>that</a:t>
            </a:r>
            <a:r>
              <a:rPr lang="cy-GB" baseline="0" dirty="0" smtClean="0"/>
              <a:t> </a:t>
            </a:r>
            <a:r>
              <a:rPr lang="cy-GB" baseline="0" dirty="0" err="1" smtClean="0"/>
              <a:t>are</a:t>
            </a:r>
            <a:r>
              <a:rPr lang="cy-GB" baseline="0" dirty="0" smtClean="0"/>
              <a:t> </a:t>
            </a:r>
            <a:r>
              <a:rPr lang="cy-GB" baseline="0" dirty="0" err="1" smtClean="0"/>
              <a:t>taught</a:t>
            </a:r>
            <a:r>
              <a:rPr lang="cy-GB" baseline="0" dirty="0" smtClean="0"/>
              <a:t> </a:t>
            </a:r>
            <a:r>
              <a:rPr lang="cy-GB" baseline="0" dirty="0" err="1" smtClean="0"/>
              <a:t>such</a:t>
            </a:r>
            <a:r>
              <a:rPr lang="cy-GB" baseline="0" dirty="0" smtClean="0"/>
              <a:t> as </a:t>
            </a:r>
            <a:r>
              <a:rPr lang="cy-GB" baseline="0" dirty="0" err="1" smtClean="0"/>
              <a:t>behaviour</a:t>
            </a:r>
            <a:r>
              <a:rPr lang="cy-GB" baseline="0" dirty="0" smtClean="0"/>
              <a:t>, </a:t>
            </a:r>
            <a:r>
              <a:rPr lang="cy-GB" baseline="0" dirty="0" err="1" smtClean="0"/>
              <a:t>effort</a:t>
            </a:r>
            <a:r>
              <a:rPr lang="cy-GB" baseline="0" dirty="0" smtClean="0"/>
              <a:t>, </a:t>
            </a:r>
            <a:r>
              <a:rPr lang="cy-GB" baseline="0" dirty="0" err="1" smtClean="0"/>
              <a:t>completion</a:t>
            </a:r>
            <a:r>
              <a:rPr lang="cy-GB" baseline="0" dirty="0" smtClean="0"/>
              <a:t> of </a:t>
            </a:r>
            <a:r>
              <a:rPr lang="cy-GB" baseline="0" dirty="0" err="1" smtClean="0"/>
              <a:t>tasks</a:t>
            </a:r>
            <a:r>
              <a:rPr lang="cy-GB" baseline="0" dirty="0" smtClean="0"/>
              <a:t>, </a:t>
            </a:r>
            <a:r>
              <a:rPr lang="cy-GB" baseline="0" dirty="0" err="1" smtClean="0"/>
              <a:t>collaboration</a:t>
            </a:r>
            <a:r>
              <a:rPr lang="cy-GB" baseline="0" dirty="0" smtClean="0"/>
              <a:t>, </a:t>
            </a:r>
            <a:r>
              <a:rPr lang="cy-GB" baseline="0" dirty="0" err="1" smtClean="0"/>
              <a:t>punctuality</a:t>
            </a:r>
            <a:r>
              <a:rPr lang="cy-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smtClean="0"/>
              <a:t>Excluded</a:t>
            </a:r>
            <a:r>
              <a:rPr lang="cy-GB" baseline="0" dirty="0" smtClean="0"/>
              <a:t> – </a:t>
            </a:r>
            <a:r>
              <a:rPr lang="cy-GB" baseline="0" dirty="0" err="1" smtClean="0"/>
              <a:t>things</a:t>
            </a:r>
            <a:r>
              <a:rPr lang="cy-GB" baseline="0" dirty="0" smtClean="0"/>
              <a:t> </a:t>
            </a:r>
            <a:r>
              <a:rPr lang="cy-GB" baseline="0" dirty="0" err="1" smtClean="0"/>
              <a:t>that</a:t>
            </a:r>
            <a:r>
              <a:rPr lang="cy-GB" baseline="0" dirty="0" smtClean="0"/>
              <a:t> </a:t>
            </a:r>
            <a:r>
              <a:rPr lang="cy-GB" baseline="0" dirty="0" err="1" smtClean="0"/>
              <a:t>don’t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a:t>
            </a:r>
            <a:r>
              <a:rPr lang="cy-GB" baseline="0" dirty="0" err="1" smtClean="0"/>
              <a:t>e.g</a:t>
            </a:r>
            <a:r>
              <a:rPr lang="cy-GB" baseline="0" dirty="0" smtClean="0"/>
              <a:t>. </a:t>
            </a:r>
            <a:r>
              <a:rPr lang="cy-GB" baseline="0" dirty="0" err="1" smtClean="0"/>
              <a:t>Evolution</a:t>
            </a:r>
            <a:r>
              <a:rPr lang="cy-GB" baseline="0" dirty="0" smtClean="0"/>
              <a:t> v Big Bang (</a:t>
            </a:r>
            <a:r>
              <a:rPr lang="cy-GB" baseline="0" dirty="0" err="1" smtClean="0"/>
              <a:t>evolution</a:t>
            </a:r>
            <a:r>
              <a:rPr lang="cy-GB" baseline="0" dirty="0" smtClean="0"/>
              <a:t> </a:t>
            </a:r>
            <a:r>
              <a:rPr lang="cy-GB" baseline="0" dirty="0" err="1" smtClean="0"/>
              <a:t>doesn’t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i Saudi Arabia, </a:t>
            </a:r>
            <a:r>
              <a:rPr lang="cy-GB" baseline="0" dirty="0" err="1" smtClean="0"/>
              <a:t>Turkey</a:t>
            </a:r>
            <a:r>
              <a:rPr lang="cy-GB" baseline="0" dirty="0" smtClean="0"/>
              <a:t> </a:t>
            </a:r>
            <a:r>
              <a:rPr lang="cy-GB" baseline="0" dirty="0" err="1" smtClean="0"/>
              <a:t>and</a:t>
            </a:r>
            <a:r>
              <a:rPr lang="cy-GB" baseline="0" dirty="0" smtClean="0"/>
              <a:t> </a:t>
            </a:r>
            <a:r>
              <a:rPr lang="cy-GB" baseline="0" dirty="0" err="1" smtClean="0"/>
              <a:t>many</a:t>
            </a:r>
            <a:r>
              <a:rPr lang="cy-GB" baseline="0" dirty="0" smtClean="0"/>
              <a:t> </a:t>
            </a:r>
            <a:r>
              <a:rPr lang="cy-GB" baseline="0" dirty="0" err="1" smtClean="0"/>
              <a:t>states</a:t>
            </a:r>
            <a:r>
              <a:rPr lang="cy-GB" baseline="0" dirty="0" smtClean="0"/>
              <a:t> </a:t>
            </a:r>
            <a:r>
              <a:rPr lang="cy-GB" baseline="0" dirty="0" err="1" smtClean="0"/>
              <a:t>in</a:t>
            </a:r>
            <a:r>
              <a:rPr lang="cy-GB" baseline="0" dirty="0" smtClean="0"/>
              <a:t> the ‘</a:t>
            </a:r>
            <a:r>
              <a:rPr lang="cy-GB" baseline="0" dirty="0" err="1" smtClean="0"/>
              <a:t>Bible</a:t>
            </a:r>
            <a:r>
              <a:rPr lang="cy-GB" baseline="0" dirty="0" smtClean="0"/>
              <a:t> Belt’ </a:t>
            </a:r>
            <a:r>
              <a:rPr lang="cy-GB" baseline="0" dirty="0" err="1" smtClean="0"/>
              <a:t>in</a:t>
            </a:r>
            <a:r>
              <a:rPr lang="cy-GB" baseline="0" dirty="0" smtClean="0"/>
              <a:t> the USA), </a:t>
            </a:r>
            <a:r>
              <a:rPr lang="cy-GB" baseline="0" dirty="0" err="1" smtClean="0"/>
              <a:t>gay</a:t>
            </a:r>
            <a:r>
              <a:rPr lang="cy-GB" baseline="0" dirty="0" smtClean="0"/>
              <a:t> </a:t>
            </a:r>
            <a:r>
              <a:rPr lang="cy-GB" baseline="0" dirty="0" err="1" smtClean="0"/>
              <a:t>rights</a:t>
            </a:r>
            <a:r>
              <a:rPr lang="cy-GB" baseline="0" dirty="0" smtClean="0"/>
              <a:t> – </a:t>
            </a:r>
            <a:r>
              <a:rPr lang="cy-GB" baseline="0" dirty="0" err="1" smtClean="0"/>
              <a:t>Section</a:t>
            </a:r>
            <a:r>
              <a:rPr lang="cy-GB" baseline="0" dirty="0" smtClean="0"/>
              <a:t> 28 </a:t>
            </a:r>
            <a:r>
              <a:rPr lang="cy-GB" baseline="0" dirty="0" err="1" smtClean="0"/>
              <a:t>in</a:t>
            </a:r>
            <a:r>
              <a:rPr lang="cy-GB" baseline="0" dirty="0" smtClean="0"/>
              <a:t> the UK – </a:t>
            </a:r>
            <a:r>
              <a:rPr lang="cy-GB" baseline="0" dirty="0" err="1" smtClean="0"/>
              <a:t>used</a:t>
            </a:r>
            <a:r>
              <a:rPr lang="cy-GB" baseline="0" dirty="0" smtClean="0"/>
              <a:t> to ban “</a:t>
            </a:r>
            <a:r>
              <a:rPr lang="cy-GB" dirty="0" smtClean="0"/>
              <a:t>the </a:t>
            </a:r>
            <a:r>
              <a:rPr lang="cy-GB" dirty="0" err="1" smtClean="0"/>
              <a:t>intentional</a:t>
            </a:r>
            <a:r>
              <a:rPr lang="cy-GB" dirty="0" smtClean="0"/>
              <a:t> </a:t>
            </a:r>
            <a:r>
              <a:rPr lang="cy-GB" dirty="0" err="1" smtClean="0"/>
              <a:t>promotion</a:t>
            </a:r>
            <a:r>
              <a:rPr lang="cy-GB" dirty="0" smtClean="0"/>
              <a:t> of </a:t>
            </a:r>
            <a:r>
              <a:rPr lang="cy-GB" dirty="0" err="1" smtClean="0"/>
              <a:t>homosexuality</a:t>
            </a:r>
            <a:r>
              <a:rPr lang="cy-GB" dirty="0" smtClean="0"/>
              <a:t>”</a:t>
            </a:r>
          </a:p>
          <a:p>
            <a:r>
              <a:rPr lang="cy-GB" baseline="0" dirty="0" smtClean="0"/>
              <a:t>  </a:t>
            </a:r>
            <a:endParaRPr lang="cy-GB" dirty="0" smtClean="0"/>
          </a:p>
          <a:p>
            <a:endParaRPr lang="en-GB" dirty="0" smtClean="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921377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Penodol – yr hyn sydd angen dysgu yn </a:t>
            </a:r>
            <a:r>
              <a:rPr lang="cy-GB" dirty="0" err="1" smtClean="0"/>
              <a:t>ol</a:t>
            </a:r>
            <a:r>
              <a:rPr lang="cy-GB" dirty="0" smtClean="0"/>
              <a:t> dogfennau’r llywodraeth, hwn yn amlwg mewn cynlluniau gwersi myfyrwyr</a:t>
            </a:r>
          </a:p>
          <a:p>
            <a:r>
              <a:rPr lang="cy-GB" dirty="0" smtClean="0"/>
              <a:t>Amhenodol – yr hyn mae disgyblion yn dysgu o agweddau athrawon ac amgylchedd</a:t>
            </a:r>
            <a:r>
              <a:rPr lang="cy-GB" baseline="0" dirty="0" smtClean="0"/>
              <a:t> yr</a:t>
            </a:r>
            <a:r>
              <a:rPr lang="cy-GB" dirty="0" smtClean="0"/>
              <a:t> ysgol, gwersi sy’n codi yn anfwriadol e.e. brwdfrydedd at ddysgu, awyrgylch gefnogol (the </a:t>
            </a:r>
            <a:r>
              <a:rPr lang="cy-GB" dirty="0" err="1" smtClean="0"/>
              <a:t>unintended</a:t>
            </a:r>
            <a:r>
              <a:rPr lang="cy-GB" dirty="0" smtClean="0"/>
              <a:t> </a:t>
            </a:r>
            <a:r>
              <a:rPr lang="cy-GB" dirty="0" err="1" smtClean="0"/>
              <a:t>curriculum</a:t>
            </a:r>
            <a:r>
              <a:rPr lang="cy-GB" dirty="0" smtClean="0"/>
              <a:t>)</a:t>
            </a:r>
          </a:p>
          <a:p>
            <a:r>
              <a:rPr lang="cy-GB" dirty="0" smtClean="0"/>
              <a:t>Cudd – egwyddorion sy’n cael eu dysgu fel ymddygiad, ymdrechu, cwblhau tasgau, cydweithio, prydlondeb...</a:t>
            </a:r>
          </a:p>
          <a:p>
            <a:r>
              <a:rPr lang="cy-GB" dirty="0" err="1" smtClean="0"/>
              <a:t>Gwaharddiedig</a:t>
            </a:r>
            <a:r>
              <a:rPr lang="cy-GB" dirty="0" smtClean="0"/>
              <a:t> – ddim yn cael dysgu e.e. Esblygiad v Big Bang (dim addysg am esblygiad yn Saudi Arabia, Twrci a nifer o daleithiau y ‘</a:t>
            </a:r>
            <a:r>
              <a:rPr lang="cy-GB" dirty="0" err="1" smtClean="0"/>
              <a:t>Bible</a:t>
            </a:r>
            <a:r>
              <a:rPr lang="cy-GB" dirty="0" smtClean="0"/>
              <a:t> Belt yn Ne UDA), hawliau hoywon – </a:t>
            </a:r>
            <a:r>
              <a:rPr lang="cy-GB" dirty="0" err="1" smtClean="0"/>
              <a:t>Section</a:t>
            </a:r>
            <a:r>
              <a:rPr lang="cy-GB" dirty="0" smtClean="0"/>
              <a:t> 28 yn y DU – gwahardd “unrhyw hyrwyddo bwriadol o hoywon”/</a:t>
            </a:r>
          </a:p>
          <a:p>
            <a:endParaRPr lang="cy-GB" dirty="0" smtClean="0"/>
          </a:p>
          <a:p>
            <a:r>
              <a:rPr lang="cy-GB" dirty="0" err="1" smtClean="0"/>
              <a:t>Explicit</a:t>
            </a:r>
            <a:r>
              <a:rPr lang="cy-GB" dirty="0" smtClean="0"/>
              <a:t> – </a:t>
            </a:r>
            <a:r>
              <a:rPr lang="cy-GB" dirty="0" err="1" smtClean="0"/>
              <a:t>what</a:t>
            </a:r>
            <a:r>
              <a:rPr lang="cy-GB" dirty="0" smtClean="0"/>
              <a:t> </a:t>
            </a:r>
            <a:r>
              <a:rPr lang="cy-GB" dirty="0" err="1" smtClean="0"/>
              <a:t>needs</a:t>
            </a:r>
            <a:r>
              <a:rPr lang="cy-GB" baseline="0" dirty="0" smtClean="0"/>
              <a:t> to be </a:t>
            </a:r>
            <a:r>
              <a:rPr lang="cy-GB" baseline="0" dirty="0" err="1" smtClean="0"/>
              <a:t>taught</a:t>
            </a:r>
            <a:r>
              <a:rPr lang="cy-GB" baseline="0" dirty="0" smtClean="0"/>
              <a:t> </a:t>
            </a:r>
            <a:r>
              <a:rPr lang="cy-GB" baseline="0" dirty="0" err="1" smtClean="0"/>
              <a:t>according</a:t>
            </a:r>
            <a:r>
              <a:rPr lang="cy-GB" baseline="0" dirty="0" smtClean="0"/>
              <a:t> to </a:t>
            </a:r>
            <a:r>
              <a:rPr lang="cy-GB" baseline="0" dirty="0" err="1" smtClean="0"/>
              <a:t>government</a:t>
            </a:r>
            <a:r>
              <a:rPr lang="cy-GB" baseline="0" dirty="0" smtClean="0"/>
              <a:t> </a:t>
            </a:r>
            <a:r>
              <a:rPr lang="cy-GB" baseline="0" dirty="0" err="1" smtClean="0"/>
              <a:t>documents</a:t>
            </a:r>
            <a:r>
              <a:rPr lang="cy-GB" baseline="0" dirty="0" smtClean="0"/>
              <a:t>, the </a:t>
            </a:r>
            <a:r>
              <a:rPr lang="cy-GB" baseline="0" dirty="0" err="1" smtClean="0"/>
              <a:t>things</a:t>
            </a:r>
            <a:r>
              <a:rPr lang="cy-GB" baseline="0" dirty="0" smtClean="0"/>
              <a:t> </a:t>
            </a:r>
            <a:r>
              <a:rPr lang="cy-GB" baseline="0" dirty="0" err="1" smtClean="0"/>
              <a:t>you</a:t>
            </a:r>
            <a:r>
              <a:rPr lang="cy-GB" baseline="0" dirty="0" smtClean="0"/>
              <a:t> </a:t>
            </a:r>
            <a:r>
              <a:rPr lang="cy-GB" baseline="0" dirty="0" err="1" smtClean="0"/>
              <a:t>use</a:t>
            </a:r>
            <a:r>
              <a:rPr lang="cy-GB" baseline="0" dirty="0" smtClean="0"/>
              <a:t> to plan </a:t>
            </a:r>
            <a:r>
              <a:rPr lang="cy-GB" baseline="0" dirty="0" err="1" smtClean="0"/>
              <a:t>your</a:t>
            </a:r>
            <a:r>
              <a:rPr lang="cy-GB" baseline="0" dirty="0" smtClean="0"/>
              <a:t> </a:t>
            </a:r>
            <a:r>
              <a:rPr lang="cy-GB" baseline="0" dirty="0" err="1" smtClean="0"/>
              <a:t>lessons</a:t>
            </a:r>
            <a:r>
              <a:rPr lang="cy-GB" baseline="0" dirty="0" smtClean="0"/>
              <a:t>, </a:t>
            </a:r>
            <a:r>
              <a:rPr lang="cy-GB" baseline="0" dirty="0" err="1" smtClean="0"/>
              <a:t>for</a:t>
            </a:r>
            <a:r>
              <a:rPr lang="cy-GB" baseline="0" dirty="0" smtClean="0"/>
              <a:t> </a:t>
            </a:r>
            <a:r>
              <a:rPr lang="cy-GB" baseline="0" dirty="0" err="1" smtClean="0"/>
              <a:t>example</a:t>
            </a:r>
            <a:r>
              <a:rPr lang="cy-GB" baseline="0" dirty="0" smtClean="0"/>
              <a:t>.</a:t>
            </a:r>
          </a:p>
          <a:p>
            <a:r>
              <a:rPr lang="cy-GB" baseline="0" dirty="0" err="1" smtClean="0"/>
              <a:t>Implicit</a:t>
            </a:r>
            <a:r>
              <a:rPr lang="cy-GB" baseline="0" dirty="0" smtClean="0"/>
              <a:t> – the </a:t>
            </a:r>
            <a:r>
              <a:rPr lang="cy-GB" baseline="0" dirty="0" err="1" smtClean="0"/>
              <a:t>things</a:t>
            </a:r>
            <a:r>
              <a:rPr lang="cy-GB" baseline="0" dirty="0" smtClean="0"/>
              <a:t> </a:t>
            </a:r>
            <a:r>
              <a:rPr lang="cy-GB" baseline="0" dirty="0" err="1" smtClean="0"/>
              <a:t>pupils</a:t>
            </a:r>
            <a:r>
              <a:rPr lang="cy-GB" baseline="0" dirty="0" smtClean="0"/>
              <a:t> </a:t>
            </a:r>
            <a:r>
              <a:rPr lang="cy-GB" baseline="0" dirty="0" err="1" smtClean="0"/>
              <a:t>learn</a:t>
            </a:r>
            <a:r>
              <a:rPr lang="cy-GB" baseline="0" dirty="0" smtClean="0"/>
              <a:t> </a:t>
            </a:r>
            <a:r>
              <a:rPr lang="cy-GB" baseline="0" dirty="0" err="1" smtClean="0"/>
              <a:t>from</a:t>
            </a:r>
            <a:r>
              <a:rPr lang="cy-GB" baseline="0" dirty="0" smtClean="0"/>
              <a:t> </a:t>
            </a:r>
            <a:r>
              <a:rPr lang="cy-GB" baseline="0" dirty="0" err="1" smtClean="0"/>
              <a:t>teachers</a:t>
            </a:r>
            <a:r>
              <a:rPr lang="cy-GB" baseline="0" dirty="0" smtClean="0"/>
              <a:t>’ </a:t>
            </a:r>
            <a:r>
              <a:rPr lang="cy-GB" baseline="0" dirty="0" err="1" smtClean="0"/>
              <a:t>attitudes</a:t>
            </a:r>
            <a:r>
              <a:rPr lang="cy-GB" baseline="0" dirty="0" smtClean="0"/>
              <a:t> </a:t>
            </a:r>
            <a:r>
              <a:rPr lang="cy-GB" baseline="0" dirty="0" err="1" smtClean="0"/>
              <a:t>and</a:t>
            </a:r>
            <a:r>
              <a:rPr lang="cy-GB" baseline="0" dirty="0" smtClean="0"/>
              <a:t> </a:t>
            </a:r>
            <a:r>
              <a:rPr lang="cy-GB" baseline="0" dirty="0" err="1" smtClean="0"/>
              <a:t>values</a:t>
            </a:r>
            <a:r>
              <a:rPr lang="cy-GB" baseline="0" dirty="0" smtClean="0"/>
              <a:t> </a:t>
            </a:r>
            <a:r>
              <a:rPr lang="cy-GB" baseline="0" dirty="0" err="1" smtClean="0"/>
              <a:t>and</a:t>
            </a:r>
            <a:r>
              <a:rPr lang="cy-GB" baseline="0" dirty="0" smtClean="0"/>
              <a:t> the </a:t>
            </a:r>
            <a:r>
              <a:rPr lang="cy-GB" baseline="0" dirty="0" err="1" smtClean="0"/>
              <a:t>school’s</a:t>
            </a:r>
            <a:r>
              <a:rPr lang="cy-GB" baseline="0" dirty="0" smtClean="0"/>
              <a:t> </a:t>
            </a:r>
            <a:r>
              <a:rPr lang="cy-GB" baseline="0" dirty="0" err="1" smtClean="0"/>
              <a:t>environment</a:t>
            </a:r>
            <a:r>
              <a:rPr lang="cy-GB" baseline="0" dirty="0" smtClean="0"/>
              <a:t>, </a:t>
            </a:r>
            <a:r>
              <a:rPr lang="cy-GB" baseline="0" dirty="0" err="1" smtClean="0"/>
              <a:t>lessons</a:t>
            </a:r>
            <a:r>
              <a:rPr lang="cy-GB" baseline="0" dirty="0" smtClean="0"/>
              <a:t> </a:t>
            </a:r>
            <a:r>
              <a:rPr lang="cy-GB" baseline="0" dirty="0" err="1" smtClean="0"/>
              <a:t>that</a:t>
            </a:r>
            <a:r>
              <a:rPr lang="cy-GB" baseline="0" dirty="0" smtClean="0"/>
              <a:t> </a:t>
            </a:r>
            <a:r>
              <a:rPr lang="cy-GB" baseline="0" dirty="0" err="1" smtClean="0"/>
              <a:t>arise</a:t>
            </a:r>
            <a:r>
              <a:rPr lang="cy-GB" baseline="0" dirty="0" smtClean="0"/>
              <a:t> </a:t>
            </a:r>
            <a:r>
              <a:rPr lang="cy-GB" baseline="0" dirty="0" err="1" smtClean="0"/>
              <a:t>unintentionally</a:t>
            </a:r>
            <a:r>
              <a:rPr lang="cy-GB" baseline="0" dirty="0" smtClean="0"/>
              <a:t>, </a:t>
            </a:r>
            <a:r>
              <a:rPr lang="cy-GB" baseline="0" dirty="0" err="1" smtClean="0"/>
              <a:t>e.g</a:t>
            </a:r>
            <a:r>
              <a:rPr lang="cy-GB" baseline="0" dirty="0" smtClean="0"/>
              <a:t>. </a:t>
            </a:r>
            <a:r>
              <a:rPr lang="cy-GB" baseline="0" dirty="0" err="1" smtClean="0"/>
              <a:t>Enthusiasm</a:t>
            </a:r>
            <a:r>
              <a:rPr lang="cy-GB" baseline="0" dirty="0" smtClean="0"/>
              <a:t> </a:t>
            </a:r>
            <a:r>
              <a:rPr lang="cy-GB" baseline="0" dirty="0" err="1" smtClean="0"/>
              <a:t>towards</a:t>
            </a:r>
            <a:r>
              <a:rPr lang="cy-GB" baseline="0" dirty="0" smtClean="0"/>
              <a:t> </a:t>
            </a:r>
            <a:r>
              <a:rPr lang="cy-GB" baseline="0" dirty="0" err="1" smtClean="0"/>
              <a:t>teaching</a:t>
            </a:r>
            <a:r>
              <a:rPr lang="cy-GB" baseline="0" dirty="0" smtClean="0"/>
              <a:t> </a:t>
            </a:r>
            <a:r>
              <a:rPr lang="cy-GB" baseline="0" dirty="0" err="1" smtClean="0"/>
              <a:t>and</a:t>
            </a:r>
            <a:r>
              <a:rPr lang="cy-GB" baseline="0" dirty="0" smtClean="0"/>
              <a:t> </a:t>
            </a:r>
            <a:r>
              <a:rPr lang="cy-GB" baseline="0" dirty="0" err="1" smtClean="0"/>
              <a:t>learning</a:t>
            </a:r>
            <a:r>
              <a:rPr lang="cy-GB" baseline="0" dirty="0" smtClean="0"/>
              <a:t>, a </a:t>
            </a:r>
            <a:r>
              <a:rPr lang="cy-GB" baseline="0" dirty="0" err="1" smtClean="0"/>
              <a:t>supportive</a:t>
            </a:r>
            <a:r>
              <a:rPr lang="cy-GB" baseline="0" dirty="0" smtClean="0"/>
              <a:t> </a:t>
            </a:r>
            <a:r>
              <a:rPr lang="cy-GB" baseline="0" dirty="0" err="1" smtClean="0"/>
              <a:t>environment</a:t>
            </a:r>
            <a:r>
              <a:rPr lang="cy-GB" baseline="0" dirty="0" smtClean="0"/>
              <a:t> (the </a:t>
            </a:r>
            <a:r>
              <a:rPr lang="cy-GB" baseline="0" dirty="0" err="1" smtClean="0"/>
              <a:t>unintended</a:t>
            </a:r>
            <a:r>
              <a:rPr lang="cy-GB" baseline="0" dirty="0" smtClean="0"/>
              <a:t> </a:t>
            </a:r>
            <a:r>
              <a:rPr lang="cy-GB" baseline="0" dirty="0" err="1" smtClean="0"/>
              <a:t>curriculum</a:t>
            </a:r>
            <a:r>
              <a:rPr lang="cy-GB" baseline="0" dirty="0" smtClean="0"/>
              <a:t>).</a:t>
            </a:r>
          </a:p>
          <a:p>
            <a:r>
              <a:rPr lang="cy-GB" baseline="0" dirty="0" err="1" smtClean="0"/>
              <a:t>Hidden</a:t>
            </a:r>
            <a:r>
              <a:rPr lang="cy-GB" baseline="0" dirty="0" smtClean="0"/>
              <a:t> – </a:t>
            </a:r>
            <a:r>
              <a:rPr lang="cy-GB" baseline="0" dirty="0" err="1" smtClean="0"/>
              <a:t>principles</a:t>
            </a:r>
            <a:r>
              <a:rPr lang="cy-GB" baseline="0" dirty="0" smtClean="0"/>
              <a:t> </a:t>
            </a:r>
            <a:r>
              <a:rPr lang="cy-GB" baseline="0" dirty="0" err="1" smtClean="0"/>
              <a:t>that</a:t>
            </a:r>
            <a:r>
              <a:rPr lang="cy-GB" baseline="0" dirty="0" smtClean="0"/>
              <a:t> </a:t>
            </a:r>
            <a:r>
              <a:rPr lang="cy-GB" baseline="0" dirty="0" err="1" smtClean="0"/>
              <a:t>are</a:t>
            </a:r>
            <a:r>
              <a:rPr lang="cy-GB" baseline="0" dirty="0" smtClean="0"/>
              <a:t> </a:t>
            </a:r>
            <a:r>
              <a:rPr lang="cy-GB" baseline="0" dirty="0" err="1" smtClean="0"/>
              <a:t>taught</a:t>
            </a:r>
            <a:r>
              <a:rPr lang="cy-GB" baseline="0" dirty="0" smtClean="0"/>
              <a:t> </a:t>
            </a:r>
            <a:r>
              <a:rPr lang="cy-GB" baseline="0" dirty="0" err="1" smtClean="0"/>
              <a:t>such</a:t>
            </a:r>
            <a:r>
              <a:rPr lang="cy-GB" baseline="0" dirty="0" smtClean="0"/>
              <a:t> as </a:t>
            </a:r>
            <a:r>
              <a:rPr lang="cy-GB" baseline="0" dirty="0" err="1" smtClean="0"/>
              <a:t>behaviour</a:t>
            </a:r>
            <a:r>
              <a:rPr lang="cy-GB" baseline="0" dirty="0" smtClean="0"/>
              <a:t>, </a:t>
            </a:r>
            <a:r>
              <a:rPr lang="cy-GB" baseline="0" dirty="0" err="1" smtClean="0"/>
              <a:t>effort</a:t>
            </a:r>
            <a:r>
              <a:rPr lang="cy-GB" baseline="0" dirty="0" smtClean="0"/>
              <a:t>, </a:t>
            </a:r>
            <a:r>
              <a:rPr lang="cy-GB" baseline="0" dirty="0" err="1" smtClean="0"/>
              <a:t>completion</a:t>
            </a:r>
            <a:r>
              <a:rPr lang="cy-GB" baseline="0" dirty="0" smtClean="0"/>
              <a:t> of </a:t>
            </a:r>
            <a:r>
              <a:rPr lang="cy-GB" baseline="0" dirty="0" err="1" smtClean="0"/>
              <a:t>tasks</a:t>
            </a:r>
            <a:r>
              <a:rPr lang="cy-GB" baseline="0" dirty="0" smtClean="0"/>
              <a:t>, </a:t>
            </a:r>
            <a:r>
              <a:rPr lang="cy-GB" baseline="0" dirty="0" err="1" smtClean="0"/>
              <a:t>collaboration</a:t>
            </a:r>
            <a:r>
              <a:rPr lang="cy-GB" baseline="0" dirty="0" smtClean="0"/>
              <a:t>, </a:t>
            </a:r>
            <a:r>
              <a:rPr lang="cy-GB" baseline="0" dirty="0" err="1" smtClean="0"/>
              <a:t>punctuality</a:t>
            </a:r>
            <a:r>
              <a:rPr lang="cy-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smtClean="0"/>
              <a:t>Excluded</a:t>
            </a:r>
            <a:r>
              <a:rPr lang="cy-GB" baseline="0" dirty="0" smtClean="0"/>
              <a:t> – </a:t>
            </a:r>
            <a:r>
              <a:rPr lang="cy-GB" baseline="0" dirty="0" err="1" smtClean="0"/>
              <a:t>things</a:t>
            </a:r>
            <a:r>
              <a:rPr lang="cy-GB" baseline="0" dirty="0" smtClean="0"/>
              <a:t> </a:t>
            </a:r>
            <a:r>
              <a:rPr lang="cy-GB" baseline="0" dirty="0" err="1" smtClean="0"/>
              <a:t>that</a:t>
            </a:r>
            <a:r>
              <a:rPr lang="cy-GB" baseline="0" dirty="0" smtClean="0"/>
              <a:t> </a:t>
            </a:r>
            <a:r>
              <a:rPr lang="cy-GB" baseline="0" dirty="0" err="1" smtClean="0"/>
              <a:t>don’t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a:t>
            </a:r>
            <a:r>
              <a:rPr lang="cy-GB" baseline="0" dirty="0" err="1" smtClean="0"/>
              <a:t>e.g</a:t>
            </a:r>
            <a:r>
              <a:rPr lang="cy-GB" baseline="0" dirty="0" smtClean="0"/>
              <a:t>. </a:t>
            </a:r>
            <a:r>
              <a:rPr lang="cy-GB" baseline="0" dirty="0" err="1" smtClean="0"/>
              <a:t>Evolution</a:t>
            </a:r>
            <a:r>
              <a:rPr lang="cy-GB" baseline="0" dirty="0" smtClean="0"/>
              <a:t> v Big Bang (</a:t>
            </a:r>
            <a:r>
              <a:rPr lang="cy-GB" baseline="0" dirty="0" err="1" smtClean="0"/>
              <a:t>evolution</a:t>
            </a:r>
            <a:r>
              <a:rPr lang="cy-GB" baseline="0" dirty="0" smtClean="0"/>
              <a:t> </a:t>
            </a:r>
            <a:r>
              <a:rPr lang="cy-GB" baseline="0" dirty="0" err="1" smtClean="0"/>
              <a:t>doesn’t</a:t>
            </a:r>
            <a:r>
              <a:rPr lang="cy-GB" baseline="0" dirty="0" smtClean="0"/>
              <a:t> </a:t>
            </a:r>
            <a:r>
              <a:rPr lang="cy-GB" baseline="0" dirty="0" err="1" smtClean="0"/>
              <a:t>get</a:t>
            </a:r>
            <a:r>
              <a:rPr lang="cy-GB" baseline="0" dirty="0" smtClean="0"/>
              <a:t> </a:t>
            </a:r>
            <a:r>
              <a:rPr lang="cy-GB" baseline="0" dirty="0" err="1" smtClean="0"/>
              <a:t>taught</a:t>
            </a:r>
            <a:r>
              <a:rPr lang="cy-GB" baseline="0" dirty="0" smtClean="0"/>
              <a:t> i Saudi Arabia, </a:t>
            </a:r>
            <a:r>
              <a:rPr lang="cy-GB" baseline="0" dirty="0" err="1" smtClean="0"/>
              <a:t>Turkey</a:t>
            </a:r>
            <a:r>
              <a:rPr lang="cy-GB" baseline="0" dirty="0" smtClean="0"/>
              <a:t> </a:t>
            </a:r>
            <a:r>
              <a:rPr lang="cy-GB" baseline="0" dirty="0" err="1" smtClean="0"/>
              <a:t>and</a:t>
            </a:r>
            <a:r>
              <a:rPr lang="cy-GB" baseline="0" dirty="0" smtClean="0"/>
              <a:t> </a:t>
            </a:r>
            <a:r>
              <a:rPr lang="cy-GB" baseline="0" dirty="0" err="1" smtClean="0"/>
              <a:t>many</a:t>
            </a:r>
            <a:r>
              <a:rPr lang="cy-GB" baseline="0" dirty="0" smtClean="0"/>
              <a:t> </a:t>
            </a:r>
            <a:r>
              <a:rPr lang="cy-GB" baseline="0" dirty="0" err="1" smtClean="0"/>
              <a:t>states</a:t>
            </a:r>
            <a:r>
              <a:rPr lang="cy-GB" baseline="0" dirty="0" smtClean="0"/>
              <a:t> </a:t>
            </a:r>
            <a:r>
              <a:rPr lang="cy-GB" baseline="0" dirty="0" err="1" smtClean="0"/>
              <a:t>in</a:t>
            </a:r>
            <a:r>
              <a:rPr lang="cy-GB" baseline="0" dirty="0" smtClean="0"/>
              <a:t> the ‘</a:t>
            </a:r>
            <a:r>
              <a:rPr lang="cy-GB" baseline="0" dirty="0" err="1" smtClean="0"/>
              <a:t>Bible</a:t>
            </a:r>
            <a:r>
              <a:rPr lang="cy-GB" baseline="0" dirty="0" smtClean="0"/>
              <a:t> Belt’ </a:t>
            </a:r>
            <a:r>
              <a:rPr lang="cy-GB" baseline="0" dirty="0" err="1" smtClean="0"/>
              <a:t>in</a:t>
            </a:r>
            <a:r>
              <a:rPr lang="cy-GB" baseline="0" dirty="0" smtClean="0"/>
              <a:t> the USA), </a:t>
            </a:r>
            <a:r>
              <a:rPr lang="cy-GB" baseline="0" dirty="0" err="1" smtClean="0"/>
              <a:t>gay</a:t>
            </a:r>
            <a:r>
              <a:rPr lang="cy-GB" baseline="0" dirty="0" smtClean="0"/>
              <a:t> </a:t>
            </a:r>
            <a:r>
              <a:rPr lang="cy-GB" baseline="0" dirty="0" err="1" smtClean="0"/>
              <a:t>rights</a:t>
            </a:r>
            <a:r>
              <a:rPr lang="cy-GB" baseline="0" dirty="0" smtClean="0"/>
              <a:t> – </a:t>
            </a:r>
            <a:r>
              <a:rPr lang="cy-GB" baseline="0" dirty="0" err="1" smtClean="0"/>
              <a:t>Section</a:t>
            </a:r>
            <a:r>
              <a:rPr lang="cy-GB" baseline="0" dirty="0" smtClean="0"/>
              <a:t> 28 </a:t>
            </a:r>
            <a:r>
              <a:rPr lang="cy-GB" baseline="0" dirty="0" err="1" smtClean="0"/>
              <a:t>in</a:t>
            </a:r>
            <a:r>
              <a:rPr lang="cy-GB" baseline="0" dirty="0" smtClean="0"/>
              <a:t> the UK – </a:t>
            </a:r>
            <a:r>
              <a:rPr lang="cy-GB" baseline="0" dirty="0" err="1" smtClean="0"/>
              <a:t>used</a:t>
            </a:r>
            <a:r>
              <a:rPr lang="cy-GB" baseline="0" dirty="0" smtClean="0"/>
              <a:t> to ban “</a:t>
            </a:r>
            <a:r>
              <a:rPr lang="cy-GB" dirty="0" smtClean="0"/>
              <a:t>the </a:t>
            </a:r>
            <a:r>
              <a:rPr lang="cy-GB" dirty="0" err="1" smtClean="0"/>
              <a:t>intentional</a:t>
            </a:r>
            <a:r>
              <a:rPr lang="cy-GB" dirty="0" smtClean="0"/>
              <a:t> </a:t>
            </a:r>
            <a:r>
              <a:rPr lang="cy-GB" dirty="0" err="1" smtClean="0"/>
              <a:t>promotion</a:t>
            </a:r>
            <a:r>
              <a:rPr lang="cy-GB" dirty="0" smtClean="0"/>
              <a:t> of </a:t>
            </a:r>
            <a:r>
              <a:rPr lang="cy-GB" dirty="0" err="1" smtClean="0"/>
              <a:t>homosexuality</a:t>
            </a:r>
            <a:r>
              <a:rPr lang="cy-GB" dirty="0" smtClean="0"/>
              <a:t>”</a:t>
            </a:r>
          </a:p>
          <a:p>
            <a:r>
              <a:rPr lang="cy-GB" baseline="0" dirty="0" smtClean="0"/>
              <a:t>  </a:t>
            </a:r>
            <a:endParaRPr lang="cy-GB" dirty="0" smtClean="0"/>
          </a:p>
          <a:p>
            <a:endParaRPr lang="en-GB" dirty="0" smtClean="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923537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Treuliwch</a:t>
            </a:r>
            <a:r>
              <a:rPr lang="en-GB" baseline="0" dirty="0" smtClean="0"/>
              <a:t> 10 </a:t>
            </a:r>
            <a:r>
              <a:rPr lang="en-GB" baseline="0" dirty="0" err="1" smtClean="0"/>
              <a:t>munud</a:t>
            </a:r>
            <a:r>
              <a:rPr lang="en-GB" baseline="0" dirty="0" smtClean="0"/>
              <a:t> </a:t>
            </a:r>
            <a:r>
              <a:rPr lang="en-GB" baseline="0" dirty="0" err="1" smtClean="0"/>
              <a:t>yn</a:t>
            </a:r>
            <a:r>
              <a:rPr lang="en-GB" baseline="0" dirty="0" smtClean="0"/>
              <a:t> </a:t>
            </a:r>
            <a:r>
              <a:rPr lang="en-GB" baseline="0" dirty="0" err="1" smtClean="0"/>
              <a:t>meddwl</a:t>
            </a:r>
            <a:r>
              <a:rPr lang="en-GB" baseline="0" dirty="0" smtClean="0"/>
              <a:t> am </a:t>
            </a:r>
            <a:r>
              <a:rPr lang="en-GB" baseline="0" dirty="0" err="1" smtClean="0"/>
              <a:t>enghreifftiau</a:t>
            </a:r>
            <a:r>
              <a:rPr lang="en-GB" baseline="0" dirty="0" smtClean="0"/>
              <a:t> </a:t>
            </a:r>
            <a:r>
              <a:rPr lang="en-GB" baseline="0" dirty="0" err="1" smtClean="0"/>
              <a:t>o’r</a:t>
            </a:r>
            <a:r>
              <a:rPr lang="en-GB" baseline="0" dirty="0" smtClean="0"/>
              <a:t> </a:t>
            </a:r>
            <a:r>
              <a:rPr lang="en-GB" baseline="0" dirty="0" err="1" smtClean="0"/>
              <a:t>mathau</a:t>
            </a:r>
            <a:r>
              <a:rPr lang="en-GB" baseline="0" dirty="0" smtClean="0"/>
              <a:t> o </a:t>
            </a:r>
            <a:r>
              <a:rPr lang="en-GB" baseline="0" dirty="0" err="1" smtClean="0"/>
              <a:t>gwricwlwm</a:t>
            </a:r>
            <a:r>
              <a:rPr lang="en-GB" baseline="0" dirty="0" smtClean="0"/>
              <a:t> </a:t>
            </a:r>
            <a:r>
              <a:rPr lang="en-GB" baseline="0" dirty="0" err="1" smtClean="0"/>
              <a:t>hyn</a:t>
            </a:r>
            <a:r>
              <a:rPr lang="en-GB" baseline="0" dirty="0" smtClean="0"/>
              <a:t> </a:t>
            </a:r>
            <a:r>
              <a:rPr lang="en-GB" baseline="0" dirty="0" err="1" smtClean="0"/>
              <a:t>rydych</a:t>
            </a:r>
            <a:r>
              <a:rPr lang="en-GB" baseline="0" dirty="0" smtClean="0"/>
              <a:t> chi </a:t>
            </a:r>
            <a:r>
              <a:rPr lang="en-GB" baseline="0" dirty="0" err="1" smtClean="0"/>
              <a:t>wedi’u</a:t>
            </a:r>
            <a:r>
              <a:rPr lang="en-GB" baseline="0" dirty="0" smtClean="0"/>
              <a:t> </a:t>
            </a:r>
            <a:r>
              <a:rPr lang="en-GB" baseline="0" dirty="0" err="1" smtClean="0"/>
              <a:t>gweld</a:t>
            </a:r>
            <a:r>
              <a:rPr lang="en-GB" baseline="0" dirty="0" smtClean="0"/>
              <a:t> </a:t>
            </a:r>
            <a:r>
              <a:rPr lang="en-GB" baseline="0" dirty="0" err="1" smtClean="0"/>
              <a:t>ar</a:t>
            </a:r>
            <a:r>
              <a:rPr lang="en-GB" baseline="0" dirty="0" smtClean="0"/>
              <a:t> </a:t>
            </a:r>
            <a:r>
              <a:rPr lang="en-GB" baseline="0" dirty="0" err="1" smtClean="0"/>
              <a:t>waith</a:t>
            </a:r>
            <a:r>
              <a:rPr lang="en-GB" baseline="0" dirty="0" smtClean="0"/>
              <a:t> </a:t>
            </a:r>
            <a:r>
              <a:rPr lang="en-GB" baseline="0" dirty="0" err="1" smtClean="0"/>
              <a:t>yn</a:t>
            </a:r>
            <a:r>
              <a:rPr lang="en-GB" baseline="0" dirty="0" smtClean="0"/>
              <a:t> </a:t>
            </a:r>
            <a:r>
              <a:rPr lang="en-GB" baseline="0" dirty="0" err="1" smtClean="0"/>
              <a:t>eich</a:t>
            </a:r>
            <a:r>
              <a:rPr lang="en-GB" baseline="0" dirty="0" smtClean="0"/>
              <a:t> </a:t>
            </a:r>
            <a:r>
              <a:rPr lang="en-GB" baseline="0" dirty="0" err="1" smtClean="0"/>
              <a:t>ysgol</a:t>
            </a:r>
            <a:r>
              <a:rPr lang="en-GB" baseline="0" dirty="0" smtClean="0"/>
              <a:t> PAP</a:t>
            </a:r>
            <a:r>
              <a:rPr lang="en-GB" baseline="0" dirty="0" smtClean="0"/>
              <a:t>. Pa </a:t>
            </a:r>
            <a:r>
              <a:rPr lang="en-GB" baseline="0" dirty="0" err="1" smtClean="0"/>
              <a:t>effaith</a:t>
            </a:r>
            <a:r>
              <a:rPr lang="en-GB" baseline="0" dirty="0" smtClean="0"/>
              <a:t> </a:t>
            </a:r>
            <a:r>
              <a:rPr lang="en-GB" baseline="0" dirty="0" err="1" smtClean="0"/>
              <a:t>maen</a:t>
            </a:r>
            <a:r>
              <a:rPr lang="en-GB" baseline="0" dirty="0" smtClean="0"/>
              <a:t> </a:t>
            </a:r>
            <a:r>
              <a:rPr lang="en-GB" baseline="0" dirty="0" err="1" smtClean="0"/>
              <a:t>nhw’n</a:t>
            </a:r>
            <a:r>
              <a:rPr lang="en-GB" baseline="0" dirty="0" smtClean="0"/>
              <a:t> </a:t>
            </a:r>
            <a:r>
              <a:rPr lang="en-GB" baseline="0" dirty="0" err="1" smtClean="0"/>
              <a:t>eu</a:t>
            </a:r>
            <a:r>
              <a:rPr lang="en-GB" baseline="0" dirty="0" smtClean="0"/>
              <a:t> </a:t>
            </a:r>
            <a:r>
              <a:rPr lang="en-GB" baseline="0" dirty="0" err="1" smtClean="0"/>
              <a:t>cael</a:t>
            </a:r>
            <a:r>
              <a:rPr lang="en-GB" baseline="0" dirty="0" smtClean="0"/>
              <a:t> </a:t>
            </a:r>
            <a:r>
              <a:rPr lang="en-GB" baseline="0" dirty="0" err="1" smtClean="0"/>
              <a:t>ar</a:t>
            </a:r>
            <a:r>
              <a:rPr lang="en-GB" baseline="0" dirty="0" smtClean="0"/>
              <a:t> </a:t>
            </a:r>
            <a:r>
              <a:rPr lang="en-GB" baseline="0" dirty="0" err="1" smtClean="0"/>
              <a:t>eich</a:t>
            </a:r>
            <a:r>
              <a:rPr lang="en-GB" baseline="0" dirty="0" smtClean="0"/>
              <a:t> </a:t>
            </a:r>
            <a:r>
              <a:rPr lang="en-GB" baseline="0" dirty="0" err="1" smtClean="0"/>
              <a:t>arfer</a:t>
            </a:r>
            <a:r>
              <a:rPr lang="en-GB" baseline="0" dirty="0" smtClean="0"/>
              <a:t> chi, y </a:t>
            </a:r>
            <a:r>
              <a:rPr lang="en-GB" baseline="0" dirty="0" err="1" smtClean="0"/>
              <a:t>dysgu</a:t>
            </a:r>
            <a:r>
              <a:rPr lang="en-GB" baseline="0" dirty="0" smtClean="0"/>
              <a:t>, </a:t>
            </a:r>
            <a:r>
              <a:rPr lang="en-GB" baseline="0" dirty="0" err="1" smtClean="0"/>
              <a:t>addysgu</a:t>
            </a:r>
            <a:r>
              <a:rPr lang="en-GB" baseline="0" dirty="0" smtClean="0"/>
              <a:t> a </a:t>
            </a:r>
            <a:r>
              <a:rPr lang="en-GB" baseline="0" dirty="0" err="1" smtClean="0"/>
              <a:t>threfn</a:t>
            </a:r>
            <a:r>
              <a:rPr lang="en-GB" baseline="0" dirty="0" smtClean="0"/>
              <a:t> </a:t>
            </a:r>
            <a:r>
              <a:rPr lang="en-GB" baseline="0" dirty="0" err="1" smtClean="0"/>
              <a:t>feunyddiol</a:t>
            </a:r>
            <a:r>
              <a:rPr lang="en-GB" baseline="0" dirty="0" smtClean="0"/>
              <a:t> </a:t>
            </a:r>
            <a:r>
              <a:rPr lang="en-GB" baseline="0" dirty="0" err="1" smtClean="0"/>
              <a:t>yr</a:t>
            </a:r>
            <a:r>
              <a:rPr lang="en-GB" baseline="0" dirty="0" smtClean="0"/>
              <a:t> </a:t>
            </a:r>
            <a:r>
              <a:rPr lang="en-GB" baseline="0" dirty="0" err="1" smtClean="0"/>
              <a:t>ysgol</a:t>
            </a:r>
            <a:r>
              <a:rPr lang="en-GB" baseline="0" dirty="0" smtClean="0"/>
              <a:t>?</a:t>
            </a:r>
          </a:p>
          <a:p>
            <a:endParaRPr lang="en-GB" baseline="0" dirty="0" smtClean="0"/>
          </a:p>
          <a:p>
            <a:r>
              <a:rPr lang="en-GB" baseline="0" dirty="0" smtClean="0"/>
              <a:t>Spend 10 minutes thinking about examples of these types of curriculum you’ve experienced in your PTE school</a:t>
            </a:r>
            <a:r>
              <a:rPr lang="en-GB" baseline="0" dirty="0" smtClean="0"/>
              <a:t>. What impact to they have on your practice, teaching, learning and the daily organisation of the school?</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892966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https://www.ted.com/talks/sir_ken_robinson_changing_education_paradigms</a:t>
            </a:r>
            <a:endParaRPr lang="en-GB" dirty="0" smtClean="0"/>
          </a:p>
          <a:p>
            <a:endParaRPr lang="en-GB" dirty="0" smtClean="0"/>
          </a:p>
          <a:p>
            <a:r>
              <a:rPr lang="en-GB" dirty="0" err="1" smtClean="0"/>
              <a:t>Pwrpas</a:t>
            </a:r>
            <a:r>
              <a:rPr lang="en-GB" dirty="0" smtClean="0"/>
              <a:t> y </a:t>
            </a:r>
            <a:r>
              <a:rPr lang="en-GB" dirty="0" err="1" smtClean="0"/>
              <a:t>dasg</a:t>
            </a:r>
            <a:r>
              <a:rPr lang="en-GB" dirty="0" smtClean="0"/>
              <a:t> hon </a:t>
            </a:r>
            <a:r>
              <a:rPr lang="en-GB" dirty="0" err="1" smtClean="0"/>
              <a:t>yw</a:t>
            </a:r>
            <a:r>
              <a:rPr lang="en-GB" dirty="0" smtClean="0"/>
              <a:t> </a:t>
            </a:r>
            <a:r>
              <a:rPr lang="en-GB" dirty="0" err="1" smtClean="0"/>
              <a:t>i</a:t>
            </a:r>
            <a:r>
              <a:rPr lang="en-GB" dirty="0" smtClean="0"/>
              <a:t> chi </a:t>
            </a:r>
            <a:r>
              <a:rPr lang="en-GB" dirty="0" err="1" smtClean="0"/>
              <a:t>geisio</a:t>
            </a:r>
            <a:r>
              <a:rPr lang="en-GB" dirty="0" smtClean="0"/>
              <a:t> </a:t>
            </a:r>
            <a:r>
              <a:rPr lang="en-GB" dirty="0" err="1" smtClean="0"/>
              <a:t>canfod</a:t>
            </a:r>
            <a:r>
              <a:rPr lang="en-GB" dirty="0" smtClean="0"/>
              <a:t> </a:t>
            </a:r>
            <a:r>
              <a:rPr lang="en-GB" dirty="0" err="1" smtClean="0"/>
              <a:t>dadleuon</a:t>
            </a:r>
            <a:r>
              <a:rPr lang="en-GB" dirty="0" smtClean="0"/>
              <a:t> o </a:t>
            </a:r>
            <a:r>
              <a:rPr lang="en-GB" dirty="0" err="1" smtClean="0"/>
              <a:t>blaid</a:t>
            </a:r>
            <a:r>
              <a:rPr lang="en-GB" dirty="0" smtClean="0"/>
              <a:t> ac </a:t>
            </a:r>
            <a:r>
              <a:rPr lang="en-GB" dirty="0" err="1" smtClean="0"/>
              <a:t>yn</a:t>
            </a:r>
            <a:r>
              <a:rPr lang="en-GB" dirty="0" smtClean="0"/>
              <a:t> </a:t>
            </a:r>
            <a:r>
              <a:rPr lang="en-GB" dirty="0" err="1" smtClean="0"/>
              <a:t>erbyn</a:t>
            </a:r>
            <a:r>
              <a:rPr lang="en-GB" dirty="0" smtClean="0"/>
              <a:t> barn Sir Ken Robinson </a:t>
            </a:r>
            <a:r>
              <a:rPr lang="en-GB" dirty="0" err="1" smtClean="0"/>
              <a:t>fel</a:t>
            </a:r>
            <a:r>
              <a:rPr lang="en-GB" dirty="0" smtClean="0"/>
              <a:t> </a:t>
            </a:r>
            <a:r>
              <a:rPr lang="en-GB" dirty="0" err="1" smtClean="0"/>
              <a:t>ffordd</a:t>
            </a:r>
            <a:r>
              <a:rPr lang="en-GB" dirty="0" smtClean="0"/>
              <a:t> o </a:t>
            </a:r>
            <a:r>
              <a:rPr lang="en-GB" dirty="0" err="1" smtClean="0"/>
              <a:t>ymarfer</a:t>
            </a:r>
            <a:r>
              <a:rPr lang="en-GB" dirty="0" smtClean="0"/>
              <a:t> </a:t>
            </a:r>
            <a:r>
              <a:rPr lang="en-GB" dirty="0" err="1" smtClean="0"/>
              <a:t>eich</a:t>
            </a:r>
            <a:r>
              <a:rPr lang="en-GB" dirty="0" smtClean="0"/>
              <a:t> </a:t>
            </a:r>
            <a:r>
              <a:rPr lang="en-GB" dirty="0" err="1" smtClean="0"/>
              <a:t>sgiliau</a:t>
            </a:r>
            <a:r>
              <a:rPr lang="en-GB" dirty="0" smtClean="0"/>
              <a:t> </a:t>
            </a:r>
            <a:r>
              <a:rPr lang="en-GB" dirty="0" err="1" smtClean="0"/>
              <a:t>beirniadol</a:t>
            </a:r>
            <a:r>
              <a:rPr lang="en-GB" dirty="0" smtClean="0"/>
              <a:t>. </a:t>
            </a:r>
            <a:r>
              <a:rPr lang="en-GB" baseline="0" dirty="0" smtClean="0"/>
              <a:t> </a:t>
            </a:r>
            <a:r>
              <a:rPr lang="en-GB" baseline="0" dirty="0" err="1" smtClean="0"/>
              <a:t>Cofiwch</a:t>
            </a:r>
            <a:r>
              <a:rPr lang="en-GB" baseline="0" dirty="0" smtClean="0"/>
              <a:t> </a:t>
            </a:r>
            <a:r>
              <a:rPr lang="en-GB" baseline="0" dirty="0" err="1" smtClean="0"/>
              <a:t>gadw</a:t>
            </a:r>
            <a:r>
              <a:rPr lang="en-GB" baseline="0" dirty="0" smtClean="0"/>
              <a:t> </a:t>
            </a:r>
            <a:r>
              <a:rPr lang="en-GB" baseline="0" dirty="0" err="1" smtClean="0"/>
              <a:t>cofnod</a:t>
            </a:r>
            <a:r>
              <a:rPr lang="en-GB" baseline="0" dirty="0" smtClean="0"/>
              <a:t> </a:t>
            </a:r>
            <a:r>
              <a:rPr lang="en-GB" baseline="0" dirty="0" err="1" smtClean="0"/>
              <a:t>o’r</a:t>
            </a:r>
            <a:r>
              <a:rPr lang="en-GB" baseline="0" dirty="0" smtClean="0"/>
              <a:t> </a:t>
            </a:r>
            <a:r>
              <a:rPr lang="en-GB" baseline="0" dirty="0" err="1" smtClean="0"/>
              <a:t>ffynonellau</a:t>
            </a:r>
            <a:r>
              <a:rPr lang="en-GB" baseline="0" dirty="0" smtClean="0"/>
              <a:t> </a:t>
            </a:r>
            <a:r>
              <a:rPr lang="en-GB" baseline="0" dirty="0" err="1" smtClean="0"/>
              <a:t>rydych</a:t>
            </a:r>
            <a:r>
              <a:rPr lang="en-GB" baseline="0" dirty="0" smtClean="0"/>
              <a:t> </a:t>
            </a:r>
            <a:r>
              <a:rPr lang="en-GB" baseline="0" dirty="0" err="1" smtClean="0"/>
              <a:t>yn</a:t>
            </a:r>
            <a:r>
              <a:rPr lang="en-GB" baseline="0" dirty="0" smtClean="0"/>
              <a:t> </a:t>
            </a:r>
            <a:r>
              <a:rPr lang="en-GB" baseline="0" dirty="0" err="1" smtClean="0"/>
              <a:t>eu</a:t>
            </a:r>
            <a:r>
              <a:rPr lang="en-GB" baseline="0" dirty="0" smtClean="0"/>
              <a:t> </a:t>
            </a:r>
            <a:r>
              <a:rPr lang="en-GB" baseline="0" dirty="0" err="1" smtClean="0"/>
              <a:t>defnyddio</a:t>
            </a:r>
            <a:r>
              <a:rPr lang="en-GB" baseline="0" dirty="0" smtClean="0"/>
              <a:t> </a:t>
            </a:r>
            <a:r>
              <a:rPr lang="en-GB" baseline="0" dirty="0" err="1" smtClean="0"/>
              <a:t>gan</a:t>
            </a:r>
            <a:r>
              <a:rPr lang="en-GB" baseline="0" dirty="0" smtClean="0"/>
              <a:t> </a:t>
            </a:r>
            <a:r>
              <a:rPr lang="en-GB" baseline="0" dirty="0" err="1" smtClean="0"/>
              <a:t>ddilyn</a:t>
            </a:r>
            <a:r>
              <a:rPr lang="en-GB" baseline="0" dirty="0" smtClean="0"/>
              <a:t> </a:t>
            </a:r>
            <a:r>
              <a:rPr lang="en-GB" baseline="0" dirty="0" err="1" smtClean="0"/>
              <a:t>canllawiau</a:t>
            </a:r>
            <a:r>
              <a:rPr lang="en-GB" baseline="0" dirty="0" smtClean="0"/>
              <a:t> Harvard. </a:t>
            </a:r>
          </a:p>
          <a:p>
            <a:r>
              <a:rPr lang="en-GB" dirty="0" smtClean="0"/>
              <a:t> </a:t>
            </a:r>
          </a:p>
          <a:p>
            <a:r>
              <a:rPr lang="en-GB" dirty="0" smtClean="0"/>
              <a:t>The purpose of this task is for you to find arguments</a:t>
            </a:r>
            <a:r>
              <a:rPr lang="en-GB" baseline="0" dirty="0" smtClean="0"/>
              <a:t> for and against Sir Ken Robinson’s opinion as a way for you to develop your criticality skills. </a:t>
            </a:r>
            <a:r>
              <a:rPr lang="en-GB" dirty="0" smtClean="0"/>
              <a:t>Remember to keep a record of sources by</a:t>
            </a:r>
            <a:r>
              <a:rPr lang="en-GB" baseline="0" dirty="0" smtClean="0"/>
              <a:t> making use of the Harvard referencing guide.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2241561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Yn</a:t>
            </a:r>
            <a:r>
              <a:rPr lang="en-GB" dirty="0" smtClean="0"/>
              <a:t> y </a:t>
            </a:r>
            <a:r>
              <a:rPr lang="en-GB" dirty="0" err="1" smtClean="0"/>
              <a:t>sleidiau</a:t>
            </a:r>
            <a:r>
              <a:rPr lang="en-GB" dirty="0" smtClean="0"/>
              <a:t> </a:t>
            </a:r>
            <a:r>
              <a:rPr lang="en-GB" dirty="0" err="1" smtClean="0"/>
              <a:t>nesaf</a:t>
            </a:r>
            <a:r>
              <a:rPr lang="en-GB" dirty="0" smtClean="0"/>
              <a:t>,</a:t>
            </a:r>
            <a:r>
              <a:rPr lang="en-GB" baseline="0" dirty="0" smtClean="0"/>
              <a:t> </a:t>
            </a:r>
            <a:r>
              <a:rPr lang="en-GB" baseline="0" dirty="0" err="1" smtClean="0"/>
              <a:t>ystyriwn</a:t>
            </a:r>
            <a:r>
              <a:rPr lang="en-GB" baseline="0" dirty="0" smtClean="0"/>
              <a:t> y </a:t>
            </a:r>
            <a:r>
              <a:rPr lang="en-GB" baseline="0" dirty="0" err="1" smtClean="0"/>
              <a:t>gwaith</a:t>
            </a:r>
            <a:r>
              <a:rPr lang="en-GB" baseline="0" dirty="0" smtClean="0"/>
              <a:t> </a:t>
            </a:r>
            <a:r>
              <a:rPr lang="en-GB" baseline="0" dirty="0" err="1" smtClean="0"/>
              <a:t>diwygio</a:t>
            </a:r>
            <a:r>
              <a:rPr lang="en-GB" baseline="0" dirty="0" smtClean="0"/>
              <a:t> </a:t>
            </a:r>
            <a:r>
              <a:rPr lang="en-GB" baseline="0" dirty="0" err="1" smtClean="0"/>
              <a:t>sy’n</a:t>
            </a:r>
            <a:r>
              <a:rPr lang="en-GB" baseline="0" dirty="0" smtClean="0"/>
              <a:t> </a:t>
            </a:r>
            <a:r>
              <a:rPr lang="en-GB" baseline="0" dirty="0" err="1" smtClean="0"/>
              <a:t>digwydd</a:t>
            </a:r>
            <a:r>
              <a:rPr lang="en-GB" baseline="0" dirty="0" smtClean="0"/>
              <a:t> </a:t>
            </a:r>
            <a:r>
              <a:rPr lang="en-GB" baseline="0" dirty="0" err="1" smtClean="0"/>
              <a:t>yng</a:t>
            </a:r>
            <a:r>
              <a:rPr lang="en-GB" baseline="0" dirty="0" smtClean="0"/>
              <a:t> </a:t>
            </a:r>
            <a:r>
              <a:rPr lang="en-GB" baseline="0" dirty="0" err="1" smtClean="0"/>
              <a:t>Nghymru</a:t>
            </a:r>
            <a:r>
              <a:rPr lang="en-GB" baseline="0" dirty="0" smtClean="0"/>
              <a:t> </a:t>
            </a:r>
            <a:r>
              <a:rPr lang="en-GB" baseline="0" dirty="0" err="1" smtClean="0"/>
              <a:t>ar</a:t>
            </a:r>
            <a:r>
              <a:rPr lang="en-GB" baseline="0" dirty="0" smtClean="0"/>
              <a:t> </a:t>
            </a:r>
            <a:r>
              <a:rPr lang="en-GB" baseline="0" dirty="0" err="1" smtClean="0"/>
              <a:t>hyn</a:t>
            </a:r>
            <a:r>
              <a:rPr lang="en-GB" baseline="0" dirty="0" smtClean="0"/>
              <a:t> o </a:t>
            </a:r>
            <a:r>
              <a:rPr lang="en-GB" baseline="0" dirty="0" err="1" smtClean="0"/>
              <a:t>bryd</a:t>
            </a:r>
            <a:r>
              <a:rPr lang="en-GB" baseline="0" dirty="0" smtClean="0"/>
              <a:t>, y </a:t>
            </a:r>
            <a:r>
              <a:rPr lang="en-GB" baseline="0" dirty="0" err="1" smtClean="0"/>
              <a:t>cyfleoedd</a:t>
            </a:r>
            <a:r>
              <a:rPr lang="en-GB" baseline="0" dirty="0" smtClean="0"/>
              <a:t> </a:t>
            </a:r>
            <a:r>
              <a:rPr lang="en-GB" baseline="0" dirty="0" err="1" smtClean="0"/>
              <a:t>a’r</a:t>
            </a:r>
            <a:r>
              <a:rPr lang="en-GB" baseline="0" dirty="0" smtClean="0"/>
              <a:t> </a:t>
            </a:r>
            <a:r>
              <a:rPr lang="en-GB" baseline="0" dirty="0" err="1" smtClean="0"/>
              <a:t>heriau</a:t>
            </a:r>
            <a:r>
              <a:rPr lang="en-GB" baseline="0" dirty="0" smtClean="0"/>
              <a:t> </a:t>
            </a:r>
            <a:r>
              <a:rPr lang="en-GB" baseline="0" dirty="0" err="1" smtClean="0"/>
              <a:t>sy’n</a:t>
            </a:r>
            <a:r>
              <a:rPr lang="en-GB" baseline="0" dirty="0" smtClean="0"/>
              <a:t> </a:t>
            </a:r>
            <a:r>
              <a:rPr lang="en-GB" baseline="0" dirty="0" err="1" smtClean="0"/>
              <a:t>dod</a:t>
            </a:r>
            <a:r>
              <a:rPr lang="en-GB" baseline="0" dirty="0" smtClean="0"/>
              <a:t> </a:t>
            </a:r>
            <a:r>
              <a:rPr lang="en-GB" baseline="0" dirty="0" err="1" smtClean="0"/>
              <a:t>gydag</a:t>
            </a:r>
            <a:r>
              <a:rPr lang="en-GB" baseline="0" dirty="0" smtClean="0"/>
              <a:t> </a:t>
            </a:r>
            <a:r>
              <a:rPr lang="en-GB" baseline="0" dirty="0" err="1" smtClean="0"/>
              <a:t>ef</a:t>
            </a:r>
            <a:r>
              <a:rPr lang="en-GB" baseline="0" dirty="0" smtClean="0"/>
              <a:t>.</a:t>
            </a:r>
          </a:p>
          <a:p>
            <a:r>
              <a:rPr lang="en-GB" baseline="0" dirty="0" smtClean="0"/>
              <a:t>In the next slides, we consider the reforms that are happening in Wales at the moment, and the opportunities and challenges that come with them.</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1428876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https://llyw.cymru/sites/default/files/publications/2018-03/addysg-yng-nghymru-cenhadaeth-ein-cenedl.pdf</a:t>
            </a:r>
            <a:endParaRPr lang="en-GB" dirty="0" smtClean="0">
              <a:hlinkClick r:id="rId4"/>
            </a:endParaRPr>
          </a:p>
          <a:p>
            <a:endParaRPr lang="en-GB" dirty="0" smtClean="0">
              <a:hlinkClick r:id="rId4"/>
            </a:endParaRPr>
          </a:p>
          <a:p>
            <a:endParaRPr lang="en-GB" dirty="0" smtClean="0">
              <a:hlinkClick r:id="rId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2533111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https://gov.wales/sites/default/files/publications/2018-03/education-in-wales-our-national-mission.pdf</a:t>
            </a:r>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1999628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37002178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 </a:t>
            </a:r>
            <a:r>
              <a:rPr lang="en-GB" dirty="0" err="1" smtClean="0"/>
              <a:t>ddatblygiadau</a:t>
            </a:r>
            <a:r>
              <a:rPr lang="en-GB" baseline="0" dirty="0" smtClean="0"/>
              <a:t> a </a:t>
            </a:r>
            <a:r>
              <a:rPr lang="en-GB" baseline="0" dirty="0" err="1" smtClean="0"/>
              <a:t>diwygiadau</a:t>
            </a:r>
            <a:r>
              <a:rPr lang="en-GB" baseline="0" dirty="0" smtClean="0"/>
              <a:t> </a:t>
            </a:r>
            <a:r>
              <a:rPr lang="en-GB" baseline="0" dirty="0" err="1" smtClean="0"/>
              <a:t>sydd</a:t>
            </a:r>
            <a:r>
              <a:rPr lang="en-GB" baseline="0" dirty="0" smtClean="0"/>
              <a:t> </a:t>
            </a:r>
            <a:r>
              <a:rPr lang="en-GB" baseline="0" dirty="0" err="1" smtClean="0"/>
              <a:t>wedi</a:t>
            </a:r>
            <a:r>
              <a:rPr lang="en-GB" baseline="0" dirty="0" smtClean="0"/>
              <a:t> bod </a:t>
            </a:r>
            <a:r>
              <a:rPr lang="en-GB" baseline="0" dirty="0" err="1" smtClean="0"/>
              <a:t>yn</a:t>
            </a:r>
            <a:r>
              <a:rPr lang="en-GB" baseline="0" dirty="0" smtClean="0"/>
              <a:t> </a:t>
            </a:r>
            <a:r>
              <a:rPr lang="en-GB" baseline="0" dirty="0" err="1" smtClean="0"/>
              <a:t>addysg</a:t>
            </a:r>
            <a:r>
              <a:rPr lang="en-GB" baseline="0" dirty="0" smtClean="0"/>
              <a:t> y </a:t>
            </a:r>
            <a:r>
              <a:rPr lang="en-GB" baseline="0" dirty="0" err="1" smtClean="0"/>
              <a:t>gwledydd</a:t>
            </a:r>
            <a:r>
              <a:rPr lang="en-GB" baseline="0" dirty="0" smtClean="0"/>
              <a:t> </a:t>
            </a:r>
            <a:r>
              <a:rPr lang="en-GB" baseline="0" dirty="0" err="1" smtClean="0"/>
              <a:t>hyn</a:t>
            </a:r>
            <a:r>
              <a:rPr lang="en-GB" baseline="0" dirty="0" smtClean="0"/>
              <a:t>? </a:t>
            </a:r>
            <a:r>
              <a:rPr lang="en-GB" baseline="0" dirty="0" err="1" smtClean="0"/>
              <a:t>Sut</a:t>
            </a:r>
            <a:r>
              <a:rPr lang="en-GB" baseline="0" dirty="0" smtClean="0"/>
              <a:t> </a:t>
            </a:r>
            <a:r>
              <a:rPr lang="en-GB" baseline="0" dirty="0" err="1" smtClean="0"/>
              <a:t>mae</a:t>
            </a:r>
            <a:r>
              <a:rPr lang="en-GB" baseline="0" dirty="0" smtClean="0"/>
              <a:t> </a:t>
            </a:r>
            <a:r>
              <a:rPr lang="en-GB" baseline="0" dirty="0" err="1" smtClean="0"/>
              <a:t>hyn</a:t>
            </a:r>
            <a:r>
              <a:rPr lang="en-GB" baseline="0" dirty="0" smtClean="0"/>
              <a:t> </a:t>
            </a:r>
            <a:r>
              <a:rPr lang="en-GB" baseline="0" dirty="0" err="1" smtClean="0"/>
              <a:t>wedi</a:t>
            </a:r>
            <a:r>
              <a:rPr lang="en-GB" baseline="0" dirty="0" smtClean="0"/>
              <a:t> </a:t>
            </a:r>
            <a:r>
              <a:rPr lang="en-GB" baseline="0" dirty="0" err="1" smtClean="0"/>
              <a:t>dylanwadu</a:t>
            </a:r>
            <a:r>
              <a:rPr lang="en-GB" baseline="0" dirty="0" smtClean="0"/>
              <a:t> </a:t>
            </a:r>
            <a:r>
              <a:rPr lang="en-GB" baseline="0" dirty="0" err="1" smtClean="0"/>
              <a:t>ar</a:t>
            </a:r>
            <a:r>
              <a:rPr lang="en-GB" baseline="0" dirty="0" smtClean="0"/>
              <a:t> </a:t>
            </a:r>
            <a:r>
              <a:rPr lang="en-GB" baseline="0" dirty="0" err="1" smtClean="0"/>
              <a:t>yr</a:t>
            </a:r>
            <a:r>
              <a:rPr lang="en-GB" baseline="0" dirty="0" smtClean="0"/>
              <a:t> </a:t>
            </a:r>
            <a:r>
              <a:rPr lang="en-GB" baseline="0" dirty="0" err="1" smtClean="0"/>
              <a:t>hyn</a:t>
            </a:r>
            <a:r>
              <a:rPr lang="en-GB" baseline="0" dirty="0" smtClean="0"/>
              <a:t> </a:t>
            </a:r>
            <a:r>
              <a:rPr lang="en-GB" baseline="0" dirty="0" err="1" smtClean="0"/>
              <a:t>sy’n</a:t>
            </a:r>
            <a:r>
              <a:rPr lang="en-GB" baseline="0" dirty="0" smtClean="0"/>
              <a:t> </a:t>
            </a:r>
            <a:r>
              <a:rPr lang="en-GB" baseline="0" dirty="0" err="1" smtClean="0"/>
              <a:t>digwydd</a:t>
            </a:r>
            <a:r>
              <a:rPr lang="en-GB" baseline="0" dirty="0" smtClean="0"/>
              <a:t> </a:t>
            </a:r>
            <a:r>
              <a:rPr lang="en-GB" baseline="0" dirty="0" err="1" smtClean="0"/>
              <a:t>yng</a:t>
            </a:r>
            <a:r>
              <a:rPr lang="en-GB" baseline="0" dirty="0" smtClean="0"/>
              <a:t> </a:t>
            </a:r>
            <a:r>
              <a:rPr lang="en-GB" baseline="0" dirty="0" err="1" smtClean="0"/>
              <a:t>Nghymru</a:t>
            </a:r>
            <a:r>
              <a:rPr lang="en-GB" baseline="0" dirty="0" smtClean="0"/>
              <a:t>? </a:t>
            </a:r>
            <a:r>
              <a:rPr lang="en-GB" baseline="0" dirty="0" err="1" smtClean="0"/>
              <a:t>Edrychwch</a:t>
            </a:r>
            <a:r>
              <a:rPr lang="en-GB" baseline="0" dirty="0" smtClean="0"/>
              <a:t> </a:t>
            </a:r>
            <a:r>
              <a:rPr lang="en-GB" baseline="0" dirty="0" err="1" smtClean="0"/>
              <a:t>ar</a:t>
            </a:r>
            <a:r>
              <a:rPr lang="en-GB" baseline="0" dirty="0" smtClean="0"/>
              <a:t> </a:t>
            </a:r>
            <a:r>
              <a:rPr lang="en-GB" baseline="0" dirty="0" err="1" smtClean="0"/>
              <a:t>yr</a:t>
            </a:r>
            <a:r>
              <a:rPr lang="en-GB" baseline="0" dirty="0" smtClean="0"/>
              <a:t> Alban </a:t>
            </a:r>
            <a:r>
              <a:rPr lang="en-GB" baseline="0" dirty="0" err="1" smtClean="0"/>
              <a:t>a’r</a:t>
            </a:r>
            <a:r>
              <a:rPr lang="en-GB" baseline="0" dirty="0" smtClean="0"/>
              <a:t> </a:t>
            </a:r>
            <a:r>
              <a:rPr lang="en-GB" baseline="0" dirty="0" err="1" smtClean="0"/>
              <a:t>Ffindir</a:t>
            </a:r>
            <a:r>
              <a:rPr lang="en-GB" baseline="0" dirty="0" smtClean="0"/>
              <a:t> </a:t>
            </a:r>
            <a:r>
              <a:rPr lang="en-GB" baseline="0" dirty="0" err="1" smtClean="0"/>
              <a:t>fel</a:t>
            </a:r>
            <a:r>
              <a:rPr lang="en-GB" baseline="0" dirty="0" smtClean="0"/>
              <a:t> man </a:t>
            </a:r>
            <a:r>
              <a:rPr lang="en-GB" baseline="0" dirty="0" err="1" smtClean="0"/>
              <a:t>cychwyn</a:t>
            </a:r>
            <a:r>
              <a:rPr lang="en-GB" baseline="0" dirty="0" smtClean="0"/>
              <a:t>.</a:t>
            </a:r>
          </a:p>
          <a:p>
            <a:endParaRPr lang="en-GB" baseline="0" dirty="0" smtClean="0"/>
          </a:p>
          <a:p>
            <a:r>
              <a:rPr lang="en-GB" baseline="0" dirty="0" smtClean="0"/>
              <a:t>What developments and reforms have been in these countries’ education </a:t>
            </a:r>
            <a:r>
              <a:rPr lang="en-GB" baseline="0" dirty="0" err="1" smtClean="0"/>
              <a:t>systemts</a:t>
            </a:r>
            <a:r>
              <a:rPr lang="en-GB" baseline="0" dirty="0" smtClean="0"/>
              <a:t>? How have they influenced what’s happening in Wales? Look at Scotland and Finland as starting points.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2570389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http://www.oecd.org/education/Improving-schools-in-Wales.pdf</a:t>
            </a:r>
            <a:r>
              <a:rPr lang="en-GB" dirty="0" smtClean="0"/>
              <a:t> - </a:t>
            </a:r>
            <a:r>
              <a:rPr lang="en-GB" dirty="0" err="1" smtClean="0"/>
              <a:t>mae’r</a:t>
            </a:r>
            <a:r>
              <a:rPr lang="en-GB" dirty="0" smtClean="0"/>
              <a:t> </a:t>
            </a:r>
            <a:r>
              <a:rPr lang="en-GB" dirty="0" err="1" smtClean="0"/>
              <a:t>ddogfen</a:t>
            </a:r>
            <a:r>
              <a:rPr lang="en-GB" dirty="0" smtClean="0"/>
              <a:t> hon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dirty="0" err="1" smtClean="0"/>
              <a:t>Saesneg</a:t>
            </a:r>
            <a:r>
              <a:rPr lang="en-GB" dirty="0" smtClean="0"/>
              <a:t> </a:t>
            </a:r>
            <a:r>
              <a:rPr lang="en-GB" dirty="0" err="1" smtClean="0"/>
              <a:t>yn</a:t>
            </a:r>
            <a:r>
              <a:rPr lang="en-GB" dirty="0" smtClean="0"/>
              <a:t> </a:t>
            </a:r>
            <a:r>
              <a:rPr lang="en-GB" dirty="0" err="1" smtClean="0"/>
              <a:t>unig</a:t>
            </a:r>
            <a:r>
              <a:rPr lang="en-GB" dirty="0" smtClean="0"/>
              <a:t> / this document is available in English only.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712968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Tasg</a:t>
            </a:r>
            <a:r>
              <a:rPr lang="en-GB" dirty="0" smtClean="0"/>
              <a:t> – </a:t>
            </a:r>
            <a:r>
              <a:rPr lang="en-GB" dirty="0" err="1" smtClean="0"/>
              <a:t>darllenwch</a:t>
            </a:r>
            <a:r>
              <a:rPr lang="en-GB" dirty="0" smtClean="0"/>
              <a:t> y blog </a:t>
            </a:r>
            <a:r>
              <a:rPr lang="en-GB" dirty="0" err="1" smtClean="0"/>
              <a:t>sydd</a:t>
            </a:r>
            <a:r>
              <a:rPr lang="en-GB" dirty="0" smtClean="0"/>
              <a:t> </a:t>
            </a:r>
            <a:r>
              <a:rPr lang="en-GB" dirty="0" err="1" smtClean="0"/>
              <a:t>ar</a:t>
            </a:r>
            <a:r>
              <a:rPr lang="en-GB" dirty="0" smtClean="0"/>
              <a:t> y</a:t>
            </a:r>
            <a:r>
              <a:rPr lang="en-GB" baseline="0" dirty="0" smtClean="0"/>
              <a:t> </a:t>
            </a:r>
            <a:r>
              <a:rPr lang="en-GB" baseline="0" dirty="0" err="1" smtClean="0"/>
              <a:t>sleid</a:t>
            </a:r>
            <a:r>
              <a:rPr lang="en-GB" baseline="0" dirty="0" smtClean="0"/>
              <a:t>. Pa </a:t>
            </a:r>
            <a:r>
              <a:rPr lang="en-GB" baseline="0" dirty="0" err="1" smtClean="0"/>
              <a:t>effeithiau</a:t>
            </a:r>
            <a:r>
              <a:rPr lang="en-GB" baseline="0" dirty="0" smtClean="0"/>
              <a:t> </a:t>
            </a:r>
            <a:r>
              <a:rPr lang="en-GB" baseline="0" dirty="0" err="1" smtClean="0"/>
              <a:t>ar</a:t>
            </a:r>
            <a:r>
              <a:rPr lang="en-GB" baseline="0" dirty="0" smtClean="0"/>
              <a:t> </a:t>
            </a:r>
            <a:r>
              <a:rPr lang="en-GB" baseline="0" dirty="0" err="1" smtClean="0"/>
              <a:t>arfer</a:t>
            </a:r>
            <a:r>
              <a:rPr lang="en-GB" baseline="0" dirty="0" smtClean="0"/>
              <a:t> </a:t>
            </a:r>
            <a:r>
              <a:rPr lang="en-GB" baseline="0" dirty="0" err="1" smtClean="0"/>
              <a:t>mae’n</a:t>
            </a:r>
            <a:r>
              <a:rPr lang="en-GB" baseline="0" dirty="0" smtClean="0"/>
              <a:t> </a:t>
            </a:r>
            <a:r>
              <a:rPr lang="en-GB" baseline="0" dirty="0" err="1" smtClean="0"/>
              <a:t>nodi</a:t>
            </a:r>
            <a:r>
              <a:rPr lang="en-GB" baseline="0" dirty="0" smtClean="0"/>
              <a:t>?</a:t>
            </a:r>
          </a:p>
          <a:p>
            <a:r>
              <a:rPr lang="en-GB" baseline="0" dirty="0" smtClean="0"/>
              <a:t>Task – read the blog that’s on the slide. What impact on practice does it note?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30</a:t>
            </a:fld>
            <a:endParaRPr lang="en-US" dirty="0"/>
          </a:p>
        </p:txBody>
      </p:sp>
    </p:spTree>
    <p:extLst>
      <p:ext uri="{BB962C8B-B14F-4D97-AF65-F5344CB8AC3E}">
        <p14:creationId xmlns:p14="http://schemas.microsoft.com/office/powerpoint/2010/main" val="37873015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a:t>
            </a:r>
            <a:r>
              <a:rPr lang="en-GB" dirty="0" err="1" smtClean="0"/>
              <a:t>Copiwch</a:t>
            </a:r>
            <a:r>
              <a:rPr lang="en-GB" dirty="0" smtClean="0"/>
              <a:t> a </a:t>
            </a:r>
            <a:r>
              <a:rPr lang="en-GB" dirty="0" err="1" smtClean="0"/>
              <a:t>gludwch</a:t>
            </a:r>
            <a:r>
              <a:rPr lang="en-GB" dirty="0" smtClean="0"/>
              <a:t> y </a:t>
            </a:r>
            <a:r>
              <a:rPr lang="en-GB" dirty="0" err="1" smtClean="0"/>
              <a:t>ddolen</a:t>
            </a:r>
            <a:r>
              <a:rPr lang="en-GB" dirty="0" smtClean="0"/>
              <a:t> </a:t>
            </a:r>
            <a:r>
              <a:rPr lang="en-GB" dirty="0" err="1" smtClean="0"/>
              <a:t>gyswllt</a:t>
            </a:r>
            <a:r>
              <a:rPr lang="en-GB" dirty="0" smtClean="0"/>
              <a:t> hon </a:t>
            </a:r>
            <a:r>
              <a:rPr lang="en-GB" dirty="0" err="1" smtClean="0"/>
              <a:t>i’ch</a:t>
            </a:r>
            <a:r>
              <a:rPr lang="en-GB" dirty="0" smtClean="0"/>
              <a:t> ‘browser’: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https://uowtsd-my.sharepoint.com/:p:/g/personal/rachel_bendall_uwtsd_ac_uk/EWQmHpAPEFxHuOfL6cOoHicBwNEuWGyQ_BiE7S0ngEuorQ?e=4rUmG0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2. </a:t>
            </a:r>
            <a:r>
              <a:rPr lang="en-GB" dirty="0" err="1" smtClean="0"/>
              <a:t>Dewiswch</a:t>
            </a:r>
            <a:r>
              <a:rPr lang="en-GB" dirty="0" smtClean="0"/>
              <a:t> </a:t>
            </a:r>
            <a:r>
              <a:rPr lang="en-GB" dirty="0" err="1" smtClean="0"/>
              <a:t>sleid</a:t>
            </a:r>
            <a:r>
              <a:rPr lang="en-GB" dirty="0" smtClean="0"/>
              <a:t> </a:t>
            </a:r>
            <a:r>
              <a:rPr lang="en-GB" dirty="0" err="1" smtClean="0"/>
              <a:t>yn</a:t>
            </a:r>
            <a:r>
              <a:rPr lang="en-GB" dirty="0" smtClean="0"/>
              <a:t> y PowerPoint </a:t>
            </a:r>
            <a:r>
              <a:rPr lang="en-GB" dirty="0" err="1" smtClean="0"/>
              <a:t>arlein</a:t>
            </a:r>
            <a:r>
              <a:rPr lang="en-GB" dirty="0" smtClean="0"/>
              <a:t>, a </a:t>
            </a:r>
            <a:r>
              <a:rPr lang="en-GB" dirty="0" err="1" smtClean="0"/>
              <a:t>nodwch</a:t>
            </a:r>
            <a:r>
              <a:rPr lang="en-GB" dirty="0" smtClean="0"/>
              <a:t> </a:t>
            </a:r>
            <a:r>
              <a:rPr lang="en-GB" dirty="0" err="1" smtClean="0"/>
              <a:t>eich</a:t>
            </a:r>
            <a:r>
              <a:rPr lang="en-GB" dirty="0" smtClean="0"/>
              <a:t> </a:t>
            </a:r>
            <a:r>
              <a:rPr lang="en-GB" dirty="0" err="1" smtClean="0"/>
              <a:t>enwau</a:t>
            </a:r>
            <a:r>
              <a:rPr lang="en-GB" dirty="0" smtClean="0"/>
              <a:t> </a:t>
            </a:r>
            <a:r>
              <a:rPr lang="en-GB" dirty="0" err="1" smtClean="0"/>
              <a:t>ar</a:t>
            </a:r>
            <a:r>
              <a:rPr lang="en-GB" dirty="0" smtClean="0"/>
              <a:t> </a:t>
            </a:r>
            <a:r>
              <a:rPr lang="en-GB" dirty="0" err="1" smtClean="0"/>
              <a:t>dop</a:t>
            </a:r>
            <a:r>
              <a:rPr lang="en-GB" dirty="0" smtClean="0"/>
              <a:t> y </a:t>
            </a:r>
            <a:r>
              <a:rPr lang="en-GB" dirty="0" err="1" smtClean="0"/>
              <a:t>sleid</a:t>
            </a:r>
            <a:r>
              <a:rPr lang="en-GB"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3. </a:t>
            </a:r>
            <a:r>
              <a:rPr lang="en-GB" dirty="0" err="1" smtClean="0"/>
              <a:t>Ar</a:t>
            </a:r>
            <a:r>
              <a:rPr lang="en-GB" dirty="0" smtClean="0"/>
              <a:t> y </a:t>
            </a:r>
            <a:r>
              <a:rPr lang="en-GB" dirty="0" err="1" smtClean="0"/>
              <a:t>sleid</a:t>
            </a:r>
            <a:r>
              <a:rPr lang="en-GB" dirty="0" smtClean="0"/>
              <a:t>, </a:t>
            </a:r>
            <a:r>
              <a:rPr lang="en-GB" dirty="0" err="1" smtClean="0"/>
              <a:t>nodwch</a:t>
            </a:r>
            <a:r>
              <a:rPr lang="en-GB" dirty="0" smtClean="0"/>
              <a:t> y </a:t>
            </a:r>
            <a:r>
              <a:rPr lang="en-GB" dirty="0" err="1" smtClean="0"/>
              <a:t>cyfleoedd</a:t>
            </a:r>
            <a:r>
              <a:rPr lang="en-GB" dirty="0" smtClean="0"/>
              <a:t> </a:t>
            </a:r>
            <a:r>
              <a:rPr lang="en-GB" dirty="0" err="1" smtClean="0"/>
              <a:t>a’r</a:t>
            </a:r>
            <a:r>
              <a:rPr lang="en-GB" dirty="0" smtClean="0"/>
              <a:t> </a:t>
            </a:r>
            <a:r>
              <a:rPr lang="en-GB" dirty="0" err="1" smtClean="0"/>
              <a:t>heriau</a:t>
            </a:r>
            <a:r>
              <a:rPr lang="en-GB" dirty="0" smtClean="0"/>
              <a:t> </a:t>
            </a:r>
            <a:r>
              <a:rPr lang="en-GB" dirty="0" err="1" smtClean="0"/>
              <a:t>rydych</a:t>
            </a:r>
            <a:r>
              <a:rPr lang="en-GB" dirty="0" smtClean="0"/>
              <a:t> chi </a:t>
            </a:r>
            <a:r>
              <a:rPr lang="en-GB" dirty="0" err="1" smtClean="0"/>
              <a:t>wedi</a:t>
            </a:r>
            <a:r>
              <a:rPr lang="en-GB" dirty="0" smtClean="0"/>
              <a:t> </a:t>
            </a:r>
            <a:r>
              <a:rPr lang="en-GB" dirty="0" err="1" smtClean="0"/>
              <a:t>trafod</a:t>
            </a:r>
            <a:r>
              <a:rPr lang="en-GB" dirty="0" smtClean="0"/>
              <a:t> </a:t>
            </a:r>
            <a:r>
              <a:rPr lang="en-GB" dirty="0" err="1" smtClean="0"/>
              <a:t>gyda’ch</a:t>
            </a:r>
            <a:r>
              <a:rPr lang="en-GB" dirty="0" smtClean="0"/>
              <a:t> partner/</a:t>
            </a:r>
            <a:r>
              <a:rPr lang="en-GB" dirty="0" err="1" smtClean="0"/>
              <a:t>iaid</a:t>
            </a:r>
            <a:r>
              <a:rPr lang="en-GB"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4. Dim </a:t>
            </a:r>
            <a:r>
              <a:rPr lang="en-GB" dirty="0" err="1" smtClean="0"/>
              <a:t>ond</a:t>
            </a:r>
            <a:r>
              <a:rPr lang="en-GB" dirty="0" smtClean="0"/>
              <a:t> un </a:t>
            </a:r>
            <a:r>
              <a:rPr lang="en-GB" dirty="0" err="1" smtClean="0"/>
              <a:t>sleid</a:t>
            </a:r>
            <a:r>
              <a:rPr lang="en-GB" dirty="0" smtClean="0"/>
              <a:t> </a:t>
            </a:r>
            <a:r>
              <a:rPr lang="en-GB" dirty="0" err="1" smtClean="0"/>
              <a:t>sydd</a:t>
            </a:r>
            <a:r>
              <a:rPr lang="en-GB" dirty="0" smtClean="0"/>
              <a:t> </a:t>
            </a:r>
            <a:r>
              <a:rPr lang="en-GB" dirty="0" err="1" smtClean="0"/>
              <a:t>ei</a:t>
            </a:r>
            <a:r>
              <a:rPr lang="en-GB" dirty="0" smtClean="0"/>
              <a:t> </a:t>
            </a:r>
            <a:r>
              <a:rPr lang="en-GB" dirty="0" err="1" smtClean="0"/>
              <a:t>hangen</a:t>
            </a:r>
            <a:r>
              <a:rPr lang="en-GB" baseline="0" dirty="0" smtClean="0"/>
              <a:t> </a:t>
            </a:r>
            <a:r>
              <a:rPr lang="en-GB" baseline="0" dirty="0" err="1" smtClean="0"/>
              <a:t>i</a:t>
            </a:r>
            <a:r>
              <a:rPr lang="en-GB" baseline="0" dirty="0" smtClean="0"/>
              <a:t> bob par/</a:t>
            </a:r>
            <a:r>
              <a:rPr lang="en-GB" baseline="0" dirty="0" err="1" smtClean="0"/>
              <a:t>grwp</a:t>
            </a:r>
            <a:r>
              <a:rPr lang="en-GB" baseline="0" dirty="0" smtClean="0"/>
              <a:t>.</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a:t>
            </a:r>
            <a:r>
              <a:rPr lang="en-GB" baseline="0" dirty="0" smtClean="0"/>
              <a:t> </a:t>
            </a:r>
            <a:r>
              <a:rPr lang="en-GB" baseline="0" dirty="0" err="1" smtClean="0"/>
              <a:t>Copi</a:t>
            </a:r>
            <a:r>
              <a:rPr lang="en-GB" baseline="0" dirty="0" smtClean="0"/>
              <a:t> and paste this link into your browser:</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https://uowtsd-my.sharepoint.com/:p:/g/personal/rachel_bendall_uwtsd_ac_uk/EWQmHpAPEFxHuOfL6cOoHicBwNEuWGyQ_BiE7S0ngEuorQ?e=4rUmG0</a:t>
            </a:r>
          </a:p>
          <a:p>
            <a:r>
              <a:rPr lang="en-GB" dirty="0" smtClean="0"/>
              <a:t>2. Select a slide on the online PowerPoint, and note</a:t>
            </a:r>
            <a:r>
              <a:rPr lang="en-GB" baseline="0" dirty="0" smtClean="0"/>
              <a:t> your names at the top of the slide.</a:t>
            </a:r>
          </a:p>
          <a:p>
            <a:r>
              <a:rPr lang="en-GB" baseline="0" dirty="0" smtClean="0"/>
              <a:t>3. On the slide, note the opportunities and challenges you’ve discussed with your partner/s.</a:t>
            </a:r>
          </a:p>
          <a:p>
            <a:r>
              <a:rPr lang="en-GB" baseline="0" dirty="0" smtClean="0"/>
              <a:t>4. Only one slide is needed per pair/group.</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31</a:t>
            </a:fld>
            <a:endParaRPr lang="en-US" dirty="0"/>
          </a:p>
        </p:txBody>
      </p:sp>
    </p:spTree>
    <p:extLst>
      <p:ext uri="{BB962C8B-B14F-4D97-AF65-F5344CB8AC3E}">
        <p14:creationId xmlns:p14="http://schemas.microsoft.com/office/powerpoint/2010/main" val="11691251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ydy’r</a:t>
            </a:r>
            <a:r>
              <a:rPr lang="en-GB" baseline="0" dirty="0" smtClean="0"/>
              <a:t> </a:t>
            </a:r>
            <a:r>
              <a:rPr lang="en-GB" baseline="0" dirty="0" err="1" smtClean="0"/>
              <a:t>sesiwn</a:t>
            </a:r>
            <a:r>
              <a:rPr lang="en-GB" baseline="0" dirty="0" smtClean="0"/>
              <a:t> hon </a:t>
            </a:r>
            <a:r>
              <a:rPr lang="en-GB" baseline="0" dirty="0" err="1" smtClean="0"/>
              <a:t>wedi</a:t>
            </a:r>
            <a:r>
              <a:rPr lang="en-GB" baseline="0" dirty="0" smtClean="0"/>
              <a:t> </a:t>
            </a:r>
            <a:r>
              <a:rPr lang="en-GB" baseline="0" dirty="0" err="1" smtClean="0"/>
              <a:t>cwrdd</a:t>
            </a:r>
            <a:r>
              <a:rPr lang="en-GB" baseline="0" dirty="0" smtClean="0"/>
              <a:t> </a:t>
            </a:r>
            <a:r>
              <a:rPr lang="en-GB" baseline="0" dirty="0" err="1" smtClean="0"/>
              <a:t>gyda’r</a:t>
            </a:r>
            <a:r>
              <a:rPr lang="en-GB" baseline="0" dirty="0" smtClean="0"/>
              <a:t> </a:t>
            </a:r>
            <a:r>
              <a:rPr lang="en-GB" baseline="0" dirty="0" err="1" smtClean="0"/>
              <a:t>amcan</a:t>
            </a:r>
            <a:r>
              <a:rPr lang="en-GB" baseline="0" dirty="0" smtClean="0"/>
              <a:t>? Beth </a:t>
            </a:r>
            <a:r>
              <a:rPr lang="en-GB" baseline="0" dirty="0" err="1" smtClean="0"/>
              <a:t>sydd</a:t>
            </a:r>
            <a:r>
              <a:rPr lang="en-GB" baseline="0" dirty="0" smtClean="0"/>
              <a:t> </a:t>
            </a:r>
            <a:r>
              <a:rPr lang="en-GB" baseline="0" dirty="0" err="1" smtClean="0"/>
              <a:t>angen</a:t>
            </a:r>
            <a:r>
              <a:rPr lang="en-GB" baseline="0" dirty="0" smtClean="0"/>
              <a:t> </a:t>
            </a:r>
            <a:r>
              <a:rPr lang="en-GB" baseline="0" dirty="0" err="1" smtClean="0"/>
              <a:t>ei</a:t>
            </a:r>
            <a:r>
              <a:rPr lang="en-GB" baseline="0" dirty="0" smtClean="0"/>
              <a:t> </a:t>
            </a:r>
            <a:r>
              <a:rPr lang="en-GB" baseline="0" dirty="0" err="1" smtClean="0"/>
              <a:t>ddatblygu</a:t>
            </a:r>
            <a:r>
              <a:rPr lang="en-GB" baseline="0" dirty="0" smtClean="0"/>
              <a:t> </a:t>
            </a:r>
            <a:r>
              <a:rPr lang="en-GB" baseline="0" dirty="0" err="1" smtClean="0"/>
              <a:t>ymhellach</a:t>
            </a:r>
            <a:r>
              <a:rPr lang="en-GB" baseline="0" dirty="0" smtClean="0"/>
              <a:t>?</a:t>
            </a:r>
          </a:p>
          <a:p>
            <a:r>
              <a:rPr lang="en-GB" baseline="0" dirty="0" smtClean="0"/>
              <a:t>To what extent has this session met this aim? What needs to be further developed?</a:t>
            </a:r>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1821052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Cysylltwch</a:t>
            </a:r>
            <a:r>
              <a:rPr lang="en-GB" dirty="0" smtClean="0"/>
              <a:t> </a:t>
            </a:r>
            <a:r>
              <a:rPr lang="en-GB" dirty="0" err="1" smtClean="0"/>
              <a:t>os</a:t>
            </a:r>
            <a:r>
              <a:rPr lang="en-GB" dirty="0" smtClean="0"/>
              <a:t> </a:t>
            </a:r>
            <a:r>
              <a:rPr lang="en-GB" dirty="0" err="1" smtClean="0"/>
              <a:t>oes</a:t>
            </a:r>
            <a:r>
              <a:rPr lang="en-GB" dirty="0" smtClean="0"/>
              <a:t> </a:t>
            </a:r>
            <a:r>
              <a:rPr lang="en-GB" dirty="0" err="1" smtClean="0"/>
              <a:t>cwestiwn</a:t>
            </a:r>
            <a:r>
              <a:rPr lang="en-GB" dirty="0" smtClean="0"/>
              <a:t> </a:t>
            </a:r>
            <a:r>
              <a:rPr lang="en-GB" dirty="0" err="1" smtClean="0"/>
              <a:t>gennych</a:t>
            </a:r>
            <a:r>
              <a:rPr lang="en-GB" dirty="0" smtClean="0"/>
              <a:t>.</a:t>
            </a:r>
          </a:p>
          <a:p>
            <a:r>
              <a:rPr lang="en-GB" dirty="0" smtClean="0"/>
              <a:t>Get</a:t>
            </a:r>
            <a:r>
              <a:rPr lang="en-GB" baseline="0" dirty="0" smtClean="0"/>
              <a:t> in touch if you have a question.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1763711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4/22/2020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4.xml.rels><?xml version="1.0" encoding="UTF-8" standalone="yes"?>
<Relationships xmlns="http://schemas.openxmlformats.org/package/2006/relationships"><Relationship Id="rId3" Type="http://schemas.openxmlformats.org/officeDocument/2006/relationships/hyperlink" Target="https://www.ted.com/talks/sir_ken_robinson_changing_education_paradigms"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gif"/><Relationship Id="rId10" Type="http://schemas.openxmlformats.org/officeDocument/2006/relationships/image" Target="../media/image21.png"/><Relationship Id="rId4" Type="http://schemas.openxmlformats.org/officeDocument/2006/relationships/image" Target="../media/image15.gif"/><Relationship Id="rId9" Type="http://schemas.openxmlformats.org/officeDocument/2006/relationships/image" Target="../media/image2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athrofa.cymru/cy/2017/11/06/torri-hualau-diwygior-cwricwlwm/"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hyperlink" Target="http://athrofa.cymru/2017/11/06/breaking-the-shackles-of-curriculum-reform/"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3499" y="435033"/>
            <a:ext cx="980902" cy="461665"/>
          </a:xfrm>
          <a:prstGeom prst="rect">
            <a:avLst/>
          </a:prstGeom>
          <a:noFill/>
        </p:spPr>
        <p:txBody>
          <a:bodyPr wrap="square" rtlCol="0">
            <a:spAutoFit/>
          </a:bodyPr>
          <a:lstStyle/>
          <a:p>
            <a:r>
              <a:rPr lang="en-GB" sz="2400" b="1" dirty="0" smtClean="0">
                <a:solidFill>
                  <a:srgbClr val="FFFF00"/>
                </a:solidFill>
              </a:rPr>
              <a:t>D1 S3</a:t>
            </a:r>
            <a:endParaRPr lang="en-GB" sz="2400" b="1" dirty="0">
              <a:solidFill>
                <a:srgbClr val="FFFF00"/>
              </a:solidFill>
            </a:endParaRPr>
          </a:p>
        </p:txBody>
      </p:sp>
      <p:sp>
        <p:nvSpPr>
          <p:cNvPr id="3" name="TextBox 2"/>
          <p:cNvSpPr txBox="1"/>
          <p:nvPr/>
        </p:nvSpPr>
        <p:spPr>
          <a:xfrm>
            <a:off x="584662" y="435033"/>
            <a:ext cx="2964873" cy="1200329"/>
          </a:xfrm>
          <a:prstGeom prst="rect">
            <a:avLst/>
          </a:prstGeom>
          <a:noFill/>
        </p:spPr>
        <p:txBody>
          <a:bodyPr wrap="square" rtlCol="0">
            <a:spAutoFit/>
          </a:bodyPr>
          <a:lstStyle/>
          <a:p>
            <a:r>
              <a:rPr lang="en-GB" sz="2400" b="1" dirty="0" smtClean="0">
                <a:solidFill>
                  <a:srgbClr val="FFFF00"/>
                </a:solidFill>
              </a:rPr>
              <a:t>ECAD5009-C</a:t>
            </a:r>
          </a:p>
          <a:p>
            <a:r>
              <a:rPr lang="en-GB" sz="2400" b="1" dirty="0" err="1" smtClean="0">
                <a:solidFill>
                  <a:srgbClr val="FFFF00"/>
                </a:solidFill>
              </a:rPr>
              <a:t>Ble</a:t>
            </a:r>
            <a:r>
              <a:rPr lang="en-GB" sz="2400" b="1" dirty="0" smtClean="0">
                <a:solidFill>
                  <a:srgbClr val="FFFF00"/>
                </a:solidFill>
              </a:rPr>
              <a:t> </a:t>
            </a:r>
            <a:r>
              <a:rPr lang="en-GB" sz="2400" b="1" dirty="0" err="1" smtClean="0">
                <a:solidFill>
                  <a:srgbClr val="FFFF00"/>
                </a:solidFill>
              </a:rPr>
              <a:t>ydw</a:t>
            </a:r>
            <a:r>
              <a:rPr lang="en-GB" sz="2400" b="1" dirty="0" smtClean="0">
                <a:solidFill>
                  <a:srgbClr val="FFFF00"/>
                </a:solidFill>
              </a:rPr>
              <a:t> </a:t>
            </a:r>
            <a:r>
              <a:rPr lang="en-GB" sz="2400" b="1" dirty="0" err="1">
                <a:solidFill>
                  <a:srgbClr val="FFFF00"/>
                </a:solidFill>
              </a:rPr>
              <a:t>i</a:t>
            </a:r>
            <a:r>
              <a:rPr lang="en-GB" sz="2400" b="1" dirty="0" err="1" smtClean="0">
                <a:solidFill>
                  <a:srgbClr val="FFFF00"/>
                </a:solidFill>
              </a:rPr>
              <a:t>’n</a:t>
            </a:r>
            <a:r>
              <a:rPr lang="en-GB" sz="2400" b="1" dirty="0" smtClean="0">
                <a:solidFill>
                  <a:srgbClr val="FFFF00"/>
                </a:solidFill>
              </a:rPr>
              <a:t> </a:t>
            </a:r>
            <a:r>
              <a:rPr lang="en-GB" sz="2400" b="1" dirty="0" err="1" smtClean="0">
                <a:solidFill>
                  <a:srgbClr val="FFFF00"/>
                </a:solidFill>
              </a:rPr>
              <a:t>addysgu</a:t>
            </a:r>
            <a:r>
              <a:rPr lang="en-GB" sz="2400" b="1" dirty="0" smtClean="0">
                <a:solidFill>
                  <a:srgbClr val="FFFF00"/>
                </a:solidFill>
              </a:rPr>
              <a:t>?</a:t>
            </a:r>
          </a:p>
          <a:p>
            <a:r>
              <a:rPr lang="en-GB" sz="2400" b="1" dirty="0" smtClean="0">
                <a:solidFill>
                  <a:srgbClr val="FFFF00"/>
                </a:solidFill>
              </a:rPr>
              <a:t>Where am I teaching?</a:t>
            </a:r>
            <a:endParaRPr lang="en-GB" sz="2400" b="1" dirty="0">
              <a:solidFill>
                <a:srgbClr val="FFFF00"/>
              </a:solidFill>
            </a:endParaRPr>
          </a:p>
        </p:txBody>
      </p:sp>
    </p:spTree>
    <p:extLst>
      <p:ext uri="{BB962C8B-B14F-4D97-AF65-F5344CB8AC3E}">
        <p14:creationId xmlns:p14="http://schemas.microsoft.com/office/powerpoint/2010/main" val="40638826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Amcan</a:t>
            </a:r>
            <a:r>
              <a:rPr lang="en-GB" b="1" dirty="0" smtClean="0"/>
              <a:t> y </a:t>
            </a:r>
            <a:r>
              <a:rPr lang="en-GB" b="1" dirty="0" err="1" smtClean="0"/>
              <a:t>sesiwn</a:t>
            </a:r>
            <a:r>
              <a:rPr lang="en-GB" b="1" dirty="0" smtClean="0"/>
              <a:t/>
            </a:r>
            <a:br>
              <a:rPr lang="en-GB" b="1" dirty="0" smtClean="0"/>
            </a:br>
            <a:r>
              <a:rPr lang="en-GB" b="1" dirty="0" smtClean="0"/>
              <a:t>Session’s aim</a:t>
            </a:r>
            <a:endParaRPr lang="en-GB" b="1" dirty="0"/>
          </a:p>
        </p:txBody>
      </p:sp>
      <p:sp>
        <p:nvSpPr>
          <p:cNvPr id="3" name="Content Placeholder 2"/>
          <p:cNvSpPr>
            <a:spLocks noGrp="1"/>
          </p:cNvSpPr>
          <p:nvPr>
            <p:ph sz="half" idx="1"/>
          </p:nvPr>
        </p:nvSpPr>
        <p:spPr/>
        <p:txBody>
          <a:bodyPr/>
          <a:lstStyle/>
          <a:p>
            <a:r>
              <a:rPr lang="cy-GB" dirty="0"/>
              <a:t>Paratoi </a:t>
            </a:r>
            <a:r>
              <a:rPr lang="cy-GB" dirty="0" smtClean="0"/>
              <a:t>darpar athrawon </a:t>
            </a:r>
            <a:r>
              <a:rPr lang="cy-GB" dirty="0"/>
              <a:t>i allu cyfrannu at systemau ysgol a dyluniad cwricwlwm sy'n diwallu anghenion yr ysgol a'i chymuned.</a:t>
            </a:r>
            <a:endParaRPr lang="en-GB" b="1" dirty="0"/>
          </a:p>
          <a:p>
            <a:endParaRPr lang="en-GB" dirty="0"/>
          </a:p>
        </p:txBody>
      </p:sp>
      <p:sp>
        <p:nvSpPr>
          <p:cNvPr id="4" name="Content Placeholder 3"/>
          <p:cNvSpPr>
            <a:spLocks noGrp="1"/>
          </p:cNvSpPr>
          <p:nvPr>
            <p:ph sz="half" idx="2"/>
          </p:nvPr>
        </p:nvSpPr>
        <p:spPr/>
        <p:txBody>
          <a:bodyPr/>
          <a:lstStyle/>
          <a:p>
            <a:r>
              <a:rPr lang="en-GB" dirty="0"/>
              <a:t>To prepare </a:t>
            </a:r>
            <a:r>
              <a:rPr lang="en-GB" dirty="0" smtClean="0"/>
              <a:t>student- </a:t>
            </a:r>
            <a:r>
              <a:rPr lang="en-GB" dirty="0"/>
              <a:t>teachers to be able to contribute to school systems and curriculum design that meets the needs of the school and its community.  </a:t>
            </a:r>
          </a:p>
          <a:p>
            <a:endParaRPr lang="en-GB" dirty="0"/>
          </a:p>
        </p:txBody>
      </p:sp>
    </p:spTree>
    <p:extLst>
      <p:ext uri="{BB962C8B-B14F-4D97-AF65-F5344CB8AC3E}">
        <p14:creationId xmlns:p14="http://schemas.microsoft.com/office/powerpoint/2010/main" val="2119957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0093" y="770816"/>
            <a:ext cx="8196351" cy="707886"/>
          </a:xfrm>
          <a:prstGeom prst="rect">
            <a:avLst/>
          </a:prstGeom>
        </p:spPr>
        <p:txBody>
          <a:bodyPr wrap="square">
            <a:spAutoFit/>
          </a:bodyPr>
          <a:lstStyle/>
          <a:p>
            <a:pPr algn="ctr"/>
            <a:r>
              <a:rPr lang="en-GB" sz="2000" i="1" dirty="0" smtClean="0"/>
              <a:t>‘If </a:t>
            </a:r>
            <a:r>
              <a:rPr lang="en-GB" sz="2000" i="1" dirty="0"/>
              <a:t>we teach today as we taught yesterday, we rob our children of tomorrow</a:t>
            </a:r>
            <a:r>
              <a:rPr lang="en-GB" sz="2000" i="1" dirty="0" smtClean="0"/>
              <a:t>.’</a:t>
            </a:r>
          </a:p>
          <a:p>
            <a:pPr algn="r"/>
            <a:r>
              <a:rPr lang="en-GB" sz="2000" dirty="0" smtClean="0"/>
              <a:t>					 Dewey, J. (p.167, 1944)</a:t>
            </a:r>
            <a:endParaRPr lang="en-GB" sz="2000" dirty="0"/>
          </a:p>
        </p:txBody>
      </p:sp>
      <p:pic>
        <p:nvPicPr>
          <p:cNvPr id="9218" name="Picture 2" descr="Image result for past vs fu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3948" y="1746115"/>
            <a:ext cx="3708640" cy="15133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1520" y="3934691"/>
            <a:ext cx="7719753" cy="1077218"/>
          </a:xfrm>
          <a:prstGeom prst="rect">
            <a:avLst/>
          </a:prstGeom>
          <a:noFill/>
        </p:spPr>
        <p:txBody>
          <a:bodyPr wrap="square" rtlCol="0">
            <a:spAutoFit/>
          </a:bodyPr>
          <a:lstStyle/>
          <a:p>
            <a:pPr algn="ctr"/>
            <a:r>
              <a:rPr lang="en-GB" sz="3200" b="1" dirty="0" err="1" smtClean="0"/>
              <a:t>Sut</a:t>
            </a:r>
            <a:r>
              <a:rPr lang="en-GB" sz="3200" b="1" dirty="0" smtClean="0"/>
              <a:t> </a:t>
            </a:r>
            <a:r>
              <a:rPr lang="en-GB" sz="3200" b="1" dirty="0" err="1" smtClean="0"/>
              <a:t>mae</a:t>
            </a:r>
            <a:r>
              <a:rPr lang="en-GB" sz="3200" b="1" dirty="0" smtClean="0"/>
              <a:t> </a:t>
            </a:r>
            <a:r>
              <a:rPr lang="en-GB" sz="3200" b="1" dirty="0" err="1" smtClean="0"/>
              <a:t>polisi</a:t>
            </a:r>
            <a:r>
              <a:rPr lang="en-GB" sz="3200" b="1" dirty="0" smtClean="0"/>
              <a:t> </a:t>
            </a:r>
            <a:r>
              <a:rPr lang="en-GB" sz="3200" b="1" dirty="0" err="1" smtClean="0"/>
              <a:t>yn</a:t>
            </a:r>
            <a:r>
              <a:rPr lang="en-GB" sz="3200" b="1" dirty="0" smtClean="0"/>
              <a:t> </a:t>
            </a:r>
            <a:r>
              <a:rPr lang="en-GB" sz="3200" b="1" dirty="0" err="1" smtClean="0"/>
              <a:t>effeithio</a:t>
            </a:r>
            <a:r>
              <a:rPr lang="en-GB" sz="3200" b="1" dirty="0" smtClean="0"/>
              <a:t> </a:t>
            </a:r>
            <a:r>
              <a:rPr lang="en-GB" sz="3200" b="1" dirty="0" err="1" smtClean="0"/>
              <a:t>ar</a:t>
            </a:r>
            <a:r>
              <a:rPr lang="en-GB" sz="3200" b="1" dirty="0" smtClean="0"/>
              <a:t> </a:t>
            </a:r>
            <a:r>
              <a:rPr lang="en-GB" sz="3200" b="1" dirty="0" err="1" smtClean="0"/>
              <a:t>arfer</a:t>
            </a:r>
            <a:r>
              <a:rPr lang="en-GB" sz="3200" b="1" dirty="0" smtClean="0"/>
              <a:t>?</a:t>
            </a:r>
          </a:p>
          <a:p>
            <a:pPr algn="ctr"/>
            <a:r>
              <a:rPr lang="en-GB" sz="3200" b="1" dirty="0" smtClean="0"/>
              <a:t>How does policy impact on practice?</a:t>
            </a:r>
            <a:endParaRPr lang="en-GB" sz="3200" b="1" dirty="0"/>
          </a:p>
        </p:txBody>
      </p:sp>
    </p:spTree>
    <p:extLst>
      <p:ext uri="{BB962C8B-B14F-4D97-AF65-F5344CB8AC3E}">
        <p14:creationId xmlns:p14="http://schemas.microsoft.com/office/powerpoint/2010/main" val="966624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Beth </a:t>
            </a:r>
            <a:r>
              <a:rPr lang="en-GB" b="1" dirty="0" err="1"/>
              <a:t>yw</a:t>
            </a:r>
            <a:r>
              <a:rPr lang="en-GB" b="1" dirty="0"/>
              <a:t> </a:t>
            </a:r>
            <a:r>
              <a:rPr lang="en-GB" b="1" dirty="0" err="1"/>
              <a:t>ystyr</a:t>
            </a:r>
            <a:r>
              <a:rPr lang="en-GB" b="1" dirty="0"/>
              <a:t> ‘</a:t>
            </a:r>
            <a:r>
              <a:rPr lang="en-GB" b="1" dirty="0" err="1"/>
              <a:t>cwricwlwm</a:t>
            </a:r>
            <a:r>
              <a:rPr lang="en-GB" b="1" dirty="0"/>
              <a:t>’?</a:t>
            </a:r>
            <a:br>
              <a:rPr lang="en-GB" b="1" dirty="0"/>
            </a:br>
            <a:r>
              <a:rPr lang="en-GB" b="1" dirty="0"/>
              <a:t>What </a:t>
            </a:r>
            <a:r>
              <a:rPr lang="en-GB" b="1" dirty="0" smtClean="0"/>
              <a:t>does </a:t>
            </a:r>
            <a:r>
              <a:rPr lang="en-GB" b="1" dirty="0"/>
              <a:t>‘curriculum</a:t>
            </a:r>
            <a:r>
              <a:rPr lang="en-GB" b="1" dirty="0" smtClean="0"/>
              <a:t>’ mean?</a:t>
            </a:r>
            <a:r>
              <a:rPr lang="en-GB" b="1" dirty="0"/>
              <a:t/>
            </a:r>
            <a:br>
              <a:rPr lang="en-GB" b="1" dirty="0"/>
            </a:br>
            <a:endParaRPr lang="en-GB" b="1" dirty="0"/>
          </a:p>
        </p:txBody>
      </p:sp>
      <p:graphicFrame>
        <p:nvGraphicFramePr>
          <p:cNvPr id="4" name="Content Placeholder 3"/>
          <p:cNvGraphicFramePr>
            <a:graphicFrameLocks noGrp="1"/>
          </p:cNvGraphicFramePr>
          <p:nvPr>
            <p:ph sz="half" idx="1"/>
            <p:extLst/>
          </p:nvPr>
        </p:nvGraphicFramePr>
        <p:xfrm>
          <a:off x="457200" y="1600200"/>
          <a:ext cx="3898776" cy="3383280"/>
        </p:xfrm>
        <a:graphic>
          <a:graphicData uri="http://schemas.openxmlformats.org/drawingml/2006/table">
            <a:tbl>
              <a:tblPr firstRow="1" bandRow="1">
                <a:tableStyleId>{2D5ABB26-0587-4C30-8999-92F81FD0307C}</a:tableStyleId>
              </a:tblPr>
              <a:tblGrid>
                <a:gridCol w="3898776">
                  <a:extLst>
                    <a:ext uri="{9D8B030D-6E8A-4147-A177-3AD203B41FA5}">
                      <a16:colId xmlns:a16="http://schemas.microsoft.com/office/drawing/2014/main" val="20000"/>
                    </a:ext>
                  </a:extLst>
                </a:gridCol>
              </a:tblGrid>
              <a:tr h="370840">
                <a:tc>
                  <a:txBody>
                    <a:bodyPr/>
                    <a:lstStyle/>
                    <a:p>
                      <a:r>
                        <a:rPr lang="en-GB" sz="2400" b="1" dirty="0" err="1"/>
                        <a:t>Gwraidd</a:t>
                      </a:r>
                      <a:r>
                        <a:rPr lang="en-GB" sz="2400" b="1" dirty="0"/>
                        <a:t>:</a:t>
                      </a:r>
                    </a:p>
                    <a:p>
                      <a:endParaRPr lang="en-GB" sz="2400" dirty="0"/>
                    </a:p>
                    <a:p>
                      <a:r>
                        <a:rPr lang="en-GB" sz="2400" dirty="0" err="1"/>
                        <a:t>O’r</a:t>
                      </a:r>
                      <a:r>
                        <a:rPr lang="en-GB" sz="2400" dirty="0"/>
                        <a:t> </a:t>
                      </a:r>
                      <a:r>
                        <a:rPr lang="en-GB" sz="2400" dirty="0" err="1"/>
                        <a:t>Lladin</a:t>
                      </a:r>
                      <a:r>
                        <a:rPr lang="en-GB" sz="2400" dirty="0"/>
                        <a:t> ‘</a:t>
                      </a:r>
                      <a:r>
                        <a:rPr lang="en-GB" sz="2400" i="1" dirty="0" err="1"/>
                        <a:t>currere</a:t>
                      </a:r>
                      <a:r>
                        <a:rPr lang="en-GB" sz="2400" i="1" dirty="0"/>
                        <a:t>’</a:t>
                      </a:r>
                      <a:r>
                        <a:rPr lang="en-GB" sz="2400" dirty="0"/>
                        <a:t>, </a:t>
                      </a:r>
                      <a:r>
                        <a:rPr lang="en-GB" sz="2400" dirty="0" err="1"/>
                        <a:t>sy’n</a:t>
                      </a:r>
                      <a:r>
                        <a:rPr lang="en-GB" sz="2400" dirty="0"/>
                        <a:t> </a:t>
                      </a:r>
                      <a:r>
                        <a:rPr lang="en-GB" sz="2400" dirty="0" err="1"/>
                        <a:t>golygu</a:t>
                      </a:r>
                      <a:r>
                        <a:rPr lang="en-GB" sz="2400" dirty="0"/>
                        <a:t>  ‘</a:t>
                      </a:r>
                      <a:r>
                        <a:rPr lang="en-GB" sz="2400" i="1" dirty="0"/>
                        <a:t>y</a:t>
                      </a:r>
                      <a:r>
                        <a:rPr lang="en-GB" sz="2400" i="1" baseline="0" dirty="0"/>
                        <a:t> </a:t>
                      </a:r>
                      <a:r>
                        <a:rPr lang="en-GB" sz="2400" i="1" baseline="0" dirty="0" err="1"/>
                        <a:t>weithred</a:t>
                      </a:r>
                      <a:r>
                        <a:rPr lang="en-GB" sz="2400" i="1" baseline="0" dirty="0"/>
                        <a:t> o </a:t>
                      </a:r>
                      <a:r>
                        <a:rPr lang="en-GB" sz="2400" i="1" baseline="0" dirty="0" err="1"/>
                        <a:t>redeg</a:t>
                      </a:r>
                      <a:r>
                        <a:rPr lang="en-GB" sz="2400" i="1" dirty="0"/>
                        <a:t>,  </a:t>
                      </a:r>
                      <a:r>
                        <a:rPr lang="en-GB" sz="2400" i="1" dirty="0" err="1"/>
                        <a:t>ffordd</a:t>
                      </a:r>
                      <a:r>
                        <a:rPr lang="en-GB" sz="2400" i="1" dirty="0"/>
                        <a:t> o </a:t>
                      </a:r>
                      <a:r>
                        <a:rPr lang="en-GB" sz="2400" i="1" dirty="0" err="1"/>
                        <a:t>weithredu</a:t>
                      </a:r>
                      <a:r>
                        <a:rPr lang="en-GB" sz="2400" dirty="0"/>
                        <a:t>’.</a:t>
                      </a:r>
                    </a:p>
                    <a:p>
                      <a:endParaRPr lang="en-GB" sz="2400" dirty="0"/>
                    </a:p>
                    <a:p>
                      <a:r>
                        <a:rPr lang="en-GB" sz="2400" dirty="0" err="1"/>
                        <a:t>Mae’n</a:t>
                      </a:r>
                      <a:r>
                        <a:rPr lang="en-GB" sz="2400" dirty="0"/>
                        <a:t> </a:t>
                      </a:r>
                      <a:r>
                        <a:rPr lang="en-GB" sz="2400" dirty="0" err="1"/>
                        <a:t>disgrifio</a:t>
                      </a:r>
                      <a:r>
                        <a:rPr lang="en-GB" sz="2400" dirty="0"/>
                        <a:t> </a:t>
                      </a:r>
                      <a:r>
                        <a:rPr lang="en-GB" sz="2400" dirty="0" err="1"/>
                        <a:t>taith</a:t>
                      </a:r>
                      <a:r>
                        <a:rPr lang="en-GB" sz="2400" dirty="0"/>
                        <a:t> </a:t>
                      </a:r>
                      <a:r>
                        <a:rPr lang="en-GB" sz="2400" dirty="0" err="1"/>
                        <a:t>ddysgu</a:t>
                      </a:r>
                      <a:r>
                        <a:rPr lang="en-GB" sz="2400" dirty="0"/>
                        <a:t> </a:t>
                      </a:r>
                      <a:r>
                        <a:rPr lang="en-GB" sz="2400" dirty="0" err="1"/>
                        <a:t>rhywun</a:t>
                      </a:r>
                      <a:r>
                        <a:rPr lang="en-GB" sz="2400" dirty="0"/>
                        <a:t>.</a:t>
                      </a:r>
                    </a:p>
                    <a:p>
                      <a:endParaRPr lang="en-GB" sz="2400" dirty="0"/>
                    </a:p>
                  </a:txBody>
                  <a:tcPr marL="46376" marR="46376"/>
                </a:tc>
                <a:extLst>
                  <a:ext uri="{0D108BD9-81ED-4DB2-BD59-A6C34878D82A}">
                    <a16:rowId xmlns:a16="http://schemas.microsoft.com/office/drawing/2014/main" val="10000"/>
                  </a:ext>
                </a:extLst>
              </a:tr>
            </a:tbl>
          </a:graphicData>
        </a:graphic>
      </p:graphicFrame>
      <p:sp>
        <p:nvSpPr>
          <p:cNvPr id="3" name="Content Placeholder 2">
            <a:extLst>
              <a:ext uri="{FF2B5EF4-FFF2-40B4-BE49-F238E27FC236}">
                <a16:creationId xmlns:a16="http://schemas.microsoft.com/office/drawing/2014/main" id="{303F90FD-0BC2-4548-8C8B-7B36429CDA85}"/>
              </a:ext>
            </a:extLst>
          </p:cNvPr>
          <p:cNvSpPr>
            <a:spLocks noGrp="1"/>
          </p:cNvSpPr>
          <p:nvPr>
            <p:ph sz="half" idx="2"/>
          </p:nvPr>
        </p:nvSpPr>
        <p:spPr>
          <a:xfrm>
            <a:off x="4648200" y="1690689"/>
            <a:ext cx="4100264" cy="3989040"/>
          </a:xfrm>
        </p:spPr>
        <p:txBody>
          <a:bodyPr/>
          <a:lstStyle/>
          <a:p>
            <a:pPr marL="0" indent="0">
              <a:buNone/>
            </a:pPr>
            <a:r>
              <a:rPr lang="en-GB" sz="2400" b="1" dirty="0"/>
              <a:t>Origin:</a:t>
            </a:r>
          </a:p>
          <a:p>
            <a:pPr marL="0" indent="0">
              <a:buNone/>
            </a:pPr>
            <a:endParaRPr lang="en-GB" sz="800" b="1" dirty="0"/>
          </a:p>
          <a:p>
            <a:pPr marL="0" indent="0">
              <a:buNone/>
            </a:pPr>
            <a:r>
              <a:rPr lang="en-GB" sz="2400" dirty="0" smtClean="0"/>
              <a:t>From </a:t>
            </a:r>
            <a:r>
              <a:rPr lang="en-GB" sz="2400" dirty="0"/>
              <a:t>the Latin ‘</a:t>
            </a:r>
            <a:r>
              <a:rPr lang="en-GB" sz="2400" i="1" dirty="0" err="1"/>
              <a:t>currere</a:t>
            </a:r>
            <a:r>
              <a:rPr lang="en-GB" sz="2400" i="1" dirty="0"/>
              <a:t>’</a:t>
            </a:r>
            <a:r>
              <a:rPr lang="en-GB" sz="2400" dirty="0"/>
              <a:t>, which means ‘</a:t>
            </a:r>
            <a:r>
              <a:rPr lang="en-GB" sz="2400" i="1" dirty="0"/>
              <a:t>action of running, course of action</a:t>
            </a:r>
            <a:r>
              <a:rPr lang="en-GB" sz="2400" dirty="0"/>
              <a:t>’.</a:t>
            </a:r>
          </a:p>
          <a:p>
            <a:pPr marL="0" indent="0">
              <a:buNone/>
            </a:pPr>
            <a:endParaRPr lang="en-GB" sz="1400" dirty="0"/>
          </a:p>
          <a:p>
            <a:pPr marL="0" indent="0">
              <a:buNone/>
            </a:pPr>
            <a:r>
              <a:rPr lang="en-GB" sz="2400" dirty="0" smtClean="0"/>
              <a:t>It </a:t>
            </a:r>
            <a:r>
              <a:rPr lang="en-GB" sz="2400" dirty="0"/>
              <a:t>describes someone’s learning journey.</a:t>
            </a:r>
          </a:p>
          <a:p>
            <a:endParaRPr lang="en-GB" dirty="0"/>
          </a:p>
        </p:txBody>
      </p:sp>
    </p:spTree>
    <p:extLst>
      <p:ext uri="{BB962C8B-B14F-4D97-AF65-F5344CB8AC3E}">
        <p14:creationId xmlns:p14="http://schemas.microsoft.com/office/powerpoint/2010/main" val="955688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b="1" dirty="0"/>
              <a:t>Diffiniad </a:t>
            </a:r>
            <a:r>
              <a:rPr lang="cy-GB" b="1" dirty="0" smtClean="0"/>
              <a:t>1</a:t>
            </a:r>
            <a:br>
              <a:rPr lang="cy-GB" b="1" dirty="0" smtClean="0"/>
            </a:br>
            <a:r>
              <a:rPr lang="cy-GB" b="1" dirty="0" err="1" smtClean="0"/>
              <a:t>Definition</a:t>
            </a:r>
            <a:r>
              <a:rPr lang="cy-GB" b="1" dirty="0" smtClean="0"/>
              <a:t> </a:t>
            </a:r>
            <a:r>
              <a:rPr lang="cy-GB" b="1" dirty="0"/>
              <a:t>1</a:t>
            </a:r>
            <a:endParaRPr lang="en-GB" b="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3476409320"/>
              </p:ext>
            </p:extLst>
          </p:nvPr>
        </p:nvGraphicFramePr>
        <p:xfrm>
          <a:off x="679806" y="1762760"/>
          <a:ext cx="7784387" cy="3712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4130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b="1" dirty="0"/>
              <a:t>Diffiniad 2 </a:t>
            </a:r>
            <a:r>
              <a:rPr lang="cy-GB" b="1" dirty="0" smtClean="0"/>
              <a:t/>
            </a:r>
            <a:br>
              <a:rPr lang="cy-GB" b="1" dirty="0" smtClean="0"/>
            </a:br>
            <a:r>
              <a:rPr lang="cy-GB" b="1" dirty="0" err="1" smtClean="0"/>
              <a:t>Definition</a:t>
            </a:r>
            <a:r>
              <a:rPr lang="cy-GB" b="1" dirty="0" smtClean="0"/>
              <a:t> </a:t>
            </a:r>
            <a:r>
              <a:rPr lang="cy-GB" b="1" dirty="0"/>
              <a:t>2</a:t>
            </a:r>
            <a:endParaRPr lang="en-GB" b="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1693209383"/>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0082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b="1" dirty="0"/>
              <a:t>Diffiniad 3 </a:t>
            </a:r>
            <a:r>
              <a:rPr lang="cy-GB" b="1" dirty="0" smtClean="0"/>
              <a:t> </a:t>
            </a:r>
            <a:br>
              <a:rPr lang="cy-GB" b="1" dirty="0" smtClean="0"/>
            </a:br>
            <a:r>
              <a:rPr lang="cy-GB" b="1" dirty="0" err="1" smtClean="0"/>
              <a:t>Definition</a:t>
            </a:r>
            <a:r>
              <a:rPr lang="cy-GB" b="1" dirty="0" smtClean="0"/>
              <a:t> </a:t>
            </a:r>
            <a:r>
              <a:rPr lang="cy-GB" b="1" dirty="0"/>
              <a:t>3</a:t>
            </a:r>
            <a:endParaRPr lang="en-GB" b="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2528058391"/>
              </p:ext>
            </p:extLst>
          </p:nvPr>
        </p:nvGraphicFramePr>
        <p:xfrm>
          <a:off x="854253" y="1699933"/>
          <a:ext cx="7661097" cy="3836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2584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a:xfrm>
            <a:off x="328773" y="139094"/>
            <a:ext cx="8691937" cy="1325563"/>
          </a:xfrm>
        </p:spPr>
        <p:txBody>
          <a:bodyPr/>
          <a:lstStyle/>
          <a:p>
            <a:r>
              <a:rPr lang="cy-GB" b="1" dirty="0"/>
              <a:t>Pa un sydd orau? </a:t>
            </a:r>
            <a:r>
              <a:rPr lang="cy-GB" b="1" dirty="0" smtClean="0"/>
              <a:t> </a:t>
            </a:r>
            <a:br>
              <a:rPr lang="cy-GB" b="1" dirty="0" smtClean="0"/>
            </a:br>
            <a:r>
              <a:rPr lang="cy-GB" b="1" dirty="0" err="1" smtClean="0"/>
              <a:t>Which</a:t>
            </a:r>
            <a:r>
              <a:rPr lang="cy-GB" b="1" dirty="0" smtClean="0"/>
              <a:t> </a:t>
            </a:r>
            <a:r>
              <a:rPr lang="cy-GB" b="1" dirty="0"/>
              <a:t>is the best?</a:t>
            </a:r>
            <a:endParaRPr lang="en-GB" b="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3709731952"/>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6633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3" name="Content Placeholder 2">
            <a:extLst>
              <a:ext uri="{FF2B5EF4-FFF2-40B4-BE49-F238E27FC236}">
                <a16:creationId xmlns:a16="http://schemas.microsoft.com/office/drawing/2014/main" id="{341CDD4F-9AE6-4235-AEB2-2C56A607AA96}"/>
              </a:ext>
            </a:extLst>
          </p:cNvPr>
          <p:cNvGraphicFramePr>
            <a:graphicFrameLocks noGrp="1"/>
          </p:cNvGraphicFramePr>
          <p:nvPr>
            <p:ph sz="half" idx="1"/>
            <p:extLst/>
          </p:nvPr>
        </p:nvGraphicFramePr>
        <p:xfrm>
          <a:off x="628650" y="1825625"/>
          <a:ext cx="3758415" cy="3527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830FD22E-42FD-4005-BF93-43DD84C2A644}"/>
              </a:ext>
            </a:extLst>
          </p:cNvPr>
          <p:cNvGraphicFramePr>
            <a:graphicFrameLocks noGrp="1"/>
          </p:cNvGraphicFramePr>
          <p:nvPr>
            <p:ph sz="half" idx="2"/>
            <p:extLst>
              <p:ext uri="{D42A27DB-BD31-4B8C-83A1-F6EECF244321}">
                <p14:modId xmlns:p14="http://schemas.microsoft.com/office/powerpoint/2010/main" val="374695480"/>
              </p:ext>
            </p:extLst>
          </p:nvPr>
        </p:nvGraphicFramePr>
        <p:xfrm>
          <a:off x="4629150" y="1825625"/>
          <a:ext cx="3960046" cy="35272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1759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237384171"/>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1938992"/>
          </a:xfrm>
          <a:prstGeom prst="rect">
            <a:avLst/>
          </a:prstGeom>
          <a:noFill/>
        </p:spPr>
        <p:txBody>
          <a:bodyPr wrap="square" rtlCol="0">
            <a:spAutoFit/>
          </a:bodyPr>
          <a:lstStyle/>
          <a:p>
            <a:pPr marL="285750" indent="-285750">
              <a:buFont typeface="Arial" panose="020B0604020202020204" pitchFamily="34" charset="0"/>
              <a:buChar char="•"/>
            </a:pPr>
            <a:r>
              <a:rPr lang="cy-GB" sz="2000" dirty="0"/>
              <a:t>Yr hyn mae disgyblion yn dysgu o agweddau athrawon ac amgylchiadau’r ysgol e.e.</a:t>
            </a:r>
          </a:p>
          <a:p>
            <a:pPr marL="800100" lvl="1" indent="-342900">
              <a:buFont typeface="Courier New" panose="02070309020205020404" pitchFamily="49" charset="0"/>
              <a:buChar char="o"/>
            </a:pPr>
            <a:r>
              <a:rPr lang="cy-GB" sz="2000" dirty="0"/>
              <a:t>Brwdfrydedd at ddysgu</a:t>
            </a:r>
          </a:p>
          <a:p>
            <a:pPr marL="800100" lvl="1" indent="-342900">
              <a:buFont typeface="Courier New" panose="02070309020205020404" pitchFamily="49" charset="0"/>
              <a:buChar char="o"/>
            </a:pPr>
            <a:r>
              <a:rPr lang="cy-GB" sz="2000" dirty="0"/>
              <a:t>Awyrgych gefnogol</a:t>
            </a:r>
          </a:p>
          <a:p>
            <a:r>
              <a:rPr lang="cy-GB" sz="2000" dirty="0"/>
              <a:t>(y cwricwlwm anfwriadol)</a:t>
            </a:r>
            <a:endParaRPr lang="en-GB" sz="20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896474" cy="1938992"/>
          </a:xfrm>
          <a:prstGeom prst="rect">
            <a:avLst/>
          </a:prstGeom>
          <a:noFill/>
        </p:spPr>
        <p:txBody>
          <a:bodyPr wrap="square" rtlCol="0">
            <a:spAutoFit/>
          </a:bodyPr>
          <a:lstStyle/>
          <a:p>
            <a:pPr marL="285750" indent="-285750">
              <a:buFont typeface="Arial" panose="020B0604020202020204" pitchFamily="34" charset="0"/>
              <a:buChar char="•"/>
            </a:pPr>
            <a:r>
              <a:rPr lang="cy-GB" sz="2000" dirty="0"/>
              <a:t>Pupils learn from the attitudes of teachers and the school environment e.g.</a:t>
            </a:r>
          </a:p>
          <a:p>
            <a:pPr marL="800100" lvl="1" indent="-342900">
              <a:buFont typeface="Courier New" panose="02070309020205020404" pitchFamily="49" charset="0"/>
              <a:buChar char="o"/>
            </a:pPr>
            <a:r>
              <a:rPr lang="cy-GB" sz="2000" dirty="0"/>
              <a:t>Enthusiasm for learning</a:t>
            </a:r>
          </a:p>
          <a:p>
            <a:pPr marL="800100" lvl="1" indent="-342900">
              <a:buFont typeface="Courier New" panose="02070309020205020404" pitchFamily="49" charset="0"/>
              <a:buChar char="o"/>
            </a:pPr>
            <a:r>
              <a:rPr lang="cy-GB" sz="2000" dirty="0"/>
              <a:t>Supportive environment</a:t>
            </a:r>
          </a:p>
          <a:p>
            <a:r>
              <a:rPr lang="cy-GB" sz="2000" dirty="0"/>
              <a:t>(the unintended curriculum)</a:t>
            </a:r>
            <a:endParaRPr lang="en-GB" sz="2000" dirty="0"/>
          </a:p>
        </p:txBody>
      </p:sp>
    </p:spTree>
    <p:extLst>
      <p:ext uri="{BB962C8B-B14F-4D97-AF65-F5344CB8AC3E}">
        <p14:creationId xmlns:p14="http://schemas.microsoft.com/office/powerpoint/2010/main" val="2866555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993273943"/>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Yr hyn sydd angen dysgu yn ôl dogfennau’r llywodraeth </a:t>
            </a:r>
          </a:p>
          <a:p>
            <a:pPr marL="800100" lvl="1" indent="-342900">
              <a:buFont typeface="Courier New" panose="02070309020205020404" pitchFamily="49" charset="0"/>
              <a:buChar char="o"/>
            </a:pPr>
            <a:r>
              <a:rPr lang="cy-GB" sz="2400" dirty="0"/>
              <a:t>Sgiliau e.e. llythrennedd, rhifedd </a:t>
            </a:r>
          </a:p>
          <a:p>
            <a:pPr marL="800100" lvl="1" indent="-342900">
              <a:buFont typeface="Courier New" panose="02070309020205020404" pitchFamily="49" charset="0"/>
              <a:buChar char="o"/>
            </a:pPr>
            <a:r>
              <a:rPr lang="cy-GB" sz="2400" dirty="0"/>
              <a:t>Gwybodaeth e.e. Hanes, Mathemateg</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678148"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The content thas has to be taught according to government documents i.e.  </a:t>
            </a:r>
          </a:p>
          <a:p>
            <a:pPr marL="800100" lvl="1" indent="-342900">
              <a:buFont typeface="Courier New" panose="02070309020205020404" pitchFamily="49" charset="0"/>
              <a:buChar char="o"/>
            </a:pPr>
            <a:r>
              <a:rPr lang="cy-GB" sz="2400" dirty="0"/>
              <a:t>Skills e.g. literacy and numeracy</a:t>
            </a:r>
          </a:p>
          <a:p>
            <a:pPr marL="800100" lvl="1" indent="-342900">
              <a:buFont typeface="Courier New" panose="02070309020205020404" pitchFamily="49" charset="0"/>
              <a:buChar char="o"/>
            </a:pPr>
            <a:r>
              <a:rPr lang="cy-GB" sz="2400" dirty="0"/>
              <a:t>Knowledge e.g. History, Maths</a:t>
            </a:r>
            <a:endParaRPr lang="en-GB" sz="2400" dirty="0"/>
          </a:p>
        </p:txBody>
      </p:sp>
    </p:spTree>
    <p:extLst>
      <p:ext uri="{BB962C8B-B14F-4D97-AF65-F5344CB8AC3E}">
        <p14:creationId xmlns:p14="http://schemas.microsoft.com/office/powerpoint/2010/main" val="3570966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176256063"/>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Egwyddorion sy’n cael eu dysgu e.e.</a:t>
            </a:r>
          </a:p>
          <a:p>
            <a:pPr marL="800100" lvl="1" indent="-342900">
              <a:buFont typeface="Courier New" panose="02070309020205020404" pitchFamily="49" charset="0"/>
              <a:buChar char="o"/>
            </a:pPr>
            <a:r>
              <a:rPr lang="cy-GB" sz="2400" dirty="0"/>
              <a:t>ymddygiad</a:t>
            </a:r>
          </a:p>
          <a:p>
            <a:pPr marL="800100" lvl="1" indent="-342900">
              <a:buFont typeface="Courier New" panose="02070309020205020404" pitchFamily="49" charset="0"/>
              <a:buChar char="o"/>
            </a:pPr>
            <a:r>
              <a:rPr lang="cy-GB" sz="2400" dirty="0"/>
              <a:t>ymdrech</a:t>
            </a:r>
          </a:p>
          <a:p>
            <a:pPr marL="800100" lvl="1" indent="-342900">
              <a:buFont typeface="Courier New" panose="02070309020205020404" pitchFamily="49" charset="0"/>
              <a:buChar char="o"/>
            </a:pPr>
            <a:r>
              <a:rPr lang="cy-GB" sz="2400" dirty="0"/>
              <a:t>cwblhau tasgau</a:t>
            </a:r>
          </a:p>
          <a:p>
            <a:pPr marL="800100" lvl="1" indent="-342900">
              <a:buFont typeface="Courier New" panose="02070309020205020404" pitchFamily="49" charset="0"/>
              <a:buChar char="o"/>
            </a:pPr>
            <a:r>
              <a:rPr lang="cy-GB" sz="2400" dirty="0"/>
              <a:t>cydweithio</a:t>
            </a:r>
          </a:p>
          <a:p>
            <a:pPr marL="800100" lvl="1" indent="-342900">
              <a:buFont typeface="Courier New" panose="02070309020205020404" pitchFamily="49" charset="0"/>
              <a:buChar char="o"/>
            </a:pPr>
            <a:r>
              <a:rPr lang="cy-GB" sz="2400" dirty="0"/>
              <a:t>prydlondeb </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Principles learnt through the teaching e.g.</a:t>
            </a:r>
          </a:p>
          <a:p>
            <a:pPr marL="800100" lvl="1" indent="-342900">
              <a:buFont typeface="Courier New" panose="02070309020205020404" pitchFamily="49" charset="0"/>
              <a:buChar char="o"/>
            </a:pPr>
            <a:r>
              <a:rPr lang="cy-GB" sz="2400" dirty="0"/>
              <a:t>behaviour</a:t>
            </a:r>
          </a:p>
          <a:p>
            <a:pPr marL="800100" lvl="1" indent="-342900">
              <a:buFont typeface="Courier New" panose="02070309020205020404" pitchFamily="49" charset="0"/>
              <a:buChar char="o"/>
            </a:pPr>
            <a:r>
              <a:rPr lang="cy-GB" sz="2400" dirty="0"/>
              <a:t>effort</a:t>
            </a:r>
          </a:p>
          <a:p>
            <a:pPr marL="800100" lvl="1" indent="-342900">
              <a:buFont typeface="Courier New" panose="02070309020205020404" pitchFamily="49" charset="0"/>
              <a:buChar char="o"/>
            </a:pPr>
            <a:r>
              <a:rPr lang="cy-GB" sz="2400" dirty="0"/>
              <a:t>completing tasks</a:t>
            </a:r>
          </a:p>
          <a:p>
            <a:pPr marL="800100" lvl="1" indent="-342900">
              <a:buFont typeface="Courier New" panose="02070309020205020404" pitchFamily="49" charset="0"/>
              <a:buChar char="o"/>
            </a:pPr>
            <a:r>
              <a:rPr lang="cy-GB" sz="2400" dirty="0"/>
              <a:t>working together</a:t>
            </a:r>
          </a:p>
          <a:p>
            <a:pPr marL="800100" lvl="1" indent="-342900">
              <a:buFont typeface="Courier New" panose="02070309020205020404" pitchFamily="49" charset="0"/>
              <a:buChar char="o"/>
            </a:pPr>
            <a:r>
              <a:rPr lang="cy-GB" sz="2400" dirty="0"/>
              <a:t>punctuality</a:t>
            </a:r>
            <a:endParaRPr lang="en-GB" sz="2400" dirty="0"/>
          </a:p>
        </p:txBody>
      </p:sp>
    </p:spTree>
    <p:extLst>
      <p:ext uri="{BB962C8B-B14F-4D97-AF65-F5344CB8AC3E}">
        <p14:creationId xmlns:p14="http://schemas.microsoft.com/office/powerpoint/2010/main" val="3846199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3050094616"/>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369870" y="2578813"/>
            <a:ext cx="4017195"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Testunau neu agweddau sydd wedi cael eu gwahardd rhag eu dysgu</a:t>
            </a:r>
          </a:p>
          <a:p>
            <a:pPr marL="800100" lvl="1" indent="-342900">
              <a:buFont typeface="Courier New" panose="02070309020205020404" pitchFamily="49" charset="0"/>
              <a:buChar char="o"/>
            </a:pPr>
            <a:r>
              <a:rPr lang="cy-GB" sz="2400" dirty="0"/>
              <a:t>esblygiad v ‘Y Ffrwydrad fawr’ (gwyddoniaeth v crefydd)</a:t>
            </a:r>
          </a:p>
          <a:p>
            <a:pPr marL="800100" lvl="1" indent="-342900">
              <a:buFont typeface="Courier New" panose="02070309020205020404" pitchFamily="49" charset="0"/>
              <a:buChar char="o"/>
            </a:pPr>
            <a:r>
              <a:rPr lang="cy-GB" sz="2400" dirty="0"/>
              <a:t>Hawliau hoywon (adran 28, 1986-2003)</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886200"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Topics or attitudes that </a:t>
            </a:r>
            <a:r>
              <a:rPr lang="cy-GB" sz="2400" dirty="0" err="1"/>
              <a:t>are</a:t>
            </a:r>
            <a:r>
              <a:rPr lang="cy-GB" sz="2400" dirty="0"/>
              <a:t> </a:t>
            </a:r>
            <a:r>
              <a:rPr lang="cy-GB" sz="2400" dirty="0" err="1" smtClean="0"/>
              <a:t>excluded</a:t>
            </a:r>
            <a:r>
              <a:rPr lang="cy-GB" sz="2400" dirty="0" smtClean="0"/>
              <a:t> </a:t>
            </a:r>
            <a:r>
              <a:rPr lang="cy-GB" sz="2400" dirty="0"/>
              <a:t>from being taught e.g.</a:t>
            </a:r>
          </a:p>
          <a:p>
            <a:pPr marL="800100" lvl="1" indent="-342900">
              <a:buFont typeface="Courier New" panose="02070309020205020404" pitchFamily="49" charset="0"/>
              <a:buChar char="o"/>
            </a:pPr>
            <a:r>
              <a:rPr lang="cy-GB" sz="2400" dirty="0"/>
              <a:t>evolution v Big Bang theory (science v religion)</a:t>
            </a:r>
          </a:p>
          <a:p>
            <a:pPr marL="800100" lvl="1" indent="-342900">
              <a:buFont typeface="Courier New" panose="02070309020205020404" pitchFamily="49" charset="0"/>
              <a:buChar char="o"/>
            </a:pPr>
            <a:r>
              <a:rPr lang="cy-GB" sz="2400" dirty="0"/>
              <a:t>Homosexuality (section 28, 1986-2003)</a:t>
            </a:r>
            <a:endParaRPr lang="en-GB" sz="2400" dirty="0"/>
          </a:p>
        </p:txBody>
      </p:sp>
    </p:spTree>
    <p:extLst>
      <p:ext uri="{BB962C8B-B14F-4D97-AF65-F5344CB8AC3E}">
        <p14:creationId xmlns:p14="http://schemas.microsoft.com/office/powerpoint/2010/main" val="39882059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6828"/>
            <a:ext cx="7886700" cy="1325563"/>
          </a:xfrm>
        </p:spPr>
        <p:txBody>
          <a:bodyPr>
            <a:normAutofit fontScale="90000"/>
          </a:bodyPr>
          <a:lstStyle/>
          <a:p>
            <a:r>
              <a:rPr lang="en-GB" b="1" dirty="0" smtClean="0"/>
              <a:t>Beth </a:t>
            </a:r>
            <a:r>
              <a:rPr lang="en-GB" b="1" dirty="0" err="1" smtClean="0"/>
              <a:t>sy’n</a:t>
            </a:r>
            <a:r>
              <a:rPr lang="en-GB" b="1" dirty="0" smtClean="0"/>
              <a:t> </a:t>
            </a:r>
            <a:r>
              <a:rPr lang="en-GB" b="1" dirty="0" err="1" smtClean="0"/>
              <a:t>dylanwadu</a:t>
            </a:r>
            <a:r>
              <a:rPr lang="en-GB" b="1" dirty="0" smtClean="0"/>
              <a:t> </a:t>
            </a:r>
            <a:r>
              <a:rPr lang="en-GB" b="1" dirty="0" err="1" smtClean="0"/>
              <a:t>ar</a:t>
            </a:r>
            <a:r>
              <a:rPr lang="en-GB" b="1" dirty="0" smtClean="0"/>
              <a:t> </a:t>
            </a:r>
            <a:r>
              <a:rPr lang="en-GB" b="1" dirty="0" err="1" smtClean="0"/>
              <a:t>gwricwlwm</a:t>
            </a:r>
            <a:r>
              <a:rPr lang="en-GB" b="1" dirty="0" smtClean="0"/>
              <a:t>?</a:t>
            </a:r>
            <a:br>
              <a:rPr lang="en-GB" b="1" dirty="0" smtClean="0"/>
            </a:br>
            <a:r>
              <a:rPr lang="en-GB" b="1" dirty="0" smtClean="0"/>
              <a:t>What impacts on curriculum?</a:t>
            </a:r>
            <a:endParaRPr lang="en-GB" b="1" dirty="0"/>
          </a:p>
        </p:txBody>
      </p:sp>
      <p:pic>
        <p:nvPicPr>
          <p:cNvPr id="6" name="Picture 5">
            <a:hlinkClick r:id="rId3"/>
          </p:cNvPr>
          <p:cNvPicPr/>
          <p:nvPr/>
        </p:nvPicPr>
        <p:blipFill rotWithShape="1">
          <a:blip r:embed="rId4"/>
          <a:srcRect l="222" t="23352" r="33520" b="26790"/>
          <a:stretch/>
        </p:blipFill>
        <p:spPr bwMode="auto">
          <a:xfrm>
            <a:off x="2663053" y="1452391"/>
            <a:ext cx="3817894" cy="1446443"/>
          </a:xfrm>
          <a:prstGeom prst="rect">
            <a:avLst/>
          </a:prstGeom>
          <a:ln>
            <a:noFill/>
          </a:ln>
          <a:extLst>
            <a:ext uri="{53640926-AAD7-44D8-BBD7-CCE9431645EC}">
              <a14:shadowObscured xmlns:a14="http://schemas.microsoft.com/office/drawing/2010/main"/>
            </a:ext>
          </a:extLst>
        </p:spPr>
      </p:pic>
      <p:graphicFrame>
        <p:nvGraphicFramePr>
          <p:cNvPr id="8" name="Table 7"/>
          <p:cNvGraphicFramePr>
            <a:graphicFrameLocks noGrp="1"/>
          </p:cNvGraphicFramePr>
          <p:nvPr>
            <p:extLst>
              <p:ext uri="{D42A27DB-BD31-4B8C-83A1-F6EECF244321}">
                <p14:modId xmlns:p14="http://schemas.microsoft.com/office/powerpoint/2010/main" val="3124094245"/>
              </p:ext>
            </p:extLst>
          </p:nvPr>
        </p:nvGraphicFramePr>
        <p:xfrm>
          <a:off x="263236" y="3274753"/>
          <a:ext cx="8617528" cy="2339109"/>
        </p:xfrm>
        <a:graphic>
          <a:graphicData uri="http://schemas.openxmlformats.org/drawingml/2006/table">
            <a:tbl>
              <a:tblPr firstRow="1" bandRow="1">
                <a:tableStyleId>{5C22544A-7EE6-4342-B048-85BDC9FD1C3A}</a:tableStyleId>
              </a:tblPr>
              <a:tblGrid>
                <a:gridCol w="4308764">
                  <a:extLst>
                    <a:ext uri="{9D8B030D-6E8A-4147-A177-3AD203B41FA5}">
                      <a16:colId xmlns:a16="http://schemas.microsoft.com/office/drawing/2014/main" val="137425060"/>
                    </a:ext>
                  </a:extLst>
                </a:gridCol>
                <a:gridCol w="4308764">
                  <a:extLst>
                    <a:ext uri="{9D8B030D-6E8A-4147-A177-3AD203B41FA5}">
                      <a16:colId xmlns:a16="http://schemas.microsoft.com/office/drawing/2014/main" val="2640695526"/>
                    </a:ext>
                  </a:extLst>
                </a:gridCol>
              </a:tblGrid>
              <a:tr h="2339109">
                <a:tc>
                  <a:txBody>
                    <a:bodyPr/>
                    <a:lstStyle/>
                    <a:p>
                      <a:pPr marL="285750" indent="-285750">
                        <a:buFont typeface="Arial" panose="020B0604020202020204" pitchFamily="34" charset="0"/>
                        <a:buChar char="•"/>
                      </a:pPr>
                      <a:r>
                        <a:rPr lang="en-GB" dirty="0" smtClean="0"/>
                        <a:t>Gwyliwch y clip </a:t>
                      </a:r>
                      <a:r>
                        <a:rPr lang="en-GB" dirty="0" err="1" smtClean="0"/>
                        <a:t>fideo</a:t>
                      </a:r>
                      <a:r>
                        <a:rPr lang="en-GB" dirty="0" smtClean="0"/>
                        <a:t>.</a:t>
                      </a:r>
                    </a:p>
                    <a:p>
                      <a:pPr marL="285750" indent="-285750">
                        <a:buFont typeface="Arial" panose="020B0604020202020204" pitchFamily="34" charset="0"/>
                        <a:buChar char="•"/>
                      </a:pPr>
                      <a:r>
                        <a:rPr lang="en-GB" dirty="0" err="1" smtClean="0"/>
                        <a:t>Rhestrwch</a:t>
                      </a:r>
                      <a:r>
                        <a:rPr lang="en-GB" baseline="0" dirty="0" smtClean="0"/>
                        <a:t> y </a:t>
                      </a:r>
                      <a:r>
                        <a:rPr lang="en-GB" baseline="0" dirty="0" err="1" smtClean="0"/>
                        <a:t>dylanwadau</a:t>
                      </a:r>
                      <a:r>
                        <a:rPr lang="en-GB" baseline="0" dirty="0" smtClean="0"/>
                        <a:t> </a:t>
                      </a:r>
                      <a:r>
                        <a:rPr lang="en-GB" baseline="0" dirty="0" err="1" smtClean="0"/>
                        <a:t>ar</a:t>
                      </a:r>
                      <a:r>
                        <a:rPr lang="en-GB" baseline="0" dirty="0" smtClean="0"/>
                        <a:t> </a:t>
                      </a:r>
                      <a:r>
                        <a:rPr lang="en-GB" baseline="0" dirty="0" err="1" smtClean="0"/>
                        <a:t>gwricwlwm</a:t>
                      </a:r>
                      <a:r>
                        <a:rPr lang="en-GB" baseline="0" dirty="0" smtClean="0"/>
                        <a:t> </a:t>
                      </a:r>
                      <a:r>
                        <a:rPr lang="en-GB" baseline="0" dirty="0" err="1" smtClean="0"/>
                        <a:t>mae</a:t>
                      </a:r>
                      <a:r>
                        <a:rPr lang="en-GB" baseline="0" dirty="0" smtClean="0"/>
                        <a:t> Ken Robinson </a:t>
                      </a:r>
                      <a:r>
                        <a:rPr lang="en-GB" baseline="0" dirty="0" err="1" smtClean="0"/>
                        <a:t>yn</a:t>
                      </a:r>
                      <a:r>
                        <a:rPr lang="en-GB" baseline="0" dirty="0" smtClean="0"/>
                        <a:t> </a:t>
                      </a:r>
                      <a:r>
                        <a:rPr lang="en-GB" baseline="0" dirty="0" err="1" smtClean="0"/>
                        <a:t>eu</a:t>
                      </a:r>
                      <a:r>
                        <a:rPr lang="en-GB" baseline="0" dirty="0" smtClean="0"/>
                        <a:t> </a:t>
                      </a:r>
                      <a:r>
                        <a:rPr lang="en-GB" baseline="0" dirty="0" err="1" smtClean="0"/>
                        <a:t>trafod</a:t>
                      </a:r>
                      <a:r>
                        <a:rPr lang="en-GB" baseline="0" dirty="0" smtClean="0"/>
                        <a:t>.</a:t>
                      </a:r>
                    </a:p>
                    <a:p>
                      <a:pPr marL="285750" indent="-285750">
                        <a:buFont typeface="Arial" panose="020B0604020202020204" pitchFamily="34" charset="0"/>
                        <a:buChar char="•"/>
                      </a:pPr>
                      <a:r>
                        <a:rPr lang="en-GB" baseline="0" dirty="0" smtClean="0"/>
                        <a:t>I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ydych</a:t>
                      </a:r>
                      <a:r>
                        <a:rPr lang="en-GB" baseline="0" dirty="0" smtClean="0"/>
                        <a:t> </a:t>
                      </a:r>
                      <a:r>
                        <a:rPr lang="en-GB" baseline="0" dirty="0" err="1" smtClean="0"/>
                        <a:t>chi’n</a:t>
                      </a:r>
                      <a:r>
                        <a:rPr lang="en-GB" baseline="0" dirty="0" smtClean="0"/>
                        <a:t> </a:t>
                      </a:r>
                      <a:r>
                        <a:rPr lang="en-GB" baseline="0" dirty="0" err="1" smtClean="0"/>
                        <a:t>cytuno</a:t>
                      </a:r>
                      <a:r>
                        <a:rPr lang="en-GB" baseline="0" dirty="0" smtClean="0"/>
                        <a:t> </a:t>
                      </a:r>
                      <a:r>
                        <a:rPr lang="en-GB" baseline="0" dirty="0" err="1" smtClean="0"/>
                        <a:t>gyda’i</a:t>
                      </a:r>
                      <a:r>
                        <a:rPr lang="en-GB" baseline="0" dirty="0" smtClean="0"/>
                        <a:t> </a:t>
                      </a:r>
                      <a:r>
                        <a:rPr lang="en-GB" baseline="0" dirty="0" err="1" smtClean="0"/>
                        <a:t>farn</a:t>
                      </a:r>
                      <a:r>
                        <a:rPr lang="en-GB" baseline="0" dirty="0" smtClean="0"/>
                        <a:t>? Pa </a:t>
                      </a:r>
                      <a:r>
                        <a:rPr lang="en-GB" baseline="0" dirty="0" err="1" smtClean="0"/>
                        <a:t>dystiolaeth</a:t>
                      </a:r>
                      <a:r>
                        <a:rPr lang="en-GB" baseline="0" dirty="0" smtClean="0"/>
                        <a:t> </a:t>
                      </a:r>
                      <a:r>
                        <a:rPr lang="en-GB" baseline="0" dirty="0" err="1" smtClean="0"/>
                        <a:t>sydd</a:t>
                      </a:r>
                      <a:r>
                        <a:rPr lang="en-GB" baseline="0" dirty="0" smtClean="0"/>
                        <a:t> </a:t>
                      </a:r>
                      <a:r>
                        <a:rPr lang="en-GB" baseline="0" dirty="0" err="1" smtClean="0"/>
                        <a:t>gennych</a:t>
                      </a:r>
                      <a:r>
                        <a:rPr lang="en-GB" baseline="0" dirty="0" smtClean="0"/>
                        <a:t> </a:t>
                      </a:r>
                      <a:r>
                        <a:rPr lang="en-GB" baseline="0" dirty="0" err="1" smtClean="0"/>
                        <a:t>sy’n</a:t>
                      </a:r>
                      <a:r>
                        <a:rPr lang="en-GB" baseline="0" dirty="0" smtClean="0"/>
                        <a:t> </a:t>
                      </a:r>
                      <a:r>
                        <a:rPr lang="en-GB" baseline="0" dirty="0" err="1" smtClean="0"/>
                        <a:t>eich</a:t>
                      </a:r>
                      <a:r>
                        <a:rPr lang="en-GB" baseline="0" dirty="0" smtClean="0"/>
                        <a:t> </a:t>
                      </a:r>
                      <a:r>
                        <a:rPr lang="en-GB" baseline="0" dirty="0" err="1" smtClean="0"/>
                        <a:t>argyhoeddi</a:t>
                      </a:r>
                      <a:r>
                        <a:rPr lang="en-GB" baseline="0" dirty="0" smtClean="0"/>
                        <a:t> bod </a:t>
                      </a:r>
                      <a:r>
                        <a:rPr lang="en-GB" baseline="0" dirty="0" err="1" smtClean="0"/>
                        <a:t>yr</a:t>
                      </a:r>
                      <a:r>
                        <a:rPr lang="en-GB" baseline="0" dirty="0" smtClean="0"/>
                        <a:t> </a:t>
                      </a:r>
                      <a:r>
                        <a:rPr lang="en-GB" baseline="0" dirty="0" err="1" smtClean="0"/>
                        <a:t>hyn</a:t>
                      </a:r>
                      <a:r>
                        <a:rPr lang="en-GB" baseline="0" dirty="0" smtClean="0"/>
                        <a:t> </a:t>
                      </a:r>
                      <a:r>
                        <a:rPr lang="en-GB" baseline="0" dirty="0" err="1" smtClean="0"/>
                        <a:t>mae’n</a:t>
                      </a:r>
                      <a:r>
                        <a:rPr lang="en-GB" baseline="0" dirty="0" smtClean="0"/>
                        <a:t> </a:t>
                      </a:r>
                      <a:r>
                        <a:rPr lang="en-GB" baseline="0" dirty="0" err="1" smtClean="0"/>
                        <a:t>dweud</a:t>
                      </a:r>
                      <a:r>
                        <a:rPr lang="en-GB" baseline="0" dirty="0" smtClean="0"/>
                        <a:t> </a:t>
                      </a:r>
                      <a:r>
                        <a:rPr lang="en-GB" baseline="0" dirty="0" err="1" smtClean="0"/>
                        <a:t>yn</a:t>
                      </a:r>
                      <a:r>
                        <a:rPr lang="en-GB" baseline="0" dirty="0" smtClean="0"/>
                        <a:t> </a:t>
                      </a:r>
                      <a:r>
                        <a:rPr lang="en-GB" baseline="0" dirty="0" err="1" smtClean="0"/>
                        <a:t>gywir</a:t>
                      </a:r>
                      <a:r>
                        <a:rPr lang="en-GB" baseline="0" dirty="0" smtClean="0"/>
                        <a:t> </a:t>
                      </a:r>
                      <a:r>
                        <a:rPr lang="en-GB" baseline="0" dirty="0" err="1" smtClean="0"/>
                        <a:t>neu’n</a:t>
                      </a:r>
                      <a:r>
                        <a:rPr lang="en-GB" baseline="0" dirty="0" smtClean="0"/>
                        <a:t> </a:t>
                      </a:r>
                      <a:r>
                        <a:rPr lang="en-GB" baseline="0" dirty="0" err="1" smtClean="0"/>
                        <a:t>anghywir</a:t>
                      </a:r>
                      <a:r>
                        <a:rPr lang="en-GB" baseline="0" dirty="0" smtClean="0"/>
                        <a:t>?</a:t>
                      </a:r>
                    </a:p>
                    <a:p>
                      <a:endParaRPr lang="en-GB" dirty="0"/>
                    </a:p>
                  </a:txBody>
                  <a:tcPr/>
                </a:tc>
                <a:tc>
                  <a:txBody>
                    <a:bodyPr/>
                    <a:lstStyle/>
                    <a:p>
                      <a:pPr marL="285750" indent="-285750">
                        <a:buFont typeface="Arial" panose="020B0604020202020204" pitchFamily="34" charset="0"/>
                        <a:buChar char="•"/>
                      </a:pPr>
                      <a:r>
                        <a:rPr lang="en-GB" dirty="0" smtClean="0"/>
                        <a:t>Watch the video clip.</a:t>
                      </a:r>
                    </a:p>
                    <a:p>
                      <a:pPr marL="285750" indent="-285750">
                        <a:buFont typeface="Arial" panose="020B0604020202020204" pitchFamily="34" charset="0"/>
                        <a:buChar char="•"/>
                      </a:pPr>
                      <a:r>
                        <a:rPr lang="en-GB" dirty="0" smtClean="0"/>
                        <a:t>List the influences on curriculum Ken Robinson discusses.</a:t>
                      </a:r>
                    </a:p>
                    <a:p>
                      <a:pPr marL="285750" indent="-285750">
                        <a:buFont typeface="Arial" panose="020B0604020202020204" pitchFamily="34" charset="0"/>
                        <a:buChar char="•"/>
                      </a:pPr>
                      <a:r>
                        <a:rPr lang="en-GB" dirty="0" smtClean="0"/>
                        <a:t>To</a:t>
                      </a:r>
                      <a:r>
                        <a:rPr lang="en-GB" baseline="0" dirty="0" smtClean="0"/>
                        <a:t> what extent do you agree with his opinion? What evidence do you have that convinces you that what he’s saying is correct or incorrect?</a:t>
                      </a:r>
                      <a:endParaRPr lang="en-GB" dirty="0"/>
                    </a:p>
                  </a:txBody>
                  <a:tcPr/>
                </a:tc>
                <a:extLst>
                  <a:ext uri="{0D108BD9-81ED-4DB2-BD59-A6C34878D82A}">
                    <a16:rowId xmlns:a16="http://schemas.microsoft.com/office/drawing/2014/main" val="2405594194"/>
                  </a:ext>
                </a:extLst>
              </a:tr>
            </a:tbl>
          </a:graphicData>
        </a:graphic>
      </p:graphicFrame>
    </p:spTree>
    <p:extLst>
      <p:ext uri="{BB962C8B-B14F-4D97-AF65-F5344CB8AC3E}">
        <p14:creationId xmlns:p14="http://schemas.microsoft.com/office/powerpoint/2010/main" val="26441184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re-boot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6125" y="1579647"/>
            <a:ext cx="6451749" cy="3957901"/>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p:cNvSpPr txBox="1">
            <a:spLocks/>
          </p:cNvSpPr>
          <p:nvPr/>
        </p:nvSpPr>
        <p:spPr>
          <a:xfrm>
            <a:off x="628650" y="126828"/>
            <a:ext cx="7886700" cy="1325563"/>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smtClean="0"/>
              <a:t>Mae </a:t>
            </a:r>
            <a:r>
              <a:rPr lang="en-GB" sz="3200" b="1" dirty="0" err="1" smtClean="0"/>
              <a:t>Cymru</a:t>
            </a:r>
            <a:r>
              <a:rPr lang="en-GB" sz="3200" b="1" dirty="0" smtClean="0"/>
              <a:t> </a:t>
            </a:r>
            <a:r>
              <a:rPr lang="en-GB" sz="3200" b="1" dirty="0" err="1" smtClean="0"/>
              <a:t>yn</a:t>
            </a:r>
            <a:r>
              <a:rPr lang="en-GB" sz="3200" b="1" dirty="0" smtClean="0"/>
              <a:t> </a:t>
            </a:r>
            <a:r>
              <a:rPr lang="en-GB" sz="3200" b="1" dirty="0" err="1" smtClean="0"/>
              <a:t>diwygio</a:t>
            </a:r>
            <a:r>
              <a:rPr lang="en-GB" sz="3200" b="1" dirty="0" smtClean="0"/>
              <a:t> </a:t>
            </a:r>
            <a:r>
              <a:rPr lang="en-GB" sz="3200" b="1" dirty="0" err="1" smtClean="0"/>
              <a:t>ei</a:t>
            </a:r>
            <a:r>
              <a:rPr lang="en-GB" sz="3200" b="1" dirty="0" smtClean="0"/>
              <a:t> </a:t>
            </a:r>
            <a:r>
              <a:rPr lang="en-GB" sz="3200" b="1" dirty="0" err="1" smtClean="0"/>
              <a:t>systemau</a:t>
            </a:r>
            <a:r>
              <a:rPr lang="en-GB" sz="3200" b="1" dirty="0" smtClean="0"/>
              <a:t> </a:t>
            </a:r>
            <a:r>
              <a:rPr lang="en-GB" sz="3200" b="1" dirty="0" err="1" smtClean="0"/>
              <a:t>i</a:t>
            </a:r>
            <a:r>
              <a:rPr lang="en-GB" sz="3200" b="1" dirty="0" smtClean="0"/>
              <a:t> </a:t>
            </a:r>
            <a:r>
              <a:rPr lang="en-GB" sz="3200" b="1" dirty="0" err="1" smtClean="0"/>
              <a:t>gyd</a:t>
            </a:r>
            <a:r>
              <a:rPr lang="en-GB" sz="3200" b="1" dirty="0" smtClean="0"/>
              <a:t>…</a:t>
            </a:r>
            <a:br>
              <a:rPr lang="en-GB" sz="3200" b="1" dirty="0" smtClean="0"/>
            </a:br>
            <a:r>
              <a:rPr lang="en-GB" sz="3200" b="1" dirty="0" smtClean="0"/>
              <a:t>Wales is undertaking a whole-system reform…</a:t>
            </a:r>
            <a:endParaRPr lang="en-GB" sz="3200" b="1" dirty="0"/>
          </a:p>
        </p:txBody>
      </p:sp>
    </p:spTree>
    <p:extLst>
      <p:ext uri="{BB962C8B-B14F-4D97-AF65-F5344CB8AC3E}">
        <p14:creationId xmlns:p14="http://schemas.microsoft.com/office/powerpoint/2010/main" val="4138620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3415" y="427630"/>
            <a:ext cx="6951260" cy="1077218"/>
          </a:xfrm>
          <a:prstGeom prst="rect">
            <a:avLst/>
          </a:prstGeom>
          <a:noFill/>
        </p:spPr>
        <p:txBody>
          <a:bodyPr wrap="square" rtlCol="0">
            <a:spAutoFit/>
          </a:bodyPr>
          <a:lstStyle/>
          <a:p>
            <a:r>
              <a:rPr lang="en-GB" sz="3200" b="1" dirty="0" err="1" smtClean="0"/>
              <a:t>Diwygio’r</a:t>
            </a:r>
            <a:r>
              <a:rPr lang="en-GB" sz="3200" b="1" dirty="0" smtClean="0"/>
              <a:t> system </a:t>
            </a:r>
            <a:r>
              <a:rPr lang="en-GB" sz="3200" b="1" dirty="0" err="1" smtClean="0"/>
              <a:t>cyfan</a:t>
            </a:r>
            <a:r>
              <a:rPr lang="en-GB" sz="3200" b="1" dirty="0" smtClean="0"/>
              <a:t>…</a:t>
            </a:r>
          </a:p>
          <a:p>
            <a:r>
              <a:rPr lang="en-GB" sz="3200" b="1" dirty="0" smtClean="0"/>
              <a:t>Whole-system reform…</a:t>
            </a:r>
            <a:endParaRPr lang="en-GB" sz="3200" b="1" dirty="0"/>
          </a:p>
        </p:txBody>
      </p:sp>
      <p:sp>
        <p:nvSpPr>
          <p:cNvPr id="3" name="TextBox 2"/>
          <p:cNvSpPr txBox="1"/>
          <p:nvPr/>
        </p:nvSpPr>
        <p:spPr>
          <a:xfrm>
            <a:off x="759230" y="1460228"/>
            <a:ext cx="6905768" cy="4647426"/>
          </a:xfrm>
          <a:prstGeom prst="rect">
            <a:avLst/>
          </a:prstGeom>
          <a:noFill/>
        </p:spPr>
        <p:txBody>
          <a:bodyPr wrap="square" rtlCol="0">
            <a:spAutoFit/>
          </a:bodyPr>
          <a:lstStyle/>
          <a:p>
            <a:r>
              <a:rPr lang="en-GB" sz="2400" dirty="0" err="1" smtClean="0"/>
              <a:t>Dysgu</a:t>
            </a:r>
            <a:r>
              <a:rPr lang="en-GB" sz="2400" dirty="0" smtClean="0"/>
              <a:t> </a:t>
            </a:r>
            <a:r>
              <a:rPr lang="en-GB" sz="2400" dirty="0" err="1" smtClean="0"/>
              <a:t>proffesiynol</a:t>
            </a:r>
            <a:r>
              <a:rPr lang="en-GB" sz="2400" dirty="0" smtClean="0"/>
              <a:t> - Professional learning</a:t>
            </a:r>
          </a:p>
          <a:p>
            <a:r>
              <a:rPr lang="en-GB" sz="2400" dirty="0" smtClean="0"/>
              <a:t>ADY - ALN</a:t>
            </a:r>
          </a:p>
          <a:p>
            <a:r>
              <a:rPr lang="en-GB" sz="2400" dirty="0" err="1" smtClean="0"/>
              <a:t>Safonau</a:t>
            </a:r>
            <a:r>
              <a:rPr lang="en-GB" sz="2400" dirty="0" smtClean="0"/>
              <a:t> </a:t>
            </a:r>
            <a:r>
              <a:rPr lang="en-GB" sz="2400" dirty="0" err="1" smtClean="0"/>
              <a:t>proffesiynol</a:t>
            </a:r>
            <a:r>
              <a:rPr lang="en-GB" sz="2400" dirty="0" smtClean="0"/>
              <a:t> - Professional standards</a:t>
            </a:r>
          </a:p>
          <a:p>
            <a:r>
              <a:rPr lang="en-GB" sz="2400" dirty="0" err="1" smtClean="0"/>
              <a:t>Atebolrwydd</a:t>
            </a:r>
            <a:r>
              <a:rPr lang="en-GB" sz="2400" dirty="0" smtClean="0"/>
              <a:t> - Accountability</a:t>
            </a:r>
          </a:p>
          <a:p>
            <a:r>
              <a:rPr lang="en-GB" sz="2400" dirty="0" err="1" smtClean="0"/>
              <a:t>Asesu</a:t>
            </a:r>
            <a:r>
              <a:rPr lang="en-GB" sz="2400" dirty="0" smtClean="0"/>
              <a:t> - Assessment</a:t>
            </a:r>
          </a:p>
          <a:p>
            <a:r>
              <a:rPr lang="en-GB" sz="2400" dirty="0" err="1" smtClean="0"/>
              <a:t>Arweinyddiaeth</a:t>
            </a:r>
            <a:r>
              <a:rPr lang="en-GB" sz="2400" dirty="0" smtClean="0"/>
              <a:t> - Leadership</a:t>
            </a:r>
          </a:p>
          <a:p>
            <a:r>
              <a:rPr lang="en-GB" sz="2400" dirty="0" err="1" smtClean="0"/>
              <a:t>Cymwysterau</a:t>
            </a:r>
            <a:r>
              <a:rPr lang="en-GB" sz="2400" dirty="0" smtClean="0"/>
              <a:t> - Qualifications</a:t>
            </a:r>
          </a:p>
          <a:p>
            <a:r>
              <a:rPr lang="en-GB" sz="2400" dirty="0" err="1" smtClean="0"/>
              <a:t>Addysg</a:t>
            </a:r>
            <a:r>
              <a:rPr lang="en-GB" sz="2400" dirty="0" smtClean="0"/>
              <a:t> </a:t>
            </a:r>
            <a:r>
              <a:rPr lang="en-GB" sz="2400" dirty="0" err="1" smtClean="0"/>
              <a:t>athrawon</a:t>
            </a:r>
            <a:r>
              <a:rPr lang="en-GB" sz="2400" dirty="0" smtClean="0"/>
              <a:t> - Teacher education</a:t>
            </a:r>
          </a:p>
          <a:p>
            <a:endParaRPr lang="en-GB" sz="2400" b="1" dirty="0" smtClean="0">
              <a:solidFill>
                <a:schemeClr val="accent5"/>
              </a:solidFill>
            </a:endParaRPr>
          </a:p>
          <a:p>
            <a:r>
              <a:rPr lang="en-GB" sz="3200" b="1" dirty="0" err="1" smtClean="0">
                <a:solidFill>
                  <a:schemeClr val="accent5"/>
                </a:solidFill>
              </a:rPr>
              <a:t>Cwricwlwm</a:t>
            </a:r>
            <a:r>
              <a:rPr lang="en-GB" sz="3200" b="1" dirty="0" smtClean="0">
                <a:solidFill>
                  <a:schemeClr val="accent5"/>
                </a:solidFill>
              </a:rPr>
              <a:t> - Curriculum</a:t>
            </a:r>
            <a:endParaRPr lang="en-GB" sz="3200" b="1" dirty="0">
              <a:solidFill>
                <a:schemeClr val="accent5"/>
              </a:solidFill>
            </a:endParaRPr>
          </a:p>
          <a:p>
            <a:endParaRPr lang="en-GB" sz="2400" dirty="0" smtClean="0"/>
          </a:p>
          <a:p>
            <a:endParaRPr lang="en-GB" sz="2400" dirty="0"/>
          </a:p>
        </p:txBody>
      </p:sp>
      <p:pic>
        <p:nvPicPr>
          <p:cNvPr id="4" name="Content Placeholder 3">
            <a:extLst>
              <a:ext uri="{FF2B5EF4-FFF2-40B4-BE49-F238E27FC236}">
                <a16:creationId xmlns:a16="http://schemas.microsoft.com/office/drawing/2014/main" id="{AD6EA601-808E-4AE5-B54B-B993B837D29B}"/>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35000"/>
                    </a14:imgEffect>
                  </a14:imgLayer>
                </a14:imgProps>
              </a:ext>
            </a:extLst>
          </a:blip>
          <a:srcRect t="1399" b="-828"/>
          <a:stretch/>
        </p:blipFill>
        <p:spPr>
          <a:xfrm rot="782632">
            <a:off x="6930474" y="572668"/>
            <a:ext cx="1534380" cy="217921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p:cNvPicPr>
            <a:picLocks noChangeAspect="1"/>
          </p:cNvPicPr>
          <p:nvPr/>
        </p:nvPicPr>
        <p:blipFill>
          <a:blip r:embed="rId4"/>
          <a:stretch>
            <a:fillRect/>
          </a:stretch>
        </p:blipFill>
        <p:spPr>
          <a:xfrm rot="800832">
            <a:off x="6230504" y="2891618"/>
            <a:ext cx="1685116" cy="24223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034042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8086" y="1100155"/>
            <a:ext cx="7691162" cy="4278094"/>
          </a:xfrm>
          <a:prstGeom prst="rect">
            <a:avLst/>
          </a:prstGeom>
        </p:spPr>
        <p:txBody>
          <a:bodyPr wrap="square">
            <a:spAutoFit/>
          </a:bodyPr>
          <a:lstStyle/>
          <a:p>
            <a:r>
              <a:rPr lang="en-GB" sz="2800" i="1" dirty="0" smtClean="0">
                <a:latin typeface="Calibri" panose="020F0502020204030204" pitchFamily="34" charset="0"/>
              </a:rPr>
              <a:t>‘</a:t>
            </a:r>
            <a:r>
              <a:rPr lang="en-GB" sz="2800" dirty="0" err="1"/>
              <a:t>Rydym</a:t>
            </a:r>
            <a:r>
              <a:rPr lang="en-GB" sz="2800" dirty="0"/>
              <a:t> </a:t>
            </a:r>
            <a:r>
              <a:rPr lang="en-GB" sz="2800" dirty="0" err="1"/>
              <a:t>wedi</a:t>
            </a:r>
            <a:r>
              <a:rPr lang="en-GB" sz="2800" dirty="0"/>
              <a:t> </a:t>
            </a:r>
            <a:r>
              <a:rPr lang="en-GB" sz="2800" dirty="0" err="1"/>
              <a:t>ymrwymo</a:t>
            </a:r>
            <a:r>
              <a:rPr lang="en-GB" sz="2800" dirty="0"/>
              <a:t> </a:t>
            </a:r>
            <a:r>
              <a:rPr lang="en-GB" sz="2800" dirty="0" err="1"/>
              <a:t>i</a:t>
            </a:r>
            <a:r>
              <a:rPr lang="en-GB" sz="2800" dirty="0"/>
              <a:t> </a:t>
            </a:r>
            <a:r>
              <a:rPr lang="en-GB" sz="2800" dirty="0" err="1"/>
              <a:t>lwyddiant</a:t>
            </a:r>
            <a:r>
              <a:rPr lang="en-GB" sz="2800" dirty="0"/>
              <a:t> a </a:t>
            </a:r>
            <a:r>
              <a:rPr lang="en-GB" sz="2800" dirty="0" err="1"/>
              <a:t>lles</a:t>
            </a:r>
            <a:r>
              <a:rPr lang="en-GB" sz="2800" dirty="0"/>
              <a:t> </a:t>
            </a:r>
            <a:r>
              <a:rPr lang="en-GB" sz="2800" dirty="0" err="1"/>
              <a:t>pob</a:t>
            </a:r>
            <a:r>
              <a:rPr lang="en-GB" sz="2800" dirty="0"/>
              <a:t> </a:t>
            </a:r>
            <a:r>
              <a:rPr lang="en-GB" sz="2800" dirty="0" err="1"/>
              <a:t>dysgwr</a:t>
            </a:r>
            <a:r>
              <a:rPr lang="en-GB" sz="2800" dirty="0"/>
              <a:t>, </a:t>
            </a:r>
            <a:r>
              <a:rPr lang="en-GB" sz="2800" dirty="0" err="1"/>
              <a:t>waeth</a:t>
            </a:r>
            <a:r>
              <a:rPr lang="en-GB" sz="2800" dirty="0"/>
              <a:t> </a:t>
            </a:r>
            <a:r>
              <a:rPr lang="en-GB" sz="2800" dirty="0" err="1"/>
              <a:t>beth</a:t>
            </a:r>
            <a:r>
              <a:rPr lang="en-GB" sz="2800" dirty="0"/>
              <a:t> </a:t>
            </a:r>
            <a:r>
              <a:rPr lang="en-GB" sz="2800" dirty="0" err="1"/>
              <a:t>fo’i</a:t>
            </a:r>
            <a:r>
              <a:rPr lang="en-GB" sz="2800" dirty="0"/>
              <a:t> </a:t>
            </a:r>
            <a:r>
              <a:rPr lang="en-GB" sz="2800" dirty="0" err="1"/>
              <a:t>gefndir</a:t>
            </a:r>
            <a:r>
              <a:rPr lang="en-GB" sz="2800" dirty="0"/>
              <a:t> </a:t>
            </a:r>
            <a:r>
              <a:rPr lang="en-GB" sz="2800" dirty="0" err="1"/>
              <a:t>neu</a:t>
            </a:r>
            <a:r>
              <a:rPr lang="en-GB" sz="2800" dirty="0"/>
              <a:t> </a:t>
            </a:r>
            <a:r>
              <a:rPr lang="en-GB" sz="2800" dirty="0" err="1"/>
              <a:t>ei</a:t>
            </a:r>
            <a:r>
              <a:rPr lang="en-GB" sz="2800" dirty="0"/>
              <a:t> </a:t>
            </a:r>
            <a:r>
              <a:rPr lang="en-GB" sz="2800" dirty="0" err="1"/>
              <a:t>amgylchiadau</a:t>
            </a:r>
            <a:r>
              <a:rPr lang="en-GB" sz="2800" dirty="0"/>
              <a:t> </a:t>
            </a:r>
            <a:r>
              <a:rPr lang="en-GB" sz="2800" dirty="0" err="1"/>
              <a:t>personol</a:t>
            </a:r>
            <a:r>
              <a:rPr lang="en-GB" sz="2800" dirty="0"/>
              <a:t>. Mae </a:t>
            </a:r>
            <a:r>
              <a:rPr lang="en-GB" sz="2800" dirty="0" err="1"/>
              <a:t>tegwch</a:t>
            </a:r>
            <a:r>
              <a:rPr lang="en-GB" sz="2800" dirty="0"/>
              <a:t> a </a:t>
            </a:r>
            <a:r>
              <a:rPr lang="en-GB" sz="2800" dirty="0" err="1"/>
              <a:t>rhagoriaeth</a:t>
            </a:r>
            <a:r>
              <a:rPr lang="en-GB" sz="2800" dirty="0"/>
              <a:t> </a:t>
            </a:r>
            <a:r>
              <a:rPr lang="en-GB" sz="2800" dirty="0" err="1"/>
              <a:t>yn</a:t>
            </a:r>
            <a:r>
              <a:rPr lang="en-GB" sz="2800" dirty="0"/>
              <a:t> </a:t>
            </a:r>
            <a:r>
              <a:rPr lang="en-GB" sz="2800" dirty="0" err="1"/>
              <a:t>mynd</a:t>
            </a:r>
            <a:r>
              <a:rPr lang="en-GB" sz="2800" dirty="0"/>
              <a:t> law </a:t>
            </a:r>
            <a:r>
              <a:rPr lang="en-GB" sz="2800" dirty="0" err="1"/>
              <a:t>yn</a:t>
            </a:r>
            <a:r>
              <a:rPr lang="en-GB" sz="2800" dirty="0"/>
              <a:t> </a:t>
            </a:r>
            <a:r>
              <a:rPr lang="en-GB" sz="2800" dirty="0" err="1"/>
              <a:t>llaw</a:t>
            </a:r>
            <a:r>
              <a:rPr lang="en-GB" sz="2800" dirty="0"/>
              <a:t> ac </a:t>
            </a:r>
            <a:r>
              <a:rPr lang="en-GB" sz="2800" dirty="0" err="1"/>
              <a:t>ni</a:t>
            </a:r>
            <a:r>
              <a:rPr lang="en-GB" sz="2800" dirty="0"/>
              <a:t> </a:t>
            </a:r>
            <a:r>
              <a:rPr lang="en-GB" sz="2800" dirty="0" err="1"/>
              <a:t>allwn</a:t>
            </a:r>
            <a:r>
              <a:rPr lang="en-GB" sz="2800" dirty="0"/>
              <a:t> </a:t>
            </a:r>
            <a:r>
              <a:rPr lang="en-GB" sz="2800" dirty="0" err="1"/>
              <a:t>gael</a:t>
            </a:r>
            <a:r>
              <a:rPr lang="en-GB" sz="2800" dirty="0"/>
              <a:t> un </a:t>
            </a:r>
            <a:r>
              <a:rPr lang="en-GB" sz="2800" dirty="0" err="1"/>
              <a:t>ar</a:t>
            </a:r>
            <a:r>
              <a:rPr lang="en-GB" sz="2800" dirty="0"/>
              <a:t> </a:t>
            </a:r>
            <a:r>
              <a:rPr lang="en-GB" sz="2800" dirty="0" err="1"/>
              <a:t>draul</a:t>
            </a:r>
            <a:r>
              <a:rPr lang="en-GB" sz="2800" dirty="0"/>
              <a:t> y </a:t>
            </a:r>
            <a:r>
              <a:rPr lang="en-GB" sz="2800" dirty="0" err="1"/>
              <a:t>llall</a:t>
            </a:r>
            <a:r>
              <a:rPr lang="en-GB" sz="2800" dirty="0"/>
              <a:t>. Ni </a:t>
            </a:r>
            <a:r>
              <a:rPr lang="en-GB" sz="2800" dirty="0" err="1"/>
              <a:t>ddylai</a:t>
            </a:r>
            <a:r>
              <a:rPr lang="en-GB" sz="2800" dirty="0"/>
              <a:t> </a:t>
            </a:r>
            <a:r>
              <a:rPr lang="en-GB" sz="2800" dirty="0" err="1"/>
              <a:t>daearyddiaeth</a:t>
            </a:r>
            <a:r>
              <a:rPr lang="en-GB" sz="2800" dirty="0"/>
              <a:t>, </a:t>
            </a:r>
            <a:r>
              <a:rPr lang="en-GB" sz="2800" dirty="0" err="1"/>
              <a:t>amddifadedd</a:t>
            </a:r>
            <a:r>
              <a:rPr lang="en-GB" sz="2800" dirty="0"/>
              <a:t> </a:t>
            </a:r>
            <a:r>
              <a:rPr lang="en-GB" sz="2800" dirty="0" err="1"/>
              <a:t>na</a:t>
            </a:r>
            <a:r>
              <a:rPr lang="en-GB" sz="2800" dirty="0"/>
              <a:t> </a:t>
            </a:r>
            <a:r>
              <a:rPr lang="en-GB" sz="2800" dirty="0" err="1"/>
              <a:t>phrofiadau</a:t>
            </a:r>
            <a:r>
              <a:rPr lang="en-GB" sz="2800" dirty="0"/>
              <a:t> </a:t>
            </a:r>
            <a:r>
              <a:rPr lang="en-GB" sz="2800" dirty="0" err="1"/>
              <a:t>plentyndod</a:t>
            </a:r>
            <a:r>
              <a:rPr lang="en-GB" sz="2800" dirty="0"/>
              <a:t> </a:t>
            </a:r>
            <a:r>
              <a:rPr lang="en-GB" sz="2800" dirty="0" err="1"/>
              <a:t>atal</a:t>
            </a:r>
            <a:r>
              <a:rPr lang="en-GB" sz="2800" dirty="0"/>
              <a:t> </a:t>
            </a:r>
            <a:r>
              <a:rPr lang="en-GB" sz="2800" dirty="0" err="1"/>
              <a:t>dysgwyr</a:t>
            </a:r>
            <a:r>
              <a:rPr lang="en-GB" sz="2800" dirty="0"/>
              <a:t> </a:t>
            </a:r>
            <a:r>
              <a:rPr lang="en-GB" sz="2800" dirty="0" err="1"/>
              <a:t>rhag</a:t>
            </a:r>
            <a:r>
              <a:rPr lang="en-GB" sz="2800" dirty="0"/>
              <a:t> </a:t>
            </a:r>
            <a:r>
              <a:rPr lang="en-GB" sz="2800" dirty="0" err="1"/>
              <a:t>gwireddu</a:t>
            </a:r>
            <a:r>
              <a:rPr lang="en-GB" sz="2800" dirty="0"/>
              <a:t> </a:t>
            </a:r>
            <a:r>
              <a:rPr lang="en-GB" sz="2800" dirty="0" err="1"/>
              <a:t>eu</a:t>
            </a:r>
            <a:r>
              <a:rPr lang="en-GB" sz="2800" dirty="0"/>
              <a:t> </a:t>
            </a:r>
            <a:r>
              <a:rPr lang="en-GB" sz="2800" dirty="0" err="1"/>
              <a:t>potensial</a:t>
            </a:r>
            <a:r>
              <a:rPr lang="en-GB" sz="2800" dirty="0"/>
              <a:t>. </a:t>
            </a:r>
            <a:r>
              <a:rPr lang="en-GB" sz="2800" dirty="0" err="1"/>
              <a:t>Bydd</a:t>
            </a:r>
            <a:r>
              <a:rPr lang="en-GB" sz="2800" dirty="0"/>
              <a:t> </a:t>
            </a:r>
            <a:r>
              <a:rPr lang="en-GB" sz="2800" dirty="0" err="1"/>
              <a:t>ein</a:t>
            </a:r>
            <a:r>
              <a:rPr lang="en-GB" sz="2800" dirty="0"/>
              <a:t> </a:t>
            </a:r>
            <a:r>
              <a:rPr lang="en-GB" sz="2800" dirty="0" err="1"/>
              <a:t>dysgwyr</a:t>
            </a:r>
            <a:r>
              <a:rPr lang="en-GB" sz="2800" dirty="0"/>
              <a:t> </a:t>
            </a:r>
            <a:r>
              <a:rPr lang="en-GB" sz="2800" dirty="0" err="1"/>
              <a:t>yn</a:t>
            </a:r>
            <a:r>
              <a:rPr lang="en-GB" sz="2800" dirty="0"/>
              <a:t> </a:t>
            </a:r>
            <a:r>
              <a:rPr lang="en-GB" sz="2800" dirty="0" err="1"/>
              <a:t>gydnerth</a:t>
            </a:r>
            <a:r>
              <a:rPr lang="en-GB" sz="2800" dirty="0"/>
              <a:t>, </a:t>
            </a:r>
            <a:r>
              <a:rPr lang="en-GB" sz="2800" dirty="0" err="1"/>
              <a:t>yn</a:t>
            </a:r>
            <a:r>
              <a:rPr lang="en-GB" sz="2800" dirty="0"/>
              <a:t> </a:t>
            </a:r>
            <a:r>
              <a:rPr lang="en-GB" sz="2800" dirty="0" err="1"/>
              <a:t>ddychmygus</a:t>
            </a:r>
            <a:r>
              <a:rPr lang="en-GB" sz="2800" dirty="0"/>
              <a:t>, </a:t>
            </a:r>
            <a:r>
              <a:rPr lang="en-GB" sz="2800" dirty="0" err="1"/>
              <a:t>yn</a:t>
            </a:r>
            <a:r>
              <a:rPr lang="en-GB" sz="2800" dirty="0"/>
              <a:t> </a:t>
            </a:r>
            <a:r>
              <a:rPr lang="en-GB" sz="2800" dirty="0" err="1"/>
              <a:t>dosturiol</a:t>
            </a:r>
            <a:r>
              <a:rPr lang="en-GB" sz="2800" dirty="0"/>
              <a:t> ac </a:t>
            </a:r>
            <a:r>
              <a:rPr lang="en-GB" sz="2800" dirty="0" err="1"/>
              <a:t>yn</a:t>
            </a:r>
            <a:r>
              <a:rPr lang="en-GB" sz="2800" dirty="0"/>
              <a:t> </a:t>
            </a:r>
            <a:r>
              <a:rPr lang="en-GB" sz="2800" dirty="0" err="1"/>
              <a:t>uchelgeisiol</a:t>
            </a:r>
            <a:r>
              <a:rPr lang="en-GB" sz="2800" dirty="0"/>
              <a:t> – </a:t>
            </a:r>
            <a:r>
              <a:rPr lang="en-GB" sz="2800" dirty="0" err="1"/>
              <a:t>byddant</a:t>
            </a:r>
            <a:r>
              <a:rPr lang="en-GB" sz="2800" dirty="0"/>
              <a:t> </a:t>
            </a:r>
            <a:r>
              <a:rPr lang="en-GB" sz="2800" dirty="0" err="1"/>
              <a:t>yn</a:t>
            </a:r>
            <a:r>
              <a:rPr lang="en-GB" sz="2800" dirty="0"/>
              <a:t> </a:t>
            </a:r>
            <a:r>
              <a:rPr lang="en-GB" sz="2800" dirty="0" err="1"/>
              <a:t>anelu’n</a:t>
            </a:r>
            <a:r>
              <a:rPr lang="en-GB" sz="2800" dirty="0"/>
              <a:t> </a:t>
            </a:r>
            <a:r>
              <a:rPr lang="en-GB" sz="2800" dirty="0" err="1"/>
              <a:t>uchel</a:t>
            </a:r>
            <a:r>
              <a:rPr lang="en-GB" sz="2800" dirty="0"/>
              <a:t> ac </a:t>
            </a:r>
            <a:r>
              <a:rPr lang="en-GB" sz="2800" dirty="0" err="1"/>
              <a:t>yn</a:t>
            </a:r>
            <a:r>
              <a:rPr lang="en-GB" sz="2800" dirty="0"/>
              <a:t> </a:t>
            </a:r>
            <a:r>
              <a:rPr lang="en-GB" sz="2800" dirty="0" err="1"/>
              <a:t>cyflawni</a:t>
            </a:r>
            <a:r>
              <a:rPr lang="en-GB" sz="2800" dirty="0"/>
              <a:t> </a:t>
            </a:r>
            <a:r>
              <a:rPr lang="en-GB" sz="2800" dirty="0" err="1"/>
              <a:t>eu</a:t>
            </a:r>
            <a:r>
              <a:rPr lang="en-GB" sz="2800" dirty="0"/>
              <a:t> </a:t>
            </a:r>
            <a:r>
              <a:rPr lang="en-GB" sz="2800" dirty="0" err="1" smtClean="0"/>
              <a:t>nodau</a:t>
            </a:r>
            <a:r>
              <a:rPr lang="en-GB" sz="2800" dirty="0" smtClean="0"/>
              <a:t>’.</a:t>
            </a:r>
            <a:endParaRPr lang="en-GB" sz="3200" b="1" i="1" dirty="0">
              <a:latin typeface="Calibri" panose="020F0502020204030204" pitchFamily="34" charset="0"/>
            </a:endParaRPr>
          </a:p>
          <a:p>
            <a:pPr algn="r"/>
            <a:r>
              <a:rPr lang="en-GB" sz="2000" dirty="0" smtClean="0">
                <a:latin typeface="Calibri" panose="020F0502020204030204" pitchFamily="34" charset="0"/>
              </a:rPr>
              <a:t>(</a:t>
            </a:r>
            <a:r>
              <a:rPr lang="en-GB" sz="2000" dirty="0">
                <a:latin typeface="Calibri" panose="020F0502020204030204" pitchFamily="34" charset="0"/>
              </a:rPr>
              <a:t>Kirsty Williams, </a:t>
            </a:r>
            <a:r>
              <a:rPr lang="en-GB" sz="2000" dirty="0" smtClean="0">
                <a:latin typeface="Calibri" panose="020F0502020204030204" pitchFamily="34" charset="0"/>
              </a:rPr>
              <a:t>2017)</a:t>
            </a:r>
            <a:r>
              <a:rPr lang="en-GB" sz="2000" dirty="0">
                <a:latin typeface="Calibri" panose="020F0502020204030204" pitchFamily="34" charset="0"/>
              </a:rPr>
              <a:t>​</a:t>
            </a:r>
            <a:endParaRPr lang="en-GB" sz="2000" dirty="0"/>
          </a:p>
        </p:txBody>
      </p:sp>
      <p:sp>
        <p:nvSpPr>
          <p:cNvPr id="3" name="Rectangle 2"/>
          <p:cNvSpPr/>
          <p:nvPr/>
        </p:nvSpPr>
        <p:spPr>
          <a:xfrm>
            <a:off x="571109" y="182871"/>
            <a:ext cx="7718139" cy="584775"/>
          </a:xfrm>
          <a:prstGeom prst="rect">
            <a:avLst/>
          </a:prstGeom>
        </p:spPr>
        <p:txBody>
          <a:bodyPr wrap="none">
            <a:spAutoFit/>
          </a:bodyPr>
          <a:lstStyle/>
          <a:p>
            <a:r>
              <a:rPr lang="en-GB" sz="3200" b="1" dirty="0" err="1" smtClean="0">
                <a:latin typeface="Calibri" panose="020F0502020204030204" pitchFamily="34" charset="0"/>
              </a:rPr>
              <a:t>Addysg</a:t>
            </a:r>
            <a:r>
              <a:rPr lang="en-GB" sz="3200" b="1" dirty="0" smtClean="0">
                <a:latin typeface="Calibri" panose="020F0502020204030204" pitchFamily="34" charset="0"/>
              </a:rPr>
              <a:t> </a:t>
            </a:r>
            <a:r>
              <a:rPr lang="en-GB" sz="3200" b="1" dirty="0" err="1" smtClean="0">
                <a:latin typeface="Calibri" panose="020F0502020204030204" pitchFamily="34" charset="0"/>
              </a:rPr>
              <a:t>yng</a:t>
            </a:r>
            <a:r>
              <a:rPr lang="en-GB" sz="3200" b="1" dirty="0" smtClean="0">
                <a:latin typeface="Calibri" panose="020F0502020204030204" pitchFamily="34" charset="0"/>
              </a:rPr>
              <a:t> </a:t>
            </a:r>
            <a:r>
              <a:rPr lang="en-GB" sz="3200" b="1" dirty="0" err="1" smtClean="0">
                <a:latin typeface="Calibri" panose="020F0502020204030204" pitchFamily="34" charset="0"/>
              </a:rPr>
              <a:t>Ngymru</a:t>
            </a:r>
            <a:r>
              <a:rPr lang="en-GB" sz="3200" b="1" dirty="0" smtClean="0">
                <a:latin typeface="Calibri" panose="020F0502020204030204" pitchFamily="34" charset="0"/>
              </a:rPr>
              <a:t>: </a:t>
            </a:r>
            <a:r>
              <a:rPr lang="en-GB" sz="3200" b="1" dirty="0" err="1" smtClean="0">
                <a:latin typeface="Calibri" panose="020F0502020204030204" pitchFamily="34" charset="0"/>
              </a:rPr>
              <a:t>Cenhadaeth</a:t>
            </a:r>
            <a:r>
              <a:rPr lang="en-GB" sz="3200" b="1" dirty="0" smtClean="0">
                <a:latin typeface="Calibri" panose="020F0502020204030204" pitchFamily="34" charset="0"/>
              </a:rPr>
              <a:t> </a:t>
            </a:r>
            <a:r>
              <a:rPr lang="en-GB" sz="3200" b="1" dirty="0" err="1" smtClean="0">
                <a:latin typeface="Calibri" panose="020F0502020204030204" pitchFamily="34" charset="0"/>
              </a:rPr>
              <a:t>ein</a:t>
            </a:r>
            <a:r>
              <a:rPr lang="en-GB" sz="3200" b="1" dirty="0" smtClean="0">
                <a:latin typeface="Calibri" panose="020F0502020204030204" pitchFamily="34" charset="0"/>
              </a:rPr>
              <a:t> </a:t>
            </a:r>
            <a:r>
              <a:rPr lang="en-GB" sz="3200" b="1" dirty="0" err="1" smtClean="0">
                <a:latin typeface="Calibri" panose="020F0502020204030204" pitchFamily="34" charset="0"/>
              </a:rPr>
              <a:t>Cenedl</a:t>
            </a:r>
            <a:endParaRPr lang="en-GB" sz="3200" b="1" dirty="0" smtClean="0">
              <a:latin typeface="Calibri" panose="020F0502020204030204" pitchFamily="34" charset="0"/>
            </a:endParaRPr>
          </a:p>
        </p:txBody>
      </p:sp>
    </p:spTree>
    <p:extLst>
      <p:ext uri="{BB962C8B-B14F-4D97-AF65-F5344CB8AC3E}">
        <p14:creationId xmlns:p14="http://schemas.microsoft.com/office/powerpoint/2010/main" val="645161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8640" y="293716"/>
            <a:ext cx="8096596" cy="861774"/>
          </a:xfrm>
          <a:prstGeom prst="rect">
            <a:avLst/>
          </a:prstGeom>
          <a:noFill/>
        </p:spPr>
        <p:txBody>
          <a:bodyPr wrap="square" rtlCol="0">
            <a:spAutoFit/>
          </a:bodyPr>
          <a:lstStyle/>
          <a:p>
            <a:r>
              <a:rPr lang="en-GB" sz="3200" b="1" dirty="0">
                <a:latin typeface="Calibri" panose="020F0502020204030204" pitchFamily="34" charset="0"/>
              </a:rPr>
              <a:t>Education in Wales: Our National Mission</a:t>
            </a:r>
            <a:endParaRPr lang="en-GB" sz="3200" b="1" dirty="0"/>
          </a:p>
          <a:p>
            <a:endParaRPr lang="en-GB" dirty="0"/>
          </a:p>
        </p:txBody>
      </p:sp>
      <p:sp>
        <p:nvSpPr>
          <p:cNvPr id="3" name="Title 2"/>
          <p:cNvSpPr>
            <a:spLocks noGrp="1"/>
          </p:cNvSpPr>
          <p:nvPr>
            <p:ph type="title"/>
          </p:nvPr>
        </p:nvSpPr>
        <p:spPr/>
        <p:txBody>
          <a:bodyPr/>
          <a:lstStyle/>
          <a:p>
            <a:endParaRPr lang="en-GB" dirty="0"/>
          </a:p>
        </p:txBody>
      </p:sp>
      <p:sp>
        <p:nvSpPr>
          <p:cNvPr id="4" name="Content Placeholder 3"/>
          <p:cNvSpPr>
            <a:spLocks noGrp="1"/>
          </p:cNvSpPr>
          <p:nvPr>
            <p:ph idx="1"/>
          </p:nvPr>
        </p:nvSpPr>
        <p:spPr>
          <a:xfrm>
            <a:off x="628650" y="1371196"/>
            <a:ext cx="7886700" cy="4351338"/>
          </a:xfrm>
        </p:spPr>
        <p:txBody>
          <a:bodyPr/>
          <a:lstStyle/>
          <a:p>
            <a:pPr marL="0" indent="0">
              <a:buNone/>
            </a:pPr>
            <a:r>
              <a:rPr lang="en-GB" dirty="0"/>
              <a:t>We are committed to the success and well-being of every learner, regardless of background or personal circumstance. Equity and excellence go hand in hand and we cannot have one at the expense of the other. Geography, deprivation or childhood experiences should not prevent learners from reaching their potential. Our learners will be resilient, imaginative, compassionate and ambitious – they will aim high and achieve their goals</a:t>
            </a:r>
            <a:r>
              <a:rPr lang="en-GB" dirty="0" smtClean="0"/>
              <a:t>.</a:t>
            </a:r>
            <a:r>
              <a:rPr lang="en-GB" dirty="0">
                <a:latin typeface="Calibri" panose="020F0502020204030204" pitchFamily="34" charset="0"/>
              </a:rPr>
              <a:t> </a:t>
            </a:r>
            <a:endParaRPr lang="en-GB" dirty="0" smtClean="0">
              <a:latin typeface="Calibri" panose="020F0502020204030204" pitchFamily="34" charset="0"/>
            </a:endParaRPr>
          </a:p>
          <a:p>
            <a:pPr marL="0" indent="0" algn="r">
              <a:buNone/>
            </a:pPr>
            <a:r>
              <a:rPr lang="en-GB" sz="2000" dirty="0" smtClean="0">
                <a:latin typeface="Calibri" panose="020F0502020204030204" pitchFamily="34" charset="0"/>
              </a:rPr>
              <a:t>(</a:t>
            </a:r>
            <a:r>
              <a:rPr lang="en-GB" sz="2000" dirty="0">
                <a:latin typeface="Calibri" panose="020F0502020204030204" pitchFamily="34" charset="0"/>
              </a:rPr>
              <a:t>Kirsty Williams, 2017)​</a:t>
            </a:r>
            <a:endParaRPr lang="en-GB" sz="2000" dirty="0"/>
          </a:p>
          <a:p>
            <a:pPr marL="0" indent="0">
              <a:buNone/>
            </a:pPr>
            <a:endParaRPr lang="en-GB" dirty="0"/>
          </a:p>
        </p:txBody>
      </p:sp>
    </p:spTree>
    <p:extLst>
      <p:ext uri="{BB962C8B-B14F-4D97-AF65-F5344CB8AC3E}">
        <p14:creationId xmlns:p14="http://schemas.microsoft.com/office/powerpoint/2010/main" val="1271464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07096" y="2072165"/>
            <a:ext cx="6858000" cy="1200329"/>
          </a:xfrm>
          <a:prstGeom prst="rect">
            <a:avLst/>
          </a:prstGeom>
        </p:spPr>
        <p:txBody>
          <a:bodyPr wrap="square">
            <a:spAutoFit/>
          </a:bodyPr>
          <a:lstStyle/>
          <a:p>
            <a:r>
              <a:rPr lang="en-GB" sz="3600" b="1" dirty="0" smtClean="0"/>
              <a:t>Pam </a:t>
            </a:r>
            <a:r>
              <a:rPr lang="en-GB" sz="3600" b="1" dirty="0" err="1" smtClean="0"/>
              <a:t>nawr</a:t>
            </a:r>
            <a:r>
              <a:rPr lang="en-GB" sz="3600" b="1" dirty="0" smtClean="0"/>
              <a:t>…?</a:t>
            </a:r>
          </a:p>
          <a:p>
            <a:r>
              <a:rPr lang="en-GB" sz="3600" b="1" dirty="0" smtClean="0"/>
              <a:t>So why now...?</a:t>
            </a:r>
            <a:endParaRPr lang="en-GB" sz="3600" b="1" dirty="0"/>
          </a:p>
        </p:txBody>
      </p:sp>
      <p:pic>
        <p:nvPicPr>
          <p:cNvPr id="6150" name="Picture 6"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0757" y="1635261"/>
            <a:ext cx="206692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2702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9165" y="2212609"/>
            <a:ext cx="6042992" cy="1200329"/>
          </a:xfrm>
          <a:prstGeom prst="rect">
            <a:avLst/>
          </a:prstGeom>
        </p:spPr>
        <p:txBody>
          <a:bodyPr wrap="square">
            <a:spAutoFit/>
          </a:bodyPr>
          <a:lstStyle/>
          <a:p>
            <a:r>
              <a:rPr lang="en-GB" sz="3600" b="1" dirty="0" err="1" smtClean="0"/>
              <a:t>Mae’r</a:t>
            </a:r>
            <a:r>
              <a:rPr lang="en-GB" sz="3600" b="1" dirty="0" smtClean="0"/>
              <a:t> </a:t>
            </a:r>
            <a:r>
              <a:rPr lang="en-GB" sz="3600" b="1" dirty="0" err="1" smtClean="0"/>
              <a:t>byd</a:t>
            </a:r>
            <a:r>
              <a:rPr lang="en-GB" sz="3600" b="1" dirty="0" smtClean="0"/>
              <a:t> </a:t>
            </a:r>
            <a:r>
              <a:rPr lang="en-GB" sz="3600" b="1" dirty="0" err="1" smtClean="0"/>
              <a:t>wedi</a:t>
            </a:r>
            <a:r>
              <a:rPr lang="en-GB" sz="3600" b="1" dirty="0" smtClean="0"/>
              <a:t> </a:t>
            </a:r>
            <a:r>
              <a:rPr lang="en-GB" sz="3600" b="1" dirty="0" err="1" smtClean="0"/>
              <a:t>newid</a:t>
            </a:r>
            <a:r>
              <a:rPr lang="en-GB" sz="3600" b="1" dirty="0" smtClean="0"/>
              <a:t>…</a:t>
            </a:r>
          </a:p>
          <a:p>
            <a:r>
              <a:rPr lang="en-GB" sz="3600" b="1" dirty="0" smtClean="0"/>
              <a:t>The world has changed…</a:t>
            </a:r>
            <a:endParaRPr lang="en-GB" sz="3600" b="1" dirty="0"/>
          </a:p>
        </p:txBody>
      </p:sp>
    </p:spTree>
    <p:extLst>
      <p:ext uri="{BB962C8B-B14F-4D97-AF65-F5344CB8AC3E}">
        <p14:creationId xmlns:p14="http://schemas.microsoft.com/office/powerpoint/2010/main" val="3371232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Image result for classroom in 20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91351" y="1308153"/>
            <a:ext cx="4237018" cy="291480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1980s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064" y="1308154"/>
            <a:ext cx="4193449" cy="2914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667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604" y="1010566"/>
            <a:ext cx="4239903" cy="333852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3887" y="1010566"/>
            <a:ext cx="4285397" cy="3338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11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26424" y="2161199"/>
            <a:ext cx="6305465" cy="1200329"/>
          </a:xfrm>
          <a:prstGeom prst="rect">
            <a:avLst/>
          </a:prstGeom>
        </p:spPr>
        <p:txBody>
          <a:bodyPr wrap="square">
            <a:spAutoFit/>
          </a:bodyPr>
          <a:lstStyle/>
          <a:p>
            <a:r>
              <a:rPr lang="en-GB" sz="3600" b="1" dirty="0" smtClean="0"/>
              <a:t>PISA a </a:t>
            </a:r>
            <a:r>
              <a:rPr lang="en-GB" sz="3600" b="1" dirty="0" err="1" smtClean="0"/>
              <a:t>thangyflawni</a:t>
            </a:r>
            <a:r>
              <a:rPr lang="en-GB" sz="3600" b="1" dirty="0" smtClean="0"/>
              <a:t>…</a:t>
            </a:r>
          </a:p>
          <a:p>
            <a:r>
              <a:rPr lang="en-GB" sz="3600" b="1" dirty="0" smtClean="0"/>
              <a:t>PISA and underachievement…</a:t>
            </a:r>
            <a:endParaRPr lang="en-GB" b="1" dirty="0"/>
          </a:p>
        </p:txBody>
      </p:sp>
    </p:spTree>
    <p:extLst>
      <p:ext uri="{BB962C8B-B14F-4D97-AF65-F5344CB8AC3E}">
        <p14:creationId xmlns:p14="http://schemas.microsoft.com/office/powerpoint/2010/main" val="1641080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2"/>
          <p:cNvGraphicFramePr>
            <a:graphicFrameLocks noGrp="1"/>
          </p:cNvGraphicFramePr>
          <p:nvPr>
            <p:extLst>
              <p:ext uri="{D42A27DB-BD31-4B8C-83A1-F6EECF244321}">
                <p14:modId xmlns:p14="http://schemas.microsoft.com/office/powerpoint/2010/main" val="1212983013"/>
              </p:ext>
            </p:extLst>
          </p:nvPr>
        </p:nvGraphicFramePr>
        <p:xfrm>
          <a:off x="542316" y="1273791"/>
          <a:ext cx="8062542" cy="3779839"/>
        </p:xfrm>
        <a:graphic>
          <a:graphicData uri="http://schemas.openxmlformats.org/drawingml/2006/table">
            <a:tbl>
              <a:tblPr/>
              <a:tblGrid>
                <a:gridCol w="1343025">
                  <a:extLst>
                    <a:ext uri="{9D8B030D-6E8A-4147-A177-3AD203B41FA5}">
                      <a16:colId xmlns:a16="http://schemas.microsoft.com/office/drawing/2014/main" val="3947043863"/>
                    </a:ext>
                  </a:extLst>
                </a:gridCol>
                <a:gridCol w="1344123">
                  <a:extLst>
                    <a:ext uri="{9D8B030D-6E8A-4147-A177-3AD203B41FA5}">
                      <a16:colId xmlns:a16="http://schemas.microsoft.com/office/drawing/2014/main" val="3059397512"/>
                    </a:ext>
                  </a:extLst>
                </a:gridCol>
                <a:gridCol w="1343025">
                  <a:extLst>
                    <a:ext uri="{9D8B030D-6E8A-4147-A177-3AD203B41FA5}">
                      <a16:colId xmlns:a16="http://schemas.microsoft.com/office/drawing/2014/main" val="1026674723"/>
                    </a:ext>
                  </a:extLst>
                </a:gridCol>
                <a:gridCol w="1344123">
                  <a:extLst>
                    <a:ext uri="{9D8B030D-6E8A-4147-A177-3AD203B41FA5}">
                      <a16:colId xmlns:a16="http://schemas.microsoft.com/office/drawing/2014/main" val="4249780369"/>
                    </a:ext>
                  </a:extLst>
                </a:gridCol>
                <a:gridCol w="1344123">
                  <a:extLst>
                    <a:ext uri="{9D8B030D-6E8A-4147-A177-3AD203B41FA5}">
                      <a16:colId xmlns:a16="http://schemas.microsoft.com/office/drawing/2014/main" val="1786605385"/>
                    </a:ext>
                  </a:extLst>
                </a:gridCol>
                <a:gridCol w="1344123">
                  <a:extLst>
                    <a:ext uri="{9D8B030D-6E8A-4147-A177-3AD203B41FA5}">
                      <a16:colId xmlns:a16="http://schemas.microsoft.com/office/drawing/2014/main" val="3507858384"/>
                    </a:ext>
                  </a:extLst>
                </a:gridCol>
              </a:tblGrid>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2018</a:t>
                      </a:r>
                    </a:p>
                  </a:txBody>
                  <a:tcPr marL="90000" marR="90000" marT="164736" marB="46800" horzOverflow="overflow">
                    <a:lnL>
                      <a:noFill/>
                    </a:lnL>
                    <a:lnR>
                      <a:noFill/>
                    </a:lnR>
                    <a:lnT>
                      <a:noFill/>
                    </a:lnT>
                    <a:lnB>
                      <a:noFill/>
                    </a:lnB>
                    <a:lnTlToBr>
                      <a:noFill/>
                    </a:lnTlToBr>
                    <a:lnBlToTr>
                      <a:noFill/>
                    </a:lnBlToTr>
                    <a:solidFill>
                      <a:srgbClr val="CC3300"/>
                    </a:solidFill>
                  </a:tcPr>
                </a:tc>
                <a:extLst>
                  <a:ext uri="{0D108BD9-81ED-4DB2-BD59-A6C34878D82A}">
                    <a16:rowId xmlns:a16="http://schemas.microsoft.com/office/drawing/2014/main" val="3250374390"/>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0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484</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472</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468</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478</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487</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676898882"/>
                  </a:ext>
                </a:extLst>
              </a:tr>
              <a:tr h="944563">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0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505</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496</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485</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488</a:t>
                      </a:r>
                    </a:p>
                  </a:txBody>
                  <a:tcPr marL="90000" marR="90000" marT="164736" marB="46800" horzOverflow="overflow">
                    <a:lnL>
                      <a:noFill/>
                    </a:lnL>
                    <a:lnR>
                      <a:noFill/>
                    </a:lnR>
                    <a:lnT>
                      <a:noFill/>
                    </a:lnT>
                    <a:lnB>
                      <a:noFill/>
                    </a:lnB>
                    <a:lnTlToBr>
                      <a:noFill/>
                    </a:lnTlToBr>
                    <a:lnBlToTr>
                      <a:noFill/>
                    </a:lnBlToTr>
                    <a:solidFill>
                      <a:srgbClr val="FF7C80"/>
                    </a:solidFill>
                  </a:tcPr>
                </a:tc>
                <a:extLst>
                  <a:ext uri="{0D108BD9-81ED-4DB2-BD59-A6C34878D82A}">
                    <a16:rowId xmlns:a16="http://schemas.microsoft.com/office/drawing/2014/main" val="522826214"/>
                  </a:ext>
                </a:extLst>
              </a:tr>
              <a:tr h="946150">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0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481</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476</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480</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477</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483</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137197401"/>
                  </a:ext>
                </a:extLst>
              </a:tr>
            </a:tbl>
          </a:graphicData>
        </a:graphic>
      </p:graphicFrame>
      <p:sp>
        <p:nvSpPr>
          <p:cNvPr id="3" name="Title 1"/>
          <p:cNvSpPr txBox="1">
            <a:spLocks/>
          </p:cNvSpPr>
          <p:nvPr/>
        </p:nvSpPr>
        <p:spPr>
          <a:xfrm>
            <a:off x="630237" y="377670"/>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smtClean="0">
                <a:latin typeface="+mn-lt"/>
              </a:rPr>
              <a:t>PISA – </a:t>
            </a:r>
            <a:r>
              <a:rPr lang="en-GB" altLang="en-US" sz="3600" b="1" dirty="0" err="1" smtClean="0">
                <a:latin typeface="+mn-lt"/>
              </a:rPr>
              <a:t>Cymru</a:t>
            </a:r>
            <a:r>
              <a:rPr lang="en-GB" altLang="en-US" sz="3600" b="1" dirty="0" smtClean="0">
                <a:latin typeface="+mn-lt"/>
              </a:rPr>
              <a:t> / Wales</a:t>
            </a:r>
            <a:endParaRPr lang="en-US" altLang="en-US" sz="3600" b="1" dirty="0" smtClean="0">
              <a:latin typeface="+mn-lt"/>
            </a:endParaRPr>
          </a:p>
        </p:txBody>
      </p:sp>
    </p:spTree>
    <p:extLst>
      <p:ext uri="{BB962C8B-B14F-4D97-AF65-F5344CB8AC3E}">
        <p14:creationId xmlns:p14="http://schemas.microsoft.com/office/powerpoint/2010/main" val="3469231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6105" y="0"/>
            <a:ext cx="7313710" cy="5076354"/>
          </a:xfrm>
          <a:prstGeom prst="rect">
            <a:avLst/>
          </a:prstGeom>
        </p:spPr>
      </p:pic>
      <p:sp>
        <p:nvSpPr>
          <p:cNvPr id="3" name="TextBox 2"/>
          <p:cNvSpPr txBox="1"/>
          <p:nvPr/>
        </p:nvSpPr>
        <p:spPr>
          <a:xfrm>
            <a:off x="7275932" y="5154589"/>
            <a:ext cx="1770058" cy="369332"/>
          </a:xfrm>
          <a:prstGeom prst="rect">
            <a:avLst/>
          </a:prstGeom>
          <a:noFill/>
        </p:spPr>
        <p:txBody>
          <a:bodyPr wrap="square" rtlCol="0">
            <a:spAutoFit/>
          </a:bodyPr>
          <a:lstStyle/>
          <a:p>
            <a:r>
              <a:rPr lang="en-GB" dirty="0" smtClean="0"/>
              <a:t>(NFER, 2019)</a:t>
            </a:r>
            <a:endParaRPr lang="en-US" dirty="0"/>
          </a:p>
        </p:txBody>
      </p:sp>
    </p:spTree>
    <p:extLst>
      <p:ext uri="{BB962C8B-B14F-4D97-AF65-F5344CB8AC3E}">
        <p14:creationId xmlns:p14="http://schemas.microsoft.com/office/powerpoint/2010/main" val="10400977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26424" y="2310054"/>
            <a:ext cx="6305465" cy="1200329"/>
          </a:xfrm>
          <a:prstGeom prst="rect">
            <a:avLst/>
          </a:prstGeom>
        </p:spPr>
        <p:txBody>
          <a:bodyPr wrap="square">
            <a:spAutoFit/>
          </a:bodyPr>
          <a:lstStyle/>
          <a:p>
            <a:r>
              <a:rPr lang="en-GB" sz="3600" b="1" dirty="0" err="1" smtClean="0"/>
              <a:t>Newidiadau</a:t>
            </a:r>
            <a:r>
              <a:rPr lang="en-GB" sz="3600" b="1" dirty="0" smtClean="0"/>
              <a:t> </a:t>
            </a:r>
            <a:r>
              <a:rPr lang="en-GB" sz="3600" b="1" dirty="0" err="1" smtClean="0"/>
              <a:t>rhyngwladol</a:t>
            </a:r>
            <a:r>
              <a:rPr lang="en-GB" sz="3600" b="1" dirty="0" smtClean="0"/>
              <a:t>…</a:t>
            </a:r>
            <a:endParaRPr lang="en-GB" sz="3600" b="1" dirty="0"/>
          </a:p>
          <a:p>
            <a:r>
              <a:rPr lang="en-GB" sz="3600" b="1" dirty="0" smtClean="0"/>
              <a:t>International movement…</a:t>
            </a:r>
            <a:endParaRPr lang="en-GB" b="1" dirty="0"/>
          </a:p>
        </p:txBody>
      </p:sp>
    </p:spTree>
    <p:extLst>
      <p:ext uri="{BB962C8B-B14F-4D97-AF65-F5344CB8AC3E}">
        <p14:creationId xmlns:p14="http://schemas.microsoft.com/office/powerpoint/2010/main" val="437228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3994" y="593267"/>
            <a:ext cx="4572000" cy="4467057"/>
          </a:xfrm>
          <a:prstGeom prst="rect">
            <a:avLst/>
          </a:prstGeom>
        </p:spPr>
        <p:txBody>
          <a:bodyPr>
            <a:spAutoFit/>
          </a:bodyPr>
          <a:lstStyle/>
          <a:p>
            <a:pPr marL="285750" indent="-285750">
              <a:lnSpc>
                <a:spcPct val="150000"/>
              </a:lnSpc>
              <a:buFont typeface="Arial" panose="020B0604020202020204" pitchFamily="34" charset="0"/>
              <a:buChar char="•"/>
            </a:pPr>
            <a:r>
              <a:rPr lang="en-GB" sz="2400" dirty="0" smtClean="0"/>
              <a:t>Alberta</a:t>
            </a:r>
          </a:p>
          <a:p>
            <a:pPr marL="285750" indent="-285750">
              <a:lnSpc>
                <a:spcPct val="150000"/>
              </a:lnSpc>
              <a:buFont typeface="Arial" panose="020B0604020202020204" pitchFamily="34" charset="0"/>
              <a:buChar char="•"/>
            </a:pPr>
            <a:r>
              <a:rPr lang="en-GB" sz="2400" dirty="0" smtClean="0"/>
              <a:t>British Columbia</a:t>
            </a:r>
            <a:endParaRPr lang="en-GB" sz="2400" dirty="0"/>
          </a:p>
          <a:p>
            <a:pPr marL="285750" indent="-285750">
              <a:lnSpc>
                <a:spcPct val="150000"/>
              </a:lnSpc>
              <a:buFont typeface="Arial" panose="020B0604020202020204" pitchFamily="34" charset="0"/>
              <a:buChar char="•"/>
            </a:pPr>
            <a:r>
              <a:rPr lang="en-GB" sz="2400" dirty="0" smtClean="0"/>
              <a:t>Finland</a:t>
            </a:r>
            <a:endParaRPr lang="en-GB" sz="2400" dirty="0"/>
          </a:p>
          <a:p>
            <a:pPr marL="285750" indent="-285750">
              <a:lnSpc>
                <a:spcPct val="150000"/>
              </a:lnSpc>
              <a:buFont typeface="Arial" panose="020B0604020202020204" pitchFamily="34" charset="0"/>
              <a:buChar char="•"/>
            </a:pPr>
            <a:r>
              <a:rPr lang="en-GB" sz="2400" dirty="0" smtClean="0"/>
              <a:t>Scotland</a:t>
            </a:r>
            <a:endParaRPr lang="en-GB" sz="2400" dirty="0"/>
          </a:p>
          <a:p>
            <a:pPr marL="285750" indent="-285750">
              <a:lnSpc>
                <a:spcPct val="150000"/>
              </a:lnSpc>
              <a:buFont typeface="Arial" panose="020B0604020202020204" pitchFamily="34" charset="0"/>
              <a:buChar char="•"/>
            </a:pPr>
            <a:r>
              <a:rPr lang="en-GB" sz="2400" dirty="0" smtClean="0"/>
              <a:t>Netherlands</a:t>
            </a:r>
            <a:endParaRPr lang="en-GB" sz="2400" dirty="0"/>
          </a:p>
          <a:p>
            <a:pPr marL="285750" indent="-285750">
              <a:lnSpc>
                <a:spcPct val="150000"/>
              </a:lnSpc>
              <a:buFont typeface="Arial" panose="020B0604020202020204" pitchFamily="34" charset="0"/>
              <a:buChar char="•"/>
            </a:pPr>
            <a:r>
              <a:rPr lang="en-GB" sz="2400" dirty="0" smtClean="0"/>
              <a:t>Japan</a:t>
            </a:r>
          </a:p>
          <a:p>
            <a:pPr marL="285750" indent="-285750">
              <a:lnSpc>
                <a:spcPct val="150000"/>
              </a:lnSpc>
              <a:buFont typeface="Arial" panose="020B0604020202020204" pitchFamily="34" charset="0"/>
              <a:buChar char="•"/>
            </a:pPr>
            <a:r>
              <a:rPr lang="en-GB" sz="2400" dirty="0" smtClean="0"/>
              <a:t>Singapore </a:t>
            </a:r>
            <a:endParaRPr lang="en-GB" sz="2400" dirty="0"/>
          </a:p>
          <a:p>
            <a:pPr marL="285750" indent="-285750">
              <a:lnSpc>
                <a:spcPct val="150000"/>
              </a:lnSpc>
              <a:buFont typeface="Arial" panose="020B0604020202020204" pitchFamily="34" charset="0"/>
              <a:buChar char="•"/>
            </a:pPr>
            <a:r>
              <a:rPr lang="en-GB" sz="2400" dirty="0" smtClean="0"/>
              <a:t>Australia</a:t>
            </a:r>
            <a:endParaRPr lang="en-GB" sz="2400" dirty="0"/>
          </a:p>
        </p:txBody>
      </p:sp>
      <p:pic>
        <p:nvPicPr>
          <p:cNvPr id="7178" name="Picture 10" descr="Image result for scotland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624700">
            <a:off x="5711787" y="3737792"/>
            <a:ext cx="1854415" cy="111264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74" name="Picture 6" descr="Image result for british columbia fl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436916">
            <a:off x="7069131" y="1734733"/>
            <a:ext cx="1793855" cy="10763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82" name="Picture 14" descr="Image result for netherlands fla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06547" y="4362664"/>
            <a:ext cx="1597138" cy="106475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84" name="Picture 16" descr="Image result for japan fla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53712" y="327460"/>
            <a:ext cx="1561841" cy="104082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70" name="Picture 2" descr="Image result for alberta fla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197970">
            <a:off x="6428086" y="766598"/>
            <a:ext cx="1803060" cy="90153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88" name="Picture 20" descr="Image result for singapore fla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447936">
            <a:off x="5474492" y="1359064"/>
            <a:ext cx="1707718" cy="113847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7190" name="Picture 22" descr="Image result for australia fla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23691" y="2615746"/>
            <a:ext cx="2061169" cy="1030585"/>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Image result for finland"/>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383549">
            <a:off x="7058735" y="2867584"/>
            <a:ext cx="1814650" cy="110875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9506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2356" y="2180847"/>
            <a:ext cx="4973867" cy="1200329"/>
          </a:xfrm>
          <a:prstGeom prst="rect">
            <a:avLst/>
          </a:prstGeom>
        </p:spPr>
        <p:txBody>
          <a:bodyPr wrap="square">
            <a:spAutoFit/>
          </a:bodyPr>
          <a:lstStyle/>
          <a:p>
            <a:r>
              <a:rPr lang="en-GB" sz="3600" b="1" dirty="0" smtClean="0"/>
              <a:t>Blinder </a:t>
            </a:r>
            <a:r>
              <a:rPr lang="en-GB" sz="3600" b="1" dirty="0" err="1" smtClean="0"/>
              <a:t>diwygio</a:t>
            </a:r>
            <a:r>
              <a:rPr lang="en-GB" sz="3600" b="1" dirty="0" smtClean="0"/>
              <a:t>…</a:t>
            </a:r>
            <a:endParaRPr lang="en-GB" sz="3600" b="1" dirty="0"/>
          </a:p>
          <a:p>
            <a:r>
              <a:rPr lang="en-GB" sz="3600" b="1" dirty="0" smtClean="0"/>
              <a:t>Reform fatigue…</a:t>
            </a:r>
            <a:endParaRPr lang="en-GB" sz="3600" b="1" dirty="0"/>
          </a:p>
        </p:txBody>
      </p:sp>
    </p:spTree>
    <p:extLst>
      <p:ext uri="{BB962C8B-B14F-4D97-AF65-F5344CB8AC3E}">
        <p14:creationId xmlns:p14="http://schemas.microsoft.com/office/powerpoint/2010/main" val="15163496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smtClean="0">
                <a:latin typeface="+mn-lt"/>
              </a:rPr>
              <a:t>Adolygiad</a:t>
            </a:r>
            <a:r>
              <a:rPr lang="en-GB" sz="3600" b="1" dirty="0" smtClean="0">
                <a:latin typeface="+mn-lt"/>
              </a:rPr>
              <a:t> </a:t>
            </a:r>
            <a:r>
              <a:rPr lang="en-GB" sz="3600" b="1" dirty="0" err="1" smtClean="0">
                <a:latin typeface="+mn-lt"/>
              </a:rPr>
              <a:t>gan</a:t>
            </a:r>
            <a:r>
              <a:rPr lang="en-GB" sz="3600" b="1" dirty="0" smtClean="0">
                <a:latin typeface="+mn-lt"/>
              </a:rPr>
              <a:t> </a:t>
            </a:r>
            <a:r>
              <a:rPr lang="en-GB" sz="3600" b="1" dirty="0" err="1" smtClean="0">
                <a:latin typeface="+mn-lt"/>
              </a:rPr>
              <a:t>yr</a:t>
            </a:r>
            <a:r>
              <a:rPr lang="en-GB" sz="3600" b="1" dirty="0" smtClean="0">
                <a:latin typeface="+mn-lt"/>
              </a:rPr>
              <a:t> OECD</a:t>
            </a:r>
            <a:br>
              <a:rPr lang="en-GB" sz="3600" b="1" dirty="0" smtClean="0">
                <a:latin typeface="+mn-lt"/>
              </a:rPr>
            </a:br>
            <a:r>
              <a:rPr lang="en-GB" sz="3600" b="1" dirty="0" err="1" smtClean="0">
                <a:latin typeface="+mn-lt"/>
              </a:rPr>
              <a:t>OECD</a:t>
            </a:r>
            <a:r>
              <a:rPr lang="en-GB" sz="3600" b="1" dirty="0" smtClean="0">
                <a:latin typeface="+mn-lt"/>
              </a:rPr>
              <a:t> review</a:t>
            </a:r>
            <a:endParaRPr lang="en-GB" sz="3600" b="1" dirty="0">
              <a:latin typeface="+mn-lt"/>
            </a:endParaRPr>
          </a:p>
        </p:txBody>
      </p:sp>
      <p:sp>
        <p:nvSpPr>
          <p:cNvPr id="3" name="Content Placeholder 2"/>
          <p:cNvSpPr>
            <a:spLocks noGrp="1"/>
          </p:cNvSpPr>
          <p:nvPr>
            <p:ph idx="1"/>
          </p:nvPr>
        </p:nvSpPr>
        <p:spPr>
          <a:xfrm>
            <a:off x="908790" y="1825625"/>
            <a:ext cx="7606560" cy="4351338"/>
          </a:xfrm>
        </p:spPr>
        <p:txBody>
          <a:bodyPr/>
          <a:lstStyle/>
          <a:p>
            <a:pPr marL="0" indent="0">
              <a:buNone/>
            </a:pPr>
            <a:r>
              <a:rPr lang="en-GB" sz="2400" dirty="0"/>
              <a:t>‘The evidence suggests Welsh schools are currently facing some challenges in implementing the numerous policies and reforms… particularly because there are so many. The head teachers and other stakeholders that the OECD review team met felt that the sheer number and often short time spans for schools to implement these reforms bring with them a risk of only partial implementation of reforms, or </a:t>
            </a:r>
            <a:r>
              <a:rPr lang="en-GB" sz="2400" b="1" dirty="0">
                <a:solidFill>
                  <a:schemeClr val="accent5"/>
                </a:solidFill>
              </a:rPr>
              <a:t>‘reform fatigue’</a:t>
            </a:r>
            <a:r>
              <a:rPr lang="en-GB" sz="2400" dirty="0"/>
              <a:t>.’ </a:t>
            </a:r>
          </a:p>
          <a:p>
            <a:pPr marL="0" indent="0">
              <a:buNone/>
            </a:pPr>
            <a:r>
              <a:rPr lang="en-GB" sz="2400" dirty="0"/>
              <a:t>								</a:t>
            </a:r>
            <a:r>
              <a:rPr lang="en-GB" sz="2400" dirty="0" smtClean="0"/>
              <a:t>						</a:t>
            </a:r>
            <a:r>
              <a:rPr lang="en-GB" sz="2000" dirty="0" smtClean="0"/>
              <a:t>(</a:t>
            </a:r>
            <a:r>
              <a:rPr lang="en-GB" sz="2000" dirty="0"/>
              <a:t>OECD, </a:t>
            </a:r>
            <a:r>
              <a:rPr lang="en-GB" sz="2000" dirty="0" smtClean="0"/>
              <a:t>2014)</a:t>
            </a:r>
            <a:endParaRPr lang="en-GB" sz="2000" dirty="0"/>
          </a:p>
          <a:p>
            <a:endParaRPr lang="en-GB" dirty="0"/>
          </a:p>
        </p:txBody>
      </p:sp>
    </p:spTree>
    <p:extLst>
      <p:ext uri="{BB962C8B-B14F-4D97-AF65-F5344CB8AC3E}">
        <p14:creationId xmlns:p14="http://schemas.microsoft.com/office/powerpoint/2010/main" val="1450471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Beth </a:t>
            </a:r>
            <a:r>
              <a:rPr lang="en-GB" sz="3200" b="1" dirty="0" err="1" smtClean="0"/>
              <a:t>yw</a:t>
            </a:r>
            <a:r>
              <a:rPr lang="en-GB" sz="3200" b="1" dirty="0" smtClean="0"/>
              <a:t> </a:t>
            </a:r>
            <a:r>
              <a:rPr lang="en-GB" sz="3200" b="1" dirty="0" err="1" smtClean="0"/>
              <a:t>effaith</a:t>
            </a:r>
            <a:r>
              <a:rPr lang="en-GB" sz="3200" b="1" dirty="0" smtClean="0"/>
              <a:t> </a:t>
            </a:r>
            <a:r>
              <a:rPr lang="en-GB" sz="3200" b="1" dirty="0" err="1" smtClean="0"/>
              <a:t>hyn</a:t>
            </a:r>
            <a:r>
              <a:rPr lang="en-GB" sz="3200" b="1" dirty="0" smtClean="0"/>
              <a:t> ‘</a:t>
            </a:r>
            <a:r>
              <a:rPr lang="en-GB" sz="3200" b="1" dirty="0" err="1" smtClean="0"/>
              <a:t>oll</a:t>
            </a:r>
            <a:r>
              <a:rPr lang="en-GB" sz="3200" b="1" dirty="0" smtClean="0"/>
              <a:t> </a:t>
            </a:r>
            <a:r>
              <a:rPr lang="en-GB" sz="3200" b="1" dirty="0" err="1" smtClean="0"/>
              <a:t>ar</a:t>
            </a:r>
            <a:r>
              <a:rPr lang="en-GB" sz="3200" b="1" dirty="0" smtClean="0"/>
              <a:t> </a:t>
            </a:r>
            <a:r>
              <a:rPr lang="en-GB" sz="3200" b="1" dirty="0" err="1" smtClean="0"/>
              <a:t>arfer</a:t>
            </a:r>
            <a:r>
              <a:rPr lang="en-GB" sz="3200" b="1" dirty="0" smtClean="0"/>
              <a:t>?</a:t>
            </a:r>
            <a:br>
              <a:rPr lang="en-GB" sz="3200" b="1" dirty="0" smtClean="0"/>
            </a:br>
            <a:r>
              <a:rPr lang="en-GB" sz="3200" b="1" dirty="0" smtClean="0"/>
              <a:t>What impact does all this have on practice?</a:t>
            </a:r>
            <a:endParaRPr lang="en-GB" sz="3200" b="1" dirty="0"/>
          </a:p>
        </p:txBody>
      </p:sp>
      <p:sp>
        <p:nvSpPr>
          <p:cNvPr id="3" name="Content Placeholder 2"/>
          <p:cNvSpPr>
            <a:spLocks noGrp="1"/>
          </p:cNvSpPr>
          <p:nvPr>
            <p:ph sz="half" idx="1"/>
          </p:nvPr>
        </p:nvSpPr>
        <p:spPr/>
        <p:txBody>
          <a:bodyPr>
            <a:normAutofit/>
          </a:bodyPr>
          <a:lstStyle/>
          <a:p>
            <a:r>
              <a:rPr lang="en-GB" sz="2000" dirty="0" smtClean="0">
                <a:hlinkClick r:id="rId3"/>
              </a:rPr>
              <a:t>http</a:t>
            </a:r>
            <a:r>
              <a:rPr lang="en-GB" sz="2000" dirty="0">
                <a:hlinkClick r:id="rId3"/>
              </a:rPr>
              <a:t>://athrofa.cymru/cy/2017/11/06/torri-hualau-diwygior-cwricwlwm/</a:t>
            </a:r>
            <a:endParaRPr lang="en-GB" sz="2000" dirty="0"/>
          </a:p>
        </p:txBody>
      </p:sp>
      <p:sp>
        <p:nvSpPr>
          <p:cNvPr id="5" name="Content Placeholder 4"/>
          <p:cNvSpPr>
            <a:spLocks noGrp="1"/>
          </p:cNvSpPr>
          <p:nvPr>
            <p:ph sz="half" idx="2"/>
          </p:nvPr>
        </p:nvSpPr>
        <p:spPr/>
        <p:txBody>
          <a:bodyPr/>
          <a:lstStyle/>
          <a:p>
            <a:r>
              <a:rPr lang="en-GB" sz="2000" dirty="0">
                <a:hlinkClick r:id="rId4"/>
              </a:rPr>
              <a:t>http://athrofa.cymru/2017/11/06/breaking-the-shackles-of-curriculum-reform/</a:t>
            </a:r>
            <a:endParaRPr lang="en-GB" sz="2000" dirty="0"/>
          </a:p>
          <a:p>
            <a:endParaRPr lang="en-GB" dirty="0"/>
          </a:p>
        </p:txBody>
      </p:sp>
      <p:pic>
        <p:nvPicPr>
          <p:cNvPr id="4" name="Picture 3"/>
          <p:cNvPicPr>
            <a:picLocks noChangeAspect="1"/>
          </p:cNvPicPr>
          <p:nvPr/>
        </p:nvPicPr>
        <p:blipFill>
          <a:blip r:embed="rId5"/>
          <a:stretch>
            <a:fillRect/>
          </a:stretch>
        </p:blipFill>
        <p:spPr>
          <a:xfrm>
            <a:off x="2083723" y="2772697"/>
            <a:ext cx="4666212" cy="2813039"/>
          </a:xfrm>
          <a:prstGeom prst="rect">
            <a:avLst/>
          </a:prstGeom>
        </p:spPr>
      </p:pic>
    </p:spTree>
    <p:extLst>
      <p:ext uri="{BB962C8B-B14F-4D97-AF65-F5344CB8AC3E}">
        <p14:creationId xmlns:p14="http://schemas.microsoft.com/office/powerpoint/2010/main" val="12918760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smtClean="0"/>
              <a:t>Tasg</a:t>
            </a:r>
            <a:r>
              <a:rPr lang="en-GB" b="1" dirty="0" smtClean="0"/>
              <a:t> </a:t>
            </a:r>
            <a:r>
              <a:rPr lang="en-GB" b="1" dirty="0" err="1" smtClean="0"/>
              <a:t>rhannu</a:t>
            </a:r>
            <a:r>
              <a:rPr lang="en-GB" b="1" dirty="0" smtClean="0"/>
              <a:t> </a:t>
            </a:r>
            <a:r>
              <a:rPr lang="en-GB" b="1" dirty="0" err="1" smtClean="0"/>
              <a:t>syniadau</a:t>
            </a:r>
            <a:r>
              <a:rPr lang="en-GB" b="1" dirty="0" smtClean="0"/>
              <a:t>…</a:t>
            </a:r>
            <a:br>
              <a:rPr lang="en-GB" b="1" dirty="0" smtClean="0"/>
            </a:br>
            <a:r>
              <a:rPr lang="en-GB" b="1" dirty="0" smtClean="0"/>
              <a:t>Ideas sharing task…</a:t>
            </a:r>
            <a:endParaRPr lang="en-GB" b="1" dirty="0"/>
          </a:p>
        </p:txBody>
      </p:sp>
      <p:sp>
        <p:nvSpPr>
          <p:cNvPr id="6" name="Content Placeholder 5"/>
          <p:cNvSpPr>
            <a:spLocks noGrp="1"/>
          </p:cNvSpPr>
          <p:nvPr>
            <p:ph sz="half" idx="1"/>
          </p:nvPr>
        </p:nvSpPr>
        <p:spPr>
          <a:xfrm>
            <a:off x="628650" y="1827991"/>
            <a:ext cx="3886200" cy="2973590"/>
          </a:xfrm>
        </p:spPr>
        <p:txBody>
          <a:bodyPr>
            <a:normAutofit fontScale="85000" lnSpcReduction="20000"/>
          </a:bodyPr>
          <a:lstStyle/>
          <a:p>
            <a:r>
              <a:rPr lang="en-GB" dirty="0"/>
              <a:t>Cydweithiwch (o </a:t>
            </a:r>
            <a:r>
              <a:rPr lang="en-GB" dirty="0" err="1"/>
              <a:t>bellter</a:t>
            </a:r>
            <a:r>
              <a:rPr lang="en-GB" dirty="0"/>
              <a:t>) </a:t>
            </a:r>
            <a:r>
              <a:rPr lang="en-GB" dirty="0" err="1"/>
              <a:t>gyda</a:t>
            </a:r>
            <a:r>
              <a:rPr lang="en-GB" dirty="0"/>
              <a:t> </a:t>
            </a:r>
            <a:r>
              <a:rPr lang="en-GB" dirty="0" err="1"/>
              <a:t>ffrind</a:t>
            </a:r>
            <a:r>
              <a:rPr lang="en-GB" dirty="0"/>
              <a:t> </a:t>
            </a:r>
            <a:r>
              <a:rPr lang="en-GB" dirty="0" err="1"/>
              <a:t>er</a:t>
            </a:r>
            <a:r>
              <a:rPr lang="en-GB" dirty="0"/>
              <a:t> </a:t>
            </a:r>
            <a:r>
              <a:rPr lang="en-GB" dirty="0" err="1"/>
              <a:t>mwyn</a:t>
            </a:r>
            <a:r>
              <a:rPr lang="en-GB" dirty="0"/>
              <a:t> </a:t>
            </a:r>
            <a:r>
              <a:rPr lang="en-GB" dirty="0" err="1"/>
              <a:t>nodi’r</a:t>
            </a:r>
            <a:r>
              <a:rPr lang="en-GB" dirty="0"/>
              <a:t> </a:t>
            </a:r>
            <a:r>
              <a:rPr lang="en-GB" dirty="0" err="1"/>
              <a:t>cyfleoedd</a:t>
            </a:r>
            <a:r>
              <a:rPr lang="en-GB" dirty="0"/>
              <a:t> </a:t>
            </a:r>
            <a:r>
              <a:rPr lang="en-GB" dirty="0" err="1"/>
              <a:t>a’r</a:t>
            </a:r>
            <a:r>
              <a:rPr lang="en-GB" dirty="0"/>
              <a:t> </a:t>
            </a:r>
            <a:r>
              <a:rPr lang="en-GB" dirty="0" err="1"/>
              <a:t>heriau</a:t>
            </a:r>
            <a:r>
              <a:rPr lang="en-GB" dirty="0"/>
              <a:t> </a:t>
            </a:r>
            <a:r>
              <a:rPr lang="en-GB" dirty="0" err="1"/>
              <a:t>sy’n</a:t>
            </a:r>
            <a:r>
              <a:rPr lang="en-GB" dirty="0"/>
              <a:t> </a:t>
            </a:r>
            <a:r>
              <a:rPr lang="en-GB" dirty="0" err="1"/>
              <a:t>gysylltiedig</a:t>
            </a:r>
            <a:r>
              <a:rPr lang="en-GB" dirty="0"/>
              <a:t> </a:t>
            </a:r>
            <a:r>
              <a:rPr lang="en-GB" dirty="0" err="1"/>
              <a:t>gyda’r</a:t>
            </a:r>
            <a:r>
              <a:rPr lang="en-GB" dirty="0"/>
              <a:t> </a:t>
            </a:r>
            <a:r>
              <a:rPr lang="en-GB" dirty="0" err="1"/>
              <a:t>diwygiadau</a:t>
            </a:r>
            <a:r>
              <a:rPr lang="en-GB" dirty="0"/>
              <a:t> </a:t>
            </a:r>
            <a:r>
              <a:rPr lang="en-GB" dirty="0" err="1"/>
              <a:t>sy’n</a:t>
            </a:r>
            <a:r>
              <a:rPr lang="en-GB" dirty="0"/>
              <a:t> </a:t>
            </a:r>
            <a:r>
              <a:rPr lang="en-GB" dirty="0" err="1"/>
              <a:t>digwydd</a:t>
            </a:r>
            <a:r>
              <a:rPr lang="en-GB" dirty="0"/>
              <a:t> </a:t>
            </a:r>
            <a:r>
              <a:rPr lang="en-GB" dirty="0" err="1"/>
              <a:t>yng</a:t>
            </a:r>
            <a:r>
              <a:rPr lang="en-GB" dirty="0"/>
              <a:t> </a:t>
            </a:r>
            <a:r>
              <a:rPr lang="en-GB" dirty="0" err="1"/>
              <a:t>Ngymru</a:t>
            </a:r>
            <a:r>
              <a:rPr lang="en-GB" dirty="0" smtClean="0"/>
              <a:t>.</a:t>
            </a:r>
          </a:p>
          <a:p>
            <a:r>
              <a:rPr lang="en-GB" dirty="0" err="1" smtClean="0"/>
              <a:t>Dilynwch</a:t>
            </a:r>
            <a:r>
              <a:rPr lang="en-GB" dirty="0" smtClean="0"/>
              <a:t> y </a:t>
            </a:r>
            <a:r>
              <a:rPr lang="en-GB" dirty="0" err="1" smtClean="0"/>
              <a:t>cyfarwyddiadau</a:t>
            </a:r>
            <a:r>
              <a:rPr lang="en-GB" dirty="0" smtClean="0"/>
              <a:t> o </a:t>
            </a:r>
            <a:r>
              <a:rPr lang="en-GB" dirty="0" err="1" smtClean="0"/>
              <a:t>dan</a:t>
            </a:r>
            <a:r>
              <a:rPr lang="en-GB" dirty="0" smtClean="0"/>
              <a:t> y </a:t>
            </a:r>
            <a:r>
              <a:rPr lang="en-GB" dirty="0" err="1" smtClean="0"/>
              <a:t>sleid</a:t>
            </a:r>
            <a:r>
              <a:rPr lang="en-GB" dirty="0" smtClean="0"/>
              <a:t> hon </a:t>
            </a:r>
            <a:r>
              <a:rPr lang="en-GB" dirty="0" err="1" smtClean="0"/>
              <a:t>er</a:t>
            </a:r>
            <a:r>
              <a:rPr lang="en-GB" dirty="0" smtClean="0"/>
              <a:t> </a:t>
            </a:r>
            <a:r>
              <a:rPr lang="en-GB" dirty="0" err="1" smtClean="0"/>
              <a:t>mwyn</a:t>
            </a:r>
            <a:r>
              <a:rPr lang="en-GB" dirty="0" smtClean="0"/>
              <a:t> </a:t>
            </a:r>
            <a:r>
              <a:rPr lang="en-GB" dirty="0" err="1" smtClean="0"/>
              <a:t>rhannu’ch</a:t>
            </a:r>
            <a:r>
              <a:rPr lang="en-GB" dirty="0" smtClean="0"/>
              <a:t> </a:t>
            </a:r>
            <a:r>
              <a:rPr lang="en-GB" dirty="0" err="1" smtClean="0"/>
              <a:t>syniadau</a:t>
            </a:r>
            <a:r>
              <a:rPr lang="en-GB" dirty="0" smtClean="0"/>
              <a:t> </a:t>
            </a:r>
            <a:r>
              <a:rPr lang="en-GB" dirty="0" err="1" smtClean="0"/>
              <a:t>gydag</a:t>
            </a:r>
            <a:r>
              <a:rPr lang="en-GB" dirty="0" smtClean="0"/>
              <a:t> </a:t>
            </a:r>
            <a:r>
              <a:rPr lang="en-GB" dirty="0" err="1" smtClean="0"/>
              <a:t>eraill</a:t>
            </a:r>
            <a:r>
              <a:rPr lang="en-GB" dirty="0" smtClean="0"/>
              <a:t>.</a:t>
            </a:r>
            <a:endParaRPr lang="en-GB" dirty="0"/>
          </a:p>
          <a:p>
            <a:endParaRPr lang="en-GB" b="1" dirty="0"/>
          </a:p>
          <a:p>
            <a:pPr marL="0" indent="0">
              <a:buNone/>
            </a:pPr>
            <a:endParaRPr lang="en-GB" b="1" dirty="0"/>
          </a:p>
          <a:p>
            <a:endParaRPr lang="en-GB" dirty="0"/>
          </a:p>
        </p:txBody>
      </p:sp>
      <p:sp>
        <p:nvSpPr>
          <p:cNvPr id="7" name="Content Placeholder 6"/>
          <p:cNvSpPr>
            <a:spLocks noGrp="1"/>
          </p:cNvSpPr>
          <p:nvPr>
            <p:ph sz="half" idx="2"/>
          </p:nvPr>
        </p:nvSpPr>
        <p:spPr>
          <a:xfrm>
            <a:off x="4629149" y="1825624"/>
            <a:ext cx="3982835" cy="3477895"/>
          </a:xfrm>
        </p:spPr>
        <p:txBody>
          <a:bodyPr>
            <a:normAutofit fontScale="85000" lnSpcReduction="20000"/>
          </a:bodyPr>
          <a:lstStyle/>
          <a:p>
            <a:r>
              <a:rPr lang="en-GB" dirty="0" smtClean="0"/>
              <a:t>Collaborate (from a distance) with a friend to note the opportunities and challenges that are associated with the reforms that are happening in Wales.</a:t>
            </a:r>
          </a:p>
          <a:p>
            <a:r>
              <a:rPr lang="en-GB" dirty="0" smtClean="0"/>
              <a:t>Follow the instructions in the notes below this slide in order to share your ideas with others.</a:t>
            </a:r>
          </a:p>
          <a:p>
            <a:endParaRPr lang="en-GB" dirty="0" smtClean="0"/>
          </a:p>
          <a:p>
            <a:endParaRPr lang="en-GB" dirty="0"/>
          </a:p>
        </p:txBody>
      </p:sp>
    </p:spTree>
    <p:extLst>
      <p:ext uri="{BB962C8B-B14F-4D97-AF65-F5344CB8AC3E}">
        <p14:creationId xmlns:p14="http://schemas.microsoft.com/office/powerpoint/2010/main" val="3141113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Amcan y </a:t>
            </a:r>
            <a:r>
              <a:rPr lang="en-GB" b="1" dirty="0" err="1"/>
              <a:t>sesiwn</a:t>
            </a:r>
            <a:r>
              <a:rPr lang="en-GB" b="1" dirty="0"/>
              <a:t> - </a:t>
            </a:r>
            <a:r>
              <a:rPr lang="en-GB" b="1" dirty="0" err="1"/>
              <a:t>Adfyfyrio</a:t>
            </a:r>
            <a:r>
              <a:rPr lang="en-GB" b="1" dirty="0"/>
              <a:t/>
            </a:r>
            <a:br>
              <a:rPr lang="en-GB" b="1" dirty="0"/>
            </a:br>
            <a:r>
              <a:rPr lang="en-GB" b="1" dirty="0"/>
              <a:t>Session’s aim - Reflection</a:t>
            </a:r>
          </a:p>
        </p:txBody>
      </p:sp>
      <p:sp>
        <p:nvSpPr>
          <p:cNvPr id="3" name="Content Placeholder 2"/>
          <p:cNvSpPr>
            <a:spLocks noGrp="1"/>
          </p:cNvSpPr>
          <p:nvPr>
            <p:ph sz="half" idx="1"/>
          </p:nvPr>
        </p:nvSpPr>
        <p:spPr/>
        <p:txBody>
          <a:bodyPr/>
          <a:lstStyle/>
          <a:p>
            <a:r>
              <a:rPr lang="cy-GB" dirty="0"/>
              <a:t>Paratoi </a:t>
            </a:r>
            <a:r>
              <a:rPr lang="cy-GB" dirty="0" smtClean="0"/>
              <a:t>darpar athrawon </a:t>
            </a:r>
            <a:r>
              <a:rPr lang="cy-GB" dirty="0"/>
              <a:t>i allu cyfrannu at systemau ysgol a dyluniad cwricwlwm sy'n diwallu anghenion yr ysgol a'i chymuned.</a:t>
            </a:r>
            <a:endParaRPr lang="en-GB" b="1" dirty="0"/>
          </a:p>
          <a:p>
            <a:endParaRPr lang="en-GB" dirty="0"/>
          </a:p>
        </p:txBody>
      </p:sp>
      <p:sp>
        <p:nvSpPr>
          <p:cNvPr id="4" name="Content Placeholder 3"/>
          <p:cNvSpPr>
            <a:spLocks noGrp="1"/>
          </p:cNvSpPr>
          <p:nvPr>
            <p:ph sz="half" idx="2"/>
          </p:nvPr>
        </p:nvSpPr>
        <p:spPr/>
        <p:txBody>
          <a:bodyPr/>
          <a:lstStyle/>
          <a:p>
            <a:r>
              <a:rPr lang="en-GB" dirty="0"/>
              <a:t>To prepare </a:t>
            </a:r>
            <a:r>
              <a:rPr lang="en-GB" dirty="0" smtClean="0"/>
              <a:t>student- </a:t>
            </a:r>
            <a:r>
              <a:rPr lang="en-GB" dirty="0"/>
              <a:t>teachers to be able to contribute to school systems and curriculum design that meets the needs of the school and its community.  </a:t>
            </a:r>
          </a:p>
          <a:p>
            <a:endParaRPr lang="en-GB" dirty="0"/>
          </a:p>
        </p:txBody>
      </p:sp>
    </p:spTree>
    <p:extLst>
      <p:ext uri="{BB962C8B-B14F-4D97-AF65-F5344CB8AC3E}">
        <p14:creationId xmlns:p14="http://schemas.microsoft.com/office/powerpoint/2010/main" val="740358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Sesiwn</a:t>
            </a:r>
            <a:r>
              <a:rPr lang="en-GB" b="1" dirty="0" smtClean="0"/>
              <a:t> </a:t>
            </a:r>
            <a:r>
              <a:rPr lang="en-GB" b="1" dirty="0" err="1" smtClean="0"/>
              <a:t>nesaf</a:t>
            </a:r>
            <a:r>
              <a:rPr lang="en-GB" b="1" dirty="0" smtClean="0"/>
              <a:t>…</a:t>
            </a:r>
            <a:br>
              <a:rPr lang="en-GB" b="1" dirty="0" smtClean="0"/>
            </a:br>
            <a:r>
              <a:rPr lang="en-GB" b="1" dirty="0" smtClean="0"/>
              <a:t>Next session…</a:t>
            </a:r>
            <a:endParaRPr lang="en-GB" b="1" dirty="0"/>
          </a:p>
        </p:txBody>
      </p:sp>
      <p:sp>
        <p:nvSpPr>
          <p:cNvPr id="3" name="Content Placeholder 2"/>
          <p:cNvSpPr>
            <a:spLocks noGrp="1"/>
          </p:cNvSpPr>
          <p:nvPr>
            <p:ph sz="half" idx="1"/>
          </p:nvPr>
        </p:nvSpPr>
        <p:spPr>
          <a:xfrm>
            <a:off x="709352" y="1825625"/>
            <a:ext cx="3805497" cy="4351338"/>
          </a:xfrm>
        </p:spPr>
        <p:txBody>
          <a:bodyPr/>
          <a:lstStyle/>
          <a:p>
            <a:r>
              <a:rPr lang="en-GB" dirty="0" smtClean="0"/>
              <a:t>D2, S4</a:t>
            </a:r>
          </a:p>
          <a:p>
            <a:r>
              <a:rPr lang="en-GB" dirty="0" smtClean="0"/>
              <a:t>Beth </a:t>
            </a:r>
            <a:r>
              <a:rPr lang="en-GB" dirty="0" err="1" smtClean="0"/>
              <a:t>yw</a:t>
            </a:r>
            <a:r>
              <a:rPr lang="en-GB" dirty="0" smtClean="0"/>
              <a:t> </a:t>
            </a:r>
            <a:r>
              <a:rPr lang="en-GB" dirty="0" err="1" smtClean="0"/>
              <a:t>cyd-destun</a:t>
            </a:r>
            <a:r>
              <a:rPr lang="en-GB" dirty="0" smtClean="0"/>
              <a:t> </a:t>
            </a:r>
            <a:r>
              <a:rPr lang="en-GB" dirty="0" err="1" smtClean="0"/>
              <a:t>fy</a:t>
            </a:r>
            <a:r>
              <a:rPr lang="en-GB" dirty="0" smtClean="0"/>
              <a:t> </a:t>
            </a:r>
            <a:r>
              <a:rPr lang="en-GB" dirty="0" err="1" smtClean="0"/>
              <a:t>ysgol</a:t>
            </a:r>
            <a:r>
              <a:rPr lang="en-GB" dirty="0" smtClean="0"/>
              <a:t> PAP?</a:t>
            </a:r>
          </a:p>
          <a:p>
            <a:r>
              <a:rPr lang="en-GB" dirty="0" err="1" smtClean="0"/>
              <a:t>Dyma</a:t>
            </a:r>
            <a:r>
              <a:rPr lang="en-GB" dirty="0" smtClean="0"/>
              <a:t> le </a:t>
            </a:r>
            <a:r>
              <a:rPr lang="en-GB" dirty="0" err="1" smtClean="0"/>
              <a:t>byddwn</a:t>
            </a:r>
            <a:r>
              <a:rPr lang="en-GB" dirty="0" smtClean="0"/>
              <a:t> </a:t>
            </a:r>
            <a:r>
              <a:rPr lang="en-GB" dirty="0" err="1" smtClean="0"/>
              <a:t>yn</a:t>
            </a:r>
            <a:r>
              <a:rPr lang="en-GB" dirty="0" smtClean="0"/>
              <a:t> </a:t>
            </a:r>
            <a:r>
              <a:rPr lang="en-GB" dirty="0" err="1" smtClean="0"/>
              <a:t>dechrau</a:t>
            </a:r>
            <a:r>
              <a:rPr lang="en-GB" dirty="0" smtClean="0"/>
              <a:t> </a:t>
            </a:r>
            <a:r>
              <a:rPr lang="en-GB" dirty="0" err="1" smtClean="0"/>
              <a:t>edrych</a:t>
            </a:r>
            <a:r>
              <a:rPr lang="en-GB" dirty="0" smtClean="0"/>
              <a:t> </a:t>
            </a:r>
            <a:r>
              <a:rPr lang="en-GB" dirty="0" err="1" smtClean="0"/>
              <a:t>ar</a:t>
            </a:r>
            <a:r>
              <a:rPr lang="en-GB" dirty="0" smtClean="0"/>
              <a:t> </a:t>
            </a:r>
            <a:r>
              <a:rPr lang="en-GB" dirty="0" err="1" smtClean="0"/>
              <a:t>yr</a:t>
            </a:r>
            <a:r>
              <a:rPr lang="en-GB" dirty="0" smtClean="0"/>
              <a:t> </a:t>
            </a:r>
            <a:r>
              <a:rPr lang="en-GB" dirty="0" err="1" smtClean="0"/>
              <a:t>aseiniad</a:t>
            </a:r>
            <a:r>
              <a:rPr lang="en-GB" dirty="0" smtClean="0"/>
              <a:t> </a:t>
            </a:r>
            <a:r>
              <a:rPr lang="en-GB" dirty="0" err="1" smtClean="0"/>
              <a:t>ar</a:t>
            </a:r>
            <a:r>
              <a:rPr lang="en-GB" dirty="0" smtClean="0"/>
              <a:t> </a:t>
            </a:r>
            <a:r>
              <a:rPr lang="en-GB" dirty="0" err="1" smtClean="0"/>
              <a:t>gyfer</a:t>
            </a:r>
            <a:r>
              <a:rPr lang="en-GB" dirty="0" smtClean="0"/>
              <a:t> y </a:t>
            </a:r>
            <a:r>
              <a:rPr lang="en-GB" dirty="0" err="1" smtClean="0"/>
              <a:t>modiwl</a:t>
            </a:r>
            <a:r>
              <a:rPr lang="en-GB" dirty="0" smtClean="0"/>
              <a:t> </a:t>
            </a:r>
            <a:r>
              <a:rPr lang="en-GB" dirty="0" err="1" smtClean="0"/>
              <a:t>hwn</a:t>
            </a:r>
            <a:r>
              <a:rPr lang="en-GB" dirty="0" smtClean="0"/>
              <a:t>.</a:t>
            </a:r>
          </a:p>
        </p:txBody>
      </p:sp>
      <p:sp>
        <p:nvSpPr>
          <p:cNvPr id="4" name="Content Placeholder 3"/>
          <p:cNvSpPr>
            <a:spLocks noGrp="1"/>
          </p:cNvSpPr>
          <p:nvPr>
            <p:ph sz="half" idx="2"/>
          </p:nvPr>
        </p:nvSpPr>
        <p:spPr/>
        <p:txBody>
          <a:bodyPr/>
          <a:lstStyle/>
          <a:p>
            <a:r>
              <a:rPr lang="en-GB" dirty="0" smtClean="0"/>
              <a:t>D2, S4</a:t>
            </a:r>
          </a:p>
          <a:p>
            <a:r>
              <a:rPr lang="en-GB" dirty="0" smtClean="0"/>
              <a:t>What is the context of my PTE school?</a:t>
            </a:r>
          </a:p>
          <a:p>
            <a:r>
              <a:rPr lang="en-GB" dirty="0" smtClean="0"/>
              <a:t>This is where we will begin to look at the assignment for this module.</a:t>
            </a:r>
          </a:p>
          <a:p>
            <a:endParaRPr lang="en-GB" dirty="0" smtClean="0"/>
          </a:p>
        </p:txBody>
      </p:sp>
    </p:spTree>
    <p:extLst>
      <p:ext uri="{BB962C8B-B14F-4D97-AF65-F5344CB8AC3E}">
        <p14:creationId xmlns:p14="http://schemas.microsoft.com/office/powerpoint/2010/main" val="35803357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0" y="2254887"/>
            <a:ext cx="6780761" cy="1325563"/>
          </a:xfrm>
        </p:spPr>
        <p:txBody>
          <a:bodyPr/>
          <a:lstStyle/>
          <a:p>
            <a:r>
              <a:rPr lang="en-GB" b="1" dirty="0" smtClean="0"/>
              <a:t>rachel.bendall@uwtsd.ac.uk</a:t>
            </a:r>
            <a:endParaRPr lang="en-GB" b="1" dirty="0"/>
          </a:p>
        </p:txBody>
      </p:sp>
    </p:spTree>
    <p:extLst>
      <p:ext uri="{BB962C8B-B14F-4D97-AF65-F5344CB8AC3E}">
        <p14:creationId xmlns:p14="http://schemas.microsoft.com/office/powerpoint/2010/main" val="11571122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13862</TotalTime>
  <Words>3284</Words>
  <Application>Microsoft Office PowerPoint</Application>
  <PresentationFormat>On-screen Show (4:3)</PresentationFormat>
  <Paragraphs>286</Paragraphs>
  <Slides>34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Microsoft YaHei</vt:lpstr>
      <vt:lpstr>Arial</vt:lpstr>
      <vt:lpstr>Calibri</vt:lpstr>
      <vt:lpstr>Calibri Light</vt:lpstr>
      <vt:lpstr>Courier New</vt:lpstr>
      <vt:lpstr>Times New Roman</vt:lpstr>
      <vt:lpstr>Office Theme</vt:lpstr>
      <vt:lpstr>PowerPoint Presentation</vt:lpstr>
      <vt:lpstr>Amcan y sesiwn Session’s aim</vt:lpstr>
      <vt:lpstr>PowerPoint Presentation</vt:lpstr>
      <vt:lpstr>Beth yw ystyr ‘cwricwlwm’? What does ‘curriculum’ mean? </vt:lpstr>
      <vt:lpstr>Diffiniad 1 Definition 1</vt:lpstr>
      <vt:lpstr>Diffiniad 2  Definition 2</vt:lpstr>
      <vt:lpstr>Diffiniad 3   Definition 3</vt:lpstr>
      <vt:lpstr>Pa un sydd orau?   Which is the best?</vt:lpstr>
      <vt:lpstr>Mathau o gwricwlwm Types of curriculum</vt:lpstr>
      <vt:lpstr>Mathau o gwricwlwm Types of curriculum</vt:lpstr>
      <vt:lpstr>Mathau o gwricwlwm Types of curriculum</vt:lpstr>
      <vt:lpstr>Mathau o gwricwlwm Types of curriculum</vt:lpstr>
      <vt:lpstr>Mathau o gwricwlwm Types of curriculum</vt:lpstr>
      <vt:lpstr>Beth sy’n dylanwadu ar gwricwlwm? What impacts on curriculum?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Adolygiad gan yr OECD OECD review</vt:lpstr>
      <vt:lpstr>Beth yw effaith hyn ‘oll ar arfer? What impact does all this have on practice?</vt:lpstr>
      <vt:lpstr>Tasg rhannu syniadau… Ideas sharing task…</vt:lpstr>
      <vt:lpstr>Amcan y sesiwn - Adfyfyrio Session’s aim - Reflection</vt:lpstr>
      <vt:lpstr>Sesiwn nesaf… Next session…</vt:lpstr>
      <vt:lpstr>rachel.bendall@uwtsd.ac.uk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186</cp:revision>
  <cp:lastPrinted>2018-10-30T15:20:27Z</cp:lastPrinted>
  <dcterms:created xsi:type="dcterms:W3CDTF">2017-02-08T11:33:06Z</dcterms:created>
  <dcterms:modified xsi:type="dcterms:W3CDTF">2020-04-22T07:33:40Z</dcterms:modified>
</cp:coreProperties>
</file>