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media/image37.jpg" ContentType="image/jpg"/>
  <Override PartName="/ppt/notesSlides/notesSlide5.xml" ContentType="application/vnd.openxmlformats-officedocument.presentationml.notesSlide+xml"/>
  <Override PartName="/ppt/media/image38.jpg" ContentType="image/jpg"/>
  <Override PartName="/ppt/notesSlides/notesSlide6.xml" ContentType="application/vnd.openxmlformats-officedocument.presentationml.notesSlide+xml"/>
  <Override PartName="/ppt/notesSlides/notesSlide7.xml" ContentType="application/vnd.openxmlformats-officedocument.presentationml.notesSlide+xml"/>
  <Override PartName="/ppt/media/image40.jpg" ContentType="image/jpg"/>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79"/>
  </p:notesMasterIdLst>
  <p:handoutMasterIdLst>
    <p:handoutMasterId r:id="rId80"/>
  </p:handoutMasterIdLst>
  <p:sldIdLst>
    <p:sldId id="272" r:id="rId5"/>
    <p:sldId id="346" r:id="rId6"/>
    <p:sldId id="354" r:id="rId7"/>
    <p:sldId id="444" r:id="rId8"/>
    <p:sldId id="445" r:id="rId9"/>
    <p:sldId id="446" r:id="rId10"/>
    <p:sldId id="448" r:id="rId11"/>
    <p:sldId id="447" r:id="rId12"/>
    <p:sldId id="348" r:id="rId13"/>
    <p:sldId id="442" r:id="rId14"/>
    <p:sldId id="450" r:id="rId15"/>
    <p:sldId id="451" r:id="rId16"/>
    <p:sldId id="449" r:id="rId17"/>
    <p:sldId id="454" r:id="rId18"/>
    <p:sldId id="455" r:id="rId19"/>
    <p:sldId id="459" r:id="rId20"/>
    <p:sldId id="490" r:id="rId21"/>
    <p:sldId id="491" r:id="rId22"/>
    <p:sldId id="492" r:id="rId23"/>
    <p:sldId id="460" r:id="rId24"/>
    <p:sldId id="466" r:id="rId25"/>
    <p:sldId id="494" r:id="rId26"/>
    <p:sldId id="496" r:id="rId27"/>
    <p:sldId id="497" r:id="rId28"/>
    <p:sldId id="498" r:id="rId29"/>
    <p:sldId id="506" r:id="rId30"/>
    <p:sldId id="505" r:id="rId31"/>
    <p:sldId id="507" r:id="rId32"/>
    <p:sldId id="456" r:id="rId33"/>
    <p:sldId id="452" r:id="rId34"/>
    <p:sldId id="453" r:id="rId35"/>
    <p:sldId id="457" r:id="rId36"/>
    <p:sldId id="458" r:id="rId37"/>
    <p:sldId id="385" r:id="rId38"/>
    <p:sldId id="397" r:id="rId39"/>
    <p:sldId id="398" r:id="rId40"/>
    <p:sldId id="399" r:id="rId41"/>
    <p:sldId id="408" r:id="rId42"/>
    <p:sldId id="387" r:id="rId43"/>
    <p:sldId id="400" r:id="rId44"/>
    <p:sldId id="438" r:id="rId45"/>
    <p:sldId id="435" r:id="rId46"/>
    <p:sldId id="436" r:id="rId47"/>
    <p:sldId id="437" r:id="rId48"/>
    <p:sldId id="394" r:id="rId49"/>
    <p:sldId id="361" r:id="rId50"/>
    <p:sldId id="395" r:id="rId51"/>
    <p:sldId id="439" r:id="rId52"/>
    <p:sldId id="360" r:id="rId53"/>
    <p:sldId id="362" r:id="rId54"/>
    <p:sldId id="427" r:id="rId55"/>
    <p:sldId id="470" r:id="rId56"/>
    <p:sldId id="471" r:id="rId57"/>
    <p:sldId id="468" r:id="rId58"/>
    <p:sldId id="368" r:id="rId59"/>
    <p:sldId id="503" r:id="rId60"/>
    <p:sldId id="467" r:id="rId61"/>
    <p:sldId id="479" r:id="rId62"/>
    <p:sldId id="428" r:id="rId63"/>
    <p:sldId id="429" r:id="rId64"/>
    <p:sldId id="430" r:id="rId65"/>
    <p:sldId id="261" r:id="rId66"/>
    <p:sldId id="501" r:id="rId67"/>
    <p:sldId id="502" r:id="rId68"/>
    <p:sldId id="472" r:id="rId69"/>
    <p:sldId id="473" r:id="rId70"/>
    <p:sldId id="474" r:id="rId71"/>
    <p:sldId id="475" r:id="rId72"/>
    <p:sldId id="476" r:id="rId73"/>
    <p:sldId id="477" r:id="rId74"/>
    <p:sldId id="478" r:id="rId75"/>
    <p:sldId id="434" r:id="rId76"/>
    <p:sldId id="396" r:id="rId77"/>
    <p:sldId id="284" r:id="rId78"/>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90"/>
    <p:restoredTop sz="73089" autoAdjust="0"/>
  </p:normalViewPr>
  <p:slideViewPr>
    <p:cSldViewPr snapToGrid="0" snapToObjects="1">
      <p:cViewPr varScale="1">
        <p:scale>
          <a:sx n="79" d="100"/>
          <a:sy n="79" d="100"/>
        </p:scale>
        <p:origin x="240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theme" Target="theme/theme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notesMaster" Target="notesMasters/notesMaster1.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handoutMaster" Target="handoutMasters/handout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9/27/23</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9/27/23</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boundless.com/psychology/definition/intimacy/" TargetMode="External"/><Relationship Id="rId3" Type="http://schemas.openxmlformats.org/officeDocument/2006/relationships/hyperlink" Target="https://www.boundless.com/psychology/definition/master/" TargetMode="External"/><Relationship Id="rId7" Type="http://schemas.openxmlformats.org/officeDocument/2006/relationships/hyperlink" Target="https://www.boundless.com/psychology/definition/autonomy/" TargetMode="External"/><Relationship Id="rId2" Type="http://schemas.openxmlformats.org/officeDocument/2006/relationships/slide" Target="../slides/slide62.xml"/><Relationship Id="rId1" Type="http://schemas.openxmlformats.org/officeDocument/2006/relationships/notesMaster" Target="../notesMasters/notesMaster1.xml"/><Relationship Id="rId6" Type="http://schemas.openxmlformats.org/officeDocument/2006/relationships/hyperlink" Target="https://www.boundless.com/psychology/definition/psychosocial/" TargetMode="External"/><Relationship Id="rId5" Type="http://schemas.openxmlformats.org/officeDocument/2006/relationships/hyperlink" Target="https://www.boundless.com/psychology/definition/theory/" TargetMode="External"/><Relationship Id="rId10" Type="http://schemas.openxmlformats.org/officeDocument/2006/relationships/hyperlink" Target="https://www.boundless.com/psychology/definition/culture/" TargetMode="External"/><Relationship Id="rId4" Type="http://schemas.openxmlformats.org/officeDocument/2006/relationships/hyperlink" Target="https://www.boundless.com/psychology/definition/psychosexual/" TargetMode="External"/><Relationship Id="rId9" Type="http://schemas.openxmlformats.org/officeDocument/2006/relationships/hyperlink" Target="https://www.boundless.com/psychology/definition/generativity/"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051686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DS</a:t>
            </a:r>
            <a:r>
              <a:rPr lang="en-GB" baseline="0" dirty="0"/>
              <a:t> BRAIN</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471549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46</a:t>
            </a:fld>
            <a:endParaRPr lang="en-US"/>
          </a:p>
        </p:txBody>
      </p:sp>
    </p:spTree>
    <p:extLst>
      <p:ext uri="{BB962C8B-B14F-4D97-AF65-F5344CB8AC3E}">
        <p14:creationId xmlns:p14="http://schemas.microsoft.com/office/powerpoint/2010/main" val="2533407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49</a:t>
            </a:fld>
            <a:endParaRPr lang="en-US"/>
          </a:p>
        </p:txBody>
      </p:sp>
    </p:spTree>
    <p:extLst>
      <p:ext uri="{BB962C8B-B14F-4D97-AF65-F5344CB8AC3E}">
        <p14:creationId xmlns:p14="http://schemas.microsoft.com/office/powerpoint/2010/main" val="784155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a:t>
            </a:r>
            <a:r>
              <a:rPr lang="en-GB" baseline="0" dirty="0" err="1"/>
              <a:t>Equadorian</a:t>
            </a:r>
            <a:r>
              <a:rPr lang="en-GB" baseline="0" dirty="0"/>
              <a:t> </a:t>
            </a:r>
            <a:r>
              <a:rPr lang="en-GB" baseline="0" dirty="0" err="1"/>
              <a:t>communitites</a:t>
            </a:r>
            <a:r>
              <a:rPr lang="en-GB" baseline="0" dirty="0"/>
              <a:t>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a:t>
            </a:r>
            <a:r>
              <a:rPr lang="en-GB" baseline="0" dirty="0" err="1"/>
              <a:t>familiariity</a:t>
            </a:r>
            <a:r>
              <a:rPr lang="en-GB" baseline="0" dirty="0"/>
              <a:t> with knives and cutting implements, even machetes, so that children can learn to feed themselves. </a:t>
            </a:r>
          </a:p>
          <a:p>
            <a:endParaRPr lang="en-GB" baseline="0" dirty="0"/>
          </a:p>
          <a:p>
            <a:r>
              <a:rPr lang="en-GB" baseline="0" dirty="0"/>
              <a:t>So what of our culture here today and the learning child ……move on to </a:t>
            </a:r>
            <a:r>
              <a:rPr lang="en-GB" baseline="0" dirty="0" err="1"/>
              <a:t>nxt</a:t>
            </a:r>
            <a:r>
              <a:rPr lang="en-GB" baseline="0" dirty="0"/>
              <a: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50</a:t>
            </a:fld>
            <a:endParaRPr lang="en-US"/>
          </a:p>
        </p:txBody>
      </p:sp>
    </p:spTree>
    <p:extLst>
      <p:ext uri="{BB962C8B-B14F-4D97-AF65-F5344CB8AC3E}">
        <p14:creationId xmlns:p14="http://schemas.microsoft.com/office/powerpoint/2010/main" val="2951487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briefest overview here -  more detail will come in Who’s Who 1 and 2</a:t>
            </a:r>
          </a:p>
          <a:p>
            <a:endParaRPr lang="en-GB"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55</a:t>
            </a:fld>
            <a:endParaRPr lang="en-US"/>
          </a:p>
        </p:txBody>
      </p:sp>
    </p:spTree>
    <p:extLst>
      <p:ext uri="{BB962C8B-B14F-4D97-AF65-F5344CB8AC3E}">
        <p14:creationId xmlns:p14="http://schemas.microsoft.com/office/powerpoint/2010/main" val="945249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u="none" kern="1200" dirty="0">
                <a:solidFill>
                  <a:schemeClr val="tx1"/>
                </a:solidFill>
                <a:effectLst/>
                <a:latin typeface="+mn-lt"/>
                <a:ea typeface="+mn-ea"/>
                <a:cs typeface="+mn-cs"/>
              </a:rPr>
              <a:t>One model that outlines how this development may take place is Erik Erikson's 8 stage model for psychosocial development, the model is adapted from the work of Freud and presents 8 stages, where each stage presents two conflicting ideas that must be resolved in order for an individual to become a confident, contributing member of society. Failure to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dirty="0">
                <a:solidFill>
                  <a:schemeClr val="tx1"/>
                </a:solidFill>
                <a:effectLst/>
                <a:latin typeface="+mn-lt"/>
                <a:ea typeface="+mn-ea"/>
                <a:cs typeface="+mn-cs"/>
              </a:rPr>
              <a:t> these tasks leads to feelings of inadequacy.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Examples from table</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__________________________</a:t>
            </a:r>
          </a:p>
          <a:p>
            <a:pPr fontAlgn="base"/>
            <a:r>
              <a:rPr lang="en-GB" sz="1200" b="0" i="0" u="none" kern="1200" dirty="0">
                <a:solidFill>
                  <a:schemeClr val="tx1"/>
                </a:solidFill>
                <a:effectLst/>
                <a:latin typeface="+mn-lt"/>
                <a:ea typeface="+mn-ea"/>
                <a:cs typeface="+mn-cs"/>
              </a:rPr>
              <a:t>Can ignore below</a:t>
            </a:r>
          </a:p>
          <a:p>
            <a:pPr fontAlgn="base"/>
            <a:endParaRPr lang="en-GB" sz="1200" b="0" i="0" u="none" kern="1200" dirty="0">
              <a:solidFill>
                <a:schemeClr val="tx1"/>
              </a:solidFill>
              <a:effectLst/>
              <a:latin typeface="+mn-lt"/>
              <a:ea typeface="+mn-ea"/>
              <a:cs typeface="+mn-cs"/>
            </a:endParaRP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 Erikson (1902–1994) was a theorist who took Freud’s controversial </a:t>
            </a:r>
            <a:r>
              <a:rPr lang="en-GB" sz="1200" b="0" i="0" u="none" kern="1200" dirty="0">
                <a:solidFill>
                  <a:schemeClr val="tx1"/>
                </a:solidFill>
                <a:effectLst/>
                <a:latin typeface="+mn-lt"/>
                <a:ea typeface="+mn-ea"/>
                <a:cs typeface="+mn-cs"/>
                <a:hlinkClick r:id="rId4">
                  <a:extLst>
                    <a:ext uri="{A12FA001-AC4F-418D-AE19-62706E023703}">
                      <ahyp:hlinkClr xmlns:ahyp="http://schemas.microsoft.com/office/drawing/2018/hyperlinkcolor" val="tx"/>
                    </a:ext>
                  </a:extLst>
                </a:hlinkClick>
              </a:rPr>
              <a:t>psychosexual</a:t>
            </a:r>
            <a:r>
              <a:rPr lang="en-GB" sz="1200" b="0" i="0" u="none" kern="1200" dirty="0">
                <a:solidFill>
                  <a:schemeClr val="tx1"/>
                </a:solidFill>
                <a:effectLst/>
                <a:latin typeface="+mn-lt"/>
                <a:ea typeface="+mn-ea"/>
                <a:cs typeface="+mn-cs"/>
              </a:rPr>
              <a:t> </a:t>
            </a:r>
            <a:r>
              <a:rPr lang="en-GB" sz="1200" b="0" i="0" u="none" kern="1200" dirty="0">
                <a:solidFill>
                  <a:schemeClr val="tx1"/>
                </a:solidFill>
                <a:effectLst/>
                <a:latin typeface="+mn-lt"/>
                <a:ea typeface="+mn-ea"/>
                <a:cs typeface="+mn-cs"/>
                <a:hlinkClick r:id="rId5">
                  <a:extLst>
                    <a:ext uri="{A12FA001-AC4F-418D-AE19-62706E023703}">
                      <ahyp:hlinkClr xmlns:ahyp="http://schemas.microsoft.com/office/drawing/2018/hyperlinkcolor" val="tx"/>
                    </a:ext>
                  </a:extLst>
                </a:hlinkClick>
              </a:rPr>
              <a:t>theory</a:t>
            </a:r>
            <a:r>
              <a:rPr lang="en-GB" sz="1200" b="0" i="0" u="none" kern="1200" dirty="0">
                <a:solidFill>
                  <a:schemeClr val="tx1"/>
                </a:solidFill>
                <a:effectLst/>
                <a:latin typeface="+mn-lt"/>
                <a:ea typeface="+mn-ea"/>
                <a:cs typeface="+mn-cs"/>
              </a:rPr>
              <a:t> and modified it into an eight-stage </a:t>
            </a:r>
            <a:r>
              <a:rPr lang="en-GB" sz="1200" b="0" i="0" u="none" kern="1200" dirty="0">
                <a:solidFill>
                  <a:schemeClr val="tx1"/>
                </a:solidFill>
                <a:effectLst/>
                <a:latin typeface="+mn-lt"/>
                <a:ea typeface="+mn-ea"/>
                <a:cs typeface="+mn-cs"/>
                <a:hlinkClick r:id="rId6">
                  <a:extLst>
                    <a:ext uri="{A12FA001-AC4F-418D-AE19-62706E023703}">
                      <ahyp:hlinkClr xmlns:ahyp="http://schemas.microsoft.com/office/drawing/2018/hyperlinkcolor" val="tx"/>
                    </a:ext>
                  </a:extLst>
                </a:hlinkClick>
              </a:rPr>
              <a:t>psychosocial</a:t>
            </a:r>
            <a:r>
              <a:rPr lang="en-GB" sz="1200" b="0" i="0" u="none" kern="1200" dirty="0">
                <a:solidFill>
                  <a:schemeClr val="tx1"/>
                </a:solidFill>
                <a:effectLst/>
                <a:latin typeface="+mn-lt"/>
                <a:ea typeface="+mn-ea"/>
                <a:cs typeface="+mn-cs"/>
              </a:rPr>
              <a:t> theory of development.</a:t>
            </a:r>
          </a:p>
          <a:p>
            <a:pPr fontAlgn="base"/>
            <a:r>
              <a:rPr lang="en-GB" sz="1200" b="0" i="0" u="none" kern="1200" dirty="0">
                <a:solidFill>
                  <a:schemeClr val="tx1"/>
                </a:solidFill>
                <a:effectLst/>
                <a:latin typeface="+mn-lt"/>
                <a:ea typeface="+mn-ea"/>
                <a:cs typeface="+mn-cs"/>
              </a:rPr>
              <a:t>During each of Erikson’s eight development stages, two conflicting ideas must be resolved successfully in order for a person to become a confident, contributing member of society. Failure to </a:t>
            </a:r>
            <a:r>
              <a:rPr lang="en-GB" sz="1200" b="0" i="0" u="none" kern="1200" dirty="0">
                <a:solidFill>
                  <a:schemeClr val="tx1"/>
                </a:solidFill>
                <a:effectLst/>
                <a:latin typeface="+mn-lt"/>
                <a:ea typeface="+mn-ea"/>
                <a:cs typeface="+mn-cs"/>
                <a:hlinkClick r:id="rId3">
                  <a:extLst>
                    <a:ext uri="{A12FA001-AC4F-418D-AE19-62706E023703}">
                      <ahyp:hlinkClr xmlns:ahyp="http://schemas.microsoft.com/office/drawing/2018/hyperlinkcolor" val="tx"/>
                    </a:ext>
                  </a:extLst>
                </a:hlinkClick>
              </a:rPr>
              <a:t>master</a:t>
            </a:r>
            <a:r>
              <a:rPr lang="en-GB" sz="1200" b="0" i="0" u="none" kern="1200" dirty="0">
                <a:solidFill>
                  <a:schemeClr val="tx1"/>
                </a:solidFill>
                <a:effectLst/>
                <a:latin typeface="+mn-lt"/>
                <a:ea typeface="+mn-ea"/>
                <a:cs typeface="+mn-cs"/>
              </a:rPr>
              <a:t> these tasks leads to feelings of inadequacy.</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Erikson’s eight stages of psychosocial development include trust vs. mistrust, </a:t>
            </a:r>
            <a:r>
              <a:rPr lang="en-GB" sz="1200" b="0" i="0" u="none" kern="1200" dirty="0">
                <a:solidFill>
                  <a:schemeClr val="tx1"/>
                </a:solidFill>
                <a:effectLst/>
                <a:latin typeface="+mn-lt"/>
                <a:ea typeface="+mn-ea"/>
                <a:cs typeface="+mn-cs"/>
                <a:hlinkClick r:id="rId7">
                  <a:extLst>
                    <a:ext uri="{A12FA001-AC4F-418D-AE19-62706E023703}">
                      <ahyp:hlinkClr xmlns:ahyp="http://schemas.microsoft.com/office/drawing/2018/hyperlinkcolor" val="tx"/>
                    </a:ext>
                  </a:extLst>
                </a:hlinkClick>
              </a:rPr>
              <a:t>autonomy</a:t>
            </a:r>
            <a:r>
              <a:rPr lang="en-GB" sz="1200" b="0" i="0" u="none" kern="1200" dirty="0">
                <a:solidFill>
                  <a:schemeClr val="tx1"/>
                </a:solidFill>
                <a:effectLst/>
                <a:latin typeface="+mn-lt"/>
                <a:ea typeface="+mn-ea"/>
                <a:cs typeface="+mn-cs"/>
              </a:rPr>
              <a:t> vs. shame/doubt, initiative vs. guilt, industry vs. inferiority, identity vs. role confusion, </a:t>
            </a:r>
            <a:r>
              <a:rPr lang="en-GB" sz="1200" b="0" i="0" u="none" kern="1200" dirty="0">
                <a:solidFill>
                  <a:schemeClr val="tx1"/>
                </a:solidFill>
                <a:effectLst/>
                <a:latin typeface="+mn-lt"/>
                <a:ea typeface="+mn-ea"/>
                <a:cs typeface="+mn-cs"/>
                <a:hlinkClick r:id="rId8">
                  <a:extLst>
                    <a:ext uri="{A12FA001-AC4F-418D-AE19-62706E023703}">
                      <ahyp:hlinkClr xmlns:ahyp="http://schemas.microsoft.com/office/drawing/2018/hyperlinkcolor" val="tx"/>
                    </a:ext>
                  </a:extLst>
                </a:hlinkClick>
              </a:rPr>
              <a:t>intimacy</a:t>
            </a:r>
            <a:r>
              <a:rPr lang="en-GB" sz="1200" b="0" i="0" u="none" kern="1200" dirty="0">
                <a:solidFill>
                  <a:schemeClr val="tx1"/>
                </a:solidFill>
                <a:effectLst/>
                <a:latin typeface="+mn-lt"/>
                <a:ea typeface="+mn-ea"/>
                <a:cs typeface="+mn-cs"/>
              </a:rPr>
              <a:t> vs. isolation, </a:t>
            </a:r>
            <a:r>
              <a:rPr lang="en-GB" sz="1200" b="0" i="0" u="none" kern="1200" dirty="0">
                <a:solidFill>
                  <a:schemeClr val="tx1"/>
                </a:solidFill>
                <a:effectLst/>
                <a:latin typeface="+mn-lt"/>
                <a:ea typeface="+mn-ea"/>
                <a:cs typeface="+mn-cs"/>
                <a:hlinkClick r:id="rId9">
                  <a:extLst>
                    <a:ext uri="{A12FA001-AC4F-418D-AE19-62706E023703}">
                      <ahyp:hlinkClr xmlns:ahyp="http://schemas.microsoft.com/office/drawing/2018/hyperlinkcolor" val="tx"/>
                    </a:ext>
                  </a:extLst>
                </a:hlinkClick>
              </a:rPr>
              <a:t>generativity</a:t>
            </a:r>
            <a:r>
              <a:rPr lang="en-GB" sz="1200" b="0" i="0" u="none" kern="1200" dirty="0">
                <a:solidFill>
                  <a:schemeClr val="tx1"/>
                </a:solidFill>
                <a:effectLst/>
                <a:latin typeface="+mn-lt"/>
                <a:ea typeface="+mn-ea"/>
                <a:cs typeface="+mn-cs"/>
              </a:rPr>
              <a:t> vs. stagnation, and integrity vs. despair.</a:t>
            </a:r>
          </a:p>
          <a:p>
            <a:pPr fontAlgn="base"/>
            <a:endParaRPr lang="en-GB" sz="1200" b="0" i="0" u="none" kern="1200" dirty="0">
              <a:solidFill>
                <a:schemeClr val="tx1"/>
              </a:solidFill>
              <a:effectLst/>
              <a:latin typeface="+mn-lt"/>
              <a:ea typeface="+mn-ea"/>
              <a:cs typeface="+mn-cs"/>
            </a:endParaRPr>
          </a:p>
          <a:p>
            <a:pPr fontAlgn="base"/>
            <a:r>
              <a:rPr lang="en-GB" sz="1200" b="0" i="0" u="none" kern="1200" dirty="0">
                <a:solidFill>
                  <a:schemeClr val="tx1"/>
                </a:solidFill>
                <a:effectLst/>
                <a:latin typeface="+mn-lt"/>
                <a:ea typeface="+mn-ea"/>
                <a:cs typeface="+mn-cs"/>
              </a:rPr>
              <a:t>Erikson also expanded upon Freud’s stages by discussing the cultural implications of development; certain </a:t>
            </a:r>
            <a:r>
              <a:rPr lang="en-GB" sz="1200" b="0" i="0" u="none" kern="1200" dirty="0">
                <a:solidFill>
                  <a:schemeClr val="tx1"/>
                </a:solidFill>
                <a:effectLst/>
                <a:latin typeface="+mn-lt"/>
                <a:ea typeface="+mn-ea"/>
                <a:cs typeface="+mn-cs"/>
                <a:hlinkClick r:id="rId10">
                  <a:extLst>
                    <a:ext uri="{A12FA001-AC4F-418D-AE19-62706E023703}">
                      <ahyp:hlinkClr xmlns:ahyp="http://schemas.microsoft.com/office/drawing/2018/hyperlinkcolor" val="tx"/>
                    </a:ext>
                  </a:extLst>
                </a:hlinkClick>
              </a:rPr>
              <a:t>cultures</a:t>
            </a:r>
            <a:r>
              <a:rPr lang="en-GB" sz="1200" b="0" i="0" u="none" kern="1200" dirty="0">
                <a:solidFill>
                  <a:schemeClr val="tx1"/>
                </a:solidFill>
                <a:effectLst/>
                <a:latin typeface="+mn-lt"/>
                <a:ea typeface="+mn-ea"/>
                <a:cs typeface="+mn-cs"/>
              </a:rPr>
              <a:t> may need to resolve the stages in different ways based upon their cultural and survival needs.</a:t>
            </a:r>
          </a:p>
          <a:p>
            <a:endParaRPr lang="en-US" u="sng" dirty="0">
              <a:solidFill>
                <a:schemeClr val="tx1">
                  <a:lumMod val="75000"/>
                  <a:lumOff val="25000"/>
                </a:schemeClr>
              </a:solidFill>
            </a:endParaRPr>
          </a:p>
        </p:txBody>
      </p:sp>
      <p:sp>
        <p:nvSpPr>
          <p:cNvPr id="4" name="Slide Number Placeholder 3"/>
          <p:cNvSpPr>
            <a:spLocks noGrp="1"/>
          </p:cNvSpPr>
          <p:nvPr>
            <p:ph type="sldNum" sz="quarter" idx="5"/>
          </p:nvPr>
        </p:nvSpPr>
        <p:spPr/>
        <p:txBody>
          <a:bodyPr/>
          <a:lstStyle/>
          <a:p>
            <a:fld id="{7D75C454-D461-8640-9DAF-00FC7BE2F8AF}" type="slidenum">
              <a:rPr lang="en-US" smtClean="0"/>
              <a:t>62</a:t>
            </a:fld>
            <a:endParaRPr lang="en-US" dirty="0"/>
          </a:p>
        </p:txBody>
      </p:sp>
    </p:spTree>
    <p:extLst>
      <p:ext uri="{BB962C8B-B14F-4D97-AF65-F5344CB8AC3E}">
        <p14:creationId xmlns:p14="http://schemas.microsoft.com/office/powerpoint/2010/main" val="3275305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63</a:t>
            </a:fld>
            <a:endParaRPr lang="en-US" dirty="0"/>
          </a:p>
        </p:txBody>
      </p:sp>
    </p:spTree>
    <p:extLst>
      <p:ext uri="{BB962C8B-B14F-4D97-AF65-F5344CB8AC3E}">
        <p14:creationId xmlns:p14="http://schemas.microsoft.com/office/powerpoint/2010/main" val="784729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64</a:t>
            </a:fld>
            <a:endParaRPr lang="en-US" dirty="0"/>
          </a:p>
        </p:txBody>
      </p:sp>
    </p:spTree>
    <p:extLst>
      <p:ext uri="{BB962C8B-B14F-4D97-AF65-F5344CB8AC3E}">
        <p14:creationId xmlns:p14="http://schemas.microsoft.com/office/powerpoint/2010/main" val="1451007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27/09/2023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Slide with Image">
    <p:spTree>
      <p:nvGrpSpPr>
        <p:cNvPr id="1" name=""/>
        <p:cNvGrpSpPr/>
        <p:nvPr/>
      </p:nvGrpSpPr>
      <p:grpSpPr>
        <a:xfrm>
          <a:off x="0" y="0"/>
          <a:ext cx="0" cy="0"/>
          <a:chOff x="0" y="0"/>
          <a:chExt cx="0" cy="0"/>
        </a:xfrm>
      </p:grpSpPr>
      <p:grpSp>
        <p:nvGrpSpPr>
          <p:cNvPr id="25" name="Graphic 23">
            <a:extLst>
              <a:ext uri="{FF2B5EF4-FFF2-40B4-BE49-F238E27FC236}">
                <a16:creationId xmlns:a16="http://schemas.microsoft.com/office/drawing/2014/main" id="{47C3B2E9-ECBE-41AD-AEEB-38E82FC382A0}"/>
              </a:ext>
            </a:extLst>
          </p:cNvPr>
          <p:cNvGrpSpPr/>
          <p:nvPr/>
        </p:nvGrpSpPr>
        <p:grpSpPr>
          <a:xfrm>
            <a:off x="-9525" y="-12700"/>
            <a:ext cx="9159240" cy="6882130"/>
            <a:chOff x="-12700" y="-12700"/>
            <a:chExt cx="12212320" cy="6882130"/>
          </a:xfrm>
        </p:grpSpPr>
        <p:sp>
          <p:nvSpPr>
            <p:cNvPr id="38" name="Freeform: Shape 37">
              <a:extLst>
                <a:ext uri="{FF2B5EF4-FFF2-40B4-BE49-F238E27FC236}">
                  <a16:creationId xmlns:a16="http://schemas.microsoft.com/office/drawing/2014/main" id="{FD75D72D-60C9-4FC2-B3B6-BBC407A1E87C}"/>
                </a:ext>
              </a:extLst>
            </p:cNvPr>
            <p:cNvSpPr/>
            <p:nvPr/>
          </p:nvSpPr>
          <p:spPr>
            <a:xfrm>
              <a:off x="6134100" y="2558390"/>
              <a:ext cx="6057900" cy="2717800"/>
            </a:xfrm>
            <a:custGeom>
              <a:avLst/>
              <a:gdLst>
                <a:gd name="connsiteX0" fmla="*/ 12700 w 6057900"/>
                <a:gd name="connsiteY0" fmla="*/ 1852320 h 2717800"/>
                <a:gd name="connsiteX1" fmla="*/ 6055360 w 6057900"/>
                <a:gd name="connsiteY1" fmla="*/ 2705760 h 2717800"/>
                <a:gd name="connsiteX2" fmla="*/ 6055360 w 6057900"/>
                <a:gd name="connsiteY2" fmla="*/ 664870 h 2717800"/>
                <a:gd name="connsiteX3" fmla="*/ 486410 w 6057900"/>
                <a:gd name="connsiteY3" fmla="*/ 33680 h 2717800"/>
                <a:gd name="connsiteX4" fmla="*/ 12700 w 6057900"/>
                <a:gd name="connsiteY4" fmla="*/ 1852320 h 2717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57900" h="2717800">
                  <a:moveTo>
                    <a:pt x="12700" y="1852320"/>
                  </a:moveTo>
                  <a:cubicBezTo>
                    <a:pt x="12700" y="1852320"/>
                    <a:pt x="1485900" y="1508150"/>
                    <a:pt x="6055360" y="2705760"/>
                  </a:cubicBezTo>
                  <a:lnTo>
                    <a:pt x="6055360" y="664870"/>
                  </a:lnTo>
                  <a:cubicBezTo>
                    <a:pt x="2434590" y="-165710"/>
                    <a:pt x="486410" y="33680"/>
                    <a:pt x="486410" y="33680"/>
                  </a:cubicBezTo>
                  <a:lnTo>
                    <a:pt x="12700" y="1852320"/>
                  </a:lnTo>
                  <a:close/>
                </a:path>
              </a:pathLst>
            </a:custGeom>
            <a:gradFill>
              <a:gsLst>
                <a:gs pos="0">
                  <a:schemeClr val="accent2">
                    <a:alpha val="5000"/>
                  </a:schemeClr>
                </a:gs>
                <a:gs pos="100000">
                  <a:schemeClr val="accent1">
                    <a:alpha val="40000"/>
                  </a:schemeClr>
                </a:gs>
              </a:gsLst>
              <a:lin ang="1080000" scaled="0"/>
            </a:gradFill>
            <a:ln w="12700" cap="flat">
              <a:noFill/>
              <a:prstDash val="solid"/>
              <a:miter/>
            </a:ln>
          </p:spPr>
          <p:txBody>
            <a:bodyPr rtlCol="0" anchor="ctr"/>
            <a:lstStyle/>
            <a:p>
              <a:endParaRPr lang="en-US" sz="1350" noProof="0" dirty="0"/>
            </a:p>
          </p:txBody>
        </p:sp>
        <p:sp>
          <p:nvSpPr>
            <p:cNvPr id="40" name="Freeform: Shape 39">
              <a:extLst>
                <a:ext uri="{FF2B5EF4-FFF2-40B4-BE49-F238E27FC236}">
                  <a16:creationId xmlns:a16="http://schemas.microsoft.com/office/drawing/2014/main" id="{6DDD47AF-7D6B-4DDA-844C-9F41D60507B7}"/>
                </a:ext>
              </a:extLst>
            </p:cNvPr>
            <p:cNvSpPr/>
            <p:nvPr/>
          </p:nvSpPr>
          <p:spPr>
            <a:xfrm>
              <a:off x="5767070" y="5688330"/>
              <a:ext cx="1130300" cy="1181100"/>
            </a:xfrm>
            <a:custGeom>
              <a:avLst/>
              <a:gdLst>
                <a:gd name="connsiteX0" fmla="*/ 1127760 w 1130300"/>
                <a:gd name="connsiteY0" fmla="*/ 12700 h 1181100"/>
                <a:gd name="connsiteX1" fmla="*/ 1127760 w 1130300"/>
                <a:gd name="connsiteY1" fmla="*/ 12700 h 1181100"/>
                <a:gd name="connsiteX2" fmla="*/ 547370 w 1130300"/>
                <a:gd name="connsiteY2" fmla="*/ 491490 h 1181100"/>
                <a:gd name="connsiteX3" fmla="*/ 12700 w 1130300"/>
                <a:gd name="connsiteY3" fmla="*/ 1169670 h 1181100"/>
                <a:gd name="connsiteX4" fmla="*/ 435610 w 1130300"/>
                <a:gd name="connsiteY4" fmla="*/ 1169670 h 1181100"/>
                <a:gd name="connsiteX5" fmla="*/ 835660 w 1130300"/>
                <a:gd name="connsiteY5" fmla="*/ 670560 h 118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300" h="1181100">
                  <a:moveTo>
                    <a:pt x="1127760" y="12700"/>
                  </a:moveTo>
                  <a:lnTo>
                    <a:pt x="1127760" y="12700"/>
                  </a:lnTo>
                  <a:lnTo>
                    <a:pt x="547370" y="491490"/>
                  </a:lnTo>
                  <a:lnTo>
                    <a:pt x="12700" y="1169670"/>
                  </a:lnTo>
                  <a:lnTo>
                    <a:pt x="435610" y="1169670"/>
                  </a:lnTo>
                  <a:lnTo>
                    <a:pt x="835660" y="670560"/>
                  </a:lnTo>
                  <a:close/>
                </a:path>
              </a:pathLst>
            </a:custGeom>
            <a:gradFill>
              <a:gsLst>
                <a:gs pos="100000">
                  <a:schemeClr val="accent3">
                    <a:alpha val="20000"/>
                  </a:schemeClr>
                </a:gs>
                <a:gs pos="0">
                  <a:schemeClr val="accent3">
                    <a:alpha val="5000"/>
                  </a:schemeClr>
                </a:gs>
              </a:gsLst>
              <a:lin ang="7440000" scaled="0"/>
            </a:gradFill>
            <a:ln w="12700" cap="flat">
              <a:noFill/>
              <a:prstDash val="solid"/>
              <a:miter/>
            </a:ln>
          </p:spPr>
          <p:txBody>
            <a:bodyPr rtlCol="0" anchor="ctr"/>
            <a:lstStyle/>
            <a:p>
              <a:endParaRPr lang="en-US" sz="1350" noProof="0" dirty="0"/>
            </a:p>
          </p:txBody>
        </p:sp>
        <p:sp>
          <p:nvSpPr>
            <p:cNvPr id="41" name="Freeform: Shape 40">
              <a:extLst>
                <a:ext uri="{FF2B5EF4-FFF2-40B4-BE49-F238E27FC236}">
                  <a16:creationId xmlns:a16="http://schemas.microsoft.com/office/drawing/2014/main" id="{AB869A0C-2A0A-4F44-91DF-7D2812AC06CB}"/>
                </a:ext>
              </a:extLst>
            </p:cNvPr>
            <p:cNvSpPr/>
            <p:nvPr/>
          </p:nvSpPr>
          <p:spPr>
            <a:xfrm>
              <a:off x="-12700" y="492760"/>
              <a:ext cx="2692400" cy="762000"/>
            </a:xfrm>
            <a:custGeom>
              <a:avLst/>
              <a:gdLst>
                <a:gd name="connsiteX0" fmla="*/ 12700 w 2692400"/>
                <a:gd name="connsiteY0" fmla="*/ 429260 h 762000"/>
                <a:gd name="connsiteX1" fmla="*/ 12700 w 2692400"/>
                <a:gd name="connsiteY1" fmla="*/ 759460 h 762000"/>
                <a:gd name="connsiteX2" fmla="*/ 2044700 w 2692400"/>
                <a:gd name="connsiteY2" fmla="*/ 334010 h 762000"/>
                <a:gd name="connsiteX3" fmla="*/ 2689860 w 2692400"/>
                <a:gd name="connsiteY3" fmla="*/ 12700 h 762000"/>
                <a:gd name="connsiteX4" fmla="*/ 2689860 w 2692400"/>
                <a:gd name="connsiteY4" fmla="*/ 12700 h 762000"/>
                <a:gd name="connsiteX5" fmla="*/ 1936750 w 2692400"/>
                <a:gd name="connsiteY5" fmla="*/ 12700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762000">
                  <a:moveTo>
                    <a:pt x="12700" y="429260"/>
                  </a:moveTo>
                  <a:lnTo>
                    <a:pt x="12700" y="759460"/>
                  </a:lnTo>
                  <a:lnTo>
                    <a:pt x="2044700" y="334010"/>
                  </a:lnTo>
                  <a:lnTo>
                    <a:pt x="2689860" y="12700"/>
                  </a:lnTo>
                  <a:lnTo>
                    <a:pt x="2689860" y="12700"/>
                  </a:lnTo>
                  <a:lnTo>
                    <a:pt x="1936750" y="12700"/>
                  </a:lnTo>
                  <a:close/>
                </a:path>
              </a:pathLst>
            </a:custGeom>
            <a:gradFill>
              <a:gsLst>
                <a:gs pos="100000">
                  <a:schemeClr val="tx2">
                    <a:alpha val="20000"/>
                  </a:schemeClr>
                </a:gs>
                <a:gs pos="0">
                  <a:schemeClr val="tx2">
                    <a:alpha val="5000"/>
                  </a:schemeClr>
                </a:gs>
              </a:gsLst>
              <a:lin ang="9840000" scaled="0"/>
            </a:gradFill>
            <a:ln w="12700" cap="flat">
              <a:noFill/>
              <a:prstDash val="solid"/>
              <a:miter/>
            </a:ln>
          </p:spPr>
          <p:txBody>
            <a:bodyPr rtlCol="0" anchor="ctr"/>
            <a:lstStyle/>
            <a:p>
              <a:endParaRPr lang="en-US" sz="1350" noProof="0" dirty="0"/>
            </a:p>
          </p:txBody>
        </p:sp>
        <p:sp>
          <p:nvSpPr>
            <p:cNvPr id="36" name="Freeform: Shape 35">
              <a:extLst>
                <a:ext uri="{FF2B5EF4-FFF2-40B4-BE49-F238E27FC236}">
                  <a16:creationId xmlns:a16="http://schemas.microsoft.com/office/drawing/2014/main" id="{863DDEEC-D329-48E8-AB64-F011639C386A}"/>
                </a:ext>
              </a:extLst>
            </p:cNvPr>
            <p:cNvSpPr/>
            <p:nvPr/>
          </p:nvSpPr>
          <p:spPr>
            <a:xfrm>
              <a:off x="7642860" y="-12700"/>
              <a:ext cx="1282700" cy="1231900"/>
            </a:xfrm>
            <a:custGeom>
              <a:avLst/>
              <a:gdLst>
                <a:gd name="connsiteX0" fmla="*/ 12700 w 1282700"/>
                <a:gd name="connsiteY0" fmla="*/ 1226820 h 1231900"/>
                <a:gd name="connsiteX1" fmla="*/ 613410 w 1282700"/>
                <a:gd name="connsiteY1" fmla="*/ 773430 h 1231900"/>
                <a:gd name="connsiteX2" fmla="*/ 1270000 w 1282700"/>
                <a:gd name="connsiteY2" fmla="*/ 12700 h 1231900"/>
                <a:gd name="connsiteX3" fmla="*/ 831850 w 1282700"/>
                <a:gd name="connsiteY3" fmla="*/ 12700 h 1231900"/>
                <a:gd name="connsiteX4" fmla="*/ 334010 w 1282700"/>
                <a:gd name="connsiteY4" fmla="*/ 581660 h 1231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2700" h="1231900">
                  <a:moveTo>
                    <a:pt x="12700" y="1226820"/>
                  </a:moveTo>
                  <a:lnTo>
                    <a:pt x="613410" y="773430"/>
                  </a:lnTo>
                  <a:lnTo>
                    <a:pt x="1270000" y="12700"/>
                  </a:lnTo>
                  <a:lnTo>
                    <a:pt x="831850" y="12700"/>
                  </a:lnTo>
                  <a:lnTo>
                    <a:pt x="334010" y="581660"/>
                  </a:lnTo>
                  <a:close/>
                </a:path>
              </a:pathLst>
            </a:custGeom>
            <a:gradFill>
              <a:gsLst>
                <a:gs pos="100000">
                  <a:schemeClr val="bg2">
                    <a:alpha val="20000"/>
                  </a:schemeClr>
                </a:gs>
                <a:gs pos="0">
                  <a:schemeClr val="bg2">
                    <a:alpha val="5000"/>
                  </a:schemeClr>
                </a:gs>
              </a:gsLst>
              <a:lin ang="3120000" scaled="0"/>
            </a:gradFill>
            <a:ln w="12700" cap="flat">
              <a:noFill/>
              <a:prstDash val="solid"/>
              <a:miter/>
            </a:ln>
          </p:spPr>
          <p:txBody>
            <a:bodyPr rtlCol="0" anchor="ctr"/>
            <a:lstStyle/>
            <a:p>
              <a:endParaRPr lang="en-US" sz="1350" noProof="0" dirty="0"/>
            </a:p>
          </p:txBody>
        </p:sp>
        <p:sp>
          <p:nvSpPr>
            <p:cNvPr id="37" name="Freeform: Shape 36">
              <a:extLst>
                <a:ext uri="{FF2B5EF4-FFF2-40B4-BE49-F238E27FC236}">
                  <a16:creationId xmlns:a16="http://schemas.microsoft.com/office/drawing/2014/main" id="{B7B80AAE-AECF-4ED8-AF96-F4934E33F6FD}"/>
                </a:ext>
              </a:extLst>
            </p:cNvPr>
            <p:cNvSpPr/>
            <p:nvPr/>
          </p:nvSpPr>
          <p:spPr>
            <a:xfrm>
              <a:off x="8820150" y="-12700"/>
              <a:ext cx="2349500" cy="1943100"/>
            </a:xfrm>
            <a:custGeom>
              <a:avLst/>
              <a:gdLst>
                <a:gd name="connsiteX0" fmla="*/ 12700 w 2349500"/>
                <a:gd name="connsiteY0" fmla="*/ 1560830 h 1943100"/>
                <a:gd name="connsiteX1" fmla="*/ 1536700 w 2349500"/>
                <a:gd name="connsiteY1" fmla="*/ 1941830 h 1943100"/>
                <a:gd name="connsiteX2" fmla="*/ 2346960 w 2349500"/>
                <a:gd name="connsiteY2" fmla="*/ 68580 h 1943100"/>
                <a:gd name="connsiteX3" fmla="*/ 1965960 w 2349500"/>
                <a:gd name="connsiteY3" fmla="*/ 12700 h 1943100"/>
                <a:gd name="connsiteX4" fmla="*/ 939800 w 2349500"/>
                <a:gd name="connsiteY4" fmla="*/ 12700 h 1943100"/>
                <a:gd name="connsiteX5" fmla="*/ 12700 w 2349500"/>
                <a:gd name="connsiteY5" fmla="*/ 1560830 h 194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9500" h="1943100">
                  <a:moveTo>
                    <a:pt x="12700" y="1560830"/>
                  </a:moveTo>
                  <a:cubicBezTo>
                    <a:pt x="12700" y="1560830"/>
                    <a:pt x="1094740" y="1871980"/>
                    <a:pt x="1536700" y="1941830"/>
                  </a:cubicBezTo>
                  <a:cubicBezTo>
                    <a:pt x="2020570" y="1625600"/>
                    <a:pt x="2346960" y="68580"/>
                    <a:pt x="2346960" y="68580"/>
                  </a:cubicBezTo>
                  <a:cubicBezTo>
                    <a:pt x="2346960" y="68580"/>
                    <a:pt x="2222500" y="40640"/>
                    <a:pt x="1965960" y="12700"/>
                  </a:cubicBezTo>
                  <a:lnTo>
                    <a:pt x="939800" y="12700"/>
                  </a:lnTo>
                  <a:cubicBezTo>
                    <a:pt x="664210" y="1154430"/>
                    <a:pt x="12700" y="1560830"/>
                    <a:pt x="12700" y="1560830"/>
                  </a:cubicBezTo>
                  <a:close/>
                </a:path>
              </a:pathLst>
            </a:custGeom>
            <a:gradFill>
              <a:gsLst>
                <a:gs pos="0">
                  <a:schemeClr val="accent3">
                    <a:alpha val="40000"/>
                  </a:schemeClr>
                </a:gs>
                <a:gs pos="100000">
                  <a:schemeClr val="accent3">
                    <a:alpha val="5000"/>
                  </a:schemeClr>
                </a:gs>
              </a:gsLst>
              <a:lin ang="5940000" scaled="0"/>
            </a:gradFill>
            <a:ln w="12700" cap="flat">
              <a:noFill/>
              <a:prstDash val="solid"/>
              <a:miter/>
            </a:ln>
          </p:spPr>
          <p:txBody>
            <a:bodyPr rtlCol="0" anchor="ctr"/>
            <a:lstStyle/>
            <a:p>
              <a:endParaRPr lang="en-US" sz="1350" noProof="0" dirty="0"/>
            </a:p>
          </p:txBody>
        </p:sp>
        <p:sp>
          <p:nvSpPr>
            <p:cNvPr id="39" name="Freeform: Shape 38">
              <a:extLst>
                <a:ext uri="{FF2B5EF4-FFF2-40B4-BE49-F238E27FC236}">
                  <a16:creationId xmlns:a16="http://schemas.microsoft.com/office/drawing/2014/main" id="{DC335455-9900-4BAE-AB3E-1CA284A4BA15}"/>
                </a:ext>
              </a:extLst>
            </p:cNvPr>
            <p:cNvSpPr/>
            <p:nvPr/>
          </p:nvSpPr>
          <p:spPr>
            <a:xfrm>
              <a:off x="7265670" y="5240886"/>
              <a:ext cx="4927600" cy="1193800"/>
            </a:xfrm>
            <a:custGeom>
              <a:avLst/>
              <a:gdLst>
                <a:gd name="connsiteX0" fmla="*/ 204470 w 4927600"/>
                <a:gd name="connsiteY0" fmla="*/ 13105 h 1193800"/>
                <a:gd name="connsiteX1" fmla="*/ 12700 w 4927600"/>
                <a:gd name="connsiteY1" fmla="*/ 786535 h 1193800"/>
                <a:gd name="connsiteX2" fmla="*/ 4923790 w 4927600"/>
                <a:gd name="connsiteY2" fmla="*/ 1181505 h 1193800"/>
                <a:gd name="connsiteX3" fmla="*/ 4923790 w 4927600"/>
                <a:gd name="connsiteY3" fmla="*/ 366164 h 1193800"/>
                <a:gd name="connsiteX4" fmla="*/ 204470 w 4927600"/>
                <a:gd name="connsiteY4" fmla="*/ 13105 h 11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27600" h="1193800">
                  <a:moveTo>
                    <a:pt x="204470" y="13105"/>
                  </a:moveTo>
                  <a:lnTo>
                    <a:pt x="12700" y="786535"/>
                  </a:lnTo>
                  <a:cubicBezTo>
                    <a:pt x="12700" y="786535"/>
                    <a:pt x="2622550" y="715414"/>
                    <a:pt x="4923790" y="1181505"/>
                  </a:cubicBezTo>
                  <a:lnTo>
                    <a:pt x="4923790" y="366164"/>
                  </a:lnTo>
                  <a:cubicBezTo>
                    <a:pt x="2410461" y="-13565"/>
                    <a:pt x="204470" y="13105"/>
                    <a:pt x="204470" y="13105"/>
                  </a:cubicBezTo>
                  <a:close/>
                </a:path>
              </a:pathLst>
            </a:custGeom>
            <a:gradFill>
              <a:gsLst>
                <a:gs pos="100000">
                  <a:schemeClr val="tx2">
                    <a:alpha val="40000"/>
                  </a:schemeClr>
                </a:gs>
                <a:gs pos="0">
                  <a:schemeClr val="tx2">
                    <a:alpha val="5000"/>
                  </a:schemeClr>
                </a:gs>
              </a:gsLst>
              <a:lin ang="900000" scaled="0"/>
            </a:gradFill>
            <a:ln w="12700" cap="flat">
              <a:noFill/>
              <a:prstDash val="solid"/>
              <a:miter/>
            </a:ln>
          </p:spPr>
          <p:txBody>
            <a:bodyPr rtlCol="0" anchor="ctr"/>
            <a:lstStyle/>
            <a:p>
              <a:endParaRPr lang="en-US" sz="1350" noProof="0" dirty="0"/>
            </a:p>
          </p:txBody>
        </p:sp>
        <p:sp>
          <p:nvSpPr>
            <p:cNvPr id="26" name="Freeform: Shape 25">
              <a:extLst>
                <a:ext uri="{FF2B5EF4-FFF2-40B4-BE49-F238E27FC236}">
                  <a16:creationId xmlns:a16="http://schemas.microsoft.com/office/drawing/2014/main" id="{7997994A-3EFC-4653-B5D9-345ADEF9A1E8}"/>
                </a:ext>
              </a:extLst>
            </p:cNvPr>
            <p:cNvSpPr/>
            <p:nvPr/>
          </p:nvSpPr>
          <p:spPr>
            <a:xfrm>
              <a:off x="0" y="4398010"/>
              <a:ext cx="6605059" cy="2459990"/>
            </a:xfrm>
            <a:custGeom>
              <a:avLst/>
              <a:gdLst>
                <a:gd name="connsiteX0" fmla="*/ 6399530 w 6616700"/>
                <a:gd name="connsiteY0" fmla="*/ 12700 h 2476500"/>
                <a:gd name="connsiteX1" fmla="*/ 12700 w 6616700"/>
                <a:gd name="connsiteY1" fmla="*/ 1666240 h 2476500"/>
                <a:gd name="connsiteX2" fmla="*/ 12700 w 6616700"/>
                <a:gd name="connsiteY2" fmla="*/ 2472690 h 2476500"/>
                <a:gd name="connsiteX3" fmla="*/ 1996440 w 6616700"/>
                <a:gd name="connsiteY3" fmla="*/ 2472690 h 2476500"/>
                <a:gd name="connsiteX4" fmla="*/ 6606540 w 6616700"/>
                <a:gd name="connsiteY4" fmla="*/ 1192530 h 2476500"/>
                <a:gd name="connsiteX5" fmla="*/ 6399530 w 6616700"/>
                <a:gd name="connsiteY5" fmla="*/ 12700 h 247650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57391 h 2459990"/>
                <a:gd name="connsiteX5" fmla="*/ 6386830 w 6605059"/>
                <a:gd name="connsiteY5" fmla="*/ 0 h 2459990"/>
                <a:gd name="connsiteX0" fmla="*/ 6386830 w 6605059"/>
                <a:gd name="connsiteY0" fmla="*/ 0 h 2459990"/>
                <a:gd name="connsiteX1" fmla="*/ 0 w 6605059"/>
                <a:gd name="connsiteY1" fmla="*/ 1653540 h 2459990"/>
                <a:gd name="connsiteX2" fmla="*/ 0 w 6605059"/>
                <a:gd name="connsiteY2" fmla="*/ 2459990 h 2459990"/>
                <a:gd name="connsiteX3" fmla="*/ 1983740 w 6605059"/>
                <a:gd name="connsiteY3" fmla="*/ 2459990 h 2459990"/>
                <a:gd name="connsiteX4" fmla="*/ 6605059 w 6605059"/>
                <a:gd name="connsiteY4" fmla="*/ 1148976 h 2459990"/>
                <a:gd name="connsiteX5" fmla="*/ 6386830 w 6605059"/>
                <a:gd name="connsiteY5" fmla="*/ 0 h 2459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05059" h="2459990">
                  <a:moveTo>
                    <a:pt x="6386830" y="0"/>
                  </a:moveTo>
                  <a:cubicBezTo>
                    <a:pt x="2965450" y="420370"/>
                    <a:pt x="524510" y="1424940"/>
                    <a:pt x="0" y="1653540"/>
                  </a:cubicBezTo>
                  <a:lnTo>
                    <a:pt x="0" y="2459990"/>
                  </a:lnTo>
                  <a:lnTo>
                    <a:pt x="1983740" y="2459990"/>
                  </a:lnTo>
                  <a:cubicBezTo>
                    <a:pt x="3195320" y="2000250"/>
                    <a:pt x="4846109" y="1442346"/>
                    <a:pt x="6605059" y="1148976"/>
                  </a:cubicBezTo>
                  <a:cubicBezTo>
                    <a:pt x="6526319" y="682886"/>
                    <a:pt x="6478270" y="457200"/>
                    <a:pt x="6386830" y="0"/>
                  </a:cubicBezTo>
                  <a:close/>
                </a:path>
              </a:pathLst>
            </a:custGeom>
            <a:gradFill>
              <a:gsLst>
                <a:gs pos="100000">
                  <a:schemeClr val="bg2">
                    <a:alpha val="40000"/>
                  </a:schemeClr>
                </a:gs>
                <a:gs pos="0">
                  <a:schemeClr val="accent5">
                    <a:alpha val="5000"/>
                  </a:schemeClr>
                </a:gs>
              </a:gsLst>
              <a:lin ang="540000" scaled="0"/>
            </a:gradFill>
            <a:ln w="12700" cap="flat">
              <a:noFill/>
              <a:prstDash val="solid"/>
              <a:miter/>
            </a:ln>
          </p:spPr>
          <p:txBody>
            <a:bodyPr rtlCol="0" anchor="ctr"/>
            <a:lstStyle/>
            <a:p>
              <a:endParaRPr lang="en-US" sz="1350" noProof="0" dirty="0"/>
            </a:p>
          </p:txBody>
        </p:sp>
        <p:sp>
          <p:nvSpPr>
            <p:cNvPr id="27" name="Freeform: Shape 26">
              <a:extLst>
                <a:ext uri="{FF2B5EF4-FFF2-40B4-BE49-F238E27FC236}">
                  <a16:creationId xmlns:a16="http://schemas.microsoft.com/office/drawing/2014/main" id="{F2CC930F-B5EF-486A-A896-75D6B8DDAD09}"/>
                </a:ext>
              </a:extLst>
            </p:cNvPr>
            <p:cNvSpPr/>
            <p:nvPr/>
          </p:nvSpPr>
          <p:spPr>
            <a:xfrm>
              <a:off x="-12700" y="741680"/>
              <a:ext cx="6629400" cy="5981700"/>
            </a:xfrm>
            <a:custGeom>
              <a:avLst/>
              <a:gdLst>
                <a:gd name="connsiteX0" fmla="*/ 5783580 w 6629400"/>
                <a:gd name="connsiteY0" fmla="*/ 12700 h 5981700"/>
                <a:gd name="connsiteX1" fmla="*/ 12700 w 6629400"/>
                <a:gd name="connsiteY1" fmla="*/ 1029970 h 5981700"/>
                <a:gd name="connsiteX2" fmla="*/ 12700 w 6629400"/>
                <a:gd name="connsiteY2" fmla="*/ 5971540 h 5981700"/>
                <a:gd name="connsiteX3" fmla="*/ 6620510 w 6629400"/>
                <a:gd name="connsiteY3" fmla="*/ 4806950 h 5981700"/>
              </a:gdLst>
              <a:ahLst/>
              <a:cxnLst>
                <a:cxn ang="0">
                  <a:pos x="connsiteX0" y="connsiteY0"/>
                </a:cxn>
                <a:cxn ang="0">
                  <a:pos x="connsiteX1" y="connsiteY1"/>
                </a:cxn>
                <a:cxn ang="0">
                  <a:pos x="connsiteX2" y="connsiteY2"/>
                </a:cxn>
                <a:cxn ang="0">
                  <a:pos x="connsiteX3" y="connsiteY3"/>
                </a:cxn>
              </a:cxnLst>
              <a:rect l="l" t="t" r="r" b="b"/>
              <a:pathLst>
                <a:path w="6629400" h="5981700">
                  <a:moveTo>
                    <a:pt x="5783580" y="12700"/>
                  </a:moveTo>
                  <a:lnTo>
                    <a:pt x="12700" y="1029970"/>
                  </a:lnTo>
                  <a:lnTo>
                    <a:pt x="12700" y="5971540"/>
                  </a:lnTo>
                  <a:lnTo>
                    <a:pt x="6620510" y="4806950"/>
                  </a:lnTo>
                  <a:close/>
                </a:path>
              </a:pathLst>
            </a:custGeom>
            <a:gradFill flip="none" rotWithShape="1">
              <a:gsLst>
                <a:gs pos="0">
                  <a:schemeClr val="bg2"/>
                </a:gs>
                <a:gs pos="100000">
                  <a:schemeClr val="accent5"/>
                </a:gs>
              </a:gsLst>
              <a:lin ang="2700000" scaled="0"/>
              <a:tileRect/>
            </a:gradFill>
            <a:ln w="12700" cap="flat">
              <a:noFill/>
              <a:prstDash val="solid"/>
              <a:miter/>
            </a:ln>
          </p:spPr>
          <p:txBody>
            <a:bodyPr rtlCol="0" anchor="ctr"/>
            <a:lstStyle/>
            <a:p>
              <a:endParaRPr lang="en-US" sz="1350" noProof="0" dirty="0"/>
            </a:p>
          </p:txBody>
        </p:sp>
        <p:sp>
          <p:nvSpPr>
            <p:cNvPr id="28" name="Freeform: Shape 27">
              <a:extLst>
                <a:ext uri="{FF2B5EF4-FFF2-40B4-BE49-F238E27FC236}">
                  <a16:creationId xmlns:a16="http://schemas.microsoft.com/office/drawing/2014/main" id="{791B94BC-A2EC-4D50-B423-764E53B13BE7}"/>
                </a:ext>
              </a:extLst>
            </p:cNvPr>
            <p:cNvSpPr/>
            <p:nvPr/>
          </p:nvSpPr>
          <p:spPr>
            <a:xfrm>
              <a:off x="7533640" y="-12700"/>
              <a:ext cx="1676400" cy="1549400"/>
            </a:xfrm>
            <a:custGeom>
              <a:avLst/>
              <a:gdLst>
                <a:gd name="connsiteX0" fmla="*/ 1123950 w 1676400"/>
                <a:gd name="connsiteY0" fmla="*/ 12700 h 1549400"/>
                <a:gd name="connsiteX1" fmla="*/ 12700 w 1676400"/>
                <a:gd name="connsiteY1" fmla="*/ 1268730 h 1549400"/>
                <a:gd name="connsiteX2" fmla="*/ 320040 w 1676400"/>
                <a:gd name="connsiteY2" fmla="*/ 1541780 h 1549400"/>
                <a:gd name="connsiteX3" fmla="*/ 1672590 w 1676400"/>
                <a:gd name="connsiteY3" fmla="*/ 12700 h 1549400"/>
              </a:gdLst>
              <a:ahLst/>
              <a:cxnLst>
                <a:cxn ang="0">
                  <a:pos x="connsiteX0" y="connsiteY0"/>
                </a:cxn>
                <a:cxn ang="0">
                  <a:pos x="connsiteX1" y="connsiteY1"/>
                </a:cxn>
                <a:cxn ang="0">
                  <a:pos x="connsiteX2" y="connsiteY2"/>
                </a:cxn>
                <a:cxn ang="0">
                  <a:pos x="connsiteX3" y="connsiteY3"/>
                </a:cxn>
              </a:cxnLst>
              <a:rect l="l" t="t" r="r" b="b"/>
              <a:pathLst>
                <a:path w="1676400" h="1549400">
                  <a:moveTo>
                    <a:pt x="1123950" y="12700"/>
                  </a:moveTo>
                  <a:lnTo>
                    <a:pt x="12700" y="1268730"/>
                  </a:lnTo>
                  <a:lnTo>
                    <a:pt x="320040" y="1541780"/>
                  </a:lnTo>
                  <a:lnTo>
                    <a:pt x="1672590" y="12700"/>
                  </a:lnTo>
                  <a:close/>
                </a:path>
              </a:pathLst>
            </a:custGeom>
            <a:blipFill>
              <a:blip r:embed="rId2"/>
              <a:srcRect/>
              <a:stretch>
                <a:fillRect l="8684" t="-98206" r="-65455" b="7644"/>
              </a:stretch>
            </a:blipFill>
            <a:ln w="12700" cap="flat">
              <a:noFill/>
              <a:prstDash val="solid"/>
              <a:miter/>
            </a:ln>
          </p:spPr>
          <p:txBody>
            <a:bodyPr rtlCol="0" anchor="ctr"/>
            <a:lstStyle/>
            <a:p>
              <a:endParaRPr lang="en-US" sz="1350" noProof="0" dirty="0"/>
            </a:p>
          </p:txBody>
        </p:sp>
        <p:sp>
          <p:nvSpPr>
            <p:cNvPr id="29" name="Freeform: Shape 28">
              <a:extLst>
                <a:ext uri="{FF2B5EF4-FFF2-40B4-BE49-F238E27FC236}">
                  <a16:creationId xmlns:a16="http://schemas.microsoft.com/office/drawing/2014/main" id="{5D578B85-2A30-4840-8B68-DDDE2A2DF6B6}"/>
                </a:ext>
              </a:extLst>
            </p:cNvPr>
            <p:cNvSpPr/>
            <p:nvPr/>
          </p:nvSpPr>
          <p:spPr>
            <a:xfrm>
              <a:off x="-12700" y="431800"/>
              <a:ext cx="2921000" cy="1041400"/>
            </a:xfrm>
            <a:custGeom>
              <a:avLst/>
              <a:gdLst>
                <a:gd name="connsiteX0" fmla="*/ 12700 w 2921000"/>
                <a:gd name="connsiteY0" fmla="*/ 1031240 h 1041400"/>
                <a:gd name="connsiteX1" fmla="*/ 2912110 w 2921000"/>
                <a:gd name="connsiteY1" fmla="*/ 415290 h 1041400"/>
                <a:gd name="connsiteX2" fmla="*/ 2827020 w 2921000"/>
                <a:gd name="connsiteY2" fmla="*/ 12700 h 1041400"/>
                <a:gd name="connsiteX3" fmla="*/ 12700 w 2921000"/>
                <a:gd name="connsiteY3" fmla="*/ 610870 h 1041400"/>
              </a:gdLst>
              <a:ahLst/>
              <a:cxnLst>
                <a:cxn ang="0">
                  <a:pos x="connsiteX0" y="connsiteY0"/>
                </a:cxn>
                <a:cxn ang="0">
                  <a:pos x="connsiteX1" y="connsiteY1"/>
                </a:cxn>
                <a:cxn ang="0">
                  <a:pos x="connsiteX2" y="connsiteY2"/>
                </a:cxn>
                <a:cxn ang="0">
                  <a:pos x="connsiteX3" y="connsiteY3"/>
                </a:cxn>
              </a:cxnLst>
              <a:rect l="l" t="t" r="r" b="b"/>
              <a:pathLst>
                <a:path w="2921000" h="1041400">
                  <a:moveTo>
                    <a:pt x="12700" y="1031240"/>
                  </a:moveTo>
                  <a:lnTo>
                    <a:pt x="2912110" y="415290"/>
                  </a:lnTo>
                  <a:lnTo>
                    <a:pt x="2827020" y="12700"/>
                  </a:lnTo>
                  <a:lnTo>
                    <a:pt x="12700" y="610870"/>
                  </a:lnTo>
                  <a:close/>
                </a:path>
              </a:pathLst>
            </a:custGeom>
            <a:blipFill>
              <a:blip r:embed="rId3"/>
              <a:srcRect/>
              <a:stretch>
                <a:fillRect l="-32063" t="15838" r="1073" b="-15838"/>
              </a:stretch>
            </a:blipFill>
            <a:ln w="12700" cap="flat">
              <a:noFill/>
              <a:prstDash val="solid"/>
              <a:miter/>
            </a:ln>
          </p:spPr>
          <p:txBody>
            <a:bodyPr rtlCol="0" anchor="ctr"/>
            <a:lstStyle/>
            <a:p>
              <a:endParaRPr lang="en-US" sz="1350" noProof="0" dirty="0"/>
            </a:p>
          </p:txBody>
        </p:sp>
        <p:sp>
          <p:nvSpPr>
            <p:cNvPr id="30" name="Freeform: Shape 29">
              <a:extLst>
                <a:ext uri="{FF2B5EF4-FFF2-40B4-BE49-F238E27FC236}">
                  <a16:creationId xmlns:a16="http://schemas.microsoft.com/office/drawing/2014/main" id="{9E87D68E-7B06-4D4A-BAE3-650770DBFBE6}"/>
                </a:ext>
              </a:extLst>
            </p:cNvPr>
            <p:cNvSpPr/>
            <p:nvPr/>
          </p:nvSpPr>
          <p:spPr>
            <a:xfrm>
              <a:off x="5916930" y="5568950"/>
              <a:ext cx="1358900" cy="1295400"/>
            </a:xfrm>
            <a:custGeom>
              <a:avLst/>
              <a:gdLst>
                <a:gd name="connsiteX0" fmla="*/ 12700 w 1358900"/>
                <a:gd name="connsiteY0" fmla="*/ 1289050 h 1295400"/>
                <a:gd name="connsiteX1" fmla="*/ 538480 w 1358900"/>
                <a:gd name="connsiteY1" fmla="*/ 1289050 h 1295400"/>
                <a:gd name="connsiteX2" fmla="*/ 1350010 w 1358900"/>
                <a:gd name="connsiteY2" fmla="*/ 269240 h 1295400"/>
                <a:gd name="connsiteX3" fmla="*/ 1028700 w 1358900"/>
                <a:gd name="connsiteY3" fmla="*/ 12700 h 1295400"/>
              </a:gdLst>
              <a:ahLst/>
              <a:cxnLst>
                <a:cxn ang="0">
                  <a:pos x="connsiteX0" y="connsiteY0"/>
                </a:cxn>
                <a:cxn ang="0">
                  <a:pos x="connsiteX1" y="connsiteY1"/>
                </a:cxn>
                <a:cxn ang="0">
                  <a:pos x="connsiteX2" y="connsiteY2"/>
                </a:cxn>
                <a:cxn ang="0">
                  <a:pos x="connsiteX3" y="connsiteY3"/>
                </a:cxn>
              </a:cxnLst>
              <a:rect l="l" t="t" r="r" b="b"/>
              <a:pathLst>
                <a:path w="1358900" h="1295400">
                  <a:moveTo>
                    <a:pt x="12700" y="1289050"/>
                  </a:moveTo>
                  <a:lnTo>
                    <a:pt x="538480" y="1289050"/>
                  </a:lnTo>
                  <a:lnTo>
                    <a:pt x="1350010" y="269240"/>
                  </a:lnTo>
                  <a:lnTo>
                    <a:pt x="1028700" y="12700"/>
                  </a:lnTo>
                  <a:close/>
                </a:path>
              </a:pathLst>
            </a:custGeom>
            <a:blipFill>
              <a:blip r:embed="rId4"/>
              <a:srcRect/>
              <a:stretch>
                <a:fillRect l="-121206" t="11183" r="13010" b="-182361"/>
              </a:stretch>
            </a:blipFill>
            <a:ln w="12700" cap="flat">
              <a:noFill/>
              <a:prstDash val="solid"/>
              <a:miter/>
            </a:ln>
          </p:spPr>
          <p:txBody>
            <a:bodyPr rtlCol="0" anchor="ctr"/>
            <a:lstStyle/>
            <a:p>
              <a:endParaRPr lang="en-US" sz="1350" noProof="0" dirty="0"/>
            </a:p>
          </p:txBody>
        </p:sp>
        <p:sp>
          <p:nvSpPr>
            <p:cNvPr id="31" name="Freeform: Shape 30">
              <a:extLst>
                <a:ext uri="{FF2B5EF4-FFF2-40B4-BE49-F238E27FC236}">
                  <a16:creationId xmlns:a16="http://schemas.microsoft.com/office/drawing/2014/main" id="{70744E0D-4320-4203-ABA0-DC9D0B329E16}"/>
                </a:ext>
              </a:extLst>
            </p:cNvPr>
            <p:cNvSpPr/>
            <p:nvPr/>
          </p:nvSpPr>
          <p:spPr>
            <a:xfrm>
              <a:off x="7754620" y="4657090"/>
              <a:ext cx="4445000" cy="1765300"/>
            </a:xfrm>
            <a:custGeom>
              <a:avLst/>
              <a:gdLst>
                <a:gd name="connsiteX0" fmla="*/ 187961 w 4445000"/>
                <a:gd name="connsiteY0" fmla="*/ 12700 h 1765300"/>
                <a:gd name="connsiteX1" fmla="*/ 12700 w 4445000"/>
                <a:gd name="connsiteY1" fmla="*/ 859790 h 1765300"/>
                <a:gd name="connsiteX2" fmla="*/ 4434840 w 4445000"/>
                <a:gd name="connsiteY2" fmla="*/ 1753870 h 1765300"/>
                <a:gd name="connsiteX3" fmla="*/ 4434840 w 4445000"/>
                <a:gd name="connsiteY3" fmla="*/ 871220 h 1765300"/>
              </a:gdLst>
              <a:ahLst/>
              <a:cxnLst>
                <a:cxn ang="0">
                  <a:pos x="connsiteX0" y="connsiteY0"/>
                </a:cxn>
                <a:cxn ang="0">
                  <a:pos x="connsiteX1" y="connsiteY1"/>
                </a:cxn>
                <a:cxn ang="0">
                  <a:pos x="connsiteX2" y="connsiteY2"/>
                </a:cxn>
                <a:cxn ang="0">
                  <a:pos x="connsiteX3" y="connsiteY3"/>
                </a:cxn>
              </a:cxnLst>
              <a:rect l="l" t="t" r="r" b="b"/>
              <a:pathLst>
                <a:path w="4445000" h="1765300">
                  <a:moveTo>
                    <a:pt x="187961" y="12700"/>
                  </a:moveTo>
                  <a:lnTo>
                    <a:pt x="12700" y="859790"/>
                  </a:lnTo>
                  <a:lnTo>
                    <a:pt x="4434840" y="1753870"/>
                  </a:lnTo>
                  <a:lnTo>
                    <a:pt x="4434840" y="871220"/>
                  </a:lnTo>
                  <a:close/>
                </a:path>
              </a:pathLst>
            </a:custGeom>
            <a:gradFill>
              <a:gsLst>
                <a:gs pos="100000">
                  <a:schemeClr val="tx1"/>
                </a:gs>
                <a:gs pos="0">
                  <a:schemeClr val="tx2"/>
                </a:gs>
              </a:gsLst>
              <a:lin ang="900000" scaled="0"/>
            </a:gradFill>
            <a:ln w="12700" cap="flat">
              <a:noFill/>
              <a:prstDash val="solid"/>
              <a:miter/>
            </a:ln>
          </p:spPr>
          <p:txBody>
            <a:bodyPr rtlCol="0" anchor="ctr"/>
            <a:lstStyle/>
            <a:p>
              <a:endParaRPr lang="en-US" sz="1350" noProof="0" dirty="0"/>
            </a:p>
          </p:txBody>
        </p:sp>
        <p:sp>
          <p:nvSpPr>
            <p:cNvPr id="32" name="Freeform: Shape 31">
              <a:extLst>
                <a:ext uri="{FF2B5EF4-FFF2-40B4-BE49-F238E27FC236}">
                  <a16:creationId xmlns:a16="http://schemas.microsoft.com/office/drawing/2014/main" id="{388CFBA9-D870-41CC-A059-97970304A115}"/>
                </a:ext>
              </a:extLst>
            </p:cNvPr>
            <p:cNvSpPr/>
            <p:nvPr/>
          </p:nvSpPr>
          <p:spPr>
            <a:xfrm>
              <a:off x="6718300" y="1951990"/>
              <a:ext cx="5473700" cy="3289300"/>
            </a:xfrm>
            <a:custGeom>
              <a:avLst/>
              <a:gdLst>
                <a:gd name="connsiteX0" fmla="*/ 5471160 w 5473700"/>
                <a:gd name="connsiteY0" fmla="*/ 1239520 h 3289300"/>
                <a:gd name="connsiteX1" fmla="*/ 513080 w 5473700"/>
                <a:gd name="connsiteY1" fmla="*/ 12700 h 3289300"/>
                <a:gd name="connsiteX2" fmla="*/ 12700 w 5473700"/>
                <a:gd name="connsiteY2" fmla="*/ 1934210 h 3289300"/>
                <a:gd name="connsiteX3" fmla="*/ 5471160 w 5473700"/>
                <a:gd name="connsiteY3" fmla="*/ 3285490 h 3289300"/>
              </a:gdLst>
              <a:ahLst/>
              <a:cxnLst>
                <a:cxn ang="0">
                  <a:pos x="connsiteX0" y="connsiteY0"/>
                </a:cxn>
                <a:cxn ang="0">
                  <a:pos x="connsiteX1" y="connsiteY1"/>
                </a:cxn>
                <a:cxn ang="0">
                  <a:pos x="connsiteX2" y="connsiteY2"/>
                </a:cxn>
                <a:cxn ang="0">
                  <a:pos x="connsiteX3" y="connsiteY3"/>
                </a:cxn>
              </a:cxnLst>
              <a:rect l="l" t="t" r="r" b="b"/>
              <a:pathLst>
                <a:path w="5473700" h="3289300">
                  <a:moveTo>
                    <a:pt x="5471160" y="1239520"/>
                  </a:moveTo>
                  <a:lnTo>
                    <a:pt x="513080" y="12700"/>
                  </a:lnTo>
                  <a:lnTo>
                    <a:pt x="12700" y="1934210"/>
                  </a:lnTo>
                  <a:lnTo>
                    <a:pt x="5471160" y="3285490"/>
                  </a:lnTo>
                  <a:close/>
                </a:path>
              </a:pathLst>
            </a:custGeom>
            <a:gradFill>
              <a:gsLst>
                <a:gs pos="100000">
                  <a:schemeClr val="accent2"/>
                </a:gs>
                <a:gs pos="0">
                  <a:schemeClr val="accent1"/>
                </a:gs>
              </a:gsLst>
              <a:lin ang="10440000" scaled="0"/>
            </a:gradFill>
            <a:ln w="12700" cap="flat">
              <a:noFill/>
              <a:prstDash val="solid"/>
              <a:miter/>
            </a:ln>
          </p:spPr>
          <p:txBody>
            <a:bodyPr rtlCol="0" anchor="ctr"/>
            <a:lstStyle/>
            <a:p>
              <a:endParaRPr lang="en-US" sz="1350" noProof="0" dirty="0"/>
            </a:p>
          </p:txBody>
        </p:sp>
        <p:sp>
          <p:nvSpPr>
            <p:cNvPr id="33" name="Freeform: Shape 32">
              <a:extLst>
                <a:ext uri="{FF2B5EF4-FFF2-40B4-BE49-F238E27FC236}">
                  <a16:creationId xmlns:a16="http://schemas.microsoft.com/office/drawing/2014/main" id="{6A242F88-3014-41DD-BA5C-BEE53C5FBC5C}"/>
                </a:ext>
              </a:extLst>
            </p:cNvPr>
            <p:cNvSpPr/>
            <p:nvPr/>
          </p:nvSpPr>
          <p:spPr>
            <a:xfrm>
              <a:off x="-12700" y="1065530"/>
              <a:ext cx="6286500" cy="5397500"/>
            </a:xfrm>
            <a:custGeom>
              <a:avLst/>
              <a:gdLst>
                <a:gd name="connsiteX0" fmla="*/ 12700 w 6286500"/>
                <a:gd name="connsiteY0" fmla="*/ 1008380 h 5397500"/>
                <a:gd name="connsiteX1" fmla="*/ 12700 w 6286500"/>
                <a:gd name="connsiteY1" fmla="*/ 1046480 h 5397500"/>
                <a:gd name="connsiteX2" fmla="*/ 5509260 w 6286500"/>
                <a:gd name="connsiteY2" fmla="*/ 57150 h 5397500"/>
                <a:gd name="connsiteX3" fmla="*/ 6238240 w 6286500"/>
                <a:gd name="connsiteY3" fmla="*/ 4236720 h 5397500"/>
                <a:gd name="connsiteX4" fmla="*/ 12700 w 6286500"/>
                <a:gd name="connsiteY4" fmla="*/ 5356860 h 5397500"/>
                <a:gd name="connsiteX5" fmla="*/ 12700 w 6286500"/>
                <a:gd name="connsiteY5" fmla="*/ 5394960 h 5397500"/>
                <a:gd name="connsiteX6" fmla="*/ 6263640 w 6286500"/>
                <a:gd name="connsiteY6" fmla="*/ 4271010 h 5397500"/>
                <a:gd name="connsiteX7" fmla="*/ 6282690 w 6286500"/>
                <a:gd name="connsiteY7" fmla="*/ 4267200 h 5397500"/>
                <a:gd name="connsiteX8" fmla="*/ 5541010 w 6286500"/>
                <a:gd name="connsiteY8" fmla="*/ 12700 h 539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86500" h="5397500">
                  <a:moveTo>
                    <a:pt x="12700" y="1008380"/>
                  </a:moveTo>
                  <a:lnTo>
                    <a:pt x="12700" y="1046480"/>
                  </a:lnTo>
                  <a:lnTo>
                    <a:pt x="5509260" y="57150"/>
                  </a:lnTo>
                  <a:lnTo>
                    <a:pt x="6238240" y="4236720"/>
                  </a:lnTo>
                  <a:lnTo>
                    <a:pt x="12700" y="5356860"/>
                  </a:lnTo>
                  <a:lnTo>
                    <a:pt x="12700" y="5394960"/>
                  </a:lnTo>
                  <a:lnTo>
                    <a:pt x="6263640" y="4271010"/>
                  </a:lnTo>
                  <a:lnTo>
                    <a:pt x="6282690" y="4267200"/>
                  </a:lnTo>
                  <a:lnTo>
                    <a:pt x="5541010" y="12700"/>
                  </a:lnTo>
                  <a:close/>
                </a:path>
              </a:pathLst>
            </a:custGeom>
            <a:solidFill>
              <a:schemeClr val="bg1"/>
            </a:solidFill>
            <a:ln w="12700" cap="flat">
              <a:noFill/>
              <a:prstDash val="solid"/>
              <a:miter/>
            </a:ln>
          </p:spPr>
          <p:txBody>
            <a:bodyPr rtlCol="0" anchor="ctr"/>
            <a:lstStyle/>
            <a:p>
              <a:endParaRPr lang="en-US" sz="1350" noProof="0" dirty="0"/>
            </a:p>
          </p:txBody>
        </p:sp>
        <p:sp>
          <p:nvSpPr>
            <p:cNvPr id="35" name="Freeform: Shape 34">
              <a:extLst>
                <a:ext uri="{FF2B5EF4-FFF2-40B4-BE49-F238E27FC236}">
                  <a16:creationId xmlns:a16="http://schemas.microsoft.com/office/drawing/2014/main" id="{0253D3E1-4DA1-48D6-AC1F-7C97914E3B63}"/>
                </a:ext>
              </a:extLst>
            </p:cNvPr>
            <p:cNvSpPr/>
            <p:nvPr/>
          </p:nvSpPr>
          <p:spPr>
            <a:xfrm>
              <a:off x="9467850" y="-12700"/>
              <a:ext cx="1727200" cy="1714500"/>
            </a:xfrm>
            <a:custGeom>
              <a:avLst/>
              <a:gdLst>
                <a:gd name="connsiteX0" fmla="*/ 1355090 w 1727200"/>
                <a:gd name="connsiteY0" fmla="*/ 1706880 h 1714500"/>
                <a:gd name="connsiteX1" fmla="*/ 1719580 w 1727200"/>
                <a:gd name="connsiteY1" fmla="*/ 12700 h 1714500"/>
                <a:gd name="connsiteX2" fmla="*/ 314960 w 1727200"/>
                <a:gd name="connsiteY2" fmla="*/ 12700 h 1714500"/>
                <a:gd name="connsiteX3" fmla="*/ 12700 w 1727200"/>
                <a:gd name="connsiteY3" fmla="*/ 1413510 h 1714500"/>
              </a:gdLst>
              <a:ahLst/>
              <a:cxnLst>
                <a:cxn ang="0">
                  <a:pos x="connsiteX0" y="connsiteY0"/>
                </a:cxn>
                <a:cxn ang="0">
                  <a:pos x="connsiteX1" y="connsiteY1"/>
                </a:cxn>
                <a:cxn ang="0">
                  <a:pos x="connsiteX2" y="connsiteY2"/>
                </a:cxn>
                <a:cxn ang="0">
                  <a:pos x="connsiteX3" y="connsiteY3"/>
                </a:cxn>
              </a:cxnLst>
              <a:rect l="l" t="t" r="r" b="b"/>
              <a:pathLst>
                <a:path w="1727200" h="1714500">
                  <a:moveTo>
                    <a:pt x="1355090" y="1706880"/>
                  </a:moveTo>
                  <a:lnTo>
                    <a:pt x="1719580" y="12700"/>
                  </a:lnTo>
                  <a:lnTo>
                    <a:pt x="314960" y="12700"/>
                  </a:lnTo>
                  <a:lnTo>
                    <a:pt x="12700" y="1413510"/>
                  </a:lnTo>
                  <a:close/>
                </a:path>
              </a:pathLst>
            </a:custGeom>
            <a:gradFill>
              <a:gsLst>
                <a:gs pos="100000">
                  <a:schemeClr val="accent3"/>
                </a:gs>
                <a:gs pos="0">
                  <a:schemeClr val="accent6"/>
                </a:gs>
              </a:gsLst>
              <a:lin ang="5940000" scaled="0"/>
            </a:gradFill>
            <a:ln w="12700" cap="flat">
              <a:noFill/>
              <a:prstDash val="solid"/>
              <a:miter/>
            </a:ln>
          </p:spPr>
          <p:txBody>
            <a:bodyPr rtlCol="0" anchor="ctr"/>
            <a:lstStyle/>
            <a:p>
              <a:endParaRPr lang="en-US" sz="1350" noProof="0" dirty="0"/>
            </a:p>
          </p:txBody>
        </p:sp>
      </p:grpSp>
      <p:sp>
        <p:nvSpPr>
          <p:cNvPr id="3" name="Subtitle 2">
            <a:extLst>
              <a:ext uri="{FF2B5EF4-FFF2-40B4-BE49-F238E27FC236}">
                <a16:creationId xmlns:a16="http://schemas.microsoft.com/office/drawing/2014/main" id="{14E79CE3-6B36-4090-99A1-F1D0E79B4276}"/>
              </a:ext>
            </a:extLst>
          </p:cNvPr>
          <p:cNvSpPr>
            <a:spLocks noGrp="1"/>
          </p:cNvSpPr>
          <p:nvPr>
            <p:ph type="subTitle" idx="1" hasCustomPrompt="1"/>
          </p:nvPr>
        </p:nvSpPr>
        <p:spPr>
          <a:xfrm rot="720000">
            <a:off x="6094742" y="5127867"/>
            <a:ext cx="2972693" cy="858767"/>
          </a:xfrm>
        </p:spPr>
        <p:txBody>
          <a:bodyPr anchor="ctr" anchorCtr="0">
            <a:normAutofit/>
          </a:bodyPr>
          <a:lstStyle>
            <a:lvl1pPr marL="0" indent="0" algn="l">
              <a:buNone/>
              <a:defRPr sz="1950">
                <a:solidFill>
                  <a:schemeClr val="bg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noProof="0"/>
              <a:t>CLICK TO EDIT MASTER</a:t>
            </a:r>
          </a:p>
        </p:txBody>
      </p:sp>
      <p:sp>
        <p:nvSpPr>
          <p:cNvPr id="42" name="Picture Placeholder 26">
            <a:extLst>
              <a:ext uri="{FF2B5EF4-FFF2-40B4-BE49-F238E27FC236}">
                <a16:creationId xmlns:a16="http://schemas.microsoft.com/office/drawing/2014/main" id="{C109A47C-99A8-42F1-AF6B-F5CB08E6BC97}"/>
              </a:ext>
            </a:extLst>
          </p:cNvPr>
          <p:cNvSpPr>
            <a:spLocks noGrp="1"/>
          </p:cNvSpPr>
          <p:nvPr>
            <p:ph type="pic" sz="quarter" idx="15"/>
          </p:nvPr>
        </p:nvSpPr>
        <p:spPr>
          <a:xfrm>
            <a:off x="68" y="1115082"/>
            <a:ext cx="4672993" cy="5314602"/>
          </a:xfrm>
          <a:custGeom>
            <a:avLst/>
            <a:gdLst>
              <a:gd name="connsiteX0" fmla="*/ 0 w 5738813"/>
              <a:gd name="connsiteY0" fmla="*/ 5403850 h 5403850"/>
              <a:gd name="connsiteX1" fmla="*/ 1350963 w 5738813"/>
              <a:gd name="connsiteY1" fmla="*/ 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38813"/>
              <a:gd name="connsiteY0" fmla="*/ 5403850 h 5403850"/>
              <a:gd name="connsiteX1" fmla="*/ 11560 w 5738813"/>
              <a:gd name="connsiteY1" fmla="*/ 6440 h 5403850"/>
              <a:gd name="connsiteX2" fmla="*/ 4387851 w 5738813"/>
              <a:gd name="connsiteY2" fmla="*/ 0 h 5403850"/>
              <a:gd name="connsiteX3" fmla="*/ 5738813 w 5738813"/>
              <a:gd name="connsiteY3" fmla="*/ 5403850 h 5403850"/>
              <a:gd name="connsiteX4" fmla="*/ 0 w 5738813"/>
              <a:gd name="connsiteY4" fmla="*/ 5403850 h 5403850"/>
              <a:gd name="connsiteX0" fmla="*/ 0 w 5746572"/>
              <a:gd name="connsiteY0" fmla="*/ 5397410 h 5397410"/>
              <a:gd name="connsiteX1" fmla="*/ 11560 w 5746572"/>
              <a:gd name="connsiteY1" fmla="*/ 0 h 5397410"/>
              <a:gd name="connsiteX2" fmla="*/ 5746572 w 5746572"/>
              <a:gd name="connsiteY2" fmla="*/ 6439 h 5397410"/>
              <a:gd name="connsiteX3" fmla="*/ 5738813 w 5746572"/>
              <a:gd name="connsiteY3" fmla="*/ 5397410 h 5397410"/>
              <a:gd name="connsiteX4" fmla="*/ 0 w 5746572"/>
              <a:gd name="connsiteY4" fmla="*/ 5397410 h 5397410"/>
              <a:gd name="connsiteX0" fmla="*/ 0 w 6092996"/>
              <a:gd name="connsiteY0" fmla="*/ 5397410 h 5397410"/>
              <a:gd name="connsiteX1" fmla="*/ 11560 w 6092996"/>
              <a:gd name="connsiteY1" fmla="*/ 0 h 5397410"/>
              <a:gd name="connsiteX2" fmla="*/ 5746572 w 6092996"/>
              <a:gd name="connsiteY2" fmla="*/ 6439 h 5397410"/>
              <a:gd name="connsiteX3" fmla="*/ 6092982 w 6092996"/>
              <a:gd name="connsiteY3" fmla="*/ 4940210 h 5397410"/>
              <a:gd name="connsiteX4" fmla="*/ 0 w 6092996"/>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397410 h 5397410"/>
              <a:gd name="connsiteX1" fmla="*/ 11560 w 6092982"/>
              <a:gd name="connsiteY1" fmla="*/ 0 h 5397410"/>
              <a:gd name="connsiteX2" fmla="*/ 5746572 w 6092982"/>
              <a:gd name="connsiteY2" fmla="*/ 6439 h 5397410"/>
              <a:gd name="connsiteX3" fmla="*/ 6092982 w 6092982"/>
              <a:gd name="connsiteY3" fmla="*/ 4940210 h 5397410"/>
              <a:gd name="connsiteX4" fmla="*/ 0 w 6092982"/>
              <a:gd name="connsiteY4" fmla="*/ 5397410 h 5397410"/>
              <a:gd name="connsiteX0" fmla="*/ 0 w 6092982"/>
              <a:gd name="connsiteY0" fmla="*/ 5408602 h 5408602"/>
              <a:gd name="connsiteX1" fmla="*/ 11560 w 6092982"/>
              <a:gd name="connsiteY1" fmla="*/ 0 h 5408602"/>
              <a:gd name="connsiteX2" fmla="*/ 5746572 w 6092982"/>
              <a:gd name="connsiteY2" fmla="*/ 6439 h 5408602"/>
              <a:gd name="connsiteX3" fmla="*/ 6092982 w 6092982"/>
              <a:gd name="connsiteY3" fmla="*/ 4940210 h 5408602"/>
              <a:gd name="connsiteX4" fmla="*/ 0 w 6092982"/>
              <a:gd name="connsiteY4" fmla="*/ 5408602 h 5408602"/>
              <a:gd name="connsiteX0" fmla="*/ 0 w 6065273"/>
              <a:gd name="connsiteY0" fmla="*/ 5408602 h 5408602"/>
              <a:gd name="connsiteX1" fmla="*/ 11560 w 6065273"/>
              <a:gd name="connsiteY1" fmla="*/ 0 h 5408602"/>
              <a:gd name="connsiteX2" fmla="*/ 5746572 w 6065273"/>
              <a:gd name="connsiteY2" fmla="*/ 6439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12034 h 5408602"/>
              <a:gd name="connsiteX3" fmla="*/ 6065273 w 6065273"/>
              <a:gd name="connsiteY3" fmla="*/ 4979386 h 5408602"/>
              <a:gd name="connsiteX4" fmla="*/ 0 w 6065273"/>
              <a:gd name="connsiteY4" fmla="*/ 5408602 h 5408602"/>
              <a:gd name="connsiteX0" fmla="*/ 0 w 6065273"/>
              <a:gd name="connsiteY0" fmla="*/ 5408602 h 5408602"/>
              <a:gd name="connsiteX1" fmla="*/ 11560 w 6065273"/>
              <a:gd name="connsiteY1" fmla="*/ 0 h 5408602"/>
              <a:gd name="connsiteX2" fmla="*/ 5724405 w 6065273"/>
              <a:gd name="connsiteY2" fmla="*/ 841 h 5408602"/>
              <a:gd name="connsiteX3" fmla="*/ 6065273 w 6065273"/>
              <a:gd name="connsiteY3" fmla="*/ 4979386 h 5408602"/>
              <a:gd name="connsiteX4" fmla="*/ 0 w 6065273"/>
              <a:gd name="connsiteY4" fmla="*/ 5408602 h 5408602"/>
              <a:gd name="connsiteX0" fmla="*/ 693 w 6065966"/>
              <a:gd name="connsiteY0" fmla="*/ 5408602 h 5408602"/>
              <a:gd name="connsiteX1" fmla="*/ 1170 w 6065966"/>
              <a:gd name="connsiteY1" fmla="*/ 0 h 5408602"/>
              <a:gd name="connsiteX2" fmla="*/ 5725098 w 6065966"/>
              <a:gd name="connsiteY2" fmla="*/ 841 h 5408602"/>
              <a:gd name="connsiteX3" fmla="*/ 6065966 w 6065966"/>
              <a:gd name="connsiteY3" fmla="*/ 4979386 h 5408602"/>
              <a:gd name="connsiteX4" fmla="*/ 693 w 6065966"/>
              <a:gd name="connsiteY4" fmla="*/ 5408602 h 5408602"/>
              <a:gd name="connsiteX0" fmla="*/ 693 w 6218366"/>
              <a:gd name="connsiteY0" fmla="*/ 5408602 h 5408602"/>
              <a:gd name="connsiteX1" fmla="*/ 1170 w 6218366"/>
              <a:gd name="connsiteY1" fmla="*/ 0 h 5408602"/>
              <a:gd name="connsiteX2" fmla="*/ 5725098 w 6218366"/>
              <a:gd name="connsiteY2" fmla="*/ 841 h 5408602"/>
              <a:gd name="connsiteX3" fmla="*/ 6218366 w 6218366"/>
              <a:gd name="connsiteY3" fmla="*/ 4235528 h 5408602"/>
              <a:gd name="connsiteX4" fmla="*/ 693 w 6218366"/>
              <a:gd name="connsiteY4" fmla="*/ 5408602 h 5408602"/>
              <a:gd name="connsiteX0" fmla="*/ 693 w 6218366"/>
              <a:gd name="connsiteY0" fmla="*/ 5408602 h 5408602"/>
              <a:gd name="connsiteX1" fmla="*/ 1170 w 6218366"/>
              <a:gd name="connsiteY1" fmla="*/ 0 h 5408602"/>
              <a:gd name="connsiteX2" fmla="*/ 5496498 w 6218366"/>
              <a:gd name="connsiteY2" fmla="*/ 39317 h 5408602"/>
              <a:gd name="connsiteX3" fmla="*/ 6218366 w 6218366"/>
              <a:gd name="connsiteY3" fmla="*/ 4235528 h 5408602"/>
              <a:gd name="connsiteX4" fmla="*/ 693 w 6218366"/>
              <a:gd name="connsiteY4" fmla="*/ 5408602 h 5408602"/>
              <a:gd name="connsiteX0" fmla="*/ 693 w 6218366"/>
              <a:gd name="connsiteY0" fmla="*/ 5369285 h 5369285"/>
              <a:gd name="connsiteX1" fmla="*/ 1170 w 6218366"/>
              <a:gd name="connsiteY1" fmla="*/ 1012345 h 5369285"/>
              <a:gd name="connsiteX2" fmla="*/ 5496498 w 6218366"/>
              <a:gd name="connsiteY2" fmla="*/ 0 h 5369285"/>
              <a:gd name="connsiteX3" fmla="*/ 6218366 w 6218366"/>
              <a:gd name="connsiteY3" fmla="*/ 4196211 h 5369285"/>
              <a:gd name="connsiteX4" fmla="*/ 693 w 6218366"/>
              <a:gd name="connsiteY4" fmla="*/ 5369285 h 5369285"/>
              <a:gd name="connsiteX0" fmla="*/ 693 w 6225320"/>
              <a:gd name="connsiteY0" fmla="*/ 5369285 h 5369285"/>
              <a:gd name="connsiteX1" fmla="*/ 1170 w 6225320"/>
              <a:gd name="connsiteY1" fmla="*/ 1012345 h 5369285"/>
              <a:gd name="connsiteX2" fmla="*/ 5496498 w 6225320"/>
              <a:gd name="connsiteY2" fmla="*/ 0 h 5369285"/>
              <a:gd name="connsiteX3" fmla="*/ 6225320 w 6225320"/>
              <a:gd name="connsiteY3" fmla="*/ 4224299 h 5369285"/>
              <a:gd name="connsiteX4" fmla="*/ 693 w 6225320"/>
              <a:gd name="connsiteY4" fmla="*/ 5369285 h 5369285"/>
              <a:gd name="connsiteX0" fmla="*/ 3850 w 6225001"/>
              <a:gd name="connsiteY0" fmla="*/ 5358752 h 5358752"/>
              <a:gd name="connsiteX1" fmla="*/ 851 w 6225001"/>
              <a:gd name="connsiteY1" fmla="*/ 1012345 h 5358752"/>
              <a:gd name="connsiteX2" fmla="*/ 5496179 w 6225001"/>
              <a:gd name="connsiteY2" fmla="*/ 0 h 5358752"/>
              <a:gd name="connsiteX3" fmla="*/ 6225001 w 6225001"/>
              <a:gd name="connsiteY3" fmla="*/ 4224299 h 5358752"/>
              <a:gd name="connsiteX4" fmla="*/ 3850 w 6225001"/>
              <a:gd name="connsiteY4" fmla="*/ 5358752 h 5358752"/>
              <a:gd name="connsiteX0" fmla="*/ 3850 w 6230428"/>
              <a:gd name="connsiteY0" fmla="*/ 5358752 h 5358752"/>
              <a:gd name="connsiteX1" fmla="*/ 851 w 6230428"/>
              <a:gd name="connsiteY1" fmla="*/ 1012345 h 5358752"/>
              <a:gd name="connsiteX2" fmla="*/ 5496179 w 6230428"/>
              <a:gd name="connsiteY2" fmla="*/ 0 h 5358752"/>
              <a:gd name="connsiteX3" fmla="*/ 6230428 w 6230428"/>
              <a:gd name="connsiteY3" fmla="*/ 4229780 h 5358752"/>
              <a:gd name="connsiteX4" fmla="*/ 3850 w 6230428"/>
              <a:gd name="connsiteY4" fmla="*/ 5358752 h 5358752"/>
              <a:gd name="connsiteX0" fmla="*/ 3850 w 6230428"/>
              <a:gd name="connsiteY0" fmla="*/ 5361493 h 5361493"/>
              <a:gd name="connsiteX1" fmla="*/ 851 w 6230428"/>
              <a:gd name="connsiteY1" fmla="*/ 1015086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1493 h 5361493"/>
              <a:gd name="connsiteX1" fmla="*/ 851 w 6230428"/>
              <a:gd name="connsiteY1" fmla="*/ 1009607 h 5361493"/>
              <a:gd name="connsiteX2" fmla="*/ 5501605 w 6230428"/>
              <a:gd name="connsiteY2" fmla="*/ 0 h 5361493"/>
              <a:gd name="connsiteX3" fmla="*/ 6230428 w 6230428"/>
              <a:gd name="connsiteY3" fmla="*/ 4232521 h 5361493"/>
              <a:gd name="connsiteX4" fmla="*/ 3850 w 6230428"/>
              <a:gd name="connsiteY4" fmla="*/ 5361493 h 5361493"/>
              <a:gd name="connsiteX0" fmla="*/ 3850 w 6230428"/>
              <a:gd name="connsiteY0" fmla="*/ 5364233 h 5364233"/>
              <a:gd name="connsiteX1" fmla="*/ 851 w 6230428"/>
              <a:gd name="connsiteY1" fmla="*/ 1009607 h 5364233"/>
              <a:gd name="connsiteX2" fmla="*/ 5501605 w 6230428"/>
              <a:gd name="connsiteY2" fmla="*/ 0 h 5364233"/>
              <a:gd name="connsiteX3" fmla="*/ 6230428 w 6230428"/>
              <a:gd name="connsiteY3" fmla="*/ 4232521 h 5364233"/>
              <a:gd name="connsiteX4" fmla="*/ 3850 w 6230428"/>
              <a:gd name="connsiteY4" fmla="*/ 5364233 h 5364233"/>
              <a:gd name="connsiteX0" fmla="*/ 1366 w 6230657"/>
              <a:gd name="connsiteY0" fmla="*/ 5366973 h 5366973"/>
              <a:gd name="connsiteX1" fmla="*/ 1080 w 6230657"/>
              <a:gd name="connsiteY1" fmla="*/ 1009607 h 5366973"/>
              <a:gd name="connsiteX2" fmla="*/ 5501834 w 6230657"/>
              <a:gd name="connsiteY2" fmla="*/ 0 h 5366973"/>
              <a:gd name="connsiteX3" fmla="*/ 6230657 w 6230657"/>
              <a:gd name="connsiteY3" fmla="*/ 4232521 h 5366973"/>
              <a:gd name="connsiteX4" fmla="*/ 1366 w 6230657"/>
              <a:gd name="connsiteY4" fmla="*/ 5366973 h 53669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30657" h="5366973">
                <a:moveTo>
                  <a:pt x="1366" y="5366973"/>
                </a:moveTo>
                <a:cubicBezTo>
                  <a:pt x="5219" y="3567836"/>
                  <a:pt x="-2773" y="2808744"/>
                  <a:pt x="1080" y="1009607"/>
                </a:cubicBezTo>
                <a:lnTo>
                  <a:pt x="5501834" y="0"/>
                </a:lnTo>
                <a:lnTo>
                  <a:pt x="6230657" y="4232521"/>
                </a:lnTo>
                <a:lnTo>
                  <a:pt x="1366" y="5366973"/>
                </a:lnTo>
                <a:close/>
              </a:path>
            </a:pathLst>
          </a:custGeom>
          <a:ln>
            <a:noFill/>
          </a:ln>
        </p:spPr>
        <p:txBody>
          <a:bodyPr anchor="ctr" anchorCtr="0">
            <a:normAutofit/>
          </a:bodyPr>
          <a:lstStyle>
            <a:lvl1pPr marL="0" indent="0" algn="ctr">
              <a:buNone/>
              <a:defRPr sz="1050"/>
            </a:lvl1pPr>
          </a:lstStyle>
          <a:p>
            <a:r>
              <a:rPr lang="en-US" noProof="0"/>
              <a:t>Click icon to add picture</a:t>
            </a:r>
            <a:endParaRPr lang="en-US" noProof="0" dirty="0"/>
          </a:p>
        </p:txBody>
      </p:sp>
      <p:sp>
        <p:nvSpPr>
          <p:cNvPr id="2" name="Title 1">
            <a:extLst>
              <a:ext uri="{FF2B5EF4-FFF2-40B4-BE49-F238E27FC236}">
                <a16:creationId xmlns:a16="http://schemas.microsoft.com/office/drawing/2014/main" id="{4B92DD61-4420-4806-AA96-2BCD8FCA8CA4}"/>
              </a:ext>
            </a:extLst>
          </p:cNvPr>
          <p:cNvSpPr>
            <a:spLocks noGrp="1"/>
          </p:cNvSpPr>
          <p:nvPr>
            <p:ph type="ctrTitle" hasCustomPrompt="1"/>
          </p:nvPr>
        </p:nvSpPr>
        <p:spPr>
          <a:xfrm rot="840000">
            <a:off x="5446838" y="2726140"/>
            <a:ext cx="3638514" cy="1827069"/>
          </a:xfrm>
        </p:spPr>
        <p:txBody>
          <a:bodyPr anchor="ctr" anchorCtr="0">
            <a:normAutofit/>
          </a:bodyPr>
          <a:lstStyle>
            <a:lvl1pPr algn="l">
              <a:defRPr sz="4125">
                <a:solidFill>
                  <a:schemeClr val="bg1"/>
                </a:solidFill>
              </a:defRPr>
            </a:lvl1pPr>
          </a:lstStyle>
          <a:p>
            <a:r>
              <a:rPr lang="en-US" noProof="0"/>
              <a:t>Presentation</a:t>
            </a:r>
            <a:br>
              <a:rPr lang="en-US" noProof="0"/>
            </a:br>
            <a:r>
              <a:rPr lang="en-US" noProof="0"/>
              <a:t>Title</a:t>
            </a:r>
          </a:p>
        </p:txBody>
      </p:sp>
      <p:sp>
        <p:nvSpPr>
          <p:cNvPr id="45" name="Text Placeholder 44">
            <a:extLst>
              <a:ext uri="{FF2B5EF4-FFF2-40B4-BE49-F238E27FC236}">
                <a16:creationId xmlns:a16="http://schemas.microsoft.com/office/drawing/2014/main" id="{01A16A82-6F5C-4DAC-A624-CA3711A1B027}"/>
              </a:ext>
            </a:extLst>
          </p:cNvPr>
          <p:cNvSpPr>
            <a:spLocks noGrp="1"/>
          </p:cNvSpPr>
          <p:nvPr>
            <p:ph type="body" sz="quarter" idx="16" hasCustomPrompt="1"/>
          </p:nvPr>
        </p:nvSpPr>
        <p:spPr>
          <a:xfrm rot="720000">
            <a:off x="7178791" y="580665"/>
            <a:ext cx="1043831" cy="858837"/>
          </a:xfrm>
        </p:spPr>
        <p:txBody>
          <a:bodyPr>
            <a:normAutofit/>
          </a:bodyPr>
          <a:lstStyle>
            <a:lvl1pPr marL="0" indent="0" algn="ctr">
              <a:buNone/>
              <a:defRPr sz="1950" b="1">
                <a:solidFill>
                  <a:schemeClr val="bg1"/>
                </a:solidFill>
              </a:defRPr>
            </a:lvl1pPr>
          </a:lstStyle>
          <a:p>
            <a:pPr lvl="0"/>
            <a:r>
              <a:rPr lang="en-US" noProof="0"/>
              <a:t>MONTH</a:t>
            </a:r>
            <a:br>
              <a:rPr lang="en-US" noProof="0"/>
            </a:br>
            <a:r>
              <a:rPr lang="en-US" noProof="0"/>
              <a:t>20XX</a:t>
            </a:r>
          </a:p>
        </p:txBody>
      </p:sp>
    </p:spTree>
    <p:extLst>
      <p:ext uri="{BB962C8B-B14F-4D97-AF65-F5344CB8AC3E}">
        <p14:creationId xmlns:p14="http://schemas.microsoft.com/office/powerpoint/2010/main" val="2775305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27/09/2023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moodle.uwtsd.ac.uk/course/view.php?id=8425"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5.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3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moodle.uwtsd.ac.uk/mod/resource/view.php?id=285240&amp;redirect=1" TargetMode="External"/><Relationship Id="rId2" Type="http://schemas.openxmlformats.org/officeDocument/2006/relationships/image" Target="../media/image41.jp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jpeg"/></Relationships>
</file>

<file path=ppt/slides/_rels/slide5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moodle.uwtsd.ac.uk/mod/resource/view.php?id=285241&amp;redirect=1" TargetMode="External"/><Relationship Id="rId1" Type="http://schemas.openxmlformats.org/officeDocument/2006/relationships/slideLayout" Target="../slideLayouts/slideLayout2.xml"/><Relationship Id="rId4" Type="http://schemas.openxmlformats.org/officeDocument/2006/relationships/image" Target="../media/image41.jpg"/></Relationships>
</file>

<file path=ppt/slides/_rels/slide5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9.emf"/></Relationships>
</file>

<file path=ppt/slides/_rels/slide6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2.jp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moodle.uwtsd.ac.uk/mod/resource/view.php?id=285191&amp;redirect=1" TargetMode="Externa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68.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hyperlink" Target="https://uwtsd.hosted.panopto.com/Panopto/Pages/Viewer.aspx?id=e8c3f75c-9dea-4c3a-ae15-ac1b007f33b6" TargetMode="External"/><Relationship Id="rId2" Type="http://schemas.openxmlformats.org/officeDocument/2006/relationships/hyperlink" Target="https://moodle.uwtsd.ac.uk/mod/resource/view.php?id=285194" TargetMode="External"/><Relationship Id="rId1" Type="http://schemas.openxmlformats.org/officeDocument/2006/relationships/slideLayout" Target="../slideLayouts/slideLayout14.xml"/><Relationship Id="rId6" Type="http://schemas.openxmlformats.org/officeDocument/2006/relationships/hyperlink" Target="https://moodle.uwtsd.ac.uk/course/view.php?id=8425&amp;section=7&amp;singlesec=7" TargetMode="External"/><Relationship Id="rId5" Type="http://schemas.openxmlformats.org/officeDocument/2006/relationships/image" Target="../media/image58.svg"/><Relationship Id="rId4" Type="http://schemas.openxmlformats.org/officeDocument/2006/relationships/image" Target="../media/image5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894416"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ECAD4007</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31518" y="4322583"/>
            <a:ext cx="7784503" cy="1015663"/>
          </a:xfrm>
          <a:prstGeom prst="rect">
            <a:avLst/>
          </a:prstGeom>
          <a:noFill/>
        </p:spPr>
        <p:txBody>
          <a:bodyPr wrap="none" rtlCol="0">
            <a:spAutoFit/>
          </a:bodyPr>
          <a:lstStyle/>
          <a:p>
            <a:r>
              <a:rPr lang="en-GB" sz="6000" dirty="0">
                <a:solidFill>
                  <a:schemeClr val="bg1"/>
                </a:solidFill>
                <a:latin typeface="American Typewriter" panose="02090604020004020304" pitchFamily="18" charset="77"/>
              </a:rPr>
              <a:t>Module Introduction</a:t>
            </a:r>
            <a:endParaRPr lang="en-US" sz="6000" dirty="0"/>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37667" y="4402667"/>
            <a:ext cx="184666" cy="369332"/>
          </a:xfrm>
          <a:prstGeom prst="rect">
            <a:avLst/>
          </a:prstGeom>
          <a:noFill/>
        </p:spPr>
        <p:txBody>
          <a:bodyPr wrap="none" rtlCol="0">
            <a:spAutoFit/>
          </a:bodyPr>
          <a:lstStyle/>
          <a:p>
            <a:endParaRPr lang="en-US"/>
          </a:p>
        </p:txBody>
      </p:sp>
      <p:sp>
        <p:nvSpPr>
          <p:cNvPr id="3" name="Subtitle 2"/>
          <p:cNvSpPr>
            <a:spLocks noGrp="1"/>
          </p:cNvSpPr>
          <p:nvPr>
            <p:ph type="subTitle" idx="1"/>
          </p:nvPr>
        </p:nvSpPr>
        <p:spPr>
          <a:xfrm>
            <a:off x="-1137065" y="1244251"/>
            <a:ext cx="6949440" cy="4724400"/>
          </a:xfrm>
        </p:spPr>
        <p:txBody>
          <a:bodyPr>
            <a:normAutofit/>
          </a:bodyPr>
          <a:lstStyle/>
          <a:p>
            <a:r>
              <a:rPr lang="en-GB" sz="4800" dirty="0">
                <a:solidFill>
                  <a:schemeClr val="tx1"/>
                </a:solidFill>
                <a:latin typeface="Arial" panose="020B0604020202020204" pitchFamily="34" charset="0"/>
                <a:cs typeface="Arial" panose="020B0604020202020204" pitchFamily="34" charset="0"/>
              </a:rPr>
              <a:t>Module Lead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Tom Cox</a:t>
            </a:r>
          </a:p>
          <a:p>
            <a:r>
              <a:rPr lang="en-GB" dirty="0" err="1">
                <a:solidFill>
                  <a:schemeClr val="tx1"/>
                </a:solidFill>
                <a:latin typeface="Arial" panose="020B0604020202020204" pitchFamily="34" charset="0"/>
                <a:cs typeface="Arial" panose="020B0604020202020204" pitchFamily="34" charset="0"/>
              </a:rPr>
              <a:t>t.cox@uwtsd.ac.uk</a:t>
            </a: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pic>
        <p:nvPicPr>
          <p:cNvPr id="6" name="Picture 5">
            <a:extLst>
              <a:ext uri="{FF2B5EF4-FFF2-40B4-BE49-F238E27FC236}">
                <a16:creationId xmlns:a16="http://schemas.microsoft.com/office/drawing/2014/main" id="{E9449C6A-F988-D64F-B533-D43F7E547729}"/>
              </a:ext>
            </a:extLst>
          </p:cNvPr>
          <p:cNvPicPr>
            <a:picLocks noChangeAspect="1"/>
          </p:cNvPicPr>
          <p:nvPr/>
        </p:nvPicPr>
        <p:blipFill>
          <a:blip r:embed="rId3"/>
          <a:stretch>
            <a:fillRect/>
          </a:stretch>
        </p:blipFill>
        <p:spPr>
          <a:xfrm>
            <a:off x="4885416" y="961772"/>
            <a:ext cx="3602153" cy="50068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868327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Session objectives</a:t>
            </a:r>
          </a:p>
        </p:txBody>
      </p:sp>
      <p:sp>
        <p:nvSpPr>
          <p:cNvPr id="4" name="Content Placeholder 3"/>
          <p:cNvSpPr>
            <a:spLocks noGrp="1"/>
          </p:cNvSpPr>
          <p:nvPr>
            <p:ph sz="half" idx="2"/>
          </p:nvPr>
        </p:nvSpPr>
        <p:spPr>
          <a:xfrm>
            <a:off x="749808" y="1600200"/>
            <a:ext cx="7936992" cy="4525963"/>
          </a:xfrm>
        </p:spPr>
        <p:txBody>
          <a:bodyPr>
            <a:normAutofit/>
          </a:bodyPr>
          <a:lstStyle/>
          <a:p>
            <a:pPr>
              <a:buFont typeface="Wingdings" panose="05000000000000000000" pitchFamily="2" charset="2"/>
              <a:buChar char="Ø"/>
            </a:pPr>
            <a:r>
              <a:rPr lang="en-GB" dirty="0"/>
              <a:t>An </a:t>
            </a:r>
            <a:r>
              <a:rPr lang="en-GB" b="1" dirty="0"/>
              <a:t>introduction to the structure and content </a:t>
            </a:r>
            <a:r>
              <a:rPr lang="en-GB" dirty="0"/>
              <a:t>and teaching methods of the module – handbook, resources on Moodle and Teams etc.</a:t>
            </a:r>
          </a:p>
          <a:p>
            <a:pPr>
              <a:buFont typeface="Wingdings" panose="05000000000000000000" pitchFamily="2" charset="2"/>
              <a:buChar char="Ø"/>
            </a:pPr>
            <a:r>
              <a:rPr lang="en-GB" dirty="0"/>
              <a:t>An overview of the module </a:t>
            </a:r>
            <a:r>
              <a:rPr lang="en-GB" b="1" dirty="0"/>
              <a:t>assignment</a:t>
            </a:r>
            <a:r>
              <a:rPr lang="en-GB" dirty="0"/>
              <a:t> and how ‘</a:t>
            </a:r>
            <a:r>
              <a:rPr lang="en-GB" b="1" dirty="0"/>
              <a:t>Bridging</a:t>
            </a:r>
            <a:r>
              <a:rPr lang="en-GB" dirty="0"/>
              <a:t>’ activities contribute to this</a:t>
            </a:r>
          </a:p>
          <a:p>
            <a:pPr>
              <a:buFont typeface="Wingdings" panose="05000000000000000000" pitchFamily="2" charset="2"/>
              <a:buChar char="Ø"/>
            </a:pPr>
            <a:r>
              <a:rPr lang="en-GB" dirty="0" err="1"/>
              <a:t>Meet‘</a:t>
            </a:r>
            <a:r>
              <a:rPr lang="en-GB" b="1" dirty="0" err="1"/>
              <a:t>Ella</a:t>
            </a:r>
            <a:r>
              <a:rPr lang="en-GB" dirty="0"/>
              <a:t>’</a:t>
            </a:r>
          </a:p>
          <a:p>
            <a:pPr>
              <a:buFont typeface="Wingdings" panose="05000000000000000000" pitchFamily="2" charset="2"/>
              <a:buChar char="Ø"/>
            </a:pPr>
            <a:r>
              <a:rPr lang="en-GB" dirty="0"/>
              <a:t>Consider what we really mean by children’s </a:t>
            </a:r>
            <a:r>
              <a:rPr lang="en-GB" b="1" dirty="0"/>
              <a:t>holistic development </a:t>
            </a:r>
            <a:r>
              <a:rPr lang="en-GB" dirty="0"/>
              <a:t>and the ‘nature versus nurture’ debate</a:t>
            </a:r>
          </a:p>
          <a:p>
            <a:endParaRPr lang="en-GB" dirty="0"/>
          </a:p>
        </p:txBody>
      </p:sp>
    </p:spTree>
    <p:extLst>
      <p:ext uri="{BB962C8B-B14F-4D97-AF65-F5344CB8AC3E}">
        <p14:creationId xmlns:p14="http://schemas.microsoft.com/office/powerpoint/2010/main" val="4016978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6072D69-9C29-7D40-B32A-5CE6C86FBC43}"/>
              </a:ext>
            </a:extLst>
          </p:cNvPr>
          <p:cNvSpPr/>
          <p:nvPr/>
        </p:nvSpPr>
        <p:spPr>
          <a:xfrm>
            <a:off x="437745" y="1338624"/>
            <a:ext cx="8005864" cy="4014304"/>
          </a:xfrm>
          <a:prstGeom prst="rect">
            <a:avLst/>
          </a:prstGeom>
        </p:spPr>
        <p:txBody>
          <a:bodyPr wrap="square">
            <a:spAutoFit/>
          </a:bodyPr>
          <a:lstStyle/>
          <a:p>
            <a:pPr marL="457200">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The module will provide you with a variety of experiences that will allow you to explore and develop a conceptual knowledge and a critically considered understanding of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key theories</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 and research that underpin the </a:t>
            </a:r>
            <a:r>
              <a:rPr lang="en-US" sz="2800" b="1" dirty="0">
                <a:solidFill>
                  <a:srgbClr val="000000"/>
                </a:solidFill>
                <a:latin typeface="Arial" panose="020B0604020202020204" pitchFamily="34" charset="0"/>
                <a:ea typeface="Calibri" panose="020F0502020204030204" pitchFamily="34" charset="0"/>
                <a:cs typeface="Arial" panose="020B0604020202020204" pitchFamily="34" charset="0"/>
              </a:rPr>
              <a:t>holistic development of children </a:t>
            </a:r>
            <a:r>
              <a:rPr lang="en-US" sz="2800" dirty="0">
                <a:solidFill>
                  <a:srgbClr val="000000"/>
                </a:solidFill>
                <a:latin typeface="Arial" panose="020B0604020202020204" pitchFamily="34" charset="0"/>
                <a:ea typeface="Calibri" panose="020F0502020204030204" pitchFamily="34" charset="0"/>
                <a:cs typeface="Arial" panose="020B0604020202020204" pitchFamily="34" charset="0"/>
              </a:rPr>
              <a:t>and young people including an introduction to physical literacy.</a:t>
            </a:r>
            <a:endParaRPr lang="en-GB" sz="28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22825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359037D-A2D4-B546-A8BB-D5B0CEA1C383}"/>
              </a:ext>
            </a:extLst>
          </p:cNvPr>
          <p:cNvSpPr/>
          <p:nvPr/>
        </p:nvSpPr>
        <p:spPr>
          <a:xfrm>
            <a:off x="904672" y="1200746"/>
            <a:ext cx="7110919" cy="4401205"/>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Throughout the module we will consider how </a:t>
            </a:r>
            <a:r>
              <a:rPr lang="en-GB" sz="2800" b="1" dirty="0">
                <a:solidFill>
                  <a:srgbClr val="000000"/>
                </a:solidFill>
                <a:latin typeface="Arial" panose="020B0604020202020204" pitchFamily="34" charset="0"/>
                <a:ea typeface="Times New Roman" panose="02020603050405020304" pitchFamily="18" charset="0"/>
              </a:rPr>
              <a:t>theory</a:t>
            </a:r>
            <a:r>
              <a:rPr lang="en-GB" sz="2800" dirty="0">
                <a:solidFill>
                  <a:srgbClr val="000000"/>
                </a:solidFill>
                <a:latin typeface="Arial" panose="020B0604020202020204" pitchFamily="34" charset="0"/>
                <a:ea typeface="Times New Roman" panose="02020603050405020304" pitchFamily="18" charset="0"/>
              </a:rPr>
              <a:t> and research </a:t>
            </a:r>
            <a:r>
              <a:rPr lang="en-GB" sz="2800" b="1" dirty="0">
                <a:solidFill>
                  <a:srgbClr val="000000"/>
                </a:solidFill>
                <a:latin typeface="Arial" panose="020B0604020202020204" pitchFamily="34" charset="0"/>
                <a:ea typeface="Times New Roman" panose="02020603050405020304" pitchFamily="18" charset="0"/>
              </a:rPr>
              <a:t>impact on practice</a:t>
            </a:r>
            <a:r>
              <a:rPr lang="en-GB" sz="2800" dirty="0">
                <a:solidFill>
                  <a:srgbClr val="000000"/>
                </a:solidFill>
                <a:latin typeface="Arial" panose="020B0604020202020204" pitchFamily="34" charset="0"/>
                <a:ea typeface="Times New Roman" panose="02020603050405020304" pitchFamily="18" charset="0"/>
              </a:rPr>
              <a:t> within educational settings and you will be introduced to a teacher’s contractual, pastoral, and legal responsibilities relating to Additional Learning Needs, Additional Needs, safeguarding and child protection, children’s health and well-being, rights and voices.</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0108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AF4E59-FE6C-8B4F-B7C8-50CE881FAA27}"/>
              </a:ext>
            </a:extLst>
          </p:cNvPr>
          <p:cNvSpPr/>
          <p:nvPr/>
        </p:nvSpPr>
        <p:spPr>
          <a:xfrm>
            <a:off x="1079770" y="1688820"/>
            <a:ext cx="6877455" cy="3108543"/>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The module will introduce the physical, emotional, social, intellectual and other needs of learners that impact on their learning and development and allow you to consider initial approaches to reflective practice within an educational environment.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67109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893721-FE40-9441-94E8-F533258F7A8E}"/>
              </a:ext>
            </a:extLst>
          </p:cNvPr>
          <p:cNvSpPr/>
          <p:nvPr/>
        </p:nvSpPr>
        <p:spPr>
          <a:xfrm>
            <a:off x="1099226" y="2281774"/>
            <a:ext cx="7247106"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This module incorporates many elements which relate to the global dimensions, an appreciation of culture and diversity and the UN rights of the child to have a voice and express an opinion.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4437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3144FA-E472-A043-88D0-D8D8B730E486}"/>
              </a:ext>
            </a:extLst>
          </p:cNvPr>
          <p:cNvSpPr/>
          <p:nvPr/>
        </p:nvSpPr>
        <p:spPr>
          <a:xfrm>
            <a:off x="1177047" y="2262319"/>
            <a:ext cx="6682902" cy="2246769"/>
          </a:xfrm>
          <a:prstGeom prst="rect">
            <a:avLst/>
          </a:prstGeom>
        </p:spPr>
        <p:txBody>
          <a:bodyPr wrap="square">
            <a:spAutoFit/>
          </a:bodyPr>
          <a:lstStyle/>
          <a:p>
            <a:pPr marL="457200" indent="-2286000" hangingPunct="0">
              <a:spcAft>
                <a:spcPts val="1000"/>
              </a:spcAft>
              <a:tabLst>
                <a:tab pos="457200" algn="l"/>
                <a:tab pos="914400" algn="l"/>
                <a:tab pos="1371600" algn="l"/>
                <a:tab pos="1828800" algn="l"/>
              </a:tabLst>
            </a:pPr>
            <a:r>
              <a:rPr lang="en-GB" sz="2800" dirty="0">
                <a:solidFill>
                  <a:srgbClr val="000000"/>
                </a:solidFill>
                <a:latin typeface="Arial" panose="020B0604020202020204" pitchFamily="34" charset="0"/>
                <a:ea typeface="Times New Roman" panose="02020603050405020304" pitchFamily="18" charset="0"/>
              </a:rPr>
              <a:t>    Over the course of the module we will explore strategies and approaches that support equality and diversity and challenge beliefs and assumptions about the norm. </a:t>
            </a:r>
            <a:endParaRPr lang="en-GB" sz="2800" b="1"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70591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Module content</a:t>
            </a:r>
          </a:p>
        </p:txBody>
      </p:sp>
      <p:sp>
        <p:nvSpPr>
          <p:cNvPr id="4" name="Content Placeholder 3"/>
          <p:cNvSpPr>
            <a:spLocks noGrp="1"/>
          </p:cNvSpPr>
          <p:nvPr>
            <p:ph sz="half" idx="2"/>
          </p:nvPr>
        </p:nvSpPr>
        <p:spPr>
          <a:xfrm>
            <a:off x="1669542" y="1281451"/>
            <a:ext cx="5804916" cy="5127475"/>
          </a:xfrm>
        </p:spPr>
        <p:txBody>
          <a:bodyPr>
            <a:normAutofit/>
          </a:bodyPr>
          <a:lstStyle/>
          <a:p>
            <a:pPr marL="12700">
              <a:lnSpc>
                <a:spcPct val="100000"/>
              </a:lnSpc>
              <a:spcBef>
                <a:spcPts val="580"/>
              </a:spcBef>
            </a:pPr>
            <a:r>
              <a:rPr lang="en-GB" spc="-5" dirty="0">
                <a:latin typeface="+mj-lt"/>
                <a:cs typeface="Tahoma"/>
              </a:rPr>
              <a:t>Theories of</a:t>
            </a:r>
            <a:r>
              <a:rPr lang="en-GB" spc="35" dirty="0">
                <a:latin typeface="+mj-lt"/>
                <a:cs typeface="Tahoma"/>
              </a:rPr>
              <a:t> </a:t>
            </a:r>
            <a:r>
              <a:rPr lang="en-GB" spc="-5" dirty="0">
                <a:latin typeface="+mj-lt"/>
                <a:cs typeface="Tahoma"/>
              </a:rPr>
              <a:t>Learning</a:t>
            </a:r>
            <a:endParaRPr lang="en-GB" dirty="0">
              <a:latin typeface="+mj-lt"/>
              <a:cs typeface="Tahoma"/>
            </a:endParaRPr>
          </a:p>
          <a:p>
            <a:pPr marL="12700" marR="123189">
              <a:lnSpc>
                <a:spcPct val="117700"/>
              </a:lnSpc>
              <a:spcBef>
                <a:spcPts val="10"/>
              </a:spcBef>
            </a:pPr>
            <a:r>
              <a:rPr lang="en-GB" spc="-15" dirty="0">
                <a:latin typeface="+mj-lt"/>
                <a:cs typeface="Tahoma"/>
              </a:rPr>
              <a:t>Well-being, </a:t>
            </a:r>
            <a:r>
              <a:rPr lang="en-GB" spc="-10" dirty="0">
                <a:latin typeface="+mj-lt"/>
                <a:cs typeface="Tahoma"/>
              </a:rPr>
              <a:t>rights </a:t>
            </a:r>
            <a:r>
              <a:rPr lang="en-GB" spc="-5" dirty="0">
                <a:latin typeface="+mj-lt"/>
                <a:cs typeface="Tahoma"/>
              </a:rPr>
              <a:t>and </a:t>
            </a:r>
            <a:r>
              <a:rPr lang="en-GB" spc="-10" dirty="0">
                <a:latin typeface="+mj-lt"/>
                <a:cs typeface="Tahoma"/>
              </a:rPr>
              <a:t>voices  </a:t>
            </a:r>
          </a:p>
          <a:p>
            <a:pPr marL="12700" marR="123189">
              <a:lnSpc>
                <a:spcPct val="117700"/>
              </a:lnSpc>
              <a:spcBef>
                <a:spcPts val="10"/>
              </a:spcBef>
            </a:pPr>
            <a:r>
              <a:rPr lang="en-GB" spc="-10" dirty="0">
                <a:latin typeface="+mj-lt"/>
                <a:cs typeface="Tahoma"/>
              </a:rPr>
              <a:t>Physical</a:t>
            </a:r>
            <a:r>
              <a:rPr lang="en-GB" dirty="0">
                <a:latin typeface="+mj-lt"/>
                <a:cs typeface="Tahoma"/>
              </a:rPr>
              <a:t> </a:t>
            </a:r>
            <a:r>
              <a:rPr lang="en-GB" spc="-10" dirty="0">
                <a:latin typeface="+mj-lt"/>
                <a:cs typeface="Tahoma"/>
              </a:rPr>
              <a:t>literacy/ development</a:t>
            </a:r>
            <a:endParaRPr lang="en-GB" dirty="0">
              <a:latin typeface="+mj-lt"/>
              <a:cs typeface="Tahoma"/>
            </a:endParaRPr>
          </a:p>
          <a:p>
            <a:pPr marL="12700">
              <a:lnSpc>
                <a:spcPct val="100000"/>
              </a:lnSpc>
              <a:spcBef>
                <a:spcPts val="470"/>
              </a:spcBef>
            </a:pPr>
            <a:r>
              <a:rPr lang="en-GB" spc="-5" dirty="0">
                <a:latin typeface="+mj-lt"/>
                <a:cs typeface="Tahoma"/>
              </a:rPr>
              <a:t>Additional Learning Needs</a:t>
            </a:r>
            <a:endParaRPr lang="en-GB" dirty="0">
              <a:latin typeface="+mj-lt"/>
              <a:cs typeface="Tahoma"/>
            </a:endParaRPr>
          </a:p>
          <a:p>
            <a:pPr marL="12700" marR="5080">
              <a:lnSpc>
                <a:spcPts val="2110"/>
              </a:lnSpc>
              <a:spcBef>
                <a:spcPts val="994"/>
              </a:spcBef>
            </a:pPr>
            <a:r>
              <a:rPr lang="en-GB" spc="-5" dirty="0">
                <a:latin typeface="+mj-lt"/>
                <a:cs typeface="Tahoma"/>
              </a:rPr>
              <a:t>Emotional </a:t>
            </a:r>
            <a:r>
              <a:rPr lang="en-GB" spc="-10" dirty="0">
                <a:latin typeface="+mj-lt"/>
                <a:cs typeface="Tahoma"/>
              </a:rPr>
              <a:t>literacy/</a:t>
            </a:r>
            <a:r>
              <a:rPr lang="en-GB" spc="-5" dirty="0">
                <a:latin typeface="+mj-lt"/>
                <a:cs typeface="Tahoma"/>
              </a:rPr>
              <a:t>  mental health</a:t>
            </a:r>
            <a:endParaRPr lang="en-GB" dirty="0">
              <a:latin typeface="+mj-lt"/>
              <a:cs typeface="Tahoma"/>
            </a:endParaRPr>
          </a:p>
          <a:p>
            <a:pPr marL="12700">
              <a:lnSpc>
                <a:spcPct val="100000"/>
              </a:lnSpc>
              <a:spcBef>
                <a:spcPts val="470"/>
              </a:spcBef>
            </a:pPr>
            <a:r>
              <a:rPr lang="en-GB" spc="-65" dirty="0">
                <a:latin typeface="+mj-lt"/>
                <a:cs typeface="Tahoma"/>
              </a:rPr>
              <a:t>Assessment and progress</a:t>
            </a:r>
          </a:p>
          <a:p>
            <a:pPr marL="12700">
              <a:lnSpc>
                <a:spcPct val="100000"/>
              </a:lnSpc>
              <a:spcBef>
                <a:spcPts val="470"/>
              </a:spcBef>
            </a:pPr>
            <a:r>
              <a:rPr lang="en-GB" spc="-65" dirty="0">
                <a:latin typeface="+mj-lt"/>
                <a:cs typeface="Tahoma"/>
              </a:rPr>
              <a:t>Cognitive development</a:t>
            </a:r>
            <a:endParaRPr lang="en-GB" dirty="0">
              <a:latin typeface="+mj-lt"/>
              <a:cs typeface="Tahoma"/>
            </a:endParaRPr>
          </a:p>
          <a:p>
            <a:pPr marL="12700" marR="988694">
              <a:lnSpc>
                <a:spcPct val="117700"/>
              </a:lnSpc>
              <a:spcBef>
                <a:spcPts val="15"/>
              </a:spcBef>
            </a:pPr>
            <a:r>
              <a:rPr lang="en-GB" spc="-5" dirty="0">
                <a:latin typeface="+mj-lt"/>
                <a:cs typeface="Tahoma"/>
              </a:rPr>
              <a:t>Observing </a:t>
            </a:r>
            <a:r>
              <a:rPr lang="en-GB" spc="-10" dirty="0">
                <a:latin typeface="+mj-lt"/>
                <a:cs typeface="Tahoma"/>
              </a:rPr>
              <a:t>the </a:t>
            </a:r>
            <a:r>
              <a:rPr lang="en-GB" spc="-5" dirty="0">
                <a:latin typeface="+mj-lt"/>
                <a:cs typeface="Tahoma"/>
              </a:rPr>
              <a:t>learner  </a:t>
            </a:r>
          </a:p>
          <a:p>
            <a:r>
              <a:rPr lang="en-GB" dirty="0">
                <a:latin typeface="+mj-lt"/>
              </a:rPr>
              <a:t>Critical analysis and professional applications</a:t>
            </a:r>
          </a:p>
        </p:txBody>
      </p:sp>
    </p:spTree>
    <p:extLst>
      <p:ext uri="{BB962C8B-B14F-4D97-AF65-F5344CB8AC3E}">
        <p14:creationId xmlns:p14="http://schemas.microsoft.com/office/powerpoint/2010/main" val="1878312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pic>
        <p:nvPicPr>
          <p:cNvPr id="10" name="Picture 9">
            <a:hlinkClick r:id="rId2"/>
            <a:extLst>
              <a:ext uri="{FF2B5EF4-FFF2-40B4-BE49-F238E27FC236}">
                <a16:creationId xmlns:a16="http://schemas.microsoft.com/office/drawing/2014/main" id="{344720C9-19A5-A64B-AA77-AC6054936CDF}"/>
              </a:ext>
            </a:extLst>
          </p:cNvPr>
          <p:cNvPicPr>
            <a:picLocks noChangeAspect="1"/>
          </p:cNvPicPr>
          <p:nvPr/>
        </p:nvPicPr>
        <p:blipFill>
          <a:blip r:embed="rId3"/>
          <a:stretch>
            <a:fillRect/>
          </a:stretch>
        </p:blipFill>
        <p:spPr>
          <a:xfrm>
            <a:off x="272370" y="1612137"/>
            <a:ext cx="8686800" cy="3695490"/>
          </a:xfrm>
          <a:prstGeom prst="rect">
            <a:avLst/>
          </a:prstGeom>
        </p:spPr>
      </p:pic>
    </p:spTree>
    <p:extLst>
      <p:ext uri="{BB962C8B-B14F-4D97-AF65-F5344CB8AC3E}">
        <p14:creationId xmlns:p14="http://schemas.microsoft.com/office/powerpoint/2010/main" val="263081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a:blip r:embed="rId2"/>
          <a:stretch>
            <a:fillRect/>
          </a:stretch>
        </p:blipFill>
        <p:spPr>
          <a:xfrm>
            <a:off x="0" y="1257549"/>
            <a:ext cx="9144000" cy="4342902"/>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2482693" y="593092"/>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9197D5-90BC-F544-A897-E399ADED738F}"/>
              </a:ext>
            </a:extLst>
          </p:cNvPr>
          <p:cNvPicPr>
            <a:picLocks noChangeAspect="1"/>
          </p:cNvPicPr>
          <p:nvPr/>
        </p:nvPicPr>
        <p:blipFill>
          <a:blip r:embed="rId2"/>
          <a:stretch>
            <a:fillRect/>
          </a:stretch>
        </p:blipFill>
        <p:spPr>
          <a:xfrm>
            <a:off x="0" y="1305445"/>
            <a:ext cx="9144000" cy="4247110"/>
          </a:xfrm>
          <a:prstGeom prst="rect">
            <a:avLst/>
          </a:prstGeom>
        </p:spPr>
      </p:pic>
      <p:pic>
        <p:nvPicPr>
          <p:cNvPr id="5" name="Picture 4">
            <a:extLst>
              <a:ext uri="{FF2B5EF4-FFF2-40B4-BE49-F238E27FC236}">
                <a16:creationId xmlns:a16="http://schemas.microsoft.com/office/drawing/2014/main" id="{8EE38FD5-D76A-414A-B6CD-B9C2C4929512}"/>
              </a:ext>
            </a:extLst>
          </p:cNvPr>
          <p:cNvPicPr>
            <a:picLocks noChangeAspect="1"/>
          </p:cNvPicPr>
          <p:nvPr/>
        </p:nvPicPr>
        <p:blipFill>
          <a:blip r:embed="rId3"/>
          <a:stretch>
            <a:fillRect/>
          </a:stretch>
        </p:blipFill>
        <p:spPr>
          <a:xfrm rot="20131848">
            <a:off x="3171457" y="3817600"/>
            <a:ext cx="2017071" cy="1531713"/>
          </a:xfrm>
          <a:prstGeom prst="rect">
            <a:avLst/>
          </a:prstGeom>
        </p:spPr>
      </p:pic>
    </p:spTree>
    <p:extLst>
      <p:ext uri="{BB962C8B-B14F-4D97-AF65-F5344CB8AC3E}">
        <p14:creationId xmlns:p14="http://schemas.microsoft.com/office/powerpoint/2010/main" val="512270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Module Handbook</a:t>
            </a:r>
          </a:p>
        </p:txBody>
      </p:sp>
      <p:sp>
        <p:nvSpPr>
          <p:cNvPr id="5" name="Content Placeholder 3">
            <a:extLst>
              <a:ext uri="{FF2B5EF4-FFF2-40B4-BE49-F238E27FC236}">
                <a16:creationId xmlns:a16="http://schemas.microsoft.com/office/drawing/2014/main" id="{4EEAE8A3-D692-0C44-88CB-477BA7BF5E8C}"/>
              </a:ext>
            </a:extLst>
          </p:cNvPr>
          <p:cNvSpPr>
            <a:spLocks noGrp="1"/>
          </p:cNvSpPr>
          <p:nvPr>
            <p:ph sz="half" idx="1"/>
          </p:nvPr>
        </p:nvSpPr>
        <p:spPr/>
        <p:txBody>
          <a:bodyPr/>
          <a:lstStyle/>
          <a:p>
            <a:pPr>
              <a:buFont typeface="Wingdings" panose="05000000000000000000" pitchFamily="2" charset="2"/>
              <a:buChar char="Ø"/>
            </a:pPr>
            <a:r>
              <a:rPr lang="en-GB" dirty="0"/>
              <a:t>Expectations</a:t>
            </a:r>
          </a:p>
          <a:p>
            <a:pPr>
              <a:buFont typeface="Wingdings" panose="05000000000000000000" pitchFamily="2" charset="2"/>
              <a:buChar char="Ø"/>
            </a:pPr>
            <a:r>
              <a:rPr lang="en-GB" dirty="0"/>
              <a:t>Aims and learning outcomes</a:t>
            </a:r>
          </a:p>
          <a:p>
            <a:pPr>
              <a:buFont typeface="Wingdings" panose="05000000000000000000" pitchFamily="2" charset="2"/>
              <a:buChar char="Ø"/>
            </a:pPr>
            <a:r>
              <a:rPr lang="en-GB" dirty="0"/>
              <a:t>Links to new curriculum</a:t>
            </a:r>
          </a:p>
          <a:p>
            <a:pPr>
              <a:buFont typeface="Wingdings" panose="05000000000000000000" pitchFamily="2" charset="2"/>
              <a:buChar char="Ø"/>
            </a:pPr>
            <a:r>
              <a:rPr lang="en-GB" dirty="0"/>
              <a:t>Research skills</a:t>
            </a:r>
          </a:p>
          <a:p>
            <a:pPr>
              <a:buFont typeface="Wingdings" panose="05000000000000000000" pitchFamily="2" charset="2"/>
              <a:buChar char="Ø"/>
            </a:pPr>
            <a:r>
              <a:rPr lang="en-GB" dirty="0"/>
              <a:t>Overview of the sessions</a:t>
            </a:r>
          </a:p>
          <a:p>
            <a:pPr>
              <a:buFont typeface="Wingdings" panose="05000000000000000000" pitchFamily="2" charset="2"/>
              <a:buChar char="Ø"/>
            </a:pPr>
            <a:r>
              <a:rPr lang="en-GB" dirty="0"/>
              <a:t>Assessment question</a:t>
            </a:r>
          </a:p>
          <a:p>
            <a:pPr>
              <a:buFont typeface="Wingdings" panose="05000000000000000000" pitchFamily="2" charset="2"/>
              <a:buChar char="Ø"/>
            </a:pPr>
            <a:r>
              <a:rPr lang="en-GB" dirty="0"/>
              <a:t>Reading list</a:t>
            </a:r>
          </a:p>
        </p:txBody>
      </p:sp>
      <p:sp>
        <p:nvSpPr>
          <p:cNvPr id="8" name="Oval 7">
            <a:extLst>
              <a:ext uri="{FF2B5EF4-FFF2-40B4-BE49-F238E27FC236}">
                <a16:creationId xmlns:a16="http://schemas.microsoft.com/office/drawing/2014/main" id="{60835D27-9C05-DA4C-BA84-4ED7D78F58D6}"/>
              </a:ext>
            </a:extLst>
          </p:cNvPr>
          <p:cNvSpPr/>
          <p:nvPr/>
        </p:nvSpPr>
        <p:spPr>
          <a:xfrm>
            <a:off x="5340485" y="1417638"/>
            <a:ext cx="5632315" cy="5581414"/>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5F4C106B-5E88-AA46-9FE1-7DA102E0CDA1}"/>
              </a:ext>
            </a:extLst>
          </p:cNvPr>
          <p:cNvPicPr>
            <a:picLocks noGrp="1" noChangeAspect="1"/>
          </p:cNvPicPr>
          <p:nvPr>
            <p:ph sz="half" idx="2"/>
          </p:nvPr>
        </p:nvPicPr>
        <p:blipFill>
          <a:blip r:embed="rId2"/>
          <a:stretch>
            <a:fillRect/>
          </a:stretch>
        </p:blipFill>
        <p:spPr>
          <a:xfrm rot="597480">
            <a:off x="5802801" y="2240001"/>
            <a:ext cx="4635477" cy="6585928"/>
          </a:xfrm>
        </p:spPr>
      </p:pic>
    </p:spTree>
    <p:extLst>
      <p:ext uri="{BB962C8B-B14F-4D97-AF65-F5344CB8AC3E}">
        <p14:creationId xmlns:p14="http://schemas.microsoft.com/office/powerpoint/2010/main" val="59726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BD092F-4A85-1048-919B-26087927C4DE}"/>
              </a:ext>
            </a:extLst>
          </p:cNvPr>
          <p:cNvSpPr/>
          <p:nvPr/>
        </p:nvSpPr>
        <p:spPr>
          <a:xfrm>
            <a:off x="739300" y="1941786"/>
            <a:ext cx="7986410" cy="3970318"/>
          </a:xfrm>
          <a:prstGeom prst="rect">
            <a:avLst/>
          </a:prstGeom>
        </p:spPr>
        <p:txBody>
          <a:bodyPr wrap="square">
            <a:spAutoFit/>
          </a:bodyPr>
          <a:lstStyle/>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engage students with the knowledge and understanding of child development and external factors that influence well-being and development.</a:t>
            </a:r>
          </a:p>
          <a:p>
            <a:pPr lvl="0"/>
            <a:r>
              <a:rPr lang="en-GB" sz="2800" dirty="0">
                <a:latin typeface="Arial" panose="020B0604020202020204" pitchFamily="34" charset="0"/>
                <a:cs typeface="Arial" panose="020B0604020202020204" pitchFamily="34" charset="0"/>
              </a:rPr>
              <a:t> </a:t>
            </a:r>
          </a:p>
          <a:p>
            <a:pPr lvl="0">
              <a:buFont typeface="Wingdings" panose="05000000000000000000" pitchFamily="2" charset="2"/>
              <a:buChar char="Ø"/>
            </a:pPr>
            <a:r>
              <a:rPr lang="en-GB" sz="2800" dirty="0">
                <a:latin typeface="Arial" panose="020B0604020202020204" pitchFamily="34" charset="0"/>
                <a:cs typeface="Arial" panose="020B0604020202020204" pitchFamily="34" charset="0"/>
              </a:rPr>
              <a:t>To equip students with the skills to observe learners and reflect on practices in an education-based setting, through the model of ‘meet, test, share’.</a:t>
            </a:r>
          </a:p>
        </p:txBody>
      </p:sp>
      <p:sp>
        <p:nvSpPr>
          <p:cNvPr id="3" name="TextBox 2">
            <a:extLst>
              <a:ext uri="{FF2B5EF4-FFF2-40B4-BE49-F238E27FC236}">
                <a16:creationId xmlns:a16="http://schemas.microsoft.com/office/drawing/2014/main" id="{0FBDAE38-A580-A64C-8B55-3001BED3929C}"/>
              </a:ext>
            </a:extLst>
          </p:cNvPr>
          <p:cNvSpPr txBox="1"/>
          <p:nvPr/>
        </p:nvSpPr>
        <p:spPr>
          <a:xfrm>
            <a:off x="584959" y="525293"/>
            <a:ext cx="4147546"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Module Aims</a:t>
            </a:r>
          </a:p>
        </p:txBody>
      </p:sp>
    </p:spTree>
    <p:extLst>
      <p:ext uri="{BB962C8B-B14F-4D97-AF65-F5344CB8AC3E}">
        <p14:creationId xmlns:p14="http://schemas.microsoft.com/office/powerpoint/2010/main" val="165823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Users\c.jennings\AppData\Local\Microsoft\Windows\INetCache\Content.MSO\89CF6FE8.tmp">
            <a:extLst>
              <a:ext uri="{FF2B5EF4-FFF2-40B4-BE49-F238E27FC236}">
                <a16:creationId xmlns:a16="http://schemas.microsoft.com/office/drawing/2014/main" id="{C1A98FC5-B268-D649-94F5-F86F039A58BE}"/>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841264" y="2081719"/>
            <a:ext cx="1855247" cy="2140390"/>
          </a:xfrm>
          <a:prstGeom prst="rect">
            <a:avLst/>
          </a:prstGeom>
          <a:noFill/>
          <a:ln>
            <a:noFill/>
          </a:ln>
        </p:spPr>
      </p:pic>
      <p:pic>
        <p:nvPicPr>
          <p:cNvPr id="3" name="Picture 2" descr="C:\Users\c.jennings\AppData\Local\Microsoft\Windows\INetCache\Content.MSO\A30AABE2.tmp">
            <a:extLst>
              <a:ext uri="{FF2B5EF4-FFF2-40B4-BE49-F238E27FC236}">
                <a16:creationId xmlns:a16="http://schemas.microsoft.com/office/drawing/2014/main" id="{78ABBD76-DE73-4F43-B9E0-59037BBF189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315053" y="2292536"/>
            <a:ext cx="1825050" cy="1718756"/>
          </a:xfrm>
          <a:prstGeom prst="rect">
            <a:avLst/>
          </a:prstGeom>
          <a:noFill/>
          <a:ln>
            <a:noFill/>
          </a:ln>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749300"/>
            <a:ext cx="9144000" cy="5358107"/>
          </a:xfrm>
          <a:prstGeom prst="rect">
            <a:avLst/>
          </a:prstGeom>
        </p:spPr>
      </p:pic>
      <p:pic>
        <p:nvPicPr>
          <p:cNvPr id="5" name="Picture 4">
            <a:extLst>
              <a:ext uri="{FF2B5EF4-FFF2-40B4-BE49-F238E27FC236}">
                <a16:creationId xmlns:a16="http://schemas.microsoft.com/office/drawing/2014/main" id="{90957527-9082-C546-BDC5-2BB06B91DBA0}"/>
              </a:ext>
            </a:extLst>
          </p:cNvPr>
          <p:cNvPicPr>
            <a:picLocks noChangeAspect="1"/>
          </p:cNvPicPr>
          <p:nvPr/>
        </p:nvPicPr>
        <p:blipFill>
          <a:blip r:embed="rId5"/>
          <a:stretch>
            <a:fillRect/>
          </a:stretch>
        </p:blipFill>
        <p:spPr>
          <a:xfrm rot="13389056">
            <a:off x="6289908" y="4291305"/>
            <a:ext cx="1170251" cy="888659"/>
          </a:xfrm>
          <a:prstGeom prst="rect">
            <a:avLst/>
          </a:prstGeom>
        </p:spPr>
      </p:pic>
    </p:spTree>
    <p:extLst>
      <p:ext uri="{BB962C8B-B14F-4D97-AF65-F5344CB8AC3E}">
        <p14:creationId xmlns:p14="http://schemas.microsoft.com/office/powerpoint/2010/main" val="19357858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3B0DF6-D3A9-8744-938E-D901744A086E}"/>
              </a:ext>
            </a:extLst>
          </p:cNvPr>
          <p:cNvPicPr>
            <a:picLocks noChangeAspect="1"/>
          </p:cNvPicPr>
          <p:nvPr/>
        </p:nvPicPr>
        <p:blipFill>
          <a:blip r:embed="rId2"/>
          <a:stretch>
            <a:fillRect/>
          </a:stretch>
        </p:blipFill>
        <p:spPr>
          <a:xfrm>
            <a:off x="1339850" y="406400"/>
            <a:ext cx="6464300" cy="6045200"/>
          </a:xfrm>
          <a:prstGeom prst="rect">
            <a:avLst/>
          </a:prstGeom>
        </p:spPr>
      </p:pic>
    </p:spTree>
    <p:extLst>
      <p:ext uri="{BB962C8B-B14F-4D97-AF65-F5344CB8AC3E}">
        <p14:creationId xmlns:p14="http://schemas.microsoft.com/office/powerpoint/2010/main" val="1639645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31BD7F3-6C50-1E43-9942-049F89CAA02D}"/>
              </a:ext>
            </a:extLst>
          </p:cNvPr>
          <p:cNvPicPr>
            <a:picLocks noChangeAspect="1"/>
          </p:cNvPicPr>
          <p:nvPr/>
        </p:nvPicPr>
        <p:blipFill>
          <a:blip r:embed="rId2"/>
          <a:stretch>
            <a:fillRect/>
          </a:stretch>
        </p:blipFill>
        <p:spPr>
          <a:xfrm>
            <a:off x="1339850" y="63500"/>
            <a:ext cx="6464300" cy="6731000"/>
          </a:xfrm>
          <a:prstGeom prst="rect">
            <a:avLst/>
          </a:prstGeom>
        </p:spPr>
      </p:pic>
    </p:spTree>
    <p:extLst>
      <p:ext uri="{BB962C8B-B14F-4D97-AF65-F5344CB8AC3E}">
        <p14:creationId xmlns:p14="http://schemas.microsoft.com/office/powerpoint/2010/main" val="1551732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13FB91-FE8A-DA41-8950-DECA026DDB94}"/>
              </a:ext>
            </a:extLst>
          </p:cNvPr>
          <p:cNvPicPr>
            <a:picLocks noChangeAspect="1"/>
          </p:cNvPicPr>
          <p:nvPr/>
        </p:nvPicPr>
        <p:blipFill>
          <a:blip r:embed="rId2"/>
          <a:stretch>
            <a:fillRect/>
          </a:stretch>
        </p:blipFill>
        <p:spPr>
          <a:xfrm>
            <a:off x="996949" y="604157"/>
            <a:ext cx="7264337" cy="5765800"/>
          </a:xfrm>
          <a:prstGeom prst="rect">
            <a:avLst/>
          </a:prstGeom>
        </p:spPr>
      </p:pic>
      <p:pic>
        <p:nvPicPr>
          <p:cNvPr id="4" name="Picture 3">
            <a:extLst>
              <a:ext uri="{FF2B5EF4-FFF2-40B4-BE49-F238E27FC236}">
                <a16:creationId xmlns:a16="http://schemas.microsoft.com/office/drawing/2014/main" id="{2C45C977-F867-8B41-A6BE-DCC02014F47E}"/>
              </a:ext>
            </a:extLst>
          </p:cNvPr>
          <p:cNvPicPr>
            <a:picLocks noChangeAspect="1"/>
          </p:cNvPicPr>
          <p:nvPr/>
        </p:nvPicPr>
        <p:blipFill>
          <a:blip r:embed="rId3"/>
          <a:stretch>
            <a:fillRect/>
          </a:stretch>
        </p:blipFill>
        <p:spPr>
          <a:xfrm rot="12556179">
            <a:off x="271985" y="651817"/>
            <a:ext cx="961452" cy="730102"/>
          </a:xfrm>
          <a:prstGeom prst="rect">
            <a:avLst/>
          </a:prstGeom>
        </p:spPr>
      </p:pic>
    </p:spTree>
    <p:extLst>
      <p:ext uri="{BB962C8B-B14F-4D97-AF65-F5344CB8AC3E}">
        <p14:creationId xmlns:p14="http://schemas.microsoft.com/office/powerpoint/2010/main" val="513145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407105" y="1361873"/>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4" name="TextBox 3">
            <a:extLst>
              <a:ext uri="{FF2B5EF4-FFF2-40B4-BE49-F238E27FC236}">
                <a16:creationId xmlns:a16="http://schemas.microsoft.com/office/drawing/2014/main" id="{BB82E4B4-2BB1-204D-AA13-27148DE7C8FA}"/>
              </a:ext>
            </a:extLst>
          </p:cNvPr>
          <p:cNvSpPr txBox="1"/>
          <p:nvPr/>
        </p:nvSpPr>
        <p:spPr>
          <a:xfrm>
            <a:off x="132115" y="1583111"/>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5" name="TextBox 4">
            <a:extLst>
              <a:ext uri="{FF2B5EF4-FFF2-40B4-BE49-F238E27FC236}">
                <a16:creationId xmlns:a16="http://schemas.microsoft.com/office/drawing/2014/main" id="{E8D6C1D8-8958-C44A-8297-6A6BF79B6966}"/>
              </a:ext>
            </a:extLst>
          </p:cNvPr>
          <p:cNvSpPr txBox="1"/>
          <p:nvPr/>
        </p:nvSpPr>
        <p:spPr>
          <a:xfrm>
            <a:off x="852714" y="5777923"/>
            <a:ext cx="1763624"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University</a:t>
            </a:r>
          </a:p>
        </p:txBody>
      </p:sp>
      <p:sp>
        <p:nvSpPr>
          <p:cNvPr id="6" name="TextBox 5">
            <a:extLst>
              <a:ext uri="{FF2B5EF4-FFF2-40B4-BE49-F238E27FC236}">
                <a16:creationId xmlns:a16="http://schemas.microsoft.com/office/drawing/2014/main" id="{91F38CF1-BEDC-7842-8677-F8314358C370}"/>
              </a:ext>
            </a:extLst>
          </p:cNvPr>
          <p:cNvSpPr txBox="1"/>
          <p:nvPr/>
        </p:nvSpPr>
        <p:spPr>
          <a:xfrm>
            <a:off x="6995025" y="132150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336203">
            <a:off x="1969147" y="1922022"/>
            <a:ext cx="1112041" cy="606282"/>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9745818">
            <a:off x="2693094" y="5411959"/>
            <a:ext cx="1112041" cy="606282"/>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6091785" y="1874065"/>
            <a:ext cx="1112041" cy="606282"/>
          </a:xfrm>
          <a:prstGeom prst="rect">
            <a:avLst/>
          </a:prstGeom>
        </p:spPr>
      </p:pic>
    </p:spTree>
    <p:extLst>
      <p:ext uri="{BB962C8B-B14F-4D97-AF65-F5344CB8AC3E}">
        <p14:creationId xmlns:p14="http://schemas.microsoft.com/office/powerpoint/2010/main" val="33051242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3F7EAB-58DC-3F45-8AFC-4CCA1F3D5E81}"/>
              </a:ext>
            </a:extLst>
          </p:cNvPr>
          <p:cNvPicPr>
            <a:picLocks noChangeAspect="1"/>
          </p:cNvPicPr>
          <p:nvPr/>
        </p:nvPicPr>
        <p:blipFill rotWithShape="1">
          <a:blip r:embed="rId2"/>
          <a:srcRect b="12344"/>
          <a:stretch/>
        </p:blipFill>
        <p:spPr>
          <a:xfrm>
            <a:off x="2320290" y="1017270"/>
            <a:ext cx="4122138" cy="5062569"/>
          </a:xfrm>
          <a:prstGeom prst="rect">
            <a:avLst/>
          </a:prstGeom>
        </p:spPr>
      </p:pic>
    </p:spTree>
    <p:extLst>
      <p:ext uri="{BB962C8B-B14F-4D97-AF65-F5344CB8AC3E}">
        <p14:creationId xmlns:p14="http://schemas.microsoft.com/office/powerpoint/2010/main" val="3030552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793295" y="2644544"/>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525293" y="272374"/>
            <a:ext cx="2723823"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Bridging</a:t>
            </a:r>
          </a:p>
        </p:txBody>
      </p:sp>
      <p:sp>
        <p:nvSpPr>
          <p:cNvPr id="6" name="TextBox 5">
            <a:extLst>
              <a:ext uri="{FF2B5EF4-FFF2-40B4-BE49-F238E27FC236}">
                <a16:creationId xmlns:a16="http://schemas.microsoft.com/office/drawing/2014/main" id="{91F38CF1-BEDC-7842-8677-F8314358C370}"/>
              </a:ext>
            </a:extLst>
          </p:cNvPr>
          <p:cNvSpPr txBox="1"/>
          <p:nvPr/>
        </p:nvSpPr>
        <p:spPr>
          <a:xfrm>
            <a:off x="2606953" y="1790131"/>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8331740">
            <a:off x="2365606" y="2502714"/>
            <a:ext cx="1112041" cy="606282"/>
          </a:xfrm>
          <a:prstGeom prst="rect">
            <a:avLst/>
          </a:prstGeom>
        </p:spPr>
      </p:pic>
      <p:sp>
        <p:nvSpPr>
          <p:cNvPr id="10" name="Rectangle 9">
            <a:extLst>
              <a:ext uri="{FF2B5EF4-FFF2-40B4-BE49-F238E27FC236}">
                <a16:creationId xmlns:a16="http://schemas.microsoft.com/office/drawing/2014/main" id="{22D6C797-AD3B-404F-AE20-E84AED1A3CBD}"/>
              </a:ext>
            </a:extLst>
          </p:cNvPr>
          <p:cNvSpPr/>
          <p:nvPr/>
        </p:nvSpPr>
        <p:spPr>
          <a:xfrm>
            <a:off x="4782619" y="1805529"/>
            <a:ext cx="4572000" cy="2800767"/>
          </a:xfrm>
          <a:prstGeom prst="rect">
            <a:avLst/>
          </a:prstGeom>
        </p:spPr>
        <p:txBody>
          <a:bodyPr>
            <a:spAutoFit/>
          </a:bodyPr>
          <a:lstStyle/>
          <a:p>
            <a:pPr fontAlgn="base"/>
            <a:r>
              <a:rPr lang="en-GB" sz="4400" dirty="0">
                <a:solidFill>
                  <a:srgbClr val="000000"/>
                </a:solidFill>
                <a:latin typeface="Calibri" charset="0"/>
              </a:rPr>
              <a:t>We use</a:t>
            </a:r>
          </a:p>
          <a:p>
            <a:pPr fontAlgn="base"/>
            <a:r>
              <a:rPr lang="en-US" sz="4400" b="1" dirty="0" err="1">
                <a:solidFill>
                  <a:srgbClr val="000000"/>
                </a:solidFill>
                <a:latin typeface="Calibri" charset="0"/>
              </a:rPr>
              <a:t>Lonlas</a:t>
            </a:r>
            <a:endParaRPr lang="en-US" sz="4400" dirty="0">
              <a:solidFill>
                <a:srgbClr val="000000"/>
              </a:solidFill>
              <a:latin typeface="Calibri" charset="0"/>
            </a:endParaRPr>
          </a:p>
          <a:p>
            <a:pPr fontAlgn="base"/>
            <a:r>
              <a:rPr lang="en-US" sz="4400" b="1" dirty="0" err="1">
                <a:solidFill>
                  <a:srgbClr val="000000"/>
                </a:solidFill>
                <a:latin typeface="Calibri" charset="0"/>
              </a:rPr>
              <a:t>Maesyrhaul</a:t>
            </a:r>
            <a:br>
              <a:rPr lang="en-US" sz="4400" dirty="0">
                <a:solidFill>
                  <a:srgbClr val="000000"/>
                </a:solidFill>
                <a:latin typeface="Calibri" charset="0"/>
              </a:rPr>
            </a:br>
            <a:r>
              <a:rPr lang="en-US" sz="4400" b="1" dirty="0" err="1">
                <a:solidFill>
                  <a:srgbClr val="000000"/>
                </a:solidFill>
                <a:latin typeface="Calibri" charset="0"/>
              </a:rPr>
              <a:t>PembrokeDock</a:t>
            </a:r>
            <a:endParaRPr lang="en-US" sz="4400" dirty="0"/>
          </a:p>
        </p:txBody>
      </p:sp>
    </p:spTree>
    <p:extLst>
      <p:ext uri="{BB962C8B-B14F-4D97-AF65-F5344CB8AC3E}">
        <p14:creationId xmlns:p14="http://schemas.microsoft.com/office/powerpoint/2010/main" val="3935883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F8BFA5-3530-194C-9B86-BAB9584367F4}"/>
              </a:ext>
            </a:extLst>
          </p:cNvPr>
          <p:cNvPicPr>
            <a:picLocks noChangeAspect="1"/>
          </p:cNvPicPr>
          <p:nvPr/>
        </p:nvPicPr>
        <p:blipFill>
          <a:blip r:embed="rId2"/>
          <a:stretch>
            <a:fillRect/>
          </a:stretch>
        </p:blipFill>
        <p:spPr>
          <a:xfrm>
            <a:off x="996949" y="604157"/>
            <a:ext cx="7264337" cy="5765800"/>
          </a:xfrm>
          <a:prstGeom prst="rect">
            <a:avLst/>
          </a:prstGeom>
        </p:spPr>
      </p:pic>
      <p:pic>
        <p:nvPicPr>
          <p:cNvPr id="4" name="Picture 3">
            <a:extLst>
              <a:ext uri="{FF2B5EF4-FFF2-40B4-BE49-F238E27FC236}">
                <a16:creationId xmlns:a16="http://schemas.microsoft.com/office/drawing/2014/main" id="{2C45C977-F867-8B41-A6BE-DCC02014F47E}"/>
              </a:ext>
            </a:extLst>
          </p:cNvPr>
          <p:cNvPicPr>
            <a:picLocks noChangeAspect="1"/>
          </p:cNvPicPr>
          <p:nvPr/>
        </p:nvPicPr>
        <p:blipFill>
          <a:blip r:embed="rId3"/>
          <a:stretch>
            <a:fillRect/>
          </a:stretch>
        </p:blipFill>
        <p:spPr>
          <a:xfrm rot="8918164">
            <a:off x="222420" y="2691743"/>
            <a:ext cx="1170251" cy="888659"/>
          </a:xfrm>
          <a:prstGeom prst="rect">
            <a:avLst/>
          </a:prstGeom>
        </p:spPr>
      </p:pic>
    </p:spTree>
    <p:extLst>
      <p:ext uri="{BB962C8B-B14F-4D97-AF65-F5344CB8AC3E}">
        <p14:creationId xmlns:p14="http://schemas.microsoft.com/office/powerpoint/2010/main" val="22955491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08D2B3A-1B90-DB41-BEE1-5C34DADFB8CD}"/>
              </a:ext>
            </a:extLst>
          </p:cNvPr>
          <p:cNvPicPr>
            <a:picLocks noChangeAspect="1"/>
          </p:cNvPicPr>
          <p:nvPr/>
        </p:nvPicPr>
        <p:blipFill>
          <a:blip r:embed="rId2"/>
          <a:stretch>
            <a:fillRect/>
          </a:stretch>
        </p:blipFill>
        <p:spPr>
          <a:xfrm>
            <a:off x="1072242" y="391886"/>
            <a:ext cx="7123417" cy="6047921"/>
          </a:xfrm>
          <a:prstGeom prst="rect">
            <a:avLst/>
          </a:prstGeom>
        </p:spPr>
      </p:pic>
    </p:spTree>
    <p:extLst>
      <p:ext uri="{BB962C8B-B14F-4D97-AF65-F5344CB8AC3E}">
        <p14:creationId xmlns:p14="http://schemas.microsoft.com/office/powerpoint/2010/main" val="11535133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04B1A1-A240-0A46-9F86-FB5F9A00CA4C}"/>
              </a:ext>
            </a:extLst>
          </p:cNvPr>
          <p:cNvPicPr>
            <a:picLocks noChangeAspect="1"/>
          </p:cNvPicPr>
          <p:nvPr/>
        </p:nvPicPr>
        <p:blipFill>
          <a:blip r:embed="rId2"/>
          <a:stretch>
            <a:fillRect/>
          </a:stretch>
        </p:blipFill>
        <p:spPr>
          <a:xfrm>
            <a:off x="451757" y="947057"/>
            <a:ext cx="8298656" cy="4686300"/>
          </a:xfrm>
          <a:prstGeom prst="rect">
            <a:avLst/>
          </a:prstGeom>
        </p:spPr>
      </p:pic>
    </p:spTree>
    <p:extLst>
      <p:ext uri="{BB962C8B-B14F-4D97-AF65-F5344CB8AC3E}">
        <p14:creationId xmlns:p14="http://schemas.microsoft.com/office/powerpoint/2010/main" val="40379383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9388F78-CBF5-0143-965E-1392613DC572}"/>
              </a:ext>
            </a:extLst>
          </p:cNvPr>
          <p:cNvPicPr>
            <a:picLocks noChangeAspect="1"/>
          </p:cNvPicPr>
          <p:nvPr/>
        </p:nvPicPr>
        <p:blipFill>
          <a:blip r:embed="rId2"/>
          <a:stretch>
            <a:fillRect/>
          </a:stretch>
        </p:blipFill>
        <p:spPr>
          <a:xfrm>
            <a:off x="1577497" y="140805"/>
            <a:ext cx="5737704" cy="6570233"/>
          </a:xfrm>
          <a:prstGeom prst="rect">
            <a:avLst/>
          </a:prstGeom>
        </p:spPr>
      </p:pic>
    </p:spTree>
    <p:extLst>
      <p:ext uri="{BB962C8B-B14F-4D97-AF65-F5344CB8AC3E}">
        <p14:creationId xmlns:p14="http://schemas.microsoft.com/office/powerpoint/2010/main" val="16271064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9E8D9AB-9400-6A47-B09E-02A8EE7E4FE4}"/>
              </a:ext>
            </a:extLst>
          </p:cNvPr>
          <p:cNvPicPr>
            <a:picLocks noChangeAspect="1"/>
          </p:cNvPicPr>
          <p:nvPr/>
        </p:nvPicPr>
        <p:blipFill>
          <a:blip r:embed="rId2"/>
          <a:stretch>
            <a:fillRect/>
          </a:stretch>
        </p:blipFill>
        <p:spPr>
          <a:xfrm>
            <a:off x="1386590" y="154540"/>
            <a:ext cx="6075567" cy="6540169"/>
          </a:xfrm>
          <a:prstGeom prst="rect">
            <a:avLst/>
          </a:prstGeom>
        </p:spPr>
      </p:pic>
    </p:spTree>
    <p:extLst>
      <p:ext uri="{BB962C8B-B14F-4D97-AF65-F5344CB8AC3E}">
        <p14:creationId xmlns:p14="http://schemas.microsoft.com/office/powerpoint/2010/main" val="20767117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2E53F8-C425-814A-9BC6-53B11FB8CE6B}"/>
              </a:ext>
            </a:extLst>
          </p:cNvPr>
          <p:cNvPicPr>
            <a:picLocks noChangeAspect="1"/>
          </p:cNvPicPr>
          <p:nvPr/>
        </p:nvPicPr>
        <p:blipFill>
          <a:blip r:embed="rId2"/>
          <a:stretch>
            <a:fillRect/>
          </a:stretch>
        </p:blipFill>
        <p:spPr>
          <a:xfrm>
            <a:off x="0" y="2743200"/>
            <a:ext cx="3035300" cy="4114800"/>
          </a:xfrm>
          <a:prstGeom prst="rect">
            <a:avLst/>
          </a:prstGeom>
        </p:spPr>
      </p:pic>
      <p:pic>
        <p:nvPicPr>
          <p:cNvPr id="4" name="Picture 3">
            <a:extLst>
              <a:ext uri="{FF2B5EF4-FFF2-40B4-BE49-F238E27FC236}">
                <a16:creationId xmlns:a16="http://schemas.microsoft.com/office/drawing/2014/main" id="{E24A188F-51AE-1A47-BB15-FC784DC909E6}"/>
              </a:ext>
            </a:extLst>
          </p:cNvPr>
          <p:cNvPicPr>
            <a:picLocks noChangeAspect="1"/>
          </p:cNvPicPr>
          <p:nvPr/>
        </p:nvPicPr>
        <p:blipFill>
          <a:blip r:embed="rId3"/>
          <a:stretch>
            <a:fillRect/>
          </a:stretch>
        </p:blipFill>
        <p:spPr>
          <a:xfrm rot="752396">
            <a:off x="4551880" y="490486"/>
            <a:ext cx="3475899" cy="3980245"/>
          </a:xfrm>
          <a:prstGeom prst="rect">
            <a:avLst/>
          </a:prstGeom>
        </p:spPr>
      </p:pic>
      <p:pic>
        <p:nvPicPr>
          <p:cNvPr id="5" name="Picture 4">
            <a:extLst>
              <a:ext uri="{FF2B5EF4-FFF2-40B4-BE49-F238E27FC236}">
                <a16:creationId xmlns:a16="http://schemas.microsoft.com/office/drawing/2014/main" id="{ADD36619-DA23-A249-9702-189E6D198847}"/>
              </a:ext>
            </a:extLst>
          </p:cNvPr>
          <p:cNvPicPr>
            <a:picLocks noChangeAspect="1"/>
          </p:cNvPicPr>
          <p:nvPr/>
        </p:nvPicPr>
        <p:blipFill>
          <a:blip r:embed="rId4"/>
          <a:stretch>
            <a:fillRect/>
          </a:stretch>
        </p:blipFill>
        <p:spPr>
          <a:xfrm rot="20584052">
            <a:off x="4753304" y="4460562"/>
            <a:ext cx="4108098" cy="2319867"/>
          </a:xfrm>
          <a:prstGeom prst="rect">
            <a:avLst/>
          </a:prstGeom>
        </p:spPr>
      </p:pic>
      <p:sp>
        <p:nvSpPr>
          <p:cNvPr id="6" name="TextBox 5">
            <a:extLst>
              <a:ext uri="{FF2B5EF4-FFF2-40B4-BE49-F238E27FC236}">
                <a16:creationId xmlns:a16="http://schemas.microsoft.com/office/drawing/2014/main" id="{F00E69CC-7FEF-644F-AC09-72084D2F5AE5}"/>
              </a:ext>
            </a:extLst>
          </p:cNvPr>
          <p:cNvSpPr txBox="1"/>
          <p:nvPr/>
        </p:nvSpPr>
        <p:spPr>
          <a:xfrm>
            <a:off x="961225" y="672451"/>
            <a:ext cx="3543300" cy="1938992"/>
          </a:xfrm>
          <a:prstGeom prst="rect">
            <a:avLst/>
          </a:prstGeom>
          <a:noFill/>
        </p:spPr>
        <p:txBody>
          <a:bodyPr wrap="square" rtlCol="0">
            <a:spAutoFit/>
          </a:bodyPr>
          <a:lstStyle/>
          <a:p>
            <a:r>
              <a:rPr lang="en-US" sz="4000" dirty="0"/>
              <a:t>What are you looking forward to?</a:t>
            </a:r>
          </a:p>
        </p:txBody>
      </p:sp>
    </p:spTree>
    <p:extLst>
      <p:ext uri="{BB962C8B-B14F-4D97-AF65-F5344CB8AC3E}">
        <p14:creationId xmlns:p14="http://schemas.microsoft.com/office/powerpoint/2010/main" val="2218885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latin typeface="Arial" panose="020B0604020202020204" pitchFamily="34" charset="0"/>
                <a:cs typeface="Arial" panose="020B0604020202020204" pitchFamily="34" charset="0"/>
              </a:rPr>
              <a:t>30/10/23 on </a:t>
            </a:r>
            <a:r>
              <a:rPr lang="en-GB" sz="2800" b="1" u="sng" dirty="0" err="1">
                <a:latin typeface="Arial" panose="020B0604020202020204" pitchFamily="34" charset="0"/>
                <a:cs typeface="Arial" panose="020B0604020202020204" pitchFamily="34" charset="0"/>
              </a:rPr>
              <a:t>Turnitin</a:t>
            </a:r>
            <a:endParaRPr lang="en-GB"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6B4278-5F46-5F41-AD37-CE7CA6C102E0}"/>
              </a:ext>
            </a:extLst>
          </p:cNvPr>
          <p:cNvPicPr>
            <a:picLocks noChangeAspect="1"/>
          </p:cNvPicPr>
          <p:nvPr/>
        </p:nvPicPr>
        <p:blipFill>
          <a:blip r:embed="rId2"/>
          <a:stretch>
            <a:fillRect/>
          </a:stretch>
        </p:blipFill>
        <p:spPr>
          <a:xfrm>
            <a:off x="0" y="1455208"/>
            <a:ext cx="9144000" cy="3947583"/>
          </a:xfrm>
          <a:prstGeom prst="rect">
            <a:avLst/>
          </a:prstGeom>
        </p:spPr>
      </p:pic>
      <p:pic>
        <p:nvPicPr>
          <p:cNvPr id="4" name="Picture 3">
            <a:extLst>
              <a:ext uri="{FF2B5EF4-FFF2-40B4-BE49-F238E27FC236}">
                <a16:creationId xmlns:a16="http://schemas.microsoft.com/office/drawing/2014/main" id="{817EA52D-2EDD-BF42-A886-046910AC9FAE}"/>
              </a:ext>
            </a:extLst>
          </p:cNvPr>
          <p:cNvPicPr>
            <a:picLocks noChangeAspect="1"/>
          </p:cNvPicPr>
          <p:nvPr/>
        </p:nvPicPr>
        <p:blipFill>
          <a:blip r:embed="rId3"/>
          <a:stretch>
            <a:fillRect/>
          </a:stretch>
        </p:blipFill>
        <p:spPr>
          <a:xfrm rot="18822402">
            <a:off x="4604085" y="689351"/>
            <a:ext cx="2017071" cy="1531713"/>
          </a:xfrm>
          <a:prstGeom prst="rect">
            <a:avLst/>
          </a:prstGeom>
        </p:spPr>
      </p:pic>
    </p:spTree>
    <p:extLst>
      <p:ext uri="{BB962C8B-B14F-4D97-AF65-F5344CB8AC3E}">
        <p14:creationId xmlns:p14="http://schemas.microsoft.com/office/powerpoint/2010/main" val="1139930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1A0529-4C40-B54C-B3EB-4E4A98D5242B}"/>
              </a:ext>
            </a:extLst>
          </p:cNvPr>
          <p:cNvPicPr>
            <a:picLocks noChangeAspect="1"/>
          </p:cNvPicPr>
          <p:nvPr/>
        </p:nvPicPr>
        <p:blipFill>
          <a:blip r:embed="rId2"/>
          <a:stretch>
            <a:fillRect/>
          </a:stretch>
        </p:blipFill>
        <p:spPr>
          <a:xfrm>
            <a:off x="0" y="1062127"/>
            <a:ext cx="9144000" cy="4733745"/>
          </a:xfrm>
          <a:prstGeom prst="rect">
            <a:avLst/>
          </a:prstGeom>
        </p:spPr>
      </p:pic>
      <p:pic>
        <p:nvPicPr>
          <p:cNvPr id="4" name="Picture 3">
            <a:extLst>
              <a:ext uri="{FF2B5EF4-FFF2-40B4-BE49-F238E27FC236}">
                <a16:creationId xmlns:a16="http://schemas.microsoft.com/office/drawing/2014/main" id="{84C125A5-F107-AC49-8546-F78B0B7DA590}"/>
              </a:ext>
            </a:extLst>
          </p:cNvPr>
          <p:cNvPicPr>
            <a:picLocks noChangeAspect="1"/>
          </p:cNvPicPr>
          <p:nvPr/>
        </p:nvPicPr>
        <p:blipFill>
          <a:blip r:embed="rId3"/>
          <a:stretch>
            <a:fillRect/>
          </a:stretch>
        </p:blipFill>
        <p:spPr>
          <a:xfrm rot="20131848">
            <a:off x="3385466" y="2825378"/>
            <a:ext cx="2017071" cy="1531713"/>
          </a:xfrm>
          <a:prstGeom prst="rect">
            <a:avLst/>
          </a:prstGeom>
        </p:spPr>
      </p:pic>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148832" y="4642278"/>
            <a:ext cx="2639171" cy="2215722"/>
          </a:xfrm>
          <a:prstGeom prst="rect">
            <a:avLst/>
          </a:prstGeom>
        </p:spPr>
      </p:pic>
    </p:spTree>
    <p:extLst>
      <p:ext uri="{BB962C8B-B14F-4D97-AF65-F5344CB8AC3E}">
        <p14:creationId xmlns:p14="http://schemas.microsoft.com/office/powerpoint/2010/main" val="30932194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3070071"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Meet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8920967-C337-4142-94F5-6DFFEBCE712D}"/>
              </a:ext>
            </a:extLst>
          </p:cNvPr>
          <p:cNvPicPr>
            <a:picLocks noChangeAspect="1"/>
          </p:cNvPicPr>
          <p:nvPr/>
        </p:nvPicPr>
        <p:blipFill>
          <a:blip r:embed="rId2"/>
          <a:stretch>
            <a:fillRect/>
          </a:stretch>
        </p:blipFill>
        <p:spPr>
          <a:xfrm>
            <a:off x="0" y="1455208"/>
            <a:ext cx="9144000" cy="3947583"/>
          </a:xfrm>
          <a:prstGeom prst="rect">
            <a:avLst/>
          </a:prstGeom>
        </p:spPr>
      </p:pic>
      <p:pic>
        <p:nvPicPr>
          <p:cNvPr id="5" name="Picture 4">
            <a:extLst>
              <a:ext uri="{FF2B5EF4-FFF2-40B4-BE49-F238E27FC236}">
                <a16:creationId xmlns:a16="http://schemas.microsoft.com/office/drawing/2014/main" id="{8E346991-F4DD-5B49-AF47-BE4046F87CA0}"/>
              </a:ext>
            </a:extLst>
          </p:cNvPr>
          <p:cNvPicPr>
            <a:picLocks noChangeAspect="1"/>
          </p:cNvPicPr>
          <p:nvPr/>
        </p:nvPicPr>
        <p:blipFill>
          <a:blip r:embed="rId3"/>
          <a:stretch>
            <a:fillRect/>
          </a:stretch>
        </p:blipFill>
        <p:spPr>
          <a:xfrm rot="18284233">
            <a:off x="6705736" y="689350"/>
            <a:ext cx="2017071" cy="1531713"/>
          </a:xfrm>
          <a:prstGeom prst="rect">
            <a:avLst/>
          </a:prstGeom>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t="7321" b="12321"/>
          <a:stretch/>
        </p:blipFill>
        <p:spPr>
          <a:xfrm>
            <a:off x="6206629" y="4690802"/>
            <a:ext cx="2581374" cy="2167198"/>
          </a:xfrm>
          <a:prstGeom prst="rect">
            <a:avLst/>
          </a:prstGeom>
        </p:spPr>
      </p:pic>
    </p:spTree>
    <p:extLst>
      <p:ext uri="{BB962C8B-B14F-4D97-AF65-F5344CB8AC3E}">
        <p14:creationId xmlns:p14="http://schemas.microsoft.com/office/powerpoint/2010/main" val="31151332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64D3671-85CD-E24B-B6F4-70DCB6F1F3CB}"/>
              </a:ext>
            </a:extLst>
          </p:cNvPr>
          <p:cNvPicPr>
            <a:picLocks noChangeAspect="1"/>
          </p:cNvPicPr>
          <p:nvPr/>
        </p:nvPicPr>
        <p:blipFill>
          <a:blip r:embed="rId2"/>
          <a:stretch>
            <a:fillRect/>
          </a:stretch>
        </p:blipFill>
        <p:spPr>
          <a:xfrm>
            <a:off x="5792822" y="1190683"/>
            <a:ext cx="2976664" cy="4480340"/>
          </a:xfrm>
          <a:prstGeom prst="rect">
            <a:avLst/>
          </a:prstGeom>
        </p:spPr>
      </p:pic>
      <p:sp>
        <p:nvSpPr>
          <p:cNvPr id="4" name="TextBox 3">
            <a:extLst>
              <a:ext uri="{FF2B5EF4-FFF2-40B4-BE49-F238E27FC236}">
                <a16:creationId xmlns:a16="http://schemas.microsoft.com/office/drawing/2014/main" id="{9C1C40B2-25C9-C942-9E7A-940ED7CF514B}"/>
              </a:ext>
            </a:extLst>
          </p:cNvPr>
          <p:cNvSpPr txBox="1"/>
          <p:nvPr/>
        </p:nvSpPr>
        <p:spPr>
          <a:xfrm>
            <a:off x="519599" y="4762531"/>
            <a:ext cx="5387883" cy="923330"/>
          </a:xfrm>
          <a:prstGeom prst="rect">
            <a:avLst/>
          </a:prstGeom>
          <a:noFill/>
        </p:spPr>
        <p:txBody>
          <a:bodyPr wrap="square" rtlCol="0">
            <a:spAutoFit/>
          </a:bodyPr>
          <a:lstStyle/>
          <a:p>
            <a:r>
              <a:rPr lang="en-US" sz="2700" dirty="0"/>
              <a:t>I want you to discover pools of interesting questions!</a:t>
            </a:r>
          </a:p>
        </p:txBody>
      </p:sp>
      <p:sp>
        <p:nvSpPr>
          <p:cNvPr id="5" name="TextBox 4">
            <a:extLst>
              <a:ext uri="{FF2B5EF4-FFF2-40B4-BE49-F238E27FC236}">
                <a16:creationId xmlns:a16="http://schemas.microsoft.com/office/drawing/2014/main" id="{59B12DAE-2093-3D4C-A95E-442F0147E26E}"/>
              </a:ext>
            </a:extLst>
          </p:cNvPr>
          <p:cNvSpPr txBox="1"/>
          <p:nvPr/>
        </p:nvSpPr>
        <p:spPr>
          <a:xfrm>
            <a:off x="1313234" y="1190684"/>
            <a:ext cx="5198193" cy="1107996"/>
          </a:xfrm>
          <a:prstGeom prst="rect">
            <a:avLst/>
          </a:prstGeom>
          <a:noFill/>
        </p:spPr>
        <p:txBody>
          <a:bodyPr wrap="square" rtlCol="0">
            <a:spAutoFit/>
          </a:bodyPr>
          <a:lstStyle/>
          <a:p>
            <a:r>
              <a:rPr lang="en-US" sz="3300" dirty="0"/>
              <a:t>Just dipping our toe into Child development today</a:t>
            </a:r>
          </a:p>
        </p:txBody>
      </p:sp>
      <p:pic>
        <p:nvPicPr>
          <p:cNvPr id="13" name="Picture 12">
            <a:extLst>
              <a:ext uri="{FF2B5EF4-FFF2-40B4-BE49-F238E27FC236}">
                <a16:creationId xmlns:a16="http://schemas.microsoft.com/office/drawing/2014/main" id="{C4442182-6B1F-8C4E-A849-3627C6DE3EF1}"/>
              </a:ext>
            </a:extLst>
          </p:cNvPr>
          <p:cNvPicPr>
            <a:picLocks noChangeAspect="1"/>
          </p:cNvPicPr>
          <p:nvPr/>
        </p:nvPicPr>
        <p:blipFill>
          <a:blip r:embed="rId3"/>
          <a:stretch>
            <a:fillRect/>
          </a:stretch>
        </p:blipFill>
        <p:spPr>
          <a:xfrm rot="20853550">
            <a:off x="3502339" y="1926309"/>
            <a:ext cx="3009089" cy="3009089"/>
          </a:xfrm>
          <a:prstGeom prst="rect">
            <a:avLst/>
          </a:prstGeom>
        </p:spPr>
      </p:pic>
    </p:spTree>
    <p:extLst>
      <p:ext uri="{BB962C8B-B14F-4D97-AF65-F5344CB8AC3E}">
        <p14:creationId xmlns:p14="http://schemas.microsoft.com/office/powerpoint/2010/main" val="15965382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B0EBD-1DFF-7D4E-9B94-1803D9756BA6}"/>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A17175B2-2734-DD49-BDDD-4116F5D17B73}"/>
              </a:ext>
            </a:extLst>
          </p:cNvPr>
          <p:cNvPicPr>
            <a:picLocks noGrp="1" noChangeAspect="1"/>
          </p:cNvPicPr>
          <p:nvPr>
            <p:ph idx="1"/>
          </p:nvPr>
        </p:nvPicPr>
        <p:blipFill>
          <a:blip r:embed="rId2"/>
          <a:stretch>
            <a:fillRect/>
          </a:stretch>
        </p:blipFill>
        <p:spPr>
          <a:xfrm>
            <a:off x="985909" y="274638"/>
            <a:ext cx="7594791" cy="5851525"/>
          </a:xfrm>
        </p:spPr>
      </p:pic>
    </p:spTree>
    <p:extLst>
      <p:ext uri="{BB962C8B-B14F-4D97-AF65-F5344CB8AC3E}">
        <p14:creationId xmlns:p14="http://schemas.microsoft.com/office/powerpoint/2010/main" val="42416587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61719-795E-BB4B-9E4D-CFABD638ADC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8EDF6FB2-6BC3-5146-8D34-6F50041358FE}"/>
              </a:ext>
            </a:extLst>
          </p:cNvPr>
          <p:cNvPicPr>
            <a:picLocks noGrp="1" noChangeAspect="1"/>
          </p:cNvPicPr>
          <p:nvPr>
            <p:ph idx="1"/>
          </p:nvPr>
        </p:nvPicPr>
        <p:blipFill>
          <a:blip r:embed="rId2"/>
          <a:stretch>
            <a:fillRect/>
          </a:stretch>
        </p:blipFill>
        <p:spPr>
          <a:xfrm>
            <a:off x="96314" y="1034180"/>
            <a:ext cx="8951372" cy="4382293"/>
          </a:xfrm>
        </p:spPr>
      </p:pic>
    </p:spTree>
    <p:extLst>
      <p:ext uri="{BB962C8B-B14F-4D97-AF65-F5344CB8AC3E}">
        <p14:creationId xmlns:p14="http://schemas.microsoft.com/office/powerpoint/2010/main" val="3918836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771502" y="274638"/>
            <a:ext cx="7915298" cy="6111169"/>
          </a:xfrm>
        </p:spPr>
      </p:pic>
    </p:spTree>
    <p:extLst>
      <p:ext uri="{BB962C8B-B14F-4D97-AF65-F5344CB8AC3E}">
        <p14:creationId xmlns:p14="http://schemas.microsoft.com/office/powerpoint/2010/main" val="9436993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204953" y="884494"/>
            <a:ext cx="6626669" cy="5116256"/>
          </a:xfrm>
        </p:spPr>
      </p:pic>
      <p:sp>
        <p:nvSpPr>
          <p:cNvPr id="3" name="TextBox 2">
            <a:extLst>
              <a:ext uri="{FF2B5EF4-FFF2-40B4-BE49-F238E27FC236}">
                <a16:creationId xmlns:a16="http://schemas.microsoft.com/office/drawing/2014/main" id="{08CBA25C-4121-CD42-9DE7-97E29D92DA2C}"/>
              </a:ext>
            </a:extLst>
          </p:cNvPr>
          <p:cNvSpPr txBox="1"/>
          <p:nvPr/>
        </p:nvSpPr>
        <p:spPr>
          <a:xfrm>
            <a:off x="6532793" y="1318847"/>
            <a:ext cx="2281387" cy="2862322"/>
          </a:xfrm>
          <a:prstGeom prst="rect">
            <a:avLst/>
          </a:prstGeom>
          <a:noFill/>
        </p:spPr>
        <p:txBody>
          <a:bodyPr wrap="square" rtlCol="0">
            <a:spAutoFit/>
          </a:bodyPr>
          <a:lstStyle/>
          <a:p>
            <a:pPr algn="ctr"/>
            <a:r>
              <a:rPr lang="en-US" sz="3000" dirty="0"/>
              <a:t>Which aspects of development have schools traditionally focused on?</a:t>
            </a:r>
          </a:p>
        </p:txBody>
      </p:sp>
      <p:pic>
        <p:nvPicPr>
          <p:cNvPr id="6" name="Picture 5">
            <a:extLst>
              <a:ext uri="{FF2B5EF4-FFF2-40B4-BE49-F238E27FC236}">
                <a16:creationId xmlns:a16="http://schemas.microsoft.com/office/drawing/2014/main" id="{9326ADE1-A05F-7346-B02B-91EF28EA34B4}"/>
              </a:ext>
            </a:extLst>
          </p:cNvPr>
          <p:cNvPicPr>
            <a:picLocks noChangeAspect="1"/>
          </p:cNvPicPr>
          <p:nvPr/>
        </p:nvPicPr>
        <p:blipFill>
          <a:blip r:embed="rId3"/>
          <a:stretch>
            <a:fillRect/>
          </a:stretch>
        </p:blipFill>
        <p:spPr>
          <a:xfrm>
            <a:off x="6532793" y="4345838"/>
            <a:ext cx="1524000" cy="1152525"/>
          </a:xfrm>
          <a:prstGeom prst="rect">
            <a:avLst/>
          </a:prstGeom>
        </p:spPr>
      </p:pic>
    </p:spTree>
    <p:extLst>
      <p:ext uri="{BB962C8B-B14F-4D97-AF65-F5344CB8AC3E}">
        <p14:creationId xmlns:p14="http://schemas.microsoft.com/office/powerpoint/2010/main" val="38626210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8041" y="-585269"/>
            <a:ext cx="6673174" cy="1170537"/>
          </a:xfrm>
        </p:spPr>
        <p:txBody>
          <a:bodyPr>
            <a:normAutofit fontScale="90000"/>
          </a:bodyPr>
          <a:lstStyle/>
          <a:p>
            <a:br>
              <a:rPr lang="en-GB" dirty="0"/>
            </a:br>
            <a:br>
              <a:rPr lang="en-GB" dirty="0"/>
            </a:br>
            <a:r>
              <a:rPr lang="en-GB" dirty="0"/>
              <a:t> Choose some questions to answer</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509701" y="1512938"/>
            <a:ext cx="8149813" cy="4297485"/>
          </a:xfrm>
        </p:spPr>
        <p:txBody>
          <a:bodyPr>
            <a:noAutofit/>
          </a:bodyPr>
          <a:lstStyle/>
          <a:p>
            <a:pPr marL="385763" indent="-385763">
              <a:buFont typeface="+mj-lt"/>
              <a:buAutoNum type="arabicParenR"/>
            </a:pPr>
            <a:r>
              <a:rPr lang="en-GB" dirty="0">
                <a:latin typeface="Arial" panose="020B0604020202020204" pitchFamily="34" charset="0"/>
                <a:cs typeface="Arial" panose="020B0604020202020204" pitchFamily="34" charset="0"/>
              </a:rPr>
              <a:t>When do young children start learning?</a:t>
            </a:r>
          </a:p>
          <a:p>
            <a:pPr marL="385763" indent="-385763">
              <a:buFont typeface="+mj-lt"/>
              <a:buAutoNum type="arabicParenR"/>
            </a:pPr>
            <a:r>
              <a:rPr lang="en-GB" dirty="0">
                <a:latin typeface="Arial" panose="020B0604020202020204" pitchFamily="34" charset="0"/>
                <a:cs typeface="Arial" panose="020B0604020202020204" pitchFamily="34" charset="0"/>
              </a:rPr>
              <a:t>Who is responsible for this?</a:t>
            </a:r>
          </a:p>
          <a:p>
            <a:pPr marL="385763" indent="-385763">
              <a:buFont typeface="+mj-lt"/>
              <a:buAutoNum type="arabicParenR"/>
            </a:pPr>
            <a:r>
              <a:rPr lang="en-GB" dirty="0">
                <a:latin typeface="Arial" panose="020B0604020202020204" pitchFamily="34" charset="0"/>
                <a:cs typeface="Arial" panose="020B0604020202020204" pitchFamily="34" charset="0"/>
              </a:rPr>
              <a:t>Does each aspect develop at the same time and at the same rate?</a:t>
            </a:r>
          </a:p>
          <a:p>
            <a:pPr marL="385763" indent="-385763">
              <a:buFont typeface="+mj-lt"/>
              <a:buAutoNum type="arabicParenR"/>
            </a:pPr>
            <a:r>
              <a:rPr lang="en-GB" dirty="0">
                <a:latin typeface="Arial" panose="020B0604020202020204" pitchFamily="34" charset="0"/>
                <a:cs typeface="Arial" panose="020B0604020202020204" pitchFamily="34" charset="0"/>
              </a:rPr>
              <a:t>What develops first?</a:t>
            </a:r>
          </a:p>
          <a:p>
            <a:pPr marL="385763" indent="-385763">
              <a:buFont typeface="+mj-lt"/>
              <a:buAutoNum type="arabicParenR"/>
            </a:pPr>
            <a:r>
              <a:rPr lang="en-GB" dirty="0">
                <a:latin typeface="Arial" panose="020B0604020202020204" pitchFamily="34" charset="0"/>
                <a:cs typeface="Arial" panose="020B0604020202020204" pitchFamily="34" charset="0"/>
              </a:rPr>
              <a:t>What aspect of a child is last to develop?</a:t>
            </a:r>
          </a:p>
          <a:p>
            <a:pPr marL="385763" indent="-385763">
              <a:buFont typeface="+mj-lt"/>
              <a:buAutoNum type="arabicParenR"/>
            </a:pPr>
            <a:r>
              <a:rPr lang="en-GB" dirty="0">
                <a:latin typeface="Arial" panose="020B0604020202020204" pitchFamily="34" charset="0"/>
                <a:cs typeface="Arial" panose="020B0604020202020204" pitchFamily="34" charset="0"/>
              </a:rPr>
              <a:t>What about adults? What is one of the last parts of the brain to develop?</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b="10523"/>
          <a:stretch/>
        </p:blipFill>
        <p:spPr>
          <a:xfrm>
            <a:off x="6948834" y="5109210"/>
            <a:ext cx="1870699" cy="1748790"/>
          </a:xfrm>
          <a:prstGeom prst="rect">
            <a:avLst/>
          </a:prstGeom>
        </p:spPr>
      </p:pic>
    </p:spTree>
    <p:extLst>
      <p:ext uri="{BB962C8B-B14F-4D97-AF65-F5344CB8AC3E}">
        <p14:creationId xmlns:p14="http://schemas.microsoft.com/office/powerpoint/2010/main" val="17300517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Tree>
    <p:extLst>
      <p:ext uri="{BB962C8B-B14F-4D97-AF65-F5344CB8AC3E}">
        <p14:creationId xmlns:p14="http://schemas.microsoft.com/office/powerpoint/2010/main" val="33220736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Tree>
    <p:extLst>
      <p:ext uri="{BB962C8B-B14F-4D97-AF65-F5344CB8AC3E}">
        <p14:creationId xmlns:p14="http://schemas.microsoft.com/office/powerpoint/2010/main" val="361406399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5827353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39774655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6CEE4-5572-764F-A407-8DD69717773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94F6A99-FF9C-964E-9C5A-0B9E95EEDB12}"/>
              </a:ext>
            </a:extLst>
          </p:cNvPr>
          <p:cNvPicPr>
            <a:picLocks noGrp="1" noChangeAspect="1"/>
          </p:cNvPicPr>
          <p:nvPr>
            <p:ph idx="1"/>
          </p:nvPr>
        </p:nvPicPr>
        <p:blipFill>
          <a:blip r:embed="rId2"/>
          <a:stretch>
            <a:fillRect/>
          </a:stretch>
        </p:blipFill>
        <p:spPr>
          <a:xfrm>
            <a:off x="0" y="274638"/>
            <a:ext cx="9216707" cy="6583362"/>
          </a:xfrm>
        </p:spPr>
      </p:pic>
      <p:sp>
        <p:nvSpPr>
          <p:cNvPr id="3" name="TextBox 2">
            <a:extLst>
              <a:ext uri="{FF2B5EF4-FFF2-40B4-BE49-F238E27FC236}">
                <a16:creationId xmlns:a16="http://schemas.microsoft.com/office/drawing/2014/main" id="{5529E54C-9EA9-9D45-8EF4-6029DD253792}"/>
              </a:ext>
            </a:extLst>
          </p:cNvPr>
          <p:cNvSpPr txBox="1"/>
          <p:nvPr/>
        </p:nvSpPr>
        <p:spPr>
          <a:xfrm>
            <a:off x="2684207" y="1135626"/>
            <a:ext cx="2271251" cy="1015663"/>
          </a:xfrm>
          <a:prstGeom prst="rect">
            <a:avLst/>
          </a:prstGeom>
          <a:noFill/>
        </p:spPr>
        <p:txBody>
          <a:bodyPr wrap="square" rtlCol="0">
            <a:spAutoFit/>
          </a:bodyPr>
          <a:lstStyle/>
          <a:p>
            <a:r>
              <a:rPr lang="en-US" sz="6000" dirty="0">
                <a:latin typeface="American Typewriter" panose="02090604020004020304" pitchFamily="18" charset="77"/>
              </a:rPr>
              <a:t>96%</a:t>
            </a:r>
          </a:p>
        </p:txBody>
      </p:sp>
      <p:sp>
        <p:nvSpPr>
          <p:cNvPr id="6" name="TextBox 5">
            <a:extLst>
              <a:ext uri="{FF2B5EF4-FFF2-40B4-BE49-F238E27FC236}">
                <a16:creationId xmlns:a16="http://schemas.microsoft.com/office/drawing/2014/main" id="{814273C9-2584-AF4A-92BF-930D5E45710C}"/>
              </a:ext>
            </a:extLst>
          </p:cNvPr>
          <p:cNvSpPr txBox="1"/>
          <p:nvPr/>
        </p:nvSpPr>
        <p:spPr>
          <a:xfrm>
            <a:off x="6872749" y="5039445"/>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7" name="TextBox 6">
            <a:extLst>
              <a:ext uri="{FF2B5EF4-FFF2-40B4-BE49-F238E27FC236}">
                <a16:creationId xmlns:a16="http://schemas.microsoft.com/office/drawing/2014/main" id="{06D1DA75-90C3-E947-A75B-7CF1C9BC0755}"/>
              </a:ext>
            </a:extLst>
          </p:cNvPr>
          <p:cNvSpPr txBox="1"/>
          <p:nvPr/>
        </p:nvSpPr>
        <p:spPr>
          <a:xfrm>
            <a:off x="176982" y="4954561"/>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
        <p:nvSpPr>
          <p:cNvPr id="8" name="TextBox 7">
            <a:extLst>
              <a:ext uri="{FF2B5EF4-FFF2-40B4-BE49-F238E27FC236}">
                <a16:creationId xmlns:a16="http://schemas.microsoft.com/office/drawing/2014/main" id="{60577A8C-3D4B-FB4A-9946-BF7AB6A07C4C}"/>
              </a:ext>
            </a:extLst>
          </p:cNvPr>
          <p:cNvSpPr txBox="1"/>
          <p:nvPr/>
        </p:nvSpPr>
        <p:spPr>
          <a:xfrm>
            <a:off x="3436374" y="4023782"/>
            <a:ext cx="2271251" cy="1015663"/>
          </a:xfrm>
          <a:prstGeom prst="rect">
            <a:avLst/>
          </a:prstGeom>
          <a:noFill/>
        </p:spPr>
        <p:txBody>
          <a:bodyPr wrap="square" rtlCol="0">
            <a:spAutoFit/>
          </a:bodyPr>
          <a:lstStyle/>
          <a:p>
            <a:r>
              <a:rPr lang="en-US" sz="6000" dirty="0">
                <a:latin typeface="American Typewriter" panose="02090604020004020304" pitchFamily="18" charset="77"/>
              </a:rPr>
              <a:t>60%</a:t>
            </a:r>
          </a:p>
        </p:txBody>
      </p:sp>
    </p:spTree>
    <p:extLst>
      <p:ext uri="{BB962C8B-B14F-4D97-AF65-F5344CB8AC3E}">
        <p14:creationId xmlns:p14="http://schemas.microsoft.com/office/powerpoint/2010/main" val="11348635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932" y="1672280"/>
            <a:ext cx="8229600" cy="1143000"/>
          </a:xfrm>
        </p:spPr>
        <p:txBody>
          <a:bodyPr>
            <a:normAutofit fontScale="90000"/>
          </a:bodyPr>
          <a:lstStyle/>
          <a:p>
            <a:br>
              <a:rPr lang="en-GB" dirty="0"/>
            </a:br>
            <a:r>
              <a:rPr lang="en-GB" dirty="0">
                <a:latin typeface="American Typewriter" panose="02090604020004020304" pitchFamily="18" charset="77"/>
              </a:rPr>
              <a:t>Nature - genetics</a:t>
            </a:r>
          </a:p>
        </p:txBody>
      </p:sp>
      <p:sp>
        <p:nvSpPr>
          <p:cNvPr id="4" name="Content Placeholder 3"/>
          <p:cNvSpPr>
            <a:spLocks noGrp="1"/>
          </p:cNvSpPr>
          <p:nvPr>
            <p:ph sz="half" idx="2"/>
          </p:nvPr>
        </p:nvSpPr>
        <p:spPr>
          <a:xfrm>
            <a:off x="592099" y="300680"/>
            <a:ext cx="7715266" cy="2743201"/>
          </a:xfrm>
        </p:spPr>
        <p:txBody>
          <a:bodyPr>
            <a:normAutofit/>
          </a:bodyPr>
          <a:lstStyle/>
          <a:p>
            <a:pPr marL="0" indent="0" algn="ctr">
              <a:buNone/>
            </a:pPr>
            <a:r>
              <a:rPr lang="en-GB" sz="5400" dirty="0">
                <a:latin typeface="Arial" panose="020B0604020202020204" pitchFamily="34" charset="0"/>
                <a:cs typeface="Arial" panose="020B0604020202020204" pitchFamily="34" charset="0"/>
              </a:rPr>
              <a:t>What are we talking about here?</a:t>
            </a:r>
          </a:p>
        </p:txBody>
      </p:sp>
      <p:sp>
        <p:nvSpPr>
          <p:cNvPr id="7" name="TextBox 6">
            <a:extLst>
              <a:ext uri="{FF2B5EF4-FFF2-40B4-BE49-F238E27FC236}">
                <a16:creationId xmlns:a16="http://schemas.microsoft.com/office/drawing/2014/main" id="{8A28A447-21E9-A947-9E44-136E60EE26B7}"/>
              </a:ext>
            </a:extLst>
          </p:cNvPr>
          <p:cNvSpPr txBox="1"/>
          <p:nvPr/>
        </p:nvSpPr>
        <p:spPr>
          <a:xfrm>
            <a:off x="592099" y="3427340"/>
            <a:ext cx="7486152" cy="461665"/>
          </a:xfrm>
          <a:prstGeom prst="rect">
            <a:avLst/>
          </a:prstGeom>
          <a:noFill/>
        </p:spPr>
        <p:txBody>
          <a:bodyPr wrap="none" rtlCol="0">
            <a:spAutoFit/>
          </a:bodyPr>
          <a:lstStyle/>
          <a:p>
            <a:r>
              <a:rPr lang="en-US" sz="2400" dirty="0">
                <a:latin typeface="Arial" panose="020B0604020202020204" pitchFamily="34" charset="0"/>
                <a:cs typeface="Arial" panose="020B0604020202020204" pitchFamily="34" charset="0"/>
              </a:rPr>
              <a:t>So are we born with a ceiling on our ‘Physical’ ability?</a:t>
            </a:r>
          </a:p>
        </p:txBody>
      </p:sp>
      <p:pic>
        <p:nvPicPr>
          <p:cNvPr id="5" name="Picture 4">
            <a:extLst>
              <a:ext uri="{FF2B5EF4-FFF2-40B4-BE49-F238E27FC236}">
                <a16:creationId xmlns:a16="http://schemas.microsoft.com/office/drawing/2014/main" id="{F9A49122-14D4-E146-8531-8AAB530BBB36}"/>
              </a:ext>
            </a:extLst>
          </p:cNvPr>
          <p:cNvPicPr>
            <a:picLocks noChangeAspect="1"/>
          </p:cNvPicPr>
          <p:nvPr/>
        </p:nvPicPr>
        <p:blipFill>
          <a:blip r:embed="rId2"/>
          <a:stretch>
            <a:fillRect/>
          </a:stretch>
        </p:blipFill>
        <p:spPr>
          <a:xfrm>
            <a:off x="-491375" y="4473827"/>
            <a:ext cx="4016243" cy="2708629"/>
          </a:xfrm>
          <a:prstGeom prst="rect">
            <a:avLst/>
          </a:prstGeom>
        </p:spPr>
      </p:pic>
    </p:spTree>
    <p:extLst>
      <p:ext uri="{BB962C8B-B14F-4D97-AF65-F5344CB8AC3E}">
        <p14:creationId xmlns:p14="http://schemas.microsoft.com/office/powerpoint/2010/main" val="1487350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648200" y="1600200"/>
            <a:ext cx="4038600" cy="3928929"/>
          </a:xfrm>
        </p:spPr>
        <p:txBody>
          <a:bodyPr/>
          <a:lstStyle/>
          <a:p>
            <a:endParaRPr lang="en-GB" dirty="0"/>
          </a:p>
        </p:txBody>
      </p:sp>
      <p:sp>
        <p:nvSpPr>
          <p:cNvPr id="5" name="object 3"/>
          <p:cNvSpPr>
            <a:spLocks noGrp="1"/>
          </p:cNvSpPr>
          <p:nvPr>
            <p:ph sz="half" idx="1"/>
          </p:nvPr>
        </p:nvSpPr>
        <p:spPr>
          <a:xfrm>
            <a:off x="479989" y="576072"/>
            <a:ext cx="8336422" cy="3928929"/>
          </a:xfrm>
          <a:prstGeom prst="rect">
            <a:avLst/>
          </a:prstGeom>
          <a:blipFill>
            <a:blip r:embed="rId3" cstate="print"/>
            <a:stretch>
              <a:fillRect/>
            </a:stretch>
          </a:blipFill>
        </p:spPr>
        <p:txBody>
          <a:bodyPr wrap="square" lIns="0" tIns="0" rIns="0" bIns="0" rtlCol="0">
            <a:normAutofit/>
          </a:bodyPr>
          <a:lstStyle/>
          <a:p>
            <a:pPr marL="0" indent="0">
              <a:buNone/>
            </a:pPr>
            <a:endParaRPr lang="en-GB" sz="4000" b="1" dirty="0">
              <a:solidFill>
                <a:schemeClr val="accent4">
                  <a:lumMod val="75000"/>
                </a:schemeClr>
              </a:solidFill>
              <a:latin typeface="Corbel" panose="020B0503020204020204" pitchFamily="34" charset="0"/>
              <a:cs typeface="Arial" panose="020B0604020202020204" pitchFamily="34" charset="0"/>
            </a:endParaRPr>
          </a:p>
        </p:txBody>
      </p:sp>
      <p:sp>
        <p:nvSpPr>
          <p:cNvPr id="6" name="TextBox 5"/>
          <p:cNvSpPr txBox="1"/>
          <p:nvPr/>
        </p:nvSpPr>
        <p:spPr>
          <a:xfrm>
            <a:off x="479989" y="4882798"/>
            <a:ext cx="8528987" cy="1754326"/>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What affects child development 0-19?</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Is it just genetics and ‘nature’?</a:t>
            </a:r>
          </a:p>
        </p:txBody>
      </p:sp>
    </p:spTree>
    <p:extLst>
      <p:ext uri="{BB962C8B-B14F-4D97-AF65-F5344CB8AC3E}">
        <p14:creationId xmlns:p14="http://schemas.microsoft.com/office/powerpoint/2010/main" val="38540533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2775119"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Guess my 7!</a:t>
            </a:r>
          </a:p>
        </p:txBody>
      </p:sp>
      <p:sp>
        <p:nvSpPr>
          <p:cNvPr id="6" name="TextBox 5">
            <a:extLst>
              <a:ext uri="{FF2B5EF4-FFF2-40B4-BE49-F238E27FC236}">
                <a16:creationId xmlns:a16="http://schemas.microsoft.com/office/drawing/2014/main" id="{D5A8319A-B4C4-1C4E-BF75-474841321E86}"/>
              </a:ext>
            </a:extLst>
          </p:cNvPr>
          <p:cNvSpPr txBox="1"/>
          <p:nvPr/>
        </p:nvSpPr>
        <p:spPr>
          <a:xfrm>
            <a:off x="457200" y="1978694"/>
            <a:ext cx="5088193" cy="3477875"/>
          </a:xfrm>
          <a:prstGeom prst="rect">
            <a:avLst/>
          </a:prstGeom>
          <a:noFill/>
        </p:spPr>
        <p:txBody>
          <a:bodyPr wrap="square" rtlCol="0">
            <a:spAutoFit/>
          </a:bodyPr>
          <a:lstStyle/>
          <a:p>
            <a:r>
              <a:rPr lang="en-US" sz="4400" dirty="0">
                <a:latin typeface="Arial" panose="020B0604020202020204" pitchFamily="34" charset="0"/>
                <a:cs typeface="Arial" panose="020B0604020202020204" pitchFamily="34" charset="0"/>
              </a:rPr>
              <a:t>What environmental factors </a:t>
            </a:r>
            <a:r>
              <a:rPr lang="en-US" sz="4400" b="1" i="1" dirty="0">
                <a:latin typeface="Arial" panose="020B0604020202020204" pitchFamily="34" charset="0"/>
                <a:cs typeface="Arial" panose="020B0604020202020204" pitchFamily="34" charset="0"/>
              </a:rPr>
              <a:t>MIGHT</a:t>
            </a:r>
            <a:r>
              <a:rPr lang="en-US" sz="4400" dirty="0">
                <a:latin typeface="Arial" panose="020B0604020202020204" pitchFamily="34" charset="0"/>
                <a:cs typeface="Arial" panose="020B0604020202020204" pitchFamily="34" charset="0"/>
              </a:rPr>
              <a:t> influence a child’s development? </a:t>
            </a:r>
          </a:p>
        </p:txBody>
      </p:sp>
    </p:spTree>
    <p:extLst>
      <p:ext uri="{BB962C8B-B14F-4D97-AF65-F5344CB8AC3E}">
        <p14:creationId xmlns:p14="http://schemas.microsoft.com/office/powerpoint/2010/main" val="26916619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2452" y="0"/>
            <a:ext cx="8229600" cy="1143000"/>
          </a:xfrm>
        </p:spPr>
        <p:txBody>
          <a:bodyPr>
            <a:normAutofit fontScale="90000"/>
          </a:bodyPr>
          <a:lstStyle/>
          <a:p>
            <a:br>
              <a:rPr lang="en-GB" dirty="0"/>
            </a:br>
            <a:r>
              <a:rPr lang="en-GB" dirty="0">
                <a:latin typeface="Arial" panose="020B0604020202020204" pitchFamily="34" charset="0"/>
                <a:cs typeface="Arial" panose="020B0604020202020204" pitchFamily="34" charset="0"/>
              </a:rPr>
              <a:t>Nurture – the environment</a:t>
            </a:r>
          </a:p>
        </p:txBody>
      </p:sp>
      <p:sp>
        <p:nvSpPr>
          <p:cNvPr id="4" name="Content Placeholder 3"/>
          <p:cNvSpPr>
            <a:spLocks noGrp="1"/>
          </p:cNvSpPr>
          <p:nvPr>
            <p:ph sz="half" idx="2"/>
          </p:nvPr>
        </p:nvSpPr>
        <p:spPr>
          <a:xfrm>
            <a:off x="1334249" y="1815307"/>
            <a:ext cx="6108912" cy="5320829"/>
          </a:xfrm>
        </p:spPr>
        <p:txBody>
          <a:bodyPr>
            <a:normAutofit/>
          </a:bodyPr>
          <a:lstStyle/>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Income</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Nutrition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Education</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Health resources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Parenting styles</a:t>
            </a:r>
          </a:p>
          <a:p>
            <a:pPr>
              <a:buFont typeface="Wingdings" panose="05000000000000000000" pitchFamily="2" charset="2"/>
              <a:buChar char="Ø"/>
            </a:pPr>
            <a:r>
              <a:rPr lang="en-GB" sz="3000" dirty="0">
                <a:latin typeface="Arial" panose="020B0604020202020204" pitchFamily="34" charset="0"/>
                <a:cs typeface="Arial" panose="020B0604020202020204" pitchFamily="34" charset="0"/>
              </a:rPr>
              <a:t>Play opportunities</a:t>
            </a:r>
          </a:p>
          <a:p>
            <a:endParaRPr lang="en-GB" dirty="0"/>
          </a:p>
        </p:txBody>
      </p:sp>
      <p:sp>
        <p:nvSpPr>
          <p:cNvPr id="8" name="TextBox 7">
            <a:extLst>
              <a:ext uri="{FF2B5EF4-FFF2-40B4-BE49-F238E27FC236}">
                <a16:creationId xmlns:a16="http://schemas.microsoft.com/office/drawing/2014/main" id="{186F5019-13C8-3743-8721-4C7E889EA2CA}"/>
              </a:ext>
            </a:extLst>
          </p:cNvPr>
          <p:cNvSpPr txBox="1"/>
          <p:nvPr/>
        </p:nvSpPr>
        <p:spPr>
          <a:xfrm>
            <a:off x="5090225" y="3071301"/>
            <a:ext cx="1441420"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 My 7!</a:t>
            </a:r>
          </a:p>
        </p:txBody>
      </p:sp>
    </p:spTree>
    <p:extLst>
      <p:ext uri="{BB962C8B-B14F-4D97-AF65-F5344CB8AC3E}">
        <p14:creationId xmlns:p14="http://schemas.microsoft.com/office/powerpoint/2010/main" val="27173497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 Child development</a:t>
            </a:r>
          </a:p>
        </p:txBody>
      </p:sp>
      <p:sp>
        <p:nvSpPr>
          <p:cNvPr id="3" name="Content Placeholder 2"/>
          <p:cNvSpPr>
            <a:spLocks noGrp="1"/>
          </p:cNvSpPr>
          <p:nvPr>
            <p:ph sz="half" idx="1"/>
          </p:nvPr>
        </p:nvSpPr>
        <p:spPr>
          <a:xfrm>
            <a:off x="457200" y="1600200"/>
            <a:ext cx="4038600" cy="3561461"/>
          </a:xfrm>
        </p:spPr>
        <p:txBody>
          <a:bodyPr/>
          <a:lstStyle/>
          <a:p>
            <a:endParaRPr lang="en-GB" dirty="0"/>
          </a:p>
        </p:txBody>
      </p:sp>
      <p:sp>
        <p:nvSpPr>
          <p:cNvPr id="5" name="object 6"/>
          <p:cNvSpPr>
            <a:spLocks noGrp="1"/>
          </p:cNvSpPr>
          <p:nvPr>
            <p:ph sz="half" idx="2"/>
          </p:nvPr>
        </p:nvSpPr>
        <p:spPr>
          <a:xfrm>
            <a:off x="457200" y="1277596"/>
            <a:ext cx="7874950" cy="3174763"/>
          </a:xfrm>
          <a:prstGeom prst="rect">
            <a:avLst/>
          </a:prstGeom>
          <a:blipFill>
            <a:blip r:embed="rId3" cstate="print"/>
            <a:stretch>
              <a:fillRect/>
            </a:stretch>
          </a:blipFill>
        </p:spPr>
        <p:txBody>
          <a:bodyPr wrap="square" lIns="0" tIns="0" rIns="0" bIns="0" rtlCol="0"/>
          <a:lstStyle/>
          <a:p>
            <a:endParaRPr lang="en-GB" dirty="0"/>
          </a:p>
        </p:txBody>
      </p:sp>
      <p:sp>
        <p:nvSpPr>
          <p:cNvPr id="6" name="TextBox 5"/>
          <p:cNvSpPr txBox="1"/>
          <p:nvPr/>
        </p:nvSpPr>
        <p:spPr>
          <a:xfrm>
            <a:off x="457200" y="4534508"/>
            <a:ext cx="8229600" cy="1600438"/>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 </a:t>
            </a:r>
            <a:r>
              <a:rPr lang="en-GB" sz="2000" spc="-5" dirty="0">
                <a:latin typeface="Arial" panose="020B0604020202020204" pitchFamily="34" charset="0"/>
                <a:cs typeface="Arial" panose="020B0604020202020204" pitchFamily="34" charset="0"/>
              </a:rPr>
              <a:t>development can be said to be the study </a:t>
            </a:r>
            <a:r>
              <a:rPr lang="en-GB" sz="2000" dirty="0">
                <a:latin typeface="Arial" panose="020B0604020202020204" pitchFamily="34" charset="0"/>
                <a:cs typeface="Arial" panose="020B0604020202020204" pitchFamily="34" charset="0"/>
              </a:rPr>
              <a:t>of</a:t>
            </a:r>
            <a:r>
              <a:rPr lang="en-GB" sz="2000" spc="-50" dirty="0">
                <a:latin typeface="Arial" panose="020B0604020202020204" pitchFamily="34" charset="0"/>
                <a:cs typeface="Arial" panose="020B0604020202020204" pitchFamily="34" charset="0"/>
              </a:rPr>
              <a:t> </a:t>
            </a:r>
            <a:r>
              <a:rPr lang="en-GB" sz="2000" spc="-5" dirty="0">
                <a:latin typeface="Arial" panose="020B0604020202020204" pitchFamily="34" charset="0"/>
                <a:cs typeface="Arial" panose="020B0604020202020204" pitchFamily="34" charset="0"/>
              </a:rPr>
              <a:t>changes  </a:t>
            </a:r>
            <a:r>
              <a:rPr lang="en-GB" sz="2000" dirty="0">
                <a:latin typeface="Arial" panose="020B0604020202020204" pitchFamily="34" charset="0"/>
                <a:cs typeface="Arial" panose="020B0604020202020204" pitchFamily="34" charset="0"/>
              </a:rPr>
              <a:t>due to </a:t>
            </a:r>
            <a:r>
              <a:rPr lang="en-GB" sz="2000" b="1" dirty="0">
                <a:latin typeface="Arial" panose="020B0604020202020204" pitchFamily="34" charset="0"/>
                <a:cs typeface="Arial" panose="020B0604020202020204" pitchFamily="34" charset="0"/>
              </a:rPr>
              <a:t>maturation  </a:t>
            </a:r>
            <a:r>
              <a:rPr lang="en-GB" sz="2000" spc="-5" dirty="0">
                <a:latin typeface="Arial" panose="020B0604020202020204" pitchFamily="34" charset="0"/>
                <a:cs typeface="Arial" panose="020B0604020202020204" pitchFamily="34" charset="0"/>
              </a:rPr>
              <a:t>(following the  </a:t>
            </a:r>
            <a:r>
              <a:rPr lang="en-GB" sz="2000" dirty="0">
                <a:latin typeface="Arial" panose="020B0604020202020204" pitchFamily="34" charset="0"/>
                <a:cs typeface="Arial" panose="020B0604020202020204" pitchFamily="34" charset="0"/>
              </a:rPr>
              <a:t>genetic plan) and  </a:t>
            </a:r>
            <a:r>
              <a:rPr lang="en-GB" sz="2000" b="1" dirty="0">
                <a:latin typeface="Arial" panose="020B0604020202020204" pitchFamily="34" charset="0"/>
                <a:cs typeface="Arial" panose="020B0604020202020204" pitchFamily="34" charset="0"/>
              </a:rPr>
              <a:t>learning </a:t>
            </a:r>
            <a:r>
              <a:rPr lang="en-GB" sz="2000" dirty="0">
                <a:latin typeface="Arial" panose="020B0604020202020204" pitchFamily="34" charset="0"/>
                <a:cs typeface="Arial" panose="020B0604020202020204" pitchFamily="34" charset="0"/>
              </a:rPr>
              <a:t>(changes  due </a:t>
            </a:r>
            <a:r>
              <a:rPr lang="en-GB" sz="2000" spc="-5" dirty="0">
                <a:latin typeface="Arial" panose="020B0604020202020204" pitchFamily="34" charset="0"/>
                <a:cs typeface="Arial" panose="020B0604020202020204" pitchFamily="34" charset="0"/>
              </a:rPr>
              <a:t>to</a:t>
            </a:r>
            <a:r>
              <a:rPr lang="en-GB" sz="2000" spc="-25" dirty="0">
                <a:latin typeface="Arial" panose="020B0604020202020204" pitchFamily="34" charset="0"/>
                <a:cs typeface="Arial" panose="020B0604020202020204" pitchFamily="34" charset="0"/>
              </a:rPr>
              <a:t> </a:t>
            </a:r>
            <a:r>
              <a:rPr lang="en-GB" sz="2000" spc="-5" dirty="0">
                <a:latin typeface="Arial" panose="020B0604020202020204" pitchFamily="34" charset="0"/>
                <a:cs typeface="Arial" panose="020B0604020202020204" pitchFamily="34" charset="0"/>
              </a:rPr>
              <a:t>experience).</a:t>
            </a:r>
            <a:endParaRPr lang="en-GB" sz="20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623829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457200" y="1249823"/>
            <a:ext cx="8229600" cy="4525963"/>
          </a:xfrm>
        </p:spPr>
        <p:txBody>
          <a:bodyPr>
            <a:normAutofit/>
          </a:bodyPr>
          <a:lstStyle/>
          <a:p>
            <a:pPr marL="0" indent="0">
              <a:buNone/>
            </a:pPr>
            <a:r>
              <a:rPr lang="en-GB" dirty="0">
                <a:latin typeface="Arial" panose="020B0604020202020204" pitchFamily="34" charset="0"/>
                <a:cs typeface="Arial" panose="020B0604020202020204" pitchFamily="34" charset="0"/>
              </a:rPr>
              <a:t>Human development is a cultural process.  As a biological species, humans are defined in terms of our cultural participation. We are prepared by both our cultural and biological heritage to use language and other tools and to learn from each other.</a:t>
            </a:r>
          </a:p>
          <a:p>
            <a:pPr marL="0" indent="0">
              <a:buNone/>
            </a:pPr>
            <a:r>
              <a:rPr lang="en-GB" dirty="0">
                <a:latin typeface="Arial" panose="020B0604020202020204" pitchFamily="34" charset="0"/>
                <a:cs typeface="Arial" panose="020B0604020202020204" pitchFamily="34" charset="0"/>
              </a:rPr>
              <a:t>								Barbara </a:t>
            </a:r>
            <a:r>
              <a:rPr lang="en-GB" dirty="0" err="1">
                <a:latin typeface="Arial" panose="020B0604020202020204" pitchFamily="34" charset="0"/>
                <a:cs typeface="Arial" panose="020B0604020202020204" pitchFamily="34" charset="0"/>
              </a:rPr>
              <a:t>Rogoff</a:t>
            </a:r>
            <a:r>
              <a:rPr lang="en-GB" dirty="0">
                <a:latin typeface="Arial" panose="020B0604020202020204" pitchFamily="34" charset="0"/>
                <a:cs typeface="Arial" panose="020B0604020202020204" pitchFamily="34" charset="0"/>
              </a:rPr>
              <a:t>  (2003:03)</a:t>
            </a:r>
          </a:p>
        </p:txBody>
      </p:sp>
    </p:spTree>
    <p:extLst>
      <p:ext uri="{BB962C8B-B14F-4D97-AF65-F5344CB8AC3E}">
        <p14:creationId xmlns:p14="http://schemas.microsoft.com/office/powerpoint/2010/main" val="4915442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6" name="Picture 5">
            <a:extLst>
              <a:ext uri="{FF2B5EF4-FFF2-40B4-BE49-F238E27FC236}">
                <a16:creationId xmlns:a16="http://schemas.microsoft.com/office/drawing/2014/main" id="{1C07A5E5-6B0F-C141-9657-BF24C9C48F7A}"/>
              </a:ext>
            </a:extLst>
          </p:cNvPr>
          <p:cNvPicPr>
            <a:picLocks noChangeAspect="1"/>
          </p:cNvPicPr>
          <p:nvPr/>
        </p:nvPicPr>
        <p:blipFill>
          <a:blip r:embed="rId3"/>
          <a:stretch>
            <a:fillRect/>
          </a:stretch>
        </p:blipFill>
        <p:spPr>
          <a:xfrm rot="18337806">
            <a:off x="5993183" y="5169105"/>
            <a:ext cx="1218191" cy="672821"/>
          </a:xfrm>
          <a:prstGeom prst="rect">
            <a:avLst/>
          </a:prstGeom>
        </p:spPr>
      </p:pic>
    </p:spTree>
    <p:extLst>
      <p:ext uri="{BB962C8B-B14F-4D97-AF65-F5344CB8AC3E}">
        <p14:creationId xmlns:p14="http://schemas.microsoft.com/office/powerpoint/2010/main" val="316667422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C200-AF99-B241-A164-343978B79F2E}"/>
              </a:ext>
            </a:extLst>
          </p:cNvPr>
          <p:cNvSpPr>
            <a:spLocks noGrp="1"/>
          </p:cNvSpPr>
          <p:nvPr>
            <p:ph type="title"/>
          </p:nvPr>
        </p:nvSpPr>
        <p:spPr/>
        <p:txBody>
          <a:bodyPr/>
          <a:lstStyle/>
          <a:p>
            <a:r>
              <a:rPr lang="en-US" dirty="0">
                <a:solidFill>
                  <a:schemeClr val="accent6">
                    <a:lumMod val="75000"/>
                  </a:schemeClr>
                </a:solidFill>
              </a:rPr>
              <a:t>Language development</a:t>
            </a:r>
          </a:p>
        </p:txBody>
      </p:sp>
      <p:sp>
        <p:nvSpPr>
          <p:cNvPr id="4" name="Content Placeholder 3">
            <a:extLst>
              <a:ext uri="{FF2B5EF4-FFF2-40B4-BE49-F238E27FC236}">
                <a16:creationId xmlns:a16="http://schemas.microsoft.com/office/drawing/2014/main" id="{AC382F59-F131-5D4E-B156-1C00025D31F5}"/>
              </a:ext>
            </a:extLst>
          </p:cNvPr>
          <p:cNvSpPr txBox="1">
            <a:spLocks noGrp="1"/>
          </p:cNvSpPr>
          <p:nvPr>
            <p:ph idx="1"/>
          </p:nvPr>
        </p:nvSpPr>
        <p:spPr>
          <a:xfrm>
            <a:off x="1313234" y="1736387"/>
            <a:ext cx="6877455" cy="3970318"/>
          </a:xfrm>
          <a:prstGeom prst="rect">
            <a:avLst/>
          </a:prstGeom>
          <a:noFill/>
        </p:spPr>
        <p:txBody>
          <a:bodyPr wrap="square" rtlCol="0">
            <a:spAutoFit/>
          </a:bodyPr>
          <a:lstStyle/>
          <a:p>
            <a:pPr marL="0" indent="0">
              <a:buNone/>
            </a:pPr>
            <a:r>
              <a:rPr lang="en-US" sz="3600" dirty="0">
                <a:latin typeface="Arial" panose="020B0604020202020204" pitchFamily="34" charset="0"/>
                <a:cs typeface="Arial" panose="020B0604020202020204" pitchFamily="34" charset="0"/>
              </a:rPr>
              <a:t>1. Non verbal stage (babbling)</a:t>
            </a:r>
          </a:p>
          <a:p>
            <a:pPr marL="0" indent="0">
              <a:buNone/>
            </a:pPr>
            <a:r>
              <a:rPr lang="en-US" sz="3600" dirty="0">
                <a:latin typeface="Arial" panose="020B0604020202020204" pitchFamily="34" charset="0"/>
                <a:cs typeface="Arial" panose="020B0604020202020204" pitchFamily="34" charset="0"/>
              </a:rPr>
              <a:t>2. </a:t>
            </a:r>
          </a:p>
          <a:p>
            <a:pPr marL="0" indent="0">
              <a:buNone/>
            </a:pPr>
            <a:r>
              <a:rPr lang="en-US" sz="3600" dirty="0">
                <a:latin typeface="Arial" panose="020B0604020202020204" pitchFamily="34" charset="0"/>
                <a:cs typeface="Arial" panose="020B0604020202020204" pitchFamily="34" charset="0"/>
              </a:rPr>
              <a:t>3. </a:t>
            </a:r>
          </a:p>
          <a:p>
            <a:pPr marL="0" indent="0">
              <a:buNone/>
            </a:pPr>
            <a:r>
              <a:rPr lang="en-US" sz="3600" dirty="0">
                <a:latin typeface="Arial" panose="020B0604020202020204" pitchFamily="34" charset="0"/>
                <a:cs typeface="Arial" panose="020B0604020202020204" pitchFamily="34" charset="0"/>
              </a:rPr>
              <a:t>4. </a:t>
            </a:r>
          </a:p>
          <a:p>
            <a:pPr marL="0" indent="0">
              <a:buNone/>
            </a:pPr>
            <a:r>
              <a:rPr lang="en-US" sz="3600" dirty="0">
                <a:latin typeface="Arial" panose="020B0604020202020204" pitchFamily="34" charset="0"/>
                <a:cs typeface="Arial" panose="020B0604020202020204" pitchFamily="34" charset="0"/>
              </a:rPr>
              <a:t>5. </a:t>
            </a:r>
          </a:p>
          <a:p>
            <a:pPr marL="0" indent="0">
              <a:buNone/>
            </a:pPr>
            <a:r>
              <a:rPr lang="en-US" sz="3600" dirty="0">
                <a:latin typeface="Arial" panose="020B0604020202020204" pitchFamily="34" charset="0"/>
                <a:cs typeface="Arial" panose="020B0604020202020204" pitchFamily="34" charset="0"/>
              </a:rPr>
              <a:t>6. Ability to read and write</a:t>
            </a:r>
          </a:p>
        </p:txBody>
      </p:sp>
    </p:spTree>
    <p:extLst>
      <p:ext uri="{BB962C8B-B14F-4D97-AF65-F5344CB8AC3E}">
        <p14:creationId xmlns:p14="http://schemas.microsoft.com/office/powerpoint/2010/main" val="13052306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FC200-AF99-B241-A164-343978B79F2E}"/>
              </a:ext>
            </a:extLst>
          </p:cNvPr>
          <p:cNvSpPr>
            <a:spLocks noGrp="1"/>
          </p:cNvSpPr>
          <p:nvPr>
            <p:ph type="title"/>
          </p:nvPr>
        </p:nvSpPr>
        <p:spPr/>
        <p:txBody>
          <a:bodyPr/>
          <a:lstStyle/>
          <a:p>
            <a:r>
              <a:rPr lang="en-US" dirty="0">
                <a:solidFill>
                  <a:schemeClr val="accent6">
                    <a:lumMod val="75000"/>
                  </a:schemeClr>
                </a:solidFill>
              </a:rPr>
              <a:t>Language development</a:t>
            </a:r>
          </a:p>
        </p:txBody>
      </p:sp>
      <p:sp>
        <p:nvSpPr>
          <p:cNvPr id="4" name="Content Placeholder 3">
            <a:extLst>
              <a:ext uri="{FF2B5EF4-FFF2-40B4-BE49-F238E27FC236}">
                <a16:creationId xmlns:a16="http://schemas.microsoft.com/office/drawing/2014/main" id="{AC382F59-F131-5D4E-B156-1C00025D31F5}"/>
              </a:ext>
            </a:extLst>
          </p:cNvPr>
          <p:cNvSpPr txBox="1">
            <a:spLocks noGrp="1"/>
          </p:cNvSpPr>
          <p:nvPr>
            <p:ph idx="1"/>
          </p:nvPr>
        </p:nvSpPr>
        <p:spPr>
          <a:xfrm>
            <a:off x="1313234" y="1736387"/>
            <a:ext cx="6877455" cy="3970318"/>
          </a:xfrm>
          <a:prstGeom prst="rect">
            <a:avLst/>
          </a:prstGeom>
          <a:noFill/>
        </p:spPr>
        <p:txBody>
          <a:bodyPr wrap="square" rtlCol="0">
            <a:spAutoFit/>
          </a:bodyPr>
          <a:lstStyle/>
          <a:p>
            <a:pPr marL="0" indent="0">
              <a:buNone/>
            </a:pPr>
            <a:r>
              <a:rPr lang="en-US" sz="3600" dirty="0">
                <a:latin typeface="Arial" panose="020B0604020202020204" pitchFamily="34" charset="0"/>
                <a:cs typeface="Arial" panose="020B0604020202020204" pitchFamily="34" charset="0"/>
              </a:rPr>
              <a:t>1. Non verbal stage (babbling)</a:t>
            </a:r>
          </a:p>
          <a:p>
            <a:pPr marL="0" indent="0">
              <a:buNone/>
            </a:pPr>
            <a:r>
              <a:rPr lang="en-US" sz="3600" dirty="0">
                <a:latin typeface="Arial" panose="020B0604020202020204" pitchFamily="34" charset="0"/>
                <a:cs typeface="Arial" panose="020B0604020202020204" pitchFamily="34" charset="0"/>
              </a:rPr>
              <a:t>2. Single word stage</a:t>
            </a:r>
          </a:p>
          <a:p>
            <a:pPr marL="0" indent="0">
              <a:buNone/>
            </a:pPr>
            <a:r>
              <a:rPr lang="en-US" sz="3600" dirty="0">
                <a:latin typeface="Arial" panose="020B0604020202020204" pitchFamily="34" charset="0"/>
                <a:cs typeface="Arial" panose="020B0604020202020204" pitchFamily="34" charset="0"/>
              </a:rPr>
              <a:t>3. 2/3 word sentences</a:t>
            </a:r>
          </a:p>
          <a:p>
            <a:pPr marL="0" indent="0">
              <a:buNone/>
            </a:pPr>
            <a:r>
              <a:rPr lang="en-US" sz="3600" dirty="0">
                <a:latin typeface="Arial" panose="020B0604020202020204" pitchFamily="34" charset="0"/>
                <a:cs typeface="Arial" panose="020B0604020202020204" pitchFamily="34" charset="0"/>
              </a:rPr>
              <a:t>4. Using grammar (plurals)</a:t>
            </a:r>
          </a:p>
          <a:p>
            <a:pPr marL="0" indent="0">
              <a:buNone/>
            </a:pPr>
            <a:r>
              <a:rPr lang="en-US" sz="3600" dirty="0">
                <a:latin typeface="Arial" panose="020B0604020202020204" pitchFamily="34" charset="0"/>
                <a:cs typeface="Arial" panose="020B0604020202020204" pitchFamily="34" charset="0"/>
              </a:rPr>
              <a:t>5. More complex speech</a:t>
            </a:r>
          </a:p>
          <a:p>
            <a:pPr marL="0" indent="0">
              <a:buNone/>
            </a:pPr>
            <a:r>
              <a:rPr lang="en-US" sz="3600" dirty="0">
                <a:latin typeface="Arial" panose="020B0604020202020204" pitchFamily="34" charset="0"/>
                <a:cs typeface="Arial" panose="020B0604020202020204" pitchFamily="34" charset="0"/>
              </a:rPr>
              <a:t>6. Ability to read and write</a:t>
            </a:r>
          </a:p>
        </p:txBody>
      </p:sp>
      <p:sp>
        <p:nvSpPr>
          <p:cNvPr id="3" name="TextBox 2">
            <a:extLst>
              <a:ext uri="{FF2B5EF4-FFF2-40B4-BE49-F238E27FC236}">
                <a16:creationId xmlns:a16="http://schemas.microsoft.com/office/drawing/2014/main" id="{C5899B13-0BBA-334E-A228-16DC6964E765}"/>
              </a:ext>
            </a:extLst>
          </p:cNvPr>
          <p:cNvSpPr txBox="1"/>
          <p:nvPr/>
        </p:nvSpPr>
        <p:spPr>
          <a:xfrm>
            <a:off x="3472788" y="6025454"/>
            <a:ext cx="5291833" cy="707886"/>
          </a:xfrm>
          <a:prstGeom prst="rect">
            <a:avLst/>
          </a:prstGeom>
          <a:noFill/>
        </p:spPr>
        <p:txBody>
          <a:bodyPr wrap="none" rtlCol="0">
            <a:spAutoFit/>
          </a:bodyPr>
          <a:lstStyle/>
          <a:p>
            <a:r>
              <a:rPr lang="en-US" sz="4000" dirty="0">
                <a:solidFill>
                  <a:srgbClr val="0070C0"/>
                </a:solidFill>
                <a:latin typeface="Arial" panose="020B0604020202020204" pitchFamily="34" charset="0"/>
                <a:cs typeface="Arial" panose="020B0604020202020204" pitchFamily="34" charset="0"/>
              </a:rPr>
              <a:t>Good enough for you?</a:t>
            </a:r>
          </a:p>
        </p:txBody>
      </p:sp>
    </p:spTree>
    <p:extLst>
      <p:ext uri="{BB962C8B-B14F-4D97-AF65-F5344CB8AC3E}">
        <p14:creationId xmlns:p14="http://schemas.microsoft.com/office/powerpoint/2010/main" val="254531956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4" name="Picture 3">
            <a:extLst>
              <a:ext uri="{FF2B5EF4-FFF2-40B4-BE49-F238E27FC236}">
                <a16:creationId xmlns:a16="http://schemas.microsoft.com/office/drawing/2014/main" id="{DCA664A4-79F9-5445-96D4-8FD46AFA94FB}"/>
              </a:ext>
            </a:extLst>
          </p:cNvPr>
          <p:cNvPicPr>
            <a:picLocks noChangeAspect="1"/>
          </p:cNvPicPr>
          <p:nvPr/>
        </p:nvPicPr>
        <p:blipFill>
          <a:blip r:embed="rId3"/>
          <a:stretch>
            <a:fillRect/>
          </a:stretch>
        </p:blipFill>
        <p:spPr>
          <a:xfrm rot="10450558">
            <a:off x="6914872" y="3132006"/>
            <a:ext cx="1207105" cy="659142"/>
          </a:xfrm>
          <a:prstGeom prst="rect">
            <a:avLst/>
          </a:prstGeom>
        </p:spPr>
      </p:pic>
      <p:sp>
        <p:nvSpPr>
          <p:cNvPr id="7" name="TextBox 6">
            <a:extLst>
              <a:ext uri="{FF2B5EF4-FFF2-40B4-BE49-F238E27FC236}">
                <a16:creationId xmlns:a16="http://schemas.microsoft.com/office/drawing/2014/main" id="{61080D9A-B462-2347-868D-433A023E2819}"/>
              </a:ext>
            </a:extLst>
          </p:cNvPr>
          <p:cNvSpPr txBox="1"/>
          <p:nvPr/>
        </p:nvSpPr>
        <p:spPr>
          <a:xfrm>
            <a:off x="861308" y="5567214"/>
            <a:ext cx="7825492" cy="523220"/>
          </a:xfrm>
          <a:prstGeom prst="rect">
            <a:avLst/>
          </a:prstGeom>
          <a:noFill/>
        </p:spPr>
        <p:txBody>
          <a:bodyPr wrap="square" rtlCol="0">
            <a:spAutoFit/>
          </a:bodyPr>
          <a:lstStyle/>
          <a:p>
            <a:pPr algn="ctr"/>
            <a:r>
              <a:rPr lang="en-US" sz="2800" dirty="0">
                <a:solidFill>
                  <a:schemeClr val="accent6">
                    <a:lumMod val="75000"/>
                  </a:schemeClr>
                </a:solidFill>
                <a:latin typeface="American Typewriter" panose="02090604020004020304" pitchFamily="18" charset="77"/>
              </a:rPr>
              <a:t>What about cognitive development? </a:t>
            </a:r>
          </a:p>
        </p:txBody>
      </p:sp>
    </p:spTree>
    <p:extLst>
      <p:ext uri="{BB962C8B-B14F-4D97-AF65-F5344CB8AC3E}">
        <p14:creationId xmlns:p14="http://schemas.microsoft.com/office/powerpoint/2010/main" val="41351640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object 2"/>
          <p:cNvSpPr>
            <a:spLocks noGrp="1"/>
          </p:cNvSpPr>
          <p:nvPr>
            <p:ph idx="1"/>
          </p:nvPr>
        </p:nvSpPr>
        <p:spPr>
          <a:xfrm>
            <a:off x="457200" y="145279"/>
            <a:ext cx="8229600" cy="6520441"/>
          </a:xfrm>
          <a:prstGeom prst="rect">
            <a:avLst/>
          </a:prstGeom>
          <a:blipFill>
            <a:blip r:embed="rId3" cstate="print"/>
            <a:stretch>
              <a:fillRect/>
            </a:stretch>
          </a:blipFill>
        </p:spPr>
        <p:txBody>
          <a:bodyPr wrap="square" lIns="0" tIns="0" rIns="0" bIns="0" rtlCol="0"/>
          <a:lstStyle/>
          <a:p>
            <a:endParaRPr lang="en-GB"/>
          </a:p>
        </p:txBody>
      </p:sp>
    </p:spTree>
    <p:extLst>
      <p:ext uri="{BB962C8B-B14F-4D97-AF65-F5344CB8AC3E}">
        <p14:creationId xmlns:p14="http://schemas.microsoft.com/office/powerpoint/2010/main" val="6551128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19A64-A00C-4848-90F1-9F0002B4686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0141B229-C018-684D-92E6-87DFA17D5C73}"/>
              </a:ext>
            </a:extLst>
          </p:cNvPr>
          <p:cNvPicPr>
            <a:picLocks noGrp="1" noChangeAspect="1"/>
          </p:cNvPicPr>
          <p:nvPr>
            <p:ph idx="1"/>
          </p:nvPr>
        </p:nvPicPr>
        <p:blipFill>
          <a:blip r:embed="rId2"/>
          <a:stretch>
            <a:fillRect/>
          </a:stretch>
        </p:blipFill>
        <p:spPr>
          <a:xfrm>
            <a:off x="385751" y="-958644"/>
            <a:ext cx="8372498" cy="6464160"/>
          </a:xfrm>
        </p:spPr>
      </p:pic>
      <p:pic>
        <p:nvPicPr>
          <p:cNvPr id="6" name="Picture 5">
            <a:extLst>
              <a:ext uri="{FF2B5EF4-FFF2-40B4-BE49-F238E27FC236}">
                <a16:creationId xmlns:a16="http://schemas.microsoft.com/office/drawing/2014/main" id="{1C07A5E5-6B0F-C141-9657-BF24C9C48F7A}"/>
              </a:ext>
            </a:extLst>
          </p:cNvPr>
          <p:cNvPicPr>
            <a:picLocks noChangeAspect="1"/>
          </p:cNvPicPr>
          <p:nvPr/>
        </p:nvPicPr>
        <p:blipFill>
          <a:blip r:embed="rId3"/>
          <a:stretch>
            <a:fillRect/>
          </a:stretch>
        </p:blipFill>
        <p:spPr>
          <a:xfrm rot="9091662">
            <a:off x="7591616" y="3344161"/>
            <a:ext cx="1218191" cy="665196"/>
          </a:xfrm>
          <a:prstGeom prst="rect">
            <a:avLst/>
          </a:prstGeom>
        </p:spPr>
      </p:pic>
      <p:sp>
        <p:nvSpPr>
          <p:cNvPr id="7" name="TextBox 6">
            <a:extLst>
              <a:ext uri="{FF2B5EF4-FFF2-40B4-BE49-F238E27FC236}">
                <a16:creationId xmlns:a16="http://schemas.microsoft.com/office/drawing/2014/main" id="{61080D9A-B462-2347-868D-433A023E2819}"/>
              </a:ext>
            </a:extLst>
          </p:cNvPr>
          <p:cNvSpPr txBox="1"/>
          <p:nvPr/>
        </p:nvSpPr>
        <p:spPr>
          <a:xfrm>
            <a:off x="861308" y="5505516"/>
            <a:ext cx="7825492" cy="954107"/>
          </a:xfrm>
          <a:prstGeom prst="rect">
            <a:avLst/>
          </a:prstGeom>
          <a:noFill/>
        </p:spPr>
        <p:txBody>
          <a:bodyPr wrap="square" rtlCol="0">
            <a:spAutoFit/>
          </a:bodyPr>
          <a:lstStyle/>
          <a:p>
            <a:pPr algn="ctr"/>
            <a:r>
              <a:rPr lang="en-US" sz="2800" dirty="0">
                <a:solidFill>
                  <a:schemeClr val="accent6">
                    <a:lumMod val="75000"/>
                  </a:schemeClr>
                </a:solidFill>
                <a:latin typeface="American Typewriter" panose="02090604020004020304" pitchFamily="18" charset="77"/>
              </a:rPr>
              <a:t>What about Personality? Does that develop in a ‘linear’ way with stages and ages?</a:t>
            </a:r>
          </a:p>
        </p:txBody>
      </p:sp>
    </p:spTree>
    <p:extLst>
      <p:ext uri="{BB962C8B-B14F-4D97-AF65-F5344CB8AC3E}">
        <p14:creationId xmlns:p14="http://schemas.microsoft.com/office/powerpoint/2010/main" val="39138397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5DA71-9614-9242-93A4-AEAD96616B0A}"/>
              </a:ext>
            </a:extLst>
          </p:cNvPr>
          <p:cNvSpPr>
            <a:spLocks noGrp="1"/>
          </p:cNvSpPr>
          <p:nvPr>
            <p:ph type="title"/>
          </p:nvPr>
        </p:nvSpPr>
        <p:spPr>
          <a:xfrm>
            <a:off x="457199" y="117312"/>
            <a:ext cx="8229600" cy="1143000"/>
          </a:xfrm>
        </p:spPr>
        <p:txBody>
          <a:bodyPr/>
          <a:lstStyle/>
          <a:p>
            <a:r>
              <a:rPr lang="en-US" dirty="0"/>
              <a:t>What about you?</a:t>
            </a:r>
          </a:p>
        </p:txBody>
      </p:sp>
      <p:pic>
        <p:nvPicPr>
          <p:cNvPr id="4" name="Content Placeholder 3">
            <a:extLst>
              <a:ext uri="{FF2B5EF4-FFF2-40B4-BE49-F238E27FC236}">
                <a16:creationId xmlns:a16="http://schemas.microsoft.com/office/drawing/2014/main" id="{E057AA63-7176-4E4E-8B07-2AB8C7BAB7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199" y="1085404"/>
            <a:ext cx="4539801" cy="3357018"/>
          </a:xfrm>
          <a:prstGeom prst="rect">
            <a:avLst/>
          </a:prstGeom>
        </p:spPr>
      </p:pic>
      <p:pic>
        <p:nvPicPr>
          <p:cNvPr id="6" name="Picture 5">
            <a:hlinkClick r:id="rId3"/>
            <a:extLst>
              <a:ext uri="{FF2B5EF4-FFF2-40B4-BE49-F238E27FC236}">
                <a16:creationId xmlns:a16="http://schemas.microsoft.com/office/drawing/2014/main" id="{24792571-4B85-6C41-B6BA-4D4FED329580}"/>
              </a:ext>
            </a:extLst>
          </p:cNvPr>
          <p:cNvPicPr>
            <a:picLocks noChangeAspect="1"/>
          </p:cNvPicPr>
          <p:nvPr/>
        </p:nvPicPr>
        <p:blipFill>
          <a:blip r:embed="rId4"/>
          <a:stretch>
            <a:fillRect/>
          </a:stretch>
        </p:blipFill>
        <p:spPr>
          <a:xfrm>
            <a:off x="425651" y="4808493"/>
            <a:ext cx="4177897" cy="1512107"/>
          </a:xfrm>
          <a:prstGeom prst="rect">
            <a:avLst/>
          </a:prstGeom>
        </p:spPr>
      </p:pic>
      <p:pic>
        <p:nvPicPr>
          <p:cNvPr id="5" name="Picture 4">
            <a:extLst>
              <a:ext uri="{FF2B5EF4-FFF2-40B4-BE49-F238E27FC236}">
                <a16:creationId xmlns:a16="http://schemas.microsoft.com/office/drawing/2014/main" id="{DECC578B-693A-5E4B-A89F-CB14AD5B6526}"/>
              </a:ext>
            </a:extLst>
          </p:cNvPr>
          <p:cNvPicPr>
            <a:picLocks noChangeAspect="1"/>
          </p:cNvPicPr>
          <p:nvPr/>
        </p:nvPicPr>
        <p:blipFill>
          <a:blip r:embed="rId5"/>
          <a:stretch>
            <a:fillRect/>
          </a:stretch>
        </p:blipFill>
        <p:spPr>
          <a:xfrm rot="972714">
            <a:off x="5221575" y="1493643"/>
            <a:ext cx="3661476" cy="5174770"/>
          </a:xfrm>
          <a:prstGeom prst="rect">
            <a:avLst/>
          </a:prstGeom>
        </p:spPr>
      </p:pic>
    </p:spTree>
    <p:extLst>
      <p:ext uri="{BB962C8B-B14F-4D97-AF65-F5344CB8AC3E}">
        <p14:creationId xmlns:p14="http://schemas.microsoft.com/office/powerpoint/2010/main" val="311772369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5DA71-9614-9242-93A4-AEAD96616B0A}"/>
              </a:ext>
            </a:extLst>
          </p:cNvPr>
          <p:cNvSpPr>
            <a:spLocks noGrp="1"/>
          </p:cNvSpPr>
          <p:nvPr>
            <p:ph type="title"/>
          </p:nvPr>
        </p:nvSpPr>
        <p:spPr>
          <a:xfrm>
            <a:off x="457199" y="117312"/>
            <a:ext cx="8229600" cy="1143000"/>
          </a:xfrm>
        </p:spPr>
        <p:txBody>
          <a:bodyPr/>
          <a:lstStyle/>
          <a:p>
            <a:r>
              <a:rPr lang="en-US" dirty="0"/>
              <a:t>Do you want some enlightenment?</a:t>
            </a:r>
          </a:p>
        </p:txBody>
      </p:sp>
      <p:pic>
        <p:nvPicPr>
          <p:cNvPr id="5" name="Picture 4">
            <a:hlinkClick r:id="rId2"/>
            <a:extLst>
              <a:ext uri="{FF2B5EF4-FFF2-40B4-BE49-F238E27FC236}">
                <a16:creationId xmlns:a16="http://schemas.microsoft.com/office/drawing/2014/main" id="{5BBE5592-D981-634A-8D9D-231DC35C5BA2}"/>
              </a:ext>
            </a:extLst>
          </p:cNvPr>
          <p:cNvPicPr>
            <a:picLocks noChangeAspect="1"/>
          </p:cNvPicPr>
          <p:nvPr/>
        </p:nvPicPr>
        <p:blipFill>
          <a:blip r:embed="rId3"/>
          <a:stretch>
            <a:fillRect/>
          </a:stretch>
        </p:blipFill>
        <p:spPr>
          <a:xfrm>
            <a:off x="5308464" y="3205826"/>
            <a:ext cx="3378335" cy="3378335"/>
          </a:xfrm>
          <a:prstGeom prst="rect">
            <a:avLst/>
          </a:prstGeom>
        </p:spPr>
      </p:pic>
      <p:pic>
        <p:nvPicPr>
          <p:cNvPr id="4" name="Content Placeholder 3">
            <a:extLst>
              <a:ext uri="{FF2B5EF4-FFF2-40B4-BE49-F238E27FC236}">
                <a16:creationId xmlns:a16="http://schemas.microsoft.com/office/drawing/2014/main" id="{E057AA63-7176-4E4E-8B07-2AB8C7BAB742}"/>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457199" y="1527317"/>
            <a:ext cx="4539801" cy="3357018"/>
          </a:xfrm>
          <a:prstGeom prst="rect">
            <a:avLst/>
          </a:prstGeom>
        </p:spPr>
      </p:pic>
    </p:spTree>
    <p:extLst>
      <p:ext uri="{BB962C8B-B14F-4D97-AF65-F5344CB8AC3E}">
        <p14:creationId xmlns:p14="http://schemas.microsoft.com/office/powerpoint/2010/main" val="125916551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747D5-5648-4940-8628-8B60F254C72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6D2E772B-0EE2-CB49-9326-F49D8195A900}"/>
              </a:ext>
            </a:extLst>
          </p:cNvPr>
          <p:cNvPicPr>
            <a:picLocks noGrp="1" noChangeAspect="1"/>
          </p:cNvPicPr>
          <p:nvPr>
            <p:ph idx="1"/>
          </p:nvPr>
        </p:nvPicPr>
        <p:blipFill>
          <a:blip r:embed="rId2"/>
          <a:stretch>
            <a:fillRect/>
          </a:stretch>
        </p:blipFill>
        <p:spPr>
          <a:xfrm>
            <a:off x="-144449" y="1622322"/>
            <a:ext cx="9037198" cy="4276531"/>
          </a:xfrm>
        </p:spPr>
      </p:pic>
    </p:spTree>
    <p:extLst>
      <p:ext uri="{BB962C8B-B14F-4D97-AF65-F5344CB8AC3E}">
        <p14:creationId xmlns:p14="http://schemas.microsoft.com/office/powerpoint/2010/main" val="171543611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7859C-DE4E-4745-9949-5E3BBD45947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BBF097D-B2A4-8A42-BCDB-A6BBADAEDEF5}"/>
              </a:ext>
            </a:extLst>
          </p:cNvPr>
          <p:cNvPicPr>
            <a:picLocks noGrp="1" noChangeAspect="1"/>
          </p:cNvPicPr>
          <p:nvPr>
            <p:ph idx="1"/>
          </p:nvPr>
        </p:nvPicPr>
        <p:blipFill>
          <a:blip r:embed="rId2"/>
          <a:stretch>
            <a:fillRect/>
          </a:stretch>
        </p:blipFill>
        <p:spPr>
          <a:xfrm>
            <a:off x="-435119" y="162232"/>
            <a:ext cx="10014237" cy="6258899"/>
          </a:xfrm>
        </p:spPr>
      </p:pic>
    </p:spTree>
    <p:extLst>
      <p:ext uri="{BB962C8B-B14F-4D97-AF65-F5344CB8AC3E}">
        <p14:creationId xmlns:p14="http://schemas.microsoft.com/office/powerpoint/2010/main" val="309866781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DE8D3-C078-0243-A94E-E0DB9CB92411}"/>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2696320-3DAA-AD40-866F-336FA375E7E4}"/>
              </a:ext>
            </a:extLst>
          </p:cNvPr>
          <p:cNvPicPr>
            <a:picLocks noGrp="1" noChangeAspect="1"/>
          </p:cNvPicPr>
          <p:nvPr>
            <p:ph idx="1"/>
          </p:nvPr>
        </p:nvPicPr>
        <p:blipFill>
          <a:blip r:embed="rId2"/>
          <a:stretch>
            <a:fillRect/>
          </a:stretch>
        </p:blipFill>
        <p:spPr>
          <a:xfrm>
            <a:off x="3270856" y="67312"/>
            <a:ext cx="2602288" cy="6716948"/>
          </a:xfrm>
        </p:spPr>
      </p:pic>
    </p:spTree>
    <p:extLst>
      <p:ext uri="{BB962C8B-B14F-4D97-AF65-F5344CB8AC3E}">
        <p14:creationId xmlns:p14="http://schemas.microsoft.com/office/powerpoint/2010/main" val="11091831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4CDE2-34DE-194D-937E-A3F3E70DDA05}"/>
              </a:ext>
            </a:extLst>
          </p:cNvPr>
          <p:cNvSpPr>
            <a:spLocks noGrp="1"/>
          </p:cNvSpPr>
          <p:nvPr>
            <p:ph type="title"/>
          </p:nvPr>
        </p:nvSpPr>
        <p:spPr>
          <a:xfrm>
            <a:off x="1158040" y="181376"/>
            <a:ext cx="6750718" cy="859632"/>
          </a:xfrm>
        </p:spPr>
        <p:txBody>
          <a:bodyPr>
            <a:normAutofit/>
          </a:bodyPr>
          <a:lstStyle/>
          <a:p>
            <a:r>
              <a:rPr lang="en-US" sz="2775" dirty="0"/>
              <a:t>Social Development – Erik Erikson </a:t>
            </a:r>
          </a:p>
        </p:txBody>
      </p:sp>
      <p:sp>
        <p:nvSpPr>
          <p:cNvPr id="3" name="Content Placeholder 2">
            <a:extLst>
              <a:ext uri="{FF2B5EF4-FFF2-40B4-BE49-F238E27FC236}">
                <a16:creationId xmlns:a16="http://schemas.microsoft.com/office/drawing/2014/main" id="{04355B14-5B08-F846-9C29-8A9972CA3BA1}"/>
              </a:ext>
            </a:extLst>
          </p:cNvPr>
          <p:cNvSpPr>
            <a:spLocks noGrp="1"/>
          </p:cNvSpPr>
          <p:nvPr>
            <p:ph idx="1"/>
          </p:nvPr>
        </p:nvSpPr>
        <p:spPr>
          <a:xfrm>
            <a:off x="628651" y="2487216"/>
            <a:ext cx="2702378" cy="2729763"/>
          </a:xfrm>
        </p:spPr>
        <p:txBody>
          <a:bodyPr anchor="ctr">
            <a:normAutofit lnSpcReduction="10000"/>
          </a:bodyPr>
          <a:lstStyle/>
          <a:p>
            <a:endParaRPr lang="en-US" sz="1425" dirty="0">
              <a:solidFill>
                <a:srgbClr val="FFFFFF"/>
              </a:solidFill>
            </a:endParaRPr>
          </a:p>
          <a:p>
            <a:r>
              <a:rPr lang="en-US" sz="1425" dirty="0">
                <a:solidFill>
                  <a:srgbClr val="FFFFFF"/>
                </a:solidFill>
              </a:rPr>
              <a:t>Presented an 8 stage model for psychosocial development</a:t>
            </a:r>
          </a:p>
          <a:p>
            <a:endParaRPr lang="en-US" sz="1425" dirty="0">
              <a:solidFill>
                <a:srgbClr val="FFFFFF"/>
              </a:solidFill>
            </a:endParaRPr>
          </a:p>
          <a:p>
            <a:r>
              <a:rPr lang="en-US" sz="1425" dirty="0">
                <a:solidFill>
                  <a:srgbClr val="FFFFFF"/>
                </a:solidFill>
              </a:rPr>
              <a:t>Each stage has conflicting ideas and must be resolved </a:t>
            </a:r>
          </a:p>
          <a:p>
            <a:endParaRPr lang="en-US" sz="1425" dirty="0">
              <a:solidFill>
                <a:srgbClr val="FFFFFF"/>
              </a:solidFill>
            </a:endParaRPr>
          </a:p>
          <a:p>
            <a:r>
              <a:rPr lang="en-US" sz="1425" dirty="0">
                <a:solidFill>
                  <a:srgbClr val="FFFFFF"/>
                </a:solidFill>
              </a:rPr>
              <a:t>Failure of resolutions lead to feelings of inadequacy and being unable to contribute confidently to society</a:t>
            </a:r>
          </a:p>
        </p:txBody>
      </p:sp>
      <p:pic>
        <p:nvPicPr>
          <p:cNvPr id="1026" name="Picture 2" descr="Erik Erikson's Stages of Psychosocial Development - The Psychology Notes  Headquarters">
            <a:extLst>
              <a:ext uri="{FF2B5EF4-FFF2-40B4-BE49-F238E27FC236}">
                <a16:creationId xmlns:a16="http://schemas.microsoft.com/office/drawing/2014/main" id="{CB660D22-0228-DD44-B1DD-D614085CED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714196" y="1138989"/>
            <a:ext cx="6429804" cy="4967023"/>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12B5ACF7-6C4A-FE4A-88F3-3F732A35420F}"/>
              </a:ext>
            </a:extLst>
          </p:cNvPr>
          <p:cNvSpPr txBox="1">
            <a:spLocks/>
          </p:cNvSpPr>
          <p:nvPr/>
        </p:nvSpPr>
        <p:spPr>
          <a:xfrm>
            <a:off x="251697" y="1802658"/>
            <a:ext cx="2839453" cy="3639684"/>
          </a:xfrm>
          <a:prstGeom prst="rect">
            <a:avLst/>
          </a:prstGeom>
        </p:spPr>
        <p:txBody>
          <a:bodyPr vert="horz" lIns="91440" tIns="45720" rIns="91440" bIns="45720" rtlCol="0" anchor="ctr">
            <a:normAutofit fontScale="92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endParaRPr lang="en-US" sz="1900" dirty="0"/>
          </a:p>
          <a:p>
            <a:r>
              <a:rPr lang="en-US" sz="1900" dirty="0"/>
              <a:t>Presented an 8 stage model for psychosocial development</a:t>
            </a:r>
          </a:p>
          <a:p>
            <a:endParaRPr lang="en-US" sz="1900" dirty="0"/>
          </a:p>
          <a:p>
            <a:r>
              <a:rPr lang="en-US" sz="1900" dirty="0"/>
              <a:t>Each stage has conflicting ideas and must be resolved </a:t>
            </a:r>
          </a:p>
          <a:p>
            <a:endParaRPr lang="en-US" sz="1900" dirty="0"/>
          </a:p>
          <a:p>
            <a:r>
              <a:rPr lang="en-US" sz="1900" dirty="0"/>
              <a:t>Failure of resolutions lead to feelings of inadequacy and being unable to contribute confidently to society</a:t>
            </a:r>
          </a:p>
        </p:txBody>
      </p:sp>
    </p:spTree>
    <p:extLst>
      <p:ext uri="{BB962C8B-B14F-4D97-AF65-F5344CB8AC3E}">
        <p14:creationId xmlns:p14="http://schemas.microsoft.com/office/powerpoint/2010/main" val="32891926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AF0290-D028-9845-B663-AD1329984347}"/>
              </a:ext>
            </a:extLst>
          </p:cNvPr>
          <p:cNvPicPr>
            <a:picLocks noChangeAspect="1"/>
          </p:cNvPicPr>
          <p:nvPr/>
        </p:nvPicPr>
        <p:blipFill>
          <a:blip r:embed="rId3"/>
          <a:stretch>
            <a:fillRect/>
          </a:stretch>
        </p:blipFill>
        <p:spPr>
          <a:xfrm>
            <a:off x="577515" y="0"/>
            <a:ext cx="8085221" cy="7038039"/>
          </a:xfrm>
          <a:prstGeom prst="rect">
            <a:avLst/>
          </a:prstGeom>
        </p:spPr>
      </p:pic>
    </p:spTree>
    <p:extLst>
      <p:ext uri="{BB962C8B-B14F-4D97-AF65-F5344CB8AC3E}">
        <p14:creationId xmlns:p14="http://schemas.microsoft.com/office/powerpoint/2010/main" val="195789746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AF0290-D028-9845-B663-AD1329984347}"/>
              </a:ext>
            </a:extLst>
          </p:cNvPr>
          <p:cNvPicPr>
            <a:picLocks noChangeAspect="1"/>
          </p:cNvPicPr>
          <p:nvPr/>
        </p:nvPicPr>
        <p:blipFill>
          <a:blip r:embed="rId3"/>
          <a:stretch>
            <a:fillRect/>
          </a:stretch>
        </p:blipFill>
        <p:spPr>
          <a:xfrm>
            <a:off x="2002612" y="233481"/>
            <a:ext cx="7141388" cy="6216449"/>
          </a:xfrm>
          <a:prstGeom prst="rect">
            <a:avLst/>
          </a:prstGeom>
        </p:spPr>
      </p:pic>
      <p:pic>
        <p:nvPicPr>
          <p:cNvPr id="4" name="Picture 3">
            <a:extLst>
              <a:ext uri="{FF2B5EF4-FFF2-40B4-BE49-F238E27FC236}">
                <a16:creationId xmlns:a16="http://schemas.microsoft.com/office/drawing/2014/main" id="{36676178-FF18-6E4C-B242-B131646DC6D9}"/>
              </a:ext>
            </a:extLst>
          </p:cNvPr>
          <p:cNvPicPr>
            <a:picLocks noChangeAspect="1"/>
          </p:cNvPicPr>
          <p:nvPr/>
        </p:nvPicPr>
        <p:blipFill>
          <a:blip r:embed="rId4"/>
          <a:stretch>
            <a:fillRect/>
          </a:stretch>
        </p:blipFill>
        <p:spPr>
          <a:xfrm>
            <a:off x="-302051" y="3577390"/>
            <a:ext cx="2495744" cy="344702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 name="TextBox 1">
            <a:extLst>
              <a:ext uri="{FF2B5EF4-FFF2-40B4-BE49-F238E27FC236}">
                <a16:creationId xmlns:a16="http://schemas.microsoft.com/office/drawing/2014/main" id="{8BF6C7C2-0CFD-404F-A6B2-EA974EDB1F51}"/>
              </a:ext>
            </a:extLst>
          </p:cNvPr>
          <p:cNvSpPr txBox="1"/>
          <p:nvPr/>
        </p:nvSpPr>
        <p:spPr>
          <a:xfrm>
            <a:off x="143053" y="1433242"/>
            <a:ext cx="2018556" cy="1569660"/>
          </a:xfrm>
          <a:prstGeom prst="rect">
            <a:avLst/>
          </a:prstGeom>
          <a:noFill/>
        </p:spPr>
        <p:txBody>
          <a:bodyPr wrap="square" rtlCol="0">
            <a:spAutoFit/>
          </a:bodyPr>
          <a:lstStyle/>
          <a:p>
            <a:r>
              <a:rPr lang="en-US" sz="2400" dirty="0"/>
              <a:t>What stage of psychosocial development is Ella?</a:t>
            </a:r>
          </a:p>
        </p:txBody>
      </p:sp>
    </p:spTree>
    <p:extLst>
      <p:ext uri="{BB962C8B-B14F-4D97-AF65-F5344CB8AC3E}">
        <p14:creationId xmlns:p14="http://schemas.microsoft.com/office/powerpoint/2010/main" val="30531500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58FBF-A64E-174E-8499-9CFFAA13A3BB}"/>
              </a:ext>
            </a:extLst>
          </p:cNvPr>
          <p:cNvSpPr>
            <a:spLocks noGrp="1"/>
          </p:cNvSpPr>
          <p:nvPr>
            <p:ph type="title"/>
          </p:nvPr>
        </p:nvSpPr>
        <p:spPr/>
        <p:txBody>
          <a:bodyPr/>
          <a:lstStyle/>
          <a:p>
            <a:r>
              <a:rPr lang="en-US" dirty="0" err="1">
                <a:latin typeface="Arial" panose="020B0604020202020204" pitchFamily="34" charset="0"/>
                <a:cs typeface="Arial" panose="020B0604020202020204" pitchFamily="34" charset="0"/>
              </a:rPr>
              <a:t>Behaviour</a:t>
            </a:r>
            <a:endParaRPr lang="en-US"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24D2486C-2F8E-814A-B44C-95CC8C80CDA3}"/>
              </a:ext>
            </a:extLst>
          </p:cNvPr>
          <p:cNvPicPr>
            <a:picLocks noGrp="1" noChangeAspect="1"/>
          </p:cNvPicPr>
          <p:nvPr>
            <p:ph idx="1"/>
          </p:nvPr>
        </p:nvPicPr>
        <p:blipFill>
          <a:blip r:embed="rId2"/>
          <a:stretch>
            <a:fillRect/>
          </a:stretch>
        </p:blipFill>
        <p:spPr>
          <a:xfrm>
            <a:off x="534974" y="3346315"/>
            <a:ext cx="4048831" cy="2768686"/>
          </a:xfrm>
          <a:prstGeom prst="rect">
            <a:avLst/>
          </a:prstGeom>
        </p:spPr>
      </p:pic>
      <p:sp>
        <p:nvSpPr>
          <p:cNvPr id="5" name="Rectangle 4">
            <a:extLst>
              <a:ext uri="{FF2B5EF4-FFF2-40B4-BE49-F238E27FC236}">
                <a16:creationId xmlns:a16="http://schemas.microsoft.com/office/drawing/2014/main" id="{2CDE41A8-5400-0840-A61C-3244645A3E81}"/>
              </a:ext>
            </a:extLst>
          </p:cNvPr>
          <p:cNvSpPr/>
          <p:nvPr/>
        </p:nvSpPr>
        <p:spPr>
          <a:xfrm>
            <a:off x="480810" y="1415038"/>
            <a:ext cx="8205990" cy="1569660"/>
          </a:xfrm>
          <a:prstGeom prst="rect">
            <a:avLst/>
          </a:prstGeom>
        </p:spPr>
        <p:txBody>
          <a:bodyPr wrap="square">
            <a:spAutoFit/>
          </a:bodyPr>
          <a:lstStyle/>
          <a:p>
            <a:r>
              <a:rPr lang="en-GB" sz="2400" dirty="0">
                <a:latin typeface="Arial" panose="020B0604020202020204" pitchFamily="34" charset="0"/>
                <a:cs typeface="Arial" panose="020B0604020202020204" pitchFamily="34" charset="0"/>
              </a:rPr>
              <a:t>A child at the age of one year old is unlikely to understand and learn discipline whereas a child of three years of age is highly likely to have a better understanding of their behaviour and the consequences of their misbehaviour.</a:t>
            </a:r>
            <a:endParaRPr lang="en-US" sz="24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2E54C2C-FA29-9F47-9781-C561C3E31E74}"/>
              </a:ext>
            </a:extLst>
          </p:cNvPr>
          <p:cNvPicPr>
            <a:picLocks noChangeAspect="1"/>
          </p:cNvPicPr>
          <p:nvPr/>
        </p:nvPicPr>
        <p:blipFill>
          <a:blip r:embed="rId3"/>
          <a:stretch>
            <a:fillRect/>
          </a:stretch>
        </p:blipFill>
        <p:spPr>
          <a:xfrm>
            <a:off x="4837953" y="3305196"/>
            <a:ext cx="3848847" cy="2809805"/>
          </a:xfrm>
          <a:prstGeom prst="rect">
            <a:avLst/>
          </a:prstGeom>
        </p:spPr>
      </p:pic>
    </p:spTree>
    <p:extLst>
      <p:ext uri="{BB962C8B-B14F-4D97-AF65-F5344CB8AC3E}">
        <p14:creationId xmlns:p14="http://schemas.microsoft.com/office/powerpoint/2010/main" val="14045172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DDFEE-DDC5-DE4A-9813-8557F4BC675F}"/>
              </a:ext>
            </a:extLst>
          </p:cNvPr>
          <p:cNvSpPr>
            <a:spLocks noGrp="1"/>
          </p:cNvSpPr>
          <p:nvPr>
            <p:ph type="title"/>
          </p:nvPr>
        </p:nvSpPr>
        <p:spPr>
          <a:xfrm>
            <a:off x="457200" y="0"/>
            <a:ext cx="8229600" cy="1143000"/>
          </a:xfrm>
        </p:spPr>
        <p:txBody>
          <a:bodyPr/>
          <a:lstStyle/>
          <a:p>
            <a:r>
              <a:rPr lang="en-US" dirty="0">
                <a:solidFill>
                  <a:srgbClr val="00B050"/>
                </a:solidFill>
              </a:rPr>
              <a:t>What is your opinion?</a:t>
            </a:r>
          </a:p>
        </p:txBody>
      </p:sp>
      <p:sp>
        <p:nvSpPr>
          <p:cNvPr id="3" name="Content Placeholder 2">
            <a:extLst>
              <a:ext uri="{FF2B5EF4-FFF2-40B4-BE49-F238E27FC236}">
                <a16:creationId xmlns:a16="http://schemas.microsoft.com/office/drawing/2014/main" id="{233396E8-EBD5-0345-A406-9ADD4A2C6750}"/>
              </a:ext>
            </a:extLst>
          </p:cNvPr>
          <p:cNvSpPr>
            <a:spLocks noGrp="1"/>
          </p:cNvSpPr>
          <p:nvPr>
            <p:ph idx="1"/>
          </p:nvPr>
        </p:nvSpPr>
        <p:spPr>
          <a:xfrm>
            <a:off x="457200" y="1417638"/>
            <a:ext cx="4250987" cy="4525963"/>
          </a:xfrm>
        </p:spPr>
        <p:txBody>
          <a:bodyPr/>
          <a:lstStyle/>
          <a:p>
            <a:pPr marL="0" indent="0">
              <a:buNone/>
            </a:pPr>
            <a:r>
              <a:rPr lang="en-US" dirty="0"/>
              <a:t>Are teachers sometimes unrealistic in their expectations regarding pupils’ </a:t>
            </a:r>
            <a:r>
              <a:rPr lang="en-US" dirty="0" err="1"/>
              <a:t>behaviour</a:t>
            </a:r>
            <a:r>
              <a:rPr lang="en-US" dirty="0"/>
              <a:t> because they are simply not developmentally ready to understand consequences of their actions for example? </a:t>
            </a:r>
          </a:p>
          <a:p>
            <a:endParaRPr lang="en-US" dirty="0"/>
          </a:p>
        </p:txBody>
      </p:sp>
      <p:pic>
        <p:nvPicPr>
          <p:cNvPr id="4" name="Picture 3">
            <a:extLst>
              <a:ext uri="{FF2B5EF4-FFF2-40B4-BE49-F238E27FC236}">
                <a16:creationId xmlns:a16="http://schemas.microsoft.com/office/drawing/2014/main" id="{A6295DA2-0D81-0647-91FD-A3E1881B8A5F}"/>
              </a:ext>
            </a:extLst>
          </p:cNvPr>
          <p:cNvPicPr>
            <a:picLocks noChangeAspect="1"/>
          </p:cNvPicPr>
          <p:nvPr/>
        </p:nvPicPr>
        <p:blipFill rotWithShape="1">
          <a:blip r:embed="rId2"/>
          <a:srcRect l="19511" t="-2610" r="9962"/>
          <a:stretch/>
        </p:blipFill>
        <p:spPr>
          <a:xfrm>
            <a:off x="4946485" y="1724891"/>
            <a:ext cx="3927351" cy="3814065"/>
          </a:xfrm>
          <a:prstGeom prst="rect">
            <a:avLst/>
          </a:prstGeom>
        </p:spPr>
      </p:pic>
    </p:spTree>
    <p:extLst>
      <p:ext uri="{BB962C8B-B14F-4D97-AF65-F5344CB8AC3E}">
        <p14:creationId xmlns:p14="http://schemas.microsoft.com/office/powerpoint/2010/main" val="145259931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E7500-E772-3845-A782-DC52ABA70996}"/>
              </a:ext>
            </a:extLst>
          </p:cNvPr>
          <p:cNvSpPr>
            <a:spLocks noGrp="1"/>
          </p:cNvSpPr>
          <p:nvPr>
            <p:ph type="title"/>
          </p:nvPr>
        </p:nvSpPr>
        <p:spPr>
          <a:xfrm>
            <a:off x="457200" y="-102627"/>
            <a:ext cx="8229600" cy="1143000"/>
          </a:xfrm>
        </p:spPr>
        <p:txBody>
          <a:bodyPr/>
          <a:lstStyle/>
          <a:p>
            <a:r>
              <a:rPr lang="en-US" dirty="0"/>
              <a:t>Another game!</a:t>
            </a:r>
          </a:p>
        </p:txBody>
      </p:sp>
      <p:sp>
        <p:nvSpPr>
          <p:cNvPr id="3" name="Content Placeholder 2">
            <a:extLst>
              <a:ext uri="{FF2B5EF4-FFF2-40B4-BE49-F238E27FC236}">
                <a16:creationId xmlns:a16="http://schemas.microsoft.com/office/drawing/2014/main" id="{645E77C2-087F-9C43-BA87-410CFEABB2AF}"/>
              </a:ext>
            </a:extLst>
          </p:cNvPr>
          <p:cNvSpPr>
            <a:spLocks noGrp="1"/>
          </p:cNvSpPr>
          <p:nvPr>
            <p:ph idx="1"/>
          </p:nvPr>
        </p:nvSpPr>
        <p:spPr>
          <a:xfrm>
            <a:off x="457200" y="884238"/>
            <a:ext cx="8229600" cy="4708525"/>
          </a:xfrm>
        </p:spPr>
        <p:txBody>
          <a:bodyPr/>
          <a:lstStyle/>
          <a:p>
            <a:pPr marL="0" indent="0" algn="ctr">
              <a:buNone/>
            </a:pPr>
            <a:r>
              <a:rPr lang="en-US" dirty="0">
                <a:latin typeface="Arial" panose="020B0604020202020204" pitchFamily="34" charset="0"/>
                <a:cs typeface="Arial" panose="020B0604020202020204" pitchFamily="34" charset="0"/>
              </a:rPr>
              <a:t>Lets play the </a:t>
            </a:r>
            <a:r>
              <a:rPr lang="en-US" b="1" dirty="0">
                <a:latin typeface="Arial" panose="020B0604020202020204" pitchFamily="34" charset="0"/>
                <a:cs typeface="Arial" panose="020B0604020202020204" pitchFamily="34" charset="0"/>
              </a:rPr>
              <a:t>2-3yrs</a:t>
            </a:r>
            <a:r>
              <a:rPr lang="en-US" dirty="0">
                <a:latin typeface="Arial" panose="020B0604020202020204" pitchFamily="34" charset="0"/>
                <a:cs typeface="Arial" panose="020B0604020202020204" pitchFamily="34" charset="0"/>
              </a:rPr>
              <a:t> or </a:t>
            </a:r>
            <a:r>
              <a:rPr lang="en-US" b="1" dirty="0">
                <a:latin typeface="Arial" panose="020B0604020202020204" pitchFamily="34" charset="0"/>
                <a:cs typeface="Arial" panose="020B0604020202020204" pitchFamily="34" charset="0"/>
              </a:rPr>
              <a:t>4-5yrs</a:t>
            </a:r>
            <a:r>
              <a:rPr lang="en-US" dirty="0">
                <a:latin typeface="Arial" panose="020B0604020202020204" pitchFamily="34" charset="0"/>
                <a:cs typeface="Arial" panose="020B0604020202020204" pitchFamily="34" charset="0"/>
              </a:rPr>
              <a:t> game!</a:t>
            </a:r>
          </a:p>
          <a:p>
            <a:pPr marL="0" indent="0" algn="ctr">
              <a:buNone/>
            </a:pPr>
            <a:r>
              <a:rPr lang="en-US" dirty="0"/>
              <a:t>Who behaves like this?</a:t>
            </a:r>
          </a:p>
        </p:txBody>
      </p:sp>
      <p:pic>
        <p:nvPicPr>
          <p:cNvPr id="5" name="Picture 4">
            <a:hlinkClick r:id="rId2"/>
            <a:extLst>
              <a:ext uri="{FF2B5EF4-FFF2-40B4-BE49-F238E27FC236}">
                <a16:creationId xmlns:a16="http://schemas.microsoft.com/office/drawing/2014/main" id="{49413112-D2B2-7B4F-BD0A-E0E8447E0DEF}"/>
              </a:ext>
            </a:extLst>
          </p:cNvPr>
          <p:cNvPicPr>
            <a:picLocks noChangeAspect="1"/>
          </p:cNvPicPr>
          <p:nvPr/>
        </p:nvPicPr>
        <p:blipFill>
          <a:blip r:embed="rId3"/>
          <a:stretch>
            <a:fillRect/>
          </a:stretch>
        </p:blipFill>
        <p:spPr>
          <a:xfrm>
            <a:off x="1190625" y="4735513"/>
            <a:ext cx="4737100" cy="1714500"/>
          </a:xfrm>
          <a:prstGeom prst="rect">
            <a:avLst/>
          </a:prstGeom>
        </p:spPr>
      </p:pic>
      <p:sp>
        <p:nvSpPr>
          <p:cNvPr id="6" name="TextBox 5">
            <a:extLst>
              <a:ext uri="{FF2B5EF4-FFF2-40B4-BE49-F238E27FC236}">
                <a16:creationId xmlns:a16="http://schemas.microsoft.com/office/drawing/2014/main" id="{EE1963D8-1C7A-BA4B-9D0B-00C14AACEB80}"/>
              </a:ext>
            </a:extLst>
          </p:cNvPr>
          <p:cNvSpPr txBox="1"/>
          <p:nvPr/>
        </p:nvSpPr>
        <p:spPr>
          <a:xfrm>
            <a:off x="1632734" y="2842769"/>
            <a:ext cx="5878532" cy="646331"/>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“Uses words to hurt others.”</a:t>
            </a:r>
          </a:p>
        </p:txBody>
      </p:sp>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b="9888"/>
          <a:stretch/>
        </p:blipFill>
        <p:spPr>
          <a:xfrm>
            <a:off x="6661150" y="4501661"/>
            <a:ext cx="2482850" cy="2337515"/>
          </a:xfrm>
          <a:prstGeom prst="rect">
            <a:avLst/>
          </a:prstGeom>
        </p:spPr>
      </p:pic>
    </p:spTree>
    <p:extLst>
      <p:ext uri="{BB962C8B-B14F-4D97-AF65-F5344CB8AC3E}">
        <p14:creationId xmlns:p14="http://schemas.microsoft.com/office/powerpoint/2010/main" val="280550509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AE59D-A73E-DC48-AFE8-714CC978DCD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5247C089-E3BD-8C4D-ADE9-C4AC7FC314DB}"/>
              </a:ext>
            </a:extLst>
          </p:cNvPr>
          <p:cNvPicPr>
            <a:picLocks noGrp="1" noChangeAspect="1"/>
          </p:cNvPicPr>
          <p:nvPr>
            <p:ph idx="1"/>
          </p:nvPr>
        </p:nvPicPr>
        <p:blipFill>
          <a:blip r:embed="rId2"/>
          <a:stretch>
            <a:fillRect/>
          </a:stretch>
        </p:blipFill>
        <p:spPr>
          <a:xfrm>
            <a:off x="0" y="274638"/>
            <a:ext cx="9144000" cy="6344816"/>
          </a:xfrm>
        </p:spPr>
      </p:pic>
    </p:spTree>
    <p:extLst>
      <p:ext uri="{BB962C8B-B14F-4D97-AF65-F5344CB8AC3E}">
        <p14:creationId xmlns:p14="http://schemas.microsoft.com/office/powerpoint/2010/main" val="23917836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505D5-165F-6340-AB84-15BC5C40856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1777D770-2C0C-FA49-8853-44B2F0D62FC0}"/>
              </a:ext>
            </a:extLst>
          </p:cNvPr>
          <p:cNvPicPr>
            <a:picLocks noGrp="1" noChangeAspect="1"/>
          </p:cNvPicPr>
          <p:nvPr>
            <p:ph idx="1"/>
          </p:nvPr>
        </p:nvPicPr>
        <p:blipFill>
          <a:blip r:embed="rId2"/>
          <a:stretch>
            <a:fillRect/>
          </a:stretch>
        </p:blipFill>
        <p:spPr>
          <a:xfrm>
            <a:off x="-19455" y="544749"/>
            <a:ext cx="9174005" cy="5710136"/>
          </a:xfrm>
        </p:spPr>
      </p:pic>
    </p:spTree>
    <p:extLst>
      <p:ext uri="{BB962C8B-B14F-4D97-AF65-F5344CB8AC3E}">
        <p14:creationId xmlns:p14="http://schemas.microsoft.com/office/powerpoint/2010/main" val="256173386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61F23-2DF5-554F-B401-419688EFCB5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C44CF041-82DD-2E42-8C5A-D0F853B256DF}"/>
              </a:ext>
            </a:extLst>
          </p:cNvPr>
          <p:cNvPicPr>
            <a:picLocks noGrp="1" noChangeAspect="1"/>
          </p:cNvPicPr>
          <p:nvPr>
            <p:ph idx="1"/>
          </p:nvPr>
        </p:nvPicPr>
        <p:blipFill>
          <a:blip r:embed="rId2"/>
          <a:stretch>
            <a:fillRect/>
          </a:stretch>
        </p:blipFill>
        <p:spPr>
          <a:xfrm>
            <a:off x="0" y="846138"/>
            <a:ext cx="9140405" cy="3555814"/>
          </a:xfrm>
        </p:spPr>
      </p:pic>
      <p:sp>
        <p:nvSpPr>
          <p:cNvPr id="6" name="TextBox 5">
            <a:extLst>
              <a:ext uri="{FF2B5EF4-FFF2-40B4-BE49-F238E27FC236}">
                <a16:creationId xmlns:a16="http://schemas.microsoft.com/office/drawing/2014/main" id="{9FF20E20-B98F-034B-A588-A543E6D1C424}"/>
              </a:ext>
            </a:extLst>
          </p:cNvPr>
          <p:cNvSpPr txBox="1"/>
          <p:nvPr/>
        </p:nvSpPr>
        <p:spPr>
          <a:xfrm>
            <a:off x="622570" y="4973452"/>
            <a:ext cx="8225329"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How did you do out of 23?</a:t>
            </a:r>
          </a:p>
        </p:txBody>
      </p:sp>
    </p:spTree>
    <p:extLst>
      <p:ext uri="{BB962C8B-B14F-4D97-AF65-F5344CB8AC3E}">
        <p14:creationId xmlns:p14="http://schemas.microsoft.com/office/powerpoint/2010/main" val="93193565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8010-97DE-FD43-908B-ED5132DF915B}"/>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48B83136-EBC5-F44E-865C-E2B81D0BEE8A}"/>
              </a:ext>
            </a:extLst>
          </p:cNvPr>
          <p:cNvPicPr>
            <a:picLocks noGrp="1" noChangeAspect="1"/>
          </p:cNvPicPr>
          <p:nvPr>
            <p:ph idx="1"/>
          </p:nvPr>
        </p:nvPicPr>
        <p:blipFill>
          <a:blip r:embed="rId2"/>
          <a:stretch>
            <a:fillRect/>
          </a:stretch>
        </p:blipFill>
        <p:spPr>
          <a:xfrm>
            <a:off x="4105072" y="274638"/>
            <a:ext cx="4416357" cy="61056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5" name="TextBox 4">
            <a:extLst>
              <a:ext uri="{FF2B5EF4-FFF2-40B4-BE49-F238E27FC236}">
                <a16:creationId xmlns:a16="http://schemas.microsoft.com/office/drawing/2014/main" id="{60DF6A80-A697-F646-8727-C1215D4AFD2C}"/>
              </a:ext>
            </a:extLst>
          </p:cNvPr>
          <p:cNvSpPr txBox="1"/>
          <p:nvPr/>
        </p:nvSpPr>
        <p:spPr>
          <a:xfrm>
            <a:off x="603116" y="1634247"/>
            <a:ext cx="2859932" cy="3970318"/>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We will work on your assignment every session!</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Keep Ella close – make notes and connections as you go.</a:t>
            </a:r>
          </a:p>
        </p:txBody>
      </p:sp>
    </p:spTree>
    <p:extLst>
      <p:ext uri="{BB962C8B-B14F-4D97-AF65-F5344CB8AC3E}">
        <p14:creationId xmlns:p14="http://schemas.microsoft.com/office/powerpoint/2010/main" val="1501767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C8850-FEAE-7748-BC2F-8E23FFB6F97A}"/>
              </a:ext>
            </a:extLst>
          </p:cNvPr>
          <p:cNvSpPr>
            <a:spLocks noGrp="1"/>
          </p:cNvSpPr>
          <p:nvPr>
            <p:ph type="title"/>
          </p:nvPr>
        </p:nvSpPr>
        <p:spPr/>
        <p:txBody>
          <a:bodyPr/>
          <a:lstStyle/>
          <a:p>
            <a:r>
              <a:rPr lang="en-US" dirty="0">
                <a:latin typeface="American Typewriter" panose="02090604020004020304" pitchFamily="18" charset="77"/>
              </a:rPr>
              <a:t>Do you want to delve deeper?</a:t>
            </a:r>
          </a:p>
        </p:txBody>
      </p:sp>
      <p:pic>
        <p:nvPicPr>
          <p:cNvPr id="5" name="Content Placeholder 4">
            <a:extLst>
              <a:ext uri="{FF2B5EF4-FFF2-40B4-BE49-F238E27FC236}">
                <a16:creationId xmlns:a16="http://schemas.microsoft.com/office/drawing/2014/main" id="{9011420B-D8FD-AA4F-9100-03E79C41B600}"/>
              </a:ext>
            </a:extLst>
          </p:cNvPr>
          <p:cNvPicPr>
            <a:picLocks noGrp="1" noChangeAspect="1"/>
          </p:cNvPicPr>
          <p:nvPr>
            <p:ph idx="1"/>
          </p:nvPr>
        </p:nvPicPr>
        <p:blipFill>
          <a:blip r:embed="rId2"/>
          <a:stretch>
            <a:fillRect/>
          </a:stretch>
        </p:blipFill>
        <p:spPr>
          <a:xfrm>
            <a:off x="127167" y="1666568"/>
            <a:ext cx="8949829" cy="5079028"/>
          </a:xfrm>
        </p:spPr>
      </p:pic>
    </p:spTree>
    <p:extLst>
      <p:ext uri="{BB962C8B-B14F-4D97-AF65-F5344CB8AC3E}">
        <p14:creationId xmlns:p14="http://schemas.microsoft.com/office/powerpoint/2010/main" val="333801648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Darllen</a:t>
            </a:r>
            <a:r>
              <a:rPr lang="en-GB" dirty="0"/>
              <a:t> </a:t>
            </a:r>
            <a:r>
              <a:rPr lang="en-GB" dirty="0" err="1"/>
              <a:t>pellach</a:t>
            </a:r>
            <a:br>
              <a:rPr lang="en-GB" dirty="0"/>
            </a:br>
            <a:r>
              <a:rPr lang="en-GB" dirty="0"/>
              <a:t>Further reading</a:t>
            </a:r>
          </a:p>
        </p:txBody>
      </p:sp>
      <p:sp>
        <p:nvSpPr>
          <p:cNvPr id="3" name="Content Placeholder 2"/>
          <p:cNvSpPr>
            <a:spLocks noGrp="1"/>
          </p:cNvSpPr>
          <p:nvPr>
            <p:ph idx="1"/>
          </p:nvPr>
        </p:nvSpPr>
        <p:spPr/>
        <p:txBody>
          <a:bodyPr>
            <a:normAutofit/>
          </a:bodyPr>
          <a:lstStyle/>
          <a:p>
            <a:pPr marL="0" indent="0" eaLnBrk="0" hangingPunct="0">
              <a:buNone/>
            </a:pPr>
            <a:r>
              <a:rPr lang="cy-GB" sz="1800" dirty="0" err="1"/>
              <a:t>Beckett</a:t>
            </a:r>
            <a:r>
              <a:rPr lang="cy-GB" sz="1800" dirty="0"/>
              <a:t>, C. a Taylor, H. (2010) </a:t>
            </a:r>
            <a:r>
              <a:rPr lang="cy-GB" sz="1800" i="1" dirty="0" err="1"/>
              <a:t>Human</a:t>
            </a:r>
            <a:r>
              <a:rPr lang="cy-GB" sz="1800" i="1" dirty="0"/>
              <a:t> </a:t>
            </a:r>
            <a:r>
              <a:rPr lang="cy-GB" sz="1800" i="1" dirty="0" err="1"/>
              <a:t>Growth</a:t>
            </a:r>
            <a:r>
              <a:rPr lang="cy-GB" sz="1800" i="1" dirty="0"/>
              <a:t> </a:t>
            </a:r>
            <a:r>
              <a:rPr lang="cy-GB" sz="1800" i="1" dirty="0" err="1"/>
              <a:t>and</a:t>
            </a:r>
            <a:r>
              <a:rPr lang="cy-GB" sz="1800" i="1" dirty="0"/>
              <a:t> Development.</a:t>
            </a:r>
            <a:r>
              <a:rPr lang="cy-GB" sz="1800" dirty="0"/>
              <a:t> 2</a:t>
            </a:r>
            <a:r>
              <a:rPr lang="cy-GB" sz="1800" baseline="30000" dirty="0"/>
              <a:t>il </a:t>
            </a:r>
            <a:r>
              <a:rPr lang="cy-GB" sz="1800" dirty="0" err="1"/>
              <a:t>Arg</a:t>
            </a:r>
            <a:r>
              <a:rPr lang="cy-GB" sz="1800" dirty="0"/>
              <a:t>. Llundain: </a:t>
            </a:r>
            <a:r>
              <a:rPr lang="cy-GB" sz="1800" dirty="0" err="1"/>
              <a:t>Sage</a:t>
            </a:r>
            <a:r>
              <a:rPr lang="cy-GB" sz="1800" dirty="0"/>
              <a:t>. (Pennod 3)</a:t>
            </a:r>
            <a:endParaRPr lang="en-GB" sz="1800" dirty="0"/>
          </a:p>
          <a:p>
            <a:pPr marL="0" indent="0" eaLnBrk="0" hangingPunct="0">
              <a:buNone/>
            </a:pPr>
            <a:r>
              <a:rPr lang="cy-GB" sz="1800" dirty="0" err="1"/>
              <a:t>Keenan</a:t>
            </a:r>
            <a:r>
              <a:rPr lang="cy-GB" sz="1800" dirty="0"/>
              <a:t>, T. </a:t>
            </a:r>
            <a:r>
              <a:rPr lang="cy-GB" sz="1800" dirty="0" err="1"/>
              <a:t>et</a:t>
            </a:r>
            <a:r>
              <a:rPr lang="cy-GB" sz="1800" dirty="0"/>
              <a:t> </a:t>
            </a:r>
            <a:r>
              <a:rPr lang="cy-GB" sz="1800" dirty="0" err="1"/>
              <a:t>al</a:t>
            </a:r>
            <a:r>
              <a:rPr lang="cy-GB" sz="1800" dirty="0"/>
              <a:t>. (2016) </a:t>
            </a:r>
            <a:r>
              <a:rPr lang="cy-GB" sz="1800" i="1" dirty="0" err="1"/>
              <a:t>An</a:t>
            </a:r>
            <a:r>
              <a:rPr lang="cy-GB" sz="1800" i="1" dirty="0"/>
              <a:t> </a:t>
            </a:r>
            <a:r>
              <a:rPr lang="cy-GB" sz="1800" i="1" dirty="0" err="1"/>
              <a:t>introduction</a:t>
            </a:r>
            <a:r>
              <a:rPr lang="cy-GB" sz="1800" i="1" dirty="0"/>
              <a:t> to </a:t>
            </a:r>
            <a:r>
              <a:rPr lang="cy-GB" sz="1800" i="1" dirty="0" err="1"/>
              <a:t>child</a:t>
            </a:r>
            <a:r>
              <a:rPr lang="cy-GB" sz="1800" i="1" dirty="0"/>
              <a:t> </a:t>
            </a:r>
            <a:r>
              <a:rPr lang="cy-GB" sz="1800" i="1" dirty="0" err="1"/>
              <a:t>development</a:t>
            </a:r>
            <a:r>
              <a:rPr lang="cy-GB" sz="1800" i="1" dirty="0"/>
              <a:t>.</a:t>
            </a:r>
            <a:r>
              <a:rPr lang="cy-GB" sz="1800" dirty="0"/>
              <a:t> 3</a:t>
            </a:r>
            <a:r>
              <a:rPr lang="cy-GB" sz="1800" baseline="30000" dirty="0"/>
              <a:t>ydd</a:t>
            </a:r>
            <a:r>
              <a:rPr lang="cy-GB" sz="1800" dirty="0"/>
              <a:t> </a:t>
            </a:r>
            <a:r>
              <a:rPr lang="cy-GB" sz="1800" dirty="0" err="1"/>
              <a:t>Arg</a:t>
            </a:r>
            <a:r>
              <a:rPr lang="cy-GB" sz="1800" dirty="0"/>
              <a:t>. Llundain: </a:t>
            </a:r>
            <a:r>
              <a:rPr lang="cy-GB" sz="1800" dirty="0" err="1"/>
              <a:t>Sage</a:t>
            </a:r>
            <a:r>
              <a:rPr lang="cy-GB" sz="1800" dirty="0"/>
              <a:t>. (Pennod 10)</a:t>
            </a:r>
            <a:endParaRPr lang="en-GB" sz="1800" dirty="0"/>
          </a:p>
          <a:p>
            <a:pPr marL="0" indent="0" eaLnBrk="0" hangingPunct="0">
              <a:buNone/>
            </a:pPr>
            <a:r>
              <a:rPr lang="cy-GB" sz="1800" dirty="0" err="1"/>
              <a:t>Lindon</a:t>
            </a:r>
            <a:r>
              <a:rPr lang="cy-GB" sz="1800" dirty="0"/>
              <a:t>, J. (2006) </a:t>
            </a:r>
            <a:r>
              <a:rPr lang="cy-GB" sz="1800" i="1" dirty="0" err="1"/>
              <a:t>Child</a:t>
            </a:r>
            <a:r>
              <a:rPr lang="cy-GB" sz="1800" i="1" dirty="0"/>
              <a:t> </a:t>
            </a:r>
            <a:r>
              <a:rPr lang="cy-GB" sz="1800" i="1" dirty="0" err="1"/>
              <a:t>development</a:t>
            </a:r>
            <a:r>
              <a:rPr lang="cy-GB" sz="1800" i="1" dirty="0"/>
              <a:t> </a:t>
            </a:r>
            <a:r>
              <a:rPr lang="cy-GB" sz="1800" i="1" dirty="0" err="1"/>
              <a:t>from</a:t>
            </a:r>
            <a:r>
              <a:rPr lang="cy-GB" sz="1800" i="1" dirty="0"/>
              <a:t> </a:t>
            </a:r>
            <a:r>
              <a:rPr lang="cy-GB" sz="1800" i="1" dirty="0" err="1"/>
              <a:t>Birth</a:t>
            </a:r>
            <a:r>
              <a:rPr lang="cy-GB" sz="1800" i="1" dirty="0"/>
              <a:t> to </a:t>
            </a:r>
            <a:r>
              <a:rPr lang="cy-GB" sz="1800" i="1" dirty="0" err="1"/>
              <a:t>Eight</a:t>
            </a:r>
            <a:r>
              <a:rPr lang="cy-GB" sz="1800" i="1" dirty="0"/>
              <a:t>.</a:t>
            </a:r>
            <a:r>
              <a:rPr lang="cy-GB" sz="1800" dirty="0"/>
              <a:t> Llundain: National </a:t>
            </a:r>
            <a:r>
              <a:rPr lang="cy-GB" sz="1800" dirty="0" err="1"/>
              <a:t>Children’s</a:t>
            </a:r>
            <a:r>
              <a:rPr lang="cy-GB" sz="1800" dirty="0"/>
              <a:t> </a:t>
            </a:r>
            <a:r>
              <a:rPr lang="cy-GB" sz="1800" dirty="0" err="1"/>
              <a:t>Bureau</a:t>
            </a:r>
            <a:r>
              <a:rPr lang="cy-GB" sz="1800" dirty="0"/>
              <a:t>.</a:t>
            </a:r>
            <a:endParaRPr lang="en-GB" sz="1800" dirty="0"/>
          </a:p>
          <a:p>
            <a:pPr marL="0" indent="0" eaLnBrk="0" hangingPunct="0">
              <a:buNone/>
            </a:pPr>
            <a:r>
              <a:rPr lang="cy-GB" sz="1800" dirty="0" err="1"/>
              <a:t>Meadows</a:t>
            </a:r>
            <a:r>
              <a:rPr lang="cy-GB" sz="1800" dirty="0"/>
              <a:t>, S. (2018) </a:t>
            </a:r>
            <a:r>
              <a:rPr lang="cy-GB" sz="1800" dirty="0" err="1"/>
              <a:t>Understanding</a:t>
            </a:r>
            <a:r>
              <a:rPr lang="cy-GB" sz="1800" dirty="0"/>
              <a:t> </a:t>
            </a:r>
            <a:r>
              <a:rPr lang="cy-GB" sz="1800" dirty="0" err="1"/>
              <a:t>child</a:t>
            </a:r>
            <a:r>
              <a:rPr lang="cy-GB" sz="1800" dirty="0"/>
              <a:t> </a:t>
            </a:r>
            <a:r>
              <a:rPr lang="cy-GB" sz="1800" dirty="0" err="1"/>
              <a:t>development</a:t>
            </a:r>
            <a:r>
              <a:rPr lang="cy-GB" sz="1800" dirty="0"/>
              <a:t>. </a:t>
            </a:r>
            <a:r>
              <a:rPr lang="cy-GB" sz="1800" dirty="0" err="1"/>
              <a:t>Abingdon</a:t>
            </a:r>
            <a:r>
              <a:rPr lang="cy-GB" sz="1800" dirty="0"/>
              <a:t>: Routledge. (Pennod 8)</a:t>
            </a:r>
            <a:endParaRPr lang="en-GB" sz="1800" dirty="0"/>
          </a:p>
          <a:p>
            <a:pPr marL="0" indent="0">
              <a:buNone/>
            </a:pPr>
            <a:endParaRPr lang="en-GB" dirty="0"/>
          </a:p>
        </p:txBody>
      </p:sp>
    </p:spTree>
    <p:extLst>
      <p:ext uri="{BB962C8B-B14F-4D97-AF65-F5344CB8AC3E}">
        <p14:creationId xmlns:p14="http://schemas.microsoft.com/office/powerpoint/2010/main" val="2175387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80C40D8-376B-4C4C-8CCA-049A1AC26420}"/>
              </a:ext>
            </a:extLst>
          </p:cNvPr>
          <p:cNvSpPr>
            <a:spLocks noGrp="1"/>
          </p:cNvSpPr>
          <p:nvPr>
            <p:ph type="subTitle" idx="1"/>
          </p:nvPr>
        </p:nvSpPr>
        <p:spPr>
          <a:xfrm rot="959006">
            <a:off x="5954740" y="5111338"/>
            <a:ext cx="2972693" cy="644075"/>
          </a:xfrm>
        </p:spPr>
        <p:txBody>
          <a:bodyPr>
            <a:normAutofit fontScale="92500"/>
          </a:bodyPr>
          <a:lstStyle/>
          <a:p>
            <a:pPr algn="ctr"/>
            <a:r>
              <a:rPr lang="en-US" dirty="0">
                <a:hlinkClick r:id="rId2">
                  <a:extLst>
                    <a:ext uri="{A12FA001-AC4F-418D-AE19-62706E023703}">
                      <ahyp:hlinkClr xmlns:ahyp="http://schemas.microsoft.com/office/drawing/2018/hyperlinkcolor" val="tx"/>
                    </a:ext>
                  </a:extLst>
                </a:hlinkClick>
              </a:rPr>
              <a:t>Click here for a copy of the bilingual lecture presentation </a:t>
            </a:r>
            <a:endParaRPr lang="en-US" dirty="0"/>
          </a:p>
        </p:txBody>
      </p:sp>
      <p:sp>
        <p:nvSpPr>
          <p:cNvPr id="5" name="Text Placeholder 4">
            <a:extLst>
              <a:ext uri="{FF2B5EF4-FFF2-40B4-BE49-F238E27FC236}">
                <a16:creationId xmlns:a16="http://schemas.microsoft.com/office/drawing/2014/main" id="{18B17179-51FB-0C4C-8D69-B3F6EBF39B8F}"/>
              </a:ext>
            </a:extLst>
          </p:cNvPr>
          <p:cNvSpPr>
            <a:spLocks noGrp="1"/>
          </p:cNvSpPr>
          <p:nvPr>
            <p:ph type="body" sz="quarter" idx="16"/>
          </p:nvPr>
        </p:nvSpPr>
        <p:spPr/>
        <p:txBody>
          <a:bodyPr>
            <a:normAutofit/>
          </a:bodyPr>
          <a:lstStyle/>
          <a:p>
            <a:r>
              <a:rPr lang="en-US" sz="1500" dirty="0"/>
              <a:t>ECAD4007</a:t>
            </a:r>
          </a:p>
        </p:txBody>
      </p:sp>
      <p:sp>
        <p:nvSpPr>
          <p:cNvPr id="6" name="TextBox 5">
            <a:extLst>
              <a:ext uri="{FF2B5EF4-FFF2-40B4-BE49-F238E27FC236}">
                <a16:creationId xmlns:a16="http://schemas.microsoft.com/office/drawing/2014/main" id="{B39B01B3-9C7B-2B49-878B-57030CC46C17}"/>
              </a:ext>
            </a:extLst>
          </p:cNvPr>
          <p:cNvSpPr txBox="1"/>
          <p:nvPr/>
        </p:nvSpPr>
        <p:spPr>
          <a:xfrm rot="20750484">
            <a:off x="247816" y="4601534"/>
            <a:ext cx="4308167" cy="523220"/>
          </a:xfrm>
          <a:prstGeom prst="rect">
            <a:avLst/>
          </a:prstGeom>
          <a:noFill/>
        </p:spPr>
        <p:txBody>
          <a:bodyPr wrap="none" rtlCol="0">
            <a:spAutoFit/>
          </a:bodyPr>
          <a:lstStyle/>
          <a:p>
            <a:r>
              <a:rPr lang="en-US" sz="2800" dirty="0">
                <a:solidFill>
                  <a:schemeClr val="accent6">
                    <a:lumMod val="75000"/>
                  </a:schemeClr>
                </a:solidFill>
                <a:hlinkClick r:id="rId3">
                  <a:extLst>
                    <a:ext uri="{A12FA001-AC4F-418D-AE19-62706E023703}">
                      <ahyp:hlinkClr xmlns:ahyp="http://schemas.microsoft.com/office/drawing/2018/hyperlinkcolor" val="tx"/>
                    </a:ext>
                  </a:extLst>
                </a:hlinkClick>
              </a:rPr>
              <a:t>Click here for English lecture</a:t>
            </a:r>
            <a:endParaRPr lang="en-US" sz="2800" dirty="0">
              <a:solidFill>
                <a:schemeClr val="accent6">
                  <a:lumMod val="75000"/>
                </a:schemeClr>
              </a:solidFill>
            </a:endParaRPr>
          </a:p>
        </p:txBody>
      </p:sp>
      <p:pic>
        <p:nvPicPr>
          <p:cNvPr id="9" name="Graphic 8">
            <a:extLst>
              <a:ext uri="{FF2B5EF4-FFF2-40B4-BE49-F238E27FC236}">
                <a16:creationId xmlns:a16="http://schemas.microsoft.com/office/drawing/2014/main" id="{84898B3E-2EF0-A54B-9025-93A0FFE9950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0835737">
            <a:off x="-370833" y="1395338"/>
            <a:ext cx="4985035" cy="2876581"/>
          </a:xfrm>
          <a:prstGeom prst="rect">
            <a:avLst/>
          </a:prstGeom>
        </p:spPr>
      </p:pic>
      <p:sp>
        <p:nvSpPr>
          <p:cNvPr id="12" name="Rectangle 11">
            <a:extLst>
              <a:ext uri="{FF2B5EF4-FFF2-40B4-BE49-F238E27FC236}">
                <a16:creationId xmlns:a16="http://schemas.microsoft.com/office/drawing/2014/main" id="{3D3E7C8E-919C-C645-AA04-54C2BBCE4C55}"/>
              </a:ext>
            </a:extLst>
          </p:cNvPr>
          <p:cNvSpPr/>
          <p:nvPr/>
        </p:nvSpPr>
        <p:spPr>
          <a:xfrm rot="1100718">
            <a:off x="5619393" y="2515045"/>
            <a:ext cx="3007683" cy="1384995"/>
          </a:xfrm>
          <a:prstGeom prst="rect">
            <a:avLst/>
          </a:prstGeom>
        </p:spPr>
        <p:txBody>
          <a:bodyPr wrap="square">
            <a:spAutoFit/>
          </a:bodyPr>
          <a:lstStyle/>
          <a:p>
            <a:br>
              <a:rPr lang="cy-GB" dirty="0">
                <a:solidFill>
                  <a:schemeClr val="bg1"/>
                </a:solidFill>
              </a:rPr>
            </a:br>
            <a:br>
              <a:rPr lang="cy-GB" dirty="0">
                <a:solidFill>
                  <a:schemeClr val="bg1"/>
                </a:solidFill>
              </a:rPr>
            </a:br>
            <a:r>
              <a:rPr lang="cy-GB" sz="2400" dirty="0">
                <a:solidFill>
                  <a:schemeClr val="bg1"/>
                </a:solidFill>
                <a:hlinkClick r:id="rId6">
                  <a:extLst>
                    <a:ext uri="{A12FA001-AC4F-418D-AE19-62706E023703}">
                      <ahyp:hlinkClr xmlns:ahyp="http://schemas.microsoft.com/office/drawing/2018/hyperlinkcolor" val="tx"/>
                    </a:ext>
                  </a:extLst>
                </a:hlinkClick>
              </a:rPr>
              <a:t>Contesting Views –</a:t>
            </a:r>
            <a:br>
              <a:rPr lang="cy-GB" sz="2400" dirty="0">
                <a:solidFill>
                  <a:schemeClr val="bg1"/>
                </a:solidFill>
                <a:hlinkClick r:id="rId6">
                  <a:extLst>
                    <a:ext uri="{A12FA001-AC4F-418D-AE19-62706E023703}">
                      <ahyp:hlinkClr xmlns:ahyp="http://schemas.microsoft.com/office/drawing/2018/hyperlinkcolor" val="tx"/>
                    </a:ext>
                  </a:extLst>
                </a:hlinkClick>
              </a:rPr>
            </a:br>
            <a:r>
              <a:rPr lang="cy-GB" sz="2400" dirty="0">
                <a:solidFill>
                  <a:schemeClr val="bg1"/>
                </a:solidFill>
                <a:hlinkClick r:id="rId6">
                  <a:extLst>
                    <a:ext uri="{A12FA001-AC4F-418D-AE19-62706E023703}">
                      <ahyp:hlinkClr xmlns:ahyp="http://schemas.microsoft.com/office/drawing/2018/hyperlinkcolor" val="tx"/>
                    </a:ext>
                  </a:extLst>
                </a:hlinkClick>
              </a:rPr>
              <a:t>The Developing Child</a:t>
            </a:r>
            <a:endParaRPr lang="en-US" sz="2400" dirty="0">
              <a:solidFill>
                <a:schemeClr val="bg1"/>
              </a:solidFill>
            </a:endParaRPr>
          </a:p>
        </p:txBody>
      </p:sp>
    </p:spTree>
    <p:extLst>
      <p:ext uri="{BB962C8B-B14F-4D97-AF65-F5344CB8AC3E}">
        <p14:creationId xmlns:p14="http://schemas.microsoft.com/office/powerpoint/2010/main" val="427923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49E9D0-2B29-40DF-AA89-D92F20E2EA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12150</TotalTime>
  <Words>1644</Words>
  <Application>Microsoft Macintosh PowerPoint</Application>
  <PresentationFormat>On-screen Show (4:3)</PresentationFormat>
  <Paragraphs>199</Paragraphs>
  <Slides>74</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74</vt:i4>
      </vt:variant>
    </vt:vector>
  </HeadingPairs>
  <TitlesOfParts>
    <vt:vector size="82" baseType="lpstr">
      <vt:lpstr>American Typewriter</vt:lpstr>
      <vt:lpstr>Arial</vt:lpstr>
      <vt:lpstr>Calibri</vt:lpstr>
      <vt:lpstr>Corbel</vt:lpstr>
      <vt:lpstr>Tahoma</vt:lpstr>
      <vt:lpstr>Times New Roman</vt:lpstr>
      <vt:lpstr>Wingdings</vt:lpstr>
      <vt:lpstr>Office Theme</vt:lpstr>
      <vt:lpstr>PowerPoint Presentation</vt:lpstr>
      <vt:lpstr>PowerPoint Presentation</vt:lpstr>
      <vt:lpstr>Session objectives</vt:lpstr>
      <vt:lpstr>PowerPoint Presentation</vt:lpstr>
      <vt:lpstr>PowerPoint Presentation</vt:lpstr>
      <vt:lpstr>PowerPoint Presentation</vt:lpstr>
      <vt:lpstr>PowerPoint Presentation</vt:lpstr>
      <vt:lpstr>PowerPoint Presentation</vt:lpstr>
      <vt:lpstr>Module content</vt:lpstr>
      <vt:lpstr>Module Handbook</vt:lpstr>
      <vt:lpstr>PowerPoint Presentation</vt:lpstr>
      <vt:lpstr>PowerPoint Presentation</vt:lpstr>
      <vt:lpstr>Module Handbook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Choose some questions to answer</vt:lpstr>
      <vt:lpstr>PowerPoint Presentation</vt:lpstr>
      <vt:lpstr>PowerPoint Presentation</vt:lpstr>
      <vt:lpstr>PowerPoint Presentation</vt:lpstr>
      <vt:lpstr>PowerPoint Presentation</vt:lpstr>
      <vt:lpstr>PowerPoint Presentation</vt:lpstr>
      <vt:lpstr> Nature - genetics</vt:lpstr>
      <vt:lpstr>PowerPoint Presentation</vt:lpstr>
      <vt:lpstr> Nurture – the environment</vt:lpstr>
      <vt:lpstr> Nurture – the environment</vt:lpstr>
      <vt:lpstr> Child development</vt:lpstr>
      <vt:lpstr>PowerPoint Presentation</vt:lpstr>
      <vt:lpstr>PowerPoint Presentation</vt:lpstr>
      <vt:lpstr>Language development</vt:lpstr>
      <vt:lpstr>Language development</vt:lpstr>
      <vt:lpstr>PowerPoint Presentation</vt:lpstr>
      <vt:lpstr>PowerPoint Presentation</vt:lpstr>
      <vt:lpstr>PowerPoint Presentation</vt:lpstr>
      <vt:lpstr>What about you?</vt:lpstr>
      <vt:lpstr>Do you want some enlightenment?</vt:lpstr>
      <vt:lpstr>PowerPoint Presentation</vt:lpstr>
      <vt:lpstr>PowerPoint Presentation</vt:lpstr>
      <vt:lpstr>PowerPoint Presentation</vt:lpstr>
      <vt:lpstr>Social Development – Erik Erikson </vt:lpstr>
      <vt:lpstr>PowerPoint Presentation</vt:lpstr>
      <vt:lpstr>PowerPoint Presentation</vt:lpstr>
      <vt:lpstr>Behaviour</vt:lpstr>
      <vt:lpstr>What is your opinion?</vt:lpstr>
      <vt:lpstr>Another game!</vt:lpstr>
      <vt:lpstr>PowerPoint Presentation</vt:lpstr>
      <vt:lpstr>PowerPoint Presentation</vt:lpstr>
      <vt:lpstr>PowerPoint Presentation</vt:lpstr>
      <vt:lpstr>PowerPoint Presentation</vt:lpstr>
      <vt:lpstr>Do you want to delve deeper?</vt:lpstr>
      <vt:lpstr>Darllen pellach Further reading</vt:lpstr>
      <vt:lpstr>PowerPoint Presentation</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318</cp:revision>
  <cp:lastPrinted>2017-08-03T13:56:24Z</cp:lastPrinted>
  <dcterms:created xsi:type="dcterms:W3CDTF">2018-05-24T13:58:06Z</dcterms:created>
  <dcterms:modified xsi:type="dcterms:W3CDTF">2023-09-27T18:38:47Z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