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7559675" cy="10439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94712" autoAdjust="0"/>
  </p:normalViewPr>
  <p:slideViewPr>
    <p:cSldViewPr snapToGrid="0">
      <p:cViewPr>
        <p:scale>
          <a:sx n="90" d="100"/>
          <a:sy n="90" d="100"/>
        </p:scale>
        <p:origin x="120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08486"/>
            <a:ext cx="6425724" cy="3634458"/>
          </a:xfrm>
        </p:spPr>
        <p:txBody>
          <a:bodyPr anchor="b"/>
          <a:lstStyle>
            <a:lvl1pPr algn="ctr">
              <a:defRPr sz="4960"/>
            </a:lvl1pPr>
          </a:lstStyle>
          <a:p>
            <a:r>
              <a:rPr lang="en-US" smtClean="0"/>
              <a:t>Click to edit Master title style</a:t>
            </a:r>
            <a:endParaRPr lang="en-US" dirty="0"/>
          </a:p>
        </p:txBody>
      </p:sp>
      <p:sp>
        <p:nvSpPr>
          <p:cNvPr id="3" name="Subtitle 2"/>
          <p:cNvSpPr>
            <a:spLocks noGrp="1"/>
          </p:cNvSpPr>
          <p:nvPr>
            <p:ph type="subTitle" idx="1"/>
          </p:nvPr>
        </p:nvSpPr>
        <p:spPr>
          <a:xfrm>
            <a:off x="944960" y="5483102"/>
            <a:ext cx="5669756" cy="2520438"/>
          </a:xfrm>
        </p:spPr>
        <p:txBody>
          <a:bodyPr/>
          <a:lstStyle>
            <a:lvl1pPr marL="0" indent="0" algn="ctr">
              <a:buNone/>
              <a:defRPr sz="1984"/>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B9607D9-4BF3-4C68-8BA2-D68FE46BE369}"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1951826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9607D9-4BF3-4C68-8BA2-D68FE46BE369}"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799066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02603"/>
            <a:ext cx="6520220" cy="4342500"/>
          </a:xfrm>
        </p:spPr>
        <p:txBody>
          <a:bodyPr anchor="b"/>
          <a:lstStyle>
            <a:lvl1pPr>
              <a:defRPr sz="4960"/>
            </a:lvl1pPr>
          </a:lstStyle>
          <a:p>
            <a:r>
              <a:rPr lang="en-US" smtClean="0"/>
              <a:t>Click to edit Master title style</a:t>
            </a:r>
            <a:endParaRPr lang="en-US" dirty="0"/>
          </a:p>
        </p:txBody>
      </p:sp>
      <p:sp>
        <p:nvSpPr>
          <p:cNvPr id="3" name="Text Placeholder 2"/>
          <p:cNvSpPr>
            <a:spLocks noGrp="1"/>
          </p:cNvSpPr>
          <p:nvPr>
            <p:ph type="body" idx="1"/>
          </p:nvPr>
        </p:nvSpPr>
        <p:spPr>
          <a:xfrm>
            <a:off x="515791" y="6986185"/>
            <a:ext cx="6520220" cy="2283618"/>
          </a:xfrm>
        </p:spPr>
        <p:txBody>
          <a:bodyPr/>
          <a:lstStyle>
            <a:lvl1pPr marL="0" indent="0">
              <a:buNone/>
              <a:defRPr sz="1984">
                <a:solidFill>
                  <a:schemeClr val="tx1"/>
                </a:solidFill>
              </a:defRPr>
            </a:lvl1pPr>
            <a:lvl2pPr marL="377967" indent="0">
              <a:buNone/>
              <a:defRPr sz="1653">
                <a:solidFill>
                  <a:schemeClr val="tx1">
                    <a:tint val="75000"/>
                  </a:schemeClr>
                </a:solidFill>
              </a:defRPr>
            </a:lvl2pPr>
            <a:lvl3pPr marL="755934" indent="0">
              <a:buNone/>
              <a:defRPr sz="1488">
                <a:solidFill>
                  <a:schemeClr val="tx1">
                    <a:tint val="75000"/>
                  </a:schemeClr>
                </a:solidFill>
              </a:defRPr>
            </a:lvl3pPr>
            <a:lvl4pPr marL="1133902" indent="0">
              <a:buNone/>
              <a:defRPr sz="1323">
                <a:solidFill>
                  <a:schemeClr val="tx1">
                    <a:tint val="75000"/>
                  </a:schemeClr>
                </a:solidFill>
              </a:defRPr>
            </a:lvl4pPr>
            <a:lvl5pPr marL="1511869" indent="0">
              <a:buNone/>
              <a:defRPr sz="1323">
                <a:solidFill>
                  <a:schemeClr val="tx1">
                    <a:tint val="75000"/>
                  </a:schemeClr>
                </a:solidFill>
              </a:defRPr>
            </a:lvl5pPr>
            <a:lvl6pPr marL="1889836" indent="0">
              <a:buNone/>
              <a:defRPr sz="1323">
                <a:solidFill>
                  <a:schemeClr val="tx1">
                    <a:tint val="75000"/>
                  </a:schemeClr>
                </a:solidFill>
              </a:defRPr>
            </a:lvl6pPr>
            <a:lvl7pPr marL="2267803" indent="0">
              <a:buNone/>
              <a:defRPr sz="1323">
                <a:solidFill>
                  <a:schemeClr val="tx1">
                    <a:tint val="75000"/>
                  </a:schemeClr>
                </a:solidFill>
              </a:defRPr>
            </a:lvl7pPr>
            <a:lvl8pPr marL="2645771" indent="0">
              <a:buNone/>
              <a:defRPr sz="1323">
                <a:solidFill>
                  <a:schemeClr val="tx1">
                    <a:tint val="75000"/>
                  </a:schemeClr>
                </a:solidFill>
              </a:defRPr>
            </a:lvl8pPr>
            <a:lvl9pPr marL="3023738" indent="0">
              <a:buNone/>
              <a:defRPr sz="1323">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9607D9-4BF3-4C68-8BA2-D68FE46BE369}"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2618639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19728" y="2779007"/>
            <a:ext cx="3212862" cy="662370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27085" y="2779007"/>
            <a:ext cx="3212862" cy="662370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B9607D9-4BF3-4C68-8BA2-D68FE46BE369}" type="datetimeFigureOut">
              <a:rPr lang="en-GB" smtClean="0"/>
              <a:t>31/10/2018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1283614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55804"/>
            <a:ext cx="6520220" cy="201780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520713" y="2559104"/>
            <a:ext cx="3198096" cy="1254177"/>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smtClean="0"/>
              <a:t>Click to edit Master text styles</a:t>
            </a:r>
          </a:p>
        </p:txBody>
      </p:sp>
      <p:sp>
        <p:nvSpPr>
          <p:cNvPr id="4" name="Content Placeholder 3"/>
          <p:cNvSpPr>
            <a:spLocks noGrp="1"/>
          </p:cNvSpPr>
          <p:nvPr>
            <p:ph sz="half" idx="2"/>
          </p:nvPr>
        </p:nvSpPr>
        <p:spPr>
          <a:xfrm>
            <a:off x="520713" y="3813281"/>
            <a:ext cx="3198096" cy="56087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27086" y="2559104"/>
            <a:ext cx="3213847" cy="1254177"/>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smtClean="0"/>
              <a:t>Click to edit Master text styles</a:t>
            </a:r>
          </a:p>
        </p:txBody>
      </p:sp>
      <p:sp>
        <p:nvSpPr>
          <p:cNvPr id="6" name="Content Placeholder 5"/>
          <p:cNvSpPr>
            <a:spLocks noGrp="1"/>
          </p:cNvSpPr>
          <p:nvPr>
            <p:ph sz="quarter" idx="4"/>
          </p:nvPr>
        </p:nvSpPr>
        <p:spPr>
          <a:xfrm>
            <a:off x="3827086" y="3813281"/>
            <a:ext cx="3213847" cy="56087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B9607D9-4BF3-4C68-8BA2-D68FE46BE369}" type="datetimeFigureOut">
              <a:rPr lang="en-GB" smtClean="0"/>
              <a:t>31/10/2018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1772336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B9607D9-4BF3-4C68-8BA2-D68FE46BE369}" type="datetimeFigureOut">
              <a:rPr lang="en-GB" smtClean="0"/>
              <a:t>31/10/2018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4121260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07D9-4BF3-4C68-8BA2-D68FE46BE369}" type="datetimeFigureOut">
              <a:rPr lang="en-GB" smtClean="0"/>
              <a:t>31/10/2018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2794465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695960"/>
            <a:ext cx="2438192" cy="2435860"/>
          </a:xfrm>
        </p:spPr>
        <p:txBody>
          <a:bodyPr anchor="b"/>
          <a:lstStyle>
            <a:lvl1pPr>
              <a:defRPr sz="2645"/>
            </a:lvl1pPr>
          </a:lstStyle>
          <a:p>
            <a:r>
              <a:rPr lang="en-US" smtClean="0"/>
              <a:t>Click to edit Master title style</a:t>
            </a:r>
            <a:endParaRPr lang="en-US" dirty="0"/>
          </a:p>
        </p:txBody>
      </p:sp>
      <p:sp>
        <p:nvSpPr>
          <p:cNvPr id="3" name="Content Placeholder 2"/>
          <p:cNvSpPr>
            <a:spLocks noGrp="1"/>
          </p:cNvSpPr>
          <p:nvPr>
            <p:ph idx="1"/>
          </p:nvPr>
        </p:nvSpPr>
        <p:spPr>
          <a:xfrm>
            <a:off x="3213847" y="1503083"/>
            <a:ext cx="3827085" cy="7418740"/>
          </a:xfrm>
        </p:spPr>
        <p:txBody>
          <a:bodyPr/>
          <a:lstStyle>
            <a:lvl1pPr>
              <a:defRPr sz="2645"/>
            </a:lvl1pPr>
            <a:lvl2pPr>
              <a:defRPr sz="2315"/>
            </a:lvl2pPr>
            <a:lvl3pPr>
              <a:defRPr sz="1984"/>
            </a:lvl3pPr>
            <a:lvl4pPr>
              <a:defRPr sz="1653"/>
            </a:lvl4pPr>
            <a:lvl5pPr>
              <a:defRPr sz="1653"/>
            </a:lvl5pPr>
            <a:lvl6pPr>
              <a:defRPr sz="1653"/>
            </a:lvl6pPr>
            <a:lvl7pPr>
              <a:defRPr sz="1653"/>
            </a:lvl7pPr>
            <a:lvl8pPr>
              <a:defRPr sz="1653"/>
            </a:lvl8pPr>
            <a:lvl9pPr>
              <a:defRPr sz="1653"/>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20712" y="3131820"/>
            <a:ext cx="2438192" cy="5802084"/>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9607D9-4BF3-4C68-8BA2-D68FE46BE369}" type="datetimeFigureOut">
              <a:rPr lang="en-GB" smtClean="0"/>
              <a:t>31/10/2018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2408622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695960"/>
            <a:ext cx="2438192" cy="2435860"/>
          </a:xfrm>
        </p:spPr>
        <p:txBody>
          <a:bodyPr anchor="b"/>
          <a:lstStyle>
            <a:lvl1pPr>
              <a:defRPr sz="2645"/>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213847" y="1503083"/>
            <a:ext cx="3827085" cy="7418740"/>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smtClean="0"/>
              <a:t>Click icon to add picture</a:t>
            </a:r>
            <a:endParaRPr lang="en-US" dirty="0"/>
          </a:p>
        </p:txBody>
      </p:sp>
      <p:sp>
        <p:nvSpPr>
          <p:cNvPr id="4" name="Text Placeholder 3"/>
          <p:cNvSpPr>
            <a:spLocks noGrp="1"/>
          </p:cNvSpPr>
          <p:nvPr>
            <p:ph type="body" sz="half" idx="2"/>
          </p:nvPr>
        </p:nvSpPr>
        <p:spPr>
          <a:xfrm>
            <a:off x="520712" y="3131820"/>
            <a:ext cx="2438192" cy="5802084"/>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9607D9-4BF3-4C68-8BA2-D68FE46BE369}" type="datetimeFigureOut">
              <a:rPr lang="en-GB" smtClean="0"/>
              <a:t>31/10/2018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3724093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9607D9-4BF3-4C68-8BA2-D68FE46BE369}"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2587911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55801"/>
            <a:ext cx="1630055" cy="884690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19728" y="555801"/>
            <a:ext cx="4795669" cy="884690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9607D9-4BF3-4C68-8BA2-D68FE46BE369}" type="datetimeFigureOut">
              <a:rPr lang="en-GB" smtClean="0"/>
              <a:t>31/10/2018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9E8EC9-B609-45FC-8746-E7ACED0DDAD5}" type="slidenum">
              <a:rPr lang="en-GB" smtClean="0"/>
              <a:t>‹#›</a:t>
            </a:fld>
            <a:endParaRPr lang="en-GB"/>
          </a:p>
        </p:txBody>
      </p:sp>
    </p:spTree>
    <p:extLst>
      <p:ext uri="{BB962C8B-B14F-4D97-AF65-F5344CB8AC3E}">
        <p14:creationId xmlns:p14="http://schemas.microsoft.com/office/powerpoint/2010/main" val="3013069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55804"/>
            <a:ext cx="6520220" cy="201780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19728" y="2779007"/>
            <a:ext cx="6520220" cy="662370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19728" y="9675780"/>
            <a:ext cx="1700927" cy="555801"/>
          </a:xfrm>
          <a:prstGeom prst="rect">
            <a:avLst/>
          </a:prstGeom>
        </p:spPr>
        <p:txBody>
          <a:bodyPr vert="horz" lIns="91440" tIns="45720" rIns="91440" bIns="45720" rtlCol="0" anchor="ctr"/>
          <a:lstStyle>
            <a:lvl1pPr algn="l">
              <a:defRPr sz="992">
                <a:solidFill>
                  <a:schemeClr val="tx1">
                    <a:tint val="75000"/>
                  </a:schemeClr>
                </a:solidFill>
              </a:defRPr>
            </a:lvl1pPr>
          </a:lstStyle>
          <a:p>
            <a:fld id="{2B9607D9-4BF3-4C68-8BA2-D68FE46BE369}" type="datetimeFigureOut">
              <a:rPr lang="en-GB" smtClean="0"/>
              <a:t>31/10/2018</a:t>
            </a:fld>
            <a:endParaRPr lang="en-GB"/>
          </a:p>
        </p:txBody>
      </p:sp>
      <p:sp>
        <p:nvSpPr>
          <p:cNvPr id="5" name="Footer Placeholder 4"/>
          <p:cNvSpPr>
            <a:spLocks noGrp="1"/>
          </p:cNvSpPr>
          <p:nvPr>
            <p:ph type="ftr" sz="quarter" idx="3"/>
          </p:nvPr>
        </p:nvSpPr>
        <p:spPr>
          <a:xfrm>
            <a:off x="2504143" y="9675780"/>
            <a:ext cx="2551390" cy="555801"/>
          </a:xfrm>
          <a:prstGeom prst="rect">
            <a:avLst/>
          </a:prstGeom>
        </p:spPr>
        <p:txBody>
          <a:bodyPr vert="horz" lIns="91440" tIns="45720" rIns="91440" bIns="45720" rtlCol="0" anchor="ctr"/>
          <a:lstStyle>
            <a:lvl1pPr algn="ctr">
              <a:defRPr sz="99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39020" y="9675780"/>
            <a:ext cx="1700927" cy="555801"/>
          </a:xfrm>
          <a:prstGeom prst="rect">
            <a:avLst/>
          </a:prstGeom>
        </p:spPr>
        <p:txBody>
          <a:bodyPr vert="horz" lIns="91440" tIns="45720" rIns="91440" bIns="45720" rtlCol="0" anchor="ctr"/>
          <a:lstStyle>
            <a:lvl1pPr algn="r">
              <a:defRPr sz="992">
                <a:solidFill>
                  <a:schemeClr val="tx1">
                    <a:tint val="75000"/>
                  </a:schemeClr>
                </a:solidFill>
              </a:defRPr>
            </a:lvl1pPr>
          </a:lstStyle>
          <a:p>
            <a:fld id="{799E8EC9-B609-45FC-8746-E7ACED0DDAD5}" type="slidenum">
              <a:rPr lang="en-GB" smtClean="0"/>
              <a:t>‹#›</a:t>
            </a:fld>
            <a:endParaRPr lang="en-GB"/>
          </a:p>
        </p:txBody>
      </p:sp>
    </p:spTree>
    <p:extLst>
      <p:ext uri="{BB962C8B-B14F-4D97-AF65-F5344CB8AC3E}">
        <p14:creationId xmlns:p14="http://schemas.microsoft.com/office/powerpoint/2010/main" val="38193578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11829" y="341904"/>
            <a:ext cx="6108720" cy="276999"/>
          </a:xfrm>
          <a:prstGeom prst="rect">
            <a:avLst/>
          </a:prstGeom>
          <a:noFill/>
        </p:spPr>
        <p:txBody>
          <a:bodyPr wrap="square" rtlCol="0">
            <a:spAutoFit/>
          </a:bodyPr>
          <a:lstStyle/>
          <a:p>
            <a:pPr algn="ctr"/>
            <a:r>
              <a:rPr lang="en-GB" sz="1200" dirty="0" smtClean="0">
                <a:latin typeface="Times New Roman" panose="02020603050405020304" pitchFamily="18" charset="0"/>
                <a:cs typeface="Times New Roman" panose="02020603050405020304" pitchFamily="18" charset="0"/>
              </a:rPr>
              <a:t>EAEE4002                                                                                                                1804340</a:t>
            </a:r>
            <a:endParaRPr lang="en-GB" sz="1200" dirty="0">
              <a:latin typeface="Times New Roman" panose="02020603050405020304" pitchFamily="18" charset="0"/>
              <a:cs typeface="Times New Roman" panose="02020603050405020304" pitchFamily="18" charset="0"/>
            </a:endParaRPr>
          </a:p>
        </p:txBody>
      </p:sp>
      <p:sp>
        <p:nvSpPr>
          <p:cNvPr id="12" name="Rounded Rectangle 11"/>
          <p:cNvSpPr/>
          <p:nvPr/>
        </p:nvSpPr>
        <p:spPr>
          <a:xfrm>
            <a:off x="711829" y="685801"/>
            <a:ext cx="6108720" cy="1440180"/>
          </a:xfrm>
          <a:prstGeom prst="roundRect">
            <a:avLst/>
          </a:prstGeom>
          <a:solidFill>
            <a:schemeClr val="bg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89173" y="838467"/>
            <a:ext cx="5486400" cy="1169551"/>
          </a:xfrm>
          <a:prstGeom prst="rect">
            <a:avLst/>
          </a:prstGeom>
          <a:noFill/>
        </p:spPr>
        <p:txBody>
          <a:bodyPr wrap="square" rtlCol="0">
            <a:spAutoFit/>
          </a:bodyPr>
          <a:lstStyle/>
          <a:p>
            <a:pPr algn="just"/>
            <a:r>
              <a:rPr lang="en-GB" sz="1000" dirty="0">
                <a:latin typeface="Times New Roman" panose="02020603050405020304" pitchFamily="18" charset="0"/>
                <a:cs typeface="Times New Roman" panose="02020603050405020304" pitchFamily="18" charset="0"/>
              </a:rPr>
              <a:t>The United Nations Convention on the Rights of the Child (UNCRC) is an agreement for children in Wales under the age of 18 to have protection of their rights. Articles 1-42 state how children should be treated and Articles 43-54 state how adults and the Government must work closely together to ensure children are entitled to their rights (Welsh Government leaflet, no date).</a:t>
            </a:r>
          </a:p>
          <a:p>
            <a:pPr algn="just"/>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The aim of this paper is to provide useful information on respecting the rights of the child, as the child in question has been separated from his mum due to safeguarding issues, he now lives with his dad.</a:t>
            </a:r>
          </a:p>
        </p:txBody>
      </p:sp>
      <p:sp>
        <p:nvSpPr>
          <p:cNvPr id="18" name="Rounded Rectangle 17"/>
          <p:cNvSpPr/>
          <p:nvPr/>
        </p:nvSpPr>
        <p:spPr>
          <a:xfrm>
            <a:off x="711829" y="2278647"/>
            <a:ext cx="6108720" cy="3969531"/>
          </a:xfrm>
          <a:prstGeom prst="roundRect">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ounded Rectangle 18"/>
          <p:cNvSpPr/>
          <p:nvPr/>
        </p:nvSpPr>
        <p:spPr>
          <a:xfrm>
            <a:off x="711829" y="6410325"/>
            <a:ext cx="6108720" cy="3762375"/>
          </a:xfrm>
          <a:prstGeom prst="roundRect">
            <a:avLst/>
          </a:prstGeom>
          <a:solidFill>
            <a:schemeClr val="tx2">
              <a:lumMod val="20000"/>
              <a:lumOff val="8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TextBox 19"/>
          <p:cNvSpPr txBox="1"/>
          <p:nvPr/>
        </p:nvSpPr>
        <p:spPr>
          <a:xfrm>
            <a:off x="1022989" y="2380586"/>
            <a:ext cx="5486400" cy="400110"/>
          </a:xfrm>
          <a:prstGeom prst="rect">
            <a:avLst/>
          </a:prstGeom>
          <a:noFill/>
        </p:spPr>
        <p:txBody>
          <a:bodyPr wrap="square" rtlCol="0">
            <a:spAutoFit/>
          </a:bodyPr>
          <a:lstStyle/>
          <a:p>
            <a:r>
              <a:rPr lang="en-GB" sz="1000" b="1" dirty="0" smtClean="0">
                <a:latin typeface="Times New Roman" panose="02020603050405020304" pitchFamily="18" charset="0"/>
                <a:cs typeface="Times New Roman" panose="02020603050405020304" pitchFamily="18" charset="0"/>
              </a:rPr>
              <a:t>Article 3 – All organisations concerned for children should work towards what is best for each child (Children’s Rights Wales, 2016).</a:t>
            </a:r>
          </a:p>
        </p:txBody>
      </p:sp>
      <p:sp>
        <p:nvSpPr>
          <p:cNvPr id="21" name="TextBox 20"/>
          <p:cNvSpPr txBox="1"/>
          <p:nvPr/>
        </p:nvSpPr>
        <p:spPr>
          <a:xfrm>
            <a:off x="1022989" y="6410325"/>
            <a:ext cx="5452584" cy="553998"/>
          </a:xfrm>
          <a:prstGeom prst="rect">
            <a:avLst/>
          </a:prstGeom>
          <a:noFill/>
        </p:spPr>
        <p:txBody>
          <a:bodyPr wrap="square" rtlCol="0">
            <a:spAutoFit/>
          </a:bodyPr>
          <a:lstStyle/>
          <a:p>
            <a:r>
              <a:rPr lang="en-GB" sz="1000" b="1" dirty="0" smtClean="0">
                <a:latin typeface="Times New Roman" panose="02020603050405020304" pitchFamily="18" charset="0"/>
                <a:cs typeface="Times New Roman" panose="02020603050405020304" pitchFamily="18" charset="0"/>
              </a:rPr>
              <a:t>Article 12 – Children have the right to say what they think should happen, when adults are making decisions that affect them, and to have their opinions taken into account (Children’s Rights Wales, 2016). </a:t>
            </a:r>
          </a:p>
        </p:txBody>
      </p:sp>
      <p:sp>
        <p:nvSpPr>
          <p:cNvPr id="2" name="TextBox 1"/>
          <p:cNvSpPr txBox="1"/>
          <p:nvPr/>
        </p:nvSpPr>
        <p:spPr>
          <a:xfrm>
            <a:off x="942263" y="6936641"/>
            <a:ext cx="5878285" cy="3170099"/>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This article respects the voice of the child (UNICEF). Children have the right to their own opinion when adults or responsible guardians are making decisions on behalf of the child. This article highlights the importance of children having an </a:t>
            </a:r>
            <a:r>
              <a:rPr lang="en-GB" sz="1000" dirty="0" smtClean="0">
                <a:latin typeface="Times New Roman" panose="02020603050405020304" pitchFamily="18" charset="0"/>
                <a:cs typeface="Times New Roman" panose="02020603050405020304" pitchFamily="18" charset="0"/>
              </a:rPr>
              <a:t>input </a:t>
            </a:r>
            <a:r>
              <a:rPr lang="en-GB" sz="1000" dirty="0">
                <a:latin typeface="Times New Roman" panose="02020603050405020304" pitchFamily="18" charset="0"/>
                <a:cs typeface="Times New Roman" panose="02020603050405020304" pitchFamily="18" charset="0"/>
              </a:rPr>
              <a:t>into making decisions that will affect them.</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It is extremely important for practitioners and outside agencies to listen and respect children in their setting. By doing this the children will start to trust the adults in their </a:t>
            </a:r>
            <a:r>
              <a:rPr lang="en-GB" sz="1000" dirty="0" smtClean="0">
                <a:latin typeface="Times New Roman" panose="02020603050405020304" pitchFamily="18" charset="0"/>
                <a:cs typeface="Times New Roman" panose="02020603050405020304" pitchFamily="18" charset="0"/>
              </a:rPr>
              <a:t>classes </a:t>
            </a:r>
            <a:r>
              <a:rPr lang="en-GB" sz="1000" dirty="0">
                <a:latin typeface="Times New Roman" panose="02020603050405020304" pitchFamily="18" charset="0"/>
                <a:cs typeface="Times New Roman" panose="02020603050405020304" pitchFamily="18" charset="0"/>
              </a:rPr>
              <a:t>and positive relationships will </a:t>
            </a:r>
            <a:r>
              <a:rPr lang="en-GB" sz="1000" dirty="0" smtClean="0">
                <a:latin typeface="Times New Roman" panose="02020603050405020304" pitchFamily="18" charset="0"/>
                <a:cs typeface="Times New Roman" panose="02020603050405020304" pitchFamily="18" charset="0"/>
              </a:rPr>
              <a:t>flourish.</a:t>
            </a:r>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Taking the time to communicate and listen to children will help develop children's abilities such as social skills, self-esteem and cognitive </a:t>
            </a:r>
            <a:r>
              <a:rPr lang="en-GB" sz="1000" dirty="0" smtClean="0">
                <a:latin typeface="Times New Roman" panose="02020603050405020304" pitchFamily="18" charset="0"/>
                <a:cs typeface="Times New Roman" panose="02020603050405020304" pitchFamily="18" charset="0"/>
              </a:rPr>
              <a:t>development, children </a:t>
            </a:r>
            <a:r>
              <a:rPr lang="en-GB" sz="1000" dirty="0">
                <a:latin typeface="Times New Roman" panose="02020603050405020304" pitchFamily="18" charset="0"/>
                <a:cs typeface="Times New Roman" panose="02020603050405020304" pitchFamily="18" charset="0"/>
              </a:rPr>
              <a:t>will start to respect adults and </a:t>
            </a:r>
            <a:r>
              <a:rPr lang="en-GB" sz="1000" dirty="0" smtClean="0">
                <a:latin typeface="Times New Roman" panose="02020603050405020304" pitchFamily="18" charset="0"/>
                <a:cs typeface="Times New Roman" panose="02020603050405020304" pitchFamily="18" charset="0"/>
              </a:rPr>
              <a:t>build a trusting relationship (UNICEF</a:t>
            </a:r>
            <a:r>
              <a:rPr lang="en-GB" sz="1000" dirty="0">
                <a:latin typeface="Times New Roman" panose="02020603050405020304" pitchFamily="18" charset="0"/>
                <a:cs typeface="Times New Roman" panose="02020603050405020304" pitchFamily="18" charset="0"/>
              </a:rPr>
              <a:t>).</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Children should be </a:t>
            </a:r>
            <a:r>
              <a:rPr lang="en-GB" sz="1000" dirty="0" smtClean="0">
                <a:latin typeface="Times New Roman" panose="02020603050405020304" pitchFamily="18" charset="0"/>
                <a:cs typeface="Times New Roman" panose="02020603050405020304" pitchFamily="18" charset="0"/>
              </a:rPr>
              <a:t>part </a:t>
            </a:r>
            <a:r>
              <a:rPr lang="en-GB" sz="1000" dirty="0">
                <a:latin typeface="Times New Roman" panose="02020603050405020304" pitchFamily="18" charset="0"/>
                <a:cs typeface="Times New Roman" panose="02020603050405020304" pitchFamily="18" charset="0"/>
              </a:rPr>
              <a:t>of the planning process in their class</a:t>
            </a:r>
            <a:r>
              <a:rPr lang="en-GB" sz="1000" dirty="0" smtClean="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they </a:t>
            </a:r>
            <a:r>
              <a:rPr lang="en-GB" sz="1000" dirty="0" smtClean="0">
                <a:latin typeface="Times New Roman" panose="02020603050405020304" pitchFamily="18" charset="0"/>
                <a:cs typeface="Times New Roman" panose="02020603050405020304" pitchFamily="18" charset="0"/>
              </a:rPr>
              <a:t>should be </a:t>
            </a:r>
            <a:r>
              <a:rPr lang="en-GB" sz="1000" dirty="0">
                <a:latin typeface="Times New Roman" panose="02020603050405020304" pitchFamily="18" charset="0"/>
                <a:cs typeface="Times New Roman" panose="02020603050405020304" pitchFamily="18" charset="0"/>
              </a:rPr>
              <a:t>able to give </a:t>
            </a:r>
            <a:r>
              <a:rPr lang="en-GB" sz="1000" dirty="0" smtClean="0">
                <a:latin typeface="Times New Roman" panose="02020603050405020304" pitchFamily="18" charset="0"/>
                <a:cs typeface="Times New Roman" panose="02020603050405020304" pitchFamily="18" charset="0"/>
              </a:rPr>
              <a:t>ideas as to </a:t>
            </a:r>
            <a:r>
              <a:rPr lang="en-GB" sz="1000" dirty="0">
                <a:latin typeface="Times New Roman" panose="02020603050405020304" pitchFamily="18" charset="0"/>
                <a:cs typeface="Times New Roman" panose="02020603050405020304" pitchFamily="18" charset="0"/>
              </a:rPr>
              <a:t>what they would like to learn </a:t>
            </a:r>
            <a:r>
              <a:rPr lang="en-GB" sz="1000" dirty="0" smtClean="0">
                <a:latin typeface="Times New Roman" panose="02020603050405020304" pitchFamily="18" charset="0"/>
                <a:cs typeface="Times New Roman" panose="02020603050405020304" pitchFamily="18" charset="0"/>
              </a:rPr>
              <a:t>and experience. </a:t>
            </a:r>
            <a:r>
              <a:rPr lang="en-GB" sz="1000" dirty="0">
                <a:latin typeface="Times New Roman" panose="02020603050405020304" pitchFamily="18" charset="0"/>
                <a:cs typeface="Times New Roman" panose="02020603050405020304" pitchFamily="18" charset="0"/>
              </a:rPr>
              <a:t>This gives them a sense of control and </a:t>
            </a:r>
            <a:r>
              <a:rPr lang="en-GB" sz="1000" dirty="0" smtClean="0">
                <a:latin typeface="Times New Roman" panose="02020603050405020304" pitchFamily="18" charset="0"/>
                <a:cs typeface="Times New Roman" panose="02020603050405020304" pitchFamily="18" charset="0"/>
              </a:rPr>
              <a:t>independence</a:t>
            </a:r>
            <a:r>
              <a:rPr lang="en-GB" sz="1000" dirty="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and </a:t>
            </a:r>
            <a:r>
              <a:rPr lang="en-GB" sz="1000" dirty="0">
                <a:latin typeface="Times New Roman" panose="02020603050405020304" pitchFamily="18" charset="0"/>
                <a:cs typeface="Times New Roman" panose="02020603050405020304" pitchFamily="18" charset="0"/>
              </a:rPr>
              <a:t>helps children communicate by asking questions and </a:t>
            </a:r>
            <a:r>
              <a:rPr lang="en-GB" sz="1000" dirty="0" smtClean="0">
                <a:latin typeface="Times New Roman" panose="02020603050405020304" pitchFamily="18" charset="0"/>
                <a:cs typeface="Times New Roman" panose="02020603050405020304" pitchFamily="18" charset="0"/>
              </a:rPr>
              <a:t>interacting with </a:t>
            </a:r>
            <a:r>
              <a:rPr lang="en-GB" sz="1000" dirty="0">
                <a:latin typeface="Times New Roman" panose="02020603050405020304" pitchFamily="18" charset="0"/>
                <a:cs typeface="Times New Roman" panose="02020603050405020304" pitchFamily="18" charset="0"/>
              </a:rPr>
              <a:t>their peers.</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According to Cambridge Primary Review </a:t>
            </a:r>
            <a:r>
              <a:rPr lang="en-GB" sz="1000" dirty="0" smtClean="0">
                <a:latin typeface="Times New Roman" panose="02020603050405020304" pitchFamily="18" charset="0"/>
                <a:cs typeface="Times New Roman" panose="02020603050405020304" pitchFamily="18" charset="0"/>
              </a:rPr>
              <a:t>Trust, </a:t>
            </a:r>
            <a:r>
              <a:rPr lang="en-GB" sz="1000" dirty="0">
                <a:latin typeface="Times New Roman" panose="02020603050405020304" pitchFamily="18" charset="0"/>
                <a:cs typeface="Times New Roman" panose="02020603050405020304" pitchFamily="18" charset="0"/>
              </a:rPr>
              <a:t>psychological studies show that if children are encouraged to give their views, children develop a sense of responsibly for their learning and it has a huge impact with their attitudes on their </a:t>
            </a:r>
            <a:r>
              <a:rPr lang="en-GB" sz="1000" dirty="0" smtClean="0">
                <a:latin typeface="Times New Roman" panose="02020603050405020304" pitchFamily="18" charset="0"/>
                <a:cs typeface="Times New Roman" panose="02020603050405020304" pitchFamily="18" charset="0"/>
              </a:rPr>
              <a:t>learning. The </a:t>
            </a:r>
            <a:r>
              <a:rPr lang="en-GB" sz="1000" dirty="0">
                <a:latin typeface="Times New Roman" panose="02020603050405020304" pitchFamily="18" charset="0"/>
                <a:cs typeface="Times New Roman" panose="02020603050405020304" pitchFamily="18" charset="0"/>
              </a:rPr>
              <a:t>voice of the child is exceptionally </a:t>
            </a:r>
            <a:r>
              <a:rPr lang="en-GB" sz="1000" dirty="0" smtClean="0">
                <a:latin typeface="Times New Roman" panose="02020603050405020304" pitchFamily="18" charset="0"/>
                <a:cs typeface="Times New Roman" panose="02020603050405020304" pitchFamily="18" charset="0"/>
              </a:rPr>
              <a:t>important when it comes to giving their opinions and views. All children should be listened to, practitioners should not ignore what the child has said.</a:t>
            </a:r>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942263" y="2696143"/>
            <a:ext cx="5878285" cy="3477875"/>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This article supports the best </a:t>
            </a:r>
            <a:r>
              <a:rPr lang="en-GB" sz="1000" dirty="0" smtClean="0">
                <a:latin typeface="Times New Roman" panose="02020603050405020304" pitchFamily="18" charset="0"/>
                <a:cs typeface="Times New Roman" panose="02020603050405020304" pitchFamily="18" charset="0"/>
              </a:rPr>
              <a:t>interests </a:t>
            </a:r>
            <a:r>
              <a:rPr lang="en-GB" sz="1000" dirty="0">
                <a:latin typeface="Times New Roman" panose="02020603050405020304" pitchFamily="18" charset="0"/>
                <a:cs typeface="Times New Roman" panose="02020603050405020304" pitchFamily="18" charset="0"/>
              </a:rPr>
              <a:t>of the child (UNICEF). A child’s best interest is always top priority and all parties concerned should strive to work towards </a:t>
            </a:r>
            <a:r>
              <a:rPr lang="en-GB" sz="1000" dirty="0" smtClean="0">
                <a:latin typeface="Times New Roman" panose="02020603050405020304" pitchFamily="18" charset="0"/>
                <a:cs typeface="Times New Roman" panose="02020603050405020304" pitchFamily="18" charset="0"/>
              </a:rPr>
              <a:t>this.</a:t>
            </a:r>
            <a:r>
              <a:rPr lang="en-GB" sz="1000" dirty="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School </a:t>
            </a:r>
            <a:r>
              <a:rPr lang="en-GB" sz="1000" dirty="0">
                <a:latin typeface="Times New Roman" panose="02020603050405020304" pitchFamily="18" charset="0"/>
                <a:cs typeface="Times New Roman" panose="02020603050405020304" pitchFamily="18" charset="0"/>
              </a:rPr>
              <a:t>practitioners should do their best for each child in </a:t>
            </a:r>
            <a:r>
              <a:rPr lang="en-GB" sz="1000" dirty="0" smtClean="0">
                <a:latin typeface="Times New Roman" panose="02020603050405020304" pitchFamily="18" charset="0"/>
                <a:cs typeface="Times New Roman" panose="02020603050405020304" pitchFamily="18" charset="0"/>
              </a:rPr>
              <a:t>their </a:t>
            </a:r>
            <a:r>
              <a:rPr lang="en-GB" sz="1000" dirty="0">
                <a:latin typeface="Times New Roman" panose="02020603050405020304" pitchFamily="18" charset="0"/>
                <a:cs typeface="Times New Roman" panose="02020603050405020304" pitchFamily="18" charset="0"/>
              </a:rPr>
              <a:t>setting. Appropriate planning of work and activities should be undertaken for children to access the criteria according to </a:t>
            </a:r>
            <a:r>
              <a:rPr lang="en-GB" sz="1000" dirty="0" smtClean="0">
                <a:latin typeface="Times New Roman" panose="02020603050405020304" pitchFamily="18" charset="0"/>
                <a:cs typeface="Times New Roman" panose="02020603050405020304" pitchFamily="18" charset="0"/>
              </a:rPr>
              <a:t>their individual needs</a:t>
            </a:r>
            <a:r>
              <a:rPr lang="en-GB" sz="1000" dirty="0">
                <a:latin typeface="Times New Roman" panose="02020603050405020304" pitchFamily="18" charset="0"/>
                <a:cs typeface="Times New Roman" panose="02020603050405020304" pitchFamily="18" charset="0"/>
              </a:rPr>
              <a:t>.</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The importance of emotional development and well-being must also be recognised (Foundation Phase Framework, 2015). This will help children to become happy, independent and confident if their well-being and emotional development is being looked after.</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A</a:t>
            </a:r>
            <a:r>
              <a:rPr lang="en-GB" sz="1000" dirty="0" smtClean="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c</a:t>
            </a:r>
            <a:r>
              <a:rPr lang="en-GB" sz="1000" dirty="0" smtClean="0">
                <a:latin typeface="Times New Roman" panose="02020603050405020304" pitchFamily="18" charset="0"/>
                <a:cs typeface="Times New Roman" panose="02020603050405020304" pitchFamily="18" charset="0"/>
              </a:rPr>
              <a:t>hild’s </a:t>
            </a:r>
            <a:r>
              <a:rPr lang="en-GB" sz="1000" dirty="0">
                <a:latin typeface="Times New Roman" panose="02020603050405020304" pitchFamily="18" charset="0"/>
                <a:cs typeface="Times New Roman" panose="02020603050405020304" pitchFamily="18" charset="0"/>
              </a:rPr>
              <a:t>individual needs should be known to anyone who is working with the child.  This is important so staff and outside agencies know the background of the </a:t>
            </a:r>
            <a:r>
              <a:rPr lang="en-GB" sz="1000" dirty="0" smtClean="0">
                <a:latin typeface="Times New Roman" panose="02020603050405020304" pitchFamily="18" charset="0"/>
                <a:cs typeface="Times New Roman" panose="02020603050405020304" pitchFamily="18" charset="0"/>
              </a:rPr>
              <a:t>child </a:t>
            </a:r>
            <a:r>
              <a:rPr lang="en-GB" sz="1000" dirty="0">
                <a:latin typeface="Times New Roman" panose="02020603050405020304" pitchFamily="18" charset="0"/>
                <a:cs typeface="Times New Roman" panose="02020603050405020304" pitchFamily="18" charset="0"/>
              </a:rPr>
              <a:t>before they </a:t>
            </a:r>
            <a:r>
              <a:rPr lang="en-GB" sz="1000" dirty="0" smtClean="0">
                <a:latin typeface="Times New Roman" panose="02020603050405020304" pitchFamily="18" charset="0"/>
                <a:cs typeface="Times New Roman" panose="02020603050405020304" pitchFamily="18" charset="0"/>
              </a:rPr>
              <a:t>start 1-1 work </a:t>
            </a:r>
            <a:r>
              <a:rPr lang="en-GB" sz="1000" dirty="0">
                <a:latin typeface="Times New Roman" panose="02020603050405020304" pitchFamily="18" charset="0"/>
                <a:cs typeface="Times New Roman" panose="02020603050405020304" pitchFamily="18" charset="0"/>
              </a:rPr>
              <a:t>with them or </a:t>
            </a:r>
            <a:r>
              <a:rPr lang="en-GB" sz="1000" dirty="0" smtClean="0">
                <a:latin typeface="Times New Roman" panose="02020603050405020304" pitchFamily="18" charset="0"/>
                <a:cs typeface="Times New Roman" panose="02020603050405020304" pitchFamily="18" charset="0"/>
              </a:rPr>
              <a:t>as part of a small group. Maintaining </a:t>
            </a:r>
            <a:r>
              <a:rPr lang="en-GB" sz="1000" dirty="0">
                <a:latin typeface="Times New Roman" panose="02020603050405020304" pitchFamily="18" charset="0"/>
                <a:cs typeface="Times New Roman" panose="02020603050405020304" pitchFamily="18" charset="0"/>
              </a:rPr>
              <a:t>positive relationships with agencies that can support the organisation in child protection related matters is essential (Child Matters, no date).</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Offering support programmes for </a:t>
            </a:r>
            <a:r>
              <a:rPr lang="en-GB" sz="1000" dirty="0" smtClean="0">
                <a:latin typeface="Times New Roman" panose="02020603050405020304" pitchFamily="18" charset="0"/>
                <a:cs typeface="Times New Roman" panose="02020603050405020304" pitchFamily="18" charset="0"/>
              </a:rPr>
              <a:t>parents is </a:t>
            </a:r>
            <a:r>
              <a:rPr lang="en-GB" sz="1000" dirty="0">
                <a:latin typeface="Times New Roman" panose="02020603050405020304" pitchFamily="18" charset="0"/>
                <a:cs typeface="Times New Roman" panose="02020603050405020304" pitchFamily="18" charset="0"/>
              </a:rPr>
              <a:t>just as </a:t>
            </a:r>
            <a:r>
              <a:rPr lang="en-GB" sz="1000" dirty="0" smtClean="0">
                <a:latin typeface="Times New Roman" panose="02020603050405020304" pitchFamily="18" charset="0"/>
                <a:cs typeface="Times New Roman" panose="02020603050405020304" pitchFamily="18" charset="0"/>
              </a:rPr>
              <a:t>important as offering support to the child. </a:t>
            </a:r>
            <a:r>
              <a:rPr lang="en-GB" sz="1000" dirty="0">
                <a:latin typeface="Times New Roman" panose="02020603050405020304" pitchFamily="18" charset="0"/>
                <a:cs typeface="Times New Roman" panose="02020603050405020304" pitchFamily="18" charset="0"/>
              </a:rPr>
              <a:t>In this case the child in </a:t>
            </a:r>
            <a:r>
              <a:rPr lang="en-GB" sz="1000" dirty="0" smtClean="0">
                <a:latin typeface="Times New Roman" panose="02020603050405020304" pitchFamily="18" charset="0"/>
                <a:cs typeface="Times New Roman" panose="02020603050405020304" pitchFamily="18" charset="0"/>
              </a:rPr>
              <a:t>question </a:t>
            </a:r>
            <a:r>
              <a:rPr lang="en-GB" sz="1000" dirty="0">
                <a:latin typeface="Times New Roman" panose="02020603050405020304" pitchFamily="18" charset="0"/>
                <a:cs typeface="Times New Roman" panose="02020603050405020304" pitchFamily="18" charset="0"/>
              </a:rPr>
              <a:t>lives with </a:t>
            </a:r>
            <a:r>
              <a:rPr lang="en-GB" sz="1000" dirty="0" smtClean="0">
                <a:latin typeface="Times New Roman" panose="02020603050405020304" pitchFamily="18" charset="0"/>
                <a:cs typeface="Times New Roman" panose="02020603050405020304" pitchFamily="18" charset="0"/>
              </a:rPr>
              <a:t>his father and he </a:t>
            </a:r>
            <a:r>
              <a:rPr lang="en-GB" sz="1000" dirty="0">
                <a:latin typeface="Times New Roman" panose="02020603050405020304" pitchFamily="18" charset="0"/>
                <a:cs typeface="Times New Roman" panose="02020603050405020304" pitchFamily="18" charset="0"/>
              </a:rPr>
              <a:t>might want to consider </a:t>
            </a:r>
            <a:r>
              <a:rPr lang="en-GB" sz="1000" dirty="0" smtClean="0">
                <a:latin typeface="Times New Roman" panose="02020603050405020304" pitchFamily="18" charset="0"/>
                <a:cs typeface="Times New Roman" panose="02020603050405020304" pitchFamily="18" charset="0"/>
              </a:rPr>
              <a:t>attending </a:t>
            </a:r>
            <a:r>
              <a:rPr lang="en-GB" sz="1000" dirty="0">
                <a:latin typeface="Times New Roman" panose="02020603050405020304" pitchFamily="18" charset="0"/>
                <a:cs typeface="Times New Roman" panose="02020603050405020304" pitchFamily="18" charset="0"/>
              </a:rPr>
              <a:t>support </a:t>
            </a:r>
            <a:r>
              <a:rPr lang="en-GB" sz="1000" dirty="0" smtClean="0">
                <a:latin typeface="Times New Roman" panose="02020603050405020304" pitchFamily="18" charset="0"/>
                <a:cs typeface="Times New Roman" panose="02020603050405020304" pitchFamily="18" charset="0"/>
              </a:rPr>
              <a:t>groups for a better understanding himself . </a:t>
            </a:r>
            <a:r>
              <a:rPr lang="en-GB" sz="1000" dirty="0">
                <a:latin typeface="Times New Roman" panose="02020603050405020304" pitchFamily="18" charset="0"/>
                <a:cs typeface="Times New Roman" panose="02020603050405020304" pitchFamily="18" charset="0"/>
              </a:rPr>
              <a:t>This will reassurance him that he is doing the best he can by his child </a:t>
            </a:r>
            <a:r>
              <a:rPr lang="en-GB" sz="1000" dirty="0" smtClean="0">
                <a:latin typeface="Times New Roman" panose="02020603050405020304" pitchFamily="18" charset="0"/>
                <a:cs typeface="Times New Roman" panose="02020603050405020304" pitchFamily="18" charset="0"/>
              </a:rPr>
              <a:t>and </a:t>
            </a:r>
            <a:r>
              <a:rPr lang="en-GB" sz="1000" dirty="0">
                <a:latin typeface="Times New Roman" panose="02020603050405020304" pitchFamily="18" charset="0"/>
                <a:cs typeface="Times New Roman" panose="02020603050405020304" pitchFamily="18" charset="0"/>
              </a:rPr>
              <a:t>build a positive relationship.</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NSPCC states that schools have </a:t>
            </a:r>
            <a:r>
              <a:rPr lang="en-GB" sz="1000" dirty="0" smtClean="0">
                <a:latin typeface="Times New Roman" panose="02020603050405020304" pitchFamily="18" charset="0"/>
                <a:cs typeface="Times New Roman" panose="02020603050405020304" pitchFamily="18" charset="0"/>
              </a:rPr>
              <a:t>a duty </a:t>
            </a:r>
            <a:r>
              <a:rPr lang="en-GB" sz="1000" dirty="0">
                <a:latin typeface="Times New Roman" panose="02020603050405020304" pitchFamily="18" charset="0"/>
                <a:cs typeface="Times New Roman" panose="02020603050405020304" pitchFamily="18" charset="0"/>
              </a:rPr>
              <a:t>of care to make sure that the children </a:t>
            </a:r>
            <a:r>
              <a:rPr lang="en-GB" sz="1000" dirty="0" smtClean="0">
                <a:latin typeface="Times New Roman" panose="02020603050405020304" pitchFamily="18" charset="0"/>
                <a:cs typeface="Times New Roman" panose="02020603050405020304" pitchFamily="18" charset="0"/>
              </a:rPr>
              <a:t>are safe and protective environment. </a:t>
            </a:r>
            <a:r>
              <a:rPr lang="en-GB" sz="1000" dirty="0">
                <a:latin typeface="Times New Roman" panose="02020603050405020304" pitchFamily="18" charset="0"/>
                <a:cs typeface="Times New Roman" panose="02020603050405020304" pitchFamily="18" charset="0"/>
              </a:rPr>
              <a:t>This is extremely important as children need to be able to trust and communicate with the adults in their </a:t>
            </a:r>
            <a:r>
              <a:rPr lang="en-GB" sz="1000" dirty="0" smtClean="0">
                <a:latin typeface="Times New Roman" panose="02020603050405020304" pitchFamily="18" charset="0"/>
                <a:cs typeface="Times New Roman" panose="02020603050405020304" pitchFamily="18" charset="0"/>
              </a:rPr>
              <a:t>classes.</a:t>
            </a:r>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4254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666239" y="4212018"/>
            <a:ext cx="6236278" cy="3928782"/>
            <a:chOff x="666240" y="4194629"/>
            <a:chExt cx="6236278" cy="3928782"/>
          </a:xfrm>
        </p:grpSpPr>
        <p:sp>
          <p:nvSpPr>
            <p:cNvPr id="5" name="Rounded Rectangle 4"/>
            <p:cNvSpPr/>
            <p:nvPr/>
          </p:nvSpPr>
          <p:spPr>
            <a:xfrm>
              <a:off x="666240" y="4194629"/>
              <a:ext cx="6236278" cy="3765162"/>
            </a:xfrm>
            <a:prstGeom prst="roundRect">
              <a:avLst/>
            </a:prstGeom>
            <a:solidFill>
              <a:schemeClr val="tx2">
                <a:lumMod val="20000"/>
                <a:lumOff val="8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1113514" y="4215345"/>
              <a:ext cx="5341729" cy="337789"/>
            </a:xfrm>
            <a:prstGeom prst="rect">
              <a:avLst/>
            </a:prstGeom>
            <a:noFill/>
          </p:spPr>
          <p:txBody>
            <a:bodyPr wrap="square" rtlCol="0">
              <a:spAutoFit/>
            </a:bodyPr>
            <a:lstStyle/>
            <a:p>
              <a:r>
                <a:rPr lang="en-GB" sz="1000" b="1" dirty="0" smtClean="0">
                  <a:latin typeface="Times New Roman" panose="02020603050405020304" pitchFamily="18" charset="0"/>
                  <a:cs typeface="Times New Roman" panose="02020603050405020304" pitchFamily="18" charset="0"/>
                </a:rPr>
                <a:t>Article 31 – All children have the right to relax and play, and to join in a wide range of activities (Welsh Assembly Government, Leaflet (no date).</a:t>
              </a:r>
            </a:p>
          </p:txBody>
        </p:sp>
        <p:sp>
          <p:nvSpPr>
            <p:cNvPr id="7" name="TextBox 6"/>
            <p:cNvSpPr txBox="1"/>
            <p:nvPr/>
          </p:nvSpPr>
          <p:spPr>
            <a:xfrm>
              <a:off x="838200" y="4645536"/>
              <a:ext cx="5895065" cy="3477875"/>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This article </a:t>
              </a:r>
              <a:r>
                <a:rPr lang="en-GB" sz="1000" dirty="0" smtClean="0">
                  <a:latin typeface="Times New Roman" panose="02020603050405020304" pitchFamily="18" charset="0"/>
                  <a:cs typeface="Times New Roman" panose="02020603050405020304" pitchFamily="18" charset="0"/>
                </a:rPr>
                <a:t>supports </a:t>
              </a:r>
              <a:r>
                <a:rPr lang="en-GB" sz="1000" dirty="0">
                  <a:latin typeface="Times New Roman" panose="02020603050405020304" pitchFamily="18" charset="0"/>
                  <a:cs typeface="Times New Roman" panose="02020603050405020304" pitchFamily="18" charset="0"/>
                </a:rPr>
                <a:t>these three elements develop children’s </a:t>
              </a:r>
              <a:r>
                <a:rPr lang="en-GB" sz="1000" dirty="0" smtClean="0">
                  <a:latin typeface="Times New Roman" panose="02020603050405020304" pitchFamily="18" charset="0"/>
                  <a:cs typeface="Times New Roman" panose="02020603050405020304" pitchFamily="18" charset="0"/>
                </a:rPr>
                <a:t>experiences, </a:t>
              </a:r>
              <a:r>
                <a:rPr lang="en-GB" sz="1000" dirty="0">
                  <a:latin typeface="Times New Roman" panose="02020603050405020304" pitchFamily="18" charset="0"/>
                  <a:cs typeface="Times New Roman" panose="02020603050405020304" pitchFamily="18" charset="0"/>
                </a:rPr>
                <a:t>which make them a huge part of children’s childhood. For children to relax, play and </a:t>
              </a:r>
              <a:r>
                <a:rPr lang="en-GB" sz="1000" dirty="0" smtClean="0">
                  <a:latin typeface="Times New Roman" panose="02020603050405020304" pitchFamily="18" charset="0"/>
                  <a:cs typeface="Times New Roman" panose="02020603050405020304" pitchFamily="18" charset="0"/>
                </a:rPr>
                <a:t>be included in </a:t>
              </a:r>
              <a:r>
                <a:rPr lang="en-GB" sz="1000" dirty="0">
                  <a:latin typeface="Times New Roman" panose="02020603050405020304" pitchFamily="18" charset="0"/>
                  <a:cs typeface="Times New Roman" panose="02020603050405020304" pitchFamily="18" charset="0"/>
                </a:rPr>
                <a:t>a range of </a:t>
              </a:r>
              <a:r>
                <a:rPr lang="en-GB" sz="1000" dirty="0" smtClean="0">
                  <a:latin typeface="Times New Roman" panose="02020603050405020304" pitchFamily="18" charset="0"/>
                  <a:cs typeface="Times New Roman" panose="02020603050405020304" pitchFamily="18" charset="0"/>
                </a:rPr>
                <a:t>activities, this </a:t>
              </a:r>
              <a:r>
                <a:rPr lang="en-GB" sz="1000" dirty="0">
                  <a:latin typeface="Times New Roman" panose="02020603050405020304" pitchFamily="18" charset="0"/>
                  <a:cs typeface="Times New Roman" panose="02020603050405020304" pitchFamily="18" charset="0"/>
                </a:rPr>
                <a:t>helps children to become </a:t>
              </a:r>
              <a:r>
                <a:rPr lang="en-GB" sz="1000" dirty="0" smtClean="0">
                  <a:latin typeface="Times New Roman" panose="02020603050405020304" pitchFamily="18" charset="0"/>
                  <a:cs typeface="Times New Roman" panose="02020603050405020304" pitchFamily="18" charset="0"/>
                </a:rPr>
                <a:t>creative, explore </a:t>
              </a:r>
              <a:r>
                <a:rPr lang="en-GB" sz="1000" dirty="0">
                  <a:latin typeface="Times New Roman" panose="02020603050405020304" pitchFamily="18" charset="0"/>
                  <a:cs typeface="Times New Roman" panose="02020603050405020304" pitchFamily="18" charset="0"/>
                </a:rPr>
                <a:t>the outdoors </a:t>
              </a:r>
              <a:r>
                <a:rPr lang="en-GB" sz="1000" dirty="0" smtClean="0">
                  <a:latin typeface="Times New Roman" panose="02020603050405020304" pitchFamily="18" charset="0"/>
                  <a:cs typeface="Times New Roman" panose="02020603050405020304" pitchFamily="18" charset="0"/>
                </a:rPr>
                <a:t>and </a:t>
              </a:r>
              <a:r>
                <a:rPr lang="en-GB" sz="1000" dirty="0">
                  <a:latin typeface="Times New Roman" panose="02020603050405020304" pitchFamily="18" charset="0"/>
                  <a:cs typeface="Times New Roman" panose="02020603050405020304" pitchFamily="18" charset="0"/>
                </a:rPr>
                <a:t>develop their social and thinking skills.</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When children have the opportunity to play and engage in activities </a:t>
              </a:r>
              <a:r>
                <a:rPr lang="en-GB" sz="1000" dirty="0" smtClean="0">
                  <a:latin typeface="Times New Roman" panose="02020603050405020304" pitchFamily="18" charset="0"/>
                  <a:cs typeface="Times New Roman" panose="02020603050405020304" pitchFamily="18" charset="0"/>
                </a:rPr>
                <a:t>in </a:t>
              </a:r>
              <a:r>
                <a:rPr lang="en-GB" sz="1000" dirty="0">
                  <a:latin typeface="Times New Roman" panose="02020603050405020304" pitchFamily="18" charset="0"/>
                  <a:cs typeface="Times New Roman" panose="02020603050405020304" pitchFamily="18" charset="0"/>
                </a:rPr>
                <a:t>free time, it helps </a:t>
              </a:r>
              <a:r>
                <a:rPr lang="en-GB" sz="1000" dirty="0" smtClean="0">
                  <a:latin typeface="Times New Roman" panose="02020603050405020304" pitchFamily="18" charset="0"/>
                  <a:cs typeface="Times New Roman" panose="02020603050405020304" pitchFamily="18" charset="0"/>
                </a:rPr>
                <a:t>them to </a:t>
              </a:r>
              <a:r>
                <a:rPr lang="en-GB" sz="1000" dirty="0">
                  <a:latin typeface="Times New Roman" panose="02020603050405020304" pitchFamily="18" charset="0"/>
                  <a:cs typeface="Times New Roman" panose="02020603050405020304" pitchFamily="18" charset="0"/>
                </a:rPr>
                <a:t>recognise and value the support of the people around them such as their family, friends, teachers and local authority.</a:t>
              </a:r>
            </a:p>
            <a:p>
              <a:r>
                <a:rPr lang="en-GB" sz="1000" dirty="0">
                  <a:latin typeface="Times New Roman" panose="02020603050405020304" pitchFamily="18" charset="0"/>
                  <a:cs typeface="Times New Roman" panose="02020603050405020304" pitchFamily="18" charset="0"/>
                </a:rPr>
                <a:t>Play allows children to develop their imagination and become creative. From an early age children learn how to play appropriately and this helps them engage with the world around them</a:t>
              </a:r>
              <a:r>
                <a:rPr lang="en-GB" sz="1000" dirty="0" smtClean="0">
                  <a:latin typeface="Times New Roman" panose="02020603050405020304" pitchFamily="18" charset="0"/>
                  <a:cs typeface="Times New Roman" panose="02020603050405020304" pitchFamily="18" charset="0"/>
                </a:rPr>
                <a:t>. When children play, it is an essential part of their development. Their cognitive, physical, social and emotional well-being development are being met. Play is also an </a:t>
              </a:r>
              <a:r>
                <a:rPr lang="en-GB" sz="1000" dirty="0">
                  <a:latin typeface="Times New Roman" panose="02020603050405020304" pitchFamily="18" charset="0"/>
                  <a:cs typeface="Times New Roman" panose="02020603050405020304" pitchFamily="18" charset="0"/>
                </a:rPr>
                <a:t>ideal opportunity for parents to engage fully with their children (</a:t>
              </a:r>
              <a:r>
                <a:rPr lang="en-GB" sz="1000" dirty="0" err="1">
                  <a:latin typeface="Times New Roman" panose="02020603050405020304" pitchFamily="18" charset="0"/>
                  <a:cs typeface="Times New Roman" panose="02020603050405020304" pitchFamily="18" charset="0"/>
                </a:rPr>
                <a:t>Pediatrics</a:t>
              </a:r>
              <a:r>
                <a:rPr lang="en-GB" sz="1000" dirty="0">
                  <a:latin typeface="Times New Roman" panose="02020603050405020304" pitchFamily="18" charset="0"/>
                  <a:cs typeface="Times New Roman" panose="02020603050405020304" pitchFamily="18" charset="0"/>
                </a:rPr>
                <a:t>, 2007</a:t>
              </a:r>
              <a:r>
                <a:rPr lang="en-GB" sz="1000" dirty="0" smtClean="0">
                  <a:latin typeface="Times New Roman" panose="02020603050405020304" pitchFamily="18" charset="0"/>
                  <a:cs typeface="Times New Roman" panose="02020603050405020304" pitchFamily="18" charset="0"/>
                </a:rPr>
                <a:t>).</a:t>
              </a:r>
            </a:p>
            <a:p>
              <a:endParaRPr lang="en-GB" sz="1000" dirty="0">
                <a:latin typeface="Times New Roman" panose="02020603050405020304" pitchFamily="18" charset="0"/>
                <a:cs typeface="Times New Roman" panose="02020603050405020304" pitchFamily="18" charset="0"/>
              </a:endParaRPr>
            </a:p>
            <a:p>
              <a:r>
                <a:rPr lang="en-GB" sz="1000" dirty="0" smtClean="0">
                  <a:latin typeface="Times New Roman" panose="02020603050405020304" pitchFamily="18" charset="0"/>
                  <a:cs typeface="Times New Roman" panose="02020603050405020304" pitchFamily="18" charset="0"/>
                </a:rPr>
                <a:t>The Foundation Phase Framework 2015 has stated that it is essential, indoor and outdoor environments are fun, exciting, safe and stimulating to promote a child’s development. Children learn through first-hand experiences especially in the natural world. The Foundation Phase would benefit from using different environments such as the outdoors as a resource for children’s learning, children would benefit, become independent and discover the world around them.</a:t>
              </a:r>
            </a:p>
            <a:p>
              <a:endParaRPr lang="en-GB" sz="1000" dirty="0">
                <a:latin typeface="Times New Roman" panose="02020603050405020304" pitchFamily="18" charset="0"/>
                <a:cs typeface="Times New Roman" panose="02020603050405020304" pitchFamily="18" charset="0"/>
              </a:endParaRPr>
            </a:p>
            <a:p>
              <a:r>
                <a:rPr lang="en-GB" sz="1000" dirty="0" smtClean="0">
                  <a:latin typeface="Times New Roman" panose="02020603050405020304" pitchFamily="18" charset="0"/>
                  <a:cs typeface="Times New Roman" panose="02020603050405020304" pitchFamily="18" charset="0"/>
                </a:rPr>
                <a:t>For children having the time to play and socialise with their peers is a vital part of their school life. It helps children to gain confidence, builds self-esteem, awareness, interaction, skills development and offers children of all abilities to communicate with one another</a:t>
              </a:r>
              <a:r>
                <a:rPr lang="en-GB" sz="1000" dirty="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(Bruce</a:t>
              </a:r>
              <a:r>
                <a:rPr lang="en-GB" sz="1000" dirty="0">
                  <a:latin typeface="Times New Roman" panose="02020603050405020304" pitchFamily="18" charset="0"/>
                  <a:cs typeface="Times New Roman" panose="02020603050405020304" pitchFamily="18" charset="0"/>
                </a:rPr>
                <a:t>, 2011</a:t>
              </a:r>
              <a:r>
                <a:rPr lang="en-GB" sz="1000" dirty="0" smtClean="0">
                  <a:latin typeface="Times New Roman" panose="02020603050405020304" pitchFamily="18" charset="0"/>
                  <a:cs typeface="Times New Roman" panose="02020603050405020304" pitchFamily="18" charset="0"/>
                </a:rPr>
                <a:t>).</a:t>
              </a:r>
            </a:p>
            <a:p>
              <a:endParaRPr lang="en-GB" sz="1000" dirty="0">
                <a:latin typeface="Times New Roman" panose="02020603050405020304" pitchFamily="18" charset="0"/>
                <a:cs typeface="Times New Roman" panose="02020603050405020304" pitchFamily="18" charset="0"/>
              </a:endParaRPr>
            </a:p>
            <a:p>
              <a:endParaRPr lang="en-GB" sz="1000" dirty="0" smtClean="0">
                <a:latin typeface="Times New Roman" panose="02020603050405020304" pitchFamily="18" charset="0"/>
                <a:cs typeface="Times New Roman" panose="02020603050405020304" pitchFamily="18" charset="0"/>
              </a:endParaRPr>
            </a:p>
          </p:txBody>
        </p:sp>
      </p:grpSp>
      <p:sp>
        <p:nvSpPr>
          <p:cNvPr id="4" name="Rounded Rectangle 3"/>
          <p:cNvSpPr/>
          <p:nvPr/>
        </p:nvSpPr>
        <p:spPr>
          <a:xfrm>
            <a:off x="666239" y="547340"/>
            <a:ext cx="6236278" cy="3531176"/>
          </a:xfrm>
          <a:prstGeom prst="roundRect">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091509" y="565851"/>
            <a:ext cx="5341729" cy="372110"/>
          </a:xfrm>
          <a:prstGeom prst="rect">
            <a:avLst/>
          </a:prstGeom>
          <a:noFill/>
        </p:spPr>
        <p:txBody>
          <a:bodyPr wrap="square" rtlCol="0">
            <a:spAutoFit/>
          </a:bodyPr>
          <a:lstStyle/>
          <a:p>
            <a:r>
              <a:rPr lang="en-GB" sz="1000" b="1" dirty="0" smtClean="0">
                <a:latin typeface="Times New Roman" panose="02020603050405020304" pitchFamily="18" charset="0"/>
                <a:cs typeface="Times New Roman" panose="02020603050405020304" pitchFamily="18" charset="0"/>
              </a:rPr>
              <a:t>Article 29 – Children have the right to be the best that they can be (Children’s Commissioner for Wales, no date).</a:t>
            </a:r>
          </a:p>
        </p:txBody>
      </p:sp>
      <p:sp>
        <p:nvSpPr>
          <p:cNvPr id="8" name="TextBox 7"/>
          <p:cNvSpPr txBox="1"/>
          <p:nvPr/>
        </p:nvSpPr>
        <p:spPr>
          <a:xfrm>
            <a:off x="838200" y="1025128"/>
            <a:ext cx="5941782" cy="3170099"/>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This article respects that all children have the right to be the best that they can be. A fundamental part of a child’s education is that they develop to their full potential - ability, personality and talents. Part of this is to promote </a:t>
            </a:r>
            <a:r>
              <a:rPr lang="en-GB" sz="1000" dirty="0" smtClean="0">
                <a:latin typeface="Times New Roman" panose="02020603050405020304" pitchFamily="18" charset="0"/>
                <a:cs typeface="Times New Roman" panose="02020603050405020304" pitchFamily="18" charset="0"/>
              </a:rPr>
              <a:t>respect. </a:t>
            </a:r>
            <a:r>
              <a:rPr lang="en-GB" sz="1000" dirty="0">
                <a:latin typeface="Times New Roman" panose="02020603050405020304" pitchFamily="18" charset="0"/>
                <a:cs typeface="Times New Roman" panose="02020603050405020304" pitchFamily="18" charset="0"/>
              </a:rPr>
              <a:t>Respect for parents, different cultures, </a:t>
            </a:r>
            <a:r>
              <a:rPr lang="en-GB" sz="1000" dirty="0" smtClean="0">
                <a:latin typeface="Times New Roman" panose="02020603050405020304" pitchFamily="18" charset="0"/>
                <a:cs typeface="Times New Roman" panose="02020603050405020304" pitchFamily="18" charset="0"/>
              </a:rPr>
              <a:t>environments </a:t>
            </a:r>
            <a:r>
              <a:rPr lang="en-GB" sz="1000" dirty="0">
                <a:latin typeface="Times New Roman" panose="02020603050405020304" pitchFamily="18" charset="0"/>
                <a:cs typeface="Times New Roman" panose="02020603050405020304" pitchFamily="18" charset="0"/>
              </a:rPr>
              <a:t>and basic human rights.</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According to Foundation Phase Framework, 2015. Children learn from play, they are encouraged to make individual decisions, solve problems, share their ideas and take risks. Children learn from hands on experiences. They become independent young people, to which they become more aware of their </a:t>
            </a:r>
            <a:r>
              <a:rPr lang="en-GB" sz="1000" dirty="0" smtClean="0">
                <a:latin typeface="Times New Roman" panose="02020603050405020304" pitchFamily="18" charset="0"/>
                <a:cs typeface="Times New Roman" panose="02020603050405020304" pitchFamily="18" charset="0"/>
              </a:rPr>
              <a:t>self-image </a:t>
            </a:r>
            <a:r>
              <a:rPr lang="en-GB" sz="1000" dirty="0">
                <a:latin typeface="Times New Roman" panose="02020603050405020304" pitchFamily="18" charset="0"/>
                <a:cs typeface="Times New Roman" panose="02020603050405020304" pitchFamily="18" charset="0"/>
              </a:rPr>
              <a:t>and identity</a:t>
            </a:r>
            <a:r>
              <a:rPr lang="en-GB" sz="1000" dirty="0" smtClean="0">
                <a:latin typeface="Times New Roman" panose="02020603050405020304" pitchFamily="18" charset="0"/>
                <a:cs typeface="Times New Roman" panose="02020603050405020304" pitchFamily="18" charset="0"/>
              </a:rPr>
              <a:t>.</a:t>
            </a:r>
          </a:p>
          <a:p>
            <a:endParaRPr lang="en-GB" sz="1000" dirty="0">
              <a:latin typeface="Times New Roman" panose="02020603050405020304" pitchFamily="18" charset="0"/>
              <a:cs typeface="Times New Roman" panose="02020603050405020304" pitchFamily="18" charset="0"/>
            </a:endParaRPr>
          </a:p>
          <a:p>
            <a:r>
              <a:rPr lang="en-GB" sz="1000" dirty="0" smtClean="0">
                <a:latin typeface="Times New Roman" panose="02020603050405020304" pitchFamily="18" charset="0"/>
                <a:cs typeface="Times New Roman" panose="02020603050405020304" pitchFamily="18" charset="0"/>
              </a:rPr>
              <a:t>Culture gives meaning to how individuals interact in their lives. It gives a sense of belonging to a group of people who share the same culture and beliefs and live by the same set of rules. It forms a sense of identity and belonging and gives individuals an understanding of who they are and what </a:t>
            </a:r>
            <a:r>
              <a:rPr lang="en-GB" sz="1000" dirty="0">
                <a:latin typeface="Times New Roman" panose="02020603050405020304" pitchFamily="18" charset="0"/>
                <a:cs typeface="Times New Roman" panose="02020603050405020304" pitchFamily="18" charset="0"/>
              </a:rPr>
              <a:t>they believe in (Maynard, 2013</a:t>
            </a:r>
            <a:r>
              <a:rPr lang="en-GB" sz="1000" dirty="0" smtClean="0">
                <a:latin typeface="Times New Roman" panose="02020603050405020304" pitchFamily="18" charset="0"/>
                <a:cs typeface="Times New Roman" panose="02020603050405020304" pitchFamily="18" charset="0"/>
              </a:rPr>
              <a:t>).</a:t>
            </a:r>
          </a:p>
          <a:p>
            <a:endParaRPr lang="en-GB" sz="1000" dirty="0">
              <a:latin typeface="Times New Roman" panose="02020603050405020304" pitchFamily="18" charset="0"/>
              <a:cs typeface="Times New Roman" panose="02020603050405020304" pitchFamily="18" charset="0"/>
            </a:endParaRPr>
          </a:p>
          <a:p>
            <a:r>
              <a:rPr lang="en-GB" sz="1000" dirty="0" smtClean="0">
                <a:latin typeface="Times New Roman" panose="02020603050405020304" pitchFamily="18" charset="0"/>
                <a:cs typeface="Times New Roman" panose="02020603050405020304" pitchFamily="18" charset="0"/>
              </a:rPr>
              <a:t>Some children, for various reasons may not have had their attachment needs met, when this happens children are at a disadvantage from the very beginning of their lives. Dealing with emotional, social and cognitive development difficulties places children at a great disadvantage with adults and their peers. Children find it hard to form trusting relationships with adults. Adults want to support and help the children to be the best that they can be, working on individual support and recognising and meeting the emotional needs of the children in their </a:t>
            </a:r>
            <a:r>
              <a:rPr lang="en-GB" sz="1000" dirty="0">
                <a:latin typeface="Times New Roman" panose="02020603050405020304" pitchFamily="18" charset="0"/>
                <a:cs typeface="Times New Roman" panose="02020603050405020304" pitchFamily="18" charset="0"/>
              </a:rPr>
              <a:t>care (Golding, 2013</a:t>
            </a:r>
            <a:r>
              <a:rPr lang="en-GB" sz="1000" dirty="0" smtClean="0">
                <a:latin typeface="Times New Roman" panose="02020603050405020304" pitchFamily="18" charset="0"/>
                <a:cs typeface="Times New Roman" panose="02020603050405020304" pitchFamily="18" charset="0"/>
              </a:rPr>
              <a:t>).</a:t>
            </a: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p:txBody>
      </p:sp>
      <p:sp>
        <p:nvSpPr>
          <p:cNvPr id="11" name="Rounded Rectangle 10"/>
          <p:cNvSpPr/>
          <p:nvPr/>
        </p:nvSpPr>
        <p:spPr>
          <a:xfrm>
            <a:off x="708011" y="8215813"/>
            <a:ext cx="6194505" cy="1742868"/>
          </a:xfrm>
          <a:prstGeom prst="roundRect">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813487" y="8346596"/>
            <a:ext cx="5941782" cy="1477328"/>
          </a:xfrm>
          <a:prstGeom prst="rect">
            <a:avLst/>
          </a:prstGeom>
          <a:noFill/>
        </p:spPr>
        <p:txBody>
          <a:bodyPr wrap="square" rtlCol="0">
            <a:spAutoFit/>
          </a:bodyPr>
          <a:lstStyle/>
          <a:p>
            <a:r>
              <a:rPr lang="en-GB" sz="1000" b="1" dirty="0" smtClean="0">
                <a:latin typeface="Times New Roman" panose="02020603050405020304" pitchFamily="18" charset="0"/>
                <a:cs typeface="Times New Roman" panose="02020603050405020304" pitchFamily="18" charset="0"/>
              </a:rPr>
              <a:t>Conclusion</a:t>
            </a:r>
            <a:r>
              <a:rPr lang="en-GB" sz="1000" dirty="0" smtClean="0">
                <a:latin typeface="Times New Roman" panose="02020603050405020304" pitchFamily="18" charset="0"/>
                <a:cs typeface="Times New Roman" panose="02020603050405020304" pitchFamily="18" charset="0"/>
              </a:rPr>
              <a:t>  </a:t>
            </a:r>
          </a:p>
          <a:p>
            <a:r>
              <a:rPr lang="en-GB" sz="1000" dirty="0">
                <a:latin typeface="Times New Roman" panose="02020603050405020304" pitchFamily="18" charset="0"/>
                <a:cs typeface="Times New Roman" panose="02020603050405020304" pitchFamily="18" charset="0"/>
              </a:rPr>
              <a:t>I</a:t>
            </a:r>
            <a:r>
              <a:rPr lang="en-GB" sz="1000" dirty="0" smtClean="0">
                <a:latin typeface="Times New Roman" panose="02020603050405020304" pitchFamily="18" charset="0"/>
                <a:cs typeface="Times New Roman" panose="02020603050405020304" pitchFamily="18" charset="0"/>
              </a:rPr>
              <a:t>t is clear to see that all articles respect the voice of the child. All children’s individual needs are to be met and respected. Children from different cultures may have different immediate needs and this should be taken in to account. Support for both child and parent should be assessed and socialising with peers at an early age plays a vital part of growing up and forming an identity.</a:t>
            </a:r>
          </a:p>
          <a:p>
            <a:r>
              <a:rPr lang="en-GB" sz="1000" dirty="0" smtClean="0">
                <a:latin typeface="Times New Roman" panose="02020603050405020304" pitchFamily="18" charset="0"/>
                <a:cs typeface="Times New Roman" panose="02020603050405020304" pitchFamily="18" charset="0"/>
              </a:rPr>
              <a:t>All practitioners should continue to plan appropriately and consider the child’s individual needs and opinions.</a:t>
            </a:r>
            <a:r>
              <a:rPr lang="en-GB" sz="1000" dirty="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It is also clear to see that children’s safety is also taken into account when planning for different areas in the classroom, whether inside or outside.</a:t>
            </a:r>
          </a:p>
          <a:p>
            <a:r>
              <a:rPr lang="en-GB" sz="1000" dirty="0" smtClean="0">
                <a:latin typeface="Times New Roman" panose="02020603050405020304" pitchFamily="18" charset="0"/>
                <a:cs typeface="Times New Roman" panose="02020603050405020304" pitchFamily="18" charset="0"/>
              </a:rPr>
              <a:t>The </a:t>
            </a:r>
            <a:r>
              <a:rPr lang="en-GB" sz="1000" dirty="0">
                <a:latin typeface="Times New Roman" panose="02020603050405020304" pitchFamily="18" charset="0"/>
                <a:cs typeface="Times New Roman" panose="02020603050405020304" pitchFamily="18" charset="0"/>
              </a:rPr>
              <a:t>UNCRC articles help to support children in learning and to make progress to be able to </a:t>
            </a:r>
            <a:r>
              <a:rPr lang="en-GB" sz="1000" dirty="0" smtClean="0">
                <a:latin typeface="Times New Roman" panose="02020603050405020304" pitchFamily="18" charset="0"/>
                <a:cs typeface="Times New Roman" panose="02020603050405020304" pitchFamily="18" charset="0"/>
              </a:rPr>
              <a:t>develop.</a:t>
            </a:r>
            <a:endParaRPr lang="en-GB" sz="10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2"/>
          <a:stretch>
            <a:fillRect/>
          </a:stretch>
        </p:blipFill>
        <p:spPr>
          <a:xfrm>
            <a:off x="708012" y="138594"/>
            <a:ext cx="6108721" cy="323116"/>
          </a:xfrm>
          <a:prstGeom prst="rect">
            <a:avLst/>
          </a:prstGeom>
        </p:spPr>
      </p:pic>
    </p:spTree>
    <p:extLst>
      <p:ext uri="{BB962C8B-B14F-4D97-AF65-F5344CB8AC3E}">
        <p14:creationId xmlns:p14="http://schemas.microsoft.com/office/powerpoint/2010/main" val="2343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07081" y="653999"/>
            <a:ext cx="3032177" cy="338554"/>
          </a:xfrm>
          <a:prstGeom prst="rect">
            <a:avLst/>
          </a:prstGeom>
          <a:noFill/>
        </p:spPr>
        <p:txBody>
          <a:bodyPr wrap="none" rtlCol="0">
            <a:spAutoFit/>
          </a:bodyPr>
          <a:lstStyle/>
          <a:p>
            <a:r>
              <a:rPr lang="en-GB" sz="1600" b="1" u="sng" dirty="0" smtClean="0">
                <a:latin typeface="Times New Roman" panose="02020603050405020304" pitchFamily="18" charset="0"/>
                <a:cs typeface="Times New Roman" panose="02020603050405020304" pitchFamily="18" charset="0"/>
              </a:rPr>
              <a:t>Reference list for Briefing Paper</a:t>
            </a:r>
            <a:endParaRPr lang="en-GB" sz="1600" b="1" u="sng"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2"/>
          <a:stretch>
            <a:fillRect/>
          </a:stretch>
        </p:blipFill>
        <p:spPr>
          <a:xfrm>
            <a:off x="881509" y="1279494"/>
            <a:ext cx="5732861" cy="8369508"/>
          </a:xfrm>
          <a:prstGeom prst="rect">
            <a:avLst/>
          </a:prstGeom>
        </p:spPr>
      </p:pic>
      <p:sp>
        <p:nvSpPr>
          <p:cNvPr id="8" name="TextBox 7"/>
          <p:cNvSpPr txBox="1"/>
          <p:nvPr/>
        </p:nvSpPr>
        <p:spPr>
          <a:xfrm>
            <a:off x="711829" y="341904"/>
            <a:ext cx="6108720" cy="276999"/>
          </a:xfrm>
          <a:prstGeom prst="rect">
            <a:avLst/>
          </a:prstGeom>
          <a:noFill/>
        </p:spPr>
        <p:txBody>
          <a:bodyPr wrap="square" rtlCol="0">
            <a:spAutoFit/>
          </a:bodyPr>
          <a:lstStyle/>
          <a:p>
            <a:pPr algn="ctr"/>
            <a:r>
              <a:rPr lang="en-GB" sz="1200" dirty="0" smtClean="0">
                <a:latin typeface="Times New Roman" panose="02020603050405020304" pitchFamily="18" charset="0"/>
                <a:cs typeface="Times New Roman" panose="02020603050405020304" pitchFamily="18" charset="0"/>
              </a:rPr>
              <a:t>EAEE4002                                                                                                                1804340</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9806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07081" y="653999"/>
            <a:ext cx="3470374" cy="338554"/>
          </a:xfrm>
          <a:prstGeom prst="rect">
            <a:avLst/>
          </a:prstGeom>
          <a:noFill/>
        </p:spPr>
        <p:txBody>
          <a:bodyPr wrap="none" rtlCol="0">
            <a:spAutoFit/>
          </a:bodyPr>
          <a:lstStyle/>
          <a:p>
            <a:r>
              <a:rPr lang="en-GB" sz="1600" b="1" u="sng" dirty="0" smtClean="0">
                <a:latin typeface="Times New Roman" panose="02020603050405020304" pitchFamily="18" charset="0"/>
                <a:cs typeface="Times New Roman" panose="02020603050405020304" pitchFamily="18" charset="0"/>
              </a:rPr>
              <a:t>Reference list for Paired Presentation</a:t>
            </a:r>
            <a:endParaRPr lang="en-GB" sz="1600" b="1" u="sng"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902774" y="1205394"/>
            <a:ext cx="5732861" cy="5859570"/>
          </a:xfrm>
          <a:prstGeom prst="rect">
            <a:avLst/>
          </a:prstGeom>
        </p:spPr>
      </p:pic>
      <p:sp>
        <p:nvSpPr>
          <p:cNvPr id="6" name="TextBox 5"/>
          <p:cNvSpPr txBox="1"/>
          <p:nvPr/>
        </p:nvSpPr>
        <p:spPr>
          <a:xfrm>
            <a:off x="807081" y="377000"/>
            <a:ext cx="6108720" cy="276999"/>
          </a:xfrm>
          <a:prstGeom prst="rect">
            <a:avLst/>
          </a:prstGeom>
          <a:noFill/>
        </p:spPr>
        <p:txBody>
          <a:bodyPr wrap="square" rtlCol="0">
            <a:spAutoFit/>
          </a:bodyPr>
          <a:lstStyle/>
          <a:p>
            <a:pPr algn="ctr"/>
            <a:r>
              <a:rPr lang="en-GB" sz="1200" dirty="0" smtClean="0">
                <a:latin typeface="Times New Roman" panose="02020603050405020304" pitchFamily="18" charset="0"/>
                <a:cs typeface="Times New Roman" panose="02020603050405020304" pitchFamily="18" charset="0"/>
              </a:rPr>
              <a:t>EAEE4002                                                                                                                1804340</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03668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776</TotalTime>
  <Words>1500</Words>
  <Application>Microsoft Office PowerPoint</Application>
  <PresentationFormat>Custom</PresentationFormat>
  <Paragraphs>49</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Davies</dc:creator>
  <cp:lastModifiedBy>Catherine Davies</cp:lastModifiedBy>
  <cp:revision>63</cp:revision>
  <dcterms:created xsi:type="dcterms:W3CDTF">2018-10-25T20:11:12Z</dcterms:created>
  <dcterms:modified xsi:type="dcterms:W3CDTF">2018-10-31T22:31:38Z</dcterms:modified>
</cp:coreProperties>
</file>