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14"/>
  </p:notesMasterIdLst>
  <p:sldIdLst>
    <p:sldId id="256" r:id="rId2"/>
    <p:sldId id="257" r:id="rId3"/>
    <p:sldId id="262" r:id="rId4"/>
    <p:sldId id="268" r:id="rId5"/>
    <p:sldId id="264" r:id="rId6"/>
    <p:sldId id="265" r:id="rId7"/>
    <p:sldId id="269" r:id="rId8"/>
    <p:sldId id="270" r:id="rId9"/>
    <p:sldId id="258" r:id="rId10"/>
    <p:sldId id="260" r:id="rId11"/>
    <p:sldId id="261" r:id="rId12"/>
    <p:sldId id="263"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84" autoAdjust="0"/>
    <p:restoredTop sz="94660"/>
  </p:normalViewPr>
  <p:slideViewPr>
    <p:cSldViewPr snapToGrid="0">
      <p:cViewPr varScale="1">
        <p:scale>
          <a:sx n="76" d="100"/>
          <a:sy n="76" d="100"/>
        </p:scale>
        <p:origin x="126" y="93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3900186-C6D6-4193-BEA3-30A4FFECA935}" type="datetimeFigureOut">
              <a:rPr lang="en-GB"/>
              <a:t>23/01/2018</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1BA84C-9E44-421B-8E0D-470E33062506}" type="slidenum">
              <a:rPr lang="en-GB"/>
              <a:t>‹#›</a:t>
            </a:fld>
            <a:endParaRPr lang="en-GB"/>
          </a:p>
        </p:txBody>
      </p:sp>
    </p:spTree>
    <p:extLst>
      <p:ext uri="{BB962C8B-B14F-4D97-AF65-F5344CB8AC3E}">
        <p14:creationId xmlns:p14="http://schemas.microsoft.com/office/powerpoint/2010/main" val="249282668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is it?</a:t>
            </a:r>
          </a:p>
          <a:p>
            <a:r>
              <a:rPr lang="en-US" dirty="0"/>
              <a:t>"Cloud computing is the next stage in evolution of the internet" (</a:t>
            </a:r>
            <a:r>
              <a:rPr lang="en-US" dirty="0">
                <a:cs typeface="Calibri"/>
              </a:rPr>
              <a:t>1)</a:t>
            </a:r>
          </a:p>
          <a:p>
            <a:r>
              <a:rPr lang="en-US" dirty="0">
                <a:cs typeface="Calibri"/>
              </a:rPr>
              <a:t>Cloud computing can be best described as an internet based technology that's purpose is to deliver computing services externally, to any connected device. (2) Alleviating the workload that the local device would otherwise be tasked with.</a:t>
            </a:r>
          </a:p>
          <a:p>
            <a:endParaRPr lang="en-US" dirty="0">
              <a:cs typeface="Calibri"/>
            </a:endParaRPr>
          </a:p>
        </p:txBody>
      </p:sp>
      <p:sp>
        <p:nvSpPr>
          <p:cNvPr id="4" name="Slide Number Placeholder 3"/>
          <p:cNvSpPr>
            <a:spLocks noGrp="1"/>
          </p:cNvSpPr>
          <p:nvPr>
            <p:ph type="sldNum" sz="quarter" idx="10"/>
          </p:nvPr>
        </p:nvSpPr>
        <p:spPr/>
        <p:txBody>
          <a:bodyPr/>
          <a:lstStyle/>
          <a:p>
            <a:fld id="{211BA84C-9E44-421B-8E0D-470E33062506}" type="slidenum">
              <a:rPr lang="en-GB"/>
              <a:t>2</a:t>
            </a:fld>
            <a:endParaRPr lang="en-GB"/>
          </a:p>
        </p:txBody>
      </p:sp>
    </p:spTree>
    <p:extLst>
      <p:ext uri="{BB962C8B-B14F-4D97-AF65-F5344CB8AC3E}">
        <p14:creationId xmlns:p14="http://schemas.microsoft.com/office/powerpoint/2010/main" val="280948647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Origins</a:t>
            </a:r>
          </a:p>
          <a:p>
            <a:r>
              <a:rPr lang="en-US" dirty="0"/>
              <a:t>The origin of cloud technology dates back to the 50s (Mainframe computing). (4)</a:t>
            </a:r>
          </a:p>
          <a:p>
            <a:r>
              <a:rPr lang="en-US" dirty="0"/>
              <a:t>This technology was essentially the start of local servers, where nodes within a company would connect to a mainframe computer in order to </a:t>
            </a:r>
            <a:r>
              <a:rPr lang="en-US" dirty="0" err="1"/>
              <a:t>utilise</a:t>
            </a:r>
            <a:r>
              <a:rPr lang="en-US" dirty="0"/>
              <a:t> more computing power/storage simultaneously.  </a:t>
            </a:r>
          </a:p>
        </p:txBody>
      </p:sp>
      <p:sp>
        <p:nvSpPr>
          <p:cNvPr id="4" name="Slide Number Placeholder 3"/>
          <p:cNvSpPr>
            <a:spLocks noGrp="1"/>
          </p:cNvSpPr>
          <p:nvPr>
            <p:ph type="sldNum" sz="quarter" idx="10"/>
          </p:nvPr>
        </p:nvSpPr>
        <p:spPr/>
        <p:txBody>
          <a:bodyPr/>
          <a:lstStyle/>
          <a:p>
            <a:fld id="{211BA84C-9E44-421B-8E0D-470E33062506}" type="slidenum">
              <a:rPr lang="en-GB"/>
              <a:t>3</a:t>
            </a:fld>
            <a:endParaRPr lang="en-GB"/>
          </a:p>
        </p:txBody>
      </p:sp>
    </p:spTree>
    <p:extLst>
      <p:ext uri="{BB962C8B-B14F-4D97-AF65-F5344CB8AC3E}">
        <p14:creationId xmlns:p14="http://schemas.microsoft.com/office/powerpoint/2010/main" val="413103366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Origins</a:t>
            </a:r>
          </a:p>
          <a:p>
            <a:r>
              <a:rPr lang="en-US" dirty="0"/>
              <a:t>The idea of cloud technology was touched on as early as 1961 in a speech conducted by Professor John McCarthy. (3)  </a:t>
            </a:r>
          </a:p>
          <a:p>
            <a:r>
              <a:rPr lang="en-US" dirty="0"/>
              <a:t>He suggested that time sharing technology could, in the future, be </a:t>
            </a:r>
            <a:r>
              <a:rPr lang="en-US" dirty="0" err="1"/>
              <a:t>utilised</a:t>
            </a:r>
            <a:r>
              <a:rPr lang="en-US" dirty="0"/>
              <a:t> to provide a platform that could deliver applications externally. (3)</a:t>
            </a:r>
          </a:p>
          <a:p>
            <a:r>
              <a:rPr lang="en-US" dirty="0"/>
              <a:t>This concept was very popular in the late 60s but had deteriorated by the mid 70s. This was because the technology at the time was not at the standard necessary, to support the platform. </a:t>
            </a:r>
          </a:p>
          <a:p>
            <a:endParaRPr lang="en-US" dirty="0"/>
          </a:p>
          <a:p>
            <a:r>
              <a:rPr lang="en-US" dirty="0"/>
              <a:t>How is </a:t>
            </a:r>
            <a:r>
              <a:rPr lang="en-US" dirty="0" err="1"/>
              <a:t>virtualisation</a:t>
            </a:r>
            <a:r>
              <a:rPr lang="en-US" dirty="0"/>
              <a:t> relevant? (5)</a:t>
            </a:r>
          </a:p>
          <a:p>
            <a:pPr>
              <a:spcBef>
                <a:spcPct val="20000"/>
              </a:spcBef>
              <a:spcAft>
                <a:spcPts val="600"/>
              </a:spcAft>
            </a:pPr>
            <a:r>
              <a:rPr lang="en-US" dirty="0"/>
              <a:t>- </a:t>
            </a:r>
            <a:r>
              <a:rPr lang="en-US" dirty="0" err="1"/>
              <a:t>Virtualisation</a:t>
            </a:r>
            <a:r>
              <a:rPr lang="en-US" dirty="0"/>
              <a:t> is the process of hardware manipulation </a:t>
            </a:r>
          </a:p>
          <a:p>
            <a:pPr>
              <a:spcBef>
                <a:spcPct val="20000"/>
              </a:spcBef>
              <a:spcAft>
                <a:spcPts val="600"/>
              </a:spcAft>
            </a:pPr>
            <a:r>
              <a:rPr lang="en-US" dirty="0"/>
              <a:t>- Cloud computing is the result of that type of manipulation</a:t>
            </a:r>
          </a:p>
          <a:p>
            <a:pPr>
              <a:spcBef>
                <a:spcPct val="20000"/>
              </a:spcBef>
              <a:spcAft>
                <a:spcPts val="600"/>
              </a:spcAft>
            </a:pPr>
            <a:r>
              <a:rPr lang="en-US" dirty="0"/>
              <a:t>- The core of cloud computing is a virtually separated piece of hardware</a:t>
            </a:r>
          </a:p>
          <a:p>
            <a:endParaRPr lang="en-US" dirty="0"/>
          </a:p>
        </p:txBody>
      </p:sp>
      <p:sp>
        <p:nvSpPr>
          <p:cNvPr id="4" name="Slide Number Placeholder 3"/>
          <p:cNvSpPr>
            <a:spLocks noGrp="1"/>
          </p:cNvSpPr>
          <p:nvPr>
            <p:ph type="sldNum" sz="quarter" idx="10"/>
          </p:nvPr>
        </p:nvSpPr>
        <p:spPr/>
        <p:txBody>
          <a:bodyPr/>
          <a:lstStyle/>
          <a:p>
            <a:fld id="{211BA84C-9E44-421B-8E0D-470E33062506}" type="slidenum">
              <a:rPr lang="en-GB"/>
              <a:t>4</a:t>
            </a:fld>
            <a:endParaRPr lang="en-GB"/>
          </a:p>
        </p:txBody>
      </p:sp>
    </p:spTree>
    <p:extLst>
      <p:ext uri="{BB962C8B-B14F-4D97-AF65-F5344CB8AC3E}">
        <p14:creationId xmlns:p14="http://schemas.microsoft.com/office/powerpoint/2010/main" val="281859613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does it work?</a:t>
            </a:r>
          </a:p>
          <a:p>
            <a:pPr>
              <a:spcBef>
                <a:spcPct val="20000"/>
              </a:spcBef>
              <a:spcAft>
                <a:spcPts val="600"/>
              </a:spcAft>
            </a:pPr>
            <a:r>
              <a:rPr lang="en-US" dirty="0"/>
              <a:t>Cloud technology works by culminating mainframe computing and </a:t>
            </a:r>
            <a:r>
              <a:rPr lang="en-US" dirty="0" err="1"/>
              <a:t>virtualisation</a:t>
            </a:r>
            <a:r>
              <a:rPr lang="en-US" dirty="0"/>
              <a:t>.</a:t>
            </a:r>
          </a:p>
          <a:p>
            <a:pPr>
              <a:spcBef>
                <a:spcPct val="20000"/>
              </a:spcBef>
              <a:spcAft>
                <a:spcPts val="600"/>
              </a:spcAft>
            </a:pPr>
            <a:endParaRPr lang="en-US" dirty="0">
              <a:solidFill>
                <a:srgbClr val="FFFFFF"/>
              </a:solidFill>
            </a:endParaRPr>
          </a:p>
          <a:p>
            <a:pPr>
              <a:spcBef>
                <a:spcPct val="20000"/>
              </a:spcBef>
              <a:spcAft>
                <a:spcPts val="600"/>
              </a:spcAft>
            </a:pPr>
            <a:r>
              <a:rPr lang="en-US" b="1" dirty="0"/>
              <a:t>How it goes:</a:t>
            </a:r>
            <a:endParaRPr lang="en-US" dirty="0"/>
          </a:p>
          <a:p>
            <a:pPr>
              <a:spcBef>
                <a:spcPct val="20000"/>
              </a:spcBef>
              <a:spcAft>
                <a:spcPts val="600"/>
              </a:spcAft>
            </a:pPr>
            <a:r>
              <a:rPr lang="en-US" dirty="0">
                <a:solidFill>
                  <a:srgbClr val="FFFFFF"/>
                </a:solidFill>
              </a:rPr>
              <a:t>- Physical hardware </a:t>
            </a:r>
            <a:r>
              <a:rPr lang="en-US" dirty="0" err="1">
                <a:solidFill>
                  <a:srgbClr val="FFFFFF"/>
                </a:solidFill>
              </a:rPr>
              <a:t>virtualised</a:t>
            </a:r>
            <a:r>
              <a:rPr lang="en-US" dirty="0">
                <a:solidFill>
                  <a:srgbClr val="FFFFFF"/>
                </a:solidFill>
              </a:rPr>
              <a:t> (VMware)</a:t>
            </a:r>
          </a:p>
          <a:p>
            <a:pPr>
              <a:spcBef>
                <a:spcPct val="20000"/>
              </a:spcBef>
              <a:spcAft>
                <a:spcPts val="600"/>
              </a:spcAft>
            </a:pPr>
            <a:r>
              <a:rPr lang="en-US" dirty="0">
                <a:solidFill>
                  <a:srgbClr val="FFFFFF"/>
                </a:solidFill>
              </a:rPr>
              <a:t>- Virtual machine is set up (Storage, Application etc.)</a:t>
            </a:r>
          </a:p>
          <a:p>
            <a:pPr>
              <a:spcBef>
                <a:spcPct val="20000"/>
              </a:spcBef>
              <a:spcAft>
                <a:spcPts val="600"/>
              </a:spcAft>
            </a:pPr>
            <a:r>
              <a:rPr lang="en-US">
                <a:solidFill>
                  <a:srgbClr val="FFFFFF"/>
                </a:solidFill>
              </a:rPr>
              <a:t>- Made available to devices over the internet (through providers)</a:t>
            </a:r>
            <a:endParaRPr lang="en-US" dirty="0">
              <a:solidFill>
                <a:srgbClr val="FFFFFF"/>
              </a:solidFill>
            </a:endParaRPr>
          </a:p>
          <a:p>
            <a:pPr>
              <a:spcBef>
                <a:spcPct val="20000"/>
              </a:spcBef>
              <a:spcAft>
                <a:spcPts val="600"/>
              </a:spcAft>
            </a:pPr>
            <a:endParaRPr lang="en-US" dirty="0">
              <a:solidFill>
                <a:srgbClr val="FFFFFF"/>
              </a:solidFill>
            </a:endParaRPr>
          </a:p>
          <a:p>
            <a:pPr>
              <a:spcBef>
                <a:spcPct val="20000"/>
              </a:spcBef>
              <a:spcAft>
                <a:spcPts val="600"/>
              </a:spcAft>
            </a:pPr>
            <a:r>
              <a:rPr lang="en-US" b="1" dirty="0">
                <a:solidFill>
                  <a:srgbClr val="FFFFFF"/>
                </a:solidFill>
              </a:rPr>
              <a:t>Grid computing </a:t>
            </a:r>
            <a:r>
              <a:rPr lang="en-US" dirty="0">
                <a:solidFill>
                  <a:srgbClr val="FFFFFF"/>
                </a:solidFill>
              </a:rPr>
              <a:t>(6)</a:t>
            </a:r>
          </a:p>
          <a:p>
            <a:pPr>
              <a:spcBef>
                <a:spcPct val="20000"/>
              </a:spcBef>
              <a:spcAft>
                <a:spcPts val="600"/>
              </a:spcAft>
            </a:pPr>
            <a:r>
              <a:rPr lang="en-US">
                <a:solidFill>
                  <a:srgbClr val="FFFFFF"/>
                </a:solidFill>
              </a:rPr>
              <a:t>- Uses external computing power provided by virtual machines</a:t>
            </a:r>
            <a:endParaRPr lang="en-US" dirty="0">
              <a:solidFill>
                <a:srgbClr val="FFFFFF"/>
              </a:solidFill>
            </a:endParaRPr>
          </a:p>
          <a:p>
            <a:pPr>
              <a:spcBef>
                <a:spcPct val="20000"/>
              </a:spcBef>
              <a:spcAft>
                <a:spcPts val="600"/>
              </a:spcAft>
            </a:pPr>
            <a:r>
              <a:rPr lang="en-US" b="1" dirty="0">
                <a:solidFill>
                  <a:srgbClr val="FFFFFF"/>
                </a:solidFill>
              </a:rPr>
              <a:t>Utility Computing </a:t>
            </a:r>
            <a:r>
              <a:rPr lang="en-US" dirty="0">
                <a:solidFill>
                  <a:srgbClr val="FFFFFF"/>
                </a:solidFill>
              </a:rPr>
              <a:t>(6)</a:t>
            </a:r>
          </a:p>
          <a:p>
            <a:pPr>
              <a:spcBef>
                <a:spcPct val="20000"/>
              </a:spcBef>
              <a:spcAft>
                <a:spcPts val="600"/>
              </a:spcAft>
            </a:pPr>
            <a:r>
              <a:rPr lang="en-US">
                <a:solidFill>
                  <a:srgbClr val="FFFFFF"/>
                </a:solidFill>
              </a:rPr>
              <a:t>- Applications that are hosted by the cloud </a:t>
            </a:r>
            <a:endParaRPr lang="en-GB"/>
          </a:p>
          <a:p>
            <a:endParaRPr lang="en-GB" dirty="0">
              <a:cs typeface="Calibri"/>
            </a:endParaRPr>
          </a:p>
        </p:txBody>
      </p:sp>
      <p:sp>
        <p:nvSpPr>
          <p:cNvPr id="4" name="Slide Number Placeholder 3"/>
          <p:cNvSpPr>
            <a:spLocks noGrp="1"/>
          </p:cNvSpPr>
          <p:nvPr>
            <p:ph type="sldNum" sz="quarter" idx="10"/>
          </p:nvPr>
        </p:nvSpPr>
        <p:spPr/>
        <p:txBody>
          <a:bodyPr/>
          <a:lstStyle/>
          <a:p>
            <a:fld id="{211BA84C-9E44-421B-8E0D-470E33062506}" type="slidenum">
              <a:rPr lang="en-GB"/>
              <a:t>5</a:t>
            </a:fld>
            <a:endParaRPr lang="en-GB"/>
          </a:p>
        </p:txBody>
      </p:sp>
    </p:spTree>
    <p:extLst>
      <p:ext uri="{BB962C8B-B14F-4D97-AF65-F5344CB8AC3E}">
        <p14:creationId xmlns:p14="http://schemas.microsoft.com/office/powerpoint/2010/main" val="33697151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Deployment models?</a:t>
            </a:r>
            <a:endParaRPr lang="en-US" dirty="0"/>
          </a:p>
          <a:p>
            <a:pPr>
              <a:spcBef>
                <a:spcPct val="20000"/>
              </a:spcBef>
              <a:spcAft>
                <a:spcPts val="600"/>
              </a:spcAft>
            </a:pPr>
            <a:r>
              <a:rPr lang="en-US" dirty="0"/>
              <a:t>Public Cloud(7) -</a:t>
            </a:r>
          </a:p>
          <a:p>
            <a:pPr>
              <a:spcBef>
                <a:spcPct val="20000"/>
              </a:spcBef>
              <a:spcAft>
                <a:spcPts val="600"/>
              </a:spcAft>
            </a:pPr>
            <a:r>
              <a:rPr lang="en-US" dirty="0"/>
              <a:t>The most open and accessible type of cloud for user who want to access its services</a:t>
            </a:r>
          </a:p>
          <a:p>
            <a:pPr>
              <a:spcBef>
                <a:spcPct val="20000"/>
              </a:spcBef>
              <a:spcAft>
                <a:spcPts val="600"/>
              </a:spcAft>
            </a:pPr>
            <a:r>
              <a:rPr lang="en-US" dirty="0"/>
              <a:t>Not much security in terms of who can access the cloud, usually just have to make an account on the service such as on Amazon, </a:t>
            </a:r>
            <a:r>
              <a:rPr lang="en-US" dirty="0" err="1"/>
              <a:t>Onedrive</a:t>
            </a:r>
            <a:r>
              <a:rPr lang="en-US" dirty="0"/>
              <a:t> or </a:t>
            </a:r>
            <a:r>
              <a:rPr lang="en-US" dirty="0" err="1"/>
              <a:t>GoogleDocs</a:t>
            </a:r>
          </a:p>
          <a:p>
            <a:pPr>
              <a:spcBef>
                <a:spcPct val="20000"/>
              </a:spcBef>
              <a:spcAft>
                <a:spcPts val="600"/>
              </a:spcAft>
            </a:pPr>
            <a:endParaRPr lang="en-US" dirty="0">
              <a:solidFill>
                <a:srgbClr val="FFFFFF"/>
              </a:solidFill>
            </a:endParaRPr>
          </a:p>
          <a:p>
            <a:pPr>
              <a:spcBef>
                <a:spcPct val="20000"/>
              </a:spcBef>
              <a:spcAft>
                <a:spcPts val="600"/>
              </a:spcAft>
            </a:pPr>
            <a:r>
              <a:rPr lang="en-US" b="1" dirty="0"/>
              <a:t>Advantages -</a:t>
            </a:r>
            <a:endParaRPr lang="en-US" dirty="0"/>
          </a:p>
          <a:p>
            <a:pPr>
              <a:spcBef>
                <a:spcPct val="20000"/>
              </a:spcBef>
              <a:spcAft>
                <a:spcPts val="600"/>
              </a:spcAft>
            </a:pPr>
            <a:r>
              <a:rPr lang="en-US" dirty="0"/>
              <a:t>Low cost to implement, Very good scalability and Reliable</a:t>
            </a:r>
          </a:p>
          <a:p>
            <a:pPr>
              <a:spcBef>
                <a:spcPct val="20000"/>
              </a:spcBef>
              <a:spcAft>
                <a:spcPts val="600"/>
              </a:spcAft>
            </a:pPr>
            <a:endParaRPr lang="en-US" dirty="0">
              <a:solidFill>
                <a:srgbClr val="FFFFFF"/>
              </a:solidFill>
            </a:endParaRPr>
          </a:p>
          <a:p>
            <a:pPr>
              <a:spcBef>
                <a:spcPct val="20000"/>
              </a:spcBef>
              <a:spcAft>
                <a:spcPts val="600"/>
              </a:spcAft>
            </a:pPr>
            <a:r>
              <a:rPr lang="en-US" b="1" dirty="0"/>
              <a:t>Disadvantages -</a:t>
            </a:r>
            <a:endParaRPr lang="en-US" dirty="0"/>
          </a:p>
          <a:p>
            <a:pPr>
              <a:spcBef>
                <a:spcPct val="20000"/>
              </a:spcBef>
              <a:spcAft>
                <a:spcPts val="600"/>
              </a:spcAft>
            </a:pPr>
            <a:r>
              <a:rPr lang="en-US" dirty="0">
                <a:solidFill>
                  <a:srgbClr val="FFFFFF"/>
                </a:solidFill>
              </a:rPr>
              <a:t>Less secure than the other types of Clouds and also less customizable due to the underlying structure of the clouds design </a:t>
            </a:r>
            <a:endParaRPr lang="en-US" dirty="0"/>
          </a:p>
        </p:txBody>
      </p:sp>
      <p:sp>
        <p:nvSpPr>
          <p:cNvPr id="4" name="Slide Number Placeholder 3"/>
          <p:cNvSpPr>
            <a:spLocks noGrp="1"/>
          </p:cNvSpPr>
          <p:nvPr>
            <p:ph type="sldNum" sz="quarter" idx="10"/>
          </p:nvPr>
        </p:nvSpPr>
        <p:spPr/>
        <p:txBody>
          <a:bodyPr/>
          <a:lstStyle/>
          <a:p>
            <a:fld id="{211BA84C-9E44-421B-8E0D-470E33062506}" type="slidenum">
              <a:rPr lang="en-GB"/>
              <a:t>6</a:t>
            </a:fld>
            <a:endParaRPr lang="en-GB"/>
          </a:p>
        </p:txBody>
      </p:sp>
    </p:spTree>
    <p:extLst>
      <p:ext uri="{BB962C8B-B14F-4D97-AF65-F5344CB8AC3E}">
        <p14:creationId xmlns:p14="http://schemas.microsoft.com/office/powerpoint/2010/main" val="144382705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Deployment models?</a:t>
            </a:r>
            <a:endParaRPr lang="en-US" dirty="0"/>
          </a:p>
          <a:p>
            <a:pPr>
              <a:spcBef>
                <a:spcPct val="20000"/>
              </a:spcBef>
              <a:spcAft>
                <a:spcPts val="600"/>
              </a:spcAft>
            </a:pPr>
            <a:r>
              <a:rPr lang="en-US" dirty="0"/>
              <a:t>Private Cloud(8) -</a:t>
            </a:r>
          </a:p>
          <a:p>
            <a:pPr>
              <a:spcBef>
                <a:spcPct val="20000"/>
              </a:spcBef>
              <a:spcAft>
                <a:spcPts val="600"/>
              </a:spcAft>
            </a:pPr>
            <a:r>
              <a:rPr lang="en-US" dirty="0"/>
              <a:t>The private cloud is very similar in terms of structure to a Public cloud but they are usually a lot smaller because they are used for small businesses or organizations and they also have better security to make sure on authorized people can access it.  </a:t>
            </a:r>
          </a:p>
          <a:p>
            <a:pPr>
              <a:spcBef>
                <a:spcPct val="20000"/>
              </a:spcBef>
              <a:spcAft>
                <a:spcPts val="600"/>
              </a:spcAft>
            </a:pPr>
            <a:endParaRPr lang="en-US" dirty="0">
              <a:solidFill>
                <a:srgbClr val="FFFFFF"/>
              </a:solidFill>
            </a:endParaRPr>
          </a:p>
          <a:p>
            <a:pPr>
              <a:spcBef>
                <a:spcPct val="20000"/>
              </a:spcBef>
              <a:spcAft>
                <a:spcPts val="600"/>
              </a:spcAft>
            </a:pPr>
            <a:r>
              <a:rPr lang="en-US" b="1" dirty="0"/>
              <a:t>Advantages -</a:t>
            </a:r>
            <a:endParaRPr lang="en-US" dirty="0"/>
          </a:p>
          <a:p>
            <a:pPr>
              <a:spcBef>
                <a:spcPct val="20000"/>
              </a:spcBef>
              <a:spcAft>
                <a:spcPts val="600"/>
              </a:spcAft>
            </a:pPr>
            <a:r>
              <a:rPr lang="en-US" dirty="0"/>
              <a:t>Very secure for the business or organization, high controllability of resource allocation  </a:t>
            </a:r>
          </a:p>
          <a:p>
            <a:pPr>
              <a:spcBef>
                <a:spcPct val="20000"/>
              </a:spcBef>
              <a:spcAft>
                <a:spcPts val="600"/>
              </a:spcAft>
            </a:pPr>
            <a:endParaRPr lang="en-US" dirty="0">
              <a:solidFill>
                <a:srgbClr val="FFFFFF"/>
              </a:solidFill>
            </a:endParaRPr>
          </a:p>
          <a:p>
            <a:pPr>
              <a:spcBef>
                <a:spcPct val="20000"/>
              </a:spcBef>
              <a:spcAft>
                <a:spcPts val="600"/>
              </a:spcAft>
            </a:pPr>
            <a:r>
              <a:rPr lang="en-US" b="1" dirty="0"/>
              <a:t>Disadvantages -</a:t>
            </a:r>
            <a:endParaRPr lang="en-US" dirty="0"/>
          </a:p>
          <a:p>
            <a:pPr>
              <a:spcBef>
                <a:spcPct val="20000"/>
              </a:spcBef>
              <a:spcAft>
                <a:spcPts val="600"/>
              </a:spcAft>
            </a:pPr>
            <a:r>
              <a:rPr lang="en-US" dirty="0"/>
              <a:t>Performance is limited to whatever the business can afford and host</a:t>
            </a:r>
          </a:p>
          <a:p>
            <a:pPr>
              <a:spcBef>
                <a:spcPct val="20000"/>
              </a:spcBef>
              <a:spcAft>
                <a:spcPts val="600"/>
              </a:spcAft>
            </a:pPr>
            <a:r>
              <a:rPr lang="en-US" dirty="0"/>
              <a:t>Usually more expensive than a public network because of the security measures and it being more purpose built </a:t>
            </a:r>
          </a:p>
          <a:p>
            <a:pPr>
              <a:spcBef>
                <a:spcPct val="20000"/>
              </a:spcBef>
              <a:spcAft>
                <a:spcPts val="600"/>
              </a:spcAft>
            </a:pPr>
            <a:r>
              <a:rPr lang="en-US" dirty="0"/>
              <a:t>It can only be access locally through the business</a:t>
            </a:r>
          </a:p>
          <a:p>
            <a:endParaRPr lang="en-US" dirty="0">
              <a:cs typeface="Calibri"/>
            </a:endParaRPr>
          </a:p>
        </p:txBody>
      </p:sp>
      <p:sp>
        <p:nvSpPr>
          <p:cNvPr id="4" name="Slide Number Placeholder 3"/>
          <p:cNvSpPr>
            <a:spLocks noGrp="1"/>
          </p:cNvSpPr>
          <p:nvPr>
            <p:ph type="sldNum" sz="quarter" idx="10"/>
          </p:nvPr>
        </p:nvSpPr>
        <p:spPr/>
        <p:txBody>
          <a:bodyPr/>
          <a:lstStyle/>
          <a:p>
            <a:fld id="{211BA84C-9E44-421B-8E0D-470E33062506}" type="slidenum">
              <a:rPr lang="en-GB"/>
              <a:t>7</a:t>
            </a:fld>
            <a:endParaRPr lang="en-GB"/>
          </a:p>
        </p:txBody>
      </p:sp>
    </p:spTree>
    <p:extLst>
      <p:ext uri="{BB962C8B-B14F-4D97-AF65-F5344CB8AC3E}">
        <p14:creationId xmlns:p14="http://schemas.microsoft.com/office/powerpoint/2010/main" val="382097266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Deployment models?</a:t>
            </a:r>
            <a:endParaRPr lang="en-US">
              <a:cs typeface="Calibri"/>
            </a:endParaRPr>
          </a:p>
          <a:p>
            <a:pPr>
              <a:spcBef>
                <a:spcPct val="20000"/>
              </a:spcBef>
              <a:spcAft>
                <a:spcPts val="600"/>
              </a:spcAft>
            </a:pPr>
            <a:r>
              <a:rPr lang="en-US" dirty="0"/>
              <a:t>Hybrid Cloud(9) -</a:t>
            </a:r>
          </a:p>
          <a:p>
            <a:pPr>
              <a:spcBef>
                <a:spcPct val="20000"/>
              </a:spcBef>
              <a:spcAft>
                <a:spcPts val="600"/>
              </a:spcAft>
            </a:pPr>
            <a:r>
              <a:rPr lang="en-US" dirty="0"/>
              <a:t>A hybrid cloud is a combination of both of the clouds that have been spoken about. You usually put non critical operations on the public cloud so everyone can access it but if you have a critical or confidential function on the cloud it will be in a private branch of the cloud. </a:t>
            </a:r>
          </a:p>
          <a:p>
            <a:pPr>
              <a:spcBef>
                <a:spcPct val="20000"/>
              </a:spcBef>
              <a:spcAft>
                <a:spcPts val="600"/>
              </a:spcAft>
            </a:pPr>
            <a:endParaRPr lang="en-US" dirty="0">
              <a:solidFill>
                <a:srgbClr val="FFFFFF"/>
              </a:solidFill>
            </a:endParaRPr>
          </a:p>
          <a:p>
            <a:pPr>
              <a:spcBef>
                <a:spcPct val="20000"/>
              </a:spcBef>
              <a:spcAft>
                <a:spcPts val="600"/>
              </a:spcAft>
            </a:pPr>
            <a:r>
              <a:rPr lang="en-US" b="1" dirty="0"/>
              <a:t>Advantages -</a:t>
            </a:r>
            <a:endParaRPr lang="en-US" dirty="0"/>
          </a:p>
          <a:p>
            <a:pPr>
              <a:spcBef>
                <a:spcPct val="20000"/>
              </a:spcBef>
              <a:spcAft>
                <a:spcPts val="600"/>
              </a:spcAft>
            </a:pPr>
            <a:r>
              <a:rPr lang="en-US" dirty="0"/>
              <a:t>Very flexible to a company's needs, Secure where it needs to be, Good cost due to smaller security needs than a private cloud and good scalability</a:t>
            </a:r>
          </a:p>
          <a:p>
            <a:pPr>
              <a:spcBef>
                <a:spcPct val="20000"/>
              </a:spcBef>
              <a:spcAft>
                <a:spcPts val="600"/>
              </a:spcAft>
            </a:pPr>
            <a:endParaRPr lang="en-US" dirty="0">
              <a:solidFill>
                <a:srgbClr val="FFFFFF"/>
              </a:solidFill>
            </a:endParaRPr>
          </a:p>
          <a:p>
            <a:pPr>
              <a:spcBef>
                <a:spcPct val="20000"/>
              </a:spcBef>
              <a:spcAft>
                <a:spcPts val="600"/>
              </a:spcAft>
            </a:pPr>
            <a:r>
              <a:rPr lang="en-US" b="1" dirty="0"/>
              <a:t>Disadvantages -</a:t>
            </a:r>
            <a:endParaRPr lang="en-US" dirty="0"/>
          </a:p>
          <a:p>
            <a:pPr>
              <a:spcBef>
                <a:spcPct val="20000"/>
              </a:spcBef>
              <a:spcAft>
                <a:spcPts val="600"/>
              </a:spcAft>
            </a:pPr>
            <a:r>
              <a:rPr lang="en-US" dirty="0"/>
              <a:t>They can be hard to configure because of how complex they are</a:t>
            </a:r>
          </a:p>
          <a:p>
            <a:pPr>
              <a:spcBef>
                <a:spcPct val="20000"/>
              </a:spcBef>
              <a:spcAft>
                <a:spcPts val="600"/>
              </a:spcAft>
            </a:pPr>
            <a:endParaRPr lang="en-US" dirty="0">
              <a:solidFill>
                <a:srgbClr val="FFFFFF"/>
              </a:solidFill>
            </a:endParaRPr>
          </a:p>
          <a:p>
            <a:endParaRPr lang="en-US" dirty="0">
              <a:cs typeface="Calibri"/>
            </a:endParaRPr>
          </a:p>
        </p:txBody>
      </p:sp>
      <p:sp>
        <p:nvSpPr>
          <p:cNvPr id="4" name="Slide Number Placeholder 3"/>
          <p:cNvSpPr>
            <a:spLocks noGrp="1"/>
          </p:cNvSpPr>
          <p:nvPr>
            <p:ph type="sldNum" sz="quarter" idx="10"/>
          </p:nvPr>
        </p:nvSpPr>
        <p:spPr/>
        <p:txBody>
          <a:bodyPr/>
          <a:lstStyle/>
          <a:p>
            <a:fld id="{211BA84C-9E44-421B-8E0D-470E33062506}" type="slidenum">
              <a:rPr lang="en-GB"/>
              <a:t>8</a:t>
            </a:fld>
            <a:endParaRPr lang="en-GB"/>
          </a:p>
        </p:txBody>
      </p:sp>
    </p:spTree>
    <p:extLst>
      <p:ext uri="{BB962C8B-B14F-4D97-AF65-F5344CB8AC3E}">
        <p14:creationId xmlns:p14="http://schemas.microsoft.com/office/powerpoint/2010/main" val="373923918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Why was it created?</a:t>
            </a:r>
            <a:endParaRPr lang="en-US" dirty="0"/>
          </a:p>
          <a:p>
            <a:pPr marL="342900" indent="-342900">
              <a:spcBef>
                <a:spcPct val="20000"/>
              </a:spcBef>
              <a:spcAft>
                <a:spcPts val="600"/>
              </a:spcAft>
              <a:buChar char="•"/>
            </a:pPr>
            <a:r>
              <a:rPr lang="en-US" dirty="0"/>
              <a:t>Decrease workload of local system by using external systems to help alleviate the processing</a:t>
            </a:r>
            <a:endParaRPr lang="en-US" dirty="0">
              <a:cs typeface="Calibri"/>
            </a:endParaRPr>
          </a:p>
          <a:p>
            <a:pPr marL="342900" indent="-342900">
              <a:spcBef>
                <a:spcPct val="20000"/>
              </a:spcBef>
              <a:spcAft>
                <a:spcPts val="600"/>
              </a:spcAft>
              <a:buChar char="•"/>
            </a:pPr>
            <a:r>
              <a:rPr lang="en-US" dirty="0"/>
              <a:t>Large Companies such as Amazon and Google had a lot of spare compute power and storage space than they could use. So they sold the spare power through cloud systems to make money</a:t>
            </a:r>
            <a:endParaRPr lang="en-US" dirty="0">
              <a:cs typeface="Calibri"/>
            </a:endParaRPr>
          </a:p>
          <a:p>
            <a:pPr marL="342900" indent="-342900">
              <a:spcBef>
                <a:spcPct val="20000"/>
              </a:spcBef>
              <a:spcAft>
                <a:spcPts val="600"/>
              </a:spcAft>
              <a:buChar char="•"/>
            </a:pPr>
            <a:r>
              <a:rPr lang="en-US" dirty="0"/>
              <a:t>To take load off internal systems and reduce the need of processing power in those internal systems </a:t>
            </a:r>
            <a:endParaRPr lang="en-US" dirty="0">
              <a:cs typeface="Calibri"/>
            </a:endParaRPr>
          </a:p>
          <a:p>
            <a:pPr marL="342900" indent="-342900">
              <a:spcBef>
                <a:spcPct val="20000"/>
              </a:spcBef>
              <a:spcAft>
                <a:spcPts val="600"/>
              </a:spcAft>
              <a:buChar char="•"/>
            </a:pPr>
            <a:r>
              <a:rPr lang="en-US" dirty="0">
                <a:solidFill>
                  <a:srgbClr val="FFFFFF"/>
                </a:solidFill>
              </a:rPr>
              <a:t>To make data safer and more accessible </a:t>
            </a:r>
            <a:endParaRPr lang="en-US" dirty="0"/>
          </a:p>
        </p:txBody>
      </p:sp>
      <p:sp>
        <p:nvSpPr>
          <p:cNvPr id="4" name="Slide Number Placeholder 3"/>
          <p:cNvSpPr>
            <a:spLocks noGrp="1"/>
          </p:cNvSpPr>
          <p:nvPr>
            <p:ph type="sldNum" sz="quarter" idx="10"/>
          </p:nvPr>
        </p:nvSpPr>
        <p:spPr/>
        <p:txBody>
          <a:bodyPr/>
          <a:lstStyle/>
          <a:p>
            <a:fld id="{211BA84C-9E44-421B-8E0D-470E33062506}" type="slidenum">
              <a:rPr lang="en-GB"/>
              <a:t>9</a:t>
            </a:fld>
            <a:endParaRPr lang="en-GB"/>
          </a:p>
        </p:txBody>
      </p:sp>
    </p:spTree>
    <p:extLst>
      <p:ext uri="{BB962C8B-B14F-4D97-AF65-F5344CB8AC3E}">
        <p14:creationId xmlns:p14="http://schemas.microsoft.com/office/powerpoint/2010/main" val="37402663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Advantages</a:t>
            </a:r>
            <a:r>
              <a:rPr lang="en-US" dirty="0"/>
              <a:t>(11)</a:t>
            </a:r>
            <a:r>
              <a:rPr lang="en-GB" dirty="0"/>
              <a:t> </a:t>
            </a:r>
          </a:p>
          <a:p>
            <a:pPr marL="342900" indent="-342900">
              <a:spcBef>
                <a:spcPct val="20000"/>
              </a:spcBef>
              <a:spcAft>
                <a:spcPts val="600"/>
              </a:spcAft>
              <a:buChar char="•"/>
            </a:pPr>
            <a:r>
              <a:rPr lang="en-US" dirty="0"/>
              <a:t>A reduced need for on-site IT staff (Less hardware)</a:t>
            </a:r>
            <a:endParaRPr lang="en-US" dirty="0">
              <a:cs typeface="Calibri"/>
            </a:endParaRPr>
          </a:p>
          <a:p>
            <a:pPr marL="342900" indent="-342900">
              <a:spcBef>
                <a:spcPct val="20000"/>
              </a:spcBef>
              <a:spcAft>
                <a:spcPts val="600"/>
              </a:spcAft>
              <a:buChar char="•"/>
            </a:pPr>
            <a:r>
              <a:rPr lang="en-US" dirty="0"/>
              <a:t>Almost unlimited Storage (Hardware determines cap)</a:t>
            </a:r>
            <a:endParaRPr lang="en-US" dirty="0">
              <a:cs typeface="Calibri"/>
            </a:endParaRPr>
          </a:p>
          <a:p>
            <a:pPr marL="342900" indent="-342900">
              <a:spcBef>
                <a:spcPct val="20000"/>
              </a:spcBef>
              <a:spcAft>
                <a:spcPts val="600"/>
              </a:spcAft>
              <a:buChar char="•"/>
            </a:pPr>
            <a:r>
              <a:rPr lang="en-US" dirty="0"/>
              <a:t>Cost-effective (Less maintenance)</a:t>
            </a:r>
            <a:endParaRPr lang="en-US" dirty="0">
              <a:cs typeface="Calibri"/>
            </a:endParaRPr>
          </a:p>
          <a:p>
            <a:pPr marL="342900" indent="-342900">
              <a:spcBef>
                <a:spcPct val="20000"/>
              </a:spcBef>
              <a:spcAft>
                <a:spcPts val="600"/>
              </a:spcAft>
              <a:buChar char="•"/>
            </a:pPr>
            <a:r>
              <a:rPr lang="en-US" dirty="0">
                <a:solidFill>
                  <a:srgbClr val="FFFFFF"/>
                </a:solidFill>
              </a:rPr>
              <a:t>Fewer Maintenance Concerns (Virtual)</a:t>
            </a:r>
            <a:endParaRPr lang="en-GB" dirty="0"/>
          </a:p>
        </p:txBody>
      </p:sp>
      <p:sp>
        <p:nvSpPr>
          <p:cNvPr id="4" name="Slide Number Placeholder 3"/>
          <p:cNvSpPr>
            <a:spLocks noGrp="1"/>
          </p:cNvSpPr>
          <p:nvPr>
            <p:ph type="sldNum" sz="quarter" idx="10"/>
          </p:nvPr>
        </p:nvSpPr>
        <p:spPr/>
        <p:txBody>
          <a:bodyPr/>
          <a:lstStyle/>
          <a:p>
            <a:fld id="{211BA84C-9E44-421B-8E0D-470E33062506}" type="slidenum">
              <a:rPr lang="en-GB"/>
              <a:t>10</a:t>
            </a:fld>
            <a:endParaRPr lang="en-GB"/>
          </a:p>
        </p:txBody>
      </p:sp>
    </p:spTree>
    <p:extLst>
      <p:ext uri="{BB962C8B-B14F-4D97-AF65-F5344CB8AC3E}">
        <p14:creationId xmlns:p14="http://schemas.microsoft.com/office/powerpoint/2010/main" val="250428136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Disadvantages</a:t>
            </a:r>
          </a:p>
          <a:p>
            <a:pPr marL="342900" indent="-342900">
              <a:spcBef>
                <a:spcPct val="20000"/>
              </a:spcBef>
              <a:spcAft>
                <a:spcPts val="600"/>
              </a:spcAft>
              <a:buChar char="•"/>
            </a:pPr>
            <a:r>
              <a:rPr lang="en-US" dirty="0"/>
              <a:t>Using cloud computing has the possibilities of downtime because of outages, maintenance, updating</a:t>
            </a:r>
            <a:endParaRPr lang="en-US" dirty="0">
              <a:cs typeface="Calibri"/>
            </a:endParaRPr>
          </a:p>
          <a:p>
            <a:pPr marL="342900" indent="-342900">
              <a:spcBef>
                <a:spcPct val="20000"/>
              </a:spcBef>
              <a:spcAft>
                <a:spcPts val="600"/>
              </a:spcAft>
              <a:buChar char="•"/>
            </a:pPr>
            <a:r>
              <a:rPr lang="en-US" dirty="0"/>
              <a:t>If you choose a bad cloud provider you might be susceptible to security breaches which could lead to data loss or privacy breaches</a:t>
            </a:r>
            <a:endParaRPr lang="en-US" dirty="0">
              <a:cs typeface="Calibri"/>
            </a:endParaRPr>
          </a:p>
          <a:p>
            <a:pPr marL="342900" indent="-342900">
              <a:spcBef>
                <a:spcPct val="20000"/>
              </a:spcBef>
              <a:spcAft>
                <a:spcPts val="600"/>
              </a:spcAft>
              <a:buChar char="•"/>
            </a:pPr>
            <a:r>
              <a:rPr lang="en-US" dirty="0"/>
              <a:t>Limited control on the processes and functions you can do on the cloud</a:t>
            </a:r>
            <a:endParaRPr lang="en-US" dirty="0">
              <a:cs typeface="Calibri"/>
            </a:endParaRPr>
          </a:p>
          <a:p>
            <a:pPr marL="342900" indent="-342900">
              <a:spcBef>
                <a:spcPct val="20000"/>
              </a:spcBef>
              <a:spcAft>
                <a:spcPts val="600"/>
              </a:spcAft>
              <a:buChar char="•"/>
            </a:pPr>
            <a:r>
              <a:rPr lang="en-US" dirty="0"/>
              <a:t>Cloud computing can be expensive for small projects that do not last long due it being more tailored to long lasting permanent solutions </a:t>
            </a:r>
            <a:endParaRPr lang="en-GB" dirty="0"/>
          </a:p>
        </p:txBody>
      </p:sp>
      <p:sp>
        <p:nvSpPr>
          <p:cNvPr id="4" name="Slide Number Placeholder 3"/>
          <p:cNvSpPr>
            <a:spLocks noGrp="1"/>
          </p:cNvSpPr>
          <p:nvPr>
            <p:ph type="sldNum" sz="quarter" idx="10"/>
          </p:nvPr>
        </p:nvSpPr>
        <p:spPr/>
        <p:txBody>
          <a:bodyPr/>
          <a:lstStyle/>
          <a:p>
            <a:fld id="{211BA84C-9E44-421B-8E0D-470E33062506}" type="slidenum">
              <a:rPr lang="en-GB"/>
              <a:t>11</a:t>
            </a:fld>
            <a:endParaRPr lang="en-GB"/>
          </a:p>
        </p:txBody>
      </p:sp>
    </p:spTree>
    <p:extLst>
      <p:ext uri="{BB962C8B-B14F-4D97-AF65-F5344CB8AC3E}">
        <p14:creationId xmlns:p14="http://schemas.microsoft.com/office/powerpoint/2010/main" val="386153271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1/23/2018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B61BEF0D-F0BB-DE4B-95CE-6DB70DBA9567}" type="datetimeFigureOut">
              <a:rPr lang="en-US" dirty="0"/>
              <a:pPr/>
              <a:t>1/23/2018</a:t>
            </a:fld>
            <a:endParaRPr lang="en-US" dirty="0"/>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0" r:id="rId9"/>
    <p:sldLayoutId id="2147483668" r:id="rId10"/>
    <p:sldLayoutId id="2147483663" r:id="rId11"/>
    <p:sldLayoutId id="2147483664" r:id="rId12"/>
    <p:sldLayoutId id="2147483665" r:id="rId13"/>
    <p:sldLayoutId id="2147483666" r:id="rId14"/>
    <p:sldLayoutId id="2147483667" r:id="rId15"/>
    <p:sldLayoutId id="2147483658" r:id="rId16"/>
    <p:sldLayoutId id="2147483659"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8" Type="http://schemas.openxmlformats.org/officeDocument/2006/relationships/hyperlink" Target="https://www.w3schools.in/deployment-models-in-cloud-computing/public-cloud-model/" TargetMode="External"/><Relationship Id="rId3" Type="http://schemas.openxmlformats.org/officeDocument/2006/relationships/hyperlink" Target="https://azure.microsoft.com/en-gb/overview/what-is-cloud-computing/" TargetMode="External"/><Relationship Id="rId7" Type="http://schemas.openxmlformats.org/officeDocument/2006/relationships/hyperlink" Target="https://computer.howstuffworks.com/cloud-computing/cloud-computing.htm" TargetMode="External"/><Relationship Id="rId12" Type="http://schemas.openxmlformats.org/officeDocument/2006/relationships/hyperlink" Target="https://www.lifewire.com/cloud-computing-explained-2373125" TargetMode="External"/><Relationship Id="rId2" Type="http://schemas.openxmlformats.org/officeDocument/2006/relationships/hyperlink" Target="https://books.google.co.uk/books?hl=en&amp;lr=&amp;id=sTaWAAAAQBAJ&amp;oi=fnd&amp;pg=PT19&amp;dq=what+is+cloud+computing&amp;ots=xkc2_wjt0I&amp;sig=c1wHWh-AvYZ6-rqkI3smzFSKvp0#v=onepage&amp;q=what%20is%20cloud%20computing&amp;f=false" TargetMode="External"/><Relationship Id="rId1" Type="http://schemas.openxmlformats.org/officeDocument/2006/relationships/slideLayout" Target="../slideLayouts/slideLayout1.xml"/><Relationship Id="rId6" Type="http://schemas.openxmlformats.org/officeDocument/2006/relationships/hyperlink" Target="http://resources.infosecinstitute.com/virtualization-cloud-computing/#gref" TargetMode="External"/><Relationship Id="rId11" Type="http://schemas.openxmlformats.org/officeDocument/2006/relationships/hyperlink" Target="https://sis.binus.ac.id/2014/10/11/green-it-benefits-advantage-and-disadvantages-of-cloud-computing/" TargetMode="External"/><Relationship Id="rId5" Type="http://schemas.openxmlformats.org/officeDocument/2006/relationships/hyperlink" Target="https://www.ibm.com/blogs/cloud-computing/2014/03/a-brief-history-of-cloud-computing-3/" TargetMode="External"/><Relationship Id="rId10" Type="http://schemas.openxmlformats.org/officeDocument/2006/relationships/hyperlink" Target="https://www.w3schools.in/deployment-models-in-cloud-computing/hybrid-cloud-model/" TargetMode="External"/><Relationship Id="rId4" Type="http://schemas.openxmlformats.org/officeDocument/2006/relationships/hyperlink" Target="https://books.google.co.uk/books?id=YRIeASgVUJoC&amp;pg=PR26&amp;dq=John+Mc+Carthy+cloud&amp;hl=en&amp;sa=X&amp;ved=0ahUKEwio3qWo5srYAhWMD8AKHchjB6IQ6AEIMDAB#v=onepage&amp;q=John%20Mc%20Carthy%20cloud&amp;f=false" TargetMode="External"/><Relationship Id="rId9" Type="http://schemas.openxmlformats.org/officeDocument/2006/relationships/hyperlink" Target="https://www.w3schools.in/deployment-models-in-cloud-computing/private-cloud-model/"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4">
            <a:extLst>
              <a:ext uri="{FF2B5EF4-FFF2-40B4-BE49-F238E27FC236}">
                <a16:creationId xmlns:a16="http://schemas.microsoft.com/office/drawing/2014/main" xmlns="" id="{D060B652-9DD7-4E12-A8DE-77A1D32425B4}"/>
              </a:ext>
            </a:extLst>
          </p:cNvPr>
          <p:cNvPicPr>
            <a:picLocks noChangeAspect="1"/>
          </p:cNvPicPr>
          <p:nvPr/>
        </p:nvPicPr>
        <p:blipFill>
          <a:blip r:embed="rId2"/>
          <a:stretch>
            <a:fillRect/>
          </a:stretch>
        </p:blipFill>
        <p:spPr>
          <a:xfrm>
            <a:off x="8309476" y="3843867"/>
            <a:ext cx="3859481" cy="2896829"/>
          </a:xfrm>
          <a:prstGeom prst="ellipse">
            <a:avLst/>
          </a:prstGeom>
          <a:ln>
            <a:noFill/>
          </a:ln>
          <a:effectLst>
            <a:softEdge rad="112500"/>
          </a:effectLst>
        </p:spPr>
      </p:pic>
      <p:sp>
        <p:nvSpPr>
          <p:cNvPr id="2" name="Title 1"/>
          <p:cNvSpPr>
            <a:spLocks noGrp="1"/>
          </p:cNvSpPr>
          <p:nvPr>
            <p:ph type="ctrTitle"/>
          </p:nvPr>
        </p:nvSpPr>
        <p:spPr>
          <a:xfrm>
            <a:off x="684212" y="2562225"/>
            <a:ext cx="8001000" cy="725811"/>
          </a:xfrm>
        </p:spPr>
        <p:txBody>
          <a:bodyPr>
            <a:normAutofit fontScale="90000"/>
          </a:bodyPr>
          <a:lstStyle/>
          <a:p>
            <a:r>
              <a:rPr lang="en-US" sz="6000" dirty="0">
                <a:latin typeface="Century Gothic"/>
                <a:cs typeface="Calibri"/>
              </a:rPr>
              <a:t>Cloud Computing</a:t>
            </a:r>
            <a:r>
              <a:rPr lang="en-US" sz="6000" dirty="0">
                <a:latin typeface="Consolas"/>
                <a:cs typeface="Arial"/>
              </a:rPr>
              <a:t> </a:t>
            </a:r>
            <a:endParaRPr lang="en-US" sz="6000" dirty="0">
              <a:latin typeface="Consolas"/>
            </a:endParaRPr>
          </a:p>
        </p:txBody>
      </p:sp>
      <p:sp>
        <p:nvSpPr>
          <p:cNvPr id="3" name="Subtitle 2"/>
          <p:cNvSpPr>
            <a:spLocks noGrp="1"/>
          </p:cNvSpPr>
          <p:nvPr>
            <p:ph type="subTitle" idx="1"/>
          </p:nvPr>
        </p:nvSpPr>
        <p:spPr/>
        <p:txBody>
          <a:bodyPr/>
          <a:lstStyle/>
          <a:p>
            <a:r>
              <a:rPr lang="en-US" dirty="0">
                <a:solidFill>
                  <a:srgbClr val="FFFFFF"/>
                </a:solidFill>
              </a:rPr>
              <a:t>By Jacob and Rhys</a:t>
            </a:r>
          </a:p>
        </p:txBody>
      </p:sp>
    </p:spTree>
    <p:extLst>
      <p:ext uri="{BB962C8B-B14F-4D97-AF65-F5344CB8AC3E}">
        <p14:creationId xmlns:p14="http://schemas.microsoft.com/office/powerpoint/2010/main" val="229284710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8473066" cy="3122613"/>
          </a:xfrm>
        </p:spPr>
        <p:txBody>
          <a:bodyPr/>
          <a:lstStyle/>
          <a:p>
            <a:r>
              <a:rPr lang="en-US" sz="2000" dirty="0">
                <a:solidFill>
                  <a:srgbClr val="FFFFFF"/>
                </a:solidFill>
              </a:rPr>
              <a:t>"Cloud computing is the next stage in evolution of the internet" - </a:t>
            </a:r>
            <a:r>
              <a:rPr lang="en-US" sz="1600" dirty="0">
                <a:solidFill>
                  <a:srgbClr val="FFFFFF"/>
                </a:solidFill>
              </a:rPr>
              <a:t>Cloud Computing for Dummies</a:t>
            </a:r>
            <a:r>
              <a:rPr lang="en-US" sz="2000" dirty="0">
                <a:solidFill>
                  <a:srgbClr val="FFFFFF"/>
                </a:solidFill>
              </a:rPr>
              <a:t> </a:t>
            </a:r>
            <a:r>
              <a:rPr lang="en-US" sz="1200" dirty="0">
                <a:solidFill>
                  <a:srgbClr val="FFFFFF"/>
                </a:solidFill>
              </a:rPr>
              <a:t>(1)</a:t>
            </a:r>
          </a:p>
          <a:p>
            <a:endParaRPr lang="en-US" sz="1800" dirty="0">
              <a:solidFill>
                <a:srgbClr val="FFFFFF"/>
              </a:solidFill>
            </a:endParaRPr>
          </a:p>
          <a:p>
            <a:r>
              <a:rPr lang="en-US" sz="1400" dirty="0">
                <a:solidFill>
                  <a:srgbClr val="FFFFFF"/>
                </a:solidFill>
              </a:rPr>
              <a:t>An internet based technology that's</a:t>
            </a:r>
            <a:r>
              <a:rPr lang="en-US" sz="1400" dirty="0">
                <a:solidFill>
                  <a:schemeClr val="tx1"/>
                </a:solidFill>
              </a:rPr>
              <a:t> purpose is to deliver computing services externally, to any connected device. </a:t>
            </a:r>
            <a:r>
              <a:rPr lang="en-US" sz="1100" dirty="0">
                <a:solidFill>
                  <a:schemeClr val="tx1"/>
                </a:solidFill>
              </a:rPr>
              <a:t>(2)</a:t>
            </a:r>
          </a:p>
          <a:p>
            <a:endParaRPr lang="en-US" sz="1600" b="1" dirty="0">
              <a:solidFill>
                <a:srgbClr val="FFFFFF"/>
              </a:solidFill>
            </a:endParaRPr>
          </a:p>
          <a:p>
            <a:r>
              <a:rPr lang="en-US" sz="1600" b="1" dirty="0">
                <a:solidFill>
                  <a:srgbClr val="FFFFFF"/>
                </a:solidFill>
              </a:rPr>
              <a:t>What is at the core of cloud computing?</a:t>
            </a:r>
            <a:endParaRPr lang="en-US" dirty="0">
              <a:solidFill>
                <a:schemeClr val="tx1"/>
              </a:solidFill>
            </a:endParaRPr>
          </a:p>
          <a:p>
            <a:r>
              <a:rPr lang="en-US" sz="1200" dirty="0">
                <a:solidFill>
                  <a:srgbClr val="FFFFFF"/>
                </a:solidFill>
              </a:rPr>
              <a:t>- Mainframe Computing</a:t>
            </a:r>
            <a:endParaRPr lang="en-US" sz="1600" b="1" dirty="0">
              <a:solidFill>
                <a:srgbClr val="FFFFFF"/>
              </a:solidFill>
            </a:endParaRPr>
          </a:p>
          <a:p>
            <a:r>
              <a:rPr lang="en-US" sz="1200" dirty="0">
                <a:solidFill>
                  <a:srgbClr val="FFFFFF"/>
                </a:solidFill>
              </a:rPr>
              <a:t>- </a:t>
            </a:r>
            <a:r>
              <a:rPr lang="en-US" sz="1200" dirty="0" err="1">
                <a:solidFill>
                  <a:srgbClr val="FFFFFF"/>
                </a:solidFill>
              </a:rPr>
              <a:t>Virtualisation</a:t>
            </a:r>
          </a:p>
          <a:p>
            <a:endParaRPr lang="en-US" sz="1200" dirty="0">
              <a:solidFill>
                <a:srgbClr val="FFFFFF"/>
              </a:solidFill>
            </a:endParaRPr>
          </a:p>
          <a:p>
            <a:endParaRPr lang="en-US" sz="1400" dirty="0">
              <a:solidFill>
                <a:srgbClr val="FFFFFF"/>
              </a:solidFill>
            </a:endParaRPr>
          </a:p>
          <a:p>
            <a:endParaRPr lang="en-US" sz="1600" dirty="0">
              <a:solidFill>
                <a:srgbClr val="FFFFFF"/>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6177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000" dirty="0"/>
              <a:t>What</a:t>
            </a:r>
            <a:r>
              <a:rPr lang="en-GB" sz="5000" dirty="0">
                <a:latin typeface="Century Gothic"/>
                <a:cs typeface="Arial"/>
              </a:rPr>
              <a:t> is it</a:t>
            </a:r>
            <a:r>
              <a:rPr lang="en-GB" sz="5000" dirty="0">
                <a:latin typeface="Arial"/>
                <a:cs typeface="Arial"/>
              </a:rPr>
              <a:t>?</a:t>
            </a:r>
            <a:endParaRPr lang="en-US" dirty="0"/>
          </a:p>
        </p:txBody>
      </p:sp>
    </p:spTree>
    <p:extLst>
      <p:ext uri="{BB962C8B-B14F-4D97-AF65-F5344CB8AC3E}">
        <p14:creationId xmlns:p14="http://schemas.microsoft.com/office/powerpoint/2010/main" val="260511471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6583363" cy="3766678"/>
          </a:xfrm>
        </p:spPr>
        <p:txBody>
          <a:bodyPr>
            <a:normAutofit/>
          </a:bodyPr>
          <a:lstStyle/>
          <a:p>
            <a:r>
              <a:rPr lang="en-US" sz="1600" dirty="0">
                <a:solidFill>
                  <a:srgbClr val="FFFFFF"/>
                </a:solidFill>
              </a:rPr>
              <a:t>The origin of cloud technology dates back to the 50s. (Mainframe computing) </a:t>
            </a:r>
            <a:r>
              <a:rPr lang="en-US" sz="1200" dirty="0">
                <a:solidFill>
                  <a:srgbClr val="FFFFFF"/>
                </a:solidFill>
              </a:rPr>
              <a:t>(4)</a:t>
            </a:r>
            <a:endParaRPr lang="en-US">
              <a:solidFill>
                <a:schemeClr val="tx1"/>
              </a:solidFill>
            </a:endParaRPr>
          </a:p>
          <a:p>
            <a:r>
              <a:rPr lang="en-US" sz="1200" dirty="0">
                <a:solidFill>
                  <a:schemeClr val="tx1"/>
                </a:solidFill>
              </a:rPr>
              <a:t>- </a:t>
            </a:r>
            <a:r>
              <a:rPr lang="en-US" sz="1200" dirty="0" err="1">
                <a:solidFill>
                  <a:schemeClr val="tx1"/>
                </a:solidFill>
              </a:rPr>
              <a:t>Centralised</a:t>
            </a:r>
            <a:r>
              <a:rPr lang="en-US" sz="1200" dirty="0">
                <a:solidFill>
                  <a:schemeClr val="tx1"/>
                </a:solidFill>
              </a:rPr>
              <a:t> computing</a:t>
            </a:r>
          </a:p>
          <a:p>
            <a:r>
              <a:rPr lang="en-US" sz="1200" dirty="0">
                <a:solidFill>
                  <a:schemeClr val="tx1"/>
                </a:solidFill>
              </a:rPr>
              <a:t>- External Access</a:t>
            </a:r>
            <a:endParaRPr lang="en-US" dirty="0">
              <a:solidFill>
                <a:schemeClr val="tx1"/>
              </a:solidFill>
            </a:endParaRPr>
          </a:p>
          <a:p>
            <a:r>
              <a:rPr lang="en-US" sz="1200" dirty="0">
                <a:solidFill>
                  <a:schemeClr val="tx1"/>
                </a:solidFill>
              </a:rPr>
              <a:t>- Shared Access</a:t>
            </a:r>
          </a:p>
          <a:p>
            <a:r>
              <a:rPr lang="en-US" sz="1200" dirty="0">
                <a:solidFill>
                  <a:srgbClr val="FFFFFF"/>
                </a:solidFill>
              </a:rPr>
              <a:t>- Inefficient to have a mainframe for each node (cost)</a:t>
            </a:r>
            <a:endParaRPr lang="en-US" sz="1200" dirty="0">
              <a:solidFill>
                <a:schemeClr val="tx1"/>
              </a:solidFill>
            </a:endParaRPr>
          </a:p>
          <a:p>
            <a:endParaRPr lang="en-US" sz="1200" dirty="0">
              <a:solidFill>
                <a:srgbClr val="FFFFFF"/>
              </a:solidFill>
            </a:endParaRPr>
          </a:p>
          <a:p>
            <a:r>
              <a:rPr lang="en-US" sz="1600" b="1" dirty="0">
                <a:solidFill>
                  <a:srgbClr val="FFFFFF"/>
                </a:solidFill>
              </a:rPr>
              <a:t>How is mainframe computing relevant?</a:t>
            </a:r>
            <a:endParaRPr lang="en-US" sz="1600" dirty="0">
              <a:solidFill>
                <a:schemeClr val="tx1"/>
              </a:solidFill>
            </a:endParaRPr>
          </a:p>
          <a:p>
            <a:r>
              <a:rPr lang="en-US" sz="1200" dirty="0">
                <a:solidFill>
                  <a:srgbClr val="FFFFFF"/>
                </a:solidFill>
              </a:rPr>
              <a:t>- Introduced the infrastructure that the cloud adopts today (</a:t>
            </a:r>
            <a:r>
              <a:rPr lang="en-US" sz="1200" dirty="0" err="1">
                <a:solidFill>
                  <a:srgbClr val="FFFFFF"/>
                </a:solidFill>
              </a:rPr>
              <a:t>centralisation</a:t>
            </a:r>
            <a:r>
              <a:rPr lang="en-US" sz="1200" dirty="0">
                <a:solidFill>
                  <a:srgbClr val="FFFFFF"/>
                </a:solidFill>
              </a:rPr>
              <a:t>)</a:t>
            </a:r>
            <a:endParaRPr lang="en-US" sz="1600" b="1" dirty="0">
              <a:solidFill>
                <a:srgbClr val="FFFFFF"/>
              </a:solidFill>
            </a:endParaRPr>
          </a:p>
          <a:p>
            <a:endParaRPr lang="en-US" sz="1200" dirty="0">
              <a:solidFill>
                <a:srgbClr val="FFFFFF"/>
              </a:solidFill>
            </a:endParaRPr>
          </a:p>
          <a:p>
            <a:endParaRPr lang="en-US" sz="1200" dirty="0">
              <a:solidFill>
                <a:srgbClr val="FFFFFF"/>
              </a:solidFill>
            </a:endParaRPr>
          </a:p>
          <a:p>
            <a:endParaRPr lang="en-US" sz="1200" b="1" dirty="0">
              <a:solidFill>
                <a:srgbClr val="FFFFFF"/>
              </a:solidFill>
            </a:endParaRPr>
          </a:p>
          <a:p>
            <a:endParaRPr lang="en-US" sz="1200" dirty="0">
              <a:solidFill>
                <a:srgbClr val="FFFFFF"/>
              </a:solidFill>
            </a:endParaRPr>
          </a:p>
          <a:p>
            <a:endParaRPr lang="en-US" sz="1200" dirty="0">
              <a:solidFill>
                <a:srgbClr val="FFFFFF"/>
              </a:solidFill>
            </a:endParaRPr>
          </a:p>
          <a:p>
            <a:endParaRPr lang="en-US" sz="1200" dirty="0">
              <a:solidFill>
                <a:srgbClr val="FFFFFF"/>
              </a:solidFill>
            </a:endParaRPr>
          </a:p>
          <a:p>
            <a:endParaRPr lang="en-US" sz="1600" dirty="0">
              <a:solidFill>
                <a:srgbClr val="FFFFFF"/>
              </a:solidFill>
            </a:endParaRPr>
          </a:p>
          <a:p>
            <a:endParaRPr lang="en-US" sz="1600" dirty="0">
              <a:solidFill>
                <a:srgbClr val="FFFFFF"/>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11830746" cy="86177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000" dirty="0">
                <a:latin typeface="Century Gothic"/>
                <a:cs typeface="Arial"/>
              </a:rPr>
              <a:t>The origins – </a:t>
            </a:r>
            <a:r>
              <a:rPr lang="en-GB" sz="4400" dirty="0">
                <a:latin typeface="Century Gothic"/>
                <a:cs typeface="Arial"/>
              </a:rPr>
              <a:t>Mainframe computin</a:t>
            </a:r>
            <a:r>
              <a:rPr lang="en-GB" sz="4800" dirty="0">
                <a:latin typeface="Century Gothic"/>
                <a:cs typeface="Arial"/>
              </a:rPr>
              <a:t>g</a:t>
            </a:r>
            <a:endParaRPr lang="en-GB" sz="4800">
              <a:latin typeface="Arial"/>
              <a:cs typeface="Arial"/>
            </a:endParaRPr>
          </a:p>
        </p:txBody>
      </p:sp>
    </p:spTree>
    <p:extLst>
      <p:ext uri="{BB962C8B-B14F-4D97-AF65-F5344CB8AC3E}">
        <p14:creationId xmlns:p14="http://schemas.microsoft.com/office/powerpoint/2010/main" val="18096563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6583363" cy="4554938"/>
          </a:xfrm>
        </p:spPr>
        <p:txBody>
          <a:bodyPr>
            <a:normAutofit/>
          </a:bodyPr>
          <a:lstStyle/>
          <a:p>
            <a:r>
              <a:rPr lang="en-US" sz="1600" dirty="0">
                <a:solidFill>
                  <a:srgbClr val="FFFFFF"/>
                </a:solidFill>
              </a:rPr>
              <a:t>The idea of a VM (Virtual Machine) was touched on as early as 1961 in a speech conducted by Professor John McCarthy. </a:t>
            </a:r>
            <a:r>
              <a:rPr lang="en-US" sz="1200" dirty="0">
                <a:solidFill>
                  <a:srgbClr val="FFFFFF"/>
                </a:solidFill>
              </a:rPr>
              <a:t>(3)</a:t>
            </a:r>
            <a:endParaRPr lang="en-US" sz="1200" dirty="0"/>
          </a:p>
          <a:p>
            <a:r>
              <a:rPr lang="en-US" sz="1200" dirty="0">
                <a:solidFill>
                  <a:srgbClr val="FFFFFF"/>
                </a:solidFill>
              </a:rPr>
              <a:t>- Popular idea that deteriorated (60s-mid 70s)  </a:t>
            </a:r>
            <a:endParaRPr lang="en-US" sz="1200" dirty="0">
              <a:solidFill>
                <a:schemeClr val="tx1"/>
              </a:solidFill>
            </a:endParaRPr>
          </a:p>
          <a:p>
            <a:r>
              <a:rPr lang="en-US" sz="1200" dirty="0">
                <a:solidFill>
                  <a:srgbClr val="FFFFFF"/>
                </a:solidFill>
              </a:rPr>
              <a:t>- Became relevant again back in the 90s (VMware produces first x86 </a:t>
            </a:r>
            <a:r>
              <a:rPr lang="en-US" sz="1200" dirty="0" err="1">
                <a:solidFill>
                  <a:srgbClr val="FFFFFF"/>
                </a:solidFill>
              </a:rPr>
              <a:t>virtualisation</a:t>
            </a:r>
            <a:r>
              <a:rPr lang="en-US" sz="1200" dirty="0">
                <a:solidFill>
                  <a:srgbClr val="FFFFFF"/>
                </a:solidFill>
              </a:rPr>
              <a:t> product) </a:t>
            </a:r>
          </a:p>
          <a:p>
            <a:endParaRPr lang="en-US" sz="1200" dirty="0">
              <a:solidFill>
                <a:srgbClr val="FFFFFF"/>
              </a:solidFill>
            </a:endParaRPr>
          </a:p>
          <a:p>
            <a:endParaRPr lang="en-US" sz="1200" dirty="0">
              <a:solidFill>
                <a:srgbClr val="FFFFFF"/>
              </a:solidFill>
            </a:endParaRPr>
          </a:p>
          <a:p>
            <a:r>
              <a:rPr lang="en-US" sz="1600" b="1" dirty="0">
                <a:solidFill>
                  <a:srgbClr val="FFFFFF"/>
                </a:solidFill>
              </a:rPr>
              <a:t>How is </a:t>
            </a:r>
            <a:r>
              <a:rPr lang="en-US" sz="1600" b="1" err="1">
                <a:solidFill>
                  <a:srgbClr val="FFFFFF"/>
                </a:solidFill>
              </a:rPr>
              <a:t>virtualisation</a:t>
            </a:r>
            <a:r>
              <a:rPr lang="en-US" sz="1600" b="1" dirty="0">
                <a:solidFill>
                  <a:srgbClr val="FFFFFF"/>
                </a:solidFill>
              </a:rPr>
              <a:t> relevant</a:t>
            </a:r>
            <a:r>
              <a:rPr lang="en-US" sz="1600" b="1" dirty="0">
                <a:solidFill>
                  <a:srgbClr val="FFFFFF"/>
                </a:solidFill>
                <a:latin typeface="Arial"/>
                <a:cs typeface="Arial"/>
              </a:rPr>
              <a:t>? </a:t>
            </a:r>
            <a:r>
              <a:rPr lang="en-US" sz="1200" dirty="0">
                <a:solidFill>
                  <a:srgbClr val="FFFFFF"/>
                </a:solidFill>
                <a:latin typeface="Century Gothic"/>
                <a:cs typeface="Arial"/>
              </a:rPr>
              <a:t>(5)</a:t>
            </a:r>
            <a:endParaRPr lang="en-US" sz="1200" dirty="0">
              <a:solidFill>
                <a:srgbClr val="FFFFFF"/>
              </a:solidFill>
              <a:latin typeface="Century Gothic"/>
            </a:endParaRPr>
          </a:p>
          <a:p>
            <a:r>
              <a:rPr lang="en-US" sz="1600" dirty="0">
                <a:solidFill>
                  <a:srgbClr val="FFFFFF"/>
                </a:solidFill>
              </a:rPr>
              <a:t>- </a:t>
            </a:r>
            <a:r>
              <a:rPr lang="en-US" sz="1200" dirty="0">
                <a:solidFill>
                  <a:srgbClr val="FFFFFF"/>
                </a:solidFill>
              </a:rPr>
              <a:t>Virtualisation is the process of hardware manipulation </a:t>
            </a:r>
            <a:endParaRPr lang="en-US" sz="1600" dirty="0">
              <a:solidFill>
                <a:srgbClr val="FFFFFF"/>
              </a:solidFill>
            </a:endParaRPr>
          </a:p>
          <a:p>
            <a:r>
              <a:rPr lang="en-US" sz="1200" dirty="0">
                <a:solidFill>
                  <a:srgbClr val="FFFFFF"/>
                </a:solidFill>
              </a:rPr>
              <a:t>- Cloud computing is the result of that type of manipulation</a:t>
            </a:r>
          </a:p>
          <a:p>
            <a:r>
              <a:rPr lang="en-US" sz="1400" dirty="0">
                <a:solidFill>
                  <a:schemeClr val="tx1"/>
                </a:solidFill>
              </a:rPr>
              <a:t>- </a:t>
            </a:r>
            <a:r>
              <a:rPr lang="en-US" sz="1200" dirty="0">
                <a:solidFill>
                  <a:schemeClr val="tx1"/>
                </a:solidFill>
              </a:rPr>
              <a:t>The core of cloud computing is a virtually separated piece of hardware</a:t>
            </a:r>
          </a:p>
          <a:p>
            <a:endParaRPr lang="en-US" sz="1200" dirty="0">
              <a:solidFill>
                <a:srgbClr val="FFFFFF"/>
              </a:solidFill>
            </a:endParaRPr>
          </a:p>
          <a:p>
            <a:endParaRPr lang="en-US" sz="1600" dirty="0">
              <a:solidFill>
                <a:srgbClr val="FFFFFF"/>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6177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000" dirty="0">
                <a:latin typeface="Century Gothic"/>
                <a:cs typeface="Arial"/>
              </a:rPr>
              <a:t>The origins - </a:t>
            </a:r>
            <a:r>
              <a:rPr lang="en-GB" sz="4400" dirty="0">
                <a:latin typeface="Century Gothic"/>
                <a:cs typeface="Arial"/>
              </a:rPr>
              <a:t>Virtualisation</a:t>
            </a:r>
            <a:endParaRPr lang="en-GB" sz="4400" dirty="0">
              <a:latin typeface="Arial"/>
              <a:cs typeface="Arial"/>
            </a:endParaRPr>
          </a:p>
        </p:txBody>
      </p:sp>
    </p:spTree>
    <p:extLst>
      <p:ext uri="{BB962C8B-B14F-4D97-AF65-F5344CB8AC3E}">
        <p14:creationId xmlns:p14="http://schemas.microsoft.com/office/powerpoint/2010/main" val="344797535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6400800" cy="4471035"/>
          </a:xfrm>
        </p:spPr>
        <p:txBody>
          <a:bodyPr>
            <a:normAutofit/>
          </a:bodyPr>
          <a:lstStyle/>
          <a:p>
            <a:r>
              <a:rPr lang="en-US" sz="1800" dirty="0">
                <a:solidFill>
                  <a:srgbClr val="FFFFFF"/>
                </a:solidFill>
              </a:rPr>
              <a:t>Cloud technology works by culminating mainframe computing and </a:t>
            </a:r>
            <a:r>
              <a:rPr lang="en-US" sz="1800" dirty="0" err="1">
                <a:solidFill>
                  <a:srgbClr val="FFFFFF"/>
                </a:solidFill>
              </a:rPr>
              <a:t>virtualisation</a:t>
            </a:r>
            <a:r>
              <a:rPr lang="en-US" sz="1800" dirty="0">
                <a:solidFill>
                  <a:srgbClr val="FFFFFF"/>
                </a:solidFill>
              </a:rPr>
              <a:t>.</a:t>
            </a:r>
          </a:p>
          <a:p>
            <a:endParaRPr lang="en-US" sz="1800" dirty="0">
              <a:solidFill>
                <a:srgbClr val="FFFFFF"/>
              </a:solidFill>
            </a:endParaRPr>
          </a:p>
          <a:p>
            <a:r>
              <a:rPr lang="en-US" sz="1600" b="1" dirty="0">
                <a:solidFill>
                  <a:srgbClr val="FFFFFF"/>
                </a:solidFill>
              </a:rPr>
              <a:t>How it goes:</a:t>
            </a:r>
          </a:p>
          <a:p>
            <a:r>
              <a:rPr lang="en-US" sz="1200" dirty="0">
                <a:solidFill>
                  <a:srgbClr val="FFFFFF"/>
                </a:solidFill>
              </a:rPr>
              <a:t>- Physical hardware virtualised (VMware)</a:t>
            </a:r>
          </a:p>
          <a:p>
            <a:r>
              <a:rPr lang="en-US" sz="1200" dirty="0">
                <a:solidFill>
                  <a:srgbClr val="FFFFFF"/>
                </a:solidFill>
              </a:rPr>
              <a:t>- Virtual machine is set up (Storage, Application etc.)</a:t>
            </a:r>
          </a:p>
          <a:p>
            <a:r>
              <a:rPr lang="en-US" sz="1200" dirty="0">
                <a:solidFill>
                  <a:srgbClr val="FFFFFF"/>
                </a:solidFill>
              </a:rPr>
              <a:t>- Made available to devices over the internet (through providers)</a:t>
            </a:r>
          </a:p>
          <a:p>
            <a:endParaRPr lang="en-US" sz="1200" dirty="0">
              <a:solidFill>
                <a:srgbClr val="FFFFFF"/>
              </a:solidFill>
            </a:endParaRPr>
          </a:p>
          <a:p>
            <a:r>
              <a:rPr lang="en-US" sz="1600" b="1" dirty="0">
                <a:solidFill>
                  <a:srgbClr val="FFFFFF"/>
                </a:solidFill>
              </a:rPr>
              <a:t>Grid computing </a:t>
            </a:r>
            <a:r>
              <a:rPr lang="en-US" sz="1200" dirty="0">
                <a:solidFill>
                  <a:srgbClr val="FFFFFF"/>
                </a:solidFill>
              </a:rPr>
              <a:t>(6)</a:t>
            </a:r>
          </a:p>
          <a:p>
            <a:r>
              <a:rPr lang="en-US" sz="1200" dirty="0">
                <a:solidFill>
                  <a:srgbClr val="FFFFFF"/>
                </a:solidFill>
              </a:rPr>
              <a:t>- Uses external computing power provided by virtual machines</a:t>
            </a:r>
            <a:endParaRPr lang="en-US" sz="1600" b="1" dirty="0">
              <a:solidFill>
                <a:srgbClr val="FFFFFF"/>
              </a:solidFill>
            </a:endParaRPr>
          </a:p>
          <a:p>
            <a:r>
              <a:rPr lang="en-US" sz="1600" b="1" dirty="0">
                <a:solidFill>
                  <a:srgbClr val="FFFFFF"/>
                </a:solidFill>
              </a:rPr>
              <a:t>Utility Computing </a:t>
            </a:r>
            <a:r>
              <a:rPr lang="en-US" sz="1200" dirty="0">
                <a:solidFill>
                  <a:srgbClr val="FFFFFF"/>
                </a:solidFill>
              </a:rPr>
              <a:t>(6)</a:t>
            </a:r>
            <a:endParaRPr lang="en-US" sz="1600" dirty="0">
              <a:solidFill>
                <a:srgbClr val="FFFFFF"/>
              </a:solidFill>
            </a:endParaRPr>
          </a:p>
          <a:p>
            <a:r>
              <a:rPr lang="en-US" sz="1200" dirty="0">
                <a:solidFill>
                  <a:srgbClr val="FFFFFF"/>
                </a:solidFill>
              </a:rPr>
              <a:t>- Applications that are hosted by the cloud </a:t>
            </a:r>
            <a:endParaRPr lang="en-US" sz="1600" b="1" dirty="0">
              <a:solidFill>
                <a:srgbClr val="FFFFFF"/>
              </a:solidFill>
            </a:endParaRPr>
          </a:p>
          <a:p>
            <a:endParaRPr lang="en-US" sz="1600" b="1" dirty="0">
              <a:solidFill>
                <a:srgbClr val="FFFFFF"/>
              </a:solidFill>
            </a:endParaRPr>
          </a:p>
          <a:p>
            <a:endParaRPr lang="en-US" sz="1600" dirty="0">
              <a:solidFill>
                <a:srgbClr val="FFFFFF"/>
              </a:solidFill>
            </a:endParaRPr>
          </a:p>
          <a:p>
            <a:endParaRPr lang="en-US" sz="1600" dirty="0">
              <a:solidFill>
                <a:srgbClr val="FFFFFF"/>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6177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000" dirty="0">
                <a:latin typeface="Century Gothic"/>
                <a:cs typeface="Arial"/>
              </a:rPr>
              <a:t>How does it work</a:t>
            </a:r>
            <a:r>
              <a:rPr lang="en-GB" sz="5000" dirty="0">
                <a:latin typeface="Arial"/>
                <a:cs typeface="Arial"/>
              </a:rPr>
              <a:t>?</a:t>
            </a:r>
            <a:endParaRPr lang="en-US" dirty="0"/>
          </a:p>
        </p:txBody>
      </p:sp>
    </p:spTree>
    <p:extLst>
      <p:ext uri="{BB962C8B-B14F-4D97-AF65-F5344CB8AC3E}">
        <p14:creationId xmlns:p14="http://schemas.microsoft.com/office/powerpoint/2010/main" val="4749900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7649551" cy="4689475"/>
          </a:xfrm>
        </p:spPr>
        <p:txBody>
          <a:bodyPr>
            <a:normAutofit/>
          </a:bodyPr>
          <a:lstStyle/>
          <a:p>
            <a:r>
              <a:rPr lang="en-US" sz="2800" dirty="0">
                <a:solidFill>
                  <a:srgbClr val="FFFFFF"/>
                </a:solidFill>
              </a:rPr>
              <a:t>Public Cloud(7) -</a:t>
            </a:r>
          </a:p>
          <a:p>
            <a:r>
              <a:rPr lang="en-US" sz="1600" dirty="0">
                <a:solidFill>
                  <a:schemeClr val="tx1"/>
                </a:solidFill>
              </a:rPr>
              <a:t>The most open and accessible type of cloud for user who want to access its services</a:t>
            </a:r>
          </a:p>
          <a:p>
            <a:r>
              <a:rPr lang="en-US" sz="1600" dirty="0">
                <a:solidFill>
                  <a:schemeClr val="tx1"/>
                </a:solidFill>
              </a:rPr>
              <a:t>Not much security in terms of who can access the cloud, usually just have to make an account on the service such as on Amazon, </a:t>
            </a:r>
            <a:r>
              <a:rPr lang="en-US" sz="1600" dirty="0" err="1">
                <a:solidFill>
                  <a:schemeClr val="tx1"/>
                </a:solidFill>
              </a:rPr>
              <a:t>Onedrive</a:t>
            </a:r>
            <a:r>
              <a:rPr lang="en-US" sz="1600" dirty="0">
                <a:solidFill>
                  <a:schemeClr val="tx1"/>
                </a:solidFill>
              </a:rPr>
              <a:t> or </a:t>
            </a:r>
            <a:r>
              <a:rPr lang="en-US" sz="1600" dirty="0" err="1">
                <a:solidFill>
                  <a:schemeClr val="tx1"/>
                </a:solidFill>
              </a:rPr>
              <a:t>GoogleDocs</a:t>
            </a:r>
          </a:p>
          <a:p>
            <a:endParaRPr lang="en-US" sz="1600" dirty="0">
              <a:solidFill>
                <a:schemeClr val="tx1"/>
              </a:solidFill>
            </a:endParaRPr>
          </a:p>
          <a:p>
            <a:r>
              <a:rPr lang="en-US" sz="1600" b="1" dirty="0">
                <a:solidFill>
                  <a:schemeClr val="tx1"/>
                </a:solidFill>
              </a:rPr>
              <a:t>Advantages -</a:t>
            </a:r>
          </a:p>
          <a:p>
            <a:r>
              <a:rPr lang="en-US" sz="1600" dirty="0">
                <a:solidFill>
                  <a:schemeClr val="tx1"/>
                </a:solidFill>
              </a:rPr>
              <a:t>Low cost to implement, Very good scalability and Reliable</a:t>
            </a:r>
          </a:p>
          <a:p>
            <a:endParaRPr lang="en-US" sz="1600" dirty="0">
              <a:solidFill>
                <a:schemeClr val="tx1"/>
              </a:solidFill>
            </a:endParaRPr>
          </a:p>
          <a:p>
            <a:r>
              <a:rPr lang="en-US" sz="1600" b="1" dirty="0">
                <a:solidFill>
                  <a:schemeClr val="tx1"/>
                </a:solidFill>
              </a:rPr>
              <a:t>Disadvantages -</a:t>
            </a:r>
          </a:p>
          <a:p>
            <a:r>
              <a:rPr lang="en-US" sz="1600" dirty="0">
                <a:solidFill>
                  <a:schemeClr val="tx1"/>
                </a:solidFill>
              </a:rPr>
              <a:t>Less secure than the other types of Clouds and also less customizable due to the underlying structure of the clouds design </a:t>
            </a:r>
          </a:p>
          <a:p>
            <a:endParaRPr lang="en-US">
              <a:solidFill>
                <a:schemeClr val="tx1"/>
              </a:solidFill>
            </a:endParaRPr>
          </a:p>
          <a:p>
            <a:endParaRPr lang="en-US" sz="1600" dirty="0">
              <a:solidFill>
                <a:schemeClr val="tx1"/>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6177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000" dirty="0">
                <a:latin typeface="Century Gothic"/>
                <a:cs typeface="Arial"/>
              </a:rPr>
              <a:t>Deployment models</a:t>
            </a:r>
            <a:r>
              <a:rPr lang="en-GB" sz="5000" dirty="0">
                <a:latin typeface="Arial"/>
                <a:cs typeface="Arial"/>
              </a:rPr>
              <a:t>?</a:t>
            </a:r>
            <a:endParaRPr lang="en-US" dirty="0"/>
          </a:p>
        </p:txBody>
      </p:sp>
      <p:sp>
        <p:nvSpPr>
          <p:cNvPr id="2" name="TextBox 1">
            <a:extLst>
              <a:ext uri="{FF2B5EF4-FFF2-40B4-BE49-F238E27FC236}">
                <a16:creationId xmlns:a16="http://schemas.microsoft.com/office/drawing/2014/main" xmlns="" id="{5AC63AA2-94AB-441A-A082-6065CFBA96E8}"/>
              </a:ext>
            </a:extLst>
          </p:cNvPr>
          <p:cNvSpPr txBox="1"/>
          <p:nvPr/>
        </p:nvSpPr>
        <p:spPr>
          <a:xfrm>
            <a:off x="8930463" y="488632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dirty="0"/>
          </a:p>
        </p:txBody>
      </p:sp>
    </p:spTree>
    <p:extLst>
      <p:ext uri="{BB962C8B-B14F-4D97-AF65-F5344CB8AC3E}">
        <p14:creationId xmlns:p14="http://schemas.microsoft.com/office/powerpoint/2010/main" val="34216918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7649551" cy="4689475"/>
          </a:xfrm>
        </p:spPr>
        <p:txBody>
          <a:bodyPr>
            <a:normAutofit fontScale="92500" lnSpcReduction="10000"/>
          </a:bodyPr>
          <a:lstStyle/>
          <a:p>
            <a:r>
              <a:rPr lang="en-US" sz="2800" dirty="0">
                <a:solidFill>
                  <a:srgbClr val="FFFFFF"/>
                </a:solidFill>
              </a:rPr>
              <a:t>Private Cloud(8) -</a:t>
            </a:r>
          </a:p>
          <a:p>
            <a:r>
              <a:rPr lang="en-US" sz="1600" dirty="0">
                <a:solidFill>
                  <a:schemeClr val="tx1"/>
                </a:solidFill>
              </a:rPr>
              <a:t>The private cloud is very similar in terms of structure to a Public cloud but they are usually a lot smaller because they are used for small businesses or organizations and they also have better security to make sure on authorized people can access it.  </a:t>
            </a:r>
          </a:p>
          <a:p>
            <a:endParaRPr lang="en-US" sz="1600" dirty="0">
              <a:solidFill>
                <a:schemeClr val="tx1"/>
              </a:solidFill>
            </a:endParaRPr>
          </a:p>
          <a:p>
            <a:r>
              <a:rPr lang="en-US" sz="1600" b="1" dirty="0">
                <a:solidFill>
                  <a:schemeClr val="tx1"/>
                </a:solidFill>
              </a:rPr>
              <a:t>Advantages -</a:t>
            </a:r>
          </a:p>
          <a:p>
            <a:r>
              <a:rPr lang="en-US" sz="1600" dirty="0">
                <a:solidFill>
                  <a:schemeClr val="tx1"/>
                </a:solidFill>
              </a:rPr>
              <a:t>Very secure for the business or organization, high controllability of resource allocation  </a:t>
            </a:r>
          </a:p>
          <a:p>
            <a:endParaRPr lang="en-US" sz="1600" dirty="0">
              <a:solidFill>
                <a:schemeClr val="tx1"/>
              </a:solidFill>
            </a:endParaRPr>
          </a:p>
          <a:p>
            <a:r>
              <a:rPr lang="en-US" sz="1600" b="1" dirty="0">
                <a:solidFill>
                  <a:schemeClr val="tx1"/>
                </a:solidFill>
              </a:rPr>
              <a:t>Disadvantages -</a:t>
            </a:r>
          </a:p>
          <a:p>
            <a:r>
              <a:rPr lang="en-US" sz="1600" dirty="0">
                <a:solidFill>
                  <a:schemeClr val="tx1"/>
                </a:solidFill>
              </a:rPr>
              <a:t>Performance is limited to whatever the business can afford and host</a:t>
            </a:r>
          </a:p>
          <a:p>
            <a:r>
              <a:rPr lang="en-US" sz="1600" dirty="0">
                <a:solidFill>
                  <a:schemeClr val="tx1"/>
                </a:solidFill>
              </a:rPr>
              <a:t>Usually more expensive than a public network because of the security measures and it being more purpose built </a:t>
            </a:r>
          </a:p>
          <a:p>
            <a:r>
              <a:rPr lang="en-US" sz="1600" dirty="0">
                <a:solidFill>
                  <a:schemeClr val="tx1"/>
                </a:solidFill>
              </a:rPr>
              <a:t>It can only be access locally through the business</a:t>
            </a:r>
          </a:p>
          <a:p>
            <a:endParaRPr lang="en-US">
              <a:solidFill>
                <a:schemeClr val="tx1"/>
              </a:solidFill>
            </a:endParaRPr>
          </a:p>
          <a:p>
            <a:endParaRPr lang="en-US" sz="1600" dirty="0">
              <a:solidFill>
                <a:schemeClr val="tx1"/>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6177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000" dirty="0">
                <a:latin typeface="Century Gothic"/>
                <a:cs typeface="Arial"/>
              </a:rPr>
              <a:t>Deployment models</a:t>
            </a:r>
            <a:r>
              <a:rPr lang="en-GB" sz="5000" dirty="0">
                <a:latin typeface="Arial"/>
                <a:cs typeface="Arial"/>
              </a:rPr>
              <a:t>?</a:t>
            </a:r>
            <a:endParaRPr lang="en-US" dirty="0"/>
          </a:p>
        </p:txBody>
      </p:sp>
      <p:sp>
        <p:nvSpPr>
          <p:cNvPr id="2" name="TextBox 1">
            <a:extLst>
              <a:ext uri="{FF2B5EF4-FFF2-40B4-BE49-F238E27FC236}">
                <a16:creationId xmlns:a16="http://schemas.microsoft.com/office/drawing/2014/main" xmlns="" id="{5AC63AA2-94AB-441A-A082-6065CFBA96E8}"/>
              </a:ext>
            </a:extLst>
          </p:cNvPr>
          <p:cNvSpPr txBox="1"/>
          <p:nvPr/>
        </p:nvSpPr>
        <p:spPr>
          <a:xfrm>
            <a:off x="8930463" y="488632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dirty="0"/>
          </a:p>
        </p:txBody>
      </p:sp>
    </p:spTree>
    <p:extLst>
      <p:ext uri="{BB962C8B-B14F-4D97-AF65-F5344CB8AC3E}">
        <p14:creationId xmlns:p14="http://schemas.microsoft.com/office/powerpoint/2010/main" val="67036660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7649551" cy="4689475"/>
          </a:xfrm>
        </p:spPr>
        <p:txBody>
          <a:bodyPr>
            <a:normAutofit/>
          </a:bodyPr>
          <a:lstStyle/>
          <a:p>
            <a:r>
              <a:rPr lang="en-US" sz="2800" dirty="0">
                <a:solidFill>
                  <a:srgbClr val="FFFFFF"/>
                </a:solidFill>
              </a:rPr>
              <a:t>Hybrid Cloud(9) -</a:t>
            </a:r>
          </a:p>
          <a:p>
            <a:r>
              <a:rPr lang="en-US" sz="1600" dirty="0">
                <a:solidFill>
                  <a:schemeClr val="tx1"/>
                </a:solidFill>
              </a:rPr>
              <a:t>A hybrid cloud is a combination of both of the clouds that have been spoken about. You usually put non critical operations on the public cloud so everyone can access it but if you have a critical or confidential function on the cloud it will be in a private branch of the cloud. </a:t>
            </a:r>
          </a:p>
          <a:p>
            <a:endParaRPr lang="en-US" sz="1600" dirty="0">
              <a:solidFill>
                <a:schemeClr val="tx1"/>
              </a:solidFill>
            </a:endParaRPr>
          </a:p>
          <a:p>
            <a:r>
              <a:rPr lang="en-US" sz="1600" b="1" dirty="0">
                <a:solidFill>
                  <a:schemeClr val="tx1"/>
                </a:solidFill>
              </a:rPr>
              <a:t>Advantages -</a:t>
            </a:r>
          </a:p>
          <a:p>
            <a:r>
              <a:rPr lang="en-US" sz="1600" dirty="0">
                <a:solidFill>
                  <a:schemeClr val="tx1"/>
                </a:solidFill>
              </a:rPr>
              <a:t>Very flexible to a company's needs, Secure where it needs to be, Good cost due to smaller security needs than a private cloud and good scalability</a:t>
            </a:r>
          </a:p>
          <a:p>
            <a:endParaRPr lang="en-US" sz="1600" dirty="0">
              <a:solidFill>
                <a:schemeClr val="tx1"/>
              </a:solidFill>
            </a:endParaRPr>
          </a:p>
          <a:p>
            <a:r>
              <a:rPr lang="en-US" sz="1600" b="1" dirty="0">
                <a:solidFill>
                  <a:schemeClr val="tx1"/>
                </a:solidFill>
              </a:rPr>
              <a:t>Disadvantages -</a:t>
            </a:r>
          </a:p>
          <a:p>
            <a:r>
              <a:rPr lang="en-US" sz="1600" dirty="0">
                <a:solidFill>
                  <a:schemeClr val="tx1"/>
                </a:solidFill>
              </a:rPr>
              <a:t>They can be hard to configure because of how complex they are</a:t>
            </a:r>
          </a:p>
          <a:p>
            <a:endParaRPr lang="en-US" sz="1600" dirty="0">
              <a:solidFill>
                <a:schemeClr val="tx1"/>
              </a:solidFill>
            </a:endParaRPr>
          </a:p>
          <a:p>
            <a:endParaRPr lang="en-US">
              <a:solidFill>
                <a:schemeClr val="tx1"/>
              </a:solidFill>
            </a:endParaRPr>
          </a:p>
          <a:p>
            <a:endParaRPr lang="en-US" sz="1600" dirty="0">
              <a:solidFill>
                <a:schemeClr val="tx1"/>
              </a:solidFill>
            </a:endParaRPr>
          </a:p>
          <a:p>
            <a:endParaRPr lang="en-US">
              <a:solidFill>
                <a:schemeClr val="tx1"/>
              </a:solidFill>
            </a:endParaRPr>
          </a:p>
          <a:p>
            <a:endParaRPr lang="en-US" sz="1600" dirty="0">
              <a:solidFill>
                <a:schemeClr val="tx1"/>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61774"/>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5000" dirty="0">
                <a:latin typeface="Century Gothic"/>
                <a:cs typeface="Arial"/>
              </a:rPr>
              <a:t>Deployment models</a:t>
            </a:r>
            <a:r>
              <a:rPr lang="en-GB" sz="5000" dirty="0">
                <a:latin typeface="Arial"/>
                <a:cs typeface="Arial"/>
              </a:rPr>
              <a:t>?</a:t>
            </a:r>
            <a:endParaRPr lang="en-US" dirty="0"/>
          </a:p>
        </p:txBody>
      </p:sp>
      <p:sp>
        <p:nvSpPr>
          <p:cNvPr id="2" name="TextBox 1">
            <a:extLst>
              <a:ext uri="{FF2B5EF4-FFF2-40B4-BE49-F238E27FC236}">
                <a16:creationId xmlns:a16="http://schemas.microsoft.com/office/drawing/2014/main" xmlns="" id="{5AC63AA2-94AB-441A-A082-6065CFBA96E8}"/>
              </a:ext>
            </a:extLst>
          </p:cNvPr>
          <p:cNvSpPr txBox="1"/>
          <p:nvPr/>
        </p:nvSpPr>
        <p:spPr>
          <a:xfrm>
            <a:off x="8930463" y="488632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dirty="0"/>
          </a:p>
        </p:txBody>
      </p:sp>
    </p:spTree>
    <p:extLst>
      <p:ext uri="{BB962C8B-B14F-4D97-AF65-F5344CB8AC3E}">
        <p14:creationId xmlns:p14="http://schemas.microsoft.com/office/powerpoint/2010/main" val="40631204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6621137" cy="4555445"/>
          </a:xfrm>
        </p:spPr>
        <p:txBody>
          <a:bodyPr>
            <a:normAutofit/>
          </a:bodyPr>
          <a:lstStyle/>
          <a:p>
            <a:pPr marL="342900" indent="-342900">
              <a:buClr>
                <a:srgbClr val="FFFFFF"/>
              </a:buClr>
              <a:buFont typeface="Arial" panose="05040102010807070707" pitchFamily="18" charset="2"/>
              <a:buChar char="•"/>
            </a:pPr>
            <a:r>
              <a:rPr lang="en-US" dirty="0">
                <a:solidFill>
                  <a:srgbClr val="FFFFFF"/>
                </a:solidFill>
              </a:rPr>
              <a:t>Decrease workload of local system by using external systems to help alleviate the processing</a:t>
            </a:r>
            <a:endParaRPr lang="en-US" dirty="0">
              <a:solidFill>
                <a:srgbClr val="0F496F"/>
              </a:solidFill>
            </a:endParaRPr>
          </a:p>
          <a:p>
            <a:pPr marL="342900" indent="-342900">
              <a:buClr>
                <a:srgbClr val="FFFFFF"/>
              </a:buClr>
              <a:buFont typeface="Arial" panose="05040102010807070707" pitchFamily="18" charset="2"/>
              <a:buChar char="•"/>
            </a:pPr>
            <a:r>
              <a:rPr lang="en-US" dirty="0">
                <a:solidFill>
                  <a:srgbClr val="FFFFFF"/>
                </a:solidFill>
              </a:rPr>
              <a:t>Large Companies such as Amazon and Google had a lot of spare compute power and storage space than they could use. So they sold the spare power through cloud systems to make money</a:t>
            </a:r>
          </a:p>
          <a:p>
            <a:pPr marL="342900" indent="-342900">
              <a:buClr>
                <a:srgbClr val="FFFFFF"/>
              </a:buClr>
              <a:buFont typeface="Arial" panose="05040102010807070707" pitchFamily="18" charset="2"/>
              <a:buChar char="•"/>
            </a:pPr>
            <a:r>
              <a:rPr lang="en-US" dirty="0">
                <a:solidFill>
                  <a:srgbClr val="FFFFFF"/>
                </a:solidFill>
              </a:rPr>
              <a:t>To take load off internal systems and reduce the need of processing power in those internal systems </a:t>
            </a:r>
          </a:p>
          <a:p>
            <a:pPr marL="342900" indent="-342900">
              <a:buClr>
                <a:srgbClr val="FFFFFF"/>
              </a:buClr>
              <a:buFont typeface="Arial" panose="05040102010807070707" pitchFamily="18" charset="2"/>
              <a:buChar char="•"/>
            </a:pPr>
            <a:r>
              <a:rPr lang="en-US" dirty="0">
                <a:solidFill>
                  <a:srgbClr val="FFFFFF"/>
                </a:solidFill>
              </a:rPr>
              <a:t>To make data safer and more accessible </a:t>
            </a:r>
          </a:p>
          <a:p>
            <a:pPr marL="342900" indent="-342900">
              <a:buClr>
                <a:srgbClr val="FFFFFF"/>
              </a:buClr>
              <a:buFont typeface="Arial" panose="05040102010807070707" pitchFamily="18" charset="2"/>
              <a:buChar char="•"/>
            </a:pPr>
            <a:endParaRPr lang="en-US" dirty="0">
              <a:solidFill>
                <a:srgbClr val="FFFFFF"/>
              </a:solidFill>
            </a:endParaRPr>
          </a:p>
          <a:p>
            <a:endParaRPr lang="en-US" dirty="0">
              <a:solidFill>
                <a:srgbClr val="FFFFFF"/>
              </a:solidFill>
            </a:endParaRPr>
          </a:p>
          <a:p>
            <a:endParaRPr lang="en-US" dirty="0">
              <a:solidFill>
                <a:srgbClr val="FFFFFF"/>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t>Why </a:t>
            </a:r>
            <a:r>
              <a:rPr lang="en-GB" sz="4800" dirty="0">
                <a:latin typeface="Century Gothic"/>
                <a:cs typeface="Arial"/>
              </a:rPr>
              <a:t>was it created</a:t>
            </a:r>
            <a:r>
              <a:rPr lang="en-GB" sz="4800" dirty="0">
                <a:latin typeface="Arial"/>
                <a:cs typeface="Arial"/>
              </a:rPr>
              <a:t>?</a:t>
            </a:r>
          </a:p>
        </p:txBody>
      </p:sp>
    </p:spTree>
    <p:extLst>
      <p:ext uri="{BB962C8B-B14F-4D97-AF65-F5344CB8AC3E}">
        <p14:creationId xmlns:p14="http://schemas.microsoft.com/office/powerpoint/2010/main" val="31777726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6400800" cy="3122913"/>
          </a:xfrm>
        </p:spPr>
        <p:txBody>
          <a:bodyPr/>
          <a:lstStyle/>
          <a:p>
            <a:pPr marL="342900" indent="-342900">
              <a:buClr>
                <a:srgbClr val="FFFFFF"/>
              </a:buClr>
              <a:buFont typeface="Arial" panose="05040102010807070707" pitchFamily="18" charset="2"/>
              <a:buChar char="•"/>
            </a:pPr>
            <a:r>
              <a:rPr lang="en-US" dirty="0">
                <a:solidFill>
                  <a:srgbClr val="FFFFFF"/>
                </a:solidFill>
              </a:rPr>
              <a:t>A reduced need for on-site IT staff (Less hardware)</a:t>
            </a:r>
          </a:p>
          <a:p>
            <a:pPr marL="342900" indent="-342900">
              <a:buClr>
                <a:srgbClr val="FFFFFF"/>
              </a:buClr>
              <a:buFont typeface="Arial" panose="05040102010807070707" pitchFamily="18" charset="2"/>
              <a:buChar char="•"/>
            </a:pPr>
            <a:r>
              <a:rPr lang="en-US" dirty="0">
                <a:solidFill>
                  <a:srgbClr val="FFFFFF"/>
                </a:solidFill>
              </a:rPr>
              <a:t>Almost unlimited Storage (Hardware determines cap)</a:t>
            </a:r>
          </a:p>
          <a:p>
            <a:pPr marL="342900" indent="-342900">
              <a:buClr>
                <a:srgbClr val="FFFFFF"/>
              </a:buClr>
              <a:buFont typeface="Arial" panose="05040102010807070707" pitchFamily="18" charset="2"/>
              <a:buChar char="•"/>
            </a:pPr>
            <a:r>
              <a:rPr lang="en-US" dirty="0">
                <a:solidFill>
                  <a:srgbClr val="FFFFFF"/>
                </a:solidFill>
              </a:rPr>
              <a:t>Cost-effective (Less maintenance)</a:t>
            </a:r>
          </a:p>
          <a:p>
            <a:pPr marL="342900" indent="-342900">
              <a:buClr>
                <a:srgbClr val="FFFFFF"/>
              </a:buClr>
              <a:buFont typeface="Arial" panose="05040102010807070707" pitchFamily="18" charset="2"/>
              <a:buChar char="•"/>
            </a:pPr>
            <a:r>
              <a:rPr lang="en-US" dirty="0">
                <a:solidFill>
                  <a:srgbClr val="FFFFFF"/>
                </a:solidFill>
              </a:rPr>
              <a:t>Fewer Maintenance Concerns (Virtual)</a:t>
            </a:r>
          </a:p>
          <a:p>
            <a:pPr marL="342900" indent="-342900">
              <a:buClr>
                <a:srgbClr val="FFFFFF"/>
              </a:buClr>
              <a:buFont typeface="Arial" panose="05040102010807070707" pitchFamily="18" charset="2"/>
              <a:buChar char="•"/>
            </a:pPr>
            <a:endParaRPr lang="en-US" dirty="0">
              <a:solidFill>
                <a:srgbClr val="FFFFFF"/>
              </a:solidFill>
            </a:endParaRPr>
          </a:p>
          <a:p>
            <a:pPr>
              <a:buClr>
                <a:srgbClr val="FFFFFF"/>
              </a:buClr>
            </a:pPr>
            <a:endParaRPr lang="en-US" dirty="0">
              <a:solidFill>
                <a:srgbClr val="FFFFFF"/>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t>Advantages</a:t>
            </a:r>
            <a:r>
              <a:rPr lang="en-US" sz="2000" dirty="0"/>
              <a:t>(11)</a:t>
            </a:r>
            <a:r>
              <a:rPr lang="en-GB" sz="4800" dirty="0"/>
              <a:t> </a:t>
            </a:r>
            <a:r>
              <a:rPr lang="en-GB" sz="4800" dirty="0">
                <a:latin typeface="Century Gothic"/>
                <a:cs typeface="Arial"/>
              </a:rPr>
              <a:t> </a:t>
            </a:r>
          </a:p>
        </p:txBody>
      </p:sp>
    </p:spTree>
    <p:extLst>
      <p:ext uri="{BB962C8B-B14F-4D97-AF65-F5344CB8AC3E}">
        <p14:creationId xmlns:p14="http://schemas.microsoft.com/office/powerpoint/2010/main" val="315454817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6400800" cy="4408488"/>
          </a:xfrm>
        </p:spPr>
        <p:txBody>
          <a:bodyPr>
            <a:normAutofit lnSpcReduction="10000"/>
          </a:bodyPr>
          <a:lstStyle/>
          <a:p>
            <a:pPr marL="342900" indent="-342900">
              <a:buClr>
                <a:srgbClr val="FFFFFF"/>
              </a:buClr>
              <a:buFont typeface="Arial" panose="05040102010807070707" pitchFamily="18" charset="2"/>
              <a:buChar char="•"/>
            </a:pPr>
            <a:r>
              <a:rPr lang="en-US" dirty="0">
                <a:solidFill>
                  <a:srgbClr val="FFFFFF"/>
                </a:solidFill>
              </a:rPr>
              <a:t>Using cloud computing has the possibilities of downtime because of outages, maintenance, updating</a:t>
            </a:r>
          </a:p>
          <a:p>
            <a:pPr marL="342900" indent="-342900">
              <a:buClr>
                <a:srgbClr val="FFFFFF"/>
              </a:buClr>
              <a:buFont typeface="Arial" panose="05040102010807070707" pitchFamily="18" charset="2"/>
              <a:buChar char="•"/>
            </a:pPr>
            <a:r>
              <a:rPr lang="en-US" dirty="0">
                <a:solidFill>
                  <a:srgbClr val="FFFFFF"/>
                </a:solidFill>
              </a:rPr>
              <a:t>If you choose a bad cloud provider you might be susceptible to security breaches which could lead to data loss or privacy breaches</a:t>
            </a:r>
          </a:p>
          <a:p>
            <a:pPr marL="342900" indent="-342900">
              <a:buClr>
                <a:srgbClr val="FFFFFF"/>
              </a:buClr>
              <a:buFont typeface="Arial" panose="05040102010807070707" pitchFamily="18" charset="2"/>
              <a:buChar char="•"/>
            </a:pPr>
            <a:r>
              <a:rPr lang="en-US" dirty="0">
                <a:solidFill>
                  <a:schemeClr val="tx1"/>
                </a:solidFill>
              </a:rPr>
              <a:t>Limited control on the processes and functions you can do on the cloud</a:t>
            </a:r>
          </a:p>
          <a:p>
            <a:pPr marL="342900" indent="-342900">
              <a:buClr>
                <a:srgbClr val="FFFFFF"/>
              </a:buClr>
              <a:buFont typeface="Arial" panose="05040102010807070707" pitchFamily="18" charset="2"/>
              <a:buChar char="•"/>
            </a:pPr>
            <a:r>
              <a:rPr lang="en-US" dirty="0">
                <a:solidFill>
                  <a:srgbClr val="FFFFFF"/>
                </a:solidFill>
              </a:rPr>
              <a:t>Cloud computing can be expensive for small projects that do not last long due it being more tailored to long lasting permanent solutions </a:t>
            </a:r>
          </a:p>
          <a:p>
            <a:pPr marL="342900" indent="-342900">
              <a:buClr>
                <a:srgbClr val="FFFFFF"/>
              </a:buClr>
              <a:buFont typeface="Arial" panose="05040102010807070707" pitchFamily="18" charset="2"/>
              <a:buChar char="•"/>
            </a:pPr>
            <a:endParaRPr lang="en-US" dirty="0">
              <a:solidFill>
                <a:srgbClr val="FFFFFF"/>
              </a:solidFill>
            </a:endParaRPr>
          </a:p>
          <a:p>
            <a:pPr marL="342900" indent="-342900">
              <a:buClr>
                <a:srgbClr val="FFFFFF"/>
              </a:buClr>
              <a:buFont typeface="Arial" panose="05040102010807070707" pitchFamily="18" charset="2"/>
              <a:buChar char="•"/>
            </a:pPr>
            <a:endParaRPr lang="en-US" dirty="0">
              <a:solidFill>
                <a:srgbClr val="FFFFFF"/>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t>Disadvantages </a:t>
            </a:r>
            <a:r>
              <a:rPr lang="en-GB" sz="4800" dirty="0">
                <a:latin typeface="Century Gothic"/>
                <a:cs typeface="Arial"/>
              </a:rPr>
              <a:t> </a:t>
            </a:r>
          </a:p>
        </p:txBody>
      </p:sp>
      <p:sp>
        <p:nvSpPr>
          <p:cNvPr id="2" name="TextBox 1">
            <a:extLst>
              <a:ext uri="{FF2B5EF4-FFF2-40B4-BE49-F238E27FC236}">
                <a16:creationId xmlns:a16="http://schemas.microsoft.com/office/drawing/2014/main" xmlns="" id="{8BF47CE0-7D01-4544-97B2-C5390D5FDD7F}"/>
              </a:ext>
            </a:extLst>
          </p:cNvPr>
          <p:cNvSpPr txBox="1"/>
          <p:nvPr/>
        </p:nvSpPr>
        <p:spPr>
          <a:xfrm>
            <a:off x="8844776" y="4048125"/>
            <a:ext cx="2743200" cy="369332"/>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endParaRPr lang="en-GB" dirty="0"/>
          </a:p>
        </p:txBody>
      </p:sp>
    </p:spTree>
    <p:extLst>
      <p:ext uri="{BB962C8B-B14F-4D97-AF65-F5344CB8AC3E}">
        <p14:creationId xmlns:p14="http://schemas.microsoft.com/office/powerpoint/2010/main" val="18547947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a:xfrm>
            <a:off x="600075" y="1962150"/>
            <a:ext cx="6570663" cy="4610669"/>
          </a:xfrm>
        </p:spPr>
        <p:txBody>
          <a:bodyPr>
            <a:normAutofit fontScale="55000" lnSpcReduction="20000"/>
          </a:bodyPr>
          <a:lstStyle/>
          <a:p>
            <a:r>
              <a:rPr lang="en-US" sz="1400" dirty="0">
                <a:solidFill>
                  <a:srgbClr val="FFFFFF"/>
                </a:solidFill>
              </a:rPr>
              <a:t>(1) Hurwitz. J, </a:t>
            </a:r>
            <a:r>
              <a:rPr lang="en-US" sz="1400" dirty="0" err="1">
                <a:solidFill>
                  <a:srgbClr val="FFFFFF"/>
                </a:solidFill>
              </a:rPr>
              <a:t>Bloor.R</a:t>
            </a:r>
            <a:r>
              <a:rPr lang="en-US" sz="1400" dirty="0">
                <a:solidFill>
                  <a:srgbClr val="FFFFFF"/>
                </a:solidFill>
              </a:rPr>
              <a:t>, Kaufman. M, </a:t>
            </a:r>
            <a:r>
              <a:rPr lang="en-US" sz="1400" dirty="0" err="1">
                <a:solidFill>
                  <a:srgbClr val="FFFFFF"/>
                </a:solidFill>
              </a:rPr>
              <a:t>Halper.F</a:t>
            </a:r>
            <a:r>
              <a:rPr lang="en-US" sz="1400" dirty="0">
                <a:solidFill>
                  <a:srgbClr val="FFFFFF"/>
                </a:solidFill>
              </a:rPr>
              <a:t>. </a:t>
            </a:r>
            <a:r>
              <a:rPr lang="en-US" sz="1400" i="1" dirty="0">
                <a:solidFill>
                  <a:srgbClr val="FFFFFF"/>
                </a:solidFill>
              </a:rPr>
              <a:t>Cloud Computing For Dummies.</a:t>
            </a:r>
            <a:r>
              <a:rPr lang="en-US" sz="1400" dirty="0">
                <a:solidFill>
                  <a:srgbClr val="FFFFFF"/>
                </a:solidFill>
              </a:rPr>
              <a:t>[online] John Wiley &amp; Sons; 2010. Available from: </a:t>
            </a:r>
            <a:r>
              <a:rPr lang="en-US" sz="1400" dirty="0">
                <a:solidFill>
                  <a:srgbClr val="FFFFFF"/>
                </a:solidFill>
                <a:hlinkClick r:id="rId2"/>
              </a:rPr>
              <a:t>https://books.google.co.uk/books?hl=en&amp;lr=&amp;id=sTaWAAAAQBAJ&amp;oi=fnd&amp;pg=PT19&amp;dq=what+is+cloud+computing&amp;ots=xkc2_wjt0I&amp;sig=c1wHWh-AvYZ6-rqkI3smzFSKvp0#v=onepage&amp;q=what%20is%20cloud%20computing&amp;f=false</a:t>
            </a:r>
            <a:r>
              <a:rPr lang="en-US" sz="1400" dirty="0">
                <a:solidFill>
                  <a:srgbClr val="FFFFFF"/>
                </a:solidFill>
              </a:rPr>
              <a:t> [Date Accessed 09 Jan 2018]</a:t>
            </a:r>
            <a:endParaRPr lang="en-US" dirty="0">
              <a:hlinkClick r:id="rId2"/>
            </a:endParaRPr>
          </a:p>
          <a:p>
            <a:r>
              <a:rPr lang="en-US" sz="1400" dirty="0">
                <a:solidFill>
                  <a:schemeClr val="tx1"/>
                </a:solidFill>
              </a:rPr>
              <a:t>(2) Microsoft. </a:t>
            </a:r>
            <a:r>
              <a:rPr lang="en-US" sz="1400" i="1" dirty="0">
                <a:solidFill>
                  <a:schemeClr val="tx1"/>
                </a:solidFill>
              </a:rPr>
              <a:t>What is cloud computing</a:t>
            </a:r>
            <a:r>
              <a:rPr lang="en-US" sz="1400" i="1" dirty="0">
                <a:solidFill>
                  <a:schemeClr val="tx1"/>
                </a:solidFill>
                <a:latin typeface="Arial"/>
                <a:cs typeface="Arial"/>
              </a:rPr>
              <a:t>?</a:t>
            </a:r>
            <a:r>
              <a:rPr lang="en-US" sz="1400" i="1" dirty="0">
                <a:solidFill>
                  <a:schemeClr val="tx1"/>
                </a:solidFill>
                <a:latin typeface="Century Gothic"/>
                <a:cs typeface="Arial"/>
              </a:rPr>
              <a:t>.[online] Available from: </a:t>
            </a:r>
            <a:r>
              <a:rPr lang="en-US" sz="1400" dirty="0">
                <a:solidFill>
                  <a:schemeClr val="tx1"/>
                </a:solidFill>
                <a:latin typeface="Century Gothic"/>
                <a:cs typeface="Arial"/>
                <a:hlinkClick r:id="rId3"/>
              </a:rPr>
              <a:t>https://azure.microsoft.com/en-gb/overview/what-is-cloud-computing/</a:t>
            </a:r>
            <a:r>
              <a:rPr lang="en-US" sz="1400" dirty="0">
                <a:solidFill>
                  <a:schemeClr val="tx1"/>
                </a:solidFill>
                <a:latin typeface="Century Gothic"/>
                <a:cs typeface="Arial"/>
              </a:rPr>
              <a:t> [Date Accessed 09 2018]</a:t>
            </a:r>
          </a:p>
          <a:p>
            <a:r>
              <a:rPr lang="en-US" sz="1400" dirty="0">
                <a:solidFill>
                  <a:schemeClr val="tx1"/>
                </a:solidFill>
              </a:rPr>
              <a:t>(3) </a:t>
            </a:r>
            <a:r>
              <a:rPr lang="en-US" sz="1400" dirty="0" err="1">
                <a:solidFill>
                  <a:schemeClr val="tx1"/>
                </a:solidFill>
              </a:rPr>
              <a:t>Rittinghouse</a:t>
            </a:r>
            <a:r>
              <a:rPr lang="en-US" sz="1400" dirty="0">
                <a:solidFill>
                  <a:schemeClr val="tx1"/>
                </a:solidFill>
              </a:rPr>
              <a:t>. J, Ransome. J. </a:t>
            </a:r>
            <a:r>
              <a:rPr lang="en-US" sz="1400" i="1" dirty="0">
                <a:solidFill>
                  <a:schemeClr val="tx1"/>
                </a:solidFill>
              </a:rPr>
              <a:t>Cloud Computing: Implementation, Management and security. [online] CRC Press; 2016. Available from: </a:t>
            </a:r>
            <a:r>
              <a:rPr lang="en-US" sz="1400" dirty="0">
                <a:solidFill>
                  <a:schemeClr val="tx1"/>
                </a:solidFill>
                <a:hlinkClick r:id="rId4"/>
              </a:rPr>
              <a:t>https://books.google.co.uk/books?id=YRIeASgVUJoC&amp;pg=PR26&amp;dq=John+Mc+Carthy+cloud&amp;hl=en&amp;sa=X&amp;ved=0ahUKEwio3qWo5srYAhWMD8AKHchjB6IQ6AEIMDAB#v=onepage&amp;q=John%20Mc%20Carthy%20cloud&amp;f=false</a:t>
            </a:r>
            <a:r>
              <a:rPr lang="en-US" sz="1400" dirty="0">
                <a:solidFill>
                  <a:schemeClr val="tx1"/>
                </a:solidFill>
              </a:rPr>
              <a:t> [Date Accessed 09 Jan 2018]</a:t>
            </a:r>
          </a:p>
          <a:p>
            <a:r>
              <a:rPr lang="en-US" sz="1400" dirty="0">
                <a:solidFill>
                  <a:schemeClr val="tx1"/>
                </a:solidFill>
              </a:rPr>
              <a:t>(4) IBM. A brief history of cloud computing. [online] Available from: </a:t>
            </a:r>
            <a:r>
              <a:rPr lang="en-US" sz="1400" dirty="0">
                <a:solidFill>
                  <a:schemeClr val="tx1"/>
                </a:solidFill>
                <a:hlinkClick r:id="rId5"/>
              </a:rPr>
              <a:t>https://www.ibm.com/blogs/cloud-computing/2014/03/a-brief-history-of-cloud-computing-3/</a:t>
            </a:r>
            <a:r>
              <a:rPr lang="en-US" sz="1400" dirty="0">
                <a:solidFill>
                  <a:schemeClr val="tx1"/>
                </a:solidFill>
              </a:rPr>
              <a:t> [Date Accessed 12 Jan 2018] </a:t>
            </a:r>
            <a:endParaRPr lang="en-US" sz="1400" i="1" dirty="0">
              <a:solidFill>
                <a:schemeClr val="tx1"/>
              </a:solidFill>
            </a:endParaRPr>
          </a:p>
          <a:p>
            <a:r>
              <a:rPr lang="en-US" sz="1400" dirty="0">
                <a:solidFill>
                  <a:schemeClr val="tx1"/>
                </a:solidFill>
              </a:rPr>
              <a:t>(5) INFOSEC. </a:t>
            </a:r>
            <a:r>
              <a:rPr lang="en-US" sz="1400" i="1" dirty="0" err="1">
                <a:solidFill>
                  <a:schemeClr val="tx1"/>
                </a:solidFill>
              </a:rPr>
              <a:t>Virtualisation</a:t>
            </a:r>
            <a:r>
              <a:rPr lang="en-US" sz="1400" i="1" dirty="0">
                <a:solidFill>
                  <a:schemeClr val="tx1"/>
                </a:solidFill>
              </a:rPr>
              <a:t> and Cloud Computing. </a:t>
            </a:r>
            <a:r>
              <a:rPr lang="en-US" sz="1400" dirty="0">
                <a:solidFill>
                  <a:schemeClr val="tx1"/>
                </a:solidFill>
              </a:rPr>
              <a:t>[online] Available from: </a:t>
            </a:r>
            <a:r>
              <a:rPr lang="en-US" sz="1400" dirty="0">
                <a:solidFill>
                  <a:schemeClr val="tx1"/>
                </a:solidFill>
                <a:hlinkClick r:id="rId6"/>
              </a:rPr>
              <a:t>http://resources.infosecinstitute.com/virtualization-cloud-computing/#gref</a:t>
            </a:r>
            <a:r>
              <a:rPr lang="en-US" sz="1400" dirty="0">
                <a:solidFill>
                  <a:schemeClr val="tx1"/>
                </a:solidFill>
              </a:rPr>
              <a:t> [Data Accessed 12 Jan 2018] </a:t>
            </a:r>
          </a:p>
          <a:p>
            <a:r>
              <a:rPr lang="en-US" sz="1400" dirty="0">
                <a:solidFill>
                  <a:schemeClr val="tx1"/>
                </a:solidFill>
              </a:rPr>
              <a:t>(6) </a:t>
            </a:r>
            <a:r>
              <a:rPr lang="en-US" sz="1400" dirty="0" err="1">
                <a:solidFill>
                  <a:schemeClr val="tx1"/>
                </a:solidFill>
              </a:rPr>
              <a:t>Strickland.J</a:t>
            </a:r>
            <a:r>
              <a:rPr lang="en-US" sz="1400" dirty="0">
                <a:solidFill>
                  <a:schemeClr val="tx1"/>
                </a:solidFill>
              </a:rPr>
              <a:t>. </a:t>
            </a:r>
            <a:r>
              <a:rPr lang="en-US" sz="1400" i="1" dirty="0">
                <a:solidFill>
                  <a:schemeClr val="tx1"/>
                </a:solidFill>
              </a:rPr>
              <a:t>How cloud computing works. </a:t>
            </a:r>
            <a:r>
              <a:rPr lang="en-US" sz="1400" dirty="0">
                <a:solidFill>
                  <a:schemeClr val="tx1"/>
                </a:solidFill>
              </a:rPr>
              <a:t>[online] Available from: </a:t>
            </a:r>
            <a:r>
              <a:rPr lang="en-US" sz="1400" dirty="0">
                <a:solidFill>
                  <a:schemeClr val="tx1"/>
                </a:solidFill>
                <a:hlinkClick r:id="rId7"/>
              </a:rPr>
              <a:t>https://computer.howstuffworks.com/cloud-computing/cloud-computing.htm</a:t>
            </a:r>
            <a:r>
              <a:rPr lang="en-US" sz="1400" dirty="0">
                <a:solidFill>
                  <a:schemeClr val="tx1"/>
                </a:solidFill>
              </a:rPr>
              <a:t> [Date Accessed 14 Jan 2018]</a:t>
            </a:r>
          </a:p>
          <a:p>
            <a:r>
              <a:rPr lang="en-US" sz="1400" dirty="0">
                <a:solidFill>
                  <a:schemeClr val="tx1"/>
                </a:solidFill>
              </a:rPr>
              <a:t>(7) W3Schools, Deployment models in cloud computing, Public Cloud Model, Available from: </a:t>
            </a:r>
            <a:r>
              <a:rPr lang="en-US" sz="1400" dirty="0">
                <a:solidFill>
                  <a:schemeClr val="tx1"/>
                </a:solidFill>
                <a:hlinkClick r:id="rId8"/>
              </a:rPr>
              <a:t>https://www.w3schools.in/deployment-models-in-cloud-computing/public-cloud-model/</a:t>
            </a:r>
            <a:r>
              <a:rPr lang="en-US" sz="1400" dirty="0">
                <a:solidFill>
                  <a:schemeClr val="tx1"/>
                </a:solidFill>
              </a:rPr>
              <a:t> [Date Accessed 12 Jan 2018]</a:t>
            </a:r>
          </a:p>
          <a:p>
            <a:r>
              <a:rPr lang="en-US" sz="1400" dirty="0">
                <a:solidFill>
                  <a:schemeClr val="tx1"/>
                </a:solidFill>
              </a:rPr>
              <a:t>(8) W3Schools, Deployment models in cloud computing, Private Cloud Model, Available from: </a:t>
            </a:r>
            <a:r>
              <a:rPr lang="en-US" sz="1400" dirty="0">
                <a:solidFill>
                  <a:schemeClr val="tx1"/>
                </a:solidFill>
                <a:hlinkClick r:id="rId9"/>
              </a:rPr>
              <a:t>https://www.w3schools.in/deployment-models-in-cloud-computing/private-cloud-model/</a:t>
            </a:r>
            <a:r>
              <a:rPr lang="en-US" sz="1400" dirty="0">
                <a:solidFill>
                  <a:schemeClr val="tx1"/>
                </a:solidFill>
              </a:rPr>
              <a:t>   [Date Accessed 12 Jan 2018]</a:t>
            </a:r>
            <a:endParaRPr lang="en-US" dirty="0">
              <a:solidFill>
                <a:schemeClr val="tx1"/>
              </a:solidFill>
            </a:endParaRPr>
          </a:p>
          <a:p>
            <a:r>
              <a:rPr lang="en-US" sz="1400" dirty="0">
                <a:solidFill>
                  <a:schemeClr val="tx1"/>
                </a:solidFill>
              </a:rPr>
              <a:t>(9) W3Schools, Deployment models in cloud computing, Hybrid Cloud Model, Available from: </a:t>
            </a:r>
            <a:r>
              <a:rPr lang="en-US" sz="1400" dirty="0">
                <a:solidFill>
                  <a:schemeClr val="tx1"/>
                </a:solidFill>
                <a:hlinkClick r:id="rId10"/>
              </a:rPr>
              <a:t>https://www.w3schools.in/deployment-models-in-cloud-computing/hybrid-cloud-model/</a:t>
            </a:r>
            <a:r>
              <a:rPr lang="en-US" sz="1400" dirty="0">
                <a:solidFill>
                  <a:schemeClr val="tx1"/>
                </a:solidFill>
              </a:rPr>
              <a:t>  [Date Accessed 12 Jan 2018]</a:t>
            </a:r>
          </a:p>
          <a:p>
            <a:r>
              <a:rPr lang="en-US" sz="1400" dirty="0">
                <a:solidFill>
                  <a:schemeClr val="tx1"/>
                </a:solidFill>
              </a:rPr>
              <a:t>(10) IR. HUDIARTO MM, Benefits, advantages and disadvantages of Cloud Computing, </a:t>
            </a:r>
            <a:r>
              <a:rPr lang="en-US" sz="1400" dirty="0" err="1">
                <a:solidFill>
                  <a:schemeClr val="tx1"/>
                </a:solidFill>
              </a:rPr>
              <a:t>Binus</a:t>
            </a:r>
            <a:r>
              <a:rPr lang="en-US" sz="1400" dirty="0">
                <a:solidFill>
                  <a:schemeClr val="tx1"/>
                </a:solidFill>
              </a:rPr>
              <a:t> University, Available from: </a:t>
            </a:r>
            <a:r>
              <a:rPr lang="en-US" sz="1400" dirty="0">
                <a:solidFill>
                  <a:schemeClr val="tx1"/>
                </a:solidFill>
                <a:hlinkClick r:id="rId11"/>
              </a:rPr>
              <a:t>https://sis.binus.ac.id/2014/10/11/green-it-benefits-advantage-and-disadvantages-of-cloud-computing/</a:t>
            </a:r>
            <a:r>
              <a:rPr lang="en-US" sz="1400" dirty="0">
                <a:solidFill>
                  <a:schemeClr val="tx1"/>
                </a:solidFill>
              </a:rPr>
              <a:t>   [Date Accessed 13 Jan 2018]</a:t>
            </a:r>
          </a:p>
          <a:p>
            <a:r>
              <a:rPr lang="en-US" sz="1400" dirty="0">
                <a:solidFill>
                  <a:schemeClr val="tx1"/>
                </a:solidFill>
              </a:rPr>
              <a:t>(11) Viswanathan. P. </a:t>
            </a:r>
            <a:r>
              <a:rPr lang="en-US" sz="1400" i="1" dirty="0">
                <a:solidFill>
                  <a:schemeClr val="tx1"/>
                </a:solidFill>
              </a:rPr>
              <a:t>Cloud Computing and is it Really all that Beneficial?. [online] </a:t>
            </a:r>
            <a:r>
              <a:rPr lang="en-US" sz="1400" i="1" dirty="0" err="1">
                <a:solidFill>
                  <a:schemeClr val="tx1"/>
                </a:solidFill>
              </a:rPr>
              <a:t>Lifewire</a:t>
            </a:r>
            <a:r>
              <a:rPr lang="en-US" sz="1400" i="1" dirty="0">
                <a:solidFill>
                  <a:schemeClr val="tx1"/>
                </a:solidFill>
              </a:rPr>
              <a:t>; 2017. Available from: </a:t>
            </a:r>
            <a:r>
              <a:rPr lang="en-US" sz="1400" dirty="0">
                <a:solidFill>
                  <a:schemeClr val="tx1"/>
                </a:solidFill>
                <a:hlinkClick r:id="rId12"/>
              </a:rPr>
              <a:t>https://www.lifewire.com/cloud-computing-explained-2373125</a:t>
            </a:r>
            <a:r>
              <a:rPr lang="en-US" sz="1400" dirty="0">
                <a:solidFill>
                  <a:schemeClr val="tx1"/>
                </a:solidFill>
              </a:rPr>
              <a:t> [Date Accessed 19 Jan 2018]</a:t>
            </a:r>
          </a:p>
          <a:p>
            <a:endParaRPr lang="en-US" sz="1400" dirty="0">
              <a:solidFill>
                <a:schemeClr val="tx1"/>
              </a:solidFill>
            </a:endParaRPr>
          </a:p>
          <a:p>
            <a:endParaRPr lang="en-US" sz="1400" dirty="0">
              <a:solidFill>
                <a:schemeClr val="tx1"/>
              </a:solidFill>
            </a:endParaRPr>
          </a:p>
        </p:txBody>
      </p:sp>
      <p:sp>
        <p:nvSpPr>
          <p:cNvPr id="4" name="TextBox 3">
            <a:extLst>
              <a:ext uri="{FF2B5EF4-FFF2-40B4-BE49-F238E27FC236}">
                <a16:creationId xmlns:a16="http://schemas.microsoft.com/office/drawing/2014/main" xmlns="" id="{CBAD799F-99A2-4FF9-8CD8-FD4BBAC85884}"/>
              </a:ext>
            </a:extLst>
          </p:cNvPr>
          <p:cNvSpPr txBox="1"/>
          <p:nvPr/>
        </p:nvSpPr>
        <p:spPr>
          <a:xfrm>
            <a:off x="228600" y="466725"/>
            <a:ext cx="8778179" cy="830997"/>
          </a:xfrm>
          <a:prstGeom prst="rect">
            <a:avLst/>
          </a:prstGeom>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800" dirty="0">
                <a:latin typeface="Century Gothic"/>
                <a:cs typeface="Arial"/>
              </a:rPr>
              <a:t>Bibliography/References</a:t>
            </a:r>
          </a:p>
        </p:txBody>
      </p:sp>
    </p:spTree>
    <p:extLst>
      <p:ext uri="{BB962C8B-B14F-4D97-AF65-F5344CB8AC3E}">
        <p14:creationId xmlns:p14="http://schemas.microsoft.com/office/powerpoint/2010/main" val="206528105"/>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Slice</Template>
  <TotalTime>0</TotalTime>
  <Words>928</Words>
  <Application>Microsoft Office PowerPoint</Application>
  <PresentationFormat>Widescreen</PresentationFormat>
  <Paragraphs>192</Paragraphs>
  <Slides>12</Slides>
  <Notes>10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Arial</vt:lpstr>
      <vt:lpstr>Calibri</vt:lpstr>
      <vt:lpstr>Century Gothic</vt:lpstr>
      <vt:lpstr>Consolas</vt:lpstr>
      <vt:lpstr>Wingdings 3</vt:lpstr>
      <vt:lpstr>Slice</vt:lpstr>
      <vt:lpstr>Cloud Computing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dc:creator>
  <cp:lastModifiedBy>204814</cp:lastModifiedBy>
  <cp:revision>30</cp:revision>
  <dcterms:created xsi:type="dcterms:W3CDTF">2014-09-12T02:12:56Z</dcterms:created>
  <dcterms:modified xsi:type="dcterms:W3CDTF">2018-01-23T09:29:19Z</dcterms:modified>
</cp:coreProperties>
</file>