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6" r:id="rId4"/>
    <p:sldId id="258" r:id="rId5"/>
    <p:sldId id="259" r:id="rId6"/>
    <p:sldId id="260" r:id="rId7"/>
    <p:sldId id="268" r:id="rId8"/>
    <p:sldId id="267" r:id="rId9"/>
    <p:sldId id="261" r:id="rId10"/>
    <p:sldId id="262" r:id="rId11"/>
    <p:sldId id="263" r:id="rId12"/>
    <p:sldId id="264" r:id="rId13"/>
    <p:sldId id="265" r:id="rId14"/>
    <p:sldId id="269" r:id="rId15"/>
    <p:sldId id="270" r:id="rId16"/>
    <p:sldId id="271" r:id="rId17"/>
    <p:sldId id="272" r:id="rId18"/>
    <p:sldId id="273" r:id="rId19"/>
    <p:sldId id="274" r:id="rId20"/>
    <p:sldId id="275" r:id="rId21"/>
    <p:sldId id="276" r:id="rId22"/>
    <p:sldId id="277" r:id="rId23"/>
    <p:sldId id="278" r:id="rId24"/>
    <p:sldId id="280" r:id="rId25"/>
    <p:sldId id="279" r:id="rId26"/>
    <p:sldId id="281" r:id="rId27"/>
    <p:sldId id="282" r:id="rId28"/>
    <p:sldId id="284" r:id="rId29"/>
    <p:sldId id="283"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85" d="100"/>
          <a:sy n="85" d="100"/>
        </p:scale>
        <p:origin x="564" y="4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2/15/2024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2/15/2024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2/15/2024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p48pls0xYXA?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871131"/>
            <a:ext cx="6815669" cy="2563217"/>
          </a:xfrm>
        </p:spPr>
        <p:txBody>
          <a:bodyPr/>
          <a:lstStyle/>
          <a:p>
            <a:r>
              <a:rPr lang="en-GB" b="1" dirty="0">
                <a:latin typeface="Arial" panose="020B0604020202020204" pitchFamily="34" charset="0"/>
                <a:cs typeface="Arial" panose="020B0604020202020204" pitchFamily="34" charset="0"/>
              </a:rPr>
              <a:t>Legislation - Safeguarding older people</a:t>
            </a:r>
          </a:p>
        </p:txBody>
      </p:sp>
    </p:spTree>
    <p:extLst>
      <p:ext uri="{BB962C8B-B14F-4D97-AF65-F5344CB8AC3E}">
        <p14:creationId xmlns:p14="http://schemas.microsoft.com/office/powerpoint/2010/main" val="3916550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F38AF-73DA-B337-B15D-30240CC9343B}"/>
              </a:ext>
            </a:extLst>
          </p:cNvPr>
          <p:cNvSpPr>
            <a:spLocks noGrp="1"/>
          </p:cNvSpPr>
          <p:nvPr>
            <p:ph type="title"/>
          </p:nvPr>
        </p:nvSpPr>
        <p:spPr/>
        <p:txBody>
          <a:bodyPr/>
          <a:lstStyle/>
          <a:p>
            <a:r>
              <a:rPr lang="en-GB" dirty="0"/>
              <a:t>In the session </a:t>
            </a:r>
          </a:p>
        </p:txBody>
      </p:sp>
      <p:sp>
        <p:nvSpPr>
          <p:cNvPr id="4" name="Rectangle: Rounded Corners 3">
            <a:extLst>
              <a:ext uri="{FF2B5EF4-FFF2-40B4-BE49-F238E27FC236}">
                <a16:creationId xmlns:a16="http://schemas.microsoft.com/office/drawing/2014/main" id="{9C0355DD-5273-0319-E721-E2DE6DEDACFF}"/>
              </a:ext>
            </a:extLst>
          </p:cNvPr>
          <p:cNvSpPr/>
          <p:nvPr/>
        </p:nvSpPr>
        <p:spPr>
          <a:xfrm>
            <a:off x="1307687" y="3500284"/>
            <a:ext cx="2290916" cy="18484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solidFill>
                  <a:srgbClr val="0D0D0D"/>
                </a:solidFill>
                <a:effectLst/>
                <a:latin typeface="Söhne"/>
              </a:rPr>
              <a:t>The Human Rights Act 1998</a:t>
            </a:r>
            <a:endParaRPr lang="en-GB"/>
          </a:p>
        </p:txBody>
      </p:sp>
      <p:sp>
        <p:nvSpPr>
          <p:cNvPr id="5" name="Rectangle: Rounded Corners 4">
            <a:extLst>
              <a:ext uri="{FF2B5EF4-FFF2-40B4-BE49-F238E27FC236}">
                <a16:creationId xmlns:a16="http://schemas.microsoft.com/office/drawing/2014/main" id="{028BD9AC-BD07-C365-2384-867838E9B884}"/>
              </a:ext>
            </a:extLst>
          </p:cNvPr>
          <p:cNvSpPr/>
          <p:nvPr/>
        </p:nvSpPr>
        <p:spPr>
          <a:xfrm>
            <a:off x="3849328" y="3500284"/>
            <a:ext cx="2290916" cy="18484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solidFill>
                  <a:srgbClr val="0D0D0D"/>
                </a:solidFill>
                <a:effectLst/>
                <a:latin typeface="Söhne"/>
              </a:rPr>
              <a:t>The Care Act 2014</a:t>
            </a:r>
            <a:endParaRPr lang="en-GB"/>
          </a:p>
        </p:txBody>
      </p:sp>
      <p:sp>
        <p:nvSpPr>
          <p:cNvPr id="6" name="Rectangle: Rounded Corners 5">
            <a:extLst>
              <a:ext uri="{FF2B5EF4-FFF2-40B4-BE49-F238E27FC236}">
                <a16:creationId xmlns:a16="http://schemas.microsoft.com/office/drawing/2014/main" id="{6B56377B-2A60-CF0D-4A6D-DCCD6D1DE381}"/>
              </a:ext>
            </a:extLst>
          </p:cNvPr>
          <p:cNvSpPr/>
          <p:nvPr/>
        </p:nvSpPr>
        <p:spPr>
          <a:xfrm>
            <a:off x="6491748" y="3500284"/>
            <a:ext cx="2290916" cy="18484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a:solidFill>
                  <a:srgbClr val="0D0D0D"/>
                </a:solidFill>
                <a:effectLst/>
                <a:latin typeface="Söhne"/>
              </a:rPr>
              <a:t>Mental Capacity Act 2005</a:t>
            </a:r>
            <a:endParaRPr lang="en-GB"/>
          </a:p>
        </p:txBody>
      </p:sp>
      <p:sp>
        <p:nvSpPr>
          <p:cNvPr id="7" name="Rectangle: Rounded Corners 6">
            <a:extLst>
              <a:ext uri="{FF2B5EF4-FFF2-40B4-BE49-F238E27FC236}">
                <a16:creationId xmlns:a16="http://schemas.microsoft.com/office/drawing/2014/main" id="{1A2E4C4A-E224-AB02-6CC1-47A9DD5D4D7B}"/>
              </a:ext>
            </a:extLst>
          </p:cNvPr>
          <p:cNvSpPr/>
          <p:nvPr/>
        </p:nvSpPr>
        <p:spPr>
          <a:xfrm>
            <a:off x="9134169" y="3500284"/>
            <a:ext cx="2290916" cy="18484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dirty="0">
                <a:solidFill>
                  <a:srgbClr val="0D0D0D"/>
                </a:solidFill>
                <a:effectLst/>
                <a:latin typeface="Söhne"/>
              </a:rPr>
              <a:t>Protection from Abuse - Criminal Law</a:t>
            </a:r>
            <a:endParaRPr lang="en-GB" dirty="0"/>
          </a:p>
        </p:txBody>
      </p:sp>
    </p:spTree>
    <p:extLst>
      <p:ext uri="{BB962C8B-B14F-4D97-AF65-F5344CB8AC3E}">
        <p14:creationId xmlns:p14="http://schemas.microsoft.com/office/powerpoint/2010/main" val="1258202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B198E-1135-8474-AB51-4ACBA46B3A04}"/>
              </a:ext>
            </a:extLst>
          </p:cNvPr>
          <p:cNvSpPr>
            <a:spLocks noGrp="1"/>
          </p:cNvSpPr>
          <p:nvPr>
            <p:ph type="ctrTitle"/>
          </p:nvPr>
        </p:nvSpPr>
        <p:spPr>
          <a:xfrm>
            <a:off x="2438263" y="1831802"/>
            <a:ext cx="7315473" cy="1515533"/>
          </a:xfrm>
        </p:spPr>
        <p:txBody>
          <a:bodyPr/>
          <a:lstStyle/>
          <a:p>
            <a:r>
              <a:rPr lang="en-GB" sz="4800" dirty="0">
                <a:latin typeface="Arial" panose="020B0604020202020204" pitchFamily="34" charset="0"/>
                <a:cs typeface="Arial" panose="020B0604020202020204" pitchFamily="34" charset="0"/>
              </a:rPr>
              <a:t>Human Rights Act 1998</a:t>
            </a:r>
          </a:p>
        </p:txBody>
      </p:sp>
    </p:spTree>
    <p:extLst>
      <p:ext uri="{BB962C8B-B14F-4D97-AF65-F5344CB8AC3E}">
        <p14:creationId xmlns:p14="http://schemas.microsoft.com/office/powerpoint/2010/main" val="211165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370DA-372B-AAC0-AF7C-BE9DBFFE24E0}"/>
              </a:ext>
            </a:extLst>
          </p:cNvPr>
          <p:cNvSpPr>
            <a:spLocks noGrp="1"/>
          </p:cNvSpPr>
          <p:nvPr>
            <p:ph type="title"/>
          </p:nvPr>
        </p:nvSpPr>
        <p:spPr/>
        <p:txBody>
          <a:bodyPr/>
          <a:lstStyle/>
          <a:p>
            <a:r>
              <a:rPr lang="en-GB" dirty="0"/>
              <a:t>Human Rights Act 1998</a:t>
            </a:r>
          </a:p>
        </p:txBody>
      </p:sp>
      <p:sp>
        <p:nvSpPr>
          <p:cNvPr id="3" name="Content Placeholder 2">
            <a:extLst>
              <a:ext uri="{FF2B5EF4-FFF2-40B4-BE49-F238E27FC236}">
                <a16:creationId xmlns:a16="http://schemas.microsoft.com/office/drawing/2014/main" id="{5642DE8A-217B-3487-65B7-8F8200F02B18}"/>
              </a:ext>
            </a:extLst>
          </p:cNvPr>
          <p:cNvSpPr>
            <a:spLocks noGrp="1"/>
          </p:cNvSpPr>
          <p:nvPr>
            <p:ph idx="1"/>
          </p:nvPr>
        </p:nvSpPr>
        <p:spPr/>
        <p:txBody>
          <a:bodyPr/>
          <a:lstStyle/>
          <a:p>
            <a:r>
              <a:rPr lang="en-GB" b="0" i="0" dirty="0">
                <a:solidFill>
                  <a:srgbClr val="0D0D0D"/>
                </a:solidFill>
                <a:effectLst/>
                <a:latin typeface="Söhne"/>
              </a:rPr>
              <a:t>The Human Rights Act 1998 (HRA) in the United Kingdom plays a crucial role in protecting the fundamental rights and freedoms of individuals, including older people in care. The HRA incorporates the European Convention on Human Rights (ECHR) into UK law, ensuring that public authorities, including those responsible for providing care, respect and uphold these rights. </a:t>
            </a:r>
          </a:p>
        </p:txBody>
      </p:sp>
    </p:spTree>
    <p:extLst>
      <p:ext uri="{BB962C8B-B14F-4D97-AF65-F5344CB8AC3E}">
        <p14:creationId xmlns:p14="http://schemas.microsoft.com/office/powerpoint/2010/main" val="418678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2A510-B376-0AB7-6B0A-F4CADCB95475}"/>
              </a:ext>
            </a:extLst>
          </p:cNvPr>
          <p:cNvSpPr>
            <a:spLocks noGrp="1"/>
          </p:cNvSpPr>
          <p:nvPr>
            <p:ph type="title"/>
          </p:nvPr>
        </p:nvSpPr>
        <p:spPr/>
        <p:txBody>
          <a:bodyPr/>
          <a:lstStyle/>
          <a:p>
            <a:r>
              <a:rPr lang="en-GB" dirty="0"/>
              <a:t>Human Rights Act 1998 </a:t>
            </a:r>
          </a:p>
        </p:txBody>
      </p:sp>
      <p:sp>
        <p:nvSpPr>
          <p:cNvPr id="3" name="Content Placeholder 2">
            <a:extLst>
              <a:ext uri="{FF2B5EF4-FFF2-40B4-BE49-F238E27FC236}">
                <a16:creationId xmlns:a16="http://schemas.microsoft.com/office/drawing/2014/main" id="{E8553908-2243-A58E-6CC5-6065053807D9}"/>
              </a:ext>
            </a:extLst>
          </p:cNvPr>
          <p:cNvSpPr>
            <a:spLocks noGrp="1"/>
          </p:cNvSpPr>
          <p:nvPr>
            <p:ph idx="1"/>
          </p:nvPr>
        </p:nvSpPr>
        <p:spPr>
          <a:xfrm>
            <a:off x="1295401" y="2182761"/>
            <a:ext cx="9601196" cy="4090219"/>
          </a:xfrm>
        </p:spPr>
        <p:txBody>
          <a:bodyPr>
            <a:normAutofit fontScale="62500" lnSpcReduction="20000"/>
          </a:bodyPr>
          <a:lstStyle/>
          <a:p>
            <a:r>
              <a:rPr lang="en-GB" dirty="0">
                <a:solidFill>
                  <a:srgbClr val="0D0D0D"/>
                </a:solidFill>
                <a:latin typeface="Söhne"/>
              </a:rPr>
              <a:t>H</a:t>
            </a:r>
            <a:r>
              <a:rPr lang="en-GB" b="0" i="0" dirty="0">
                <a:solidFill>
                  <a:srgbClr val="0D0D0D"/>
                </a:solidFill>
                <a:effectLst/>
                <a:latin typeface="Söhne"/>
              </a:rPr>
              <a:t>ow does the Human Rights Act 1998 apply to older people in care. </a:t>
            </a:r>
          </a:p>
          <a:p>
            <a:pPr marL="0" indent="0" algn="l">
              <a:buNone/>
            </a:pPr>
            <a:r>
              <a:rPr lang="en-GB" b="1" i="0" dirty="0">
                <a:solidFill>
                  <a:srgbClr val="0D0D0D"/>
                </a:solidFill>
                <a:effectLst/>
                <a:latin typeface="Söhne"/>
              </a:rPr>
              <a:t>Right to Life (Article 2):</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HRA reinforces the right to life, emphasizing the duty of public authorities to protect the lives of individuals in their care.</a:t>
            </a:r>
          </a:p>
          <a:p>
            <a:pPr marL="742950" lvl="1" indent="-285750" algn="l">
              <a:buFont typeface="+mj-lt"/>
              <a:buAutoNum type="arabicPeriod"/>
            </a:pPr>
            <a:r>
              <a:rPr lang="en-GB" b="0" i="0" dirty="0">
                <a:solidFill>
                  <a:srgbClr val="0D0D0D"/>
                </a:solidFill>
                <a:effectLst/>
                <a:latin typeface="Söhne"/>
              </a:rPr>
              <a:t>Care providers must take measures to prevent harm and avoid situations that may pose a risk to the well-being and safety of older people.</a:t>
            </a:r>
          </a:p>
          <a:p>
            <a:pPr marL="0" indent="0" algn="l">
              <a:buNone/>
            </a:pPr>
            <a:r>
              <a:rPr lang="en-GB" b="1" i="0" dirty="0">
                <a:solidFill>
                  <a:srgbClr val="0D0D0D"/>
                </a:solidFill>
                <a:effectLst/>
                <a:latin typeface="Söhne"/>
              </a:rPr>
              <a:t>Freedom from Torture or Inhuman Treatment (Article 3):</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Older people in care have the right to be free from torture, inhuman, or degrading treatment.</a:t>
            </a:r>
          </a:p>
          <a:p>
            <a:pPr marL="742950" lvl="1" indent="-285750" algn="l">
              <a:buFont typeface="+mj-lt"/>
              <a:buAutoNum type="arabicPeriod"/>
            </a:pPr>
            <a:r>
              <a:rPr lang="en-GB" b="0" i="0" dirty="0">
                <a:solidFill>
                  <a:srgbClr val="0D0D0D"/>
                </a:solidFill>
                <a:effectLst/>
                <a:latin typeface="Söhne"/>
              </a:rPr>
              <a:t>This provision prohibits any form of abuse, neglect, or mistreatment within care settings.</a:t>
            </a:r>
          </a:p>
          <a:p>
            <a:pPr marL="0" indent="0" algn="l">
              <a:buNone/>
            </a:pPr>
            <a:r>
              <a:rPr lang="en-GB" b="1" i="0" dirty="0">
                <a:solidFill>
                  <a:srgbClr val="0D0D0D"/>
                </a:solidFill>
                <a:effectLst/>
                <a:latin typeface="Söhne"/>
              </a:rPr>
              <a:t>Respect for Privacy and Family Life (Article 8):</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Article 8 protects the right to respect for private and family life.</a:t>
            </a:r>
          </a:p>
          <a:p>
            <a:pPr marL="742950" lvl="1" indent="-285750" algn="l">
              <a:buFont typeface="+mj-lt"/>
              <a:buAutoNum type="arabicPeriod"/>
            </a:pPr>
            <a:r>
              <a:rPr lang="en-GB" b="0" i="0" dirty="0">
                <a:solidFill>
                  <a:srgbClr val="0D0D0D"/>
                </a:solidFill>
                <a:effectLst/>
                <a:latin typeface="Söhne"/>
              </a:rPr>
              <a:t>Older people in care have the right to privacy, dignity, and autonomy in their personal and family relationships, and care providers must respect these rights.</a:t>
            </a:r>
          </a:p>
          <a:p>
            <a:pPr marL="0" indent="0" algn="l">
              <a:buNone/>
            </a:pPr>
            <a:r>
              <a:rPr lang="en-GB" b="1" i="0" dirty="0">
                <a:solidFill>
                  <a:srgbClr val="0D0D0D"/>
                </a:solidFill>
                <a:effectLst/>
                <a:latin typeface="Söhne"/>
              </a:rPr>
              <a:t>Freedom from Discrimination (Article 14):</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Article 14 prohibits discrimination on any ground, including age.</a:t>
            </a:r>
          </a:p>
          <a:p>
            <a:pPr marL="742950" lvl="1" indent="-285750" algn="l">
              <a:buFont typeface="+mj-lt"/>
              <a:buAutoNum type="arabicPeriod"/>
            </a:pPr>
            <a:r>
              <a:rPr lang="en-GB" b="0" i="0" dirty="0">
                <a:solidFill>
                  <a:srgbClr val="0D0D0D"/>
                </a:solidFill>
                <a:effectLst/>
                <a:latin typeface="Söhne"/>
              </a:rPr>
              <a:t>Older people in care have the right to be treated with dignity and respect, without facing discrimination based on their age.</a:t>
            </a:r>
          </a:p>
          <a:p>
            <a:endParaRPr lang="en-GB" dirty="0"/>
          </a:p>
          <a:p>
            <a:endParaRPr lang="en-GB" dirty="0"/>
          </a:p>
        </p:txBody>
      </p:sp>
    </p:spTree>
    <p:extLst>
      <p:ext uri="{BB962C8B-B14F-4D97-AF65-F5344CB8AC3E}">
        <p14:creationId xmlns:p14="http://schemas.microsoft.com/office/powerpoint/2010/main" val="339477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5B8A6-6CDA-E7F6-F905-6688F0249767}"/>
              </a:ext>
            </a:extLst>
          </p:cNvPr>
          <p:cNvSpPr>
            <a:spLocks noGrp="1"/>
          </p:cNvSpPr>
          <p:nvPr>
            <p:ph type="title"/>
          </p:nvPr>
        </p:nvSpPr>
        <p:spPr/>
        <p:txBody>
          <a:bodyPr/>
          <a:lstStyle/>
          <a:p>
            <a:r>
              <a:rPr lang="en-GB" dirty="0"/>
              <a:t>Human Rights Act 1998</a:t>
            </a:r>
          </a:p>
        </p:txBody>
      </p:sp>
      <p:sp>
        <p:nvSpPr>
          <p:cNvPr id="3" name="Content Placeholder 2">
            <a:extLst>
              <a:ext uri="{FF2B5EF4-FFF2-40B4-BE49-F238E27FC236}">
                <a16:creationId xmlns:a16="http://schemas.microsoft.com/office/drawing/2014/main" id="{8F2CEDF3-ECE2-B40A-3875-2B90EA316F59}"/>
              </a:ext>
            </a:extLst>
          </p:cNvPr>
          <p:cNvSpPr>
            <a:spLocks noGrp="1"/>
          </p:cNvSpPr>
          <p:nvPr>
            <p:ph idx="1"/>
          </p:nvPr>
        </p:nvSpPr>
        <p:spPr/>
        <p:txBody>
          <a:bodyPr>
            <a:normAutofit fontScale="62500" lnSpcReduction="20000"/>
          </a:bodyPr>
          <a:lstStyle/>
          <a:p>
            <a:pPr marL="0" indent="0" algn="l">
              <a:buNone/>
            </a:pPr>
            <a:r>
              <a:rPr lang="en-GB" b="1" i="0" dirty="0">
                <a:solidFill>
                  <a:srgbClr val="0D0D0D"/>
                </a:solidFill>
                <a:effectLst/>
                <a:latin typeface="Söhne"/>
              </a:rPr>
              <a:t>Access to Justice (Article 6):</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right to a fair trial and access to justice is crucial for older people in care if they believe their rights have been violated.</a:t>
            </a:r>
          </a:p>
          <a:p>
            <a:pPr marL="742950" lvl="1" indent="-285750" algn="l">
              <a:buFont typeface="+mj-lt"/>
              <a:buAutoNum type="arabicPeriod"/>
            </a:pPr>
            <a:r>
              <a:rPr lang="en-GB" b="0" i="0" dirty="0">
                <a:solidFill>
                  <a:srgbClr val="0D0D0D"/>
                </a:solidFill>
                <a:effectLst/>
                <a:latin typeface="Söhne"/>
              </a:rPr>
              <a:t>This ensures that legal remedies are available to address any abuses or neglect within care settings.</a:t>
            </a:r>
          </a:p>
          <a:p>
            <a:pPr marL="0" indent="0" algn="l">
              <a:buNone/>
            </a:pPr>
            <a:r>
              <a:rPr lang="en-GB" b="1" i="0" dirty="0">
                <a:solidFill>
                  <a:srgbClr val="0D0D0D"/>
                </a:solidFill>
                <a:effectLst/>
                <a:latin typeface="Söhne"/>
              </a:rPr>
              <a:t>Prohibition of Slavery and Forced Labour (Article 4):</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HRA reinforces the prohibition of slavery and forced labour, ensuring that older people in care are not subjected to exploitative conditions.</a:t>
            </a:r>
          </a:p>
          <a:p>
            <a:pPr marL="0" indent="0" algn="l">
              <a:buNone/>
            </a:pPr>
            <a:r>
              <a:rPr lang="en-GB" b="1" i="0" dirty="0">
                <a:solidFill>
                  <a:srgbClr val="0D0D0D"/>
                </a:solidFill>
                <a:effectLst/>
                <a:latin typeface="Söhne"/>
              </a:rPr>
              <a:t>Prohibition of Retroactive Criminal Laws (Article 7):</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Older people in care are protected from the application of retroactive criminal laws, ensuring that they are not unfairly subjected to new criminal offenses.</a:t>
            </a:r>
          </a:p>
          <a:p>
            <a:pPr marL="0" indent="0" algn="l">
              <a:buNone/>
            </a:pPr>
            <a:r>
              <a:rPr lang="en-GB" b="1" i="0" dirty="0">
                <a:solidFill>
                  <a:srgbClr val="0D0D0D"/>
                </a:solidFill>
                <a:effectLst/>
                <a:latin typeface="Söhne"/>
              </a:rPr>
              <a:t>Effective Remedy (Article 13):</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If an older person's human rights are violated, they have the right to an effective remedy before a national authority.</a:t>
            </a:r>
          </a:p>
          <a:p>
            <a:pPr marL="742950" lvl="1" indent="-285750" algn="l">
              <a:buFont typeface="+mj-lt"/>
              <a:buAutoNum type="arabicPeriod"/>
            </a:pPr>
            <a:r>
              <a:rPr lang="en-GB" b="0" i="0" dirty="0">
                <a:solidFill>
                  <a:srgbClr val="0D0D0D"/>
                </a:solidFill>
                <a:effectLst/>
                <a:latin typeface="Söhne"/>
              </a:rPr>
              <a:t>This provision ensures that individuals have a mechanism to seek redress for any breaches of their rights.</a:t>
            </a:r>
          </a:p>
          <a:p>
            <a:endParaRPr lang="en-GB" dirty="0"/>
          </a:p>
        </p:txBody>
      </p:sp>
    </p:spTree>
    <p:extLst>
      <p:ext uri="{BB962C8B-B14F-4D97-AF65-F5344CB8AC3E}">
        <p14:creationId xmlns:p14="http://schemas.microsoft.com/office/powerpoint/2010/main" val="628462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804B1-3302-6B37-7F50-8AE07E736D93}"/>
              </a:ext>
            </a:extLst>
          </p:cNvPr>
          <p:cNvSpPr>
            <a:spLocks noGrp="1"/>
          </p:cNvSpPr>
          <p:nvPr>
            <p:ph type="title"/>
          </p:nvPr>
        </p:nvSpPr>
        <p:spPr/>
        <p:txBody>
          <a:bodyPr/>
          <a:lstStyle/>
          <a:p>
            <a:r>
              <a:rPr lang="en-GB" dirty="0"/>
              <a:t>Human Rights Act 1998</a:t>
            </a:r>
          </a:p>
        </p:txBody>
      </p:sp>
      <p:sp>
        <p:nvSpPr>
          <p:cNvPr id="3" name="Content Placeholder 2">
            <a:extLst>
              <a:ext uri="{FF2B5EF4-FFF2-40B4-BE49-F238E27FC236}">
                <a16:creationId xmlns:a16="http://schemas.microsoft.com/office/drawing/2014/main" id="{C3B1E0ED-CE95-69AD-8D1D-A83572B1BA27}"/>
              </a:ext>
            </a:extLst>
          </p:cNvPr>
          <p:cNvSpPr>
            <a:spLocks noGrp="1"/>
          </p:cNvSpPr>
          <p:nvPr>
            <p:ph idx="1"/>
          </p:nvPr>
        </p:nvSpPr>
        <p:spPr/>
        <p:txBody>
          <a:bodyPr/>
          <a:lstStyle/>
          <a:p>
            <a:r>
              <a:rPr lang="en-GB" b="0" i="0" dirty="0">
                <a:solidFill>
                  <a:srgbClr val="0D0D0D"/>
                </a:solidFill>
                <a:effectLst/>
                <a:latin typeface="Söhne"/>
              </a:rPr>
              <a:t>In summary, the Human Rights Act 1998 serves as a powerful tool to protect the rights and well-being of older people in care, ensuring that they are treated with dignity, respect, and fairness within the care system.</a:t>
            </a:r>
            <a:endParaRPr lang="en-GB" dirty="0"/>
          </a:p>
        </p:txBody>
      </p:sp>
    </p:spTree>
    <p:extLst>
      <p:ext uri="{BB962C8B-B14F-4D97-AF65-F5344CB8AC3E}">
        <p14:creationId xmlns:p14="http://schemas.microsoft.com/office/powerpoint/2010/main" val="3270232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B198E-1135-8474-AB51-4ACBA46B3A04}"/>
              </a:ext>
            </a:extLst>
          </p:cNvPr>
          <p:cNvSpPr>
            <a:spLocks noGrp="1"/>
          </p:cNvSpPr>
          <p:nvPr>
            <p:ph type="ctrTitle"/>
          </p:nvPr>
        </p:nvSpPr>
        <p:spPr>
          <a:xfrm>
            <a:off x="2438263" y="1831802"/>
            <a:ext cx="7315473" cy="1515533"/>
          </a:xfrm>
        </p:spPr>
        <p:txBody>
          <a:bodyPr/>
          <a:lstStyle/>
          <a:p>
            <a:r>
              <a:rPr lang="en-GB" sz="4800" dirty="0">
                <a:latin typeface="Arial" panose="020B0604020202020204" pitchFamily="34" charset="0"/>
                <a:cs typeface="Arial" panose="020B0604020202020204" pitchFamily="34" charset="0"/>
              </a:rPr>
              <a:t>Care Act 2014</a:t>
            </a:r>
          </a:p>
        </p:txBody>
      </p:sp>
    </p:spTree>
    <p:extLst>
      <p:ext uri="{BB962C8B-B14F-4D97-AF65-F5344CB8AC3E}">
        <p14:creationId xmlns:p14="http://schemas.microsoft.com/office/powerpoint/2010/main" val="3125216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D42FE-72A7-14E3-CA94-F0685C5D7B64}"/>
              </a:ext>
            </a:extLst>
          </p:cNvPr>
          <p:cNvSpPr>
            <a:spLocks noGrp="1"/>
          </p:cNvSpPr>
          <p:nvPr>
            <p:ph type="title"/>
          </p:nvPr>
        </p:nvSpPr>
        <p:spPr/>
        <p:txBody>
          <a:bodyPr/>
          <a:lstStyle/>
          <a:p>
            <a:r>
              <a:rPr lang="en-GB" dirty="0"/>
              <a:t>Care Act 2014</a:t>
            </a:r>
          </a:p>
        </p:txBody>
      </p:sp>
      <p:sp>
        <p:nvSpPr>
          <p:cNvPr id="3" name="Content Placeholder 2">
            <a:extLst>
              <a:ext uri="{FF2B5EF4-FFF2-40B4-BE49-F238E27FC236}">
                <a16:creationId xmlns:a16="http://schemas.microsoft.com/office/drawing/2014/main" id="{4114919D-363E-628A-5254-6B37CAD97A16}"/>
              </a:ext>
            </a:extLst>
          </p:cNvPr>
          <p:cNvSpPr>
            <a:spLocks noGrp="1"/>
          </p:cNvSpPr>
          <p:nvPr>
            <p:ph idx="1"/>
          </p:nvPr>
        </p:nvSpPr>
        <p:spPr/>
        <p:txBody>
          <a:bodyPr/>
          <a:lstStyle/>
          <a:p>
            <a:br>
              <a:rPr lang="en-GB" dirty="0"/>
            </a:br>
            <a:r>
              <a:rPr lang="en-GB" b="0" i="0" dirty="0">
                <a:solidFill>
                  <a:srgbClr val="0D0D0D"/>
                </a:solidFill>
                <a:effectLst/>
                <a:latin typeface="Söhne"/>
              </a:rPr>
              <a:t>The Care Act 2014 in the United Kingdom is a comprehensive piece of legislation that aims to reform and modernize social care in England. </a:t>
            </a:r>
          </a:p>
          <a:p>
            <a:r>
              <a:rPr lang="en-GB" b="0" i="0" dirty="0">
                <a:solidFill>
                  <a:srgbClr val="0D0D0D"/>
                </a:solidFill>
                <a:effectLst/>
                <a:latin typeface="Söhne"/>
              </a:rPr>
              <a:t>One of its key objectives is to safeguard adults at risk of abuse or neglect.</a:t>
            </a:r>
          </a:p>
          <a:p>
            <a:r>
              <a:rPr lang="en-GB" b="0" i="0" dirty="0">
                <a:solidFill>
                  <a:srgbClr val="0D0D0D"/>
                </a:solidFill>
                <a:effectLst/>
                <a:latin typeface="Söhne"/>
              </a:rPr>
              <a:t> The Care Act introduces several mechanisms and provisions to ensure the well-being and protection of adults in need of care and support. Here are some key ways in which the Care Act 2014 safeguards adults:</a:t>
            </a:r>
            <a:endParaRPr lang="en-GB" dirty="0"/>
          </a:p>
        </p:txBody>
      </p:sp>
    </p:spTree>
    <p:extLst>
      <p:ext uri="{BB962C8B-B14F-4D97-AF65-F5344CB8AC3E}">
        <p14:creationId xmlns:p14="http://schemas.microsoft.com/office/powerpoint/2010/main" val="2614205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C5DBA-CD91-0FCA-3A5E-2A26F15566B2}"/>
              </a:ext>
            </a:extLst>
          </p:cNvPr>
          <p:cNvSpPr>
            <a:spLocks noGrp="1"/>
          </p:cNvSpPr>
          <p:nvPr>
            <p:ph type="title"/>
          </p:nvPr>
        </p:nvSpPr>
        <p:spPr/>
        <p:txBody>
          <a:bodyPr/>
          <a:lstStyle/>
          <a:p>
            <a:r>
              <a:rPr lang="en-GB" dirty="0"/>
              <a:t>Care Act 2014</a:t>
            </a:r>
          </a:p>
        </p:txBody>
      </p:sp>
      <p:sp>
        <p:nvSpPr>
          <p:cNvPr id="3" name="Content Placeholder 2">
            <a:extLst>
              <a:ext uri="{FF2B5EF4-FFF2-40B4-BE49-F238E27FC236}">
                <a16:creationId xmlns:a16="http://schemas.microsoft.com/office/drawing/2014/main" id="{A231537C-EB66-D918-5DFE-7455CB1FEA66}"/>
              </a:ext>
            </a:extLst>
          </p:cNvPr>
          <p:cNvSpPr>
            <a:spLocks noGrp="1"/>
          </p:cNvSpPr>
          <p:nvPr>
            <p:ph idx="1"/>
          </p:nvPr>
        </p:nvSpPr>
        <p:spPr/>
        <p:txBody>
          <a:bodyPr/>
          <a:lstStyle/>
          <a:p>
            <a:r>
              <a:rPr lang="en-GB" b="1" dirty="0"/>
              <a:t>Abuse</a:t>
            </a:r>
            <a:r>
              <a:rPr lang="en-GB" dirty="0"/>
              <a:t> </a:t>
            </a:r>
          </a:p>
          <a:p>
            <a:r>
              <a:rPr lang="en-GB" b="0" i="0" dirty="0">
                <a:solidFill>
                  <a:srgbClr val="0D0D0D"/>
                </a:solidFill>
                <a:effectLst/>
                <a:latin typeface="Söhne"/>
              </a:rPr>
              <a:t>The Care Act 2014 defines abuse as a violation of an individual's human rights. It includes any act or failure to act that results in significant harm to an adult's physical or mental health, or in the impairment of their well-being. </a:t>
            </a:r>
            <a:endParaRPr lang="en-GB" dirty="0"/>
          </a:p>
        </p:txBody>
      </p:sp>
    </p:spTree>
    <p:extLst>
      <p:ext uri="{BB962C8B-B14F-4D97-AF65-F5344CB8AC3E}">
        <p14:creationId xmlns:p14="http://schemas.microsoft.com/office/powerpoint/2010/main" val="3702126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3622F-4853-BFE7-2351-F80D665FCC7E}"/>
              </a:ext>
            </a:extLst>
          </p:cNvPr>
          <p:cNvSpPr>
            <a:spLocks noGrp="1"/>
          </p:cNvSpPr>
          <p:nvPr>
            <p:ph type="title"/>
          </p:nvPr>
        </p:nvSpPr>
        <p:spPr/>
        <p:txBody>
          <a:bodyPr/>
          <a:lstStyle/>
          <a:p>
            <a:r>
              <a:rPr lang="en-GB" dirty="0"/>
              <a:t>Care Act 2014 </a:t>
            </a:r>
          </a:p>
        </p:txBody>
      </p:sp>
      <p:sp>
        <p:nvSpPr>
          <p:cNvPr id="3" name="Content Placeholder 2">
            <a:extLst>
              <a:ext uri="{FF2B5EF4-FFF2-40B4-BE49-F238E27FC236}">
                <a16:creationId xmlns:a16="http://schemas.microsoft.com/office/drawing/2014/main" id="{A8AA6E24-E3C7-FFF7-DCE0-D9EB7E219A0E}"/>
              </a:ext>
            </a:extLst>
          </p:cNvPr>
          <p:cNvSpPr>
            <a:spLocks noGrp="1"/>
          </p:cNvSpPr>
          <p:nvPr>
            <p:ph idx="1"/>
          </p:nvPr>
        </p:nvSpPr>
        <p:spPr/>
        <p:txBody>
          <a:bodyPr>
            <a:normAutofit fontScale="92500" lnSpcReduction="20000"/>
          </a:bodyPr>
          <a:lstStyle/>
          <a:p>
            <a:r>
              <a:rPr lang="en-GB" b="0" i="0" dirty="0">
                <a:solidFill>
                  <a:srgbClr val="0D0D0D"/>
                </a:solidFill>
                <a:effectLst/>
                <a:latin typeface="Söhne"/>
              </a:rPr>
              <a:t>Abuse can take various forms, such as:</a:t>
            </a:r>
          </a:p>
          <a:p>
            <a:pPr marL="0" indent="0" algn="l">
              <a:buNone/>
            </a:pPr>
            <a:r>
              <a:rPr lang="en-GB" b="1" i="0" dirty="0">
                <a:solidFill>
                  <a:srgbClr val="0D0D0D"/>
                </a:solidFill>
                <a:effectLst/>
                <a:latin typeface="Söhne"/>
              </a:rPr>
              <a:t>Physical Abuse:</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Inflicting physical harm or injury, including hitting, slapping, pushing, or inappropriate use of restraint.</a:t>
            </a:r>
          </a:p>
          <a:p>
            <a:pPr marL="0" indent="0" algn="l">
              <a:buNone/>
            </a:pPr>
            <a:r>
              <a:rPr lang="en-GB" b="1" i="0" dirty="0">
                <a:solidFill>
                  <a:srgbClr val="0D0D0D"/>
                </a:solidFill>
                <a:effectLst/>
                <a:latin typeface="Söhne"/>
              </a:rPr>
              <a:t>Sexual Abuse:</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Non-consensual sexual activities or exploitation.</a:t>
            </a:r>
          </a:p>
          <a:p>
            <a:pPr marL="0" indent="0" algn="l">
              <a:buNone/>
            </a:pPr>
            <a:r>
              <a:rPr lang="en-GB" b="1" i="0" dirty="0">
                <a:solidFill>
                  <a:srgbClr val="0D0D0D"/>
                </a:solidFill>
                <a:effectLst/>
                <a:latin typeface="Söhne"/>
              </a:rPr>
              <a:t>Psychological or Emotional Abuse:</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Inflicting emotional or psychological harm, including threats, humiliation, isolation, or controlling behaviour.</a:t>
            </a:r>
          </a:p>
          <a:p>
            <a:endParaRPr lang="en-GB" dirty="0"/>
          </a:p>
        </p:txBody>
      </p:sp>
    </p:spTree>
    <p:extLst>
      <p:ext uri="{BB962C8B-B14F-4D97-AF65-F5344CB8AC3E}">
        <p14:creationId xmlns:p14="http://schemas.microsoft.com/office/powerpoint/2010/main" val="3051942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B8ACB-6D6F-4FF2-CFBD-AF2AD9FCE3F6}"/>
              </a:ext>
            </a:extLst>
          </p:cNvPr>
          <p:cNvSpPr>
            <a:spLocks noGrp="1"/>
          </p:cNvSpPr>
          <p:nvPr>
            <p:ph type="title"/>
          </p:nvPr>
        </p:nvSpPr>
        <p:spPr/>
        <p:txBody>
          <a:bodyPr/>
          <a:lstStyle/>
          <a:p>
            <a:r>
              <a:rPr lang="en-GB" dirty="0"/>
              <a:t>Care Act 2014 </a:t>
            </a:r>
          </a:p>
        </p:txBody>
      </p:sp>
      <p:sp>
        <p:nvSpPr>
          <p:cNvPr id="3" name="Content Placeholder 2">
            <a:extLst>
              <a:ext uri="{FF2B5EF4-FFF2-40B4-BE49-F238E27FC236}">
                <a16:creationId xmlns:a16="http://schemas.microsoft.com/office/drawing/2014/main" id="{6FA6BC32-E7F8-080B-B423-857B80CA697D}"/>
              </a:ext>
            </a:extLst>
          </p:cNvPr>
          <p:cNvSpPr>
            <a:spLocks noGrp="1"/>
          </p:cNvSpPr>
          <p:nvPr>
            <p:ph idx="1"/>
          </p:nvPr>
        </p:nvSpPr>
        <p:spPr/>
        <p:txBody>
          <a:bodyPr>
            <a:normAutofit fontScale="85000" lnSpcReduction="20000"/>
          </a:bodyPr>
          <a:lstStyle/>
          <a:p>
            <a:pPr marL="0" indent="0" algn="l">
              <a:buNone/>
            </a:pPr>
            <a:r>
              <a:rPr lang="en-GB" b="1" i="0" dirty="0">
                <a:solidFill>
                  <a:srgbClr val="0D0D0D"/>
                </a:solidFill>
                <a:effectLst/>
                <a:latin typeface="Söhne"/>
              </a:rPr>
              <a:t>Financial or Material Abuse:</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Exploitation or misuse of an individual's financial resources or property.</a:t>
            </a:r>
          </a:p>
          <a:p>
            <a:pPr marL="0" indent="0" algn="l">
              <a:buNone/>
            </a:pPr>
            <a:r>
              <a:rPr lang="en-GB" b="1" i="0" dirty="0">
                <a:solidFill>
                  <a:srgbClr val="0D0D0D"/>
                </a:solidFill>
                <a:effectLst/>
                <a:latin typeface="Söhne"/>
              </a:rPr>
              <a:t>Neglect or Acts of Omission:</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Failure to provide the necessary care, support, or attention, leading to harm or deprivation.</a:t>
            </a:r>
          </a:p>
          <a:p>
            <a:pPr marL="0" indent="0" algn="l">
              <a:buNone/>
            </a:pPr>
            <a:r>
              <a:rPr lang="en-GB" b="1" i="0" dirty="0">
                <a:solidFill>
                  <a:srgbClr val="0D0D0D"/>
                </a:solidFill>
                <a:effectLst/>
                <a:latin typeface="Söhne"/>
              </a:rPr>
              <a:t>Discriminatory Abuse:</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Treating an individual unfairly or discriminating against them based on characteristics such as age, gender, race, religion, or disability.</a:t>
            </a:r>
          </a:p>
          <a:p>
            <a:pPr marL="0" indent="0" algn="l">
              <a:buNone/>
            </a:pPr>
            <a:r>
              <a:rPr lang="en-GB" b="1" i="0" dirty="0">
                <a:solidFill>
                  <a:srgbClr val="0D0D0D"/>
                </a:solidFill>
                <a:effectLst/>
                <a:latin typeface="Söhne"/>
              </a:rPr>
              <a:t>Institutional Abuse:</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Mistreatment within a care setting or institution, often involving poor practices, neglect, or disregard for the individual's rights and dignity.</a:t>
            </a:r>
          </a:p>
          <a:p>
            <a:endParaRPr lang="en-GB" dirty="0"/>
          </a:p>
        </p:txBody>
      </p:sp>
    </p:spTree>
    <p:extLst>
      <p:ext uri="{BB962C8B-B14F-4D97-AF65-F5344CB8AC3E}">
        <p14:creationId xmlns:p14="http://schemas.microsoft.com/office/powerpoint/2010/main" val="16131954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1081B-7D22-E739-8599-6FC4C64EC48D}"/>
              </a:ext>
            </a:extLst>
          </p:cNvPr>
          <p:cNvSpPr>
            <a:spLocks noGrp="1"/>
          </p:cNvSpPr>
          <p:nvPr>
            <p:ph type="title"/>
          </p:nvPr>
        </p:nvSpPr>
        <p:spPr/>
        <p:txBody>
          <a:bodyPr/>
          <a:lstStyle/>
          <a:p>
            <a:r>
              <a:rPr lang="en-GB" dirty="0"/>
              <a:t>Care Act 2014</a:t>
            </a:r>
          </a:p>
        </p:txBody>
      </p:sp>
      <p:sp>
        <p:nvSpPr>
          <p:cNvPr id="3" name="Content Placeholder 2">
            <a:extLst>
              <a:ext uri="{FF2B5EF4-FFF2-40B4-BE49-F238E27FC236}">
                <a16:creationId xmlns:a16="http://schemas.microsoft.com/office/drawing/2014/main" id="{55FF527C-4B93-0985-D093-5CBD1EE149F3}"/>
              </a:ext>
            </a:extLst>
          </p:cNvPr>
          <p:cNvSpPr>
            <a:spLocks noGrp="1"/>
          </p:cNvSpPr>
          <p:nvPr>
            <p:ph idx="1"/>
          </p:nvPr>
        </p:nvSpPr>
        <p:spPr/>
        <p:txBody>
          <a:bodyPr/>
          <a:lstStyle/>
          <a:p>
            <a:pPr marL="0" indent="0" algn="ctr">
              <a:buNone/>
            </a:pPr>
            <a:r>
              <a:rPr lang="en-GB" b="1" i="0" dirty="0">
                <a:solidFill>
                  <a:srgbClr val="0D0D0D"/>
                </a:solidFill>
                <a:effectLst/>
                <a:latin typeface="Söhne"/>
              </a:rPr>
              <a:t>Neglect</a:t>
            </a:r>
            <a:r>
              <a:rPr lang="en-GB" b="0" i="0" dirty="0">
                <a:solidFill>
                  <a:srgbClr val="0D0D0D"/>
                </a:solidFill>
                <a:effectLst/>
                <a:latin typeface="Söhne"/>
              </a:rPr>
              <a:t> </a:t>
            </a:r>
          </a:p>
          <a:p>
            <a:r>
              <a:rPr lang="en-GB" b="0" i="0" dirty="0">
                <a:solidFill>
                  <a:srgbClr val="0D0D0D"/>
                </a:solidFill>
                <a:effectLst/>
                <a:latin typeface="Söhne"/>
              </a:rPr>
              <a:t>Neglect, as defined in the Care Act 2014, refers to a situation where an individual is deprived of the care or support they need to maintain their well-being, leading to significant harm or the risk of harm.</a:t>
            </a:r>
            <a:endParaRPr lang="en-GB" dirty="0"/>
          </a:p>
        </p:txBody>
      </p:sp>
    </p:spTree>
    <p:extLst>
      <p:ext uri="{BB962C8B-B14F-4D97-AF65-F5344CB8AC3E}">
        <p14:creationId xmlns:p14="http://schemas.microsoft.com/office/powerpoint/2010/main" val="2265097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52908-F32B-31E1-3317-72AFEC7F72D3}"/>
              </a:ext>
            </a:extLst>
          </p:cNvPr>
          <p:cNvSpPr>
            <a:spLocks noGrp="1"/>
          </p:cNvSpPr>
          <p:nvPr>
            <p:ph type="title"/>
          </p:nvPr>
        </p:nvSpPr>
        <p:spPr/>
        <p:txBody>
          <a:bodyPr/>
          <a:lstStyle/>
          <a:p>
            <a:r>
              <a:rPr lang="en-GB" dirty="0"/>
              <a:t>Care Act 2014</a:t>
            </a:r>
          </a:p>
        </p:txBody>
      </p:sp>
      <p:sp>
        <p:nvSpPr>
          <p:cNvPr id="3" name="Content Placeholder 2">
            <a:extLst>
              <a:ext uri="{FF2B5EF4-FFF2-40B4-BE49-F238E27FC236}">
                <a16:creationId xmlns:a16="http://schemas.microsoft.com/office/drawing/2014/main" id="{3A7731EC-A871-D253-00FA-0FC0833B39D1}"/>
              </a:ext>
            </a:extLst>
          </p:cNvPr>
          <p:cNvSpPr>
            <a:spLocks noGrp="1"/>
          </p:cNvSpPr>
          <p:nvPr>
            <p:ph idx="1"/>
          </p:nvPr>
        </p:nvSpPr>
        <p:spPr/>
        <p:txBody>
          <a:bodyPr>
            <a:normAutofit fontScale="92500" lnSpcReduction="10000"/>
          </a:bodyPr>
          <a:lstStyle/>
          <a:p>
            <a:pPr marL="0" indent="0" algn="ctr">
              <a:buNone/>
            </a:pPr>
            <a:r>
              <a:rPr lang="en-GB" b="1" dirty="0"/>
              <a:t>Neglect</a:t>
            </a:r>
            <a:r>
              <a:rPr lang="en-GB" dirty="0"/>
              <a:t> </a:t>
            </a:r>
          </a:p>
          <a:p>
            <a:pPr marL="0" indent="0" algn="l">
              <a:buNone/>
            </a:pPr>
            <a:r>
              <a:rPr lang="en-GB" b="1" i="0" dirty="0">
                <a:solidFill>
                  <a:srgbClr val="0D0D0D"/>
                </a:solidFill>
                <a:effectLst/>
                <a:latin typeface="Söhne"/>
              </a:rPr>
              <a:t>Physical Neglect:</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Failure to provide adequate food, clothing, shelter, or necessary medical care.</a:t>
            </a:r>
          </a:p>
          <a:p>
            <a:pPr marL="0" indent="0" algn="l">
              <a:buNone/>
            </a:pPr>
            <a:r>
              <a:rPr lang="en-GB" b="1" i="0" dirty="0">
                <a:solidFill>
                  <a:srgbClr val="0D0D0D"/>
                </a:solidFill>
                <a:effectLst/>
                <a:latin typeface="Söhne"/>
              </a:rPr>
              <a:t>Medical Neglect:</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Withholding or not providing necessary healthcare, medications, or treatments.</a:t>
            </a:r>
          </a:p>
          <a:p>
            <a:pPr marL="0" indent="0" algn="l">
              <a:buNone/>
            </a:pPr>
            <a:r>
              <a:rPr lang="en-GB" b="1" i="0" dirty="0">
                <a:solidFill>
                  <a:srgbClr val="0D0D0D"/>
                </a:solidFill>
                <a:effectLst/>
                <a:latin typeface="Söhne"/>
              </a:rPr>
              <a:t>Emotional Neglect:</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Ignoring an individual's emotional needs, failing to provide companionship, or isolating them socially.</a:t>
            </a:r>
          </a:p>
          <a:p>
            <a:pPr marL="0" indent="0" algn="ctr">
              <a:buNone/>
            </a:pPr>
            <a:endParaRPr lang="en-GB" dirty="0"/>
          </a:p>
        </p:txBody>
      </p:sp>
    </p:spTree>
    <p:extLst>
      <p:ext uri="{BB962C8B-B14F-4D97-AF65-F5344CB8AC3E}">
        <p14:creationId xmlns:p14="http://schemas.microsoft.com/office/powerpoint/2010/main" val="678766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E6FA4-4425-6158-70EF-4F5A2DF298CE}"/>
              </a:ext>
            </a:extLst>
          </p:cNvPr>
          <p:cNvSpPr>
            <a:spLocks noGrp="1"/>
          </p:cNvSpPr>
          <p:nvPr>
            <p:ph type="title"/>
          </p:nvPr>
        </p:nvSpPr>
        <p:spPr/>
        <p:txBody>
          <a:bodyPr/>
          <a:lstStyle/>
          <a:p>
            <a:r>
              <a:rPr lang="en-GB" dirty="0"/>
              <a:t>Care Act 2014</a:t>
            </a:r>
          </a:p>
        </p:txBody>
      </p:sp>
      <p:sp>
        <p:nvSpPr>
          <p:cNvPr id="3" name="Content Placeholder 2">
            <a:extLst>
              <a:ext uri="{FF2B5EF4-FFF2-40B4-BE49-F238E27FC236}">
                <a16:creationId xmlns:a16="http://schemas.microsoft.com/office/drawing/2014/main" id="{6EFE2A7D-0012-1888-962C-34AFD0F94240}"/>
              </a:ext>
            </a:extLst>
          </p:cNvPr>
          <p:cNvSpPr>
            <a:spLocks noGrp="1"/>
          </p:cNvSpPr>
          <p:nvPr>
            <p:ph idx="1"/>
          </p:nvPr>
        </p:nvSpPr>
        <p:spPr/>
        <p:txBody>
          <a:bodyPr>
            <a:normAutofit fontScale="77500" lnSpcReduction="20000"/>
          </a:bodyPr>
          <a:lstStyle/>
          <a:p>
            <a:pPr marL="0" indent="0" algn="ctr">
              <a:buNone/>
            </a:pPr>
            <a:r>
              <a:rPr lang="en-GB" sz="3100" b="1" dirty="0">
                <a:latin typeface="Arial" panose="020B0604020202020204" pitchFamily="34" charset="0"/>
                <a:cs typeface="Arial" panose="020B0604020202020204" pitchFamily="34" charset="0"/>
              </a:rPr>
              <a:t>Neglect</a:t>
            </a:r>
            <a:endParaRPr lang="en-GB" b="1" dirty="0">
              <a:latin typeface="Arial" panose="020B0604020202020204" pitchFamily="34" charset="0"/>
              <a:cs typeface="Arial" panose="020B0604020202020204" pitchFamily="34" charset="0"/>
            </a:endParaRPr>
          </a:p>
          <a:p>
            <a:pPr marL="0" indent="0" algn="l">
              <a:buNone/>
            </a:pPr>
            <a:r>
              <a:rPr lang="en-GB" b="1" i="0" dirty="0">
                <a:solidFill>
                  <a:srgbClr val="0D0D0D"/>
                </a:solidFill>
                <a:effectLst/>
                <a:latin typeface="Arial" panose="020B0604020202020204" pitchFamily="34" charset="0"/>
                <a:cs typeface="Arial" panose="020B0604020202020204" pitchFamily="34" charset="0"/>
              </a:rPr>
              <a:t>Educational Neglect:</a:t>
            </a:r>
            <a:endParaRPr lang="en-GB" b="0" i="0" dirty="0">
              <a:solidFill>
                <a:srgbClr val="0D0D0D"/>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Failure to ensure access to appropriate education or learning opportunities.</a:t>
            </a:r>
          </a:p>
          <a:p>
            <a:pPr marL="0" indent="0" algn="l">
              <a:buNone/>
            </a:pPr>
            <a:r>
              <a:rPr lang="en-GB" b="1" i="0" dirty="0">
                <a:solidFill>
                  <a:srgbClr val="0D0D0D"/>
                </a:solidFill>
                <a:effectLst/>
                <a:latin typeface="Arial" panose="020B0604020202020204" pitchFamily="34" charset="0"/>
                <a:cs typeface="Arial" panose="020B0604020202020204" pitchFamily="34" charset="0"/>
              </a:rPr>
              <a:t>Neglect of Basic Care Needs:</a:t>
            </a:r>
            <a:endParaRPr lang="en-GB" b="0" i="0" dirty="0">
              <a:solidFill>
                <a:srgbClr val="0D0D0D"/>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Failure to assist with activities of daily living, such as personal hygiene, eating, or mobility.</a:t>
            </a:r>
          </a:p>
          <a:p>
            <a:pPr marL="0" indent="0" algn="l">
              <a:buNone/>
            </a:pPr>
            <a:endParaRPr lang="en-GB" b="0" i="0" dirty="0">
              <a:solidFill>
                <a:srgbClr val="0D0D0D"/>
              </a:solidFill>
              <a:effectLst/>
              <a:latin typeface="Arial" panose="020B0604020202020204" pitchFamily="34" charset="0"/>
              <a:cs typeface="Arial" panose="020B0604020202020204" pitchFamily="34" charset="0"/>
            </a:endParaRPr>
          </a:p>
          <a:p>
            <a:pPr marL="0" indent="0" algn="l">
              <a:buNone/>
            </a:pPr>
            <a:r>
              <a:rPr lang="en-GB" b="0" i="0" dirty="0">
                <a:solidFill>
                  <a:srgbClr val="0D0D0D"/>
                </a:solidFill>
                <a:effectLst/>
                <a:latin typeface="Arial" panose="020B0604020202020204" pitchFamily="34" charset="0"/>
                <a:cs typeface="Arial" panose="020B0604020202020204" pitchFamily="34" charset="0"/>
              </a:rPr>
              <a:t>It's important to note that the Care Act 2014 places a duty on local authorities to investigate and respond to allegations or suspicions of abuse or neglect and to take appropriate actions to protect adults at risk. This includes conducting safeguarding inquiries and implementing measures to prevent further harm</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66838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B438-B9EF-E918-E3C8-F87CB3644EB5}"/>
              </a:ext>
            </a:extLst>
          </p:cNvPr>
          <p:cNvSpPr>
            <a:spLocks noGrp="1"/>
          </p:cNvSpPr>
          <p:nvPr>
            <p:ph type="title"/>
          </p:nvPr>
        </p:nvSpPr>
        <p:spPr/>
        <p:txBody>
          <a:bodyPr/>
          <a:lstStyle/>
          <a:p>
            <a:r>
              <a:rPr lang="en-GB" dirty="0"/>
              <a:t>Care Act 2014</a:t>
            </a:r>
          </a:p>
        </p:txBody>
      </p:sp>
      <p:sp>
        <p:nvSpPr>
          <p:cNvPr id="3" name="Content Placeholder 2">
            <a:extLst>
              <a:ext uri="{FF2B5EF4-FFF2-40B4-BE49-F238E27FC236}">
                <a16:creationId xmlns:a16="http://schemas.microsoft.com/office/drawing/2014/main" id="{A229496F-CE94-A7AF-3492-F4BCFBB1F6FC}"/>
              </a:ext>
            </a:extLst>
          </p:cNvPr>
          <p:cNvSpPr>
            <a:spLocks noGrp="1"/>
          </p:cNvSpPr>
          <p:nvPr>
            <p:ph idx="1"/>
          </p:nvPr>
        </p:nvSpPr>
        <p:spPr>
          <a:xfrm>
            <a:off x="1295401" y="2143432"/>
            <a:ext cx="9601196" cy="4119716"/>
          </a:xfrm>
        </p:spPr>
        <p:txBody>
          <a:bodyPr>
            <a:normAutofit fontScale="47500" lnSpcReduction="20000"/>
          </a:bodyPr>
          <a:lstStyle/>
          <a:p>
            <a:pPr algn="ctr"/>
            <a:r>
              <a:rPr lang="en-GB" b="1" dirty="0"/>
              <a:t>Safeguarding adults</a:t>
            </a:r>
          </a:p>
          <a:p>
            <a:pPr algn="l">
              <a:buFont typeface="+mj-lt"/>
              <a:buAutoNum type="arabicPeriod"/>
            </a:pPr>
            <a:r>
              <a:rPr lang="en-GB" b="1" i="0" dirty="0">
                <a:solidFill>
                  <a:srgbClr val="0D0D0D"/>
                </a:solidFill>
                <a:effectLst/>
                <a:latin typeface="Söhne"/>
              </a:rPr>
              <a:t>Statutory Duties on Local Authorities:</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Care Act places clear statutory duties on local authorities to promote the well-being of adults at risk, prevent abuse and neglect, and intervene when necessary.</a:t>
            </a:r>
          </a:p>
          <a:p>
            <a:pPr algn="l">
              <a:buFont typeface="+mj-lt"/>
              <a:buAutoNum type="arabicPeriod"/>
            </a:pPr>
            <a:r>
              <a:rPr lang="en-GB" b="1" i="0" dirty="0">
                <a:solidFill>
                  <a:srgbClr val="0D0D0D"/>
                </a:solidFill>
                <a:effectLst/>
                <a:latin typeface="Söhne"/>
              </a:rPr>
              <a:t>Assessment of Needs:</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Local authorities are required to conduct a thorough assessment of an individual's care and support needs, taking into account their well-being, preferences, and desired outcomes.</a:t>
            </a:r>
          </a:p>
          <a:p>
            <a:pPr algn="l">
              <a:buFont typeface="+mj-lt"/>
              <a:buAutoNum type="arabicPeriod"/>
            </a:pPr>
            <a:r>
              <a:rPr lang="en-GB" b="1" i="0" dirty="0">
                <a:solidFill>
                  <a:srgbClr val="0D0D0D"/>
                </a:solidFill>
                <a:effectLst/>
                <a:latin typeface="Söhne"/>
              </a:rPr>
              <a:t>Eligibility Criteria:</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Act establishes national eligibility criteria that local authorities must use when determining who is eligible for care and support. This ensures a consistent and fair approach.</a:t>
            </a:r>
          </a:p>
          <a:p>
            <a:pPr algn="l">
              <a:buFont typeface="+mj-lt"/>
              <a:buAutoNum type="arabicPeriod"/>
            </a:pPr>
            <a:r>
              <a:rPr lang="en-GB" b="1" i="0" dirty="0">
                <a:solidFill>
                  <a:srgbClr val="0D0D0D"/>
                </a:solidFill>
                <a:effectLst/>
                <a:latin typeface="Söhne"/>
              </a:rPr>
              <a:t>Personal Budgets and Direct Payments:</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Adults have the right to receive a personal budget outlining the cost of meeting their care and support needs. They can choose to receive this as a direct payment, giving them greater control and flexibility.</a:t>
            </a:r>
          </a:p>
          <a:p>
            <a:pPr algn="l">
              <a:buFont typeface="+mj-lt"/>
              <a:buAutoNum type="arabicPeriod"/>
            </a:pPr>
            <a:r>
              <a:rPr lang="en-GB" b="1" i="0" dirty="0">
                <a:solidFill>
                  <a:srgbClr val="0D0D0D"/>
                </a:solidFill>
                <a:effectLst/>
                <a:latin typeface="Söhne"/>
              </a:rPr>
              <a:t>Preventing and Responding to Abuse:</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Local authorities have a duty to make inquiries and investigate allegations or suspicions of abuse or neglect. Safeguarding Adults Boards (SABs) are established at the local level to coordinate responses and ensure collaboration between agencies.</a:t>
            </a:r>
          </a:p>
          <a:p>
            <a:pPr algn="l">
              <a:buFont typeface="+mj-lt"/>
              <a:buAutoNum type="arabicPeriod"/>
            </a:pPr>
            <a:r>
              <a:rPr lang="en-GB" b="1" i="0" dirty="0">
                <a:solidFill>
                  <a:srgbClr val="0D0D0D"/>
                </a:solidFill>
                <a:effectLst/>
                <a:latin typeface="Söhne"/>
              </a:rPr>
              <a:t>Safeguarding Adults Reviews:</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Act allows for the conduct of Safeguarding Adults Reviews (SARs) in cases where an adult at risk has died, and there is a concern that partner agencies could have worked more effectively to protect them. SARs aim to learn from cases and improve practice.</a:t>
            </a:r>
          </a:p>
          <a:p>
            <a:pPr marL="0" indent="0">
              <a:buNone/>
            </a:pPr>
            <a:endParaRPr lang="en-GB" dirty="0"/>
          </a:p>
        </p:txBody>
      </p:sp>
    </p:spTree>
    <p:extLst>
      <p:ext uri="{BB962C8B-B14F-4D97-AF65-F5344CB8AC3E}">
        <p14:creationId xmlns:p14="http://schemas.microsoft.com/office/powerpoint/2010/main" val="17798607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92A26-2066-CF3F-FC49-DB216ADCCA12}"/>
              </a:ext>
            </a:extLst>
          </p:cNvPr>
          <p:cNvSpPr>
            <a:spLocks noGrp="1"/>
          </p:cNvSpPr>
          <p:nvPr>
            <p:ph type="title"/>
          </p:nvPr>
        </p:nvSpPr>
        <p:spPr/>
        <p:txBody>
          <a:bodyPr/>
          <a:lstStyle/>
          <a:p>
            <a:r>
              <a:rPr lang="en-GB" dirty="0"/>
              <a:t>Care Act 2014</a:t>
            </a:r>
          </a:p>
        </p:txBody>
      </p:sp>
      <p:sp>
        <p:nvSpPr>
          <p:cNvPr id="3" name="Content Placeholder 2">
            <a:extLst>
              <a:ext uri="{FF2B5EF4-FFF2-40B4-BE49-F238E27FC236}">
                <a16:creationId xmlns:a16="http://schemas.microsoft.com/office/drawing/2014/main" id="{05071B37-0434-0D9E-024C-B63868DED6A7}"/>
              </a:ext>
            </a:extLst>
          </p:cNvPr>
          <p:cNvSpPr>
            <a:spLocks noGrp="1"/>
          </p:cNvSpPr>
          <p:nvPr>
            <p:ph idx="1"/>
          </p:nvPr>
        </p:nvSpPr>
        <p:spPr/>
        <p:txBody>
          <a:bodyPr>
            <a:normAutofit fontScale="47500" lnSpcReduction="20000"/>
          </a:bodyPr>
          <a:lstStyle/>
          <a:p>
            <a:pPr marL="0" indent="0" algn="l">
              <a:buNone/>
            </a:pPr>
            <a:r>
              <a:rPr lang="en-GB" b="1" i="0" dirty="0">
                <a:solidFill>
                  <a:srgbClr val="0D0D0D"/>
                </a:solidFill>
                <a:effectLst/>
                <a:latin typeface="Söhne"/>
              </a:rPr>
              <a:t>7. Deprivation of Liberty Safeguards (</a:t>
            </a:r>
            <a:r>
              <a:rPr lang="en-GB" b="1" i="0" dirty="0" err="1">
                <a:solidFill>
                  <a:srgbClr val="0D0D0D"/>
                </a:solidFill>
                <a:effectLst/>
                <a:latin typeface="Söhne"/>
              </a:rPr>
              <a:t>DoLS</a:t>
            </a:r>
            <a:r>
              <a:rPr lang="en-GB" b="1" i="0" dirty="0">
                <a:solidFill>
                  <a:srgbClr val="0D0D0D"/>
                </a:solidFill>
                <a:effectLst/>
                <a:latin typeface="Söhne"/>
              </a:rPr>
              <a:t>):</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Care Act includes provisions for the Deprivation of Liberty Safeguards, which are designed to protect individuals who lack capacity and are deprived of their liberty in care settings. This includes robust assessments and authorizations.</a:t>
            </a:r>
          </a:p>
          <a:p>
            <a:pPr marL="0" indent="0" algn="l">
              <a:buNone/>
            </a:pPr>
            <a:r>
              <a:rPr lang="en-GB" b="1" i="0" dirty="0">
                <a:solidFill>
                  <a:srgbClr val="0D0D0D"/>
                </a:solidFill>
                <a:effectLst/>
                <a:latin typeface="Söhne"/>
              </a:rPr>
              <a:t>8. Market Oversight:</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Act provides powers for the oversight of the care market to ensure the sustainability and quality of care services.</a:t>
            </a:r>
          </a:p>
          <a:p>
            <a:pPr marL="0" indent="0" algn="l">
              <a:buNone/>
            </a:pPr>
            <a:r>
              <a:rPr lang="en-GB" b="1" i="0" dirty="0">
                <a:solidFill>
                  <a:srgbClr val="0D0D0D"/>
                </a:solidFill>
                <a:effectLst/>
                <a:latin typeface="Söhne"/>
              </a:rPr>
              <a:t>9. Information and Advice:</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Local authorities must provide information and advice to help individuals make informed decisions about their care and support. This includes information on available services, rights, and financial aspects.</a:t>
            </a:r>
          </a:p>
          <a:p>
            <a:pPr marL="0" indent="0" algn="l">
              <a:buNone/>
            </a:pPr>
            <a:r>
              <a:rPr lang="en-GB" b="1" i="0" dirty="0">
                <a:solidFill>
                  <a:srgbClr val="0D0D0D"/>
                </a:solidFill>
                <a:effectLst/>
                <a:latin typeface="Söhne"/>
              </a:rPr>
              <a:t>10. Advocacy Support:</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Act recognizes the importance of advocacy for adults who may have difficulty expressing their views. Local authorities must ensure access to independent advocacy for those who require it.</a:t>
            </a:r>
          </a:p>
          <a:p>
            <a:pPr marL="0" indent="0" algn="l">
              <a:buNone/>
            </a:pPr>
            <a:r>
              <a:rPr lang="en-GB" b="1" i="0" dirty="0">
                <a:solidFill>
                  <a:srgbClr val="0D0D0D"/>
                </a:solidFill>
                <a:effectLst/>
                <a:latin typeface="Söhne"/>
              </a:rPr>
              <a:t>11. Training and Qualifications:</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Care Act outlines the importance of training and qualifications for those working in the care sector, promoting a skilled and competent workforce.</a:t>
            </a:r>
          </a:p>
          <a:p>
            <a:pPr marL="0" indent="0" algn="l">
              <a:buNone/>
            </a:pPr>
            <a:r>
              <a:rPr lang="en-GB" b="0" i="0" dirty="0">
                <a:solidFill>
                  <a:srgbClr val="0D0D0D"/>
                </a:solidFill>
                <a:effectLst/>
                <a:latin typeface="Söhne"/>
              </a:rPr>
              <a:t>Overall, the Care Act 2014 establishes a robust framework for the protection and well-being of adults at risk, emphasizing person-</a:t>
            </a:r>
            <a:r>
              <a:rPr lang="en-GB" b="0" i="0" dirty="0" err="1">
                <a:solidFill>
                  <a:srgbClr val="0D0D0D"/>
                </a:solidFill>
                <a:effectLst/>
                <a:latin typeface="Söhne"/>
              </a:rPr>
              <a:t>centered</a:t>
            </a:r>
            <a:r>
              <a:rPr lang="en-GB" b="0" i="0" dirty="0">
                <a:solidFill>
                  <a:srgbClr val="0D0D0D"/>
                </a:solidFill>
                <a:effectLst/>
                <a:latin typeface="Söhne"/>
              </a:rPr>
              <a:t> approaches, prevention, and collaboration between individuals, local authorities, and other relevant agencies.</a:t>
            </a:r>
          </a:p>
          <a:p>
            <a:endParaRPr lang="en-GB" dirty="0"/>
          </a:p>
        </p:txBody>
      </p:sp>
    </p:spTree>
    <p:extLst>
      <p:ext uri="{BB962C8B-B14F-4D97-AF65-F5344CB8AC3E}">
        <p14:creationId xmlns:p14="http://schemas.microsoft.com/office/powerpoint/2010/main" val="33168694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B198E-1135-8474-AB51-4ACBA46B3A04}"/>
              </a:ext>
            </a:extLst>
          </p:cNvPr>
          <p:cNvSpPr>
            <a:spLocks noGrp="1"/>
          </p:cNvSpPr>
          <p:nvPr>
            <p:ph type="ctrTitle"/>
          </p:nvPr>
        </p:nvSpPr>
        <p:spPr>
          <a:xfrm>
            <a:off x="2438263" y="1831802"/>
            <a:ext cx="7315473" cy="1515533"/>
          </a:xfrm>
        </p:spPr>
        <p:txBody>
          <a:bodyPr/>
          <a:lstStyle/>
          <a:p>
            <a:r>
              <a:rPr lang="en-GB" sz="4800" dirty="0">
                <a:latin typeface="Arial" panose="020B0604020202020204" pitchFamily="34" charset="0"/>
                <a:cs typeface="Arial" panose="020B0604020202020204" pitchFamily="34" charset="0"/>
              </a:rPr>
              <a:t>Mental Capacity Act </a:t>
            </a:r>
          </a:p>
        </p:txBody>
      </p:sp>
    </p:spTree>
    <p:extLst>
      <p:ext uri="{BB962C8B-B14F-4D97-AF65-F5344CB8AC3E}">
        <p14:creationId xmlns:p14="http://schemas.microsoft.com/office/powerpoint/2010/main" val="34938551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DD00D-02B6-603E-9693-E85C7AF525AF}"/>
              </a:ext>
            </a:extLst>
          </p:cNvPr>
          <p:cNvSpPr>
            <a:spLocks noGrp="1"/>
          </p:cNvSpPr>
          <p:nvPr>
            <p:ph type="title"/>
          </p:nvPr>
        </p:nvSpPr>
        <p:spPr/>
        <p:txBody>
          <a:bodyPr/>
          <a:lstStyle/>
          <a:p>
            <a:r>
              <a:rPr lang="en-GB" dirty="0"/>
              <a:t>Mental Capacity Act 2005</a:t>
            </a:r>
          </a:p>
        </p:txBody>
      </p:sp>
      <p:sp>
        <p:nvSpPr>
          <p:cNvPr id="3" name="Content Placeholder 2">
            <a:extLst>
              <a:ext uri="{FF2B5EF4-FFF2-40B4-BE49-F238E27FC236}">
                <a16:creationId xmlns:a16="http://schemas.microsoft.com/office/drawing/2014/main" id="{9308341A-DD11-2F4D-1C8F-72AD34620D84}"/>
              </a:ext>
            </a:extLst>
          </p:cNvPr>
          <p:cNvSpPr>
            <a:spLocks noGrp="1"/>
          </p:cNvSpPr>
          <p:nvPr>
            <p:ph idx="1"/>
          </p:nvPr>
        </p:nvSpPr>
        <p:spPr/>
        <p:txBody>
          <a:bodyPr/>
          <a:lstStyle/>
          <a:p>
            <a:pPr marL="0" indent="0">
              <a:buNone/>
            </a:pPr>
            <a:r>
              <a:rPr lang="en-GB" b="0" i="0" dirty="0">
                <a:solidFill>
                  <a:srgbClr val="0D0D0D"/>
                </a:solidFill>
                <a:effectLst/>
                <a:latin typeface="Söhne"/>
              </a:rPr>
              <a:t>The Mental Capacity Act 2005 (MCA) in the United Kingdom provides a legal framework for making decisions on behalf of individuals who may lack the capacity to make decisions for themselves. This includes many older people living in care settings.</a:t>
            </a:r>
          </a:p>
          <a:p>
            <a:pPr marL="0" indent="0">
              <a:buNone/>
            </a:pPr>
            <a:endParaRPr lang="en-GB" dirty="0">
              <a:solidFill>
                <a:srgbClr val="0D0D0D"/>
              </a:solidFill>
              <a:latin typeface="Söhne"/>
            </a:endParaRPr>
          </a:p>
          <a:p>
            <a:pPr marL="0" indent="0">
              <a:buNone/>
            </a:pPr>
            <a:r>
              <a:rPr lang="en-GB" b="0" i="0" dirty="0">
                <a:solidFill>
                  <a:srgbClr val="0D0D0D"/>
                </a:solidFill>
                <a:effectLst/>
                <a:latin typeface="Söhne"/>
              </a:rPr>
              <a:t>The MCA is designed to protect the rights and well-being of individuals who may be unable to make specific decisions due to a lack of mental capacity. </a:t>
            </a:r>
            <a:endParaRPr lang="en-GB" dirty="0"/>
          </a:p>
        </p:txBody>
      </p:sp>
    </p:spTree>
    <p:extLst>
      <p:ext uri="{BB962C8B-B14F-4D97-AF65-F5344CB8AC3E}">
        <p14:creationId xmlns:p14="http://schemas.microsoft.com/office/powerpoint/2010/main" val="37183210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B33FC-7C4E-F978-94F8-084DECF29101}"/>
              </a:ext>
            </a:extLst>
          </p:cNvPr>
          <p:cNvSpPr>
            <a:spLocks noGrp="1"/>
          </p:cNvSpPr>
          <p:nvPr>
            <p:ph type="title"/>
          </p:nvPr>
        </p:nvSpPr>
        <p:spPr/>
        <p:txBody>
          <a:bodyPr/>
          <a:lstStyle/>
          <a:p>
            <a:r>
              <a:rPr lang="en-GB" dirty="0"/>
              <a:t>Mental Capacity Act 2005</a:t>
            </a:r>
          </a:p>
        </p:txBody>
      </p:sp>
      <p:sp>
        <p:nvSpPr>
          <p:cNvPr id="3" name="Content Placeholder 2">
            <a:extLst>
              <a:ext uri="{FF2B5EF4-FFF2-40B4-BE49-F238E27FC236}">
                <a16:creationId xmlns:a16="http://schemas.microsoft.com/office/drawing/2014/main" id="{7AEDC142-0506-2088-17A6-F3160F316880}"/>
              </a:ext>
            </a:extLst>
          </p:cNvPr>
          <p:cNvSpPr>
            <a:spLocks noGrp="1"/>
          </p:cNvSpPr>
          <p:nvPr>
            <p:ph idx="1"/>
          </p:nvPr>
        </p:nvSpPr>
        <p:spPr>
          <a:xfrm>
            <a:off x="1295401" y="2419280"/>
            <a:ext cx="9601196" cy="3696384"/>
          </a:xfrm>
        </p:spPr>
        <p:txBody>
          <a:bodyPr>
            <a:normAutofit fontScale="85000" lnSpcReduction="20000"/>
          </a:bodyPr>
          <a:lstStyle/>
          <a:p>
            <a:pPr marL="0" indent="0">
              <a:buNone/>
            </a:pPr>
            <a:r>
              <a:rPr lang="en-GB" b="0" i="0" dirty="0">
                <a:solidFill>
                  <a:srgbClr val="0D0D0D"/>
                </a:solidFill>
                <a:effectLst/>
                <a:latin typeface="Söhne"/>
              </a:rPr>
              <a:t>Here's how the Mental Capacity Act 2005 applies to older people living in care:</a:t>
            </a:r>
          </a:p>
          <a:p>
            <a:pPr algn="l">
              <a:buFont typeface="+mj-lt"/>
              <a:buAutoNum type="arabicPeriod"/>
            </a:pPr>
            <a:r>
              <a:rPr lang="en-GB" b="1" i="0" dirty="0">
                <a:solidFill>
                  <a:srgbClr val="0D0D0D"/>
                </a:solidFill>
                <a:effectLst/>
                <a:latin typeface="Söhne"/>
              </a:rPr>
              <a:t>Definition of Mental Capacity:</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MCA sets out a clear definition of mental capacity. It states that a person lacks capacity if they are unable to make a specific decision for themselves because of an impairment of, or disturbance in, the functioning of the mind or brain.</a:t>
            </a:r>
          </a:p>
          <a:p>
            <a:pPr algn="l">
              <a:buFont typeface="+mj-lt"/>
              <a:buAutoNum type="arabicPeriod"/>
            </a:pPr>
            <a:r>
              <a:rPr lang="en-GB" b="1" i="0" dirty="0">
                <a:solidFill>
                  <a:srgbClr val="0D0D0D"/>
                </a:solidFill>
                <a:effectLst/>
                <a:latin typeface="Söhne"/>
              </a:rPr>
              <a:t>Presumption of Capacity:</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MCA establishes a presumption of capacity. Everyone is assumed to have the capacity to make their own decisions unless it is proven otherwise.</a:t>
            </a:r>
          </a:p>
          <a:p>
            <a:pPr algn="l">
              <a:buFont typeface="+mj-lt"/>
              <a:buAutoNum type="arabicPeriod"/>
            </a:pPr>
            <a:r>
              <a:rPr lang="en-GB" b="1" i="0" dirty="0">
                <a:solidFill>
                  <a:srgbClr val="0D0D0D"/>
                </a:solidFill>
                <a:effectLst/>
                <a:latin typeface="Söhne"/>
              </a:rPr>
              <a:t>Best Interests Principle:</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When an older person lacks capacity to make a decision, the MCA requires that any decision or action taken on their behalf must be in their best interests. This involves considering the person's past and present wishes, feelings, beliefs, and values.</a:t>
            </a:r>
          </a:p>
        </p:txBody>
      </p:sp>
    </p:spTree>
    <p:extLst>
      <p:ext uri="{BB962C8B-B14F-4D97-AF65-F5344CB8AC3E}">
        <p14:creationId xmlns:p14="http://schemas.microsoft.com/office/powerpoint/2010/main" val="5584537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9E2CF-7EAC-26F5-C583-201951851D1B}"/>
              </a:ext>
            </a:extLst>
          </p:cNvPr>
          <p:cNvSpPr>
            <a:spLocks noGrp="1"/>
          </p:cNvSpPr>
          <p:nvPr>
            <p:ph type="title"/>
          </p:nvPr>
        </p:nvSpPr>
        <p:spPr/>
        <p:txBody>
          <a:bodyPr/>
          <a:lstStyle/>
          <a:p>
            <a:r>
              <a:rPr lang="en-GB" dirty="0"/>
              <a:t>Mental Capacity Act 2005</a:t>
            </a:r>
          </a:p>
        </p:txBody>
      </p:sp>
      <p:sp>
        <p:nvSpPr>
          <p:cNvPr id="3" name="Content Placeholder 2">
            <a:extLst>
              <a:ext uri="{FF2B5EF4-FFF2-40B4-BE49-F238E27FC236}">
                <a16:creationId xmlns:a16="http://schemas.microsoft.com/office/drawing/2014/main" id="{91475A8B-A015-A60A-BE0C-1C9DF1968DCC}"/>
              </a:ext>
            </a:extLst>
          </p:cNvPr>
          <p:cNvSpPr>
            <a:spLocks noGrp="1"/>
          </p:cNvSpPr>
          <p:nvPr>
            <p:ph idx="1"/>
          </p:nvPr>
        </p:nvSpPr>
        <p:spPr/>
        <p:txBody>
          <a:bodyPr>
            <a:normAutofit fontScale="85000" lnSpcReduction="20000"/>
          </a:bodyPr>
          <a:lstStyle/>
          <a:p>
            <a:pPr marL="0" indent="0" algn="l">
              <a:buNone/>
            </a:pPr>
            <a:r>
              <a:rPr lang="en-GB" b="1" i="0" dirty="0">
                <a:solidFill>
                  <a:srgbClr val="0D0D0D"/>
                </a:solidFill>
                <a:effectLst/>
                <a:latin typeface="Söhne"/>
              </a:rPr>
              <a:t>4. Advance Decisions and Lasting Powers of Attorney (LPA):</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MCA allows individuals to plan for their future care by creating advance decisions and appointing someone to make decisions on their behalf through Lasting Powers of Attorney (LPA).</a:t>
            </a:r>
          </a:p>
          <a:p>
            <a:pPr marL="0" indent="0" algn="l">
              <a:buNone/>
            </a:pPr>
            <a:r>
              <a:rPr lang="en-GB" b="1" i="0" dirty="0">
                <a:solidFill>
                  <a:srgbClr val="0D0D0D"/>
                </a:solidFill>
                <a:effectLst/>
                <a:latin typeface="Söhne"/>
              </a:rPr>
              <a:t>5. Deprivation of Liberty Safeguards (</a:t>
            </a:r>
            <a:r>
              <a:rPr lang="en-GB" b="1" i="0" dirty="0" err="1">
                <a:solidFill>
                  <a:srgbClr val="0D0D0D"/>
                </a:solidFill>
                <a:effectLst/>
                <a:latin typeface="Söhne"/>
              </a:rPr>
              <a:t>DoLS</a:t>
            </a:r>
            <a:r>
              <a:rPr lang="en-GB" b="1" i="0" dirty="0">
                <a:solidFill>
                  <a:srgbClr val="0D0D0D"/>
                </a:solidFill>
                <a:effectLst/>
                <a:latin typeface="Söhne"/>
              </a:rPr>
              <a:t>):</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MCA includes the Deprivation of Liberty Safeguards, which provide legal protections for individuals who may be deprived of their liberty in a care setting. This is particularly relevant for older people living in residential care homes.</a:t>
            </a:r>
          </a:p>
          <a:p>
            <a:pPr marL="0" indent="0" algn="l">
              <a:buNone/>
            </a:pPr>
            <a:r>
              <a:rPr lang="en-GB" b="1" i="0" dirty="0">
                <a:solidFill>
                  <a:srgbClr val="0D0D0D"/>
                </a:solidFill>
                <a:effectLst/>
                <a:latin typeface="Söhne"/>
              </a:rPr>
              <a:t>6. Capacity Assessments:</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MCA emphasizes the importance of conducting capacity assessments before making decisions on behalf of an individual. These assessments should be specific to the decision at hand and focus on the person's ability to understand, retain, weigh, and communicate their decision.</a:t>
            </a:r>
          </a:p>
          <a:p>
            <a:endParaRPr lang="en-GB" dirty="0"/>
          </a:p>
        </p:txBody>
      </p:sp>
    </p:spTree>
    <p:extLst>
      <p:ext uri="{BB962C8B-B14F-4D97-AF65-F5344CB8AC3E}">
        <p14:creationId xmlns:p14="http://schemas.microsoft.com/office/powerpoint/2010/main" val="24714817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0A744-4515-C480-B332-5A6B9EA442A3}"/>
              </a:ext>
            </a:extLst>
          </p:cNvPr>
          <p:cNvSpPr>
            <a:spLocks noGrp="1"/>
          </p:cNvSpPr>
          <p:nvPr>
            <p:ph type="title"/>
          </p:nvPr>
        </p:nvSpPr>
        <p:spPr/>
        <p:txBody>
          <a:bodyPr/>
          <a:lstStyle/>
          <a:p>
            <a:r>
              <a:rPr lang="en-GB" dirty="0"/>
              <a:t>Mental Capacity Act 2005</a:t>
            </a:r>
          </a:p>
        </p:txBody>
      </p:sp>
      <p:sp>
        <p:nvSpPr>
          <p:cNvPr id="3" name="Content Placeholder 2">
            <a:extLst>
              <a:ext uri="{FF2B5EF4-FFF2-40B4-BE49-F238E27FC236}">
                <a16:creationId xmlns:a16="http://schemas.microsoft.com/office/drawing/2014/main" id="{95C8CA97-5A1F-B3EF-EFCD-4E28BF36733E}"/>
              </a:ext>
            </a:extLst>
          </p:cNvPr>
          <p:cNvSpPr>
            <a:spLocks noGrp="1"/>
          </p:cNvSpPr>
          <p:nvPr>
            <p:ph idx="1"/>
          </p:nvPr>
        </p:nvSpPr>
        <p:spPr/>
        <p:txBody>
          <a:bodyPr>
            <a:normAutofit fontScale="85000" lnSpcReduction="10000"/>
          </a:bodyPr>
          <a:lstStyle/>
          <a:p>
            <a:pPr marL="0" indent="0" algn="l">
              <a:buNone/>
            </a:pPr>
            <a:r>
              <a:rPr lang="en-GB" b="1" i="0" dirty="0">
                <a:solidFill>
                  <a:srgbClr val="0D0D0D"/>
                </a:solidFill>
                <a:effectLst/>
                <a:latin typeface="Söhne"/>
              </a:rPr>
              <a:t>7. Unwise Decisions:</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MCA recognises that individuals have the right to make unwise decisions. The fact that a person makes a decision that others may consider unwise does not automatically mean they lack capacity.</a:t>
            </a:r>
          </a:p>
          <a:p>
            <a:pPr marL="0" indent="0" algn="l">
              <a:buNone/>
            </a:pPr>
            <a:r>
              <a:rPr lang="en-GB" b="1" i="0" dirty="0">
                <a:solidFill>
                  <a:srgbClr val="0D0D0D"/>
                </a:solidFill>
                <a:effectLst/>
                <a:latin typeface="Söhne"/>
              </a:rPr>
              <a:t>8. Independent Mental Capacity Advocacy (IMCA):</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MCA provides for the appointment of Independent Mental Capacity Advocates (IMCAs) for individuals who lack capacity and have no one appropriate to represent their best interests.</a:t>
            </a:r>
          </a:p>
          <a:p>
            <a:pPr marL="0" indent="0" algn="l">
              <a:buNone/>
            </a:pPr>
            <a:r>
              <a:rPr lang="en-GB" b="1" i="0" dirty="0">
                <a:solidFill>
                  <a:srgbClr val="0D0D0D"/>
                </a:solidFill>
                <a:effectLst/>
                <a:latin typeface="Söhne"/>
              </a:rPr>
              <a:t>9. Supportive Decision-Making:</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MCA encourages a supportive approach to decision-making, involving the individual as much as possible and considering ways to maximize their capacity.</a:t>
            </a:r>
          </a:p>
          <a:p>
            <a:endParaRPr lang="en-GB" dirty="0"/>
          </a:p>
        </p:txBody>
      </p:sp>
    </p:spTree>
    <p:extLst>
      <p:ext uri="{BB962C8B-B14F-4D97-AF65-F5344CB8AC3E}">
        <p14:creationId xmlns:p14="http://schemas.microsoft.com/office/powerpoint/2010/main" val="25281814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D1274-F8CA-0F36-CC03-BAB8C8FB9E9D}"/>
              </a:ext>
            </a:extLst>
          </p:cNvPr>
          <p:cNvSpPr>
            <a:spLocks noGrp="1"/>
          </p:cNvSpPr>
          <p:nvPr>
            <p:ph type="title"/>
          </p:nvPr>
        </p:nvSpPr>
        <p:spPr/>
        <p:txBody>
          <a:bodyPr/>
          <a:lstStyle/>
          <a:p>
            <a:r>
              <a:rPr lang="en-GB" dirty="0"/>
              <a:t>Mental Capacity Act 2005</a:t>
            </a:r>
          </a:p>
        </p:txBody>
      </p:sp>
      <p:sp>
        <p:nvSpPr>
          <p:cNvPr id="3" name="Content Placeholder 2">
            <a:extLst>
              <a:ext uri="{FF2B5EF4-FFF2-40B4-BE49-F238E27FC236}">
                <a16:creationId xmlns:a16="http://schemas.microsoft.com/office/drawing/2014/main" id="{AC79E26E-A4CC-38CF-29F4-778441528792}"/>
              </a:ext>
            </a:extLst>
          </p:cNvPr>
          <p:cNvSpPr>
            <a:spLocks noGrp="1"/>
          </p:cNvSpPr>
          <p:nvPr>
            <p:ph idx="1"/>
          </p:nvPr>
        </p:nvSpPr>
        <p:spPr/>
        <p:txBody>
          <a:bodyPr>
            <a:normAutofit fontScale="92500" lnSpcReduction="10000"/>
          </a:bodyPr>
          <a:lstStyle/>
          <a:p>
            <a:pPr marL="0" indent="0" algn="l">
              <a:buNone/>
            </a:pPr>
            <a:r>
              <a:rPr lang="en-GB" b="1" i="0" dirty="0">
                <a:solidFill>
                  <a:srgbClr val="0D0D0D"/>
                </a:solidFill>
                <a:effectLst/>
                <a:latin typeface="Söhne"/>
              </a:rPr>
              <a:t>10. Training and Codes of Practice:</a:t>
            </a:r>
            <a:endParaRPr lang="en-GB" b="0" i="0" dirty="0">
              <a:solidFill>
                <a:srgbClr val="0D0D0D"/>
              </a:solidFill>
              <a:effectLst/>
              <a:latin typeface="Söhne"/>
            </a:endParaRPr>
          </a:p>
          <a:p>
            <a:pPr marL="742950" lvl="1" indent="-285750" algn="l">
              <a:buFont typeface="+mj-lt"/>
              <a:buAutoNum type="arabicPeriod"/>
            </a:pPr>
            <a:r>
              <a:rPr lang="en-GB" b="0" i="0" dirty="0">
                <a:solidFill>
                  <a:srgbClr val="0D0D0D"/>
                </a:solidFill>
                <a:effectLst/>
                <a:latin typeface="Söhne"/>
              </a:rPr>
              <a:t>The MCA includes provisions for training for professionals and provides a Code of Practice that offers guidance on how the principles of the Act should be applied in practice.</a:t>
            </a:r>
          </a:p>
          <a:p>
            <a:pPr marL="0" indent="0" algn="l">
              <a:buNone/>
            </a:pPr>
            <a:endParaRPr lang="en-GB" b="0" i="0" dirty="0">
              <a:solidFill>
                <a:srgbClr val="0D0D0D"/>
              </a:solidFill>
              <a:effectLst/>
              <a:latin typeface="Söhne"/>
            </a:endParaRPr>
          </a:p>
          <a:p>
            <a:pPr marL="0" indent="0" algn="l">
              <a:buNone/>
            </a:pPr>
            <a:r>
              <a:rPr lang="en-GB" b="0" i="0" dirty="0">
                <a:solidFill>
                  <a:srgbClr val="0D0D0D"/>
                </a:solidFill>
                <a:effectLst/>
                <a:latin typeface="Söhne"/>
              </a:rPr>
              <a:t>For older people in care, the MCA is a crucial tool to ensure that decisions made on their behalf are made in their best interests, taking into account their wishes, feelings, and values. The Act promotes a rights-based approach that respects the autonomy and dignity of individuals who may lack capacity.</a:t>
            </a:r>
          </a:p>
          <a:p>
            <a:endParaRPr lang="en-GB" dirty="0"/>
          </a:p>
        </p:txBody>
      </p:sp>
    </p:spTree>
    <p:extLst>
      <p:ext uri="{BB962C8B-B14F-4D97-AF65-F5344CB8AC3E}">
        <p14:creationId xmlns:p14="http://schemas.microsoft.com/office/powerpoint/2010/main" val="7930526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B198E-1135-8474-AB51-4ACBA46B3A04}"/>
              </a:ext>
            </a:extLst>
          </p:cNvPr>
          <p:cNvSpPr>
            <a:spLocks noGrp="1"/>
          </p:cNvSpPr>
          <p:nvPr>
            <p:ph type="ctrTitle"/>
          </p:nvPr>
        </p:nvSpPr>
        <p:spPr>
          <a:xfrm>
            <a:off x="2438263" y="1831802"/>
            <a:ext cx="7315473" cy="1515533"/>
          </a:xfrm>
        </p:spPr>
        <p:txBody>
          <a:bodyPr/>
          <a:lstStyle/>
          <a:p>
            <a:pPr algn="ctr"/>
            <a:r>
              <a:rPr lang="en-GB" sz="4400" b="0" i="0" dirty="0">
                <a:solidFill>
                  <a:srgbClr val="0D0D0D"/>
                </a:solidFill>
                <a:effectLst/>
                <a:latin typeface="Söhne"/>
              </a:rPr>
              <a:t>Protection from Abuse - Criminal Law</a:t>
            </a:r>
            <a:endParaRPr lang="en-GB" sz="4400" dirty="0"/>
          </a:p>
        </p:txBody>
      </p:sp>
    </p:spTree>
    <p:extLst>
      <p:ext uri="{BB962C8B-B14F-4D97-AF65-F5344CB8AC3E}">
        <p14:creationId xmlns:p14="http://schemas.microsoft.com/office/powerpoint/2010/main" val="4256365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000A5-6186-D98C-8478-58C1CF918D91}"/>
              </a:ext>
            </a:extLst>
          </p:cNvPr>
          <p:cNvSpPr>
            <a:spLocks noGrp="1"/>
          </p:cNvSpPr>
          <p:nvPr>
            <p:ph type="title"/>
          </p:nvPr>
        </p:nvSpPr>
        <p:spPr/>
        <p:txBody>
          <a:bodyPr/>
          <a:lstStyle/>
          <a:p>
            <a:r>
              <a:rPr lang="en-GB" dirty="0"/>
              <a:t>UK Criminal Law </a:t>
            </a:r>
          </a:p>
        </p:txBody>
      </p:sp>
      <p:sp>
        <p:nvSpPr>
          <p:cNvPr id="3" name="Content Placeholder 2">
            <a:extLst>
              <a:ext uri="{FF2B5EF4-FFF2-40B4-BE49-F238E27FC236}">
                <a16:creationId xmlns:a16="http://schemas.microsoft.com/office/drawing/2014/main" id="{9134A47E-CDFA-AF0A-F44A-33B37C3FF47D}"/>
              </a:ext>
            </a:extLst>
          </p:cNvPr>
          <p:cNvSpPr>
            <a:spLocks noGrp="1"/>
          </p:cNvSpPr>
          <p:nvPr>
            <p:ph idx="1"/>
          </p:nvPr>
        </p:nvSpPr>
        <p:spPr>
          <a:xfrm>
            <a:off x="869244" y="2398888"/>
            <a:ext cx="10464800" cy="3589869"/>
          </a:xfrm>
        </p:spPr>
        <p:txBody>
          <a:bodyPr>
            <a:normAutofit fontScale="92500" lnSpcReduction="10000"/>
          </a:bodyPr>
          <a:lstStyle/>
          <a:p>
            <a:pPr marL="0" indent="0">
              <a:buNone/>
            </a:pPr>
            <a:r>
              <a:rPr lang="en-GB" b="0" i="0" dirty="0">
                <a:solidFill>
                  <a:srgbClr val="0D0D0D"/>
                </a:solidFill>
                <a:effectLst/>
                <a:latin typeface="Söhne"/>
              </a:rPr>
              <a:t>In the United Kingdom, criminal law plays a vital role in protecting older people in care from abuse. There are several offenses under criminal law that address various forms of abuse, mistreatment, and neglect. </a:t>
            </a:r>
          </a:p>
          <a:p>
            <a:pPr marL="0" indent="0">
              <a:buNone/>
            </a:pPr>
            <a:r>
              <a:rPr lang="en-GB" b="0" i="0" dirty="0">
                <a:solidFill>
                  <a:srgbClr val="0D0D0D"/>
                </a:solidFill>
                <a:effectLst/>
                <a:latin typeface="Söhne"/>
              </a:rPr>
              <a:t>It's important to note that the criminal justice system in the UK takes reports of abuse against older people seriously, and law enforcement agencies are responsible for investigating and prosecuting such cases. </a:t>
            </a:r>
          </a:p>
          <a:p>
            <a:pPr marL="0" indent="0">
              <a:buNone/>
            </a:pPr>
            <a:r>
              <a:rPr lang="en-GB" b="0" i="0" dirty="0">
                <a:solidFill>
                  <a:srgbClr val="0D0D0D"/>
                </a:solidFill>
                <a:effectLst/>
                <a:latin typeface="Söhne"/>
              </a:rPr>
              <a:t>Additionally, the Care Act 2014 emphasizes the duty of local authorities to respond to abuse and neglect, working in collaboration with other agencies to safeguard adults at risk. This combination of criminal law and social care legislation aims to provide a comprehensive framework for protecting the rights and well-being of older people in care.</a:t>
            </a:r>
            <a:endParaRPr lang="en-GB" dirty="0"/>
          </a:p>
        </p:txBody>
      </p:sp>
    </p:spTree>
    <p:extLst>
      <p:ext uri="{BB962C8B-B14F-4D97-AF65-F5344CB8AC3E}">
        <p14:creationId xmlns:p14="http://schemas.microsoft.com/office/powerpoint/2010/main" val="11321132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3BF50-EB29-DFD9-0EA1-E45769FD79F8}"/>
              </a:ext>
            </a:extLst>
          </p:cNvPr>
          <p:cNvSpPr>
            <a:spLocks noGrp="1"/>
          </p:cNvSpPr>
          <p:nvPr>
            <p:ph type="title"/>
          </p:nvPr>
        </p:nvSpPr>
        <p:spPr/>
        <p:txBody>
          <a:bodyPr>
            <a:normAutofit fontScale="90000"/>
          </a:bodyPr>
          <a:lstStyle/>
          <a:p>
            <a:r>
              <a:rPr lang="en-GB" dirty="0"/>
              <a:t>UK Criminal Laws that protect older people from abuse. </a:t>
            </a:r>
          </a:p>
        </p:txBody>
      </p:sp>
      <p:sp>
        <p:nvSpPr>
          <p:cNvPr id="3" name="Content Placeholder 2">
            <a:extLst>
              <a:ext uri="{FF2B5EF4-FFF2-40B4-BE49-F238E27FC236}">
                <a16:creationId xmlns:a16="http://schemas.microsoft.com/office/drawing/2014/main" id="{2807C538-0779-9D84-069D-FAC6A66D9F8C}"/>
              </a:ext>
            </a:extLst>
          </p:cNvPr>
          <p:cNvSpPr>
            <a:spLocks noGrp="1"/>
          </p:cNvSpPr>
          <p:nvPr>
            <p:ph idx="1"/>
          </p:nvPr>
        </p:nvSpPr>
        <p:spPr>
          <a:xfrm>
            <a:off x="1027288" y="2444045"/>
            <a:ext cx="10332153" cy="3719687"/>
          </a:xfrm>
        </p:spPr>
        <p:txBody>
          <a:bodyPr>
            <a:normAutofit/>
          </a:bodyPr>
          <a:lstStyle/>
          <a:p>
            <a:pPr algn="l">
              <a:buFont typeface="+mj-lt"/>
              <a:buAutoNum type="arabicPeriod"/>
            </a:pPr>
            <a:r>
              <a:rPr lang="en-GB" sz="1400" b="1" i="0" dirty="0">
                <a:solidFill>
                  <a:srgbClr val="0D0D0D"/>
                </a:solidFill>
                <a:effectLst/>
                <a:latin typeface="Söhne"/>
              </a:rPr>
              <a:t>Assault and Battery:</a:t>
            </a:r>
            <a:endParaRPr lang="en-GB" sz="1400" b="0" i="0" dirty="0">
              <a:solidFill>
                <a:srgbClr val="0D0D0D"/>
              </a:solidFill>
              <a:effectLst/>
              <a:latin typeface="Söhne"/>
            </a:endParaRPr>
          </a:p>
          <a:p>
            <a:pPr marL="742950" lvl="1" indent="-285750" algn="l">
              <a:buFont typeface="+mj-lt"/>
              <a:buAutoNum type="arabicPeriod"/>
            </a:pPr>
            <a:r>
              <a:rPr lang="en-GB" sz="1200" b="0" i="0" dirty="0">
                <a:solidFill>
                  <a:srgbClr val="0D0D0D"/>
                </a:solidFill>
                <a:effectLst/>
                <a:latin typeface="Söhne"/>
              </a:rPr>
              <a:t>Acts of physical violence, including hitting, slapping, pushing, or any form of physical harm, can lead to charges of assault or battery.</a:t>
            </a:r>
          </a:p>
          <a:p>
            <a:pPr algn="l">
              <a:buFont typeface="+mj-lt"/>
              <a:buAutoNum type="arabicPeriod"/>
            </a:pPr>
            <a:r>
              <a:rPr lang="en-GB" sz="1400" b="1" i="0" dirty="0">
                <a:solidFill>
                  <a:srgbClr val="0D0D0D"/>
                </a:solidFill>
                <a:effectLst/>
                <a:latin typeface="Söhne"/>
              </a:rPr>
              <a:t>Grievous Bodily Harm (GBH) or Actual Bodily Harm (ABH):</a:t>
            </a:r>
            <a:endParaRPr lang="en-GB" sz="1400" b="0" i="0" dirty="0">
              <a:solidFill>
                <a:srgbClr val="0D0D0D"/>
              </a:solidFill>
              <a:effectLst/>
              <a:latin typeface="Söhne"/>
            </a:endParaRPr>
          </a:p>
          <a:p>
            <a:pPr marL="742950" lvl="1" indent="-285750" algn="l">
              <a:buFont typeface="+mj-lt"/>
              <a:buAutoNum type="arabicPeriod"/>
            </a:pPr>
            <a:r>
              <a:rPr lang="en-GB" sz="1200" b="0" i="0" dirty="0">
                <a:solidFill>
                  <a:srgbClr val="0D0D0D"/>
                </a:solidFill>
                <a:effectLst/>
                <a:latin typeface="Söhne"/>
              </a:rPr>
              <a:t>More severe forms of physical harm, causing significant injuries, may lead to charges of GBH or ABH. This can include serious injuries resulting from physical abuse.</a:t>
            </a:r>
          </a:p>
          <a:p>
            <a:pPr algn="l">
              <a:buFont typeface="+mj-lt"/>
              <a:buAutoNum type="arabicPeriod"/>
            </a:pPr>
            <a:r>
              <a:rPr lang="en-GB" sz="1400" b="1" i="0" dirty="0">
                <a:solidFill>
                  <a:srgbClr val="0D0D0D"/>
                </a:solidFill>
                <a:effectLst/>
                <a:latin typeface="Söhne"/>
              </a:rPr>
              <a:t>Wilful Neglect or Ill-Treatment:</a:t>
            </a:r>
            <a:endParaRPr lang="en-GB" sz="1400" b="0" i="0" dirty="0">
              <a:solidFill>
                <a:srgbClr val="0D0D0D"/>
              </a:solidFill>
              <a:effectLst/>
              <a:latin typeface="Söhne"/>
            </a:endParaRPr>
          </a:p>
          <a:p>
            <a:pPr marL="742950" lvl="1" indent="-285750" algn="l">
              <a:buFont typeface="+mj-lt"/>
              <a:buAutoNum type="arabicPeriod"/>
            </a:pPr>
            <a:r>
              <a:rPr lang="en-GB" sz="1200" b="0" i="0" dirty="0">
                <a:solidFill>
                  <a:srgbClr val="0D0D0D"/>
                </a:solidFill>
                <a:effectLst/>
                <a:latin typeface="Söhne"/>
              </a:rPr>
              <a:t>The criminal law in the UK includes offenses related to the wilful neglect or ill-treatment of individuals. This can encompass acts or omissions that cause harm or suffering.</a:t>
            </a:r>
          </a:p>
          <a:p>
            <a:pPr algn="l">
              <a:buFont typeface="+mj-lt"/>
              <a:buAutoNum type="arabicPeriod"/>
            </a:pPr>
            <a:r>
              <a:rPr lang="en-GB" sz="1400" b="1" i="0" dirty="0">
                <a:solidFill>
                  <a:srgbClr val="0D0D0D"/>
                </a:solidFill>
                <a:effectLst/>
                <a:latin typeface="Söhne"/>
              </a:rPr>
              <a:t>Fraud and Financial Abuse:</a:t>
            </a:r>
            <a:endParaRPr lang="en-GB" sz="1400" b="0" i="0" dirty="0">
              <a:solidFill>
                <a:srgbClr val="0D0D0D"/>
              </a:solidFill>
              <a:effectLst/>
              <a:latin typeface="Söhne"/>
            </a:endParaRPr>
          </a:p>
          <a:p>
            <a:pPr marL="742950" lvl="1" indent="-285750" algn="l">
              <a:buFont typeface="+mj-lt"/>
              <a:buAutoNum type="arabicPeriod"/>
            </a:pPr>
            <a:r>
              <a:rPr lang="en-GB" sz="1200" b="0" i="0" dirty="0">
                <a:solidFill>
                  <a:srgbClr val="0D0D0D"/>
                </a:solidFill>
                <a:effectLst/>
                <a:latin typeface="Söhne"/>
              </a:rPr>
              <a:t>Financial exploitation or abuse, such as stealing money or assets, coercing individuals into giving away their possessions, or financial fraud, can result in criminal charges.</a:t>
            </a:r>
          </a:p>
          <a:p>
            <a:pPr algn="l">
              <a:buFont typeface="+mj-lt"/>
              <a:buAutoNum type="arabicPeriod"/>
            </a:pPr>
            <a:r>
              <a:rPr lang="en-GB" sz="1400" b="1" i="0" dirty="0">
                <a:solidFill>
                  <a:srgbClr val="0D0D0D"/>
                </a:solidFill>
                <a:effectLst/>
                <a:latin typeface="Söhne"/>
              </a:rPr>
              <a:t>Sexual Offenses:</a:t>
            </a:r>
            <a:endParaRPr lang="en-GB" sz="1400" b="0" i="0" dirty="0">
              <a:solidFill>
                <a:srgbClr val="0D0D0D"/>
              </a:solidFill>
              <a:effectLst/>
              <a:latin typeface="Söhne"/>
            </a:endParaRPr>
          </a:p>
          <a:p>
            <a:pPr marL="742950" lvl="1" indent="-285750" algn="l">
              <a:buFont typeface="+mj-lt"/>
              <a:buAutoNum type="arabicPeriod"/>
            </a:pPr>
            <a:r>
              <a:rPr lang="en-GB" sz="1200" b="0" i="0" dirty="0">
                <a:solidFill>
                  <a:srgbClr val="0D0D0D"/>
                </a:solidFill>
                <a:effectLst/>
                <a:latin typeface="Söhne"/>
              </a:rPr>
              <a:t>Any form of non-consensual sexual activity or exploitation is a criminal offense. This includes sexual abuse or harassment within care settings.</a:t>
            </a:r>
          </a:p>
        </p:txBody>
      </p:sp>
    </p:spTree>
    <p:extLst>
      <p:ext uri="{BB962C8B-B14F-4D97-AF65-F5344CB8AC3E}">
        <p14:creationId xmlns:p14="http://schemas.microsoft.com/office/powerpoint/2010/main" val="6788453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15649-09A8-8CCD-3348-86024BA4C314}"/>
              </a:ext>
            </a:extLst>
          </p:cNvPr>
          <p:cNvSpPr>
            <a:spLocks noGrp="1"/>
          </p:cNvSpPr>
          <p:nvPr>
            <p:ph type="title"/>
          </p:nvPr>
        </p:nvSpPr>
        <p:spPr/>
        <p:txBody>
          <a:bodyPr>
            <a:normAutofit fontScale="90000"/>
          </a:bodyPr>
          <a:lstStyle/>
          <a:p>
            <a:r>
              <a:rPr lang="en-GB" dirty="0"/>
              <a:t>UK Criminal Laws that protect older people from abuse. </a:t>
            </a:r>
          </a:p>
        </p:txBody>
      </p:sp>
      <p:sp>
        <p:nvSpPr>
          <p:cNvPr id="3" name="Content Placeholder 2">
            <a:extLst>
              <a:ext uri="{FF2B5EF4-FFF2-40B4-BE49-F238E27FC236}">
                <a16:creationId xmlns:a16="http://schemas.microsoft.com/office/drawing/2014/main" id="{0CD5F7E7-21CA-473F-BE7F-EBB2B1D2B79D}"/>
              </a:ext>
            </a:extLst>
          </p:cNvPr>
          <p:cNvSpPr>
            <a:spLocks noGrp="1"/>
          </p:cNvSpPr>
          <p:nvPr>
            <p:ph idx="1"/>
          </p:nvPr>
        </p:nvSpPr>
        <p:spPr>
          <a:xfrm>
            <a:off x="877712" y="2415821"/>
            <a:ext cx="10320866" cy="3815645"/>
          </a:xfrm>
        </p:spPr>
        <p:txBody>
          <a:bodyPr>
            <a:normAutofit fontScale="55000" lnSpcReduction="20000"/>
          </a:bodyPr>
          <a:lstStyle/>
          <a:p>
            <a:pPr marL="0" indent="0" algn="l">
              <a:buNone/>
            </a:pPr>
            <a:r>
              <a:rPr lang="en-GB" sz="2500" b="1" i="0" dirty="0">
                <a:solidFill>
                  <a:srgbClr val="0D0D0D"/>
                </a:solidFill>
                <a:effectLst/>
                <a:latin typeface="Söhne"/>
              </a:rPr>
              <a:t>6.   Domestic Violence Offenses:</a:t>
            </a:r>
            <a:endParaRPr lang="en-GB" sz="2500" b="0" i="0" dirty="0">
              <a:solidFill>
                <a:srgbClr val="0D0D0D"/>
              </a:solidFill>
              <a:effectLst/>
              <a:latin typeface="Söhne"/>
            </a:endParaRPr>
          </a:p>
          <a:p>
            <a:pPr marL="742950" lvl="1" indent="-285750" algn="l">
              <a:buFont typeface="+mj-lt"/>
              <a:buAutoNum type="arabicPeriod"/>
            </a:pPr>
            <a:r>
              <a:rPr lang="en-GB" sz="2200" b="0" i="0" dirty="0">
                <a:solidFill>
                  <a:srgbClr val="0D0D0D"/>
                </a:solidFill>
                <a:effectLst/>
                <a:latin typeface="Söhne"/>
              </a:rPr>
              <a:t>Older people living in care settings may be considered vulnerable adults, and offenses related to domestic violence can be applicable if the abuse occurs within a care relationship.</a:t>
            </a:r>
          </a:p>
          <a:p>
            <a:pPr marL="0" indent="0" algn="l">
              <a:buNone/>
            </a:pPr>
            <a:r>
              <a:rPr lang="en-GB" sz="2500" b="1" i="0" dirty="0">
                <a:solidFill>
                  <a:srgbClr val="0D0D0D"/>
                </a:solidFill>
                <a:effectLst/>
                <a:latin typeface="Söhne"/>
              </a:rPr>
              <a:t>7.   Modern Slavery and Human Trafficking:</a:t>
            </a:r>
            <a:endParaRPr lang="en-GB" sz="2500" b="0" i="0" dirty="0">
              <a:solidFill>
                <a:srgbClr val="0D0D0D"/>
              </a:solidFill>
              <a:effectLst/>
              <a:latin typeface="Söhne"/>
            </a:endParaRPr>
          </a:p>
          <a:p>
            <a:pPr marL="742950" lvl="1" indent="-285750" algn="l">
              <a:buFont typeface="+mj-lt"/>
              <a:buAutoNum type="arabicPeriod"/>
            </a:pPr>
            <a:r>
              <a:rPr lang="en-GB" sz="2200" b="0" i="0" dirty="0">
                <a:solidFill>
                  <a:srgbClr val="0D0D0D"/>
                </a:solidFill>
                <a:effectLst/>
                <a:latin typeface="Söhne"/>
              </a:rPr>
              <a:t>The criminal law addresses modern slavery and human trafficking, providing protection against exploitation and forced </a:t>
            </a:r>
            <a:r>
              <a:rPr lang="en-GB" sz="2200" b="0" i="0" dirty="0" err="1">
                <a:solidFill>
                  <a:srgbClr val="0D0D0D"/>
                </a:solidFill>
                <a:effectLst/>
                <a:latin typeface="Söhne"/>
              </a:rPr>
              <a:t>labor</a:t>
            </a:r>
            <a:r>
              <a:rPr lang="en-GB" sz="2200" b="0" i="0" dirty="0">
                <a:solidFill>
                  <a:srgbClr val="0D0D0D"/>
                </a:solidFill>
                <a:effectLst/>
                <a:latin typeface="Söhne"/>
              </a:rPr>
              <a:t>.</a:t>
            </a:r>
          </a:p>
          <a:p>
            <a:pPr marL="0" indent="0" algn="l">
              <a:buNone/>
            </a:pPr>
            <a:r>
              <a:rPr lang="en-GB" sz="2500" b="1" i="0" dirty="0">
                <a:solidFill>
                  <a:srgbClr val="0D0D0D"/>
                </a:solidFill>
                <a:effectLst/>
                <a:latin typeface="Söhne"/>
              </a:rPr>
              <a:t>8.   False Imprisonment:</a:t>
            </a:r>
            <a:endParaRPr lang="en-GB" sz="2500" b="0" i="0" dirty="0">
              <a:solidFill>
                <a:srgbClr val="0D0D0D"/>
              </a:solidFill>
              <a:effectLst/>
              <a:latin typeface="Söhne"/>
            </a:endParaRPr>
          </a:p>
          <a:p>
            <a:pPr marL="742950" lvl="1" indent="-285750" algn="l">
              <a:buFont typeface="+mj-lt"/>
              <a:buAutoNum type="arabicPeriod"/>
            </a:pPr>
            <a:r>
              <a:rPr lang="en-GB" sz="2200" b="0" i="0" dirty="0">
                <a:solidFill>
                  <a:srgbClr val="0D0D0D"/>
                </a:solidFill>
                <a:effectLst/>
                <a:latin typeface="Söhne"/>
              </a:rPr>
              <a:t>Unlawfully restraining or restricting the freedom of movement of an individual can lead to charges of false imprisonment.</a:t>
            </a:r>
          </a:p>
          <a:p>
            <a:pPr marL="0" indent="0" algn="l">
              <a:buNone/>
            </a:pPr>
            <a:r>
              <a:rPr lang="en-GB" sz="2500" b="1" i="0" dirty="0">
                <a:solidFill>
                  <a:srgbClr val="0D0D0D"/>
                </a:solidFill>
                <a:effectLst/>
                <a:latin typeface="Söhne"/>
              </a:rPr>
              <a:t>9.    Abuse of a Position of Trust:</a:t>
            </a:r>
            <a:endParaRPr lang="en-GB" sz="2500" b="0" i="0" dirty="0">
              <a:solidFill>
                <a:srgbClr val="0D0D0D"/>
              </a:solidFill>
              <a:effectLst/>
              <a:latin typeface="Söhne"/>
            </a:endParaRPr>
          </a:p>
          <a:p>
            <a:pPr marL="742950" lvl="1" indent="-285750" algn="l">
              <a:buFont typeface="+mj-lt"/>
              <a:buAutoNum type="arabicPeriod"/>
            </a:pPr>
            <a:r>
              <a:rPr lang="en-GB" sz="2200" b="0" i="0" dirty="0">
                <a:solidFill>
                  <a:srgbClr val="0D0D0D"/>
                </a:solidFill>
                <a:effectLst/>
                <a:latin typeface="Söhne"/>
              </a:rPr>
              <a:t>Individuals in positions of trust, such as caregivers or staff in care settings, can face charges if they abuse their position to exploit or harm those in their care.</a:t>
            </a:r>
          </a:p>
          <a:p>
            <a:pPr marL="0" indent="0" algn="l">
              <a:buNone/>
            </a:pPr>
            <a:r>
              <a:rPr lang="en-GB" sz="2500" b="1" i="0" dirty="0">
                <a:solidFill>
                  <a:srgbClr val="0D0D0D"/>
                </a:solidFill>
                <a:effectLst/>
                <a:latin typeface="Söhne"/>
              </a:rPr>
              <a:t>10.   Corporate Manslaughter:</a:t>
            </a:r>
            <a:endParaRPr lang="en-GB" sz="2500" b="0" i="0" dirty="0">
              <a:solidFill>
                <a:srgbClr val="0D0D0D"/>
              </a:solidFill>
              <a:effectLst/>
              <a:latin typeface="Söhne"/>
            </a:endParaRPr>
          </a:p>
          <a:p>
            <a:pPr marL="742950" lvl="1" indent="-285750" algn="l">
              <a:buFont typeface="+mj-lt"/>
              <a:buAutoNum type="arabicPeriod"/>
            </a:pPr>
            <a:r>
              <a:rPr lang="en-GB" sz="2200" b="0" i="0" dirty="0">
                <a:solidFill>
                  <a:srgbClr val="0D0D0D"/>
                </a:solidFill>
                <a:effectLst/>
                <a:latin typeface="Söhne"/>
              </a:rPr>
              <a:t>In cases where systemic failures within an organization contribute to the death of an individual, including due to neglect or inadequate care, charges of corporate manslaughter may be brought against the organization.</a:t>
            </a:r>
          </a:p>
          <a:p>
            <a:pPr marL="0" indent="0" algn="l">
              <a:buNone/>
            </a:pPr>
            <a:r>
              <a:rPr lang="en-GB" sz="2500" b="1" i="0" dirty="0">
                <a:solidFill>
                  <a:srgbClr val="0D0D0D"/>
                </a:solidFill>
                <a:effectLst/>
                <a:latin typeface="Söhne"/>
              </a:rPr>
              <a:t>11.   Joint Enterprise:</a:t>
            </a:r>
            <a:endParaRPr lang="en-GB" sz="2500" b="0" i="0" dirty="0">
              <a:solidFill>
                <a:srgbClr val="0D0D0D"/>
              </a:solidFill>
              <a:effectLst/>
              <a:latin typeface="Söhne"/>
            </a:endParaRPr>
          </a:p>
          <a:p>
            <a:pPr marL="742950" lvl="1" indent="-285750" algn="l">
              <a:buFont typeface="+mj-lt"/>
              <a:buAutoNum type="arabicPeriod"/>
            </a:pPr>
            <a:r>
              <a:rPr lang="en-GB" sz="2200" b="0" i="0" dirty="0">
                <a:solidFill>
                  <a:srgbClr val="0D0D0D"/>
                </a:solidFill>
                <a:effectLst/>
                <a:latin typeface="Söhne"/>
              </a:rPr>
              <a:t>If multiple individuals are involved in committing a crime, the principle of joint enterprise allows for the prosecution of all parties involved.</a:t>
            </a:r>
          </a:p>
          <a:p>
            <a:endParaRPr lang="en-GB" dirty="0"/>
          </a:p>
        </p:txBody>
      </p:sp>
    </p:spTree>
    <p:extLst>
      <p:ext uri="{BB962C8B-B14F-4D97-AF65-F5344CB8AC3E}">
        <p14:creationId xmlns:p14="http://schemas.microsoft.com/office/powerpoint/2010/main" val="8375467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B198E-1135-8474-AB51-4ACBA46B3A04}"/>
              </a:ext>
            </a:extLst>
          </p:cNvPr>
          <p:cNvSpPr>
            <a:spLocks noGrp="1"/>
          </p:cNvSpPr>
          <p:nvPr>
            <p:ph type="ctrTitle"/>
          </p:nvPr>
        </p:nvSpPr>
        <p:spPr>
          <a:xfrm>
            <a:off x="2404533" y="1831802"/>
            <a:ext cx="7349203" cy="1837087"/>
          </a:xfrm>
        </p:spPr>
        <p:txBody>
          <a:bodyPr/>
          <a:lstStyle/>
          <a:p>
            <a:pPr algn="ctr"/>
            <a:r>
              <a:rPr lang="en-GB" sz="6600" b="0" i="0" dirty="0">
                <a:solidFill>
                  <a:srgbClr val="0D0D0D"/>
                </a:solidFill>
                <a:effectLst/>
                <a:latin typeface="Söhne"/>
              </a:rPr>
              <a:t>Cases of Abuse in the UK</a:t>
            </a:r>
            <a:endParaRPr lang="en-GB" sz="6600" dirty="0"/>
          </a:p>
        </p:txBody>
      </p:sp>
    </p:spTree>
    <p:extLst>
      <p:ext uri="{BB962C8B-B14F-4D97-AF65-F5344CB8AC3E}">
        <p14:creationId xmlns:p14="http://schemas.microsoft.com/office/powerpoint/2010/main" val="16528565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F2FDD-BFE9-9D7C-116D-FE20A26C3B02}"/>
              </a:ext>
            </a:extLst>
          </p:cNvPr>
          <p:cNvSpPr>
            <a:spLocks noGrp="1"/>
          </p:cNvSpPr>
          <p:nvPr>
            <p:ph type="title"/>
          </p:nvPr>
        </p:nvSpPr>
        <p:spPr/>
        <p:txBody>
          <a:bodyPr/>
          <a:lstStyle/>
          <a:p>
            <a:endParaRPr lang="en-GB"/>
          </a:p>
        </p:txBody>
      </p:sp>
      <p:pic>
        <p:nvPicPr>
          <p:cNvPr id="4" name="Online Media 3" title="Hidden camera reveals abuse by care home staff of dementia patient Ann King">
            <a:hlinkClick r:id="" action="ppaction://media"/>
            <a:extLst>
              <a:ext uri="{FF2B5EF4-FFF2-40B4-BE49-F238E27FC236}">
                <a16:creationId xmlns:a16="http://schemas.microsoft.com/office/drawing/2014/main" id="{4EC940D7-FC2B-FD65-715D-B2FF2C2DAEB4}"/>
              </a:ext>
            </a:extLst>
          </p:cNvPr>
          <p:cNvPicPr>
            <a:picLocks noGrp="1" noRot="1" noChangeAspect="1"/>
          </p:cNvPicPr>
          <p:nvPr>
            <p:ph idx="1"/>
            <a:videoFile r:link="rId1"/>
          </p:nvPr>
        </p:nvPicPr>
        <p:blipFill>
          <a:blip r:embed="rId3"/>
          <a:stretch>
            <a:fillRect/>
          </a:stretch>
        </p:blipFill>
        <p:spPr>
          <a:xfrm>
            <a:off x="1453762" y="711200"/>
            <a:ext cx="8999926" cy="5085116"/>
          </a:xfrm>
          <a:prstGeom prst="rect">
            <a:avLst/>
          </a:prstGeom>
        </p:spPr>
      </p:pic>
    </p:spTree>
    <p:extLst>
      <p:ext uri="{BB962C8B-B14F-4D97-AF65-F5344CB8AC3E}">
        <p14:creationId xmlns:p14="http://schemas.microsoft.com/office/powerpoint/2010/main" val="2347594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0</TotalTime>
  <Words>2607</Words>
  <Application>Microsoft Office PowerPoint</Application>
  <PresentationFormat>Widescreen</PresentationFormat>
  <Paragraphs>168</Paragraphs>
  <Slides>29</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Söhne</vt:lpstr>
      <vt:lpstr>Arial</vt:lpstr>
      <vt:lpstr>Garamond</vt:lpstr>
      <vt:lpstr>Organic</vt:lpstr>
      <vt:lpstr>Legislation - Safeguarding older people</vt:lpstr>
      <vt:lpstr>In the session </vt:lpstr>
      <vt:lpstr>Human Rights Act 1998</vt:lpstr>
      <vt:lpstr>Human Rights Act 1998</vt:lpstr>
      <vt:lpstr>Human Rights Act 1998 </vt:lpstr>
      <vt:lpstr>Human Rights Act 1998</vt:lpstr>
      <vt:lpstr>Human Rights Act 1998</vt:lpstr>
      <vt:lpstr>Care Act 2014</vt:lpstr>
      <vt:lpstr>Care Act 2014</vt:lpstr>
      <vt:lpstr>Care Act 2014</vt:lpstr>
      <vt:lpstr>Care Act 2014 </vt:lpstr>
      <vt:lpstr>Care Act 2014 </vt:lpstr>
      <vt:lpstr>Care Act 2014</vt:lpstr>
      <vt:lpstr>Care Act 2014</vt:lpstr>
      <vt:lpstr>Care Act 2014</vt:lpstr>
      <vt:lpstr>Care Act 2014</vt:lpstr>
      <vt:lpstr>Care Act 2014</vt:lpstr>
      <vt:lpstr>Mental Capacity Act </vt:lpstr>
      <vt:lpstr>Mental Capacity Act 2005</vt:lpstr>
      <vt:lpstr>Mental Capacity Act 2005</vt:lpstr>
      <vt:lpstr>Mental Capacity Act 2005</vt:lpstr>
      <vt:lpstr>Mental Capacity Act 2005</vt:lpstr>
      <vt:lpstr>Mental Capacity Act 2005</vt:lpstr>
      <vt:lpstr>Protection from Abuse - Criminal Law</vt:lpstr>
      <vt:lpstr>UK Criminal Law </vt:lpstr>
      <vt:lpstr>UK Criminal Laws that protect older people from abuse. </vt:lpstr>
      <vt:lpstr>UK Criminal Laws that protect older people from abuse. </vt:lpstr>
      <vt:lpstr>Cases of Abuse in the UK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Policies for Older People</dc:title>
  <dc:creator>Joanne Davies (Yr Athrofa)</dc:creator>
  <cp:lastModifiedBy>Rebecca Stewart</cp:lastModifiedBy>
  <cp:revision>21</cp:revision>
  <dcterms:created xsi:type="dcterms:W3CDTF">2021-02-11T20:11:16Z</dcterms:created>
  <dcterms:modified xsi:type="dcterms:W3CDTF">2024-02-15T22:12:54Z</dcterms:modified>
</cp:coreProperties>
</file>