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736" r:id="rId1"/>
  </p:sldMasterIdLst>
  <p:notesMasterIdLst>
    <p:notesMasterId r:id="rId20"/>
  </p:notesMasterIdLst>
  <p:sldIdLst>
    <p:sldId id="386" r:id="rId2"/>
    <p:sldId id="406" r:id="rId3"/>
    <p:sldId id="312" r:id="rId4"/>
    <p:sldId id="401" r:id="rId5"/>
    <p:sldId id="313" r:id="rId6"/>
    <p:sldId id="407" r:id="rId7"/>
    <p:sldId id="408" r:id="rId8"/>
    <p:sldId id="387" r:id="rId9"/>
    <p:sldId id="409" r:id="rId10"/>
    <p:sldId id="410" r:id="rId11"/>
    <p:sldId id="411" r:id="rId12"/>
    <p:sldId id="412" r:id="rId13"/>
    <p:sldId id="388" r:id="rId14"/>
    <p:sldId id="390" r:id="rId15"/>
    <p:sldId id="391" r:id="rId16"/>
    <p:sldId id="413" r:id="rId17"/>
    <p:sldId id="392" r:id="rId18"/>
    <p:sldId id="405" r:id="rId1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F3FF"/>
    <a:srgbClr val="3641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5F219E-827B-4A75-9ADF-7C4D446C7039}" v="386" dt="2026-10-08T04:43:39.7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31" autoAdjust="0"/>
    <p:restoredTop sz="96247" autoAdjust="0"/>
  </p:normalViewPr>
  <p:slideViewPr>
    <p:cSldViewPr snapToGrid="0">
      <p:cViewPr varScale="1">
        <p:scale>
          <a:sx n="106" d="100"/>
          <a:sy n="106" d="100"/>
        </p:scale>
        <p:origin x="1752" y="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undo custSel addSld delSld modSld">
      <pc:chgData name="Munyaradzi Nicholas Murira" userId="6ab3fae5-94bd-47ef-9f25-6c1f645127cf" providerId="ADAL" clId="{BBAD60DF-75FC-47FB-864F-62F5392E6509}" dt="2026-10-08T04:58:13.797" v="559" actId="2696"/>
      <pc:docMkLst>
        <pc:docMk/>
      </pc:docMkLst>
      <pc:sldChg chg="modSp mod">
        <pc:chgData name="Munyaradzi Nicholas Murira" userId="6ab3fae5-94bd-47ef-9f25-6c1f645127cf" providerId="ADAL" clId="{BBAD60DF-75FC-47FB-864F-62F5392E6509}" dt="2026-10-01T05:26:21.522" v="3" actId="5793"/>
        <pc:sldMkLst>
          <pc:docMk/>
          <pc:sldMk cId="363266166" sldId="312"/>
        </pc:sldMkLst>
        <pc:spChg chg="mod">
          <ac:chgData name="Munyaradzi Nicholas Murira" userId="6ab3fae5-94bd-47ef-9f25-6c1f645127cf" providerId="ADAL" clId="{BBAD60DF-75FC-47FB-864F-62F5392E6509}" dt="2026-10-01T05:26:21.522" v="3" actId="5793"/>
          <ac:spMkLst>
            <pc:docMk/>
            <pc:sldMk cId="363266166" sldId="312"/>
            <ac:spMk id="3" creationId="{00000000-0000-0000-0000-000000000000}"/>
          </ac:spMkLst>
        </pc:spChg>
      </pc:sldChg>
      <pc:sldChg chg="addSp delSp modSp mod delAnim modAnim">
        <pc:chgData name="Munyaradzi Nicholas Murira" userId="6ab3fae5-94bd-47ef-9f25-6c1f645127cf" providerId="ADAL" clId="{BBAD60DF-75FC-47FB-864F-62F5392E6509}" dt="2026-10-01T07:01:20.409" v="419" actId="478"/>
        <pc:sldMkLst>
          <pc:docMk/>
          <pc:sldMk cId="2031729511" sldId="313"/>
        </pc:sldMkLst>
        <pc:spChg chg="add mod">
          <ac:chgData name="Munyaradzi Nicholas Murira" userId="6ab3fae5-94bd-47ef-9f25-6c1f645127cf" providerId="ADAL" clId="{BBAD60DF-75FC-47FB-864F-62F5392E6509}" dt="2026-10-01T06:54:31.703" v="363" actId="14100"/>
          <ac:spMkLst>
            <pc:docMk/>
            <pc:sldMk cId="2031729511" sldId="313"/>
            <ac:spMk id="3" creationId="{91F80530-FF54-C4C7-48D1-9BA1B8D4BF35}"/>
          </ac:spMkLst>
        </pc:spChg>
        <pc:spChg chg="mod">
          <ac:chgData name="Munyaradzi Nicholas Murira" userId="6ab3fae5-94bd-47ef-9f25-6c1f645127cf" providerId="ADAL" clId="{BBAD60DF-75FC-47FB-864F-62F5392E6509}" dt="2026-10-01T06:52:22.849" v="353" actId="1076"/>
          <ac:spMkLst>
            <pc:docMk/>
            <pc:sldMk cId="2031729511" sldId="313"/>
            <ac:spMk id="17" creationId="{44002C5F-BEF1-4C60-1809-ECA87DFDE9D7}"/>
          </ac:spMkLst>
        </pc:spChg>
        <pc:picChg chg="mod">
          <ac:chgData name="Munyaradzi Nicholas Murira" userId="6ab3fae5-94bd-47ef-9f25-6c1f645127cf" providerId="ADAL" clId="{BBAD60DF-75FC-47FB-864F-62F5392E6509}" dt="2026-10-01T06:54:17.751" v="358" actId="14100"/>
          <ac:picMkLst>
            <pc:docMk/>
            <pc:sldMk cId="2031729511" sldId="313"/>
            <ac:picMk id="9" creationId="{988EA13C-AF5B-9C33-5098-0DC4EEDBADB2}"/>
          </ac:picMkLst>
        </pc:picChg>
      </pc:sldChg>
      <pc:sldChg chg="modSp mod">
        <pc:chgData name="Munyaradzi Nicholas Murira" userId="6ab3fae5-94bd-47ef-9f25-6c1f645127cf" providerId="ADAL" clId="{BBAD60DF-75FC-47FB-864F-62F5392E6509}" dt="2026-10-01T05:33:12.341" v="8" actId="6549"/>
        <pc:sldMkLst>
          <pc:docMk/>
          <pc:sldMk cId="1258524947" sldId="386"/>
        </pc:sldMkLst>
        <pc:spChg chg="mod">
          <ac:chgData name="Munyaradzi Nicholas Murira" userId="6ab3fae5-94bd-47ef-9f25-6c1f645127cf" providerId="ADAL" clId="{BBAD60DF-75FC-47FB-864F-62F5392E6509}" dt="2026-10-01T05:33:12.341" v="8" actId="6549"/>
          <ac:spMkLst>
            <pc:docMk/>
            <pc:sldMk cId="1258524947" sldId="386"/>
            <ac:spMk id="4" creationId="{00000000-0000-0000-0000-000000000000}"/>
          </ac:spMkLst>
        </pc:spChg>
      </pc:sldChg>
      <pc:sldChg chg="addSp delSp modSp mod addAnim delAnim modAnim modNotes modNotesTx">
        <pc:chgData name="Munyaradzi Nicholas Murira" userId="6ab3fae5-94bd-47ef-9f25-6c1f645127cf" providerId="ADAL" clId="{BBAD60DF-75FC-47FB-864F-62F5392E6509}" dt="2026-10-08T04:34:34.157" v="542" actId="27636"/>
        <pc:sldMkLst>
          <pc:docMk/>
          <pc:sldMk cId="3008674922" sldId="391"/>
        </pc:sldMkLst>
        <pc:spChg chg="add del mod">
          <ac:chgData name="Munyaradzi Nicholas Murira" userId="6ab3fae5-94bd-47ef-9f25-6c1f645127cf" providerId="ADAL" clId="{BBAD60DF-75FC-47FB-864F-62F5392E6509}" dt="2026-10-08T03:10:14.875" v="466" actId="14100"/>
          <ac:spMkLst>
            <pc:docMk/>
            <pc:sldMk cId="3008674922" sldId="391"/>
            <ac:spMk id="3" creationId="{1141FED8-6314-FF4D-FA3F-0A99C375674D}"/>
          </ac:spMkLst>
        </pc:spChg>
        <pc:spChg chg="del">
          <ac:chgData name="Munyaradzi Nicholas Murira" userId="6ab3fae5-94bd-47ef-9f25-6c1f645127cf" providerId="ADAL" clId="{BBAD60DF-75FC-47FB-864F-62F5392E6509}" dt="2026-10-08T03:09:40.969" v="458" actId="478"/>
          <ac:spMkLst>
            <pc:docMk/>
            <pc:sldMk cId="3008674922" sldId="391"/>
            <ac:spMk id="5" creationId="{A2D76FA5-B8E0-B5E3-9757-F0594FEC5343}"/>
          </ac:spMkLst>
        </pc:spChg>
        <pc:spChg chg="add del mod">
          <ac:chgData name="Munyaradzi Nicholas Murira" userId="6ab3fae5-94bd-47ef-9f25-6c1f645127cf" providerId="ADAL" clId="{BBAD60DF-75FC-47FB-864F-62F5392E6509}" dt="2026-10-08T03:09:35.780" v="457" actId="478"/>
          <ac:spMkLst>
            <pc:docMk/>
            <pc:sldMk cId="3008674922" sldId="391"/>
            <ac:spMk id="6" creationId="{4922FFBD-9648-EB80-DB53-C745BAE00F66}"/>
          </ac:spMkLst>
        </pc:spChg>
      </pc:sldChg>
      <pc:sldChg chg="modNotes modNotesTx">
        <pc:chgData name="Munyaradzi Nicholas Murira" userId="6ab3fae5-94bd-47ef-9f25-6c1f645127cf" providerId="ADAL" clId="{BBAD60DF-75FC-47FB-864F-62F5392E6509}" dt="2026-10-08T04:34:34.179" v="544" actId="27636"/>
        <pc:sldMkLst>
          <pc:docMk/>
          <pc:sldMk cId="3211540703" sldId="392"/>
        </pc:sldMkLst>
      </pc:sldChg>
      <pc:sldChg chg="addSp modSp add del mod">
        <pc:chgData name="Munyaradzi Nicholas Murira" userId="6ab3fae5-94bd-47ef-9f25-6c1f645127cf" providerId="ADAL" clId="{BBAD60DF-75FC-47FB-864F-62F5392E6509}" dt="2026-10-08T04:58:13.797" v="559" actId="2696"/>
        <pc:sldMkLst>
          <pc:docMk/>
          <pc:sldMk cId="1125134278" sldId="394"/>
        </pc:sldMkLst>
        <pc:spChg chg="mod">
          <ac:chgData name="Munyaradzi Nicholas Murira" userId="6ab3fae5-94bd-47ef-9f25-6c1f645127cf" providerId="ADAL" clId="{BBAD60DF-75FC-47FB-864F-62F5392E6509}" dt="2026-10-08T04:34:44.310" v="546" actId="27636"/>
          <ac:spMkLst>
            <pc:docMk/>
            <pc:sldMk cId="1125134278" sldId="394"/>
            <ac:spMk id="3" creationId="{D998D079-D7E0-C93C-B8B1-1648E1935C0E}"/>
          </ac:spMkLst>
        </pc:spChg>
        <pc:spChg chg="add mod">
          <ac:chgData name="Munyaradzi Nicholas Murira" userId="6ab3fae5-94bd-47ef-9f25-6c1f645127cf" providerId="ADAL" clId="{BBAD60DF-75FC-47FB-864F-62F5392E6509}" dt="2026-10-08T04:37:58.937" v="557" actId="1076"/>
          <ac:spMkLst>
            <pc:docMk/>
            <pc:sldMk cId="1125134278" sldId="394"/>
            <ac:spMk id="6" creationId="{B93A8D42-FC62-A4F2-6ECA-BEAC5D5AD6AD}"/>
          </ac:spMkLst>
        </pc:spChg>
        <pc:picChg chg="mod">
          <ac:chgData name="Munyaradzi Nicholas Murira" userId="6ab3fae5-94bd-47ef-9f25-6c1f645127cf" providerId="ADAL" clId="{BBAD60DF-75FC-47FB-864F-62F5392E6509}" dt="2026-10-08T04:34:49.115" v="547" actId="14100"/>
          <ac:picMkLst>
            <pc:docMk/>
            <pc:sldMk cId="1125134278" sldId="394"/>
            <ac:picMk id="4" creationId="{AE98A187-0DE8-E03B-C161-9CFD90A7B438}"/>
          </ac:picMkLst>
        </pc:picChg>
      </pc:sldChg>
      <pc:sldChg chg="add del">
        <pc:chgData name="Munyaradzi Nicholas Murira" userId="6ab3fae5-94bd-47ef-9f25-6c1f645127cf" providerId="ADAL" clId="{BBAD60DF-75FC-47FB-864F-62F5392E6509}" dt="2026-10-08T04:58:13.797" v="559" actId="2696"/>
        <pc:sldMkLst>
          <pc:docMk/>
          <pc:sldMk cId="3118953469" sldId="397"/>
        </pc:sldMkLst>
      </pc:sldChg>
      <pc:sldChg chg="del">
        <pc:chgData name="Munyaradzi Nicholas Murira" userId="6ab3fae5-94bd-47ef-9f25-6c1f645127cf" providerId="ADAL" clId="{BBAD60DF-75FC-47FB-864F-62F5392E6509}" dt="2026-10-08T03:05:36.920" v="427" actId="47"/>
        <pc:sldMkLst>
          <pc:docMk/>
          <pc:sldMk cId="2864803747" sldId="400"/>
        </pc:sldMkLst>
      </pc:sldChg>
      <pc:sldChg chg="modSp mod">
        <pc:chgData name="Munyaradzi Nicholas Murira" userId="6ab3fae5-94bd-47ef-9f25-6c1f645127cf" providerId="ADAL" clId="{BBAD60DF-75FC-47FB-864F-62F5392E6509}" dt="2026-10-01T05:18:58.766" v="1" actId="2165"/>
        <pc:sldMkLst>
          <pc:docMk/>
          <pc:sldMk cId="1060429719" sldId="401"/>
        </pc:sldMkLst>
        <pc:graphicFrameChg chg="mod modGraphic">
          <ac:chgData name="Munyaradzi Nicholas Murira" userId="6ab3fae5-94bd-47ef-9f25-6c1f645127cf" providerId="ADAL" clId="{BBAD60DF-75FC-47FB-864F-62F5392E6509}" dt="2026-10-01T05:18:58.766" v="1" actId="2165"/>
          <ac:graphicFrameMkLst>
            <pc:docMk/>
            <pc:sldMk cId="1060429719" sldId="401"/>
            <ac:graphicFrameMk id="43" creationId="{03E94DBD-E752-0DD1-C4CE-EB025FAA5FBA}"/>
          </ac:graphicFrameMkLst>
        </pc:graphicFrameChg>
      </pc:sldChg>
      <pc:sldChg chg="add">
        <pc:chgData name="Munyaradzi Nicholas Murira" userId="6ab3fae5-94bd-47ef-9f25-6c1f645127cf" providerId="ADAL" clId="{BBAD60DF-75FC-47FB-864F-62F5392E6509}" dt="2026-10-01T05:30:38.432" v="6"/>
        <pc:sldMkLst>
          <pc:docMk/>
          <pc:sldMk cId="3737725938" sldId="405"/>
        </pc:sldMkLst>
      </pc:sldChg>
      <pc:sldChg chg="addSp modSp add mod">
        <pc:chgData name="Munyaradzi Nicholas Murira" userId="6ab3fae5-94bd-47ef-9f25-6c1f645127cf" providerId="ADAL" clId="{BBAD60DF-75FC-47FB-864F-62F5392E6509}" dt="2026-10-01T06:19:46.907" v="75" actId="1076"/>
        <pc:sldMkLst>
          <pc:docMk/>
          <pc:sldMk cId="2317897353" sldId="406"/>
        </pc:sldMkLst>
        <pc:spChg chg="mod">
          <ac:chgData name="Munyaradzi Nicholas Murira" userId="6ab3fae5-94bd-47ef-9f25-6c1f645127cf" providerId="ADAL" clId="{BBAD60DF-75FC-47FB-864F-62F5392E6509}" dt="2026-10-01T06:16:32.535" v="69" actId="20577"/>
          <ac:spMkLst>
            <pc:docMk/>
            <pc:sldMk cId="2317897353" sldId="406"/>
            <ac:spMk id="2" creationId="{1884080F-75D3-DC7F-9775-13B64362F579}"/>
          </ac:spMkLst>
        </pc:spChg>
        <pc:spChg chg="mod">
          <ac:chgData name="Munyaradzi Nicholas Murira" userId="6ab3fae5-94bd-47ef-9f25-6c1f645127cf" providerId="ADAL" clId="{BBAD60DF-75FC-47FB-864F-62F5392E6509}" dt="2026-10-01T06:18:15.142" v="72" actId="6549"/>
          <ac:spMkLst>
            <pc:docMk/>
            <pc:sldMk cId="2317897353" sldId="406"/>
            <ac:spMk id="3" creationId="{0255770B-DAE9-25B6-83E8-97AEA09844F3}"/>
          </ac:spMkLst>
        </pc:spChg>
        <pc:picChg chg="add mod">
          <ac:chgData name="Munyaradzi Nicholas Murira" userId="6ab3fae5-94bd-47ef-9f25-6c1f645127cf" providerId="ADAL" clId="{BBAD60DF-75FC-47FB-864F-62F5392E6509}" dt="2026-10-01T06:19:46.907" v="75" actId="1076"/>
          <ac:picMkLst>
            <pc:docMk/>
            <pc:sldMk cId="2317897353" sldId="406"/>
            <ac:picMk id="5" creationId="{1D4F2501-295F-4B26-DD93-3516E55CA559}"/>
          </ac:picMkLst>
        </pc:picChg>
      </pc:sldChg>
      <pc:sldChg chg="delSp modSp add mod delAnim modAnim">
        <pc:chgData name="Munyaradzi Nicholas Murira" userId="6ab3fae5-94bd-47ef-9f25-6c1f645127cf" providerId="ADAL" clId="{BBAD60DF-75FC-47FB-864F-62F5392E6509}" dt="2026-10-01T06:58:49.947" v="418"/>
        <pc:sldMkLst>
          <pc:docMk/>
          <pc:sldMk cId="131791811" sldId="407"/>
        </pc:sldMkLst>
        <pc:spChg chg="mod">
          <ac:chgData name="Munyaradzi Nicholas Murira" userId="6ab3fae5-94bd-47ef-9f25-6c1f645127cf" providerId="ADAL" clId="{BBAD60DF-75FC-47FB-864F-62F5392E6509}" dt="2026-10-01T06:58:49.947" v="418"/>
          <ac:spMkLst>
            <pc:docMk/>
            <pc:sldMk cId="131791811" sldId="407"/>
            <ac:spMk id="2" creationId="{A31B8097-B1F9-9524-0F77-CE7F45E41502}"/>
          </ac:spMkLst>
        </pc:spChg>
        <pc:spChg chg="mod">
          <ac:chgData name="Munyaradzi Nicholas Murira" userId="6ab3fae5-94bd-47ef-9f25-6c1f645127cf" providerId="ADAL" clId="{BBAD60DF-75FC-47FB-864F-62F5392E6509}" dt="2026-10-01T06:58:48.084" v="417" actId="27636"/>
          <ac:spMkLst>
            <pc:docMk/>
            <pc:sldMk cId="131791811" sldId="407"/>
            <ac:spMk id="3" creationId="{58EED42A-E6B6-60B0-EF81-47E1B6D2B5CE}"/>
          </ac:spMkLst>
        </pc:spChg>
      </pc:sldChg>
      <pc:sldChg chg="modSp add mod modAnim">
        <pc:chgData name="Munyaradzi Nicholas Murira" userId="6ab3fae5-94bd-47ef-9f25-6c1f645127cf" providerId="ADAL" clId="{BBAD60DF-75FC-47FB-864F-62F5392E6509}" dt="2026-10-01T07:01:59.312" v="424" actId="27636"/>
        <pc:sldMkLst>
          <pc:docMk/>
          <pc:sldMk cId="718797745" sldId="408"/>
        </pc:sldMkLst>
        <pc:spChg chg="mod">
          <ac:chgData name="Munyaradzi Nicholas Murira" userId="6ab3fae5-94bd-47ef-9f25-6c1f645127cf" providerId="ADAL" clId="{BBAD60DF-75FC-47FB-864F-62F5392E6509}" dt="2026-10-01T07:01:59.312" v="424" actId="27636"/>
          <ac:spMkLst>
            <pc:docMk/>
            <pc:sldMk cId="718797745" sldId="408"/>
            <ac:spMk id="3" creationId="{32702CD0-2ABB-7DB9-5C1F-253D976DF306}"/>
          </ac:spMkLst>
        </pc:spChg>
      </pc:sldChg>
      <pc:sldChg chg="modSp add mod modAnim modNotes modNotesTx">
        <pc:chgData name="Munyaradzi Nicholas Murira" userId="6ab3fae5-94bd-47ef-9f25-6c1f645127cf" providerId="ADAL" clId="{BBAD60DF-75FC-47FB-864F-62F5392E6509}" dt="2026-10-08T04:34:34.169" v="543" actId="27636"/>
        <pc:sldMkLst>
          <pc:docMk/>
          <pc:sldMk cId="2911562286" sldId="413"/>
        </pc:sldMkLst>
        <pc:spChg chg="mod">
          <ac:chgData name="Munyaradzi Nicholas Murira" userId="6ab3fae5-94bd-47ef-9f25-6c1f645127cf" providerId="ADAL" clId="{BBAD60DF-75FC-47FB-864F-62F5392E6509}" dt="2026-10-08T03:10:28.084" v="480" actId="5793"/>
          <ac:spMkLst>
            <pc:docMk/>
            <pc:sldMk cId="2911562286" sldId="413"/>
            <ac:spMk id="2" creationId="{FDD941F3-0299-C5FC-DF58-8068BD8DDC20}"/>
          </ac:spMkLst>
        </pc:spChg>
        <pc:spChg chg="mod">
          <ac:chgData name="Munyaradzi Nicholas Murira" userId="6ab3fae5-94bd-47ef-9f25-6c1f645127cf" providerId="ADAL" clId="{BBAD60DF-75FC-47FB-864F-62F5392E6509}" dt="2026-10-08T03:16:18.330" v="512" actId="27636"/>
          <ac:spMkLst>
            <pc:docMk/>
            <pc:sldMk cId="2911562286" sldId="413"/>
            <ac:spMk id="3" creationId="{BC7F0ABA-C7B0-F539-9A58-C9CAFAF5A59D}"/>
          </ac:spMkLst>
        </pc:spChg>
      </pc:sldChg>
    </pc:docChg>
  </pc:docChgLst>
  <pc:docChgLst>
    <pc:chgData name="Munyaradzi Nicholas Murira" userId="6ab3fae5-94bd-47ef-9f25-6c1f645127cf" providerId="ADAL" clId="{1379E3C0-B20F-4456-8C59-CE315790C28B}"/>
    <pc:docChg chg="undo custSel addSld delSld modSld">
      <pc:chgData name="Munyaradzi Nicholas Murira" userId="6ab3fae5-94bd-47ef-9f25-6c1f645127cf" providerId="ADAL" clId="{1379E3C0-B20F-4456-8C59-CE315790C28B}" dt="2026-10-01T09:47:28.576" v="358" actId="20577"/>
      <pc:docMkLst>
        <pc:docMk/>
      </pc:docMkLst>
      <pc:sldChg chg="delSp mod delAnim">
        <pc:chgData name="Munyaradzi Nicholas Murira" userId="6ab3fae5-94bd-47ef-9f25-6c1f645127cf" providerId="ADAL" clId="{1379E3C0-B20F-4456-8C59-CE315790C28B}" dt="2026-10-01T09:31:26.735" v="238" actId="478"/>
        <pc:sldMkLst>
          <pc:docMk/>
          <pc:sldMk cId="2477875644" sldId="387"/>
        </pc:sldMkLst>
      </pc:sldChg>
      <pc:sldChg chg="modSp mod">
        <pc:chgData name="Munyaradzi Nicholas Murira" userId="6ab3fae5-94bd-47ef-9f25-6c1f645127cf" providerId="ADAL" clId="{1379E3C0-B20F-4456-8C59-CE315790C28B}" dt="2026-10-01T09:41:00.803" v="324" actId="20577"/>
        <pc:sldMkLst>
          <pc:docMk/>
          <pc:sldMk cId="3652523341" sldId="388"/>
        </pc:sldMkLst>
        <pc:spChg chg="mod">
          <ac:chgData name="Munyaradzi Nicholas Murira" userId="6ab3fae5-94bd-47ef-9f25-6c1f645127cf" providerId="ADAL" clId="{1379E3C0-B20F-4456-8C59-CE315790C28B}" dt="2026-10-01T09:41:00.803" v="324" actId="20577"/>
          <ac:spMkLst>
            <pc:docMk/>
            <pc:sldMk cId="3652523341" sldId="388"/>
            <ac:spMk id="6" creationId="{8FA4AA45-D4A7-CC15-A4C7-CF7C6C77A609}"/>
          </ac:spMkLst>
        </pc:spChg>
      </pc:sldChg>
      <pc:sldChg chg="modSp mod">
        <pc:chgData name="Munyaradzi Nicholas Murira" userId="6ab3fae5-94bd-47ef-9f25-6c1f645127cf" providerId="ADAL" clId="{1379E3C0-B20F-4456-8C59-CE315790C28B}" dt="2026-10-01T09:47:28.576" v="358" actId="20577"/>
        <pc:sldMkLst>
          <pc:docMk/>
          <pc:sldMk cId="3211540703" sldId="392"/>
        </pc:sldMkLst>
        <pc:spChg chg="mod">
          <ac:chgData name="Munyaradzi Nicholas Murira" userId="6ab3fae5-94bd-47ef-9f25-6c1f645127cf" providerId="ADAL" clId="{1379E3C0-B20F-4456-8C59-CE315790C28B}" dt="2026-10-01T09:47:28.576" v="358" actId="20577"/>
          <ac:spMkLst>
            <pc:docMk/>
            <pc:sldMk cId="3211540703" sldId="392"/>
            <ac:spMk id="2" creationId="{1B088FED-522E-76E4-8DA0-9526EFF4503D}"/>
          </ac:spMkLst>
        </pc:spChg>
      </pc:sldChg>
      <pc:sldChg chg="delSp modSp add mod delAnim modAnim">
        <pc:chgData name="Munyaradzi Nicholas Murira" userId="6ab3fae5-94bd-47ef-9f25-6c1f645127cf" providerId="ADAL" clId="{1379E3C0-B20F-4456-8C59-CE315790C28B}" dt="2026-10-01T09:16:22.359" v="59" actId="255"/>
        <pc:sldMkLst>
          <pc:docMk/>
          <pc:sldMk cId="3102597067" sldId="409"/>
        </pc:sldMkLst>
        <pc:spChg chg="mod">
          <ac:chgData name="Munyaradzi Nicholas Murira" userId="6ab3fae5-94bd-47ef-9f25-6c1f645127cf" providerId="ADAL" clId="{1379E3C0-B20F-4456-8C59-CE315790C28B}" dt="2026-10-01T09:07:12.111" v="14" actId="20577"/>
          <ac:spMkLst>
            <pc:docMk/>
            <pc:sldMk cId="3102597067" sldId="409"/>
            <ac:spMk id="2" creationId="{AD8B4532-84A9-A15D-DE15-BB5B6A6BF28D}"/>
          </ac:spMkLst>
        </pc:spChg>
        <pc:spChg chg="mod">
          <ac:chgData name="Munyaradzi Nicholas Murira" userId="6ab3fae5-94bd-47ef-9f25-6c1f645127cf" providerId="ADAL" clId="{1379E3C0-B20F-4456-8C59-CE315790C28B}" dt="2026-10-01T09:16:22.359" v="59" actId="255"/>
          <ac:spMkLst>
            <pc:docMk/>
            <pc:sldMk cId="3102597067" sldId="409"/>
            <ac:spMk id="3" creationId="{50FAB97F-33CA-9C3D-757B-139EB43B3B60}"/>
          </ac:spMkLst>
        </pc:spChg>
      </pc:sldChg>
      <pc:sldChg chg="delSp modSp add mod delAnim modAnim">
        <pc:chgData name="Munyaradzi Nicholas Murira" userId="6ab3fae5-94bd-47ef-9f25-6c1f645127cf" providerId="ADAL" clId="{1379E3C0-B20F-4456-8C59-CE315790C28B}" dt="2026-10-01T09:22:39.703" v="137" actId="15"/>
        <pc:sldMkLst>
          <pc:docMk/>
          <pc:sldMk cId="426724280" sldId="410"/>
        </pc:sldMkLst>
        <pc:spChg chg="mod">
          <ac:chgData name="Munyaradzi Nicholas Murira" userId="6ab3fae5-94bd-47ef-9f25-6c1f645127cf" providerId="ADAL" clId="{1379E3C0-B20F-4456-8C59-CE315790C28B}" dt="2026-10-01T09:22:39.703" v="137" actId="15"/>
          <ac:spMkLst>
            <pc:docMk/>
            <pc:sldMk cId="426724280" sldId="410"/>
            <ac:spMk id="3" creationId="{50FAB97F-33CA-9C3D-757B-139EB43B3B60}"/>
          </ac:spMkLst>
        </pc:spChg>
      </pc:sldChg>
      <pc:sldChg chg="modSp add mod modAnim modNotes modNotesTx">
        <pc:chgData name="Munyaradzi Nicholas Murira" userId="6ab3fae5-94bd-47ef-9f25-6c1f645127cf" providerId="ADAL" clId="{1379E3C0-B20F-4456-8C59-CE315790C28B}" dt="2026-10-01T09:28:09.106" v="237" actId="20577"/>
        <pc:sldMkLst>
          <pc:docMk/>
          <pc:sldMk cId="2885711870" sldId="411"/>
        </pc:sldMkLst>
        <pc:spChg chg="mod">
          <ac:chgData name="Munyaradzi Nicholas Murira" userId="6ab3fae5-94bd-47ef-9f25-6c1f645127cf" providerId="ADAL" clId="{1379E3C0-B20F-4456-8C59-CE315790C28B}" dt="2026-10-01T09:24:45.317" v="143" actId="27636"/>
          <ac:spMkLst>
            <pc:docMk/>
            <pc:sldMk cId="2885711870" sldId="411"/>
            <ac:spMk id="2" creationId="{AD8B4532-84A9-A15D-DE15-BB5B6A6BF28D}"/>
          </ac:spMkLst>
        </pc:spChg>
        <pc:spChg chg="mod">
          <ac:chgData name="Munyaradzi Nicholas Murira" userId="6ab3fae5-94bd-47ef-9f25-6c1f645127cf" providerId="ADAL" clId="{1379E3C0-B20F-4456-8C59-CE315790C28B}" dt="2026-10-01T09:28:09.106" v="237" actId="20577"/>
          <ac:spMkLst>
            <pc:docMk/>
            <pc:sldMk cId="2885711870" sldId="411"/>
            <ac:spMk id="3" creationId="{50FAB97F-33CA-9C3D-757B-139EB43B3B60}"/>
          </ac:spMkLst>
        </pc:spChg>
        <pc:spChg chg="mod">
          <ac:chgData name="Munyaradzi Nicholas Murira" userId="6ab3fae5-94bd-47ef-9f25-6c1f645127cf" providerId="ADAL" clId="{1379E3C0-B20F-4456-8C59-CE315790C28B}" dt="2026-10-01T09:24:43.045" v="141" actId="21"/>
          <ac:spMkLst>
            <pc:docMk/>
            <pc:sldMk cId="2885711870" sldId="411"/>
            <ac:spMk id="5" creationId="{EB010C5E-6371-B02C-B88A-90D31A4157E5}"/>
          </ac:spMkLst>
        </pc:spChg>
      </pc:sldChg>
      <pc:sldChg chg="modSp add mod modAnim modNotes modNotesTx">
        <pc:chgData name="Munyaradzi Nicholas Murira" userId="6ab3fae5-94bd-47ef-9f25-6c1f645127cf" providerId="ADAL" clId="{1379E3C0-B20F-4456-8C59-CE315790C28B}" dt="2026-10-01T09:40:14.090" v="295" actId="27636"/>
        <pc:sldMkLst>
          <pc:docMk/>
          <pc:sldMk cId="1983783585" sldId="412"/>
        </pc:sldMkLst>
        <pc:spChg chg="mod">
          <ac:chgData name="Munyaradzi Nicholas Murira" userId="6ab3fae5-94bd-47ef-9f25-6c1f645127cf" providerId="ADAL" clId="{1379E3C0-B20F-4456-8C59-CE315790C28B}" dt="2026-10-01T09:37:43.538" v="288" actId="20577"/>
          <ac:spMkLst>
            <pc:docMk/>
            <pc:sldMk cId="1983783585" sldId="412"/>
            <ac:spMk id="2" creationId="{AD8B4532-84A9-A15D-DE15-BB5B6A6BF28D}"/>
          </ac:spMkLst>
        </pc:spChg>
        <pc:spChg chg="mod">
          <ac:chgData name="Munyaradzi Nicholas Murira" userId="6ab3fae5-94bd-47ef-9f25-6c1f645127cf" providerId="ADAL" clId="{1379E3C0-B20F-4456-8C59-CE315790C28B}" dt="2026-10-01T09:39:01.336" v="292" actId="113"/>
          <ac:spMkLst>
            <pc:docMk/>
            <pc:sldMk cId="1983783585" sldId="412"/>
            <ac:spMk id="3" creationId="{50FAB97F-33CA-9C3D-757B-139EB43B3B6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fld id="{A77F2F17-40EB-47C2-B4EB-46317B00DEDA}" type="datetimeFigureOut">
              <a:rPr lang="en-US"/>
              <a:pPr>
                <a:defRPr/>
              </a:pPr>
              <a:t>10/8/2026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fld id="{61278F2E-F251-4216-9B05-E66403EB759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24520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“This module is designed to help you think strategically about cybersecurity, governance, risk, compliance, and organisational resilience — not just technical controls.”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Emphasise: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discussion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workplace application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critical thinking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real-world security challenges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5578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11B515-3308-5B22-F2A7-EFBE27E4F1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0471EF-0224-F89A-724A-66010D2366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5A1DD16-7E28-3334-CFF7-26CF9B17C4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2F7AC8-0FEF-8EE5-15F5-60087512CCA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0816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9273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What cyber threat worries organisations most today:</a:t>
            </a:r>
          </a:p>
          <a:p>
            <a:pPr lvl="1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ransomware </a:t>
            </a:r>
          </a:p>
          <a:p>
            <a:pPr lvl="1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phishing </a:t>
            </a:r>
          </a:p>
          <a:p>
            <a:pPr lvl="1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insider threats </a:t>
            </a:r>
          </a:p>
          <a:p>
            <a:pPr lvl="1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AI attacks </a:t>
            </a:r>
          </a:p>
          <a:p>
            <a:pPr lvl="1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cloud breaches 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Why do organisations still fail despite huge cybersecurity spending</a:t>
            </a:r>
          </a:p>
          <a:p>
            <a:pPr lvl="1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governance </a:t>
            </a:r>
          </a:p>
          <a:p>
            <a:pPr lvl="1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weak culture </a:t>
            </a:r>
          </a:p>
          <a:p>
            <a:pPr lvl="1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compliance-only mindset </a:t>
            </a:r>
          </a:p>
          <a:p>
            <a:pPr lvl="1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human behaviour </a:t>
            </a:r>
          </a:p>
          <a:p>
            <a:pPr lvl="1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fragmented strategy 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Examples: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NHS ransomware attacks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Change Healthcare breach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MGM Resorts attack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CrowdStrike outage implications </a:t>
            </a:r>
          </a:p>
          <a:p>
            <a:pPr lvl="0"/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Students expected sample answers: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financial losses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downtime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reputational damage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regulatory fines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customer distrust </a:t>
            </a:r>
          </a:p>
          <a:p>
            <a:pPr lvl="0"/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“Could a small technical weakness become a national-level crisis?”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8529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0C8847-6C4C-0985-9287-8BD0054772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9C38B8-EC5D-047D-315E-159CBCB494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848A9E-6254-95B6-FCC2-D3476D7339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Cybercrime is now: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organised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professionalised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financially motivated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Automated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Ransomware-as-a-Service (RaaS)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 criminal business model where ransomware developers sell or lease ransomware tools to attackers, allowing even low-skilled criminals to launch ransomware attacks for profit.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AI-driven attacks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Cyber attacks that use Artificial Intelligence (AI) to automate, enhance, or personalise attacks such as phishing, malware creation, password cracking, and evasion techniques.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Deepfake phishing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 social engineering attack using AI-generated fake voices, videos, or images to impersonate trusted individuals and trick victims into revealing sensitive information or transferring money.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Insider threats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Security risks caused by individuals within an organisation, such as employees, contractors, or partners, who intentionally or accidentally misuse access to systems or data.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Supply-chain attacks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Attacks targeting third-party suppliers, vendors, or software providers to gain indirect access to a larger target organisation’s systems or data.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Cloud breaches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Unauthorised access, exposure, or theft of data stored in cloud environments due to misconfigurations, weak access controls, stolen credentials, or vulnerabilities.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AI making cybersecurity harder or easier: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Harder</a:t>
            </a: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automated phishing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AI-generated malware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deepfake fraud </a:t>
            </a:r>
          </a:p>
          <a:p>
            <a:endParaRPr lang="en-GB" sz="1200" b="1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Easier</a:t>
            </a: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AI threat detection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behavioural monitoring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automation of security operations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 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0059A2-84B4-BF48-BC90-654CD3A4CF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4689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8373C6-2B47-DDC8-63A8-BA6DC57C99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E3B093-7DA9-CB3F-6E4B-483A0E4659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7B8522-8536-B87F-F8D1-E25BA10644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Cybercrime is now: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organised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professionalised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financially motivated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Automated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Ransomware-as-a-Service (RaaS)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 criminal business model where ransomware developers sell or lease ransomware tools to attackers, allowing even low-skilled criminals to launch ransomware attacks for profit.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AI-driven attacks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Cyber attacks that use Artificial Intelligence (AI) to automate, enhance, or personalise attacks such as phishing, malware creation, password cracking, and evasion techniques.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Deepfake phishing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 social engineering attack using AI-generated fake voices, videos, or images to impersonate trusted individuals and trick victims into revealing sensitive information or transferring money.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Insider threats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Security risks caused by individuals within an organisation, such as employees, contractors, or partners, who intentionally or accidentally misuse access to systems or data.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Supply-chain attacks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Attacks targeting third-party suppliers, vendors, or software providers to gain indirect access to a larger target organisation’s systems or data.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Cloud breaches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Unauthorised access, exposure, or theft of data stored in cloud environments due to misconfigurations, weak access controls, stolen credentials, or vulnerabilities.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AI making cybersecurity harder or easier: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Harder</a:t>
            </a: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automated phishing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AI-generated malware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deepfake fraud </a:t>
            </a:r>
          </a:p>
          <a:p>
            <a:endParaRPr lang="en-GB" sz="1200" b="1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Easier</a:t>
            </a: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AI threat detection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behavioural monitoring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automation of security operations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 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A9A066-0849-CEDE-CE2D-497F8993F8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0204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Cybercrime is now: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organised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professionalised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financially motivated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Automated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Ransomware-as-a-Service (RaaS)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 criminal business model where ransomware developers sell or lease ransomware tools to attackers, allowing even low-skilled criminals to launch ransomware attacks for profit.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AI-driven attacks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Cyber attacks that use Artificial Intelligence (AI) to automate, enhance, or personalise attacks such as phishing, malware creation, password cracking, and evasion techniques.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Deepfake phishing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 social engineering attack using AI-generated fake voices, videos, or images to impersonate trusted individuals and trick victims into revealing sensitive information or transferring money.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Insider threats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Security risks caused by individuals within an organisation, such as employees, contractors, or partners, who intentionally or accidentally misuse access to systems or data.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Supply-chain attacks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Attacks targeting third-party suppliers, vendors, or software providers to gain indirect access to a larger target organisation’s systems or data.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Cloud breaches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Unauthorised access, exposure, or theft of data stored in cloud environments due to misconfigurations, weak access controls, stolen credentials, or vulnerabilities.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AI making cybersecurity harder or easier: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Harder</a:t>
            </a: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automated phishing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AI-generated malware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deepfake fraud </a:t>
            </a:r>
          </a:p>
          <a:p>
            <a:endParaRPr lang="en-GB" sz="1200" b="1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Easier</a:t>
            </a: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AI threat detection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behavioural monitoring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automation of security operations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 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3682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Cybercrime is now: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organised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professionalised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financially motivated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Automated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Ransomware-as-a-Service (RaaS)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 criminal business model where ransomware developers sell or lease ransomware tools to attackers, allowing even low-skilled criminals to launch ransomware attacks for profit.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AI-driven attacks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Cyber attacks that use Artificial Intelligence (AI) to automate, enhance, or personalise attacks such as phishing, malware creation, password cracking, and evasion techniques.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Deepfake phishing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 social engineering attack using AI-generated fake voices, videos, or images to impersonate trusted individuals and trick victims into revealing sensitive information or transferring money.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Insider threats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Security risks caused by individuals within an organisation, such as employees, contractors, or partners, who intentionally or accidentally misuse access to systems or data.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Supply-chain attacks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Attacks targeting third-party suppliers, vendors, or software providers to gain indirect access to a larger target organisation’s systems or data.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Cloud breaches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Unauthorised access, exposure, or theft of data stored in cloud environments due to misconfigurations, weak access controls, stolen credentials, or vulnerabilities.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AI making cybersecurity harder or easier: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Harder</a:t>
            </a: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automated phishing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AI-generated malware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deepfake fraud </a:t>
            </a:r>
          </a:p>
          <a:p>
            <a:endParaRPr lang="en-GB" sz="1200" b="1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Easier</a:t>
            </a: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AI threat detection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behavioural monitoring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automation of security operations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 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3400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Cybercrime is now: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organised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professionalised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financially motivated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Automated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Ransomware-as-a-Service (RaaS)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 criminal business model where ransomware developers sell or lease ransomware tools to attackers, allowing even low-skilled criminals to launch ransomware attacks for profit.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AI-driven attacks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Cyber attacks that use Artificial Intelligence (AI) to automate, enhance, or personalise attacks such as phishing, malware creation, password cracking, and evasion techniques.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Deepfake phishing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 social engineering attack using AI-generated fake voices, videos, or images to impersonate trusted individuals and trick victims into revealing sensitive information or transferring money.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Insider threats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Security risks caused by individuals within an organisation, such as employees, contractors, or partners, who intentionally or accidentally misuse access to systems or data.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Supply-chain attacks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Attacks targeting third-party suppliers, vendors, or software providers to gain indirect access to a larger target organisation’s systems or data.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🔷 Cloud breaches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Unauthorised access, exposure, or theft of data stored in cloud environments due to misconfigurations, weak access controls, stolen credentials, or vulnerabilities.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AI making cybersecurity harder or easier: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Harder</a:t>
            </a: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automated phishing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AI-generated malware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deepfake fraud </a:t>
            </a:r>
          </a:p>
          <a:p>
            <a:endParaRPr lang="en-GB" sz="1200" b="1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Easier</a:t>
            </a: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AI threat detection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behavioural monitoring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automation of security operations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 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0489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Cybercrime is now: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organised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professionalised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financially motivated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Automated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AI making cybersecurity harder or easier: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Harder</a:t>
            </a: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automated phishing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AI-generated malware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deepfake fraud </a:t>
            </a:r>
          </a:p>
          <a:p>
            <a:endParaRPr lang="en-GB" sz="1200" b="1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Easier</a:t>
            </a: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AI threat detection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behavioural monitoring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automation of security operations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 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1603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0903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62500" lnSpcReduction="20000"/>
          </a:bodyPr>
          <a:lstStyle/>
          <a:p>
            <a:pPr algn="just">
              <a:spcBef>
                <a:spcPts val="600"/>
              </a:spcBef>
            </a:pPr>
            <a:r>
              <a:rPr lang="en-GB" altLang="en-US" sz="2800"/>
              <a:t>Information security performs four important functions for an organization:</a:t>
            </a:r>
          </a:p>
          <a:p>
            <a:pPr lvl="1" algn="just">
              <a:spcBef>
                <a:spcPts val="600"/>
              </a:spcBef>
            </a:pPr>
            <a:r>
              <a:rPr lang="en-US" altLang="en-US" sz="2600"/>
              <a:t>Protecting the organization’s ability to function</a:t>
            </a:r>
          </a:p>
          <a:p>
            <a:pPr lvl="1" algn="just">
              <a:spcBef>
                <a:spcPts val="600"/>
              </a:spcBef>
            </a:pPr>
            <a:r>
              <a:rPr lang="en-US" altLang="en-US" sz="2600"/>
              <a:t>Protecting the data and information the organization collects and uses</a:t>
            </a:r>
          </a:p>
          <a:p>
            <a:pPr lvl="1" algn="just">
              <a:spcBef>
                <a:spcPts val="600"/>
              </a:spcBef>
            </a:pPr>
            <a:r>
              <a:rPr lang="en-US" altLang="en-US" sz="2600"/>
              <a:t>Enabling the safe operation of applications running on the organization’s IT systems</a:t>
            </a:r>
          </a:p>
          <a:p>
            <a:pPr lvl="1" algn="just">
              <a:spcBef>
                <a:spcPts val="600"/>
              </a:spcBef>
            </a:pPr>
            <a:r>
              <a:rPr lang="en-US" altLang="en-US" sz="2600"/>
              <a:t>Safeguarding the organization’s technology assets</a:t>
            </a:r>
            <a:endParaRPr lang="en-GB" altLang="en-US" sz="2600"/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Security teams often conflict with: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operations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productivity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business expansion </a:t>
            </a:r>
          </a:p>
          <a:p>
            <a:endParaRPr lang="en-GB"/>
          </a:p>
          <a:p>
            <a:r>
              <a:rPr lang="en-GB" sz="12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Should security ever slow down business operations?</a:t>
            </a:r>
            <a:endParaRPr lang="en-GB"/>
          </a:p>
          <a:p>
            <a:endParaRPr lang="en-GB" sz="1200" b="1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YES</a:t>
            </a: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critical systems need protection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safety over convenience </a:t>
            </a:r>
          </a:p>
          <a:p>
            <a:endParaRPr lang="en-GB" sz="1200" b="1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NO</a:t>
            </a: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excessive controls reduce productivity </a:t>
            </a:r>
          </a:p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users bypass difficult controls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6328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algn="just">
              <a:spcBef>
                <a:spcPts val="600"/>
              </a:spcBef>
            </a:pPr>
            <a:r>
              <a:rPr lang="en-GB" altLang="en-US" sz="1200"/>
              <a:t>Threat: a potential risk to an asset’s loss of value.</a:t>
            </a:r>
          </a:p>
          <a:p>
            <a:pPr>
              <a:spcBef>
                <a:spcPts val="600"/>
              </a:spcBef>
            </a:pPr>
            <a:r>
              <a:rPr lang="en-US" sz="1200"/>
              <a:t>Attack: An intentional or unintentional act that can damage or otherwise compromise information and the systems that support it. </a:t>
            </a:r>
          </a:p>
          <a:p>
            <a:pPr>
              <a:spcBef>
                <a:spcPts val="600"/>
              </a:spcBef>
            </a:pPr>
            <a:r>
              <a:rPr lang="en-US" sz="1200"/>
              <a:t>Exploit: A technique used to compromise a system.</a:t>
            </a:r>
          </a:p>
          <a:p>
            <a:pPr>
              <a:spcBef>
                <a:spcPts val="600"/>
              </a:spcBef>
            </a:pPr>
            <a:r>
              <a:rPr lang="en-US" sz="1200"/>
              <a:t>Vulnerability: A potential weakness in an asset or its defensive control system(s).</a:t>
            </a:r>
            <a:endParaRPr lang="en-GB" altLang="en-US" sz="1200"/>
          </a:p>
          <a:p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Important point:</a:t>
            </a:r>
            <a:b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Most breaches involve: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human behaviour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not advanced hacking </a:t>
            </a:r>
          </a:p>
          <a:p>
            <a:endParaRPr lang="en-GB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“What is the weakest security control in most organisations?”</a:t>
            </a:r>
          </a:p>
          <a:p>
            <a:endParaRPr lang="en-GB" sz="1200" b="1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Expected Answers</a:t>
            </a:r>
            <a:endParaRPr lang="en-GB" sz="1200" kern="120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users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lack of awareness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culture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weak leadership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9891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Many organisations buy security tools without building security culture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“Can an organisation be technically secure but poorly governed?”</a:t>
            </a:r>
          </a:p>
          <a:p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YES: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policies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lack of accountability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weak incident response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risk ownership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8592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9AB503-746E-0FDA-0884-78890DBDF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B5D0AE-23A4-5EEB-EFE4-C3D2CC4080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003F06-CF4C-E211-CEF4-142BEC158B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“Can an organisation be technically secure but poorly governed?”</a:t>
            </a:r>
          </a:p>
          <a:p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YES: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policies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lack of accountability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weak incident response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risk ownership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199B7D-E6C4-3A9B-55D4-00B6F860B6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352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Compliance does not equal security.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Can an organisation pass audits and still be highly vulnerable?”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Expected: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YES.</a:t>
            </a:r>
          </a:p>
          <a:p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“So is compliance useless?”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Suggested response: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“No — compliance provides baseline governance and accountability. The problem is when organisations stop at compliance instead of building resilience.”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Why do organisations still fail despite huge cybersecurity spending?”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governance 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weak culture 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compliance-only mindset 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human behaviour</a:t>
            </a:r>
          </a:p>
          <a:p>
            <a:pPr lvl="1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1"/>
            <a:r>
              <a:rPr lang="en-GB" dirty="0"/>
              <a:t>“Organisations can be breached when security checks become a paperwork exercise, suspicious activity is missed, systems remain vulnerable, or access is poorly controlled. </a:t>
            </a:r>
            <a:r>
              <a:rPr lang="en-GB"/>
              <a:t>These weaknesses can combine—for example, an unpatched portal allows entry, while weak monitoring lets attackers remain undetected.”</a:t>
            </a:r>
            <a:r>
              <a:rPr lang="en-GB" sz="1200" kern="120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6836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622828"/>
          </a:xfrm>
        </p:spPr>
        <p:txBody>
          <a:bodyPr anchor="t">
            <a:noAutofit/>
          </a:bodyPr>
          <a:lstStyle>
            <a:lvl1pPr>
              <a:defRPr sz="360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" y="816430"/>
            <a:ext cx="8229600" cy="47897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/>
              <a:t>Add edition here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114800" y="1320298"/>
            <a:ext cx="4572000" cy="1600199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4400" baseline="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/>
              <a:t>Chapter ##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5029200" y="2945395"/>
            <a:ext cx="3657600" cy="25146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80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/>
              <a:t>Chapter title</a:t>
            </a:r>
          </a:p>
        </p:txBody>
      </p:sp>
    </p:spTree>
    <p:extLst>
      <p:ext uri="{BB962C8B-B14F-4D97-AF65-F5344CB8AC3E}">
        <p14:creationId xmlns:p14="http://schemas.microsoft.com/office/powerpoint/2010/main" val="2290483929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1039091"/>
          </a:xfrm>
        </p:spPr>
        <p:txBody>
          <a:bodyPr>
            <a:normAutofit/>
          </a:bodyPr>
          <a:lstStyle>
            <a:lvl1pPr algn="ctr">
              <a:defRPr sz="36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Clr>
                <a:srgbClr val="364162"/>
              </a:buClr>
              <a:buSzPct val="100000"/>
              <a:defRPr/>
            </a:lvl1pPr>
            <a:lvl2pPr>
              <a:buClr>
                <a:srgbClr val="364162"/>
              </a:buClr>
              <a:defRPr/>
            </a:lvl2pPr>
            <a:lvl3pPr marL="1143000" indent="-228600">
              <a:buClr>
                <a:srgbClr val="364162"/>
              </a:buClr>
              <a:buFont typeface="Wingdings" pitchFamily="2" charset="2"/>
              <a:buChar char="§"/>
              <a:defRPr/>
            </a:lvl3pPr>
            <a:lvl4pPr marL="1600200" indent="-228600">
              <a:buClr>
                <a:srgbClr val="364162"/>
              </a:buClr>
              <a:buFont typeface="Courier New" pitchFamily="49" charset="0"/>
              <a:buChar char="o"/>
              <a:defRPr/>
            </a:lvl4pPr>
            <a:lvl5pPr>
              <a:buClr>
                <a:srgbClr val="364162"/>
              </a:buCl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14633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gure +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519169" y="357626"/>
            <a:ext cx="8032638" cy="1004011"/>
          </a:xfrm>
        </p:spPr>
        <p:txBody>
          <a:bodyPr>
            <a:normAutofit/>
          </a:bodyPr>
          <a:lstStyle>
            <a:lvl1pPr algn="ctr">
              <a:defRPr sz="36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398407" y="1752600"/>
            <a:ext cx="8153400" cy="83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35361725"/>
      </p:ext>
    </p:extLst>
  </p:cSld>
  <p:clrMapOvr>
    <a:masterClrMapping/>
  </p:clrMapOvr>
  <p:transition spd="slow"/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870227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type="title"/>
          </p:nvPr>
        </p:nvSpPr>
        <p:spPr>
          <a:xfrm>
            <a:off x="457200" y="27709"/>
            <a:ext cx="8229600" cy="10390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228600" y="1098531"/>
            <a:ext cx="8763000" cy="44640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38100"/>
            <a:ext cx="8915400" cy="1041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56221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•"/>
        <a:defRPr sz="26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–"/>
        <a:defRPr sz="24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Clr>
          <a:srgbClr val="364162"/>
        </a:buClr>
        <a:buFont typeface="Wingdings" pitchFamily="2" charset="2"/>
        <a:buChar char="§"/>
        <a:defRPr sz="22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Clr>
          <a:srgbClr val="364162"/>
        </a:buClr>
        <a:buFont typeface="Courier New" pitchFamily="49" charset="0"/>
        <a:buChar char="o"/>
        <a:defRPr sz="20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»"/>
        <a:defRPr sz="20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carlene.campbell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shorts/JoCaUc3nNI4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shorts/k_aqe2BDIQI" TargetMode="External"/><Relationship Id="rId4" Type="http://schemas.openxmlformats.org/officeDocument/2006/relationships/hyperlink" Target="https://www.youtube.com/shorts/RdLZ89aCVJY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c7scxvKQOo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sc.gov.uk/collection/board-toolkit?utm_source=chatgpt.com" TargetMode="External"/><Relationship Id="rId7" Type="http://schemas.openxmlformats.org/officeDocument/2006/relationships/hyperlink" Target="https://learn.microsoft.com/en-us/azure/security/fundamentals/shared-responsibility" TargetMode="External"/><Relationship Id="rId2" Type="http://schemas.openxmlformats.org/officeDocument/2006/relationships/hyperlink" Target="https://www.nist.gov/cyberframework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verizon.com/business/resources/reports/dbir/?utm_source=chatgpt.com" TargetMode="External"/><Relationship Id="rId5" Type="http://schemas.openxmlformats.org/officeDocument/2006/relationships/hyperlink" Target="https://www.ibm.com/reports/data-breach?utm_source=chatgpt.com" TargetMode="External"/><Relationship Id="rId4" Type="http://schemas.openxmlformats.org/officeDocument/2006/relationships/hyperlink" Target="https://www.enisa.europa.eu/topics/cyber-threats/threat-landscape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222027"/>
            <a:ext cx="9144000" cy="1835374"/>
          </a:xfrm>
        </p:spPr>
        <p:txBody>
          <a:bodyPr/>
          <a:lstStyle/>
          <a:p>
            <a:r>
              <a:rPr lang="en-US"/>
              <a:t>Modern Cybersecurity Governance, </a:t>
            </a:r>
            <a:br>
              <a:rPr lang="en-US"/>
            </a:br>
            <a:endParaRPr 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4"/>
          </p:nvPr>
        </p:nvSpPr>
        <p:spPr>
          <a:xfrm>
            <a:off x="2980689" y="2438400"/>
            <a:ext cx="4343400" cy="731918"/>
          </a:xfrm>
        </p:spPr>
        <p:txBody>
          <a:bodyPr/>
          <a:lstStyle/>
          <a:p>
            <a:pPr algn="ctr"/>
            <a:r>
              <a:rPr lang="en-US" sz="4000" b="1"/>
              <a:t>Week 1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5"/>
          </p:nvPr>
        </p:nvSpPr>
        <p:spPr>
          <a:xfrm>
            <a:off x="2980688" y="4275217"/>
            <a:ext cx="5934711" cy="1191376"/>
          </a:xfrm>
        </p:spPr>
        <p:txBody>
          <a:bodyPr/>
          <a:lstStyle/>
          <a:p>
            <a:r>
              <a:rPr lang="en-GB" sz="2000"/>
              <a:t>Lecturer: Munya</a:t>
            </a:r>
          </a:p>
          <a:p>
            <a:r>
              <a:rPr lang="en-GB" sz="2000"/>
              <a:t>Email: </a:t>
            </a:r>
            <a:r>
              <a:rPr lang="en-GB" sz="2000">
                <a:hlinkClick r:id="rId3"/>
              </a:rPr>
              <a:t>m.murira@uwtsd.ac.uk</a:t>
            </a:r>
            <a:endParaRPr lang="en-GB" sz="2000"/>
          </a:p>
        </p:txBody>
      </p:sp>
      <p:grpSp>
        <p:nvGrpSpPr>
          <p:cNvPr id="9" name="Group 8"/>
          <p:cNvGrpSpPr/>
          <p:nvPr/>
        </p:nvGrpSpPr>
        <p:grpSpPr>
          <a:xfrm>
            <a:off x="228600" y="2057401"/>
            <a:ext cx="1828800" cy="2617924"/>
            <a:chOff x="152400" y="1828800"/>
            <a:chExt cx="1676400" cy="2354235"/>
          </a:xfrm>
        </p:grpSpPr>
        <p:pic>
          <p:nvPicPr>
            <p:cNvPr id="1026" name="Picture 2" descr="Book cover reads book name, title, edition number, and name of the author as follows: &quot;Information Security,&quot; &quot;Principles of Information Security,&quot; “Sixth Edition,&quot; and &quot;Michael E. Whitman&quot; and  &quot;Herbert J. Mattord.&quot; A photo on the cover page shows a screenshot with the close up view of digital coding.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8867" y="1828800"/>
              <a:ext cx="1413497" cy="19944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152400" y="3813703"/>
              <a:ext cx="1676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800"/>
                <a:t>Adapted Text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585249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1696EC-D1C5-9FF9-733F-58DDE54CD9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4080F-75D3-DC7F-9775-13B64362F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 fontScale="90000"/>
          </a:bodyPr>
          <a:lstStyle/>
          <a:p>
            <a:r>
              <a:rPr lang="en-GB"/>
              <a:t>Recall- Data Security and Compliance </a:t>
            </a:r>
            <a:br>
              <a:rPr lang="en-GB"/>
            </a:br>
            <a:r>
              <a:rPr lang="en-GB"/>
              <a:t>Module Aim 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5770B-DAE9-25B6-83E8-97AEA09844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1219200"/>
            <a:ext cx="8763000" cy="4006869"/>
          </a:xfrm>
        </p:spPr>
        <p:txBody>
          <a:bodyPr>
            <a:normAutofit/>
          </a:bodyPr>
          <a:lstStyle/>
          <a:p>
            <a:pPr marL="0" indent="0">
              <a:buNone/>
              <a:defRPr sz="2175" b="0">
                <a:solidFill>
                  <a:srgbClr val="153347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lang="en-US" sz="2800">
                <a:solidFill>
                  <a:srgbClr val="153347"/>
                </a:solidFill>
                <a:latin typeface="Bitstream Charter"/>
                <a:ea typeface="Bitstream Charter"/>
                <a:cs typeface="Bitstream Charter"/>
              </a:rPr>
              <a:t>The module develops your ability to make strategic cybersecurity decisions that support </a:t>
            </a:r>
            <a:r>
              <a:rPr lang="en-US" sz="2800" err="1">
                <a:solidFill>
                  <a:srgbClr val="153347"/>
                </a:solidFill>
                <a:latin typeface="Bitstream Charter"/>
                <a:ea typeface="Bitstream Charter"/>
                <a:cs typeface="Bitstream Charter"/>
              </a:rPr>
              <a:t>organisational</a:t>
            </a:r>
            <a:r>
              <a:rPr lang="en-US" sz="2800">
                <a:solidFill>
                  <a:srgbClr val="153347"/>
                </a:solidFill>
                <a:latin typeface="Bitstream Charter"/>
                <a:ea typeface="Bitstream Charter"/>
                <a:cs typeface="Bitstream Charter"/>
              </a:rPr>
              <a:t> goals.</a:t>
            </a:r>
          </a:p>
          <a:p>
            <a:pPr marL="0" indent="0">
              <a:spcBef>
                <a:spcPts val="600"/>
              </a:spcBef>
              <a:buNone/>
            </a:pPr>
            <a:endParaRPr lang="en-US" altLang="en-US" sz="26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4F2501-295F-4B26-DD93-3516E55CA5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14" y="2133600"/>
            <a:ext cx="8953500" cy="3155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897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altLang="en-US">
                <a:solidFill>
                  <a:schemeClr val="tx1"/>
                </a:solidFill>
              </a:rPr>
              <a:t>Learning Objectives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" y="1219200"/>
            <a:ext cx="8763000" cy="4006869"/>
          </a:xfrm>
        </p:spPr>
        <p:txBody>
          <a:bodyPr>
            <a:normAutofit/>
          </a:bodyPr>
          <a:lstStyle/>
          <a:p>
            <a:pPr lvl="0" algn="just"/>
            <a:r>
              <a:rPr lang="en-GB"/>
              <a:t>Understand why cybersecurity is now a business issue, not only a technical issue </a:t>
            </a:r>
          </a:p>
          <a:p>
            <a:pPr lvl="0" algn="just"/>
            <a:r>
              <a:rPr lang="en-GB"/>
              <a:t>Recognise modern organisational security challenges </a:t>
            </a:r>
          </a:p>
          <a:p>
            <a:pPr lvl="0" algn="just"/>
            <a:r>
              <a:rPr lang="en-GB"/>
              <a:t>Understand governance vs technical security </a:t>
            </a:r>
          </a:p>
          <a:p>
            <a:pPr marL="0" indent="0">
              <a:spcBef>
                <a:spcPts val="600"/>
              </a:spcBef>
              <a:buNone/>
            </a:pPr>
            <a:endParaRPr lang="en-US" altLang="en-US" sz="2600"/>
          </a:p>
        </p:txBody>
      </p:sp>
    </p:spTree>
    <p:extLst>
      <p:ext uri="{BB962C8B-B14F-4D97-AF65-F5344CB8AC3E}">
        <p14:creationId xmlns:p14="http://schemas.microsoft.com/office/powerpoint/2010/main" val="363266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D9306-222B-3F42-A1FA-0F620523C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/>
              <a:t>PROPOSED SESSION FLOW</a:t>
            </a:r>
          </a:p>
        </p:txBody>
      </p:sp>
      <p:graphicFrame>
        <p:nvGraphicFramePr>
          <p:cNvPr id="43" name="Table 42">
            <a:extLst>
              <a:ext uri="{FF2B5EF4-FFF2-40B4-BE49-F238E27FC236}">
                <a16:creationId xmlns:a16="http://schemas.microsoft.com/office/drawing/2014/main" id="{03E94DBD-E752-0DD1-C4CE-EB025FAA5F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7495313"/>
              </p:ext>
            </p:extLst>
          </p:nvPr>
        </p:nvGraphicFramePr>
        <p:xfrm>
          <a:off x="838200" y="685800"/>
          <a:ext cx="7772400" cy="215520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71030">
                  <a:extLst>
                    <a:ext uri="{9D8B030D-6E8A-4147-A177-3AD203B41FA5}">
                      <a16:colId xmlns:a16="http://schemas.microsoft.com/office/drawing/2014/main" val="2984748064"/>
                    </a:ext>
                  </a:extLst>
                </a:gridCol>
                <a:gridCol w="5001370">
                  <a:extLst>
                    <a:ext uri="{9D8B030D-6E8A-4147-A177-3AD203B41FA5}">
                      <a16:colId xmlns:a16="http://schemas.microsoft.com/office/drawing/2014/main" val="2972351909"/>
                    </a:ext>
                  </a:extLst>
                </a:gridCol>
              </a:tblGrid>
              <a:tr h="33996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>
                          <a:solidFill>
                            <a:schemeClr val="tx1"/>
                          </a:solidFill>
                          <a:effectLst/>
                        </a:rPr>
                        <a:t>Time</a:t>
                      </a:r>
                      <a:endParaRPr lang="en-GB" sz="2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>
                          <a:solidFill>
                            <a:schemeClr val="tx1"/>
                          </a:solidFill>
                          <a:effectLst/>
                        </a:rPr>
                        <a:t>Activity Type</a:t>
                      </a:r>
                      <a:endParaRPr lang="en-GB" sz="2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12532929"/>
                  </a:ext>
                </a:extLst>
              </a:tr>
              <a:tr h="3399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11:00–11:20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Opening engagement discussion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67690597"/>
                  </a:ext>
                </a:extLst>
              </a:tr>
              <a:tr h="3399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11:20–11:50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Strategic lecture segment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38581454"/>
                  </a:ext>
                </a:extLst>
              </a:tr>
              <a:tr h="3399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11:50–12:10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Modern threat landscape discussion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590249"/>
                  </a:ext>
                </a:extLst>
              </a:tr>
              <a:tr h="3399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12:10–12:20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Comfort break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19716744"/>
                  </a:ext>
                </a:extLst>
              </a:tr>
              <a:tr h="3399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12:20–1:00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Interactive case study + workshop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900658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0429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05691"/>
          </a:xfrm>
        </p:spPr>
        <p:txBody>
          <a:bodyPr anchor="ctr">
            <a:normAutofit fontScale="90000"/>
          </a:bodyPr>
          <a:lstStyle/>
          <a:p>
            <a:r>
              <a:rPr lang="en-US" altLang="en-US">
                <a:solidFill>
                  <a:schemeClr val="tx1"/>
                </a:solidFill>
              </a:rPr>
              <a:t>Why Cybersecurity is a Business Problem?</a:t>
            </a:r>
            <a:endParaRPr lang="en-US">
              <a:solidFill>
                <a:schemeClr val="tx1"/>
              </a:solidFill>
            </a:endParaRP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988EA13C-AF5B-9C33-5098-0DC4EEDBAD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502" y="838200"/>
            <a:ext cx="4697336" cy="25908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4002C5F-BEF1-4C60-1809-ECA87DFDE9D7}"/>
              </a:ext>
            </a:extLst>
          </p:cNvPr>
          <p:cNvSpPr txBox="1"/>
          <p:nvPr/>
        </p:nvSpPr>
        <p:spPr>
          <a:xfrm>
            <a:off x="73037" y="3998887"/>
            <a:ext cx="7751298" cy="677301"/>
          </a:xfrm>
          <a:prstGeom prst="rect">
            <a:avLst/>
          </a:prstGeom>
          <a:solidFill>
            <a:schemeClr val="accent1"/>
          </a:solidFill>
          <a:ln>
            <a:solidFill>
              <a:srgbClr val="0070C0"/>
            </a:solidFill>
            <a:prstDash val="sysDot"/>
          </a:ln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Cyber attacks affect: 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4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Operations, reputation, legal compliance, finance, customer trust </a:t>
            </a: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F80530-FF54-C4C7-48D1-9BA1B8D4BF35}"/>
              </a:ext>
            </a:extLst>
          </p:cNvPr>
          <p:cNvSpPr txBox="1"/>
          <p:nvPr/>
        </p:nvSpPr>
        <p:spPr>
          <a:xfrm>
            <a:off x="4870838" y="831010"/>
            <a:ext cx="4227442" cy="1835989"/>
          </a:xfrm>
          <a:prstGeom prst="rect">
            <a:avLst/>
          </a:prstGeom>
          <a:solidFill>
            <a:schemeClr val="accent1"/>
          </a:solidFill>
          <a:ln>
            <a:solidFill>
              <a:srgbClr val="0070C0"/>
            </a:solidFill>
            <a:prstDash val="sysDot"/>
          </a:ln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Cyber attacks </a:t>
            </a:r>
            <a:r>
              <a:rPr lang="en-GB" sz="1600" b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may begin with technology  , but its consequences affect the whole Organisation: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That is why cybersecurity is a business responsibility involving managers, staff, IT Specialists. </a:t>
            </a:r>
          </a:p>
          <a:p>
            <a:pPr lvl="1">
              <a:lnSpc>
                <a:spcPct val="107000"/>
              </a:lnSpc>
              <a:spcAft>
                <a:spcPts val="800"/>
              </a:spcAft>
              <a:buSzPts val="1000"/>
              <a:tabLst>
                <a:tab pos="914400" algn="l"/>
              </a:tabLst>
            </a:pPr>
            <a:r>
              <a:rPr lang="en-GB" sz="14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729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D0402E-7622-BE0D-513E-7E6DA6F8B8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B8097-B1F9-9524-0F77-CE7F45E41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490" y="152401"/>
            <a:ext cx="8774987" cy="609600"/>
          </a:xfrm>
        </p:spPr>
        <p:txBody>
          <a:bodyPr>
            <a:normAutofit fontScale="90000"/>
          </a:bodyPr>
          <a:lstStyle/>
          <a:p>
            <a:r>
              <a:rPr lang="en-GB"/>
              <a:t>Ransomware attack on a student portal Case: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ED42A-E6B6-60B0-EF81-47E1B6D2B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477" y="1066800"/>
            <a:ext cx="8763000" cy="3200400"/>
          </a:xfrm>
        </p:spPr>
        <p:txBody>
          <a:bodyPr>
            <a:normAutofit fontScale="85000" lnSpcReduction="20000"/>
          </a:bodyPr>
          <a:lstStyle/>
          <a:p>
            <a:r>
              <a:rPr lang="en-GB"/>
              <a:t>On Monday morning, students at UWTSD discover that they cannot access the student portal. A ransomware attack has encrypted the system, blocking access to assessment submissions, results, timetables and fee payments.</a:t>
            </a:r>
          </a:p>
          <a:p>
            <a:r>
              <a:rPr lang="en-GB"/>
              <a:t>Several assignments are due within 24 hours. Staff cannot confirm which students have already submitted their work. The attackers demand £100,000 and claim to have stolen students’ personal information, which they threaten to publish.</a:t>
            </a:r>
          </a:p>
          <a:p>
            <a:r>
              <a:rPr lang="en-GB"/>
              <a:t>The IT team estimates that restoring the portal could take five days. Students begin posting complaints on social media, and a journalist contacts the university.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91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C91FA0-8E06-AAE6-1795-4BF668264B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7B131-FA12-1204-0170-9512319A0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490" y="152401"/>
            <a:ext cx="8774987" cy="609600"/>
          </a:xfrm>
        </p:spPr>
        <p:txBody>
          <a:bodyPr>
            <a:normAutofit fontScale="90000"/>
          </a:bodyPr>
          <a:lstStyle/>
          <a:p>
            <a:r>
              <a:rPr lang="en-GB"/>
              <a:t>Student task — groups of 3–4, discussion for 10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02CD0-2ABB-7DB9-5C1F-253D976DF3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477" y="1066800"/>
            <a:ext cx="8763000" cy="32004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/>
              <a:t>You are the university’s management team. Discuss:</a:t>
            </a:r>
          </a:p>
          <a:p>
            <a:pPr marL="0" indent="0">
              <a:buNone/>
            </a:pPr>
            <a:endParaRPr lang="en-GB"/>
          </a:p>
          <a:p>
            <a:pPr lvl="0"/>
            <a:r>
              <a:rPr lang="en-GB" b="1"/>
              <a:t>Operations:</a:t>
            </a:r>
            <a:r>
              <a:rPr lang="en-GB"/>
              <a:t> Which university activities would be disrupted? What temporary arrangements could keep them running?</a:t>
            </a:r>
          </a:p>
          <a:p>
            <a:pPr lvl="0"/>
            <a:r>
              <a:rPr lang="en-GB" b="1"/>
              <a:t>Finance:</a:t>
            </a:r>
            <a:r>
              <a:rPr lang="en-GB"/>
              <a:t> What costs could arise beyond the ransom demand?</a:t>
            </a:r>
          </a:p>
          <a:p>
            <a:pPr lvl="0"/>
            <a:r>
              <a:rPr lang="en-GB" b="1"/>
              <a:t>Reputation and trust:</a:t>
            </a:r>
            <a:r>
              <a:rPr lang="en-GB"/>
              <a:t> How might students, parents and prospective applicants react?</a:t>
            </a:r>
          </a:p>
          <a:p>
            <a:pPr lvl="0"/>
            <a:r>
              <a:rPr lang="en-GB" b="1"/>
              <a:t>Compliance:</a:t>
            </a:r>
            <a:r>
              <a:rPr lang="en-GB"/>
              <a:t> If personal information has been stolen, who should the university involve to assess its responsibilities?</a:t>
            </a:r>
          </a:p>
          <a:p>
            <a:pPr lvl="0"/>
            <a:r>
              <a:rPr lang="en-GB" b="1"/>
              <a:t>Priorities:</a:t>
            </a:r>
            <a:r>
              <a:rPr lang="en-GB"/>
              <a:t> What three actions should management take first, and why?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797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B4532-84A9-A15D-DE15-BB5B6A6BF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490" y="152400"/>
            <a:ext cx="9052560" cy="641331"/>
          </a:xfrm>
        </p:spPr>
        <p:txBody>
          <a:bodyPr>
            <a:normAutofit/>
          </a:bodyPr>
          <a:lstStyle/>
          <a:p>
            <a:r>
              <a:rPr lang="en-GB" b="1"/>
              <a:t>Modern Cyber Threat Landscape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AB97F-33CA-9C3D-757B-139EB43B3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477" y="1066800"/>
            <a:ext cx="8763000" cy="3200400"/>
          </a:xfrm>
        </p:spPr>
        <p:txBody>
          <a:bodyPr/>
          <a:lstStyle/>
          <a:p>
            <a:r>
              <a:rPr lang="en-GB"/>
              <a:t>Modern threats:</a:t>
            </a:r>
          </a:p>
          <a:p>
            <a:pPr lvl="1"/>
            <a:r>
              <a:rPr lang="en-GB"/>
              <a:t>Ransomware-as-a-Service (RaaS) </a:t>
            </a:r>
          </a:p>
          <a:p>
            <a:pPr lvl="1"/>
            <a:r>
              <a:rPr lang="en-GB"/>
              <a:t>AI-driven attacks </a:t>
            </a:r>
          </a:p>
          <a:p>
            <a:pPr lvl="1"/>
            <a:r>
              <a:rPr lang="en-GB"/>
              <a:t>Deepfake phishing </a:t>
            </a:r>
          </a:p>
          <a:p>
            <a:pPr lvl="1"/>
            <a:r>
              <a:rPr lang="en-GB"/>
              <a:t>Insider threats </a:t>
            </a:r>
          </a:p>
          <a:p>
            <a:pPr lvl="1"/>
            <a:r>
              <a:rPr lang="en-GB"/>
              <a:t>Supply-chain attacks </a:t>
            </a:r>
          </a:p>
          <a:p>
            <a:pPr lvl="1"/>
            <a:r>
              <a:rPr lang="en-GB"/>
              <a:t>Cloud breaches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875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B4532-84A9-A15D-DE15-BB5B6A6BF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490" y="152400"/>
            <a:ext cx="9052560" cy="641331"/>
          </a:xfrm>
        </p:spPr>
        <p:txBody>
          <a:bodyPr>
            <a:normAutofit/>
          </a:bodyPr>
          <a:lstStyle/>
          <a:p>
            <a:r>
              <a:rPr lang="en-GB" sz="3200" b="1"/>
              <a:t>Modern Cyber Threat Landscape Continue…</a:t>
            </a:r>
            <a:endParaRPr lang="en-GB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AB97F-33CA-9C3D-757B-139EB43B3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477" y="1066800"/>
            <a:ext cx="8763000" cy="4572000"/>
          </a:xfrm>
        </p:spPr>
        <p:txBody>
          <a:bodyPr>
            <a:normAutofit fontScale="55000" lnSpcReduction="20000"/>
          </a:bodyPr>
          <a:lstStyle/>
          <a:p>
            <a:pPr marL="457200" lvl="1" indent="0">
              <a:buNone/>
            </a:pPr>
            <a:r>
              <a:rPr lang="en-GB" sz="4600"/>
              <a:t>-</a:t>
            </a:r>
            <a:r>
              <a:rPr lang="en-GB" sz="4500"/>
              <a:t>Ransomware-as-a-Service (RaaS)</a:t>
            </a:r>
          </a:p>
          <a:p>
            <a:endParaRPr lang="en-GB" sz="1200"/>
          </a:p>
          <a:p>
            <a:pPr marL="0" indent="0">
              <a:buNone/>
            </a:pPr>
            <a:r>
              <a:rPr lang="en-GB" sz="3800"/>
              <a:t> A criminal business model where ransomware developers sell or lease ransomware tools to attackers, allowing even low-skilled criminals to launch ransomware attacks for profit. </a:t>
            </a:r>
          </a:p>
          <a:p>
            <a:pPr lvl="1"/>
            <a:r>
              <a:rPr lang="en-GB" sz="5100"/>
              <a:t>AI-driven attacks </a:t>
            </a:r>
          </a:p>
          <a:p>
            <a:pPr marL="457200" lvl="1" indent="0">
              <a:buNone/>
            </a:pPr>
            <a:r>
              <a:rPr lang="en-GB" sz="3600"/>
              <a:t>Cyber attacks that use Artificial Intelligence (AI) to automate, enhance, or personalise attacks such as phishing, malware creation, password cracking, and evasion techniques.</a:t>
            </a:r>
          </a:p>
          <a:p>
            <a:pPr marL="457200" lvl="1" indent="0">
              <a:buNone/>
            </a:pPr>
            <a:endParaRPr lang="en-GB"/>
          </a:p>
          <a:p>
            <a:pPr lvl="1"/>
            <a:endParaRPr lang="en-GB"/>
          </a:p>
          <a:p>
            <a:pPr lvl="1"/>
            <a:r>
              <a:rPr lang="en-GB" sz="5100"/>
              <a:t>Deepfake phishing </a:t>
            </a:r>
          </a:p>
          <a:p>
            <a:pPr marL="0" indent="0">
              <a:buNone/>
            </a:pPr>
            <a:r>
              <a:rPr lang="en-GB" sz="3600"/>
              <a:t>A social engineering attack using AI-generated fake voices, videos, or images to impersonate trusted individuals and trick victims into revealing sensitive information or transferring money.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597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B4532-84A9-A15D-DE15-BB5B6A6BF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490" y="152400"/>
            <a:ext cx="9052560" cy="641331"/>
          </a:xfrm>
        </p:spPr>
        <p:txBody>
          <a:bodyPr>
            <a:normAutofit/>
          </a:bodyPr>
          <a:lstStyle/>
          <a:p>
            <a:r>
              <a:rPr lang="en-GB" sz="3200" b="1"/>
              <a:t>Modern Cyber Threat Landscape Continue…</a:t>
            </a:r>
            <a:endParaRPr lang="en-GB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AB97F-33CA-9C3D-757B-139EB43B3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477" y="1066800"/>
            <a:ext cx="8763000" cy="4343400"/>
          </a:xfrm>
        </p:spPr>
        <p:txBody>
          <a:bodyPr>
            <a:normAutofit fontScale="25000" lnSpcReduction="20000"/>
          </a:bodyPr>
          <a:lstStyle/>
          <a:p>
            <a:pPr marL="457200" lvl="1" indent="0">
              <a:buNone/>
            </a:pPr>
            <a:r>
              <a:rPr lang="en-GB" sz="8600" b="1"/>
              <a:t>Insider threats </a:t>
            </a:r>
          </a:p>
          <a:p>
            <a:pPr marL="457200" lvl="1" indent="0">
              <a:buNone/>
            </a:pPr>
            <a:r>
              <a:rPr lang="en-GB" sz="9600"/>
              <a:t>Security risks caused by individuals within an organisation, such as employees, contractors, or partners, who intentionally or accidentally misuse access to systems or data.</a:t>
            </a:r>
          </a:p>
          <a:p>
            <a:pPr marL="457200" lvl="1" indent="0">
              <a:buNone/>
            </a:pPr>
            <a:endParaRPr lang="en-GB" b="1"/>
          </a:p>
          <a:p>
            <a:pPr marL="457200" lvl="1" indent="0">
              <a:buNone/>
            </a:pPr>
            <a:endParaRPr lang="en-GB" sz="5100" b="1"/>
          </a:p>
          <a:p>
            <a:pPr marL="457200" lvl="1" indent="0">
              <a:buNone/>
            </a:pPr>
            <a:r>
              <a:rPr lang="en-GB" sz="8000" b="1"/>
              <a:t>Supply-chain attacks </a:t>
            </a:r>
          </a:p>
          <a:p>
            <a:pPr marL="400050" lvl="1" indent="0">
              <a:buNone/>
            </a:pPr>
            <a:r>
              <a:rPr lang="en-GB" sz="9400"/>
              <a:t>Attacks targeting third-party suppliers, vendors, or software providers to gain indirect access to a larger target organisation’s systems or data.</a:t>
            </a:r>
          </a:p>
          <a:p>
            <a:pPr marL="457200" lvl="1" indent="0">
              <a:buNone/>
            </a:pPr>
            <a:endParaRPr lang="en-GB" sz="4500" b="1"/>
          </a:p>
          <a:p>
            <a:pPr marL="457200" lvl="1" indent="0">
              <a:buNone/>
            </a:pPr>
            <a:r>
              <a:rPr lang="en-GB" sz="8000" b="1"/>
              <a:t>Cloud breaches </a:t>
            </a:r>
          </a:p>
          <a:p>
            <a:pPr marL="400050" lvl="1" indent="0">
              <a:buNone/>
            </a:pPr>
            <a:r>
              <a:rPr lang="en-GB" sz="7800"/>
              <a:t>Unauthorised access, exposure, or theft of data stored in cloud environments due to misconfigurations, weak access controls, stolen credentials, or vulnerabilities.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24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B4532-84A9-A15D-DE15-BB5B6A6BF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490" y="152400"/>
            <a:ext cx="9052560" cy="641331"/>
          </a:xfrm>
        </p:spPr>
        <p:txBody>
          <a:bodyPr>
            <a:normAutofit fontScale="9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Discussion</a:t>
            </a:r>
            <a:br>
              <a:rPr lang="en-GB" sz="36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“Is AI making cybersecurity harder or easier?”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AB97F-33CA-9C3D-757B-139EB43B3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477" y="1066800"/>
            <a:ext cx="8763000" cy="3200400"/>
          </a:xfrm>
        </p:spPr>
        <p:txBody>
          <a:bodyPr/>
          <a:lstStyle/>
          <a:p>
            <a:pPr marL="0" indent="0">
              <a:buNone/>
            </a:pPr>
            <a:r>
              <a:rPr lang="en-US"/>
              <a:t>On side of class should support “Hard”</a:t>
            </a:r>
          </a:p>
          <a:p>
            <a:pPr marL="0" indent="0">
              <a:buNone/>
            </a:pPr>
            <a:r>
              <a:rPr lang="en-US"/>
              <a:t>Other side of class should support “easier”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010C5E-6371-B02C-B88A-90D31A4157E5}"/>
              </a:ext>
            </a:extLst>
          </p:cNvPr>
          <p:cNvSpPr txBox="1"/>
          <p:nvPr/>
        </p:nvSpPr>
        <p:spPr>
          <a:xfrm>
            <a:off x="649070" y="4495800"/>
            <a:ext cx="8153400" cy="47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5711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B4532-84A9-A15D-DE15-BB5B6A6BF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490" y="152400"/>
            <a:ext cx="9052560" cy="641331"/>
          </a:xfrm>
        </p:spPr>
        <p:txBody>
          <a:bodyPr>
            <a:normAutofit/>
          </a:bodyPr>
          <a:lstStyle/>
          <a:p>
            <a:r>
              <a:rPr lang="en-GB" sz="3200" b="1"/>
              <a:t>Functions of Information Security(Recall)</a:t>
            </a:r>
            <a:endParaRPr lang="en-GB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AB97F-33CA-9C3D-757B-139EB43B3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477" y="1066800"/>
            <a:ext cx="8763000" cy="4343400"/>
          </a:xfrm>
        </p:spPr>
        <p:txBody>
          <a:bodyPr>
            <a:normAutofit fontScale="92500" lnSpcReduction="10000"/>
          </a:bodyPr>
          <a:lstStyle/>
          <a:p>
            <a:pPr lvl="1" algn="just">
              <a:spcBef>
                <a:spcPts val="600"/>
              </a:spcBef>
            </a:pPr>
            <a:r>
              <a:rPr lang="en-US" altLang="en-US" sz="2600"/>
              <a:t>Protecting the </a:t>
            </a:r>
            <a:r>
              <a:rPr lang="en-US" altLang="en-US" sz="2600" err="1"/>
              <a:t>organisation’s</a:t>
            </a:r>
            <a:r>
              <a:rPr lang="en-US" altLang="en-US" sz="2600"/>
              <a:t> ability to function</a:t>
            </a:r>
          </a:p>
          <a:p>
            <a:pPr lvl="1" algn="just">
              <a:spcBef>
                <a:spcPts val="600"/>
              </a:spcBef>
            </a:pPr>
            <a:r>
              <a:rPr lang="en-US" altLang="en-US" sz="2600"/>
              <a:t>Protecting the data and information the </a:t>
            </a:r>
            <a:r>
              <a:rPr lang="en-US" altLang="en-US" sz="2600" err="1"/>
              <a:t>organisation</a:t>
            </a:r>
            <a:r>
              <a:rPr lang="en-US" altLang="en-US" sz="2600"/>
              <a:t> collects and uses</a:t>
            </a:r>
          </a:p>
          <a:p>
            <a:pPr lvl="1" algn="just">
              <a:spcBef>
                <a:spcPts val="600"/>
              </a:spcBef>
            </a:pPr>
            <a:r>
              <a:rPr lang="en-US" altLang="en-US" sz="2600"/>
              <a:t>Enabling the safe operation of applications running on the organization’s IT systems</a:t>
            </a:r>
          </a:p>
          <a:p>
            <a:pPr lvl="1" algn="just">
              <a:spcBef>
                <a:spcPts val="600"/>
              </a:spcBef>
            </a:pPr>
            <a:r>
              <a:rPr lang="en-US" altLang="en-US" sz="2600"/>
              <a:t>Safeguarding the organization’s technology assets</a:t>
            </a:r>
            <a:endParaRPr lang="en-GB" altLang="en-US" sz="2600"/>
          </a:p>
          <a:p>
            <a:endParaRPr lang="en-GB" sz="1200"/>
          </a:p>
          <a:p>
            <a:pPr marL="0" indent="0">
              <a:buNone/>
            </a:pPr>
            <a:r>
              <a:rPr lang="en-GB" sz="2800" b="1"/>
              <a:t>Security teams often conflict with:</a:t>
            </a:r>
          </a:p>
          <a:p>
            <a:pPr marL="171450" lvl="0" indent="-171450"/>
            <a:r>
              <a:rPr lang="en-GB" sz="2800"/>
              <a:t>operations </a:t>
            </a:r>
          </a:p>
          <a:p>
            <a:pPr marL="171450" lvl="0" indent="-171450"/>
            <a:r>
              <a:rPr lang="en-GB" sz="2800"/>
              <a:t>productivity </a:t>
            </a:r>
          </a:p>
          <a:p>
            <a:pPr marL="171450" lvl="0" indent="-171450"/>
            <a:r>
              <a:rPr lang="en-GB" sz="2800"/>
              <a:t>business expansion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783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DE676-922D-D69A-DF11-6E12EBF3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152401"/>
            <a:ext cx="9052560" cy="461666"/>
          </a:xfrm>
        </p:spPr>
        <p:txBody>
          <a:bodyPr>
            <a:normAutofit fontScale="90000"/>
          </a:bodyPr>
          <a:lstStyle/>
          <a:p>
            <a:r>
              <a:rPr lang="en-GB" b="1"/>
              <a:t>Business Needs vs Security Needs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3D1B1-93B1-D71D-B745-47044506E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095" y="1326633"/>
            <a:ext cx="4191000" cy="2362201"/>
          </a:xfrm>
        </p:spPr>
        <p:txBody>
          <a:bodyPr/>
          <a:lstStyle/>
          <a:p>
            <a:r>
              <a:rPr lang="en-GB"/>
              <a:t>Balance:</a:t>
            </a:r>
          </a:p>
          <a:p>
            <a:pPr lvl="1"/>
            <a:r>
              <a:rPr lang="en-GB"/>
              <a:t>usability </a:t>
            </a:r>
          </a:p>
          <a:p>
            <a:pPr lvl="1"/>
            <a:r>
              <a:rPr lang="en-GB"/>
              <a:t>accessibility </a:t>
            </a:r>
          </a:p>
          <a:p>
            <a:pPr lvl="1"/>
            <a:r>
              <a:rPr lang="en-GB"/>
              <a:t>productivity </a:t>
            </a:r>
          </a:p>
          <a:p>
            <a:pPr lvl="1"/>
            <a:r>
              <a:rPr lang="en-GB"/>
              <a:t>security </a:t>
            </a:r>
          </a:p>
          <a:p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9CA35AE-A815-8732-A415-FC2A4F526ABF}"/>
              </a:ext>
            </a:extLst>
          </p:cNvPr>
          <p:cNvSpPr txBox="1">
            <a:spLocks/>
          </p:cNvSpPr>
          <p:nvPr/>
        </p:nvSpPr>
        <p:spPr>
          <a:xfrm>
            <a:off x="4712368" y="1248400"/>
            <a:ext cx="4419600" cy="23622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SzPct val="100000"/>
              <a:buFont typeface="Arial" pitchFamily="34" charset="0"/>
              <a:buChar char="•"/>
              <a:defRPr sz="26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Wingdings" pitchFamily="2" charset="2"/>
              <a:buChar char="§"/>
              <a:defRPr sz="22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Courier New" pitchFamily="49" charset="0"/>
              <a:buChar char="o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/>
              <a:t>Real Example</a:t>
            </a:r>
            <a:endParaRPr lang="en-GB"/>
          </a:p>
          <a:p>
            <a:r>
              <a:rPr lang="en-GB"/>
              <a:t>MFA frustration:</a:t>
            </a:r>
          </a:p>
          <a:p>
            <a:pPr lvl="1"/>
            <a:r>
              <a:rPr lang="en-GB"/>
              <a:t>users want convenience </a:t>
            </a:r>
          </a:p>
          <a:p>
            <a:pPr lvl="1"/>
            <a:r>
              <a:rPr lang="en-GB"/>
              <a:t>security teams want protection </a:t>
            </a:r>
          </a:p>
          <a:p>
            <a:pPr fontAlgn="auto">
              <a:spcAft>
                <a:spcPts val="0"/>
              </a:spcAft>
            </a:pP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A4AA45-D4A7-CC15-A4C7-CF7C6C77A609}"/>
              </a:ext>
            </a:extLst>
          </p:cNvPr>
          <p:cNvSpPr txBox="1"/>
          <p:nvPr/>
        </p:nvSpPr>
        <p:spPr>
          <a:xfrm>
            <a:off x="483268" y="4115624"/>
            <a:ext cx="8458200" cy="9677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Interactive Question</a:t>
            </a:r>
            <a:endParaRPr lang="en-GB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“Should security ever slow down business operations?” Yes, No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268DB-D9A0-F077-90BE-550DCB9C70F4}"/>
              </a:ext>
            </a:extLst>
          </p:cNvPr>
          <p:cNvSpPr txBox="1"/>
          <p:nvPr/>
        </p:nvSpPr>
        <p:spPr>
          <a:xfrm>
            <a:off x="564281" y="764996"/>
            <a:ext cx="78028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3"/>
              </a:rPr>
              <a:t>https://www.youtube.com/shorts/JoCaUc3nNI4</a:t>
            </a:r>
            <a:r>
              <a:rPr lang="en-GB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C02E8FE-ED9D-AD0C-C1CA-C3D9895E9B44}"/>
              </a:ext>
            </a:extLst>
          </p:cNvPr>
          <p:cNvSpPr txBox="1"/>
          <p:nvPr/>
        </p:nvSpPr>
        <p:spPr>
          <a:xfrm>
            <a:off x="685800" y="3557973"/>
            <a:ext cx="71399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4"/>
              </a:rPr>
              <a:t>https://www.youtube.com/shorts/RdLZ89aCVJY</a:t>
            </a:r>
            <a:r>
              <a:rPr lang="en-GB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E21579-4EB1-B21A-7760-A72E31D3B55D}"/>
              </a:ext>
            </a:extLst>
          </p:cNvPr>
          <p:cNvSpPr txBox="1"/>
          <p:nvPr/>
        </p:nvSpPr>
        <p:spPr>
          <a:xfrm>
            <a:off x="417095" y="5165666"/>
            <a:ext cx="71399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5"/>
              </a:rPr>
              <a:t>https://www.youtube.com/shorts/k_aqe2BDIQI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52523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 animBg="1"/>
      <p:bldP spid="8" grpId="0"/>
      <p:bldP spid="10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BDB2A-B1E5-7F60-7238-36E6BF800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Human Factors &amp; Insider Threats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F3F72-793F-1FDB-69B6-9A1C56D08A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098531"/>
            <a:ext cx="8763000" cy="2559069"/>
          </a:xfrm>
        </p:spPr>
        <p:txBody>
          <a:bodyPr/>
          <a:lstStyle/>
          <a:p>
            <a:pPr lvl="0"/>
            <a:r>
              <a:rPr lang="en-GB"/>
              <a:t>Human error </a:t>
            </a:r>
          </a:p>
          <a:p>
            <a:pPr lvl="0"/>
            <a:r>
              <a:rPr lang="en-GB"/>
              <a:t>Social engineering </a:t>
            </a:r>
          </a:p>
          <a:p>
            <a:pPr lvl="0"/>
            <a:r>
              <a:rPr lang="en-GB"/>
              <a:t>Phishing </a:t>
            </a:r>
          </a:p>
          <a:p>
            <a:pPr lvl="0"/>
            <a:r>
              <a:rPr lang="en-GB"/>
              <a:t>Weak passwords </a:t>
            </a:r>
          </a:p>
          <a:p>
            <a:r>
              <a:rPr lang="en-GB"/>
              <a:t>Misconfigurations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F8C6F7-FD93-5042-5B84-E34047160698}"/>
              </a:ext>
            </a:extLst>
          </p:cNvPr>
          <p:cNvSpPr txBox="1"/>
          <p:nvPr/>
        </p:nvSpPr>
        <p:spPr>
          <a:xfrm>
            <a:off x="304800" y="4800600"/>
            <a:ext cx="8229600" cy="47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“What is the weakest security control in most organisations?”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C7925A-2975-8856-D269-0A9740AFF244}"/>
              </a:ext>
            </a:extLst>
          </p:cNvPr>
          <p:cNvSpPr txBox="1"/>
          <p:nvPr/>
        </p:nvSpPr>
        <p:spPr>
          <a:xfrm>
            <a:off x="340895" y="3998267"/>
            <a:ext cx="78486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3"/>
              </a:rPr>
              <a:t>https://www.youtube.com/watch?v=lc7scxvKQOo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91007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0D868-1393-9A7E-03BC-1E97E8B21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734291"/>
          </a:xfrm>
        </p:spPr>
        <p:txBody>
          <a:bodyPr>
            <a:normAutofit/>
          </a:bodyPr>
          <a:lstStyle/>
          <a:p>
            <a:r>
              <a:rPr lang="en-GB" b="1"/>
              <a:t>Governance vs Technical Security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1FED8-6314-FF4D-FA3F-0A99C3756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990600"/>
            <a:ext cx="8229600" cy="4470400"/>
          </a:xfrm>
        </p:spPr>
        <p:txBody>
          <a:bodyPr>
            <a:normAutofit fontScale="70000" lnSpcReduction="20000"/>
          </a:bodyPr>
          <a:lstStyle/>
          <a:p>
            <a:r>
              <a:rPr lang="en-GB" sz="4000" dirty="0"/>
              <a:t>Governance includes:</a:t>
            </a:r>
          </a:p>
          <a:p>
            <a:pPr marL="0" lvl="0" indent="0">
              <a:buNone/>
            </a:pPr>
            <a:endParaRPr lang="en-GB" b="1" dirty="0"/>
          </a:p>
          <a:p>
            <a:pPr marL="0" lvl="0" indent="0">
              <a:buNone/>
            </a:pPr>
            <a:r>
              <a:rPr lang="en-GB" b="1" dirty="0"/>
              <a:t>Leadership</a:t>
            </a:r>
          </a:p>
          <a:p>
            <a:pPr marL="0" indent="0">
              <a:buNone/>
            </a:pPr>
            <a:r>
              <a:rPr lang="en-GB" sz="2800" dirty="0"/>
              <a:t>The ability of management or executives to guide, influence, and support organisational cybersecurity strategy, culture, and decision-making.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b="1" dirty="0"/>
              <a:t>accountability </a:t>
            </a:r>
          </a:p>
          <a:p>
            <a:pPr marL="0" indent="0">
              <a:buNone/>
            </a:pPr>
            <a:r>
              <a:rPr lang="en-GB" sz="2800" dirty="0"/>
              <a:t>The responsibility of individuals or departments to answer for their actions, decisions, and security-related duties within an organisation.</a:t>
            </a:r>
          </a:p>
          <a:p>
            <a:endParaRPr lang="en-GB" sz="2800" dirty="0"/>
          </a:p>
          <a:p>
            <a:pPr marL="0" lvl="0" indent="0">
              <a:buNone/>
            </a:pPr>
            <a:r>
              <a:rPr lang="en-GB" b="1" dirty="0"/>
              <a:t>policies </a:t>
            </a:r>
          </a:p>
          <a:p>
            <a:pPr marL="0" indent="0">
              <a:buNone/>
            </a:pPr>
            <a:r>
              <a:rPr lang="en-GB" sz="2800" dirty="0"/>
              <a:t>Formal rules, procedures, and guidelines that define how security, data protection, and acceptable use should be managed within an organisation.</a:t>
            </a:r>
          </a:p>
          <a:p>
            <a:endParaRPr lang="en-GB" sz="2800" dirty="0"/>
          </a:p>
          <a:p>
            <a:pPr marL="0" lv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8674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12776D-7150-997F-A0B2-68AF029A9F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941F3-0299-C5FC-DF58-8068BD8DD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7342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Governance vs Technical Security Continue…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F0ABA-C7B0-F539-9A58-C9CAFAF5A5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558800"/>
            <a:ext cx="8229600" cy="4013200"/>
          </a:xfrm>
        </p:spPr>
        <p:txBody>
          <a:bodyPr>
            <a:normAutofit fontScale="70000" lnSpcReduction="20000"/>
          </a:bodyPr>
          <a:lstStyle/>
          <a:p>
            <a:r>
              <a:rPr lang="en-GB" sz="3600" dirty="0"/>
              <a:t>Governance includes: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b="1" dirty="0"/>
              <a:t>risk management </a:t>
            </a:r>
          </a:p>
          <a:p>
            <a:pPr marL="0" indent="0">
              <a:buNone/>
            </a:pPr>
            <a:r>
              <a:rPr lang="en-GB" sz="2800" dirty="0"/>
              <a:t>The process of identifying, assessing, prioritising, and reducing cybersecurity risks to an acceptable level.</a:t>
            </a:r>
          </a:p>
          <a:p>
            <a:pPr marL="0" lvl="0" indent="0">
              <a:buNone/>
            </a:pPr>
            <a:endParaRPr lang="en-GB" b="1" dirty="0"/>
          </a:p>
          <a:p>
            <a:pPr marL="0" lvl="0" indent="0">
              <a:buNone/>
            </a:pPr>
            <a:r>
              <a:rPr lang="en-GB" b="1" dirty="0"/>
              <a:t>compliance </a:t>
            </a:r>
          </a:p>
          <a:p>
            <a:pPr marL="0" indent="0">
              <a:buNone/>
            </a:pPr>
            <a:r>
              <a:rPr lang="en-GB" sz="2800" dirty="0"/>
              <a:t>Ensuring that an organisation follows relevant laws, regulations, standards, and industry requirements related to security and data protection.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sz="2900" b="1" dirty="0"/>
              <a:t>decision-making </a:t>
            </a:r>
          </a:p>
          <a:p>
            <a:pPr marL="0" indent="0">
              <a:buNone/>
            </a:pPr>
            <a:r>
              <a:rPr lang="en-GB" sz="2800" dirty="0"/>
              <a:t>The process of evaluating information, risks, and organisational priorities to make informed cybersecurity and governance choices.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797D01-2AE7-54AD-EA54-6074C5E0CF9F}"/>
              </a:ext>
            </a:extLst>
          </p:cNvPr>
          <p:cNvSpPr txBox="1"/>
          <p:nvPr/>
        </p:nvSpPr>
        <p:spPr>
          <a:xfrm>
            <a:off x="228600" y="4572000"/>
            <a:ext cx="8610600" cy="9677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Discussion:</a:t>
            </a:r>
            <a:endParaRPr lang="en-GB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“Can an organisation be technically secure but poorly governed?”</a:t>
            </a:r>
          </a:p>
        </p:txBody>
      </p:sp>
    </p:spTree>
    <p:extLst>
      <p:ext uri="{BB962C8B-B14F-4D97-AF65-F5344CB8AC3E}">
        <p14:creationId xmlns:p14="http://schemas.microsoft.com/office/powerpoint/2010/main" val="2911562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88FED-522E-76E4-8DA0-9526EFF45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886691"/>
          </a:xfrm>
        </p:spPr>
        <p:txBody>
          <a:bodyPr>
            <a:normAutofit fontScale="90000"/>
          </a:bodyPr>
          <a:lstStyle/>
          <a:p>
            <a:r>
              <a:rPr lang="en-GB" b="1"/>
              <a:t>Why Organisations Still Get Breached</a:t>
            </a:r>
            <a:br>
              <a:rPr lang="en-GB" b="1"/>
            </a:br>
            <a:r>
              <a:rPr lang="en-GB" b="1"/>
              <a:t>Discuss: consider the following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90B56-37E2-FFAF-E2C3-B71A5F551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447799"/>
            <a:ext cx="8763000" cy="4114801"/>
          </a:xfrm>
        </p:spPr>
        <p:txBody>
          <a:bodyPr/>
          <a:lstStyle/>
          <a:p>
            <a:pPr lvl="0"/>
            <a:r>
              <a:rPr lang="en-GB"/>
              <a:t>Compliance-only mindset </a:t>
            </a:r>
          </a:p>
          <a:p>
            <a:pPr lvl="0"/>
            <a:r>
              <a:rPr lang="en-GB"/>
              <a:t>Weak monitoring </a:t>
            </a:r>
          </a:p>
          <a:p>
            <a:pPr lvl="0"/>
            <a:r>
              <a:rPr lang="en-GB"/>
              <a:t>Legacy systems </a:t>
            </a:r>
          </a:p>
          <a:p>
            <a:pPr lvl="0"/>
            <a:r>
              <a:rPr lang="en-GB"/>
              <a:t>Poor patch management </a:t>
            </a:r>
          </a:p>
          <a:p>
            <a:pPr lvl="0"/>
            <a:r>
              <a:rPr lang="en-GB"/>
              <a:t>Cloud misconfiguration </a:t>
            </a:r>
          </a:p>
          <a:p>
            <a:r>
              <a:rPr lang="en-GB"/>
              <a:t>Third-party risk</a:t>
            </a:r>
          </a:p>
        </p:txBody>
      </p:sp>
    </p:spTree>
    <p:extLst>
      <p:ext uri="{BB962C8B-B14F-4D97-AF65-F5344CB8AC3E}">
        <p14:creationId xmlns:p14="http://schemas.microsoft.com/office/powerpoint/2010/main" val="3211540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E6B74A-10C9-735D-C56F-8CA056513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26191-D5AC-E0F4-AEB3-2D3C7CEFE8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05691"/>
          </a:xfrm>
        </p:spPr>
        <p:txBody>
          <a:bodyPr>
            <a:normAutofit fontScale="90000"/>
          </a:bodyPr>
          <a:lstStyle/>
          <a:p>
            <a:r>
              <a:rPr lang="en-GB"/>
              <a:t>Reference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7B981-A197-22B4-D72F-9BD309BAB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600861"/>
            <a:ext cx="8763000" cy="404733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/>
              <a:t>NIST Cybersecurity Framework</a:t>
            </a:r>
            <a:endParaRPr lang="en-GB"/>
          </a:p>
          <a:p>
            <a:r>
              <a:rPr lang="en-GB"/>
              <a:t>Excellent foundational governance framework.</a:t>
            </a:r>
          </a:p>
          <a:p>
            <a:r>
              <a:rPr lang="en-GB" u="sng">
                <a:hlinkClick r:id="rId2"/>
              </a:rPr>
              <a:t>NIST Cybersecurity Framework</a:t>
            </a:r>
            <a:br>
              <a:rPr lang="en-GB"/>
            </a:br>
            <a:endParaRPr lang="en-GB"/>
          </a:p>
          <a:p>
            <a:pPr marL="0" indent="0">
              <a:buNone/>
            </a:pPr>
            <a:r>
              <a:rPr lang="en-GB" b="1"/>
              <a:t>UK NCSC Board Toolkit</a:t>
            </a:r>
            <a:endParaRPr lang="en-GB"/>
          </a:p>
          <a:p>
            <a:r>
              <a:rPr lang="en-GB"/>
              <a:t>Excellent governance-focused resource.</a:t>
            </a:r>
          </a:p>
          <a:p>
            <a:r>
              <a:rPr lang="en-GB" u="sng">
                <a:hlinkClick r:id="rId3"/>
              </a:rPr>
              <a:t>UK NCSC Board Toolkit</a:t>
            </a:r>
            <a:br>
              <a:rPr lang="en-GB"/>
            </a:br>
            <a:endParaRPr lang="en-GB"/>
          </a:p>
          <a:p>
            <a:pPr marL="0" indent="0">
              <a:buNone/>
            </a:pPr>
            <a:r>
              <a:rPr lang="en-GB" b="1"/>
              <a:t>ENISA Threat Landscape</a:t>
            </a:r>
            <a:endParaRPr lang="en-GB"/>
          </a:p>
          <a:p>
            <a:r>
              <a:rPr lang="en-GB"/>
              <a:t>Strong modern cyber threat overview.</a:t>
            </a:r>
          </a:p>
          <a:p>
            <a:r>
              <a:rPr lang="en-GB" u="sng">
                <a:hlinkClick r:id="rId4"/>
              </a:rPr>
              <a:t>ENISA Threat Landscape</a:t>
            </a:r>
            <a:br>
              <a:rPr lang="en-GB"/>
            </a:br>
            <a:endParaRPr lang="en-GB"/>
          </a:p>
          <a:p>
            <a:pPr marL="0" indent="0">
              <a:buNone/>
            </a:pPr>
            <a:r>
              <a:rPr lang="en-GB" b="1"/>
              <a:t>IBM Cost of a Data Breach Report</a:t>
            </a:r>
            <a:endParaRPr lang="en-GB"/>
          </a:p>
          <a:p>
            <a:r>
              <a:rPr lang="en-GB"/>
              <a:t>Excellent organisational impact discussion.</a:t>
            </a:r>
          </a:p>
          <a:p>
            <a:r>
              <a:rPr lang="en-GB" u="sng">
                <a:hlinkClick r:id="rId5"/>
              </a:rPr>
              <a:t>IBM Cost of a Data Breach Report</a:t>
            </a:r>
            <a:br>
              <a:rPr lang="en-GB"/>
            </a:br>
            <a:endParaRPr lang="en-GB"/>
          </a:p>
          <a:p>
            <a:pPr marL="0" indent="0">
              <a:buNone/>
            </a:pPr>
            <a:r>
              <a:rPr lang="en-GB" b="1"/>
              <a:t>Verizon Data Breach Investigations Report (DBIR)</a:t>
            </a:r>
            <a:endParaRPr lang="en-GB"/>
          </a:p>
          <a:p>
            <a:r>
              <a:rPr lang="en-GB"/>
              <a:t>Excellent for statistics and trends.</a:t>
            </a:r>
          </a:p>
          <a:p>
            <a:r>
              <a:rPr lang="en-GB" u="sng">
                <a:hlinkClick r:id="rId6"/>
              </a:rPr>
              <a:t>Verizon DBIR</a:t>
            </a:r>
            <a:endParaRPr lang="en-GB" u="sng"/>
          </a:p>
          <a:p>
            <a:endParaRPr lang="en-GB" u="sng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353CEE-BA29-59A9-7798-6C967E4FD257}"/>
              </a:ext>
            </a:extLst>
          </p:cNvPr>
          <p:cNvSpPr txBox="1"/>
          <p:nvPr/>
        </p:nvSpPr>
        <p:spPr>
          <a:xfrm>
            <a:off x="202532" y="5105400"/>
            <a:ext cx="890778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https://learn.microsoft.com/en-us/azure/security/fundamentals/shared-responsibility</a:t>
            </a:r>
            <a:r>
              <a:rPr lang="en-GB" sz="160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836233-6117-E0AC-DAD8-118B72E27EF5}"/>
              </a:ext>
            </a:extLst>
          </p:cNvPr>
          <p:cNvSpPr txBox="1"/>
          <p:nvPr/>
        </p:nvSpPr>
        <p:spPr>
          <a:xfrm>
            <a:off x="190500" y="4922784"/>
            <a:ext cx="73533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US" sz="1400" b="1" i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Shared responsibility in the cloud</a:t>
            </a:r>
          </a:p>
        </p:txBody>
      </p:sp>
    </p:spTree>
    <p:extLst>
      <p:ext uri="{BB962C8B-B14F-4D97-AF65-F5344CB8AC3E}">
        <p14:creationId xmlns:p14="http://schemas.microsoft.com/office/powerpoint/2010/main" val="3737725938"/>
      </p:ext>
    </p:extLst>
  </p:cSld>
  <p:clrMapOvr>
    <a:masterClrMapping/>
  </p:clrMapOvr>
</p:sld>
</file>

<file path=ppt/theme/theme1.xml><?xml version="1.0" encoding="utf-8"?>
<a:theme xmlns:a="http://schemas.openxmlformats.org/drawingml/2006/main" name="1_Sampl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Russell_4e_ch03</Template>
  <TotalTime>0</TotalTime>
  <Words>2659</Words>
  <Application>Microsoft Office PowerPoint</Application>
  <PresentationFormat>On-screen Show (4:3)</PresentationFormat>
  <Paragraphs>485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Bitstream Charter</vt:lpstr>
      <vt:lpstr>Arial</vt:lpstr>
      <vt:lpstr>Calibri</vt:lpstr>
      <vt:lpstr>Courier New</vt:lpstr>
      <vt:lpstr>Segoe UI</vt:lpstr>
      <vt:lpstr>Wingdings</vt:lpstr>
      <vt:lpstr>1_Sample</vt:lpstr>
      <vt:lpstr>Modern Cybersecurity Governance,  </vt:lpstr>
      <vt:lpstr>Recall- Data Security and Compliance  Module Aim </vt:lpstr>
      <vt:lpstr>Learning Objectives</vt:lpstr>
      <vt:lpstr>PROPOSED SESSION FLOW</vt:lpstr>
      <vt:lpstr>Why Cybersecurity is a Business Problem?</vt:lpstr>
      <vt:lpstr>Ransomware attack on a student portal Case: </vt:lpstr>
      <vt:lpstr>Student task — groups of 3–4, discussion for 10 minutes</vt:lpstr>
      <vt:lpstr>Modern Cyber Threat Landscape</vt:lpstr>
      <vt:lpstr>Modern Cyber Threat Landscape Continue…</vt:lpstr>
      <vt:lpstr>Modern Cyber Threat Landscape Continue…</vt:lpstr>
      <vt:lpstr>Discussion “Is AI making cybersecurity harder or easier?”</vt:lpstr>
      <vt:lpstr>Functions of Information Security(Recall)</vt:lpstr>
      <vt:lpstr>Business Needs vs Security Needs</vt:lpstr>
      <vt:lpstr>Human Factors &amp; Insider Threats </vt:lpstr>
      <vt:lpstr>Governance vs Technical Security</vt:lpstr>
      <vt:lpstr>Governance vs Technical Security Continue…</vt:lpstr>
      <vt:lpstr>Why Organisations Still Get Breached Discuss: consider the following</vt:lpstr>
      <vt:lpstr>Reference Links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 Introduction to Information Security</dc:title>
  <dc:creator>Whitman</dc:creator>
  <cp:lastModifiedBy>Munyaradzi Nicholas Murira</cp:lastModifiedBy>
  <cp:revision>1</cp:revision>
  <dcterms:created xsi:type="dcterms:W3CDTF">2008-12-13T17:52:47Z</dcterms:created>
  <dcterms:modified xsi:type="dcterms:W3CDTF">2026-10-08T04:58:24Z</dcterms:modified>
</cp:coreProperties>
</file>