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tags/tag1.xml" ContentType="application/vnd.openxmlformats-officedocument.presentationml.tags+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3.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tags/tag4.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sldIdLst>
    <p:sldId id="743" r:id="rId2"/>
    <p:sldId id="756" r:id="rId3"/>
    <p:sldId id="629" r:id="rId4"/>
    <p:sldId id="749" r:id="rId5"/>
    <p:sldId id="744" r:id="rId6"/>
    <p:sldId id="739" r:id="rId7"/>
    <p:sldId id="748" r:id="rId8"/>
    <p:sldId id="741" r:id="rId9"/>
    <p:sldId id="742" r:id="rId10"/>
    <p:sldId id="750" r:id="rId11"/>
    <p:sldId id="449" r:id="rId12"/>
    <p:sldId id="595" r:id="rId13"/>
    <p:sldId id="593" r:id="rId14"/>
    <p:sldId id="594" r:id="rId15"/>
    <p:sldId id="722" r:id="rId16"/>
    <p:sldId id="283" r:id="rId17"/>
    <p:sldId id="527" r:id="rId18"/>
    <p:sldId id="528" r:id="rId19"/>
    <p:sldId id="529" r:id="rId20"/>
    <p:sldId id="530" r:id="rId21"/>
    <p:sldId id="533" r:id="rId22"/>
    <p:sldId id="534" r:id="rId23"/>
    <p:sldId id="536" r:id="rId24"/>
    <p:sldId id="535" r:id="rId25"/>
    <p:sldId id="539" r:id="rId26"/>
    <p:sldId id="540" r:id="rId27"/>
    <p:sldId id="541" r:id="rId28"/>
    <p:sldId id="544" r:id="rId29"/>
    <p:sldId id="552" r:id="rId30"/>
    <p:sldId id="578" r:id="rId31"/>
    <p:sldId id="597" r:id="rId32"/>
    <p:sldId id="270" r:id="rId33"/>
    <p:sldId id="301" r:id="rId34"/>
    <p:sldId id="323" r:id="rId35"/>
    <p:sldId id="294" r:id="rId36"/>
    <p:sldId id="318" r:id="rId37"/>
    <p:sldId id="601" r:id="rId38"/>
    <p:sldId id="372" r:id="rId39"/>
    <p:sldId id="288" r:id="rId40"/>
    <p:sldId id="377" r:id="rId41"/>
    <p:sldId id="603" r:id="rId42"/>
    <p:sldId id="599" r:id="rId43"/>
    <p:sldId id="436" r:id="rId44"/>
    <p:sldId id="468" r:id="rId45"/>
    <p:sldId id="632" r:id="rId46"/>
    <p:sldId id="441" r:id="rId47"/>
    <p:sldId id="442" r:id="rId48"/>
    <p:sldId id="635" r:id="rId49"/>
    <p:sldId id="284" r:id="rId50"/>
    <p:sldId id="582" r:id="rId51"/>
    <p:sldId id="583" r:id="rId52"/>
    <p:sldId id="584" r:id="rId53"/>
    <p:sldId id="587" r:id="rId54"/>
    <p:sldId id="638" r:id="rId55"/>
    <p:sldId id="639" r:id="rId56"/>
    <p:sldId id="640" r:id="rId57"/>
    <p:sldId id="732" r:id="rId58"/>
    <p:sldId id="691" r:id="rId59"/>
    <p:sldId id="692" r:id="rId60"/>
    <p:sldId id="726" r:id="rId61"/>
    <p:sldId id="699" r:id="rId62"/>
    <p:sldId id="751" r:id="rId63"/>
    <p:sldId id="296" r:id="rId64"/>
    <p:sldId id="747" r:id="rId65"/>
    <p:sldId id="754" r:id="rId66"/>
    <p:sldId id="755" r:id="rId6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D527EC-77D2-EA60-FFD4-E7DF0E167CBF}" v="12" dt="2024-10-31T11:04:06.218"/>
    <p1510:client id="{F159BCE8-B956-8142-38C1-50ABB61CF322}" v="172" dt="2024-10-31T10:10:01.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diagrams/_rels/data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image" Target="../media/image49.png"/><Relationship Id="rId5" Type="http://schemas.openxmlformats.org/officeDocument/2006/relationships/image" Target="../media/image53.png"/><Relationship Id="rId4" Type="http://schemas.openxmlformats.org/officeDocument/2006/relationships/image" Target="../media/image52.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image" Target="../media/image49.png"/><Relationship Id="rId5" Type="http://schemas.openxmlformats.org/officeDocument/2006/relationships/image" Target="../media/image53.png"/><Relationship Id="rId4"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a:t>An offence under S1 Public Order act 2023</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a:p>
        <a:p>
          <a:pPr algn="ctr"/>
          <a:r>
            <a:rPr lang="en-US" sz="240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a:t>A Constable may search any person who has been arrested at a place </a:t>
          </a:r>
          <a:r>
            <a:rPr lang="en-US" sz="2400" b="1" i="1" u="sng"/>
            <a:t>other than a police station</a:t>
          </a:r>
          <a:endParaRPr lang="en-US"/>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a:t>If</a:t>
          </a:r>
          <a:r>
            <a:rPr lang="en-US" sz="2400" baseline="0"/>
            <a:t> they have </a:t>
          </a:r>
          <a:r>
            <a:rPr lang="en-US" sz="2400" b="1" i="1" u="sng" baseline="0"/>
            <a:t>reasonable grounds for believing </a:t>
          </a:r>
          <a:r>
            <a:rPr lang="en-US" sz="2400" baseline="0"/>
            <a:t>that the arrested person may present </a:t>
          </a:r>
          <a:endParaRPr lang="en-US"/>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a:t>D</a:t>
          </a:r>
          <a:r>
            <a:rPr lang="en-US" sz="2400"/>
            <a:t>anger to himself or others</a:t>
          </a:r>
        </a:p>
        <a:p>
          <a:r>
            <a:rPr lang="en-US" sz="2400" b="1" i="1" u="sng"/>
            <a:t>I</a:t>
          </a:r>
          <a:r>
            <a:rPr lang="en-US" sz="2400"/>
            <a:t>mplement which he might use to escape</a:t>
          </a:r>
        </a:p>
        <a:p>
          <a:r>
            <a:rPr lang="en-US" sz="2400" b="1" i="1" u="sng"/>
            <a:t>E</a:t>
          </a:r>
          <a:r>
            <a:rPr lang="en-US" sz="2400"/>
            <a:t>vidence relating to an offence</a:t>
          </a:r>
        </a:p>
        <a:p>
          <a:endParaRPr lang="en-US" sz="2400"/>
        </a:p>
        <a:p>
          <a:endParaRPr lang="en-US"/>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a:br>
          <a:r>
            <a:rPr lang="en-US" sz="2400"/>
            <a:t>A Constable may enter and search any premises </a:t>
          </a:r>
          <a:r>
            <a:rPr lang="en-US" sz="2400" b="1" i="1" u="sng"/>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a:br>
          <a:r>
            <a:rPr lang="en-US" sz="2400" b="0"/>
            <a:t>Or </a:t>
          </a:r>
          <a:r>
            <a:rPr lang="en-US" sz="2400" b="1" i="1" u="sng"/>
            <a:t>controlled</a:t>
          </a:r>
          <a:r>
            <a:rPr lang="en-US" sz="2400" b="0"/>
            <a:t> by a person under arrest for an </a:t>
          </a:r>
          <a:r>
            <a:rPr lang="en-US" sz="2400" b="1" i="1" u="sng"/>
            <a:t>indictable</a:t>
          </a:r>
          <a:r>
            <a:rPr lang="en-US" sz="2400" b="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a:t>If he has </a:t>
          </a:r>
          <a:r>
            <a:rPr lang="en-US" sz="2400" b="1" i="1" u="sng"/>
            <a:t>reasonable grounds for </a:t>
          </a:r>
          <a:r>
            <a:rPr lang="en-US" sz="2400" b="0" i="0" u="none"/>
            <a:t>suspecting that there is on the premises evidence relating to </a:t>
          </a:r>
          <a:r>
            <a:rPr lang="en-US" sz="2400" b="1" i="1" u="sng"/>
            <a:t>that</a:t>
          </a:r>
          <a:r>
            <a:rPr lang="en-US" sz="2400" b="0" i="0" u="none"/>
            <a:t> </a:t>
          </a:r>
          <a:r>
            <a:rPr lang="en-US" sz="2400" b="1" i="1" u="sng"/>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a:solidFill>
                <a:schemeClr val="accent6"/>
              </a:solidFill>
            </a:rPr>
            <a:t>Where</a:t>
          </a:r>
          <a:r>
            <a:rPr lang="en-US" sz="220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a:solidFill>
                <a:schemeClr val="accent6"/>
              </a:solidFill>
            </a:rPr>
            <a:t>Where</a:t>
          </a:r>
          <a:r>
            <a:rPr lang="en-US" sz="220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a:solidFill>
                <a:schemeClr val="accent6"/>
              </a:solidFill>
            </a:rPr>
            <a:t>The </a:t>
          </a:r>
          <a:r>
            <a:rPr lang="en-US" sz="2200" b="1" i="1">
              <a:solidFill>
                <a:schemeClr val="accent6"/>
              </a:solidFill>
            </a:rPr>
            <a:t>time</a:t>
          </a:r>
          <a:r>
            <a:rPr lang="en-US" sz="220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a:solidFill>
                <a:schemeClr val="accent6"/>
              </a:solidFill>
            </a:rPr>
            <a:t>The </a:t>
          </a:r>
          <a:r>
            <a:rPr lang="en-US" sz="2200" b="1" i="1">
              <a:solidFill>
                <a:schemeClr val="accent6"/>
              </a:solidFill>
            </a:rPr>
            <a:t>date</a:t>
          </a:r>
          <a:r>
            <a:rPr lang="en-US" sz="220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a:solidFill>
                <a:schemeClr val="accent6"/>
              </a:solidFill>
            </a:rPr>
            <a:t>Whom</a:t>
          </a:r>
          <a:r>
            <a:rPr lang="en-US" sz="230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B3800F76-12BE-4AC6-A367-441E6A93D2E3}" srcId="{003129C5-F70B-411A-8786-8631584D7EE8}" destId="{BA69BCF8-CB48-4FD6-A2AA-9DF05CA9F35B}" srcOrd="2" destOrd="0" parTransId="{1F086E52-0116-468E-8D0F-627E5ADE3123}" sibTransId="{30D902C7-9243-48CF-BF44-395D59BFDE0D}"/>
    <dgm:cxn modelId="{F5895E56-0F04-4497-A133-41A7DCDF6EFE}" type="presOf" srcId="{C24262C3-2D9B-41ED-A992-2AD44B8CFB5A}" destId="{D6BF2B0D-98F9-4414-86E9-71A94CB52B35}" srcOrd="0" destOrd="0" presId="urn:microsoft.com/office/officeart/2005/8/layout/process5"/>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pPr rtl="0"/>
          <a:r>
            <a:rPr lang="en-US"/>
            <a:t>Section 1 – Theft</a:t>
          </a:r>
          <a:r>
            <a:rPr lang="en-US">
              <a:latin typeface="Calibri Light" panose="020F0302020204030204"/>
            </a:rPr>
            <a:t> </a:t>
          </a:r>
          <a:endParaRPr lang="en-US"/>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pPr rtl="0"/>
          <a:r>
            <a:rPr lang="en-US"/>
            <a:t>Section 8 – Robbery</a:t>
          </a:r>
          <a:r>
            <a:rPr lang="en-US">
              <a:latin typeface="Calibri Light" panose="020F0302020204030204"/>
            </a:rPr>
            <a:t> </a:t>
          </a:r>
          <a:endParaRPr lang="en-US"/>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b="1" u="sng">
              <a:solidFill>
                <a:srgbClr val="FF0000"/>
              </a:solidFill>
            </a:rPr>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pPr rtl="0"/>
          <a:r>
            <a:rPr lang="en-US"/>
            <a:t>Section 10.- Aggravated Burglary</a:t>
          </a:r>
          <a:r>
            <a:rPr lang="en-US">
              <a:latin typeface="Calibri Light" panose="020F0302020204030204"/>
            </a:rPr>
            <a:t>  </a:t>
          </a:r>
          <a:endParaRPr lang="en-US"/>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a:solidFill>
                <a:schemeClr val="accent1"/>
              </a:solidFill>
            </a:rPr>
            <a:t>W</a:t>
          </a:r>
          <a:r>
            <a:rPr lang="en-US" sz="2400"/>
            <a:t>eapon of offence </a:t>
          </a:r>
          <a:r>
            <a:rPr lang="en-US" sz="240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a:t>any </a:t>
          </a:r>
          <a:r>
            <a:rPr lang="en-US" sz="3200" b="1" i="1" u="sng">
              <a:solidFill>
                <a:schemeClr val="accent1"/>
              </a:solidFill>
            </a:rPr>
            <a:t>I</a:t>
          </a:r>
          <a:r>
            <a:rPr lang="en-US" sz="2400"/>
            <a:t>mitation firearm </a:t>
          </a:r>
          <a:r>
            <a:rPr lang="en-US" sz="240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a:t>any </a:t>
          </a:r>
          <a:r>
            <a:rPr lang="en-US" sz="3200" b="1" i="1" u="sng">
              <a:solidFill>
                <a:schemeClr val="accent1"/>
              </a:solidFill>
            </a:rPr>
            <a:t>F</a:t>
          </a:r>
          <a:r>
            <a:rPr lang="en-US" sz="240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a:t>any </a:t>
          </a:r>
          <a:r>
            <a:rPr lang="en-US" sz="3200" b="1" i="1" u="sng">
              <a:solidFill>
                <a:schemeClr val="accent1"/>
              </a:solidFill>
            </a:rPr>
            <a:t>E</a:t>
          </a:r>
          <a:r>
            <a:rPr lang="en-US" sz="240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a:t>Entry for purpose of arrest/recapture/Saving life &amp; limb</a:t>
          </a:r>
        </a:p>
      </dsp:txBody>
      <dsp:txXfrm>
        <a:off x="0" y="565881"/>
        <a:ext cx="7272807" cy="4814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Executing a warrant of arrest or commitment</a:t>
          </a:r>
        </a:p>
      </dsp:txBody>
      <dsp:txXfrm>
        <a:off x="1866661" y="2833701"/>
        <a:ext cx="3226131" cy="1744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offence under S1 Public Order act 2023</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a:p>
        <a:p>
          <a:pPr marL="0" lvl="0" indent="0" algn="ctr" defTabSz="1066800">
            <a:lnSpc>
              <a:spcPct val="90000"/>
            </a:lnSpc>
            <a:spcBef>
              <a:spcPct val="0"/>
            </a:spcBef>
            <a:spcAft>
              <a:spcPct val="35000"/>
            </a:spcAft>
            <a:buNone/>
          </a:pPr>
          <a:r>
            <a:rPr lang="en-US" sz="2400" kern="120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A Constable may search any person who has been arrested at a place </a:t>
          </a:r>
          <a:r>
            <a:rPr lang="en-US" sz="2400" b="1" i="1" u="sng" kern="1200"/>
            <a:t>other than a police station</a:t>
          </a:r>
          <a:endParaRPr lang="en-US" kern="120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If</a:t>
          </a:r>
          <a:r>
            <a:rPr lang="en-US" sz="2400" kern="1200" baseline="0"/>
            <a:t> they have </a:t>
          </a:r>
          <a:r>
            <a:rPr lang="en-US" sz="2400" b="1" i="1" u="sng" kern="1200" baseline="0"/>
            <a:t>reasonable grounds for believing </a:t>
          </a:r>
          <a:r>
            <a:rPr lang="en-US" sz="2400" kern="1200" baseline="0"/>
            <a:t>that the arrested person may present </a:t>
          </a:r>
          <a:endParaRPr lang="en-US" kern="120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a:t>D</a:t>
          </a:r>
          <a:r>
            <a:rPr lang="en-US" sz="2400" kern="1200"/>
            <a:t>anger to himself or others</a:t>
          </a:r>
        </a:p>
        <a:p>
          <a:pPr marL="0" lvl="0" indent="0" algn="ctr" defTabSz="1066800">
            <a:lnSpc>
              <a:spcPct val="90000"/>
            </a:lnSpc>
            <a:spcBef>
              <a:spcPct val="0"/>
            </a:spcBef>
            <a:spcAft>
              <a:spcPct val="35000"/>
            </a:spcAft>
            <a:buNone/>
          </a:pPr>
          <a:r>
            <a:rPr lang="en-US" sz="2400" b="1" i="1" u="sng" kern="1200"/>
            <a:t>I</a:t>
          </a:r>
          <a:r>
            <a:rPr lang="en-US" sz="2400" kern="1200"/>
            <a:t>mplement which he might use to escape</a:t>
          </a:r>
        </a:p>
        <a:p>
          <a:pPr marL="0" lvl="0" indent="0" algn="ctr" defTabSz="1066800">
            <a:lnSpc>
              <a:spcPct val="90000"/>
            </a:lnSpc>
            <a:spcBef>
              <a:spcPct val="0"/>
            </a:spcBef>
            <a:spcAft>
              <a:spcPct val="35000"/>
            </a:spcAft>
            <a:buNone/>
          </a:pPr>
          <a:r>
            <a:rPr lang="en-US" sz="2400" b="1" i="1" u="sng" kern="1200"/>
            <a:t>E</a:t>
          </a:r>
          <a:r>
            <a:rPr lang="en-US" sz="2400" kern="1200"/>
            <a:t>vidence relating to an offence</a:t>
          </a:r>
        </a:p>
        <a:p>
          <a:pPr marL="0" lvl="0" indent="0" algn="ctr" defTabSz="1066800">
            <a:lnSpc>
              <a:spcPct val="90000"/>
            </a:lnSpc>
            <a:spcBef>
              <a:spcPct val="0"/>
            </a:spcBef>
            <a:spcAft>
              <a:spcPct val="35000"/>
            </a:spcAft>
            <a:buNone/>
          </a:pPr>
          <a:endParaRPr lang="en-US" sz="2400" kern="1200"/>
        </a:p>
        <a:p>
          <a:pPr marL="0" lvl="0" indent="0" algn="ctr" defTabSz="1066800">
            <a:lnSpc>
              <a:spcPct val="90000"/>
            </a:lnSpc>
            <a:spcBef>
              <a:spcPct val="0"/>
            </a:spcBef>
            <a:spcAft>
              <a:spcPct val="35000"/>
            </a:spcAft>
            <a:buNone/>
          </a:pPr>
          <a:endParaRPr lang="en-US" kern="1200"/>
        </a:p>
      </dsp:txBody>
      <dsp:txXfrm rot="10800000">
        <a:off x="7590970" y="2308472"/>
        <a:ext cx="3086140" cy="27346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p>
      </dsp:txBody>
      <dsp:txXfrm>
        <a:off x="25515" y="2625118"/>
        <a:ext cx="5330035" cy="8201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a:br>
          <a:r>
            <a:rPr lang="en-US" sz="2400" kern="1200"/>
            <a:t>A Constable may enter and search any premises </a:t>
          </a:r>
          <a:r>
            <a:rPr lang="en-US" sz="2400" b="1" i="1" u="sng" kern="120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a:br>
          <a:r>
            <a:rPr lang="en-US" sz="2400" b="0" kern="1200"/>
            <a:t>Or </a:t>
          </a:r>
          <a:r>
            <a:rPr lang="en-US" sz="2400" b="1" i="1" u="sng" kern="1200"/>
            <a:t>controlled</a:t>
          </a:r>
          <a:r>
            <a:rPr lang="en-US" sz="2400" b="0" kern="1200"/>
            <a:t> by a person under arrest for an </a:t>
          </a:r>
          <a:r>
            <a:rPr lang="en-US" sz="2400" b="1" i="1" u="sng" kern="1200"/>
            <a:t>indictable</a:t>
          </a:r>
          <a:r>
            <a:rPr lang="en-US" sz="2400" b="0" kern="1200"/>
            <a:t> offence</a:t>
          </a:r>
        </a:p>
      </dsp:txBody>
      <dsp:txXfrm rot="10800000">
        <a:off x="4560136" y="2138637"/>
        <a:ext cx="3676950" cy="25335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a:t>If he has </a:t>
          </a:r>
          <a:r>
            <a:rPr lang="en-US" sz="2400" b="1" i="1" u="sng" kern="1200"/>
            <a:t>reasonable grounds for </a:t>
          </a:r>
          <a:r>
            <a:rPr lang="en-US" sz="2400" b="0" i="0" u="none" kern="1200"/>
            <a:t>suspecting that there is on the premises evidence relating to </a:t>
          </a:r>
          <a:r>
            <a:rPr lang="en-US" sz="2400" b="1" i="1" u="sng" kern="1200"/>
            <a:t>that</a:t>
          </a:r>
          <a:r>
            <a:rPr lang="en-US" sz="2400" b="0" i="0" u="none" kern="1200"/>
            <a:t> </a:t>
          </a:r>
          <a:r>
            <a:rPr lang="en-US" sz="2400" b="1" i="1" u="sng" kern="120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p>
      </dsp:txBody>
      <dsp:txXfrm rot="10800000">
        <a:off x="4691221" y="2131785"/>
        <a:ext cx="3789982" cy="25253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p>
      </dsp:txBody>
      <dsp:txXfrm>
        <a:off x="4371943" y="33920"/>
        <a:ext cx="2579565" cy="10691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p>
      </dsp:txBody>
      <dsp:txXfrm>
        <a:off x="142246" y="2822960"/>
        <a:ext cx="2674938" cy="15659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a:solidFill>
                <a:schemeClr val="accent6"/>
              </a:solidFill>
            </a:rPr>
            <a:t>Where</a:t>
          </a:r>
          <a:r>
            <a:rPr lang="en-US" sz="2200" kern="120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a:solidFill>
                <a:schemeClr val="accent6"/>
              </a:solidFill>
            </a:rPr>
            <a:t>Where</a:t>
          </a:r>
          <a:r>
            <a:rPr lang="en-US" sz="2200" kern="120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a:solidFill>
                <a:schemeClr val="accent6"/>
              </a:solidFill>
            </a:rPr>
            <a:t>The </a:t>
          </a:r>
          <a:r>
            <a:rPr lang="en-US" sz="2200" b="1" i="1" kern="1200">
              <a:solidFill>
                <a:schemeClr val="accent6"/>
              </a:solidFill>
            </a:rPr>
            <a:t>time</a:t>
          </a:r>
          <a:r>
            <a:rPr lang="en-US" sz="2200" kern="120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a:solidFill>
                <a:schemeClr val="accent6"/>
              </a:solidFill>
            </a:rPr>
            <a:t>The </a:t>
          </a:r>
          <a:r>
            <a:rPr lang="en-US" sz="2200" b="1" i="1" kern="1200">
              <a:solidFill>
                <a:schemeClr val="accent6"/>
              </a:solidFill>
            </a:rPr>
            <a:t>date</a:t>
          </a:r>
          <a:r>
            <a:rPr lang="en-US" sz="2200" kern="120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a:solidFill>
                <a:schemeClr val="accent6"/>
              </a:solidFill>
            </a:rPr>
            <a:t>Whom</a:t>
          </a:r>
          <a:r>
            <a:rPr lang="en-US" sz="2300" kern="1200">
              <a:solidFill>
                <a:schemeClr val="accent6"/>
              </a:solidFill>
            </a:rPr>
            <a:t> it was seized by &amp; what was done with it after seizure</a:t>
          </a:r>
        </a:p>
      </dsp:txBody>
      <dsp:txXfrm>
        <a:off x="1061976" y="4283853"/>
        <a:ext cx="10410018" cy="6596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p>
      </dsp:txBody>
      <dsp:txXfrm>
        <a:off x="0" y="4466661"/>
        <a:ext cx="9799782" cy="6380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Releasing the scene</a:t>
          </a:r>
        </a:p>
      </dsp:txBody>
      <dsp:txXfrm>
        <a:off x="2540644" y="2284985"/>
        <a:ext cx="1726471" cy="10107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p>
      </dsp:txBody>
      <dsp:txXfrm>
        <a:off x="6314232" y="1376661"/>
        <a:ext cx="2144475" cy="16944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a:t>Section 1 – Theft</a:t>
          </a:r>
          <a:r>
            <a:rPr lang="en-US" sz="2300" kern="1200">
              <a:latin typeface="Calibri Light" panose="020F0302020204030204"/>
            </a:rPr>
            <a:t> </a:t>
          </a:r>
          <a:endParaRPr lang="en-US" sz="2300" kern="1200"/>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a:t>Section 8 – Robbery</a:t>
          </a:r>
          <a:r>
            <a:rPr lang="en-US" sz="2300" kern="1200">
              <a:latin typeface="Calibri Light" panose="020F0302020204030204"/>
            </a:rPr>
            <a:t> </a:t>
          </a:r>
          <a:endParaRPr lang="en-US" sz="2300" kern="1200"/>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b="1" u="sng" kern="1200">
              <a:solidFill>
                <a:srgbClr val="FF0000"/>
              </a:solidFill>
            </a:rPr>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a:t>Section 10.- Aggravated Burglary</a:t>
          </a:r>
          <a:r>
            <a:rPr lang="en-US" sz="2300" kern="1200">
              <a:latin typeface="Calibri Light" panose="020F0302020204030204"/>
            </a:rPr>
            <a:t>  </a:t>
          </a:r>
          <a:endParaRPr lang="en-US" sz="2300" kern="1200"/>
        </a:p>
      </dsp:txBody>
      <dsp:txXfrm>
        <a:off x="368821" y="3198110"/>
        <a:ext cx="4633198" cy="6126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a:solidFill>
                <a:schemeClr val="accent1"/>
              </a:solidFill>
            </a:rPr>
            <a:t>W</a:t>
          </a:r>
          <a:r>
            <a:rPr lang="en-US" sz="2400" kern="1200"/>
            <a:t>eapon of offence </a:t>
          </a:r>
          <a:r>
            <a:rPr lang="en-US" sz="2400" kern="120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I</a:t>
          </a:r>
          <a:r>
            <a:rPr lang="en-US" sz="2400" kern="1200"/>
            <a:t>mitation firearm </a:t>
          </a:r>
          <a:r>
            <a:rPr lang="en-US" sz="2400" kern="120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F</a:t>
          </a:r>
          <a:r>
            <a:rPr lang="en-US" sz="2400" kern="120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a:t>
          </a:r>
          <a:r>
            <a:rPr lang="en-US" sz="3200" b="1" i="1" u="sng" kern="1200">
              <a:solidFill>
                <a:schemeClr val="accent1"/>
              </a:solidFill>
            </a:rPr>
            <a:t>E</a:t>
          </a:r>
          <a:r>
            <a:rPr lang="en-US" sz="2400" kern="120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543324-BD54-40FF-AE14-245908096AF0}" type="datetimeFigureOut">
              <a:t>10/31/2024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6D6B99-1653-4BE8-82E4-AD892983FCD6}" type="slidenum">
              <a:t>‹#›</a:t>
            </a:fld>
            <a:endParaRPr lang="en-GB"/>
          </a:p>
        </p:txBody>
      </p:sp>
    </p:spTree>
    <p:extLst>
      <p:ext uri="{BB962C8B-B14F-4D97-AF65-F5344CB8AC3E}">
        <p14:creationId xmlns:p14="http://schemas.microsoft.com/office/powerpoint/2010/main" val="192852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2023/15/enacted#section-1-1-b"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legislation.gov.uk/ukpga/2023/15/enacted#section-1-3" TargetMode="External"/><Relationship Id="rId5" Type="http://schemas.openxmlformats.org/officeDocument/2006/relationships/hyperlink" Target="https://www.legislation.gov.uk/ukpga/2023/15/enacted#section-1-1-a" TargetMode="External"/><Relationship Id="rId4" Type="http://schemas.openxmlformats.org/officeDocument/2006/relationships/hyperlink" Target="https://www.legislation.gov.uk/ukpga/2023/15/enacted#section-1-1"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17</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a:solidFill>
                  <a:schemeClr val="tx1"/>
                </a:solidFill>
              </a:rPr>
              <a:t>Section 17 Police and Criminal Evidence Act 1984 </a:t>
            </a:r>
          </a:p>
          <a:p>
            <a:endParaRPr lang="en-GB" sz="1100">
              <a:solidFill>
                <a:schemeClr val="tx1"/>
              </a:solidFill>
            </a:endParaRPr>
          </a:p>
          <a:p>
            <a:r>
              <a:rPr lang="en-GB" sz="1100" b="0" i="0" u="none" strike="noStrike" kern="1200" baseline="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18</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a:latin typeface="Arial" pitchFamily="34" charset="0"/>
            </a:endParaRPr>
          </a:p>
          <a:p>
            <a:pPr eaLnBrk="1" hangingPunct="1">
              <a:defRPr/>
            </a:pPr>
            <a:endParaRPr lang="en-GB" sz="1600">
              <a:ea typeface="ＭＳ Ｐゴシック" pitchFamily="1" charset="-128"/>
            </a:endParaRPr>
          </a:p>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19</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a:solidFill>
                  <a:srgbClr val="000000"/>
                </a:solidFill>
                <a:effectLst/>
                <a:latin typeface="arial" panose="020B0604020202020204" pitchFamily="34" charset="0"/>
              </a:rPr>
              <a:t>Offence of locking on</a:t>
            </a:r>
          </a:p>
          <a:p>
            <a:pPr algn="l"/>
            <a:r>
              <a:rPr lang="en-GB" sz="1000" b="0" i="0">
                <a:solidFill>
                  <a:srgbClr val="1E1E1E"/>
                </a:solidFill>
                <a:effectLst/>
                <a:latin typeface="arial" panose="020B0604020202020204" pitchFamily="34" charset="0"/>
              </a:rPr>
              <a:t>(1)A person commits an offence if—</a:t>
            </a:r>
          </a:p>
          <a:p>
            <a:pPr algn="l"/>
            <a:r>
              <a:rPr lang="en-GB" sz="1000" b="0" i="0">
                <a:solidFill>
                  <a:srgbClr val="1E1E1E"/>
                </a:solidFill>
                <a:effectLst/>
                <a:latin typeface="arial" panose="020B0604020202020204" pitchFamily="34" charset="0"/>
              </a:rPr>
              <a:t>(a)they—</a:t>
            </a:r>
          </a:p>
          <a:p>
            <a:pPr algn="l"/>
            <a:r>
              <a:rPr lang="en-GB" sz="1000" b="0" i="0">
                <a:solidFill>
                  <a:srgbClr val="1E1E1E"/>
                </a:solidFill>
                <a:effectLst/>
                <a:latin typeface="arial" panose="020B0604020202020204" pitchFamily="34" charset="0"/>
              </a:rPr>
              <a:t>(</a:t>
            </a:r>
            <a:r>
              <a:rPr lang="en-GB" sz="1000" b="0" i="0" err="1">
                <a:solidFill>
                  <a:srgbClr val="1E1E1E"/>
                </a:solidFill>
                <a:effectLst/>
                <a:latin typeface="arial" panose="020B0604020202020204" pitchFamily="34" charset="0"/>
              </a:rPr>
              <a:t>i</a:t>
            </a:r>
            <a:r>
              <a:rPr lang="en-GB" sz="1000" b="0" i="0">
                <a:solidFill>
                  <a:srgbClr val="1E1E1E"/>
                </a:solidFill>
                <a:effectLst/>
                <a:latin typeface="arial" panose="020B0604020202020204" pitchFamily="34" charset="0"/>
              </a:rPr>
              <a:t>)attach themselves to another person, to an object or to land,</a:t>
            </a:r>
          </a:p>
          <a:p>
            <a:pPr algn="l"/>
            <a:r>
              <a:rPr lang="en-GB" sz="1000" b="0" i="0">
                <a:solidFill>
                  <a:srgbClr val="1E1E1E"/>
                </a:solidFill>
                <a:effectLst/>
                <a:latin typeface="arial" panose="020B0604020202020204" pitchFamily="34" charset="0"/>
              </a:rPr>
              <a:t>(ii)attach a person to another person, to an object or to land, or</a:t>
            </a:r>
          </a:p>
          <a:p>
            <a:pPr algn="l"/>
            <a:r>
              <a:rPr lang="en-GB" sz="1000" b="0" i="0">
                <a:solidFill>
                  <a:srgbClr val="1E1E1E"/>
                </a:solidFill>
                <a:effectLst/>
                <a:latin typeface="arial" panose="020B0604020202020204" pitchFamily="34" charset="0"/>
              </a:rPr>
              <a:t>(iii)attach an object to another object or to land,</a:t>
            </a:r>
          </a:p>
          <a:p>
            <a:pPr algn="l"/>
            <a:r>
              <a:rPr lang="en-GB" sz="1000" b="0" i="0">
                <a:solidFill>
                  <a:srgbClr val="1E1E1E"/>
                </a:solidFill>
                <a:effectLst/>
                <a:latin typeface="arial" panose="020B0604020202020204" pitchFamily="34" charset="0"/>
              </a:rPr>
              <a:t>(b)that act causes, or is capable of causing, serious disruption to—</a:t>
            </a:r>
          </a:p>
          <a:p>
            <a:pPr algn="l"/>
            <a:r>
              <a:rPr lang="en-GB" sz="1000" b="0" i="0">
                <a:solidFill>
                  <a:srgbClr val="1E1E1E"/>
                </a:solidFill>
                <a:effectLst/>
                <a:latin typeface="arial" panose="020B0604020202020204" pitchFamily="34" charset="0"/>
              </a:rPr>
              <a:t>(</a:t>
            </a:r>
            <a:r>
              <a:rPr lang="en-GB" sz="1000" b="0" i="0" err="1">
                <a:solidFill>
                  <a:srgbClr val="1E1E1E"/>
                </a:solidFill>
                <a:effectLst/>
                <a:latin typeface="arial" panose="020B0604020202020204" pitchFamily="34" charset="0"/>
              </a:rPr>
              <a:t>i</a:t>
            </a:r>
            <a:r>
              <a:rPr lang="en-GB" sz="1000" b="0" i="0">
                <a:solidFill>
                  <a:srgbClr val="1E1E1E"/>
                </a:solidFill>
                <a:effectLst/>
                <a:latin typeface="arial" panose="020B0604020202020204" pitchFamily="34" charset="0"/>
              </a:rPr>
              <a:t>)two or more individuals, or</a:t>
            </a:r>
          </a:p>
          <a:p>
            <a:pPr algn="l"/>
            <a:r>
              <a:rPr lang="en-GB" sz="1000" b="0" i="0">
                <a:solidFill>
                  <a:srgbClr val="1E1E1E"/>
                </a:solidFill>
                <a:effectLst/>
                <a:latin typeface="arial" panose="020B0604020202020204" pitchFamily="34" charset="0"/>
              </a:rPr>
              <a:t>(ii)an organisation,</a:t>
            </a:r>
          </a:p>
          <a:p>
            <a:pPr algn="just"/>
            <a:r>
              <a:rPr lang="en-GB" sz="1000" b="0" i="0">
                <a:solidFill>
                  <a:srgbClr val="1E1E1E"/>
                </a:solidFill>
                <a:effectLst/>
                <a:latin typeface="arial" panose="020B0604020202020204" pitchFamily="34" charset="0"/>
              </a:rPr>
              <a:t>in a place other than a dwelling, and</a:t>
            </a:r>
          </a:p>
          <a:p>
            <a:pPr algn="l"/>
            <a:r>
              <a:rPr lang="en-GB" sz="1000" b="0" i="0">
                <a:solidFill>
                  <a:srgbClr val="1E1E1E"/>
                </a:solidFill>
                <a:effectLst/>
                <a:latin typeface="arial" panose="020B0604020202020204" pitchFamily="34" charset="0"/>
              </a:rPr>
              <a:t>(c)they intend that act to have a consequence mentioned in paragraph </a:t>
            </a:r>
            <a:r>
              <a:rPr lang="en-GB" sz="1000" b="0" i="0" u="none" strike="noStrike">
                <a:solidFill>
                  <a:srgbClr val="0A64D7"/>
                </a:solidFill>
                <a:effectLst/>
                <a:latin typeface="arial" panose="020B0604020202020204" pitchFamily="34" charset="0"/>
                <a:hlinkClick r:id="rId3" tooltip="Go to s. 1(1)(b)"/>
              </a:rPr>
              <a:t>(b)</a:t>
            </a:r>
            <a:r>
              <a:rPr lang="en-GB" sz="1000" b="0" i="0">
                <a:solidFill>
                  <a:srgbClr val="1E1E1E"/>
                </a:solidFill>
                <a:effectLst/>
                <a:latin typeface="arial" panose="020B0604020202020204" pitchFamily="34" charset="0"/>
              </a:rPr>
              <a:t> or are reckless as to whether it will have such a consequence.</a:t>
            </a:r>
          </a:p>
          <a:p>
            <a:pPr algn="l"/>
            <a:r>
              <a:rPr lang="en-GB" sz="1000" b="0" i="0">
                <a:solidFill>
                  <a:srgbClr val="1E1E1E"/>
                </a:solidFill>
                <a:effectLst/>
                <a:latin typeface="arial" panose="020B0604020202020204" pitchFamily="34" charset="0"/>
              </a:rPr>
              <a:t>(2)It is a defence for a person charged with an offence under subsection </a:t>
            </a:r>
            <a:r>
              <a:rPr lang="en-GB" sz="1000" b="0" i="0" u="none" strike="noStrike">
                <a:solidFill>
                  <a:srgbClr val="0A64D7"/>
                </a:solidFill>
                <a:effectLst/>
                <a:latin typeface="arial" panose="020B0604020202020204" pitchFamily="34" charset="0"/>
                <a:hlinkClick r:id="rId4" tooltip="Go to s. 1(1)"/>
              </a:rPr>
              <a:t>(1)</a:t>
            </a:r>
            <a:r>
              <a:rPr lang="en-GB" sz="1000" b="0" i="0">
                <a:solidFill>
                  <a:srgbClr val="1E1E1E"/>
                </a:solidFill>
                <a:effectLst/>
                <a:latin typeface="arial" panose="020B0604020202020204" pitchFamily="34" charset="0"/>
              </a:rPr>
              <a:t> to prove that they had a reasonable excuse for the act mentioned in paragraph </a:t>
            </a:r>
            <a:r>
              <a:rPr lang="en-GB" sz="1000" b="0" i="0" u="none" strike="noStrike">
                <a:solidFill>
                  <a:srgbClr val="0A64D7"/>
                </a:solidFill>
                <a:effectLst/>
                <a:latin typeface="arial" panose="020B0604020202020204" pitchFamily="34" charset="0"/>
                <a:hlinkClick r:id="rId5" tooltip="Go to s. 1(1)(a)"/>
              </a:rPr>
              <a:t>(a)</a:t>
            </a:r>
            <a:r>
              <a:rPr lang="en-GB" sz="1000" b="0" i="0">
                <a:solidFill>
                  <a:srgbClr val="1E1E1E"/>
                </a:solidFill>
                <a:effectLst/>
                <a:latin typeface="arial" panose="020B0604020202020204" pitchFamily="34" charset="0"/>
              </a:rPr>
              <a:t> of that subsection.</a:t>
            </a:r>
          </a:p>
          <a:p>
            <a:pPr algn="l"/>
            <a:r>
              <a:rPr lang="en-GB" sz="1000" b="0" i="0">
                <a:solidFill>
                  <a:srgbClr val="1E1E1E"/>
                </a:solidFill>
                <a:effectLst/>
                <a:latin typeface="arial" panose="020B0604020202020204" pitchFamily="34" charset="0"/>
              </a:rPr>
              <a:t>(3)A person who commits an offence under subsection </a:t>
            </a:r>
            <a:r>
              <a:rPr lang="en-GB" sz="1000" b="0" i="0" u="none" strike="noStrike">
                <a:solidFill>
                  <a:srgbClr val="0A64D7"/>
                </a:solidFill>
                <a:effectLst/>
                <a:latin typeface="arial" panose="020B0604020202020204" pitchFamily="34" charset="0"/>
                <a:hlinkClick r:id="rId4" tooltip="Go to s. 1(1)"/>
              </a:rPr>
              <a:t>(1)</a:t>
            </a:r>
            <a:r>
              <a:rPr lang="en-GB" sz="1000" b="0" i="0">
                <a:solidFill>
                  <a:srgbClr val="1E1E1E"/>
                </a:solidFill>
                <a:effectLst/>
                <a:latin typeface="arial" panose="020B0604020202020204" pitchFamily="34" charset="0"/>
              </a:rPr>
              <a:t> is liable on summary conviction to imprisonment for a term not exceeding the maximum term for summary offences, to a fine or to both.</a:t>
            </a:r>
          </a:p>
          <a:p>
            <a:pPr algn="l"/>
            <a:r>
              <a:rPr lang="en-GB" sz="1000" b="0" i="0">
                <a:solidFill>
                  <a:srgbClr val="1E1E1E"/>
                </a:solidFill>
                <a:effectLst/>
                <a:latin typeface="arial" panose="020B0604020202020204" pitchFamily="34" charset="0"/>
              </a:rPr>
              <a:t>(4)In subsection </a:t>
            </a:r>
            <a:r>
              <a:rPr lang="en-GB" sz="1000" b="0" i="0" u="none" strike="noStrike">
                <a:solidFill>
                  <a:srgbClr val="0A64D7"/>
                </a:solidFill>
                <a:effectLst/>
                <a:latin typeface="arial" panose="020B0604020202020204" pitchFamily="34" charset="0"/>
                <a:hlinkClick r:id="rId6" tooltip="Go to s. 1(3)"/>
              </a:rPr>
              <a:t>(3)</a:t>
            </a:r>
            <a:r>
              <a:rPr lang="en-GB" sz="1000" b="0" i="0">
                <a:solidFill>
                  <a:srgbClr val="1E1E1E"/>
                </a:solidFill>
                <a:effectLst/>
                <a:latin typeface="arial" panose="020B0604020202020204" pitchFamily="34" charset="0"/>
              </a:rPr>
              <a:t>, “the maximum term for summary offences” means—</a:t>
            </a:r>
          </a:p>
          <a:p>
            <a:pPr algn="l"/>
            <a:r>
              <a:rPr lang="en-GB" sz="1000" b="0" i="0">
                <a:solidFill>
                  <a:srgbClr val="1E1E1E"/>
                </a:solidFill>
                <a:effectLst/>
                <a:latin typeface="arial" panose="020B0604020202020204" pitchFamily="34" charset="0"/>
              </a:rPr>
              <a:t>(a)if the offence is committed before the time when section 281(5) of the Criminal Justice Act 2003 (alteration of penalties for certain summary offences: England and Wales) comes into force, six months;</a:t>
            </a:r>
          </a:p>
          <a:p>
            <a:pPr algn="l"/>
            <a:r>
              <a:rPr lang="en-GB" sz="1000" b="0" i="0">
                <a:solidFill>
                  <a:srgbClr val="1E1E1E"/>
                </a:solidFill>
                <a:effectLst/>
                <a:latin typeface="arial" panose="020B0604020202020204" pitchFamily="34" charset="0"/>
              </a:rPr>
              <a:t>(b)if the offence is committed after that time, 51 weeks.</a:t>
            </a:r>
          </a:p>
          <a:p>
            <a:pPr algn="l"/>
            <a:r>
              <a:rPr lang="en-GB" sz="1000" b="0" i="0">
                <a:solidFill>
                  <a:srgbClr val="1E1E1E"/>
                </a:solidFill>
                <a:effectLst/>
                <a:latin typeface="arial" panose="020B0604020202020204" pitchFamily="34" charset="0"/>
              </a:rPr>
              <a:t>(5)In this section “dwelling” means—</a:t>
            </a:r>
          </a:p>
          <a:p>
            <a:pPr algn="l"/>
            <a:r>
              <a:rPr lang="en-GB" sz="1000" b="0" i="0">
                <a:solidFill>
                  <a:srgbClr val="1E1E1E"/>
                </a:solidFill>
                <a:effectLst/>
                <a:latin typeface="arial" panose="020B0604020202020204" pitchFamily="34" charset="0"/>
              </a:rPr>
              <a:t>(a)a building or structure which is used as a dwelling, or</a:t>
            </a:r>
          </a:p>
          <a:p>
            <a:pPr algn="l"/>
            <a:r>
              <a:rPr lang="en-GB" sz="1000" b="0" i="0">
                <a:solidFill>
                  <a:srgbClr val="1E1E1E"/>
                </a:solidFill>
                <a:effectLst/>
                <a:latin typeface="arial" panose="020B0604020202020204" pitchFamily="34" charset="0"/>
              </a:rPr>
              <a:t>(b)a part of a building or structure, if the part is used as a dwelling,</a:t>
            </a:r>
          </a:p>
          <a:p>
            <a:pPr algn="just"/>
            <a:r>
              <a:rPr lang="en-GB" sz="1000" b="0" i="0">
                <a:solidFill>
                  <a:srgbClr val="1E1E1E"/>
                </a:solidFill>
                <a:effectLst/>
                <a:latin typeface="arial" panose="020B0604020202020204" pitchFamily="34" charset="0"/>
              </a:rPr>
              <a:t>and includes any yard, garden, grounds, garage or outhouse belonging to and used with a dwelling.</a:t>
            </a:r>
          </a:p>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3588" y="1143000"/>
            <a:ext cx="5486400" cy="3086100"/>
          </a:xfrm>
        </p:spPr>
      </p:sp>
      <p:sp>
        <p:nvSpPr>
          <p:cNvPr id="3" name="Notes Placeholder 2"/>
          <p:cNvSpPr>
            <a:spLocks noGrp="1"/>
          </p:cNvSpPr>
          <p:nvPr>
            <p:ph type="body" idx="1"/>
          </p:nvPr>
        </p:nvSpPr>
        <p:spPr/>
        <p:txBody>
          <a:bodyPr/>
          <a:lstStyle/>
          <a:p>
            <a:endParaRPr lang="en-GB" sz="1100"/>
          </a:p>
          <a:p>
            <a:endParaRPr lang="en-GB" altLang="en-US" sz="1100">
              <a:solidFill>
                <a:schemeClr val="tx1"/>
              </a:solidFill>
              <a:ea typeface="ＭＳ Ｐゴシック" panose="020B0600070205080204" pitchFamily="34" charset="-128"/>
            </a:endParaRPr>
          </a:p>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27</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Murder</a:t>
            </a:r>
          </a:p>
          <a:p>
            <a:r>
              <a:rPr lang="en-GB"/>
              <a:t>To do with safety</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Human Rights act- protected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a:p>
        </p:txBody>
      </p:sp>
      <p:sp>
        <p:nvSpPr>
          <p:cNvPr id="4" name="Slide Number Placeholder 3"/>
          <p:cNvSpPr>
            <a:spLocks noGrp="1"/>
          </p:cNvSpPr>
          <p:nvPr>
            <p:ph type="sldNum" sz="quarter" idx="10"/>
          </p:nvPr>
        </p:nvSpPr>
        <p:spPr/>
        <p:txBody>
          <a:bodyPr/>
          <a:lstStyle/>
          <a:p>
            <a:fld id="{65821F20-3447-427A-A717-B1B8473CDB80}" type="slidenum">
              <a:rPr lang="en-GB" smtClean="0"/>
              <a:t>31</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a:p>
        </p:txBody>
      </p:sp>
      <p:sp>
        <p:nvSpPr>
          <p:cNvPr id="4" name="Slide Number Placeholder 3"/>
          <p:cNvSpPr>
            <a:spLocks noGrp="1"/>
          </p:cNvSpPr>
          <p:nvPr>
            <p:ph type="sldNum" sz="quarter" idx="10"/>
          </p:nvPr>
        </p:nvSpPr>
        <p:spPr/>
        <p:txBody>
          <a:bodyPr/>
          <a:lstStyle/>
          <a:p>
            <a:fld id="{65821F20-3447-427A-A717-B1B8473CDB80}" type="slidenum">
              <a:rPr lang="en-GB" smtClean="0"/>
              <a:t>32</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10"/>
          </p:nvPr>
        </p:nvSpPr>
        <p:spPr/>
        <p:txBody>
          <a:bodyPr/>
          <a:lstStyle/>
          <a:p>
            <a:fld id="{5D988599-AAFC-4498-B638-E4222DFD929F}" type="slidenum">
              <a:rPr lang="en-GB" smtClean="0"/>
              <a:t>38</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5D988599-AAFC-4498-B638-E4222DFD929F}" type="slidenum">
              <a:rPr lang="en-GB" smtClean="0"/>
              <a:t>40</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SHACKS- SEEN, HEARD, ACTION, CONVERSATION, KNOWN</a:t>
            </a:r>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50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51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52</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53</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54</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0DFFA5-0B10-4F0F-8A98-03715FBB213D}" type="slidenum">
              <a:rPr lang="en-GB" smtClean="0"/>
              <a:t>56</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57</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a:latin typeface="Arial" charset="0"/>
              </a:rPr>
              <a:t>The offence of Burglary is contained within the Theft Act 1968</a:t>
            </a:r>
          </a:p>
          <a:p>
            <a:pPr>
              <a:lnSpc>
                <a:spcPct val="100000"/>
              </a:lnSpc>
            </a:pPr>
            <a:endParaRPr lang="en-GB" altLang="en-US" sz="1200">
              <a:latin typeface="Arial" charset="0"/>
            </a:endParaRPr>
          </a:p>
          <a:p>
            <a:pPr>
              <a:lnSpc>
                <a:spcPct val="100000"/>
              </a:lnSpc>
              <a:defRPr/>
            </a:pPr>
            <a:r>
              <a:rPr lang="en-GB" altLang="en-US" sz="1200">
                <a:latin typeface="Arial" charset="0"/>
              </a:rPr>
              <a:t>There are two types of burglary.  </a:t>
            </a:r>
          </a:p>
          <a:p>
            <a:pPr>
              <a:lnSpc>
                <a:spcPct val="100000"/>
              </a:lnSpc>
              <a:defRPr/>
            </a:pPr>
            <a:endParaRPr lang="en-GB" altLang="en-US" sz="1200">
              <a:latin typeface="Arial" charset="0"/>
            </a:endParaRPr>
          </a:p>
          <a:p>
            <a:pPr>
              <a:lnSpc>
                <a:spcPct val="100000"/>
              </a:lnSpc>
              <a:defRPr/>
            </a:pPr>
            <a:r>
              <a:rPr lang="en-GB" altLang="en-US" sz="1200">
                <a:latin typeface="Arial" charset="0"/>
              </a:rPr>
              <a:t>The first one is concerned with the defendants intentions when entering a building or part of a building.</a:t>
            </a:r>
          </a:p>
          <a:p>
            <a:pPr>
              <a:lnSpc>
                <a:spcPct val="100000"/>
              </a:lnSpc>
              <a:defRPr/>
            </a:pPr>
            <a:endParaRPr lang="en-GB" altLang="en-US" sz="1200">
              <a:latin typeface="Arial" charset="0"/>
            </a:endParaRPr>
          </a:p>
          <a:p>
            <a:pPr>
              <a:lnSpc>
                <a:spcPct val="100000"/>
              </a:lnSpc>
            </a:pPr>
            <a:r>
              <a:rPr lang="en-GB" altLang="en-US" sz="1200">
                <a:latin typeface="Arial" charset="0"/>
              </a:rPr>
              <a:t>This is commonly referred to as ‘burglary with intent’ and is covered by Section 9(1)(a) Theft Act 1968- Intent crime</a:t>
            </a:r>
          </a:p>
          <a:p>
            <a:pPr>
              <a:lnSpc>
                <a:spcPct val="100000"/>
              </a:lnSpc>
            </a:pPr>
            <a:endParaRPr lang="en-GB" altLang="en-US" sz="1200">
              <a:latin typeface="Arial" charset="0"/>
            </a:endParaRPr>
          </a:p>
          <a:p>
            <a:pPr>
              <a:lnSpc>
                <a:spcPct val="100000"/>
              </a:lnSpc>
            </a:pPr>
            <a:r>
              <a:rPr lang="en-GB" altLang="en-US" sz="1200">
                <a:latin typeface="Arial" charset="0"/>
              </a:rPr>
              <a:t>For an offence under this section the acts do not have to be committed, only intended.</a:t>
            </a:r>
          </a:p>
          <a:p>
            <a:pPr>
              <a:lnSpc>
                <a:spcPct val="100000"/>
              </a:lnSpc>
            </a:pPr>
            <a:endParaRPr lang="en-GB" altLang="en-US" sz="1200">
              <a:latin typeface="Arial" charset="0"/>
            </a:endParaRPr>
          </a:p>
          <a:p>
            <a:pPr>
              <a:lnSpc>
                <a:spcPct val="100000"/>
              </a:lnSpc>
            </a:pPr>
            <a:r>
              <a:rPr lang="en-GB" altLang="en-US" sz="120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a:latin typeface="Arial" charset="0"/>
            </a:endParaRPr>
          </a:p>
          <a:p>
            <a:pPr>
              <a:lnSpc>
                <a:spcPct val="100000"/>
              </a:lnSpc>
            </a:pPr>
            <a:r>
              <a:rPr lang="en-GB" altLang="en-US" sz="1200">
                <a:latin typeface="Arial" charset="0"/>
              </a:rPr>
              <a:t>We will look at the elements highlighted in red in more detail shortly.</a:t>
            </a:r>
          </a:p>
          <a:p>
            <a:pPr>
              <a:lnSpc>
                <a:spcPct val="90000"/>
              </a:lnSpc>
            </a:pPr>
            <a:endParaRPr lang="en-GB" altLang="en-US">
              <a:latin typeface="Arial" charset="0"/>
            </a:endParaRPr>
          </a:p>
          <a:p>
            <a:endParaRPr lang="en-GB"/>
          </a:p>
        </p:txBody>
      </p:sp>
      <p:sp>
        <p:nvSpPr>
          <p:cNvPr id="4" name="Slide Number Placeholder 3"/>
          <p:cNvSpPr>
            <a:spLocks noGrp="1"/>
          </p:cNvSpPr>
          <p:nvPr>
            <p:ph type="sldNum" sz="quarter" idx="5"/>
          </p:nvPr>
        </p:nvSpPr>
        <p:spPr/>
        <p:txBody>
          <a:bodyPr/>
          <a:lstStyle/>
          <a:p>
            <a:fld id="{66C13C87-6BFE-2A43-998D-094C8C444360}" type="slidenum">
              <a:rPr lang="en-US" smtClean="0"/>
              <a:t>60</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61</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a:p>
        </p:txBody>
      </p:sp>
    </p:spTree>
    <p:extLst>
      <p:ext uri="{BB962C8B-B14F-4D97-AF65-F5344CB8AC3E}">
        <p14:creationId xmlns:p14="http://schemas.microsoft.com/office/powerpoint/2010/main" val="3212922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4.jpeg"/></Relationships>
</file>

<file path=ppt/slides/_rels/slide2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0.jpeg"/><Relationship Id="rId4" Type="http://schemas.openxmlformats.org/officeDocument/2006/relationships/diagramLayout" Target="../diagrams/layout6.xml"/><Relationship Id="rId9" Type="http://schemas.openxmlformats.org/officeDocument/2006/relationships/image" Target="../media/image19.jpeg"/></Relationships>
</file>

<file path=ppt/slides/_rels/slide2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1.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2.jpeg"/></Relationships>
</file>

<file path=ppt/slides/_rels/slide25.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25.jpeg"/><Relationship Id="rId4" Type="http://schemas.openxmlformats.org/officeDocument/2006/relationships/diagramLayout" Target="../diagrams/layout8.xml"/><Relationship Id="rId9" Type="http://schemas.openxmlformats.org/officeDocument/2006/relationships/image" Target="../media/image24.jpeg"/></Relationships>
</file>

<file path=ppt/slides/_rels/slide2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28.jpeg"/><Relationship Id="rId4" Type="http://schemas.openxmlformats.org/officeDocument/2006/relationships/diagramLayout" Target="../diagrams/layout9.xml"/><Relationship Id="rId9" Type="http://schemas.openxmlformats.org/officeDocument/2006/relationships/image" Target="../media/image27.jpe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1.jpeg"/></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32.jpeg"/><Relationship Id="rId7" Type="http://schemas.openxmlformats.org/officeDocument/2006/relationships/diagramQuickStyle" Target="../diagrams/quickStyle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33.jpeg"/><Relationship Id="rId9" Type="http://schemas.microsoft.com/office/2007/relationships/diagramDrawing" Target="../diagrams/drawing11.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 Id="rId5" Type="http://schemas.openxmlformats.org/officeDocument/2006/relationships/image" Target="../media/image40.jpeg"/><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8.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9.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57.jpeg"/></Relationships>
</file>

<file path=ppt/slides/_rels/slide4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62.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3.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5.jpeg"/></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8.jpe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69.jpe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71.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6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7.xml"/><Relationship Id="rId11" Type="http://schemas.openxmlformats.org/officeDocument/2006/relationships/image" Target="../media/image76.jpeg"/><Relationship Id="rId5" Type="http://schemas.openxmlformats.org/officeDocument/2006/relationships/diagramQuickStyle" Target="../diagrams/quickStyle17.xml"/><Relationship Id="rId10" Type="http://schemas.openxmlformats.org/officeDocument/2006/relationships/image" Target="../media/image75.jpeg"/><Relationship Id="rId4" Type="http://schemas.openxmlformats.org/officeDocument/2006/relationships/diagramLayout" Target="../diagrams/layout17.xml"/><Relationship Id="rId9" Type="http://schemas.openxmlformats.org/officeDocument/2006/relationships/image" Target="../media/image74.jpeg"/></Relationships>
</file>

<file path=ppt/slides/_rels/slide6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youtu.be/u2LFLu91Unk" TargetMode="Externa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3611" t="9091" r="3175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477981" y="1122363"/>
            <a:ext cx="4023360" cy="3204134"/>
          </a:xfrm>
        </p:spPr>
        <p:txBody>
          <a:bodyPr anchor="b">
            <a:normAutofit/>
          </a:bodyPr>
          <a:lstStyle/>
          <a:p>
            <a:pPr algn="l"/>
            <a:r>
              <a:rPr lang="en-US" sz="4800"/>
              <a:t>BMCP6003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477980" y="4872922"/>
            <a:ext cx="4023359" cy="1208141"/>
          </a:xfrm>
        </p:spPr>
        <p:txBody>
          <a:bodyPr>
            <a:normAutofit/>
          </a:bodyPr>
          <a:lstStyle/>
          <a:p>
            <a:pPr algn="l"/>
            <a:r>
              <a:rPr lang="en-US" sz="2000"/>
              <a:t>Workshop: Recap and Revise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ABE6C-5134-AB78-8DF1-BE4D084FE035}"/>
              </a:ext>
            </a:extLst>
          </p:cNvPr>
          <p:cNvSpPr>
            <a:spLocks noGrp="1"/>
          </p:cNvSpPr>
          <p:nvPr>
            <p:ph type="title"/>
          </p:nvPr>
        </p:nvSpPr>
        <p:spPr/>
        <p:txBody>
          <a:bodyPr/>
          <a:lstStyle/>
          <a:p>
            <a:r>
              <a:rPr lang="en-US" dirty="0">
                <a:ea typeface="Calibri Light"/>
                <a:cs typeface="Calibri Light"/>
              </a:rPr>
              <a:t>Student feedback</a:t>
            </a:r>
            <a:endParaRPr lang="en-US" dirty="0"/>
          </a:p>
        </p:txBody>
      </p:sp>
      <p:pic>
        <p:nvPicPr>
          <p:cNvPr id="4" name="Content Placeholder 3" descr="A qr code on a white background&#10;&#10;Description automatically generated">
            <a:extLst>
              <a:ext uri="{FF2B5EF4-FFF2-40B4-BE49-F238E27FC236}">
                <a16:creationId xmlns:a16="http://schemas.microsoft.com/office/drawing/2014/main" id="{40DA8CE7-55F3-96C1-861A-7A64129C6FE4}"/>
              </a:ext>
            </a:extLst>
          </p:cNvPr>
          <p:cNvPicPr>
            <a:picLocks noGrp="1" noChangeAspect="1"/>
          </p:cNvPicPr>
          <p:nvPr>
            <p:ph idx="1"/>
          </p:nvPr>
        </p:nvPicPr>
        <p:blipFill>
          <a:blip r:embed="rId2"/>
          <a:stretch>
            <a:fillRect/>
          </a:stretch>
        </p:blipFill>
        <p:spPr>
          <a:xfrm>
            <a:off x="4953000" y="2858294"/>
            <a:ext cx="2286000" cy="2286000"/>
          </a:xfrm>
        </p:spPr>
      </p:pic>
    </p:spTree>
    <p:extLst>
      <p:ext uri="{BB962C8B-B14F-4D97-AF65-F5344CB8AC3E}">
        <p14:creationId xmlns:p14="http://schemas.microsoft.com/office/powerpoint/2010/main" val="1060782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3DC4-7754-8D16-D6E8-E201CB7F7B3C}"/>
              </a:ext>
            </a:extLst>
          </p:cNvPr>
          <p:cNvSpPr>
            <a:spLocks noGrp="1"/>
          </p:cNvSpPr>
          <p:nvPr>
            <p:ph type="title"/>
          </p:nvPr>
        </p:nvSpPr>
        <p:spPr/>
        <p:txBody>
          <a:bodyPr/>
          <a:lstStyle/>
          <a:p>
            <a:r>
              <a:rPr lang="en-GB" dirty="0"/>
              <a:t>Assessment times- SA1 Campus (Y </a:t>
            </a:r>
            <a:r>
              <a:rPr lang="en-GB" dirty="0" err="1"/>
              <a:t>Fforwm</a:t>
            </a:r>
            <a:r>
              <a:rPr lang="en-GB" dirty="0"/>
              <a:t>)7th November 2024</a:t>
            </a:r>
            <a:endParaRPr lang="en-GB" dirty="0">
              <a:ea typeface="Calibri Light"/>
              <a:cs typeface="Calibri Light"/>
            </a:endParaRPr>
          </a:p>
        </p:txBody>
      </p:sp>
      <p:sp>
        <p:nvSpPr>
          <p:cNvPr id="3" name="Content Placeholder 2">
            <a:extLst>
              <a:ext uri="{FF2B5EF4-FFF2-40B4-BE49-F238E27FC236}">
                <a16:creationId xmlns:a16="http://schemas.microsoft.com/office/drawing/2014/main" id="{66BCDB13-CFD8-70FE-5B13-8892187AFE10}"/>
              </a:ext>
            </a:extLst>
          </p:cNvPr>
          <p:cNvSpPr>
            <a:spLocks noGrp="1"/>
          </p:cNvSpPr>
          <p:nvPr>
            <p:ph idx="1"/>
          </p:nvPr>
        </p:nvSpPr>
        <p:spPr/>
        <p:txBody>
          <a:bodyPr>
            <a:normAutofit fontScale="92500" lnSpcReduction="20000"/>
          </a:bodyPr>
          <a:lstStyle/>
          <a:p>
            <a:r>
              <a:rPr lang="en-GB" dirty="0"/>
              <a:t>11:30am-Harvey</a:t>
            </a:r>
          </a:p>
          <a:p>
            <a:r>
              <a:rPr lang="en-GB" dirty="0"/>
              <a:t>12pm- Leo</a:t>
            </a:r>
          </a:p>
          <a:p>
            <a:r>
              <a:rPr lang="en-GB" dirty="0"/>
              <a:t>12:30pm- Sadie</a:t>
            </a:r>
          </a:p>
          <a:p>
            <a:r>
              <a:rPr lang="en-GB" dirty="0"/>
              <a:t>1pm-Harrison</a:t>
            </a:r>
          </a:p>
          <a:p>
            <a:r>
              <a:rPr lang="en-GB" dirty="0"/>
              <a:t>2pm- Jemima</a:t>
            </a:r>
          </a:p>
          <a:p>
            <a:r>
              <a:rPr lang="en-GB" dirty="0"/>
              <a:t>2:30pm- Lucy</a:t>
            </a:r>
          </a:p>
          <a:p>
            <a:r>
              <a:rPr lang="en-GB" dirty="0"/>
              <a:t>3pm- Hannah</a:t>
            </a:r>
          </a:p>
          <a:p>
            <a:r>
              <a:rPr lang="en-GB" dirty="0"/>
              <a:t>3:30pm-Brad</a:t>
            </a:r>
          </a:p>
          <a:p>
            <a:r>
              <a:rPr lang="en-GB" dirty="0"/>
              <a:t>4pm-Olivia</a:t>
            </a:r>
          </a:p>
          <a:p>
            <a:r>
              <a:rPr lang="en-GB" dirty="0"/>
              <a:t>4:30pm- Patrick</a:t>
            </a:r>
          </a:p>
        </p:txBody>
      </p:sp>
    </p:spTree>
    <p:extLst>
      <p:ext uri="{BB962C8B-B14F-4D97-AF65-F5344CB8AC3E}">
        <p14:creationId xmlns:p14="http://schemas.microsoft.com/office/powerpoint/2010/main" val="2427928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83F5-D6FC-535C-3403-A989E234EB6E}"/>
              </a:ext>
            </a:extLst>
          </p:cNvPr>
          <p:cNvSpPr>
            <a:spLocks noGrp="1"/>
          </p:cNvSpPr>
          <p:nvPr>
            <p:ph type="title"/>
          </p:nvPr>
        </p:nvSpPr>
        <p:spPr/>
        <p:txBody>
          <a:bodyPr/>
          <a:lstStyle/>
          <a:p>
            <a:r>
              <a:rPr lang="en-GB" dirty="0">
                <a:ea typeface="Calibri Light"/>
                <a:cs typeface="Calibri Light"/>
              </a:rPr>
              <a:t>Role Play revision </a:t>
            </a:r>
            <a:endParaRPr lang="en-GB" dirty="0"/>
          </a:p>
        </p:txBody>
      </p:sp>
      <p:sp>
        <p:nvSpPr>
          <p:cNvPr id="3" name="Content Placeholder 2">
            <a:extLst>
              <a:ext uri="{FF2B5EF4-FFF2-40B4-BE49-F238E27FC236}">
                <a16:creationId xmlns:a16="http://schemas.microsoft.com/office/drawing/2014/main" id="{53ADB222-2369-FAD8-7305-5A12837774A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ea typeface="Calibri"/>
                <a:cs typeface="Calibri"/>
              </a:rPr>
              <a:t>Area's you'll be marked on (in no particular order):-</a:t>
            </a:r>
            <a:endParaRPr lang="en-US">
              <a:ea typeface="Calibri" panose="020F0502020204030204"/>
              <a:cs typeface="Calibri" panose="020F0502020204030204"/>
            </a:endParaRPr>
          </a:p>
          <a:p>
            <a:r>
              <a:rPr lang="en-GB" b="1" u="sng">
                <a:ea typeface="Calibri"/>
                <a:cs typeface="Calibri"/>
              </a:rPr>
              <a:t>Gather information and intelligence</a:t>
            </a:r>
            <a:r>
              <a:rPr lang="en-GB">
                <a:ea typeface="Calibri"/>
                <a:cs typeface="Calibri"/>
              </a:rPr>
              <a:t>-NDM, THRIVE, W's &amp;H's, Witness/victim</a:t>
            </a:r>
          </a:p>
          <a:p>
            <a:r>
              <a:rPr lang="en-GB" b="1" u="sng">
                <a:ea typeface="Calibri"/>
                <a:cs typeface="Calibri"/>
              </a:rPr>
              <a:t>Consider powers and policies</a:t>
            </a:r>
            <a:r>
              <a:rPr lang="en-GB">
                <a:ea typeface="Calibri"/>
                <a:cs typeface="Calibri"/>
              </a:rPr>
              <a:t>-Power of entry, Identify the offence,, power to seize and search, power of arrest, caution, IDCOPPLAN</a:t>
            </a:r>
          </a:p>
          <a:p>
            <a:r>
              <a:rPr lang="en-GB" b="1" u="sng">
                <a:ea typeface="Calibri"/>
                <a:cs typeface="Calibri"/>
              </a:rPr>
              <a:t>Assess and develop a working strategy</a:t>
            </a:r>
            <a:r>
              <a:rPr lang="en-GB">
                <a:ea typeface="Calibri"/>
                <a:cs typeface="Calibri"/>
              </a:rPr>
              <a:t>- Golden Hour principles, scene management (securing scene and management), cross contamination, collection of material.</a:t>
            </a:r>
          </a:p>
          <a:p>
            <a:r>
              <a:rPr lang="en-GB" b="1" u="sng">
                <a:ea typeface="Calibri"/>
                <a:cs typeface="Calibri"/>
              </a:rPr>
              <a:t>Options and contingencies</a:t>
            </a:r>
            <a:r>
              <a:rPr lang="en-GB">
                <a:ea typeface="Calibri"/>
                <a:cs typeface="Calibri"/>
              </a:rPr>
              <a:t>-  update control room, assistance-CSI?, further enquiries- house to house?</a:t>
            </a:r>
          </a:p>
          <a:p>
            <a:r>
              <a:rPr lang="en-GB" b="1" u="sng">
                <a:ea typeface="Calibri"/>
                <a:cs typeface="Calibri"/>
              </a:rPr>
              <a:t>Take action and review</a:t>
            </a:r>
            <a:r>
              <a:rPr lang="en-GB">
                <a:ea typeface="Calibri"/>
                <a:cs typeface="Calibri"/>
              </a:rPr>
              <a:t>- 4R’S, MO</a:t>
            </a:r>
          </a:p>
          <a:p>
            <a:r>
              <a:rPr lang="en-GB" b="1" u="sng">
                <a:ea typeface="Calibri"/>
                <a:cs typeface="Calibri"/>
              </a:rPr>
              <a:t>Code of Ethics- </a:t>
            </a:r>
            <a:r>
              <a:rPr lang="en-GB">
                <a:ea typeface="Calibri"/>
                <a:cs typeface="Calibri"/>
              </a:rPr>
              <a:t>Courage, respect and empathy, public service</a:t>
            </a:r>
            <a:r>
              <a:rPr lang="en-GB" b="1">
                <a:ea typeface="Calibri"/>
                <a:cs typeface="Calibri"/>
              </a:rPr>
              <a:t>. </a:t>
            </a:r>
            <a:r>
              <a:rPr lang="en-GB">
                <a:ea typeface="Calibri"/>
                <a:cs typeface="Calibri"/>
              </a:rPr>
              <a:t>How do they apply?</a:t>
            </a:r>
          </a:p>
        </p:txBody>
      </p:sp>
    </p:spTree>
    <p:extLst>
      <p:ext uri="{BB962C8B-B14F-4D97-AF65-F5344CB8AC3E}">
        <p14:creationId xmlns:p14="http://schemas.microsoft.com/office/powerpoint/2010/main" val="2869213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anket on the earth">
            <a:extLst>
              <a:ext uri="{FF2B5EF4-FFF2-40B4-BE49-F238E27FC236}">
                <a16:creationId xmlns:a16="http://schemas.microsoft.com/office/drawing/2014/main" id="{2D31C3DA-2551-D4B8-EF0C-4F64AE3C7247}"/>
              </a:ext>
            </a:extLst>
          </p:cNvPr>
          <p:cNvPicPr>
            <a:picLocks noChangeAspect="1"/>
          </p:cNvPicPr>
          <p:nvPr/>
        </p:nvPicPr>
        <p:blipFill rotWithShape="1">
          <a:blip r:embed="rId2"/>
          <a:srcRect l="4749" t="9090" r="18669" b="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CFA81-6262-CA3C-2626-886408BB50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Scenario</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324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a:t>Monday 19/03/23 13:30hrs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vert="horz" lIns="91440" tIns="45720" rIns="91440" bIns="45720" rtlCol="0" anchor="t">
            <a:normAutofit fontScale="92500" lnSpcReduction="10000"/>
          </a:bodyPr>
          <a:lstStyle/>
          <a:p>
            <a:r>
              <a:rPr lang="en-US" sz="2600"/>
              <a:t>South Wales Police receives a call via 999.</a:t>
            </a:r>
            <a:br>
              <a:rPr lang="en-US" sz="2600"/>
            </a:br>
            <a:endParaRPr lang="en-US" sz="2600"/>
          </a:p>
          <a:p>
            <a:r>
              <a:rPr lang="en-US" sz="2600"/>
              <a:t>Caller (</a:t>
            </a:r>
            <a:r>
              <a:rPr lang="en-US" sz="2600" err="1"/>
              <a:t>Mrs</a:t>
            </a:r>
            <a:r>
              <a:rPr lang="en-US" sz="2600"/>
              <a:t> Miggins. Living Alone. 85yrs old. Vulnerable) stating that she’s arrived home from Bingo to find her back window smashed and her kitchen all over the place.</a:t>
            </a:r>
            <a:br>
              <a:rPr lang="en-US" sz="2600"/>
            </a:br>
            <a:endParaRPr lang="en-US" sz="2600"/>
          </a:p>
          <a:p>
            <a:r>
              <a:rPr lang="en-US" sz="2600"/>
              <a:t>Cupboards open, drawers open, she believes that someone has been in the address …</a:t>
            </a:r>
          </a:p>
          <a:p>
            <a:r>
              <a:rPr lang="en-US" sz="2600"/>
              <a:t>Unsure whether person still inside the address…</a:t>
            </a:r>
          </a:p>
          <a:p>
            <a:endParaRPr lang="en-US" sz="2600"/>
          </a:p>
          <a:p>
            <a:pPr marL="0" indent="0" algn="ctr">
              <a:buNone/>
            </a:pPr>
            <a:r>
              <a:rPr lang="en-US" sz="4400"/>
              <a:t>What are we thinking?...</a:t>
            </a:r>
          </a:p>
        </p:txBody>
      </p:sp>
    </p:spTree>
    <p:extLst>
      <p:ext uri="{BB962C8B-B14F-4D97-AF65-F5344CB8AC3E}">
        <p14:creationId xmlns:p14="http://schemas.microsoft.com/office/powerpoint/2010/main" val="140071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CD12-D07C-02D7-BF02-DF2DE0EDA1D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126123F-D201-3B18-CB42-89EC5594C516}"/>
              </a:ext>
            </a:extLst>
          </p:cNvPr>
          <p:cNvSpPr>
            <a:spLocks noGrp="1"/>
          </p:cNvSpPr>
          <p:nvPr>
            <p:ph idx="1"/>
          </p:nvPr>
        </p:nvSpPr>
        <p:spPr/>
        <p:txBody>
          <a:bodyPr vert="horz" lIns="91440" tIns="45720" rIns="91440" bIns="45720" rtlCol="0" anchor="t">
            <a:normAutofit/>
          </a:bodyPr>
          <a:lstStyle/>
          <a:p>
            <a:r>
              <a:rPr lang="en-GB" sz="2600" b="1" u="sng">
                <a:ea typeface="Calibri"/>
                <a:cs typeface="Calibri"/>
              </a:rPr>
              <a:t>Gather information and intelligence</a:t>
            </a:r>
            <a:r>
              <a:rPr lang="en-GB" sz="2600">
                <a:ea typeface="Calibri"/>
                <a:cs typeface="Calibri"/>
              </a:rPr>
              <a:t>-</a:t>
            </a:r>
            <a:r>
              <a:rPr lang="en-GB" sz="2600" b="1">
                <a:ea typeface="Calibri"/>
                <a:cs typeface="Calibri"/>
              </a:rPr>
              <a:t>NDM, THRIVE, W's &amp;H's, Witness/victim</a:t>
            </a:r>
            <a:endParaRPr lang="en-US" sz="2600" b="1">
              <a:ea typeface="Calibri"/>
              <a:cs typeface="Calibri"/>
            </a:endParaRPr>
          </a:p>
          <a:p>
            <a:r>
              <a:rPr lang="en-GB" sz="2400" b="1" u="sng">
                <a:ea typeface="Calibri"/>
                <a:cs typeface="Calibri"/>
              </a:rPr>
              <a:t>Consider powers and policies</a:t>
            </a:r>
            <a:r>
              <a:rPr lang="en-GB" sz="2400" b="1">
                <a:ea typeface="Calibri"/>
                <a:cs typeface="Calibri"/>
              </a:rPr>
              <a:t>-Power of entry,</a:t>
            </a:r>
            <a:r>
              <a:rPr lang="en-GB" sz="2400">
                <a:ea typeface="Calibri"/>
                <a:cs typeface="Calibri"/>
              </a:rPr>
              <a:t> Identify the offence, power to seize and search, power of arrest, caution, IDCOPPLAN</a:t>
            </a:r>
            <a:endParaRPr lang="en-GB" sz="2600">
              <a:ea typeface="Calibri"/>
              <a:cs typeface="Calibri"/>
            </a:endParaRPr>
          </a:p>
        </p:txBody>
      </p:sp>
    </p:spTree>
    <p:extLst>
      <p:ext uri="{BB962C8B-B14F-4D97-AF65-F5344CB8AC3E}">
        <p14:creationId xmlns:p14="http://schemas.microsoft.com/office/powerpoint/2010/main" val="1376234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a:t>Monday 19/03/23 13:50hrs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US" sz="2600"/>
              <a:t>Police (you) arrive at address. No sign of </a:t>
            </a:r>
            <a:r>
              <a:rPr lang="en-US" sz="2600" err="1"/>
              <a:t>Mrs</a:t>
            </a:r>
            <a:r>
              <a:rPr lang="en-US" sz="2600"/>
              <a:t> Miggins. </a:t>
            </a:r>
          </a:p>
          <a:p>
            <a:r>
              <a:rPr lang="en-US" sz="2600"/>
              <a:t>NDM?</a:t>
            </a:r>
            <a:endParaRPr lang="en-US" sz="2600">
              <a:ea typeface="Calibri"/>
              <a:cs typeface="Calibri"/>
            </a:endParaRPr>
          </a:p>
          <a:p>
            <a:r>
              <a:rPr lang="en-GB" sz="2400" b="1" u="sng">
                <a:ea typeface="Calibri" panose="020F0502020204030204"/>
                <a:cs typeface="Calibri" panose="020F0502020204030204"/>
              </a:rPr>
              <a:t>Consider powers and policies</a:t>
            </a:r>
            <a:r>
              <a:rPr lang="en-GB" sz="2400">
                <a:ea typeface="Calibri" panose="020F0502020204030204"/>
                <a:cs typeface="Calibri" panose="020F0502020204030204"/>
              </a:rPr>
              <a:t>-</a:t>
            </a:r>
            <a:r>
              <a:rPr lang="en-GB" sz="2400" b="1">
                <a:ea typeface="Calibri" panose="020F0502020204030204"/>
                <a:cs typeface="Calibri" panose="020F0502020204030204"/>
              </a:rPr>
              <a:t>Power of entry</a:t>
            </a:r>
            <a:r>
              <a:rPr lang="en-GB" sz="2400">
                <a:ea typeface="Calibri" panose="020F0502020204030204"/>
                <a:cs typeface="Calibri" panose="020F0502020204030204"/>
              </a:rPr>
              <a:t>, Identify the offence, power to seize and search, power of arrest, caution, IDCOPPLAN</a:t>
            </a:r>
            <a:endParaRPr lang="en-US" sz="2400">
              <a:ea typeface="Calibri" panose="020F0502020204030204"/>
              <a:cs typeface="Calibri" panose="020F0502020204030204"/>
            </a:endParaRPr>
          </a:p>
          <a:p>
            <a:r>
              <a:rPr lang="en-US" sz="2600">
                <a:ea typeface="Calibri" panose="020F0502020204030204"/>
                <a:cs typeface="Calibri" panose="020F0502020204030204"/>
              </a:rPr>
              <a:t>Radio in- </a:t>
            </a:r>
            <a:r>
              <a:rPr lang="en-US" sz="2600" err="1">
                <a:ea typeface="Calibri" panose="020F0502020204030204"/>
                <a:cs typeface="Calibri" panose="020F0502020204030204"/>
              </a:rPr>
              <a:t>Mrs</a:t>
            </a:r>
            <a:r>
              <a:rPr lang="en-US" sz="2600">
                <a:ea typeface="Calibri" panose="020F0502020204030204"/>
                <a:cs typeface="Calibri" panose="020F0502020204030204"/>
              </a:rPr>
              <a:t> Miggins is safe, she's gone to a </a:t>
            </a:r>
            <a:r>
              <a:rPr lang="en-US" sz="2600" err="1">
                <a:ea typeface="Calibri" panose="020F0502020204030204"/>
                <a:cs typeface="Calibri" panose="020F0502020204030204"/>
              </a:rPr>
              <a:t>neighbours</a:t>
            </a:r>
            <a:r>
              <a:rPr lang="en-US" sz="2600">
                <a:ea typeface="Calibri" panose="020F0502020204030204"/>
                <a:cs typeface="Calibri" panose="020F0502020204030204"/>
              </a:rPr>
              <a:t> house.</a:t>
            </a:r>
            <a:endParaRPr lang="en-GB" sz="2600">
              <a:ea typeface="Calibri" panose="020F0502020204030204"/>
              <a:cs typeface="Calibri" panose="020F0502020204030204"/>
            </a:endParaRPr>
          </a:p>
          <a:p>
            <a:endParaRPr lang="en-GB" sz="2600">
              <a:ea typeface="Calibri" panose="020F0502020204030204"/>
              <a:cs typeface="Calibri" panose="020F0502020204030204"/>
            </a:endParaRPr>
          </a:p>
          <a:p>
            <a:endParaRPr lang="en-US" sz="2600">
              <a:ea typeface="Calibri" panose="020F0502020204030204"/>
              <a:cs typeface="Calibri" panose="020F0502020204030204"/>
            </a:endParaRPr>
          </a:p>
          <a:p>
            <a:pPr marL="0" indent="0">
              <a:buNone/>
            </a:pPr>
            <a:endParaRPr lang="en-US" sz="2600"/>
          </a:p>
          <a:p>
            <a:pPr marL="0" indent="0" algn="ctr">
              <a:buNone/>
            </a:pPr>
            <a:r>
              <a:rPr lang="en-US" sz="4400"/>
              <a:t>What are we thinking?...</a:t>
            </a:r>
          </a:p>
        </p:txBody>
      </p:sp>
    </p:spTree>
    <p:extLst>
      <p:ext uri="{BB962C8B-B14F-4D97-AF65-F5344CB8AC3E}">
        <p14:creationId xmlns:p14="http://schemas.microsoft.com/office/powerpoint/2010/main" val="3087449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a:t>Monday 19/03/23 13:50hrs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vert="horz" lIns="91440" tIns="45720" rIns="91440" bIns="45720" rtlCol="0" anchor="t">
            <a:normAutofit fontScale="25000" lnSpcReduction="20000"/>
          </a:bodyPr>
          <a:lstStyle/>
          <a:p>
            <a:pPr marL="0" indent="0">
              <a:buNone/>
            </a:pPr>
            <a:r>
              <a:rPr lang="en-US" sz="2600"/>
              <a:t>Inside the address…</a:t>
            </a:r>
            <a:endParaRPr lang="en-US"/>
          </a:p>
          <a:p>
            <a:endParaRPr lang="en-US" sz="2600"/>
          </a:p>
          <a:p>
            <a:endParaRPr lang="en-US" sz="2600">
              <a:ea typeface="Calibri"/>
              <a:cs typeface="Calibri"/>
            </a:endParaRPr>
          </a:p>
          <a:p>
            <a:r>
              <a:rPr lang="en-US" sz="7200"/>
              <a:t>Smashed open window, footprints on the floor, blood on glass…</a:t>
            </a:r>
            <a:endParaRPr lang="en-US" sz="7200">
              <a:ea typeface="Calibri"/>
              <a:cs typeface="Calibri"/>
            </a:endParaRPr>
          </a:p>
          <a:p>
            <a:r>
              <a:rPr lang="en-US" sz="7200">
                <a:ea typeface="Calibri"/>
                <a:cs typeface="Calibri"/>
              </a:rPr>
              <a:t>Hammer on the floor</a:t>
            </a:r>
          </a:p>
          <a:p>
            <a:endParaRPr lang="en-US" sz="7200">
              <a:ea typeface="Calibri"/>
              <a:cs typeface="Calibri"/>
            </a:endParaRPr>
          </a:p>
          <a:p>
            <a:pPr marL="0" indent="0">
              <a:buNone/>
            </a:pPr>
            <a:endParaRPr lang="en-US" sz="7200">
              <a:ea typeface="Calibri"/>
              <a:cs typeface="Calibri"/>
            </a:endParaRPr>
          </a:p>
          <a:p>
            <a:r>
              <a:rPr lang="en-GB" sz="6000" b="1" u="sng">
                <a:ea typeface="Calibri" panose="020F0502020204030204"/>
                <a:cs typeface="Calibri" panose="020F0502020204030204"/>
              </a:rPr>
              <a:t>Assess and develop a working strategy</a:t>
            </a:r>
            <a:r>
              <a:rPr lang="en-GB" sz="6000">
                <a:ea typeface="Calibri" panose="020F0502020204030204"/>
                <a:cs typeface="Calibri" panose="020F0502020204030204"/>
              </a:rPr>
              <a:t>- </a:t>
            </a:r>
            <a:r>
              <a:rPr lang="en-GB" sz="6000" b="1">
                <a:ea typeface="Calibri" panose="020F0502020204030204"/>
                <a:cs typeface="Calibri" panose="020F0502020204030204"/>
              </a:rPr>
              <a:t>Golden Hour principles, scene management (secure and manage)</a:t>
            </a:r>
            <a:endParaRPr lang="en-US" sz="6000" b="1">
              <a:ea typeface="Calibri" panose="020F0502020204030204"/>
              <a:cs typeface="Calibri" panose="020F0502020204030204"/>
            </a:endParaRPr>
          </a:p>
          <a:p>
            <a:r>
              <a:rPr lang="en-GB" sz="6000" b="1" u="sng">
                <a:ea typeface="Calibri" panose="020F0502020204030204"/>
                <a:cs typeface="Calibri" panose="020F0502020204030204"/>
              </a:rPr>
              <a:t>Consider powers and policies</a:t>
            </a:r>
            <a:r>
              <a:rPr lang="en-GB" sz="6000">
                <a:ea typeface="Calibri" panose="020F0502020204030204"/>
                <a:cs typeface="Calibri" panose="020F0502020204030204"/>
              </a:rPr>
              <a:t>-Power of entry, </a:t>
            </a:r>
            <a:r>
              <a:rPr lang="en-GB" sz="6000" b="1">
                <a:ea typeface="Calibri" panose="020F0502020204030204"/>
                <a:cs typeface="Calibri" panose="020F0502020204030204"/>
              </a:rPr>
              <a:t>Identify the offence,</a:t>
            </a:r>
            <a:r>
              <a:rPr lang="en-GB" sz="6000">
                <a:ea typeface="Calibri" panose="020F0502020204030204"/>
                <a:cs typeface="Calibri" panose="020F0502020204030204"/>
              </a:rPr>
              <a:t> </a:t>
            </a:r>
            <a:r>
              <a:rPr lang="en-GB" sz="6000" b="1">
                <a:ea typeface="Calibri" panose="020F0502020204030204"/>
                <a:cs typeface="Calibri" panose="020F0502020204030204"/>
              </a:rPr>
              <a:t>power to seize and search</a:t>
            </a:r>
            <a:r>
              <a:rPr lang="en-GB" sz="6000">
                <a:ea typeface="Calibri" panose="020F0502020204030204"/>
                <a:cs typeface="Calibri" panose="020F0502020204030204"/>
              </a:rPr>
              <a:t>, </a:t>
            </a:r>
            <a:r>
              <a:rPr lang="en-GB" sz="6000" b="1">
                <a:ea typeface="Calibri" panose="020F0502020204030204"/>
                <a:cs typeface="Calibri" panose="020F0502020204030204"/>
              </a:rPr>
              <a:t>power of arrest IDCOPPLAN, caution</a:t>
            </a:r>
            <a:endParaRPr lang="en-US" sz="6000" b="1">
              <a:ea typeface="Calibri" panose="020F0502020204030204"/>
              <a:cs typeface="Calibri" panose="020F0502020204030204"/>
            </a:endParaRPr>
          </a:p>
          <a:p>
            <a:r>
              <a:rPr lang="en-GB" sz="6000" b="1" u="sng">
                <a:ea typeface="Calibri" panose="020F0502020204030204"/>
                <a:cs typeface="Calibri" panose="020F0502020204030204"/>
              </a:rPr>
              <a:t>Options and contingencies</a:t>
            </a:r>
            <a:r>
              <a:rPr lang="en-GB" sz="6000">
                <a:ea typeface="Calibri" panose="020F0502020204030204"/>
                <a:cs typeface="Calibri" panose="020F0502020204030204"/>
              </a:rPr>
              <a:t>-  </a:t>
            </a:r>
            <a:r>
              <a:rPr lang="en-GB" sz="6000" b="1">
                <a:ea typeface="Calibri" panose="020F0502020204030204"/>
                <a:cs typeface="Calibri" panose="020F0502020204030204"/>
              </a:rPr>
              <a:t>update control room, assistance- CSI?,</a:t>
            </a:r>
            <a:r>
              <a:rPr lang="en-GB" sz="6000">
                <a:ea typeface="Calibri" panose="020F0502020204030204"/>
                <a:cs typeface="Calibri" panose="020F0502020204030204"/>
              </a:rPr>
              <a:t> </a:t>
            </a:r>
            <a:r>
              <a:rPr lang="en-GB" sz="6000" b="1">
                <a:ea typeface="Calibri" panose="020F0502020204030204"/>
                <a:cs typeface="Calibri" panose="020F0502020204030204"/>
              </a:rPr>
              <a:t>further enquiries- house to house?</a:t>
            </a:r>
            <a:endParaRPr lang="en-US" sz="6000" b="1">
              <a:ea typeface="Calibri" panose="020F0502020204030204"/>
              <a:cs typeface="Calibri" panose="020F0502020204030204"/>
            </a:endParaRPr>
          </a:p>
          <a:p>
            <a:r>
              <a:rPr lang="en-GB" sz="6000" b="1" u="sng">
                <a:ea typeface="Calibri" panose="020F0502020204030204"/>
                <a:cs typeface="Calibri" panose="020F0502020204030204"/>
              </a:rPr>
              <a:t>Take action and review</a:t>
            </a:r>
            <a:r>
              <a:rPr lang="en-GB" sz="6000">
                <a:ea typeface="Calibri" panose="020F0502020204030204"/>
                <a:cs typeface="Calibri" panose="020F0502020204030204"/>
              </a:rPr>
              <a:t>- </a:t>
            </a:r>
            <a:r>
              <a:rPr lang="en-GB" sz="6000" b="1">
                <a:ea typeface="Calibri" panose="020F0502020204030204"/>
                <a:cs typeface="Calibri" panose="020F0502020204030204"/>
              </a:rPr>
              <a:t>4R'S, MO</a:t>
            </a:r>
            <a:endParaRPr lang="en-US" sz="6000" b="1">
              <a:ea typeface="Calibri" panose="020F0502020204030204"/>
              <a:cs typeface="Calibri" panose="020F0502020204030204"/>
            </a:endParaRPr>
          </a:p>
          <a:p>
            <a:r>
              <a:rPr lang="en-GB" sz="6000" b="1" u="sng">
                <a:ea typeface="Calibri" panose="020F0502020204030204"/>
                <a:cs typeface="Calibri" panose="020F0502020204030204"/>
              </a:rPr>
              <a:t>Code of Ethics- </a:t>
            </a:r>
            <a:r>
              <a:rPr lang="en-GB" sz="6000" b="1">
                <a:ea typeface="Calibri" panose="020F0502020204030204"/>
                <a:cs typeface="Calibri" panose="020F0502020204030204"/>
              </a:rPr>
              <a:t>How do they apply?</a:t>
            </a:r>
            <a:endParaRPr lang="en-US" sz="6000" b="1">
              <a:ea typeface="Calibri" panose="020F0502020204030204"/>
              <a:cs typeface="Calibri" panose="020F0502020204030204"/>
            </a:endParaRPr>
          </a:p>
          <a:p>
            <a:endParaRPr lang="en-US" sz="2000">
              <a:ea typeface="Calibri" panose="020F0502020204030204"/>
              <a:cs typeface="Calibri" panose="020F0502020204030204"/>
            </a:endParaRPr>
          </a:p>
          <a:p>
            <a:endParaRPr lang="en-US" sz="2600"/>
          </a:p>
          <a:p>
            <a:endParaRPr lang="en-US" sz="2600"/>
          </a:p>
          <a:p>
            <a:pPr marL="0" indent="0" algn="ctr">
              <a:buNone/>
            </a:pPr>
            <a:r>
              <a:rPr lang="en-US" sz="4400"/>
              <a:t>What are we thinking?...</a:t>
            </a:r>
          </a:p>
        </p:txBody>
      </p:sp>
    </p:spTree>
    <p:extLst>
      <p:ext uri="{BB962C8B-B14F-4D97-AF65-F5344CB8AC3E}">
        <p14:creationId xmlns:p14="http://schemas.microsoft.com/office/powerpoint/2010/main" val="3453749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C58E-E248-DED1-EC20-998D0E3C59A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FB420A5-F84D-D82E-2461-1B6F20AAF41B}"/>
              </a:ext>
            </a:extLst>
          </p:cNvPr>
          <p:cNvSpPr>
            <a:spLocks noGrp="1"/>
          </p:cNvSpPr>
          <p:nvPr>
            <p:ph idx="1"/>
          </p:nvPr>
        </p:nvSpPr>
        <p:spPr/>
        <p:txBody>
          <a:bodyPr vert="horz" lIns="91440" tIns="45720" rIns="91440" bIns="45720" rtlCol="0" anchor="t">
            <a:normAutofit/>
          </a:bodyPr>
          <a:lstStyle/>
          <a:p>
            <a:r>
              <a:rPr lang="en-US">
                <a:ea typeface="Calibri"/>
                <a:cs typeface="Calibri"/>
              </a:rPr>
              <a:t>You hear a noise, and the perpetrator appears from the loft hatch.</a:t>
            </a:r>
          </a:p>
          <a:p>
            <a:endParaRPr lang="en-US">
              <a:ea typeface="Calibri"/>
              <a:cs typeface="Calibri"/>
            </a:endParaRPr>
          </a:p>
          <a:p>
            <a:r>
              <a:rPr lang="en-GB" sz="2400" b="1" u="sng">
                <a:ea typeface="Calibri"/>
                <a:cs typeface="Calibri"/>
              </a:rPr>
              <a:t>Consider powers and policies</a:t>
            </a:r>
            <a:r>
              <a:rPr lang="en-GB" sz="2400">
                <a:ea typeface="Calibri"/>
                <a:cs typeface="Calibri"/>
              </a:rPr>
              <a:t>-Power of entry, Identify the offence, power to seize and search, </a:t>
            </a:r>
            <a:r>
              <a:rPr lang="en-GB" sz="2400" b="1">
                <a:ea typeface="Calibri"/>
                <a:cs typeface="Calibri"/>
              </a:rPr>
              <a:t>power of arrest, caution, IDCOPPLAN</a:t>
            </a:r>
            <a:endParaRPr lang="en-US" sz="2400" b="1">
              <a:ea typeface="Calibri"/>
              <a:cs typeface="Calibri"/>
            </a:endParaRP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422747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a:t>Helps everyone in policing make decisions </a:t>
            </a:r>
          </a:p>
          <a:p>
            <a:endParaRPr lang="en-GB"/>
          </a:p>
          <a:p>
            <a:pPr marL="285750" indent="-285750">
              <a:buFont typeface="Arial" panose="020B0604020202020204" pitchFamily="34" charset="0"/>
              <a:buChar char="•"/>
            </a:pPr>
            <a:r>
              <a:rPr lang="en-GB"/>
              <a:t>Provides a framework in which decisions can be examined and challenged </a:t>
            </a:r>
          </a:p>
          <a:p>
            <a:endParaRPr lang="en-GB"/>
          </a:p>
          <a:p>
            <a:pPr marL="285750" indent="-285750">
              <a:buFont typeface="Arial" panose="020B0604020202020204" pitchFamily="34" charset="0"/>
              <a:buChar char="•"/>
            </a:pPr>
            <a:r>
              <a:rPr lang="en-GB"/>
              <a:t>Encourages officers and staff to act in accordance with the Code of Ethics and use their discretion where appropriate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Reduces risk aversion and weighs the balance of resourcing against demand, threat and risk</a:t>
            </a:r>
          </a:p>
          <a:p>
            <a:endParaRPr lang="en-GB"/>
          </a:p>
          <a:p>
            <a:endParaRPr lang="en-GB"/>
          </a:p>
        </p:txBody>
      </p:sp>
    </p:spTree>
    <p:extLst>
      <p:ext uri="{BB962C8B-B14F-4D97-AF65-F5344CB8AC3E}">
        <p14:creationId xmlns:p14="http://schemas.microsoft.com/office/powerpoint/2010/main" val="1195698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a:solidFill>
                  <a:schemeClr val="accent1">
                    <a:lumMod val="75000"/>
                  </a:schemeClr>
                </a:solidFill>
              </a:rPr>
              <a:t>THRIVE</a:t>
            </a:r>
            <a:r>
              <a:rPr lang="en-US" sz="600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a:t>All Police Officers and Staff who deal with calls for service, reports or the management of investigations from the public.</a:t>
            </a:r>
          </a:p>
          <a:p>
            <a:endParaRPr lang="en-GB"/>
          </a:p>
          <a:p>
            <a:pPr marL="285750" indent="-285750">
              <a:buFont typeface="Arial" panose="020B0604020202020204" pitchFamily="34" charset="0"/>
              <a:buChar char="•"/>
            </a:pPr>
            <a:r>
              <a:rPr lang="en-GB"/>
              <a:t>THRIVE is designed to jointly assess risk and decision making in a consistent way using the National Decision Model. </a:t>
            </a:r>
            <a:br>
              <a:rPr lang="en-GB"/>
            </a:br>
            <a:endParaRPr lang="en-GB"/>
          </a:p>
          <a:p>
            <a:pPr marL="285750" indent="-285750">
              <a:buFont typeface="Arial" panose="020B0604020202020204" pitchFamily="34" charset="0"/>
              <a:buChar char="•"/>
            </a:pPr>
            <a:r>
              <a:rPr lang="en-GB"/>
              <a:t>THRIVE aligns to the Code of Ethics and National Decision-Making model and helps police respond at pace. THRIVE has the values at its heart. </a:t>
            </a:r>
            <a:endParaRPr lang="en-US"/>
          </a:p>
        </p:txBody>
      </p:sp>
    </p:spTree>
    <p:extLst>
      <p:ext uri="{BB962C8B-B14F-4D97-AF65-F5344CB8AC3E}">
        <p14:creationId xmlns:p14="http://schemas.microsoft.com/office/powerpoint/2010/main" val="401754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a:t>Code </a:t>
                      </a:r>
                    </a:p>
                  </a:txBody>
                  <a:tcPr/>
                </a:tc>
                <a:tc>
                  <a:txBody>
                    <a:bodyPr/>
                    <a:lstStyle/>
                    <a:p>
                      <a:pPr algn="ctr"/>
                      <a:r>
                        <a:rPr lang="en-GB"/>
                        <a:t>General areas covered</a:t>
                      </a:r>
                    </a:p>
                  </a:txBody>
                  <a:tcPr/>
                </a:tc>
                <a:extLst>
                  <a:ext uri="{0D108BD9-81ED-4DB2-BD59-A6C34878D82A}">
                    <a16:rowId xmlns:a16="http://schemas.microsoft.com/office/drawing/2014/main" val="2430303094"/>
                  </a:ext>
                </a:extLst>
              </a:tr>
              <a:tr h="370840">
                <a:tc>
                  <a:txBody>
                    <a:bodyPr/>
                    <a:lstStyle/>
                    <a:p>
                      <a:pPr algn="ctr"/>
                      <a:r>
                        <a:rPr lang="en-GB"/>
                        <a:t>A</a:t>
                      </a:r>
                    </a:p>
                  </a:txBody>
                  <a:tcPr/>
                </a:tc>
                <a:tc>
                  <a:txBody>
                    <a:bodyPr/>
                    <a:lstStyle/>
                    <a:p>
                      <a:pPr algn="ctr"/>
                      <a:r>
                        <a:rPr lang="en-GB"/>
                        <a:t>Stop and Search</a:t>
                      </a:r>
                    </a:p>
                  </a:txBody>
                  <a:tcPr/>
                </a:tc>
                <a:extLst>
                  <a:ext uri="{0D108BD9-81ED-4DB2-BD59-A6C34878D82A}">
                    <a16:rowId xmlns:a16="http://schemas.microsoft.com/office/drawing/2014/main" val="1308439908"/>
                  </a:ext>
                </a:extLst>
              </a:tr>
              <a:tr h="370840">
                <a:tc>
                  <a:txBody>
                    <a:bodyPr/>
                    <a:lstStyle/>
                    <a:p>
                      <a:pPr algn="ctr"/>
                      <a:r>
                        <a:rPr lang="en-GB"/>
                        <a:t>B</a:t>
                      </a:r>
                    </a:p>
                  </a:txBody>
                  <a:tcPr/>
                </a:tc>
                <a:tc>
                  <a:txBody>
                    <a:bodyPr/>
                    <a:lstStyle/>
                    <a:p>
                      <a:pPr algn="ctr"/>
                      <a:r>
                        <a:rPr lang="en-GB"/>
                        <a:t>Search of premises </a:t>
                      </a:r>
                    </a:p>
                  </a:txBody>
                  <a:tcPr/>
                </a:tc>
                <a:extLst>
                  <a:ext uri="{0D108BD9-81ED-4DB2-BD59-A6C34878D82A}">
                    <a16:rowId xmlns:a16="http://schemas.microsoft.com/office/drawing/2014/main" val="227531235"/>
                  </a:ext>
                </a:extLst>
              </a:tr>
              <a:tr h="370840">
                <a:tc>
                  <a:txBody>
                    <a:bodyPr/>
                    <a:lstStyle/>
                    <a:p>
                      <a:pPr algn="ctr"/>
                      <a:r>
                        <a:rPr lang="en-GB"/>
                        <a:t>C</a:t>
                      </a:r>
                    </a:p>
                  </a:txBody>
                  <a:tcPr/>
                </a:tc>
                <a:tc>
                  <a:txBody>
                    <a:bodyPr/>
                    <a:lstStyle/>
                    <a:p>
                      <a:pPr algn="ctr"/>
                      <a:r>
                        <a:rPr lang="en-GB"/>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a:t>D</a:t>
                      </a:r>
                    </a:p>
                  </a:txBody>
                  <a:tcPr/>
                </a:tc>
                <a:tc>
                  <a:txBody>
                    <a:bodyPr/>
                    <a:lstStyle/>
                    <a:p>
                      <a:pPr algn="ctr"/>
                      <a:r>
                        <a:rPr lang="en-GB"/>
                        <a:t>ID of suspects </a:t>
                      </a:r>
                    </a:p>
                  </a:txBody>
                  <a:tcPr/>
                </a:tc>
                <a:extLst>
                  <a:ext uri="{0D108BD9-81ED-4DB2-BD59-A6C34878D82A}">
                    <a16:rowId xmlns:a16="http://schemas.microsoft.com/office/drawing/2014/main" val="549946904"/>
                  </a:ext>
                </a:extLst>
              </a:tr>
              <a:tr h="370840">
                <a:tc>
                  <a:txBody>
                    <a:bodyPr/>
                    <a:lstStyle/>
                    <a:p>
                      <a:pPr algn="ctr"/>
                      <a:r>
                        <a:rPr lang="en-GB"/>
                        <a:t>E</a:t>
                      </a:r>
                    </a:p>
                  </a:txBody>
                  <a:tcPr/>
                </a:tc>
                <a:tc>
                  <a:txBody>
                    <a:bodyPr/>
                    <a:lstStyle/>
                    <a:p>
                      <a:pPr algn="ctr"/>
                      <a:r>
                        <a:rPr lang="en-GB"/>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a:t>F</a:t>
                      </a:r>
                    </a:p>
                  </a:txBody>
                  <a:tcPr/>
                </a:tc>
                <a:tc>
                  <a:txBody>
                    <a:bodyPr/>
                    <a:lstStyle/>
                    <a:p>
                      <a:pPr algn="ctr"/>
                      <a:r>
                        <a:rPr lang="en-GB"/>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a:t>G</a:t>
                      </a:r>
                    </a:p>
                  </a:txBody>
                  <a:tcPr/>
                </a:tc>
                <a:tc>
                  <a:txBody>
                    <a:bodyPr/>
                    <a:lstStyle/>
                    <a:p>
                      <a:pPr algn="ctr"/>
                      <a:r>
                        <a:rPr lang="en-GB"/>
                        <a:t>Power of arrest </a:t>
                      </a:r>
                    </a:p>
                  </a:txBody>
                  <a:tcPr/>
                </a:tc>
                <a:extLst>
                  <a:ext uri="{0D108BD9-81ED-4DB2-BD59-A6C34878D82A}">
                    <a16:rowId xmlns:a16="http://schemas.microsoft.com/office/drawing/2014/main" val="3714131708"/>
                  </a:ext>
                </a:extLst>
              </a:tr>
              <a:tr h="0">
                <a:tc>
                  <a:txBody>
                    <a:bodyPr/>
                    <a:lstStyle/>
                    <a:p>
                      <a:pPr algn="ctr"/>
                      <a:r>
                        <a:rPr lang="en-GB"/>
                        <a:t>H</a:t>
                      </a:r>
                    </a:p>
                  </a:txBody>
                  <a:tcPr/>
                </a:tc>
                <a:tc>
                  <a:txBody>
                    <a:bodyPr/>
                    <a:lstStyle/>
                    <a:p>
                      <a:pPr algn="ctr"/>
                      <a:r>
                        <a:rPr lang="en-GB"/>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a:t>Further reading on PACE codes of Practice click </a:t>
            </a:r>
            <a:r>
              <a:rPr lang="en-GB">
                <a:hlinkClick r:id="rId2"/>
              </a:rPr>
              <a:t>here</a:t>
            </a:r>
            <a:endParaRPr lang="en-GB"/>
          </a:p>
        </p:txBody>
      </p:sp>
    </p:spTree>
    <p:extLst>
      <p:ext uri="{BB962C8B-B14F-4D97-AF65-F5344CB8AC3E}">
        <p14:creationId xmlns:p14="http://schemas.microsoft.com/office/powerpoint/2010/main" val="637364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a:solidFill>
                  <a:schemeClr val="bg1"/>
                </a:solidFill>
              </a:rPr>
              <a:t>Powers of Entry, Search &amp; Seizure </a:t>
            </a:r>
            <a:r>
              <a:rPr lang="en-GB" sz="3600" u="sng">
                <a:solidFill>
                  <a:schemeClr val="bg1"/>
                </a:solidFill>
              </a:rPr>
              <a:t>without Warrant</a:t>
            </a:r>
            <a:endParaRPr lang="en-GB" sz="3600" b="1" u="sng">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a:solidFill>
                  <a:schemeClr val="tx1"/>
                </a:solidFill>
                <a:latin typeface="Arial" pitchFamily="34" charset="0"/>
                <a:ea typeface="ＭＳ Ｐゴシック" pitchFamily="-112" charset="-128"/>
                <a:cs typeface="ＭＳ Ｐゴシック" pitchFamily="-112" charset="-128"/>
              </a:rPr>
              <a:t>“reasonable grounds to believe” </a:t>
            </a:r>
            <a:endParaRPr lang="en-US" sz="4800"/>
          </a:p>
        </p:txBody>
      </p:sp>
      <p:sp>
        <p:nvSpPr>
          <p:cNvPr id="4" name="TextBox 3">
            <a:extLst>
              <a:ext uri="{FF2B5EF4-FFF2-40B4-BE49-F238E27FC236}">
                <a16:creationId xmlns:a16="http://schemas.microsoft.com/office/drawing/2014/main" id="{69FFB691-559B-33D1-508F-B761061AAD86}"/>
              </a:ext>
            </a:extLst>
          </p:cNvPr>
          <p:cNvSpPr txBox="1"/>
          <p:nvPr/>
        </p:nvSpPr>
        <p:spPr>
          <a:xfrm>
            <a:off x="5379441" y="5809187"/>
            <a:ext cx="6094602" cy="646331"/>
          </a:xfrm>
          <a:prstGeom prst="rect">
            <a:avLst/>
          </a:prstGeom>
          <a:noFill/>
        </p:spPr>
        <p:txBody>
          <a:bodyPr wrap="square">
            <a:spAutoFit/>
          </a:bodyPr>
          <a:lstStyle/>
          <a:p>
            <a:r>
              <a:rPr lang="en-GB"/>
              <a:t>Article 8 Human Rights Act 1998 “Right to respect to private family life”</a:t>
            </a:r>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a:solidFill>
                  <a:schemeClr val="tx1"/>
                </a:solidFill>
                <a:ea typeface="ＭＳ Ｐゴシック" panose="020B0600070205080204" pitchFamily="34" charset="-128"/>
              </a:rPr>
              <a:t>“reasonable grounds for </a:t>
            </a:r>
            <a:r>
              <a:rPr lang="en-GB" altLang="en-US" sz="4400" b="1">
                <a:solidFill>
                  <a:schemeClr val="tx1"/>
                </a:solidFill>
                <a:ea typeface="ＭＳ Ｐゴシック" panose="020B0600070205080204" pitchFamily="34" charset="-128"/>
              </a:rPr>
              <a:t>believing”</a:t>
            </a:r>
            <a:r>
              <a:rPr lang="en-GB" altLang="en-US" sz="4400">
                <a:solidFill>
                  <a:schemeClr val="tx1"/>
                </a:solidFill>
                <a:ea typeface="ＭＳ Ｐゴシック" panose="020B0600070205080204" pitchFamily="34" charset="-128"/>
              </a:rPr>
              <a:t> </a:t>
            </a:r>
            <a:endParaRPr lang="en-US" sz="440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a:t>An Inspectors </a:t>
            </a:r>
            <a:r>
              <a:rPr lang="en-GB" sz="2400" i="1" u="sng"/>
              <a:t>authority</a:t>
            </a:r>
            <a:r>
              <a:rPr lang="en-GB" sz="240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231608" y="5712199"/>
            <a:ext cx="7284794" cy="584775"/>
          </a:xfrm>
          <a:prstGeom prst="rect">
            <a:avLst/>
          </a:prstGeom>
          <a:noFill/>
        </p:spPr>
        <p:txBody>
          <a:bodyPr wrap="square" rtlCol="0">
            <a:spAutoFit/>
          </a:bodyPr>
          <a:lstStyle/>
          <a:p>
            <a:r>
              <a:rPr lang="en-US" sz="320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a:ln>
                  <a:noFill/>
                </a:ln>
                <a:solidFill>
                  <a:schemeClr val="tx1"/>
                </a:solidFill>
                <a:effectLst/>
                <a:uLnTx/>
                <a:uFillTx/>
              </a:rPr>
              <a:t>Material is defined as:</a:t>
            </a:r>
            <a:br>
              <a:rPr kumimoji="0" lang="en-US" sz="1500" b="1" i="0" u="none" strike="noStrike" cap="none" spc="0" normalizeH="0" baseline="0" noProof="0">
                <a:ln>
                  <a:noFill/>
                </a:ln>
                <a:solidFill>
                  <a:schemeClr val="tx1"/>
                </a:solidFill>
                <a:effectLst/>
                <a:uLnTx/>
                <a:uFillTx/>
              </a:rPr>
            </a:br>
            <a:r>
              <a:rPr kumimoji="0" lang="en-US" sz="1500" b="1" i="0" u="none" strike="noStrike" cap="none" spc="0" normalizeH="0" noProof="0">
                <a:ln>
                  <a:noFill/>
                </a:ln>
                <a:solidFill>
                  <a:schemeClr val="tx1"/>
                </a:solidFill>
                <a:effectLst/>
                <a:uLnTx/>
                <a:uFillTx/>
              </a:rPr>
              <a:t> ‘</a:t>
            </a:r>
            <a:r>
              <a:rPr lang="en-US" sz="1500" i="1">
                <a:solidFill>
                  <a:schemeClr val="tx1"/>
                </a:solidFill>
              </a:rPr>
              <a:t>m</a:t>
            </a:r>
            <a:r>
              <a:rPr kumimoji="0" lang="en-US" sz="1500" i="1" u="none" strike="noStrike" cap="none" spc="0" normalizeH="0" baseline="0" noProof="0" err="1">
                <a:ln>
                  <a:noFill/>
                </a:ln>
                <a:solidFill>
                  <a:schemeClr val="tx1"/>
                </a:solidFill>
                <a:effectLst/>
                <a:uLnTx/>
                <a:uFillTx/>
              </a:rPr>
              <a:t>aterial</a:t>
            </a:r>
            <a:r>
              <a:rPr kumimoji="0" lang="en-US" sz="1500" i="1" u="none" strike="noStrike" cap="none" spc="0" normalizeH="0" baseline="0" noProof="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a:solidFill>
                <a:schemeClr val="tx1"/>
              </a:solidFill>
            </a:endParaRPr>
          </a:p>
          <a:p>
            <a:pPr marL="0" indent="-228600">
              <a:buClr>
                <a:srgbClr val="E48312"/>
              </a:buClr>
              <a:buFont typeface="Arial" panose="020B0604020202020204" pitchFamily="34" charset="0"/>
              <a:buChar char="•"/>
              <a:defRPr/>
            </a:pPr>
            <a:r>
              <a:rPr lang="en-US" sz="1500">
                <a:solidFill>
                  <a:schemeClr val="tx1"/>
                </a:solidFill>
              </a:rPr>
              <a:t>R</a:t>
            </a:r>
            <a:r>
              <a:rPr kumimoji="0" lang="en-US" sz="1500" i="0" u="none" strike="noStrike" cap="none" spc="0" normalizeH="0" baseline="0" noProof="0" err="1">
                <a:ln>
                  <a:noFill/>
                </a:ln>
                <a:solidFill>
                  <a:schemeClr val="tx1"/>
                </a:solidFill>
                <a:effectLst/>
                <a:uLnTx/>
                <a:uFillTx/>
              </a:rPr>
              <a:t>elevant</a:t>
            </a:r>
            <a:r>
              <a:rPr kumimoji="0" lang="en-US" sz="1500" i="0" u="none" strike="noStrike" cap="none" spc="0" normalizeH="0" baseline="0" noProof="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a:solidFill>
                  <a:schemeClr val="tx1"/>
                </a:solidFill>
              </a:rPr>
              <a:t>o</a:t>
            </a:r>
            <a:r>
              <a:rPr kumimoji="0" lang="en-US" sz="1500" i="0" u="none" strike="noStrike" cap="none" spc="0" normalizeH="0" baseline="0" noProof="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a:solidFill>
                <a:prstClr val="black"/>
              </a:solidFill>
            </a:endParaRPr>
          </a:p>
          <a:p>
            <a:pPr marL="0" lvl="0" indent="0">
              <a:buNone/>
            </a:pPr>
            <a:endParaRPr lang="en-GB" sz="2400">
              <a:solidFill>
                <a:prstClr val="black"/>
              </a:solidFill>
              <a:latin typeface="+mj-lt"/>
              <a:cs typeface="Calibri" panose="020F0502020204030204" pitchFamily="34" charset="0"/>
            </a:endParaRPr>
          </a:p>
          <a:p>
            <a:pPr marL="0" lvl="0" indent="0" algn="ctr">
              <a:buNone/>
            </a:pPr>
            <a:endParaRPr lang="en-GB" sz="1800">
              <a:solidFill>
                <a:prstClr val="black"/>
              </a:solidFill>
              <a:latin typeface="+mj-lt"/>
              <a:cs typeface="Calibri" panose="020F0502020204030204" pitchFamily="34" charset="0"/>
            </a:endParaRPr>
          </a:p>
          <a:p>
            <a:pPr marL="0" lvl="0" indent="0" algn="ctr">
              <a:buNone/>
            </a:pPr>
            <a:r>
              <a:rPr lang="en-GB" sz="180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a:solidFill>
                <a:prstClr val="black"/>
              </a:solidFill>
            </a:endParaRPr>
          </a:p>
          <a:p>
            <a:endParaRPr lang="en-GB"/>
          </a:p>
          <a:p>
            <a:endParaRPr lang="en-GB"/>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a:solidFill>
                  <a:schemeClr val="bg1"/>
                </a:solidFill>
                <a:latin typeface="+mj-lt"/>
                <a:cs typeface="Calibri" panose="020F0502020204030204" pitchFamily="34" charset="0"/>
              </a:rPr>
              <a:t>The Recovery and </a:t>
            </a:r>
            <a:br>
              <a:rPr lang="en-GB" sz="1800">
                <a:solidFill>
                  <a:schemeClr val="bg1"/>
                </a:solidFill>
                <a:latin typeface="+mj-lt"/>
                <a:cs typeface="Calibri" panose="020F0502020204030204" pitchFamily="34" charset="0"/>
              </a:rPr>
            </a:br>
            <a:r>
              <a:rPr lang="en-GB" sz="180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a:t>Evidence can be collected and preserved from the following three sources</a:t>
            </a:r>
          </a:p>
          <a:p>
            <a:endParaRPr lang="en-GB"/>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a:t>People</a:t>
            </a:r>
            <a:endParaRPr lang="en-GB"/>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a:t>1. Trace evidence </a:t>
            </a:r>
            <a:br>
              <a:rPr lang="en-GB" sz="4100"/>
            </a:br>
            <a:endParaRPr lang="en-GB" sz="4100"/>
          </a:p>
          <a:p>
            <a:pPr marL="0" indent="0">
              <a:buNone/>
            </a:pPr>
            <a:r>
              <a:rPr lang="en-GB" sz="4100"/>
              <a:t>2. Impressions or marks </a:t>
            </a:r>
            <a:br>
              <a:rPr lang="en-GB" sz="4100"/>
            </a:br>
            <a:endParaRPr lang="en-GB" sz="4100"/>
          </a:p>
          <a:p>
            <a:pPr marL="0" indent="0">
              <a:buNone/>
            </a:pPr>
            <a:r>
              <a:rPr lang="en-GB" sz="4100"/>
              <a:t>3. DNA </a:t>
            </a:r>
          </a:p>
          <a:p>
            <a:pPr marL="0" indent="0">
              <a:buNone/>
            </a:pPr>
            <a:endParaRPr lang="en-GB" sz="2400"/>
          </a:p>
          <a:p>
            <a:pPr marL="0" indent="0">
              <a:buNone/>
            </a:pPr>
            <a:endParaRPr lang="en-GB" sz="240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a:solidFill>
                  <a:srgbClr val="FF0000"/>
                </a:solidFill>
              </a:rPr>
              <a:t>Remember CLADD!</a:t>
            </a:r>
          </a:p>
          <a:p>
            <a:pPr algn="ctr"/>
            <a:r>
              <a:rPr lang="en-GB" sz="2800">
                <a:solidFill>
                  <a:srgbClr val="FF0000"/>
                </a:solidFill>
              </a:rPr>
              <a:t>C</a:t>
            </a:r>
            <a:r>
              <a:rPr lang="en-GB" sz="2800"/>
              <a:t>oncealed</a:t>
            </a:r>
          </a:p>
          <a:p>
            <a:pPr algn="ctr"/>
            <a:r>
              <a:rPr lang="en-GB" sz="2800">
                <a:solidFill>
                  <a:srgbClr val="FF0000"/>
                </a:solidFill>
              </a:rPr>
              <a:t>L</a:t>
            </a:r>
            <a:r>
              <a:rPr lang="en-GB" sz="2800"/>
              <a:t>ost</a:t>
            </a:r>
          </a:p>
          <a:p>
            <a:pPr algn="ctr"/>
            <a:r>
              <a:rPr lang="en-GB" sz="2800">
                <a:solidFill>
                  <a:srgbClr val="FF0000"/>
                </a:solidFill>
              </a:rPr>
              <a:t>A</a:t>
            </a:r>
            <a:r>
              <a:rPr lang="en-GB" sz="2800"/>
              <a:t>ltered</a:t>
            </a:r>
          </a:p>
          <a:p>
            <a:pPr algn="ctr"/>
            <a:r>
              <a:rPr lang="en-GB" sz="2800">
                <a:solidFill>
                  <a:srgbClr val="FF0000"/>
                </a:solidFill>
              </a:rPr>
              <a:t>D</a:t>
            </a:r>
            <a:r>
              <a:rPr lang="en-GB" sz="2800"/>
              <a:t>amaged</a:t>
            </a:r>
          </a:p>
          <a:p>
            <a:pPr algn="ctr"/>
            <a:r>
              <a:rPr lang="en-GB" sz="2800">
                <a:solidFill>
                  <a:srgbClr val="FF0000"/>
                </a:solidFill>
              </a:rPr>
              <a:t>D</a:t>
            </a:r>
            <a:r>
              <a:rPr lang="en-GB" sz="280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a:p>
          <a:p>
            <a:pPr marL="0" indent="0">
              <a:buNone/>
            </a:pPr>
            <a:r>
              <a:rPr lang="en-US" sz="2000" u="sng"/>
              <a:t>Positive action </a:t>
            </a:r>
            <a:r>
              <a:rPr lang="en-US" sz="2000"/>
              <a:t>in the period immediately after the report of a crime will:</a:t>
            </a:r>
          </a:p>
          <a:p>
            <a:pPr marL="0" indent="0">
              <a:buNone/>
            </a:pPr>
            <a:endParaRPr lang="en-US" sz="2000"/>
          </a:p>
          <a:p>
            <a:r>
              <a:rPr lang="en-US" sz="2000" u="sng"/>
              <a:t>minimize </a:t>
            </a:r>
            <a:r>
              <a:rPr lang="en-US" sz="2000"/>
              <a:t>the amount of material that could be lost to the investigation</a:t>
            </a:r>
          </a:p>
          <a:p>
            <a:r>
              <a:rPr lang="en-US" sz="2000" u="sng"/>
              <a:t>maximize</a:t>
            </a:r>
            <a:r>
              <a:rPr lang="en-US" sz="2000"/>
              <a:t> the chance of securing the material that will be admissible in court. </a:t>
            </a:r>
          </a:p>
          <a:p>
            <a:endParaRPr lang="en-US" sz="200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a:t>Taken from: </a:t>
            </a:r>
            <a:br>
              <a:rPr lang="en-GB"/>
            </a:br>
            <a:r>
              <a:rPr lang="en-GB"/>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a:solidFill>
                  <a:schemeClr val="tx1"/>
                </a:solidFill>
              </a:rPr>
              <a:t>You need to be able to show how the evidence was seized including:</a:t>
            </a:r>
            <a:endParaRPr lang="en-US"/>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a:t>The 4 </a:t>
            </a:r>
            <a:r>
              <a:rPr lang="en-GB">
                <a:solidFill>
                  <a:sysClr val="windowText" lastClr="000000"/>
                </a:solidFill>
              </a:rPr>
              <a:t>R</a:t>
            </a:r>
            <a:r>
              <a:rPr lang="en-GB"/>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a:t>When investigators conduct reasonable enquiries and gather relevant material, it is important that they remember the following points:</a:t>
            </a:r>
          </a:p>
          <a:p>
            <a:endParaRPr lang="en-GB" sz="2000"/>
          </a:p>
          <a:p>
            <a:r>
              <a:rPr lang="en-GB" sz="3200">
                <a:solidFill>
                  <a:srgbClr val="FF0000"/>
                </a:solidFill>
              </a:rPr>
              <a:t>R</a:t>
            </a:r>
            <a:r>
              <a:rPr lang="en-GB" sz="3200"/>
              <a:t>eview </a:t>
            </a:r>
            <a:r>
              <a:rPr lang="en-GB" sz="1400"/>
              <a:t>– consider further relevant lines of enquiry or more relevant material</a:t>
            </a:r>
          </a:p>
          <a:p>
            <a:r>
              <a:rPr lang="en-GB" sz="3200">
                <a:solidFill>
                  <a:srgbClr val="FF0000"/>
                </a:solidFill>
              </a:rPr>
              <a:t>R</a:t>
            </a:r>
            <a:r>
              <a:rPr lang="en-GB" sz="3200"/>
              <a:t>ecord </a:t>
            </a:r>
            <a:r>
              <a:rPr lang="en-GB" sz="1400"/>
              <a:t>– keep a log of material and enquiries made</a:t>
            </a:r>
          </a:p>
          <a:p>
            <a:r>
              <a:rPr lang="en-GB" sz="3200">
                <a:solidFill>
                  <a:srgbClr val="FF0000"/>
                </a:solidFill>
              </a:rPr>
              <a:t>R</a:t>
            </a:r>
            <a:r>
              <a:rPr lang="en-GB" sz="3200"/>
              <a:t>etain </a:t>
            </a:r>
            <a:r>
              <a:rPr lang="en-GB" sz="1400"/>
              <a:t>– keep material in a durable format and/or copy</a:t>
            </a:r>
          </a:p>
          <a:p>
            <a:r>
              <a:rPr lang="en-GB" sz="3200">
                <a:solidFill>
                  <a:srgbClr val="FF0000"/>
                </a:solidFill>
              </a:rPr>
              <a:t>R</a:t>
            </a:r>
            <a:r>
              <a:rPr lang="en-GB" sz="3200"/>
              <a:t>eveal </a:t>
            </a:r>
            <a:r>
              <a:rPr lang="en-GB" sz="140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a:t>Think: </a:t>
            </a:r>
          </a:p>
          <a:p>
            <a:pPr marL="342900" indent="-342900">
              <a:buAutoNum type="arabicPeriod"/>
            </a:pPr>
            <a:r>
              <a:rPr lang="en-GB"/>
              <a:t>How are the 4 R’s relevant to conducting investigations?</a:t>
            </a:r>
          </a:p>
          <a:p>
            <a:pPr marL="342900" indent="-342900">
              <a:buAutoNum type="arabicPeriod"/>
            </a:pPr>
            <a:r>
              <a:rPr lang="en-GB"/>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a:latin typeface="+mj-lt"/>
                <a:ea typeface="+mj-ea"/>
                <a:cs typeface="+mj-cs"/>
              </a:rPr>
              <a:t>Arrest:</a:t>
            </a:r>
          </a:p>
          <a:p>
            <a:pPr>
              <a:lnSpc>
                <a:spcPct val="90000"/>
              </a:lnSpc>
              <a:spcBef>
                <a:spcPct val="0"/>
              </a:spcBef>
              <a:spcAft>
                <a:spcPts val="600"/>
              </a:spcAft>
            </a:pPr>
            <a:r>
              <a:rPr lang="en-US" sz="670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369332"/>
          </a:xfrm>
          <a:prstGeom prst="rect">
            <a:avLst/>
          </a:prstGeom>
          <a:noFill/>
        </p:spPr>
        <p:txBody>
          <a:bodyPr wrap="square" lIns="91440" tIns="45720" rIns="91440" bIns="45720" rtlCol="0" anchor="t">
            <a:spAutoFit/>
          </a:bodyPr>
          <a:lstStyle/>
          <a:p>
            <a:endParaRPr lang="en-US">
              <a:cs typeface="Calibri"/>
            </a:endParaRPr>
          </a:p>
        </p:txBody>
      </p:sp>
    </p:spTree>
    <p:extLst>
      <p:ext uri="{BB962C8B-B14F-4D97-AF65-F5344CB8AC3E}">
        <p14:creationId xmlns:p14="http://schemas.microsoft.com/office/powerpoint/2010/main" val="8137595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a:solidFill>
                  <a:schemeClr val="bg1"/>
                </a:solidFill>
              </a:rPr>
              <a:t>What is a ‘</a:t>
            </a:r>
            <a:r>
              <a:rPr lang="en-GB" sz="3200" b="1" i="1">
                <a:solidFill>
                  <a:schemeClr val="bg1"/>
                </a:solidFill>
              </a:rPr>
              <a:t>Lawful Arrest</a:t>
            </a:r>
            <a:r>
              <a:rPr lang="en-GB" sz="3200" b="1">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eaLnBrk="1" hangingPunct="1">
              <a:spcBef>
                <a:spcPct val="0"/>
              </a:spcBef>
              <a:spcAft>
                <a:spcPct val="0"/>
              </a:spcAft>
            </a:pPr>
            <a:endParaRPr lang="en-GB">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a:solidFill>
                  <a:schemeClr val="bg1"/>
                </a:solidFill>
              </a:rPr>
              <a:t>Prior</a:t>
            </a:r>
            <a:r>
              <a:rPr lang="en-GB" sz="3600" b="1">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a:solidFill>
                  <a:schemeClr val="accent6"/>
                </a:solidFill>
              </a:rPr>
              <a:t>SHACKS</a:t>
            </a:r>
            <a:r>
              <a:rPr lang="en-US"/>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a:solidFill>
                  <a:schemeClr val="accent6"/>
                </a:solidFill>
              </a:rPr>
              <a:t>NDM</a:t>
            </a:r>
            <a:r>
              <a:rPr lang="en-US"/>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a:solidFill>
                  <a:schemeClr val="bg1"/>
                </a:solidFill>
              </a:rPr>
              <a:t>What makes a </a:t>
            </a:r>
            <a:r>
              <a:rPr lang="en-GB" sz="3600" b="1" i="1">
                <a:solidFill>
                  <a:schemeClr val="bg1"/>
                </a:solidFill>
              </a:rPr>
              <a:t>‘Lawful Arrest’? </a:t>
            </a:r>
            <a:br>
              <a:rPr lang="en-GB" sz="3600" b="1" i="1">
                <a:solidFill>
                  <a:schemeClr val="bg1"/>
                </a:solidFill>
              </a:rPr>
            </a:br>
            <a:r>
              <a:rPr lang="en-GB" sz="3600" b="1" i="1">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a:latin typeface="Arial" panose="020B0604020202020204" pitchFamily="34" charset="0"/>
                <a:cs typeface="Arial" panose="020B0604020202020204" pitchFamily="34" charset="0"/>
              </a:rPr>
              <a:t>Information to be given:</a:t>
            </a:r>
            <a:br>
              <a:rPr lang="en-GB" altLang="en-US" sz="2400" b="1" kern="0">
                <a:latin typeface="Arial" panose="020B0604020202020204" pitchFamily="34" charset="0"/>
                <a:cs typeface="Arial" panose="020B0604020202020204" pitchFamily="34" charset="0"/>
              </a:rPr>
            </a:br>
            <a:endParaRPr lang="en-GB" altLang="en-US" sz="2400" b="1" kern="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a:latin typeface="Arial" panose="020B0604020202020204" pitchFamily="34" charset="0"/>
                <a:cs typeface="Arial" panose="020B0604020202020204" pitchFamily="34" charset="0"/>
              </a:rPr>
              <a:t>That they </a:t>
            </a:r>
            <a:r>
              <a:rPr lang="en-GB" altLang="en-US" sz="2400" u="sng" kern="0">
                <a:solidFill>
                  <a:schemeClr val="accent6"/>
                </a:solidFill>
                <a:latin typeface="Arial" panose="020B0604020202020204" pitchFamily="34" charset="0"/>
                <a:cs typeface="Arial" panose="020B0604020202020204" pitchFamily="34" charset="0"/>
              </a:rPr>
              <a:t>are under arrest </a:t>
            </a:r>
            <a:r>
              <a:rPr lang="en-GB" altLang="en-US" sz="2400" kern="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a:latin typeface="Arial" panose="020B0604020202020204" pitchFamily="34" charset="0"/>
                <a:cs typeface="Arial" panose="020B0604020202020204" pitchFamily="34" charset="0"/>
              </a:rPr>
              <a:t>The</a:t>
            </a:r>
            <a:r>
              <a:rPr lang="en-GB" altLang="en-US" sz="2400" u="sng" kern="0">
                <a:solidFill>
                  <a:schemeClr val="accent6"/>
                </a:solidFill>
                <a:latin typeface="Arial" panose="020B0604020202020204" pitchFamily="34" charset="0"/>
                <a:cs typeface="Arial" panose="020B0604020202020204" pitchFamily="34" charset="0"/>
              </a:rPr>
              <a:t> grounds </a:t>
            </a:r>
            <a:r>
              <a:rPr lang="en-GB" altLang="en-US" sz="2400" kern="0">
                <a:latin typeface="Arial" panose="020B0604020202020204" pitchFamily="34" charset="0"/>
                <a:cs typeface="Arial" panose="020B0604020202020204" pitchFamily="34" charset="0"/>
              </a:rPr>
              <a:t>for the arrest </a:t>
            </a:r>
            <a:br>
              <a:rPr lang="en-GB" altLang="en-US" sz="2400" kern="0">
                <a:latin typeface="Arial" panose="020B0604020202020204" pitchFamily="34" charset="0"/>
                <a:cs typeface="Arial" panose="020B0604020202020204" pitchFamily="34" charset="0"/>
              </a:rPr>
            </a:br>
            <a:r>
              <a:rPr lang="en-GB" altLang="en-US" sz="2400" kern="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a:solidFill>
                  <a:schemeClr val="accent6">
                    <a:lumMod val="75000"/>
                  </a:schemeClr>
                </a:solidFill>
                <a:latin typeface="Arial" panose="020B0604020202020204" pitchFamily="34" charset="0"/>
                <a:cs typeface="Arial" panose="020B0604020202020204" pitchFamily="34" charset="0"/>
              </a:rPr>
              <a:t>Time</a:t>
            </a:r>
            <a:br>
              <a:rPr lang="en-GB" altLang="en-US" sz="2400" kern="0">
                <a:latin typeface="Arial" panose="020B0604020202020204" pitchFamily="34" charset="0"/>
                <a:cs typeface="Arial" panose="020B0604020202020204" pitchFamily="34" charset="0"/>
              </a:rPr>
            </a:br>
            <a:endParaRPr lang="en-GB" altLang="en-US" sz="2400" kern="0">
              <a:latin typeface="Arial" panose="020B0604020202020204" pitchFamily="34" charset="0"/>
              <a:cs typeface="Arial" panose="020B0604020202020204" pitchFamily="34" charset="0"/>
            </a:endParaRPr>
          </a:p>
          <a:p>
            <a:pPr>
              <a:spcAft>
                <a:spcPts val="1800"/>
              </a:spcAft>
              <a:defRPr/>
            </a:pPr>
            <a:r>
              <a:rPr lang="en-GB" altLang="en-US" sz="2400" kern="0">
                <a:solidFill>
                  <a:schemeClr val="accent6"/>
                </a:solidFill>
                <a:latin typeface="Arial" panose="020B0604020202020204" pitchFamily="34" charset="0"/>
                <a:cs typeface="Arial" panose="020B0604020202020204" pitchFamily="34" charset="0"/>
              </a:rPr>
              <a:t>AND</a:t>
            </a:r>
            <a:br>
              <a:rPr lang="en-GB" altLang="en-US" sz="2400" kern="0">
                <a:solidFill>
                  <a:schemeClr val="accent6"/>
                </a:solidFill>
                <a:latin typeface="Arial" panose="020B0604020202020204" pitchFamily="34" charset="0"/>
                <a:cs typeface="Arial" panose="020B0604020202020204" pitchFamily="34" charset="0"/>
              </a:rPr>
            </a:br>
            <a:endParaRPr lang="en-GB" altLang="en-US" sz="2400" kern="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a:latin typeface="Arial" panose="020B0604020202020204" pitchFamily="34" charset="0"/>
                <a:cs typeface="Arial" panose="020B0604020202020204" pitchFamily="34" charset="0"/>
              </a:rPr>
              <a:t>The </a:t>
            </a:r>
            <a:r>
              <a:rPr lang="en-GB" altLang="en-US" sz="2400" u="sng" kern="0">
                <a:solidFill>
                  <a:schemeClr val="accent6"/>
                </a:solidFill>
                <a:latin typeface="Arial" panose="020B0604020202020204" pitchFamily="34" charset="0"/>
                <a:cs typeface="Arial" panose="020B0604020202020204" pitchFamily="34" charset="0"/>
              </a:rPr>
              <a:t>Necessity</a:t>
            </a:r>
            <a:r>
              <a:rPr lang="en-GB" altLang="en-US" sz="2400" kern="0">
                <a:solidFill>
                  <a:schemeClr val="accent6"/>
                </a:solidFill>
                <a:latin typeface="Arial" panose="020B0604020202020204" pitchFamily="34" charset="0"/>
                <a:cs typeface="Arial" panose="020B0604020202020204" pitchFamily="34" charset="0"/>
              </a:rPr>
              <a:t> </a:t>
            </a:r>
            <a:r>
              <a:rPr lang="en-GB" altLang="en-US" sz="2400" kern="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a:solidFill>
                  <a:schemeClr val="accent6"/>
                </a:solidFill>
                <a:latin typeface="Arial" panose="020B0604020202020204" pitchFamily="34" charset="0"/>
                <a:cs typeface="Arial" panose="020B0604020202020204" pitchFamily="34" charset="0"/>
              </a:rPr>
              <a:t>Caution</a:t>
            </a:r>
            <a:r>
              <a:rPr lang="en-GB" altLang="en-US" sz="2400" kern="0">
                <a:latin typeface="Arial" panose="020B0604020202020204" pitchFamily="34" charset="0"/>
                <a:cs typeface="Arial" panose="020B0604020202020204" pitchFamily="34" charset="0"/>
              </a:rPr>
              <a:t> - </a:t>
            </a:r>
            <a:r>
              <a:rPr lang="en-GB" altLang="en-US" sz="2400" i="1" kern="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a:latin typeface="Arial" charset="0"/>
              </a:rPr>
              <a:t>-A</a:t>
            </a:r>
            <a:r>
              <a:rPr kumimoji="0" lang="en-GB" altLang="en-US" sz="1800" i="0" u="none" strike="noStrike" kern="1200" cap="none" spc="0" normalizeH="0" baseline="0" noProof="0">
                <a:ln>
                  <a:noFill/>
                </a:ln>
                <a:effectLst/>
                <a:uLnTx/>
                <a:uFillTx/>
                <a:latin typeface="Arial" charset="0"/>
                <a:ea typeface="+mn-ea"/>
                <a:cs typeface="+mn-cs"/>
              </a:rPr>
              <a:t>n </a:t>
            </a:r>
            <a:r>
              <a:rPr kumimoji="0" lang="en-GB" altLang="en-US" sz="1800" b="0" i="0" u="none" strike="noStrike" kern="1200" cap="none" spc="0" normalizeH="0" baseline="0" noProof="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a:solidFill>
                <a:srgbClr val="000000"/>
              </a:solidFill>
              <a:latin typeface="Arial"/>
            </a:endParaRPr>
          </a:p>
          <a:p>
            <a:pPr marL="0" indent="0" algn="ctr">
              <a:buNone/>
              <a:defRPr/>
            </a:pPr>
            <a:r>
              <a:rPr lang="en-GB" altLang="en-US" sz="3600" i="1" kern="0">
                <a:solidFill>
                  <a:srgbClr val="000000"/>
                </a:solidFill>
                <a:latin typeface="Arial"/>
              </a:rPr>
              <a:t>1.  </a:t>
            </a:r>
            <a:r>
              <a:rPr lang="en-GB" altLang="en-US" sz="3600" kern="0">
                <a:solidFill>
                  <a:srgbClr val="000000"/>
                </a:solidFill>
                <a:latin typeface="Arial"/>
              </a:rPr>
              <a:t>The</a:t>
            </a:r>
            <a:r>
              <a:rPr lang="en-GB" altLang="en-US" sz="3600" i="1" kern="0">
                <a:solidFill>
                  <a:srgbClr val="000000"/>
                </a:solidFill>
                <a:latin typeface="Arial"/>
              </a:rPr>
              <a:t> ‘</a:t>
            </a:r>
            <a:r>
              <a:rPr lang="en-GB" altLang="en-US" sz="3600" b="1" i="1" kern="0">
                <a:solidFill>
                  <a:srgbClr val="000000"/>
                </a:solidFill>
                <a:latin typeface="Arial"/>
              </a:rPr>
              <a:t>When Questioned</a:t>
            </a:r>
            <a:r>
              <a:rPr lang="en-GB" altLang="en-US" sz="3600" i="1" kern="0">
                <a:solidFill>
                  <a:srgbClr val="000000"/>
                </a:solidFill>
                <a:latin typeface="Arial"/>
              </a:rPr>
              <a:t>’ </a:t>
            </a:r>
            <a:r>
              <a:rPr lang="en-GB" altLang="en-US" sz="3600" kern="0">
                <a:solidFill>
                  <a:srgbClr val="000000"/>
                </a:solidFill>
                <a:latin typeface="Arial"/>
              </a:rPr>
              <a:t>caution </a:t>
            </a:r>
          </a:p>
          <a:p>
            <a:pPr marL="0" indent="0" algn="ctr">
              <a:buNone/>
              <a:defRPr/>
            </a:pPr>
            <a:endParaRPr lang="en-GB" altLang="en-US" sz="3600" b="1" i="1" kern="0">
              <a:solidFill>
                <a:srgbClr val="000000"/>
              </a:solidFill>
              <a:latin typeface="Arial"/>
            </a:endParaRPr>
          </a:p>
          <a:p>
            <a:pPr marL="0" indent="0" algn="ctr">
              <a:buNone/>
              <a:defRPr/>
            </a:pPr>
            <a:endParaRPr lang="en-GB" altLang="en-US" sz="3600" b="1" i="1" kern="0">
              <a:solidFill>
                <a:srgbClr val="000000"/>
              </a:solidFill>
              <a:latin typeface="Arial"/>
            </a:endParaRPr>
          </a:p>
          <a:p>
            <a:pPr marL="0" indent="0" algn="ctr">
              <a:buNone/>
              <a:defRPr/>
            </a:pPr>
            <a:r>
              <a:rPr lang="en-GB" altLang="en-US" sz="3600" i="1" kern="0">
                <a:solidFill>
                  <a:srgbClr val="000000"/>
                </a:solidFill>
                <a:latin typeface="Arial"/>
              </a:rPr>
              <a:t>2. </a:t>
            </a:r>
            <a:r>
              <a:rPr lang="en-GB" altLang="en-US" sz="3600" kern="0">
                <a:solidFill>
                  <a:srgbClr val="000000"/>
                </a:solidFill>
                <a:latin typeface="Arial"/>
              </a:rPr>
              <a:t>The</a:t>
            </a:r>
            <a:r>
              <a:rPr lang="en-GB" altLang="en-US" sz="3600" b="1" i="1" kern="0">
                <a:solidFill>
                  <a:srgbClr val="000000"/>
                </a:solidFill>
                <a:latin typeface="Arial"/>
              </a:rPr>
              <a:t> ‘Now’ </a:t>
            </a:r>
            <a:r>
              <a:rPr lang="en-GB" altLang="en-US" sz="3600" kern="0">
                <a:solidFill>
                  <a:srgbClr val="000000"/>
                </a:solidFill>
                <a:latin typeface="Arial"/>
              </a:rPr>
              <a:t>caution</a:t>
            </a:r>
            <a:r>
              <a:rPr lang="en-GB" altLang="en-US" sz="3600" b="1" i="1" kern="0">
                <a:solidFill>
                  <a:srgbClr val="000000"/>
                </a:solidFill>
                <a:latin typeface="Arial"/>
              </a:rPr>
              <a:t> </a:t>
            </a:r>
            <a:endParaRPr lang="en-GB" altLang="en-US" kern="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Two Types of Caution</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a:solidFill>
                <a:srgbClr val="000000"/>
              </a:solidFill>
              <a:latin typeface="Arial"/>
            </a:endParaRPr>
          </a:p>
          <a:p>
            <a:pPr marL="0" indent="0" eaLnBrk="1" hangingPunct="1">
              <a:buNone/>
              <a:defRPr/>
            </a:pPr>
            <a:endParaRPr lang="en-GB" sz="2800" kern="0">
              <a:solidFill>
                <a:srgbClr val="000000"/>
              </a:solidFill>
              <a:latin typeface="Arial"/>
            </a:endParaRPr>
          </a:p>
          <a:p>
            <a:pPr marL="0" indent="0" algn="ctr" eaLnBrk="1" hangingPunct="1">
              <a:buNone/>
              <a:defRPr/>
            </a:pPr>
            <a:r>
              <a:rPr lang="en-GB" sz="2800" kern="0">
                <a:solidFill>
                  <a:srgbClr val="000000"/>
                </a:solidFill>
                <a:latin typeface="Arial"/>
              </a:rPr>
              <a:t>You do not have to say anything. </a:t>
            </a:r>
          </a:p>
          <a:p>
            <a:pPr marL="0" indent="0" algn="ctr" eaLnBrk="1" hangingPunct="1">
              <a:buNone/>
              <a:defRPr/>
            </a:pPr>
            <a:r>
              <a:rPr lang="en-GB" sz="2800" kern="0">
                <a:solidFill>
                  <a:srgbClr val="000000"/>
                </a:solidFill>
                <a:latin typeface="Arial"/>
              </a:rPr>
              <a:t>But it may harm your defence if you do not mention </a:t>
            </a:r>
            <a:r>
              <a:rPr lang="en-GB" sz="2800" i="1" kern="0">
                <a:solidFill>
                  <a:schemeClr val="accent2"/>
                </a:solidFill>
                <a:latin typeface="Arial"/>
              </a:rPr>
              <a:t>when questioned </a:t>
            </a:r>
            <a:r>
              <a:rPr lang="en-GB" sz="2800" kern="0">
                <a:solidFill>
                  <a:srgbClr val="000000"/>
                </a:solidFill>
                <a:latin typeface="Arial"/>
              </a:rPr>
              <a:t>something which you later rely on in court.  </a:t>
            </a:r>
          </a:p>
          <a:p>
            <a:pPr marL="0" indent="0" algn="ctr" eaLnBrk="1" hangingPunct="1">
              <a:buNone/>
              <a:defRPr/>
            </a:pPr>
            <a:r>
              <a:rPr lang="en-GB" sz="2800" kern="0">
                <a:solidFill>
                  <a:srgbClr val="000000"/>
                </a:solidFill>
                <a:latin typeface="Arial"/>
              </a:rPr>
              <a:t>Anything you do say may be given in evidence.</a:t>
            </a:r>
          </a:p>
          <a:p>
            <a:pPr eaLnBrk="1" hangingPunct="1">
              <a:buFontTx/>
              <a:buNone/>
              <a:defRPr/>
            </a:pPr>
            <a:endParaRPr lang="en-US" kern="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a:solidFill>
                  <a:srgbClr val="000000"/>
                </a:solidFill>
                <a:latin typeface="Arial"/>
              </a:rPr>
              <a:t>When you have grounds to suspect an offence has been committed</a:t>
            </a:r>
          </a:p>
          <a:p>
            <a:pPr eaLnBrk="1" hangingPunct="1">
              <a:lnSpc>
                <a:spcPct val="90000"/>
              </a:lnSpc>
              <a:defRPr/>
            </a:pPr>
            <a:endParaRPr lang="en-GB" altLang="en-US" sz="2800" kern="0">
              <a:solidFill>
                <a:srgbClr val="000000"/>
              </a:solidFill>
              <a:latin typeface="Arial"/>
            </a:endParaRPr>
          </a:p>
          <a:p>
            <a:pPr marL="0" indent="0" eaLnBrk="1" hangingPunct="1">
              <a:lnSpc>
                <a:spcPct val="90000"/>
              </a:lnSpc>
              <a:buNone/>
              <a:defRPr/>
            </a:pPr>
            <a:endParaRPr lang="en-GB" altLang="en-US" sz="2800" kern="0">
              <a:solidFill>
                <a:srgbClr val="000000"/>
              </a:solidFill>
              <a:latin typeface="Arial"/>
            </a:endParaRPr>
          </a:p>
          <a:p>
            <a:pPr algn="ctr" eaLnBrk="1" hangingPunct="1">
              <a:lnSpc>
                <a:spcPct val="90000"/>
              </a:lnSpc>
              <a:defRPr/>
            </a:pPr>
            <a:r>
              <a:rPr lang="en-GB" altLang="en-US" sz="2800" kern="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a:solidFill>
                <a:srgbClr val="000000"/>
              </a:solidFill>
              <a:latin typeface="Arial"/>
            </a:endParaRPr>
          </a:p>
          <a:p>
            <a:pPr eaLnBrk="1" hangingPunct="1">
              <a:lnSpc>
                <a:spcPct val="90000"/>
              </a:lnSpc>
              <a:defRPr/>
            </a:pPr>
            <a:r>
              <a:rPr lang="en-GB" altLang="en-US" sz="2800" kern="0">
                <a:solidFill>
                  <a:srgbClr val="000000"/>
                </a:solidFill>
                <a:latin typeface="Arial"/>
              </a:rPr>
              <a:t>You ask questions not relating to the offence </a:t>
            </a:r>
          </a:p>
          <a:p>
            <a:pPr marL="0" indent="0" eaLnBrk="1" hangingPunct="1">
              <a:lnSpc>
                <a:spcPct val="90000"/>
              </a:lnSpc>
              <a:buNone/>
              <a:defRPr/>
            </a:pPr>
            <a:endParaRPr lang="en-GB" altLang="en-US" sz="2800" kern="0">
              <a:solidFill>
                <a:srgbClr val="000000"/>
              </a:solidFill>
              <a:latin typeface="Arial"/>
            </a:endParaRPr>
          </a:p>
          <a:p>
            <a:pPr eaLnBrk="1" hangingPunct="1">
              <a:lnSpc>
                <a:spcPct val="90000"/>
              </a:lnSpc>
              <a:defRPr/>
            </a:pPr>
            <a:r>
              <a:rPr lang="en-GB" altLang="en-US" sz="2800" kern="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a:solidFill>
                <a:srgbClr val="000000"/>
              </a:solidFill>
              <a:latin typeface="Arial"/>
            </a:endParaRPr>
          </a:p>
          <a:p>
            <a:pPr eaLnBrk="1" hangingPunct="1">
              <a:lnSpc>
                <a:spcPct val="90000"/>
              </a:lnSpc>
              <a:defRPr/>
            </a:pPr>
            <a:r>
              <a:rPr lang="en-GB" altLang="en-US" sz="2800" kern="0">
                <a:solidFill>
                  <a:srgbClr val="000000"/>
                </a:solidFill>
                <a:latin typeface="Arial"/>
              </a:rPr>
              <a:t>To establish their identity</a:t>
            </a:r>
          </a:p>
          <a:p>
            <a:pPr marL="0" indent="0" eaLnBrk="1" hangingPunct="1">
              <a:lnSpc>
                <a:spcPct val="90000"/>
              </a:lnSpc>
              <a:buNone/>
              <a:defRPr/>
            </a:pPr>
            <a:endParaRPr lang="en-GB" altLang="en-US" sz="2800" kern="0">
              <a:solidFill>
                <a:srgbClr val="000000"/>
              </a:solidFill>
              <a:latin typeface="Arial"/>
            </a:endParaRPr>
          </a:p>
          <a:p>
            <a:pPr eaLnBrk="1" hangingPunct="1">
              <a:lnSpc>
                <a:spcPct val="90000"/>
              </a:lnSpc>
              <a:defRPr/>
            </a:pPr>
            <a:r>
              <a:rPr lang="en-GB" altLang="en-US" sz="2800" kern="0">
                <a:solidFill>
                  <a:srgbClr val="000000"/>
                </a:solidFill>
                <a:latin typeface="Arial"/>
              </a:rPr>
              <a:t>To seek verification of a written record</a:t>
            </a:r>
          </a:p>
          <a:p>
            <a:pPr marL="0" indent="0" eaLnBrk="1" hangingPunct="1">
              <a:lnSpc>
                <a:spcPct val="90000"/>
              </a:lnSpc>
              <a:buNone/>
              <a:defRPr/>
            </a:pPr>
            <a:r>
              <a:rPr lang="en-GB" altLang="en-US" kern="0">
                <a:solidFill>
                  <a:srgbClr val="000000"/>
                </a:solidFill>
                <a:latin typeface="Arial"/>
              </a:rPr>
              <a:t>				</a:t>
            </a:r>
            <a:endParaRPr lang="en-US" altLang="en-US" kern="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a:solidFill>
                <a:srgbClr val="000000"/>
              </a:solidFill>
              <a:latin typeface="Arial"/>
            </a:endParaRPr>
          </a:p>
          <a:p>
            <a:pPr marL="0" indent="0" algn="ctr" eaLnBrk="1" hangingPunct="1">
              <a:lnSpc>
                <a:spcPct val="90000"/>
              </a:lnSpc>
              <a:buNone/>
              <a:defRPr/>
            </a:pPr>
            <a:endParaRPr lang="en-GB" kern="0">
              <a:solidFill>
                <a:srgbClr val="000000"/>
              </a:solidFill>
              <a:latin typeface="Arial"/>
            </a:endParaRPr>
          </a:p>
          <a:p>
            <a:pPr marL="0" indent="0" algn="ctr" eaLnBrk="1" hangingPunct="1">
              <a:lnSpc>
                <a:spcPct val="90000"/>
              </a:lnSpc>
              <a:buNone/>
              <a:defRPr/>
            </a:pPr>
            <a:r>
              <a:rPr lang="en-GB" sz="3200" kern="0">
                <a:solidFill>
                  <a:srgbClr val="000000"/>
                </a:solidFill>
                <a:latin typeface="Arial"/>
              </a:rPr>
              <a:t>You</a:t>
            </a:r>
            <a:r>
              <a:rPr lang="en-GB" kern="0">
                <a:solidFill>
                  <a:srgbClr val="000000"/>
                </a:solidFill>
                <a:latin typeface="Arial"/>
              </a:rPr>
              <a:t> </a:t>
            </a:r>
            <a:r>
              <a:rPr lang="en-GB" sz="3200" kern="0">
                <a:solidFill>
                  <a:srgbClr val="000000"/>
                </a:solidFill>
                <a:latin typeface="Arial"/>
              </a:rPr>
              <a:t>do not have to say anything.  </a:t>
            </a:r>
          </a:p>
          <a:p>
            <a:pPr marL="0" indent="0" algn="ctr" eaLnBrk="1" hangingPunct="1">
              <a:lnSpc>
                <a:spcPct val="90000"/>
              </a:lnSpc>
              <a:buNone/>
              <a:defRPr/>
            </a:pPr>
            <a:r>
              <a:rPr lang="en-GB" sz="3200" kern="0">
                <a:solidFill>
                  <a:srgbClr val="000000"/>
                </a:solidFill>
                <a:latin typeface="Arial"/>
              </a:rPr>
              <a:t>But it may harm your defence if you do not mention </a:t>
            </a:r>
            <a:r>
              <a:rPr lang="en-GB" sz="3200" kern="0">
                <a:solidFill>
                  <a:srgbClr val="7030A0"/>
                </a:solidFill>
                <a:latin typeface="Arial"/>
              </a:rPr>
              <a:t>now</a:t>
            </a:r>
            <a:r>
              <a:rPr lang="en-GB" sz="3200" kern="0">
                <a:solidFill>
                  <a:srgbClr val="000000"/>
                </a:solidFill>
                <a:latin typeface="Arial"/>
              </a:rPr>
              <a:t> something which you later rely on in court.  </a:t>
            </a:r>
          </a:p>
          <a:p>
            <a:pPr marL="0" indent="0" algn="ctr" eaLnBrk="1" hangingPunct="1">
              <a:lnSpc>
                <a:spcPct val="90000"/>
              </a:lnSpc>
              <a:buNone/>
              <a:defRPr/>
            </a:pPr>
            <a:r>
              <a:rPr lang="en-GB" sz="3200" kern="0">
                <a:solidFill>
                  <a:srgbClr val="000000"/>
                </a:solidFill>
                <a:latin typeface="Arial"/>
              </a:rPr>
              <a:t>Anything you do say may be given in evidence.</a:t>
            </a:r>
          </a:p>
          <a:p>
            <a:pPr eaLnBrk="1" hangingPunct="1">
              <a:lnSpc>
                <a:spcPct val="90000"/>
              </a:lnSpc>
              <a:buFontTx/>
              <a:buNone/>
              <a:defRPr/>
            </a:pPr>
            <a:endParaRPr lang="en-US" kern="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a:solidFill>
                  <a:srgbClr val="000000"/>
                </a:solidFill>
                <a:latin typeface="Arial"/>
              </a:rPr>
              <a:t>‘When Questioned’</a:t>
            </a:r>
          </a:p>
          <a:p>
            <a:pPr marL="0" indent="0" algn="ctr">
              <a:buNone/>
              <a:defRPr/>
            </a:pPr>
            <a:endParaRPr lang="en-GB" altLang="en-US" kern="0">
              <a:solidFill>
                <a:srgbClr val="000000"/>
              </a:solidFill>
              <a:latin typeface="Arial"/>
            </a:endParaRPr>
          </a:p>
          <a:p>
            <a:pPr marL="0" indent="0" algn="ctr">
              <a:buNone/>
              <a:defRPr/>
            </a:pPr>
            <a:r>
              <a:rPr lang="en-GB" altLang="en-US" kern="0">
                <a:solidFill>
                  <a:srgbClr val="000000"/>
                </a:solidFill>
                <a:latin typeface="Arial"/>
              </a:rPr>
              <a:t>Indicates an intention to ask questions about an offence</a:t>
            </a:r>
          </a:p>
          <a:p>
            <a:pPr marL="0" indent="0">
              <a:buNone/>
              <a:defRPr/>
            </a:pPr>
            <a:endParaRPr lang="en-GB" altLang="en-US" kern="0">
              <a:solidFill>
                <a:srgbClr val="000000"/>
              </a:solidFill>
              <a:latin typeface="Arial"/>
            </a:endParaRPr>
          </a:p>
          <a:p>
            <a:pPr marL="0" indent="0">
              <a:buNone/>
              <a:defRPr/>
            </a:pPr>
            <a:endParaRPr lang="en-GB" altLang="en-US" kern="0">
              <a:solidFill>
                <a:srgbClr val="000000"/>
              </a:solidFill>
              <a:latin typeface="Arial"/>
            </a:endParaRPr>
          </a:p>
          <a:p>
            <a:pPr marL="0" indent="0">
              <a:buNone/>
              <a:defRPr/>
            </a:pPr>
            <a:endParaRPr lang="en-GB" altLang="en-US" kern="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a:solidFill>
                  <a:srgbClr val="000000"/>
                </a:solidFill>
                <a:latin typeface="Arial"/>
              </a:rPr>
              <a:t>‘Now’</a:t>
            </a:r>
          </a:p>
          <a:p>
            <a:pPr marL="0" indent="0" algn="ctr">
              <a:buNone/>
              <a:defRPr/>
            </a:pPr>
            <a:endParaRPr lang="en-GB" altLang="en-US" sz="2400" kern="0">
              <a:solidFill>
                <a:srgbClr val="000000"/>
              </a:solidFill>
              <a:latin typeface="Arial"/>
            </a:endParaRPr>
          </a:p>
          <a:p>
            <a:pPr marL="0" indent="0" algn="ctr">
              <a:buNone/>
              <a:defRPr/>
            </a:pPr>
            <a:r>
              <a:rPr lang="en-GB" altLang="en-US" sz="2400" kern="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a:solidFill>
                  <a:srgbClr val="000099"/>
                </a:solidFill>
                <a:latin typeface="Arial"/>
              </a:rPr>
            </a:br>
            <a:br>
              <a:rPr lang="en-GB" altLang="en-US" sz="3200" b="1" kern="0">
                <a:solidFill>
                  <a:srgbClr val="000099"/>
                </a:solidFill>
                <a:latin typeface="Arial"/>
              </a:rPr>
            </a:br>
            <a:br>
              <a:rPr lang="en-GB" altLang="en-US" sz="3200" b="1" kern="0">
                <a:solidFill>
                  <a:srgbClr val="000099"/>
                </a:solidFill>
                <a:latin typeface="Arial"/>
              </a:rPr>
            </a:br>
            <a:r>
              <a:rPr lang="en-GB" altLang="en-US" sz="3200" b="1" kern="0">
                <a:solidFill>
                  <a:srgbClr val="FF0000"/>
                </a:solidFill>
                <a:latin typeface="Arial"/>
              </a:rPr>
              <a:t>Necessity to arrest – Why?</a:t>
            </a:r>
            <a:br>
              <a:rPr lang="en-GB" altLang="en-US" sz="3200" kern="0">
                <a:solidFill>
                  <a:srgbClr val="FF0000"/>
                </a:solidFill>
                <a:latin typeface="Arial"/>
              </a:rPr>
            </a:br>
            <a:endParaRPr lang="en-GB" altLang="en-US" sz="3200" b="1" kern="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I</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I</a:t>
                      </a:r>
                      <a:r>
                        <a:rPr lang="en-GB" sz="2000" b="1"/>
                        <a:t>nvestigation</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allow prompt</a:t>
                      </a:r>
                      <a:r>
                        <a:rPr lang="en-GB" sz="1400" b="0" baseline="0">
                          <a:solidFill>
                            <a:schemeClr val="tx1"/>
                          </a:solidFill>
                        </a:rPr>
                        <a:t> and effective investigation of the offence or of the conduct of the person in question</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D</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D</a:t>
                      </a:r>
                      <a:r>
                        <a:rPr lang="en-GB" sz="2000" b="1"/>
                        <a:t>isappearance</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prevent any prosecution for the offence from being hindered by the disappearance of the person in question</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C</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C</a:t>
                      </a:r>
                      <a:r>
                        <a:rPr lang="en-GB" sz="2000" b="1"/>
                        <a:t>hild</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protect a child or other vulnerable</a:t>
                      </a:r>
                      <a:r>
                        <a:rPr lang="en-GB" sz="1400" b="0" baseline="0">
                          <a:solidFill>
                            <a:schemeClr val="tx1"/>
                          </a:solidFill>
                        </a:rPr>
                        <a:t> person from the relevant person</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O</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O</a:t>
                      </a:r>
                      <a:r>
                        <a:rPr lang="en-GB" sz="2000" b="1"/>
                        <a:t>bstruction</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prevent the relevant person causing an unlawful obstruction of the highway</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P</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P</a:t>
                      </a:r>
                      <a:r>
                        <a:rPr lang="en-GB" sz="2000" b="1"/>
                        <a:t>hysical Injury</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prevent</a:t>
                      </a:r>
                      <a:r>
                        <a:rPr lang="en-GB" sz="1400" b="0" baseline="0">
                          <a:solidFill>
                            <a:schemeClr val="tx1"/>
                          </a:solidFill>
                        </a:rPr>
                        <a:t> the relevant person causing physical injury to himself or any other person or prevent him suffering physical injury</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P</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P</a:t>
                      </a:r>
                      <a:r>
                        <a:rPr lang="en-GB" sz="2000" b="1"/>
                        <a:t>ublic Decency</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prevent the relevant person committing an offence against public decency</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L</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L</a:t>
                      </a:r>
                      <a:r>
                        <a:rPr lang="en-GB" sz="2000" b="1"/>
                        <a:t>oss or Damage</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prevent the relevant person causing loss of, or damage to property</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A</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A</a:t>
                      </a:r>
                      <a:r>
                        <a:rPr lang="en-GB" sz="2000" b="1"/>
                        <a:t>ddress</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a:solidFill>
                            <a:schemeClr val="tx1"/>
                          </a:solidFill>
                        </a:rPr>
                        <a:t>To enable</a:t>
                      </a:r>
                      <a:r>
                        <a:rPr lang="en-GB" sz="1400" b="0" baseline="0">
                          <a:solidFill>
                            <a:schemeClr val="tx1"/>
                          </a:solidFill>
                        </a:rPr>
                        <a:t> the address of the relevant person to be ascertained</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a:solidFill>
                            <a:srgbClr val="FF0000"/>
                          </a:solidFill>
                        </a:rPr>
                        <a:t>N</a:t>
                      </a:r>
                      <a:endParaRPr lang="en-GB" sz="2400" b="1">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a:solidFill>
                            <a:srgbClr val="FF0000"/>
                          </a:solidFill>
                        </a:rPr>
                        <a:t>- N</a:t>
                      </a:r>
                      <a:r>
                        <a:rPr lang="en-GB" sz="2000" b="1"/>
                        <a:t>ame</a:t>
                      </a:r>
                      <a:endParaRPr lang="en-GB" sz="2000" b="1">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a:solidFill>
                            <a:schemeClr val="tx1"/>
                          </a:solidFill>
                        </a:rPr>
                        <a:t>To enable</a:t>
                      </a:r>
                      <a:r>
                        <a:rPr lang="en-GB" sz="1400" b="0" baseline="0">
                          <a:solidFill>
                            <a:schemeClr val="tx1"/>
                          </a:solidFill>
                        </a:rPr>
                        <a:t> the name of the relevant person to be ascertained</a:t>
                      </a:r>
                      <a:endParaRPr lang="en-GB" sz="1400" b="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a:ea typeface="ＭＳ Ｐゴシック" panose="020B0600070205080204" pitchFamily="34" charset="-128"/>
            </a:endParaRPr>
          </a:p>
          <a:p>
            <a:r>
              <a:rPr lang="en-GB" altLang="en-US">
                <a:ea typeface="ＭＳ Ｐゴシック" panose="020B0600070205080204" pitchFamily="34" charset="-128"/>
              </a:rPr>
              <a:t>The method by which a crime is committed</a:t>
            </a:r>
          </a:p>
          <a:p>
            <a:pPr marL="0" indent="0">
              <a:buNone/>
            </a:pPr>
            <a:endParaRPr lang="en-GB" altLang="en-US">
              <a:ea typeface="ＭＳ Ｐゴシック" panose="020B0600070205080204" pitchFamily="34" charset="-128"/>
            </a:endParaRPr>
          </a:p>
          <a:p>
            <a:r>
              <a:rPr lang="en-GB" altLang="en-US">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a:solidFill>
                  <a:srgbClr val="FF0000"/>
                </a:solidFill>
              </a:rPr>
              <a:t>S </a:t>
            </a:r>
            <a:r>
              <a:rPr lang="en-GB" sz="3200" err="1"/>
              <a:t>tyle</a:t>
            </a:r>
            <a:endParaRPr lang="en-GB" sz="3200"/>
          </a:p>
          <a:p>
            <a:r>
              <a:rPr lang="en-GB" sz="3200" b="1">
                <a:solidFill>
                  <a:srgbClr val="FF0000"/>
                </a:solidFill>
              </a:rPr>
              <a:t>T </a:t>
            </a:r>
            <a:r>
              <a:rPr lang="en-GB" sz="3200" err="1"/>
              <a:t>ime</a:t>
            </a:r>
            <a:endParaRPr lang="en-GB" sz="3200"/>
          </a:p>
          <a:p>
            <a:r>
              <a:rPr lang="en-GB" sz="3200" b="1">
                <a:solidFill>
                  <a:srgbClr val="FF0000"/>
                </a:solidFill>
              </a:rPr>
              <a:t>O </a:t>
            </a:r>
            <a:r>
              <a:rPr lang="en-GB" sz="3200" err="1"/>
              <a:t>bjective</a:t>
            </a:r>
            <a:endParaRPr lang="en-GB" sz="3200"/>
          </a:p>
          <a:p>
            <a:r>
              <a:rPr lang="en-GB" sz="3200" b="1">
                <a:solidFill>
                  <a:srgbClr val="FF0000"/>
                </a:solidFill>
              </a:rPr>
              <a:t>P </a:t>
            </a:r>
            <a:r>
              <a:rPr lang="en-GB" sz="3200"/>
              <a:t>al</a:t>
            </a:r>
          </a:p>
          <a:p>
            <a:r>
              <a:rPr lang="en-GB" sz="3200" b="1">
                <a:solidFill>
                  <a:srgbClr val="FF0000"/>
                </a:solidFill>
              </a:rPr>
              <a:t>C </a:t>
            </a:r>
            <a:r>
              <a:rPr lang="en-GB" sz="3200"/>
              <a:t>lass</a:t>
            </a:r>
          </a:p>
          <a:p>
            <a:r>
              <a:rPr lang="en-GB" sz="3200" b="1">
                <a:solidFill>
                  <a:srgbClr val="FF0000"/>
                </a:solidFill>
              </a:rPr>
              <a:t>R </a:t>
            </a:r>
            <a:r>
              <a:rPr lang="en-GB" sz="3200" err="1"/>
              <a:t>eason</a:t>
            </a:r>
            <a:endParaRPr lang="en-GB" sz="3200"/>
          </a:p>
          <a:p>
            <a:r>
              <a:rPr lang="en-GB" sz="3200" b="1">
                <a:solidFill>
                  <a:srgbClr val="FF0000"/>
                </a:solidFill>
              </a:rPr>
              <a:t>I </a:t>
            </a:r>
            <a:r>
              <a:rPr lang="en-GB" sz="3200" err="1"/>
              <a:t>nstrument</a:t>
            </a:r>
            <a:endParaRPr lang="en-GB" sz="3200"/>
          </a:p>
          <a:p>
            <a:r>
              <a:rPr lang="en-GB" sz="3200" b="1">
                <a:solidFill>
                  <a:srgbClr val="FF0000"/>
                </a:solidFill>
              </a:rPr>
              <a:t>M </a:t>
            </a:r>
            <a:r>
              <a:rPr lang="en-GB" sz="3200"/>
              <a:t>ode</a:t>
            </a:r>
          </a:p>
          <a:p>
            <a:r>
              <a:rPr lang="en-GB" sz="3200" b="1">
                <a:solidFill>
                  <a:srgbClr val="FF0000"/>
                </a:solidFill>
              </a:rPr>
              <a:t>E </a:t>
            </a:r>
            <a:r>
              <a:rPr lang="en-GB" sz="3200" err="1"/>
              <a:t>ntry</a:t>
            </a:r>
            <a:endParaRPr lang="en-GB" sz="3200"/>
          </a:p>
          <a:p>
            <a:r>
              <a:rPr lang="en-GB" sz="3200" b="1">
                <a:solidFill>
                  <a:srgbClr val="FF0000"/>
                </a:solidFill>
              </a:rPr>
              <a:t>S </a:t>
            </a:r>
            <a:r>
              <a:rPr lang="en-GB" sz="3200" err="1"/>
              <a:t>ignature</a:t>
            </a:r>
            <a:endParaRPr lang="en-GB" sz="320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a:ln>
                  <a:noFill/>
                </a:ln>
                <a:effectLst/>
                <a:uLnTx/>
                <a:uFillTx/>
              </a:rPr>
              <a:t>‘A person is guilty of theft if they </a:t>
            </a:r>
            <a:endParaRPr lang="en-US" altLang="en-US" sz="240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a:ln>
                  <a:noFill/>
                </a:ln>
                <a:effectLst/>
                <a:uLnTx/>
                <a:uFillTx/>
              </a:rPr>
              <a:t>dishonestly appropriates property</a:t>
            </a:r>
            <a:r>
              <a:rPr kumimoji="0" lang="en-US" altLang="en-US" sz="2400" b="1" i="0" u="sng" strike="noStrike" cap="none" spc="0" normalizeH="0" noProof="0">
                <a:ln>
                  <a:noFill/>
                </a:ln>
                <a:effectLst/>
                <a:uLnTx/>
                <a:uFillTx/>
              </a:rPr>
              <a:t> </a:t>
            </a:r>
            <a:r>
              <a:rPr kumimoji="0" lang="en-US" altLang="en-US" sz="2400" b="1" i="0" u="sng" strike="noStrike" cap="none" spc="0" normalizeH="0" baseline="0" noProof="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a:t>w</a:t>
            </a:r>
            <a:r>
              <a:rPr kumimoji="0" lang="en-US" altLang="en-US" sz="2400" b="0" i="0" u="none" strike="noStrike" cap="none" spc="0" normalizeH="0" baseline="0" noProof="0" err="1">
                <a:ln>
                  <a:noFill/>
                </a:ln>
                <a:effectLst/>
                <a:uLnTx/>
                <a:uFillTx/>
              </a:rPr>
              <a:t>ith</a:t>
            </a:r>
            <a:r>
              <a:rPr kumimoji="0" lang="en-US" altLang="en-US" sz="2400" b="0" i="0" u="none" strike="noStrike" cap="none" spc="0" normalizeH="0" noProof="0">
                <a:ln>
                  <a:noFill/>
                </a:ln>
                <a:effectLst/>
                <a:uLnTx/>
                <a:uFillTx/>
              </a:rPr>
              <a:t> </a:t>
            </a:r>
            <a:r>
              <a:rPr kumimoji="0" lang="en-US" altLang="en-US" sz="2400" b="0" i="0" u="none" strike="noStrike" cap="none" spc="0" normalizeH="0" baseline="0" noProof="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492988" y="4824460"/>
            <a:ext cx="4081741" cy="2019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a:solidFill>
                  <a:schemeClr val="bg1"/>
                </a:solidFill>
              </a:rPr>
              <a:t>The basic offence of burglary…</a:t>
            </a:r>
          </a:p>
          <a:p>
            <a:endParaRPr lang="en-US"/>
          </a:p>
          <a:p>
            <a:endParaRPr lang="en-US"/>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a:t>The basic offence of burglary is set out in section 9 of the Theft Act 1968. </a:t>
            </a:r>
            <a:br>
              <a:rPr lang="en-US"/>
            </a:br>
            <a:r>
              <a:rPr lang="en-US"/>
              <a:t>There are two subsections </a:t>
            </a:r>
            <a:r>
              <a:rPr lang="en-US">
                <a:highlight>
                  <a:srgbClr val="FFFF00"/>
                </a:highlight>
              </a:rPr>
              <a:t>S.9(1)(a) </a:t>
            </a:r>
            <a:r>
              <a:rPr lang="en-US"/>
              <a:t>AND </a:t>
            </a:r>
            <a:r>
              <a:rPr lang="en-US">
                <a:highlight>
                  <a:srgbClr val="FFFF00"/>
                </a:highlight>
              </a:rPr>
              <a:t>S.9(1)(b) </a:t>
            </a:r>
            <a:r>
              <a:rPr lang="en-US"/>
              <a:t>which describe the main ways the offence can be committed: </a:t>
            </a:r>
          </a:p>
          <a:p>
            <a:endParaRPr lang="en-US"/>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1815882"/>
          </a:xfrm>
          <a:prstGeom prst="rect">
            <a:avLst/>
          </a:prstGeom>
          <a:noFill/>
        </p:spPr>
        <p:txBody>
          <a:bodyPr wrap="square" rtlCol="0">
            <a:spAutoFit/>
          </a:bodyPr>
          <a:lstStyle/>
          <a:p>
            <a:pPr marL="285750" indent="-285750" algn="ctr">
              <a:buFont typeface="Arial" panose="020B0604020202020204" pitchFamily="34" charset="0"/>
              <a:buChar char="•"/>
            </a:pPr>
            <a:r>
              <a:rPr lang="en-US" sz="1400">
                <a:solidFill>
                  <a:schemeClr val="bg1"/>
                </a:solidFill>
              </a:rPr>
              <a:t>To steal anything in the building or part of it, or</a:t>
            </a:r>
          </a:p>
          <a:p>
            <a:pPr marL="285750" indent="-285750" algn="ctr">
              <a:buFont typeface="Arial" panose="020B0604020202020204" pitchFamily="34" charset="0"/>
              <a:buChar char="•"/>
            </a:pPr>
            <a:r>
              <a:rPr lang="en-US" sz="1400">
                <a:solidFill>
                  <a:schemeClr val="bg1"/>
                </a:solidFill>
              </a:rPr>
              <a:t>To inflict GBH on any person in the building </a:t>
            </a:r>
          </a:p>
          <a:p>
            <a:pPr algn="ctr"/>
            <a:r>
              <a:rPr lang="en-US" sz="1400">
                <a:solidFill>
                  <a:schemeClr val="bg1"/>
                </a:solidFill>
              </a:rPr>
              <a:t>or</a:t>
            </a:r>
          </a:p>
          <a:p>
            <a:pPr marL="285750" indent="-285750" algn="ctr">
              <a:buFont typeface="Arial" panose="020B0604020202020204" pitchFamily="34" charset="0"/>
              <a:buChar char="•"/>
            </a:pPr>
            <a:r>
              <a:rPr lang="en-US" sz="140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a:solidFill>
                  <a:schemeClr val="bg1"/>
                </a:solidFill>
              </a:rPr>
              <a:t>To steal anything in the building or part of it, or</a:t>
            </a:r>
          </a:p>
          <a:p>
            <a:pPr marL="285750" indent="-285750" algn="ctr">
              <a:buFont typeface="Arial" panose="020B0604020202020204" pitchFamily="34" charset="0"/>
              <a:buChar char="•"/>
            </a:pPr>
            <a:r>
              <a:rPr lang="en-US">
                <a:solidFill>
                  <a:schemeClr val="bg1"/>
                </a:solidFill>
              </a:rPr>
              <a:t>To inflict GBH on any person in the building </a:t>
            </a:r>
          </a:p>
          <a:p>
            <a:endParaRPr lang="en-US"/>
          </a:p>
          <a:p>
            <a:endParaRPr lang="en-US"/>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a:solidFill>
                  <a:schemeClr val="accent2"/>
                </a:solidFill>
              </a:rPr>
              <a:t>9 (1) (A) </a:t>
            </a:r>
          </a:p>
        </p:txBody>
      </p:sp>
    </p:spTree>
    <p:extLst>
      <p:ext uri="{BB962C8B-B14F-4D97-AF65-F5344CB8AC3E}">
        <p14:creationId xmlns:p14="http://schemas.microsoft.com/office/powerpoint/2010/main" val="10078244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a:solidFill>
                  <a:schemeClr val="tx1"/>
                </a:solidFill>
              </a:rPr>
              <a:t>A person is guilty of aggravated burglary if he </a:t>
            </a:r>
            <a:r>
              <a:rPr lang="en-GB" sz="1800" b="1" i="1" u="sng">
                <a:solidFill>
                  <a:schemeClr val="accent1"/>
                </a:solidFill>
              </a:rPr>
              <a:t>commits any burglary </a:t>
            </a:r>
            <a:r>
              <a:rPr lang="en-GB" sz="1800">
                <a:solidFill>
                  <a:schemeClr val="tx1"/>
                </a:solidFill>
              </a:rPr>
              <a:t>&amp;</a:t>
            </a:r>
            <a:r>
              <a:rPr lang="en-GB" sz="1800" b="1" i="1" u="sng">
                <a:solidFill>
                  <a:schemeClr val="tx1"/>
                </a:solidFill>
              </a:rPr>
              <a:t> </a:t>
            </a:r>
            <a:r>
              <a:rPr lang="en-GB" sz="1800" b="1" i="1" u="sng">
                <a:solidFill>
                  <a:schemeClr val="accent1"/>
                </a:solidFill>
              </a:rPr>
              <a:t>at the time has with him</a:t>
            </a:r>
            <a:r>
              <a:rPr lang="en-GB" sz="1800" b="1" i="1" u="sng">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a:solidFill>
                  <a:schemeClr val="accent1"/>
                </a:solidFill>
              </a:rPr>
              <a:t>WIFE</a:t>
            </a:r>
            <a:r>
              <a:rPr lang="en-US"/>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2BDD28-ECDC-DCAA-8C68-7F31221959E7}"/>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500" kern="1200">
                <a:solidFill>
                  <a:srgbClr val="FFFFFF"/>
                </a:solidFill>
                <a:latin typeface="+mj-lt"/>
                <a:ea typeface="+mj-ea"/>
                <a:cs typeface="+mj-cs"/>
              </a:rPr>
              <a:t>Code of Ethics (2024)</a:t>
            </a: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r>
              <a:rPr lang="en-US" sz="2500" kern="1200">
                <a:solidFill>
                  <a:srgbClr val="FFFFFF"/>
                </a:solidFill>
                <a:latin typeface="+mj-lt"/>
                <a:ea typeface="+mj-ea"/>
                <a:cs typeface="+mj-cs"/>
                <a:hlinkClick r:id="rId2"/>
              </a:rPr>
              <a:t>https://youtu.be/u2LFLu91Unk</a:t>
            </a:r>
            <a:r>
              <a:rPr lang="en-US" sz="2500" kern="1200">
                <a:solidFill>
                  <a:srgbClr val="FFFFFF"/>
                </a:solidFill>
                <a:latin typeface="+mj-lt"/>
                <a:ea typeface="+mj-ea"/>
                <a:cs typeface="+mj-cs"/>
              </a:rPr>
              <a:t> </a:t>
            </a: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endParaRPr lang="en-US" sz="2500" kern="1200">
              <a:solidFill>
                <a:srgbClr val="FFFFFF"/>
              </a:solidFill>
              <a:latin typeface="+mj-lt"/>
              <a:ea typeface="+mj-ea"/>
              <a:cs typeface="+mj-cs"/>
            </a:endParaRPr>
          </a:p>
        </p:txBody>
      </p:sp>
      <p:pic>
        <p:nvPicPr>
          <p:cNvPr id="3" name="Picture 2" descr="A blue and purple poster with text and icons&#10;&#10;Description automatically generated">
            <a:extLst>
              <a:ext uri="{FF2B5EF4-FFF2-40B4-BE49-F238E27FC236}">
                <a16:creationId xmlns:a16="http://schemas.microsoft.com/office/drawing/2014/main" id="{F974AB85-9BB1-AA53-3ED1-53AB1AD2F91E}"/>
              </a:ext>
            </a:extLst>
          </p:cNvPr>
          <p:cNvPicPr>
            <a:picLocks noChangeAspect="1"/>
          </p:cNvPicPr>
          <p:nvPr/>
        </p:nvPicPr>
        <p:blipFill>
          <a:blip r:embed="rId3"/>
          <a:stretch>
            <a:fillRect/>
          </a:stretch>
        </p:blipFill>
        <p:spPr>
          <a:xfrm>
            <a:off x="4777316" y="1029163"/>
            <a:ext cx="6780700" cy="4797344"/>
          </a:xfrm>
          <a:prstGeom prst="rect">
            <a:avLst/>
          </a:prstGeom>
        </p:spPr>
      </p:pic>
    </p:spTree>
    <p:extLst>
      <p:ext uri="{BB962C8B-B14F-4D97-AF65-F5344CB8AC3E}">
        <p14:creationId xmlns:p14="http://schemas.microsoft.com/office/powerpoint/2010/main" val="41739955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ck and calendar on table">
            <a:extLst>
              <a:ext uri="{FF2B5EF4-FFF2-40B4-BE49-F238E27FC236}">
                <a16:creationId xmlns:a16="http://schemas.microsoft.com/office/drawing/2014/main" id="{16AF3193-E3A7-5E74-0B9E-2B15C06D40F6}"/>
              </a:ext>
            </a:extLst>
          </p:cNvPr>
          <p:cNvPicPr>
            <a:picLocks noChangeAspect="1"/>
          </p:cNvPicPr>
          <p:nvPr/>
        </p:nvPicPr>
        <p:blipFill>
          <a:blip r:embed="rId2"/>
          <a:srcRect t="15728"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A383D-7490-1F08-8754-02029C3AB88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Recap</a:t>
            </a:r>
            <a:endParaRPr lang="en-US" sz="5200" dirty="0">
              <a:solidFill>
                <a:srgbClr val="FFFFFF"/>
              </a:solidFill>
              <a:cs typeface="Calibri Light"/>
            </a:endParaRPr>
          </a:p>
        </p:txBody>
      </p:sp>
      <p:sp>
        <p:nvSpPr>
          <p:cNvPr id="3" name="Content Placeholder 2">
            <a:extLst>
              <a:ext uri="{FF2B5EF4-FFF2-40B4-BE49-F238E27FC236}">
                <a16:creationId xmlns:a16="http://schemas.microsoft.com/office/drawing/2014/main" id="{C70CC45D-6190-C29F-9ED2-70DC0B6D0A0D}"/>
              </a:ext>
            </a:extLst>
          </p:cNvPr>
          <p:cNvSpPr>
            <a:spLocks noGrp="1"/>
          </p:cNvSpPr>
          <p:nvPr>
            <p:ph idx="1"/>
          </p:nvPr>
        </p:nvSpPr>
        <p:spPr>
          <a:xfrm>
            <a:off x="-1696835" y="4730134"/>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pPr marL="0" indent="0" algn="ctr">
              <a:buNone/>
            </a:pPr>
            <a:r>
              <a:rPr lang="en-US" sz="2400">
                <a:solidFill>
                  <a:srgbClr val="FFFFFF"/>
                </a:solidFill>
              </a:rPr>
              <a:t>Take 30 minutes to read over your notes before the</a:t>
            </a:r>
            <a:endParaRPr lang="en-US"/>
          </a:p>
          <a:p>
            <a:pPr marL="0" indent="0" algn="ctr">
              <a:buNone/>
            </a:pPr>
            <a:r>
              <a:rPr lang="en-US" sz="2400" dirty="0">
                <a:solidFill>
                  <a:srgbClr val="FFFFFF"/>
                </a:solidFill>
                <a:cs typeface="Calibri"/>
              </a:rPr>
              <a:t>mock role play</a:t>
            </a:r>
          </a:p>
        </p:txBody>
      </p:sp>
    </p:spTree>
    <p:extLst>
      <p:ext uri="{BB962C8B-B14F-4D97-AF65-F5344CB8AC3E}">
        <p14:creationId xmlns:p14="http://schemas.microsoft.com/office/powerpoint/2010/main" val="42290763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64187-35DF-797B-41F8-1EC0BA182538}"/>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b="1" kern="1200">
                <a:solidFill>
                  <a:srgbClr val="FFFFFF"/>
                </a:solidFill>
                <a:latin typeface="+mj-lt"/>
                <a:ea typeface="+mj-ea"/>
                <a:cs typeface="+mj-cs"/>
              </a:rPr>
              <a:t>Let's give it a go....</a:t>
            </a:r>
            <a:endParaRPr lang="en-US" sz="4800" kern="1200">
              <a:solidFill>
                <a:srgbClr val="FFFFFF"/>
              </a:solidFill>
              <a:latin typeface="+mj-lt"/>
              <a:ea typeface="+mj-ea"/>
              <a:cs typeface="+mj-cs"/>
            </a:endParaRPr>
          </a:p>
        </p:txBody>
      </p:sp>
      <p:pic>
        <p:nvPicPr>
          <p:cNvPr id="4" name="AUDIO-2024-10-29-13-10-07 (1)">
            <a:hlinkClick r:id="" action="ppaction://media"/>
            <a:extLst>
              <a:ext uri="{FF2B5EF4-FFF2-40B4-BE49-F238E27FC236}">
                <a16:creationId xmlns:a16="http://schemas.microsoft.com/office/drawing/2014/main" id="{F452F70E-8BBF-201B-CD53-A5F947D203A9}"/>
              </a:ext>
            </a:extLst>
          </p:cNvPr>
          <p:cNvPicPr>
            <a:picLocks noGrp="1" noChangeAspect="1"/>
          </p:cNvPicPr>
          <p:nvPr>
            <p:ph idx="1"/>
          </p:nvPr>
        </p:nvPicPr>
        <p:blipFill>
          <a:blip r:embed="rId4"/>
          <a:stretch>
            <a:fillRect/>
          </a:stretch>
        </p:blipFill>
        <p:spPr>
          <a:xfrm>
            <a:off x="5490196" y="492573"/>
            <a:ext cx="5880796" cy="5880796"/>
          </a:xfrm>
          <a:prstGeom prst="rect">
            <a:avLst/>
          </a:prstGeom>
        </p:spPr>
      </p:pic>
      <p:pic>
        <p:nvPicPr>
          <p:cNvPr id="5" name="AUDIO-2024-10-29-13-10-07 (1)">
            <a:hlinkClick r:id="" action="ppaction://media"/>
            <a:extLst>
              <a:ext uri="{FF2B5EF4-FFF2-40B4-BE49-F238E27FC236}">
                <a16:creationId xmlns:a16="http://schemas.microsoft.com/office/drawing/2014/main" id="{C361E9F2-AEB1-8D7B-2033-4F23F8459A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020830" y="5826125"/>
            <a:ext cx="730250" cy="730250"/>
          </a:xfrm>
          <a:prstGeom prst="rect">
            <a:avLst/>
          </a:prstGeom>
        </p:spPr>
      </p:pic>
    </p:spTree>
    <p:extLst>
      <p:ext uri="{BB962C8B-B14F-4D97-AF65-F5344CB8AC3E}">
        <p14:creationId xmlns:p14="http://schemas.microsoft.com/office/powerpoint/2010/main" val="31109805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66</Slides>
  <Notes>39</Notes>
  <HiddenSlides>1</HiddenSlide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office theme</vt:lpstr>
      <vt:lpstr>BMCP6003 Conducting Investigations </vt:lpstr>
      <vt:lpstr>Student feedback</vt:lpstr>
      <vt:lpstr>Assessment times- SA1 Campus (Y Fforwm)7th November 2024</vt:lpstr>
      <vt:lpstr>Role Play revision </vt:lpstr>
      <vt:lpstr>Scenario</vt:lpstr>
      <vt:lpstr>Monday 19/03/23 13:30hrs</vt:lpstr>
      <vt:lpstr>PowerPoint Presentation</vt:lpstr>
      <vt:lpstr>Monday 19/03/23 13:50hrs</vt:lpstr>
      <vt:lpstr>Monday 19/03/23 13:50hrs</vt:lpstr>
      <vt:lpstr>PowerPoint Presentation</vt:lpstr>
      <vt:lpstr>The National Decision Model (NDM)</vt:lpstr>
      <vt:lpstr>THRIVE </vt:lpstr>
      <vt:lpstr>PowerPoint Presentation</vt:lpstr>
      <vt:lpstr>PowerPoint Presentation</vt:lpstr>
      <vt:lpstr>Powers of Entry, Search and Seizure </vt:lpstr>
      <vt:lpstr>PACE Codes of Practice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Forensic Science</vt:lpstr>
      <vt:lpstr>Sources of Forensic Evidence </vt:lpstr>
      <vt:lpstr>Types of Forensic Evidence  </vt:lpstr>
      <vt:lpstr>“The Golden Hour” </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Theft Act 1968 </vt:lpstr>
      <vt:lpstr>PowerPoint Presentation</vt:lpstr>
      <vt:lpstr>PowerPoint Presentation</vt:lpstr>
      <vt:lpstr>PowerPoint Presentation</vt:lpstr>
      <vt:lpstr>PowerPoint Presentation</vt:lpstr>
      <vt:lpstr>Recap</vt:lpstr>
      <vt:lpstr>Let's give it a go....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56</cp:revision>
  <dcterms:created xsi:type="dcterms:W3CDTF">2024-02-21T11:37:43Z</dcterms:created>
  <dcterms:modified xsi:type="dcterms:W3CDTF">2024-10-31T11:04:59Z</dcterms:modified>
</cp:coreProperties>
</file>