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2" r:id="rId1"/>
  </p:sldMasterIdLst>
  <p:notesMasterIdLst>
    <p:notesMasterId r:id="rId18"/>
  </p:notesMasterIdLst>
  <p:handoutMasterIdLst>
    <p:handoutMasterId r:id="rId19"/>
  </p:handoutMasterIdLst>
  <p:sldIdLst>
    <p:sldId id="256" r:id="rId2"/>
    <p:sldId id="257" r:id="rId3"/>
    <p:sldId id="259" r:id="rId4"/>
    <p:sldId id="261" r:id="rId5"/>
    <p:sldId id="262" r:id="rId6"/>
    <p:sldId id="263" r:id="rId7"/>
    <p:sldId id="264" r:id="rId8"/>
    <p:sldId id="265" r:id="rId9"/>
    <p:sldId id="266" r:id="rId10"/>
    <p:sldId id="268" r:id="rId11"/>
    <p:sldId id="267" r:id="rId12"/>
    <p:sldId id="274" r:id="rId13"/>
    <p:sldId id="275" r:id="rId14"/>
    <p:sldId id="280" r:id="rId15"/>
    <p:sldId id="277" r:id="rId16"/>
    <p:sldId id="278" r:id="rId17"/>
  </p:sldIdLst>
  <p:sldSz cx="9144000" cy="6858000" type="screen4x3"/>
  <p:notesSz cx="6761163" cy="99425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9" d="100"/>
          <a:sy n="79" d="100"/>
        </p:scale>
        <p:origin x="-1469" y="-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Pennyn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29837" cy="49712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lfan Dyddiad 2"/>
          <p:cNvSpPr>
            <a:spLocks noGrp="1"/>
          </p:cNvSpPr>
          <p:nvPr>
            <p:ph type="dt" sz="quarter" idx="1"/>
          </p:nvPr>
        </p:nvSpPr>
        <p:spPr>
          <a:xfrm>
            <a:off x="3829761" y="0"/>
            <a:ext cx="2929837" cy="49712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3E6095-FE12-40A1-9EEE-24F8A6CFFD83}" type="datetimeFigureOut">
              <a:rPr lang="en-GB" smtClean="0"/>
              <a:pPr/>
              <a:t>12/10/2016</a:t>
            </a:fld>
            <a:endParaRPr lang="en-GB"/>
          </a:p>
        </p:txBody>
      </p:sp>
      <p:sp>
        <p:nvSpPr>
          <p:cNvPr id="4" name="Dalfan Troedyn 3"/>
          <p:cNvSpPr>
            <a:spLocks noGrp="1"/>
          </p:cNvSpPr>
          <p:nvPr>
            <p:ph type="ftr" sz="quarter" idx="2"/>
          </p:nvPr>
        </p:nvSpPr>
        <p:spPr>
          <a:xfrm>
            <a:off x="0" y="9443662"/>
            <a:ext cx="2929837" cy="49712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Dalfan Rhif y Sleid 4"/>
          <p:cNvSpPr>
            <a:spLocks noGrp="1"/>
          </p:cNvSpPr>
          <p:nvPr>
            <p:ph type="sldNum" sz="quarter" idx="3"/>
          </p:nvPr>
        </p:nvSpPr>
        <p:spPr>
          <a:xfrm>
            <a:off x="3829761" y="9443662"/>
            <a:ext cx="2929837" cy="49712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ED7734-4759-41CB-ABFD-88AF31BA01B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92162248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29837" cy="49712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29761" y="0"/>
            <a:ext cx="2929837" cy="49712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3A7659-ED0A-42A5-8877-9AD71BF06166}" type="datetimeFigureOut">
              <a:rPr lang="en-GB" smtClean="0"/>
              <a:pPr/>
              <a:t>12/10/2016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46125"/>
            <a:ext cx="4967287" cy="37274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6117" y="4722694"/>
            <a:ext cx="5408930" cy="4474131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43662"/>
            <a:ext cx="2929837" cy="49712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29761" y="9443662"/>
            <a:ext cx="2929837" cy="49712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075B18-E01E-4A14-992C-9C76306D978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1011990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075B18-E01E-4A14-992C-9C76306D9783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1614747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2F2C94A1-0551-41AA-8EA7-4E66FCCA7CFC}" type="slidenum">
              <a:rPr lang="en-GB" sz="1200" smtClean="0">
                <a:latin typeface="Times New Roman" pitchFamily="18" charset="0"/>
              </a:rPr>
              <a:pPr eaLnBrk="1" hangingPunct="1"/>
              <a:t>4</a:t>
            </a:fld>
            <a:endParaRPr lang="en-GB" sz="1200" smtClean="0">
              <a:latin typeface="Times New Roman" pitchFamily="18" charset="0"/>
            </a:endParaRPr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9DADFA0A-3025-4530-9BD3-E6C40F990B42}" type="slidenum">
              <a:rPr lang="en-GB" sz="1200" smtClean="0">
                <a:latin typeface="Times New Roman" pitchFamily="18" charset="0"/>
              </a:rPr>
              <a:pPr eaLnBrk="1" hangingPunct="1"/>
              <a:t>5</a:t>
            </a:fld>
            <a:endParaRPr lang="en-GB" sz="1200" smtClean="0">
              <a:latin typeface="Times New Roman" pitchFamily="18" charset="0"/>
            </a:endParaRPr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5D1A9A2F-58B4-4D12-8852-A21AAB1F13FE}" type="slidenum">
              <a:rPr lang="en-GB" sz="1200" smtClean="0">
                <a:latin typeface="Times New Roman" pitchFamily="18" charset="0"/>
              </a:rPr>
              <a:pPr eaLnBrk="1" hangingPunct="1"/>
              <a:t>6</a:t>
            </a:fld>
            <a:endParaRPr lang="en-GB" sz="1200" smtClean="0">
              <a:latin typeface="Times New Roman" pitchFamily="18" charset="0"/>
            </a:endParaRPr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BAB9D188-B720-4DE8-80EE-7BE61FAA5435}" type="slidenum">
              <a:rPr lang="en-GB" sz="1200" smtClean="0">
                <a:latin typeface="Times New Roman" pitchFamily="18" charset="0"/>
              </a:rPr>
              <a:pPr eaLnBrk="1" hangingPunct="1"/>
              <a:t>8</a:t>
            </a:fld>
            <a:endParaRPr lang="en-GB" sz="1200" smtClean="0">
              <a:latin typeface="Times New Roman" pitchFamily="18" charset="0"/>
            </a:endParaRPr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7BE71528-C992-4823-9224-173018730D04}" type="slidenum">
              <a:rPr lang="en-GB" sz="1200" smtClean="0">
                <a:latin typeface="Times New Roman" pitchFamily="18" charset="0"/>
              </a:rPr>
              <a:pPr eaLnBrk="1" hangingPunct="1"/>
              <a:t>9</a:t>
            </a:fld>
            <a:endParaRPr lang="en-GB" sz="1200" smtClean="0">
              <a:latin typeface="Times New Roman" pitchFamily="18" charset="0"/>
            </a:endParaRPr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CA03E166-5AEF-43DF-A0CA-2A3D201E22E5}" type="slidenum">
              <a:rPr lang="en-GB" sz="1200" smtClean="0">
                <a:latin typeface="Times New Roman" pitchFamily="18" charset="0"/>
              </a:rPr>
              <a:pPr eaLnBrk="1" hangingPunct="1"/>
              <a:t>10</a:t>
            </a:fld>
            <a:endParaRPr lang="en-GB" sz="1200" smtClean="0">
              <a:latin typeface="Times New Roman" pitchFamily="18" charset="0"/>
            </a:endParaRPr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16E54EFD-620D-4270-805C-E4205B1856A8}" type="slidenum">
              <a:rPr lang="en-GB" sz="1200" smtClean="0">
                <a:latin typeface="Times New Roman" pitchFamily="18" charset="0"/>
              </a:rPr>
              <a:pPr eaLnBrk="1" hangingPunct="1"/>
              <a:t>12</a:t>
            </a:fld>
            <a:endParaRPr lang="en-GB" sz="1200" smtClean="0">
              <a:latin typeface="Times New Roman" pitchFamily="18" charset="0"/>
            </a:endParaRPr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16E54EFD-620D-4270-805C-E4205B1856A8}" type="slidenum">
              <a:rPr lang="en-GB" sz="1200" smtClean="0">
                <a:latin typeface="Times New Roman" pitchFamily="18" charset="0"/>
              </a:rPr>
              <a:pPr eaLnBrk="1" hangingPunct="1"/>
              <a:t>14</a:t>
            </a:fld>
            <a:endParaRPr lang="en-GB" sz="1200" smtClean="0">
              <a:latin typeface="Times New Roman" pitchFamily="18" charset="0"/>
            </a:endParaRPr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1F6F03BA-BA9A-4CDC-A23A-7C2BCA2F2914}" type="slidenum">
              <a:rPr lang="en-GB" sz="1200" smtClean="0">
                <a:latin typeface="Times New Roman" pitchFamily="18" charset="0"/>
              </a:rPr>
              <a:pPr eaLnBrk="1" hangingPunct="1"/>
              <a:t>15</a:t>
            </a:fld>
            <a:endParaRPr lang="en-GB" sz="1200" smtClean="0">
              <a:latin typeface="Times New Roman" pitchFamily="18" charset="0"/>
            </a:endParaRPr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 cap="flat"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228600" indent="-228600" eaLnBrk="1" hangingPunct="1">
              <a:buFontTx/>
              <a:buAutoNum type="arabicPeriod"/>
            </a:pPr>
            <a:endParaRPr lang="en-US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C733A817-70C2-48CB-A0A0-680ABDE1DE24}" type="slidenum">
              <a:rPr lang="en-GB" sz="1200" smtClean="0">
                <a:latin typeface="Times New Roman" pitchFamily="18" charset="0"/>
              </a:rPr>
              <a:pPr eaLnBrk="1" hangingPunct="1"/>
              <a:t>16</a:t>
            </a:fld>
            <a:endParaRPr lang="en-GB" sz="1200" smtClean="0">
              <a:latin typeface="Times New Roman" pitchFamily="18" charset="0"/>
            </a:endParaRPr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 cap="flat"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2E91275D-F663-4405-8FA8-D037D09A52F7}" type="datetimeFigureOut">
              <a:rPr lang="en-GB" smtClean="0"/>
              <a:pPr/>
              <a:t>12/10/2016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446447BB-DA06-4C0E-BD31-12DF404CEBD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pPr/>
              <a:t>12/10/2016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pPr/>
              <a:t>12/10/2016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pPr/>
              <a:t>12/10/2016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6" name="Date Placeholder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E91275D-F663-4405-8FA8-D037D09A52F7}" type="datetimeFigureOut">
              <a:rPr lang="en-GB" smtClean="0"/>
              <a:pPr/>
              <a:t>12/10/2016</a:t>
            </a:fld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46447BB-DA06-4C0E-BD31-12DF404CEBDD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8" name="Footer Placeholder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2E91275D-F663-4405-8FA8-D037D09A52F7}" type="datetimeFigureOut">
              <a:rPr lang="en-GB" smtClean="0"/>
              <a:pPr/>
              <a:t>12/10/2016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446447BB-DA06-4C0E-BD31-12DF404CEBD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pPr/>
              <a:t>12/10/2016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pPr/>
              <a:t>12/10/2016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pPr/>
              <a:t>12/10/2016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pPr/>
              <a:t>12/10/2016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pPr/>
              <a:t>12/10/2016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2E91275D-F663-4405-8FA8-D037D09A52F7}" type="datetimeFigureOut">
              <a:rPr lang="en-GB" smtClean="0"/>
              <a:pPr/>
              <a:t>12/10/2016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446447BB-DA06-4C0E-BD31-12DF404CEBDD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5536" y="1484784"/>
            <a:ext cx="8458200" cy="1955080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SBUS5109C</a:t>
            </a:r>
            <a:r>
              <a:rPr lang="en-GB" b="1" dirty="0"/>
              <a:t/>
            </a:r>
            <a:br>
              <a:rPr lang="en-GB" b="1" dirty="0"/>
            </a:br>
            <a:r>
              <a:rPr lang="cy-GB" b="1" dirty="0" smtClean="0"/>
              <a:t>Entrepreneuriaeth</a:t>
            </a:r>
            <a:br>
              <a:rPr lang="cy-GB" b="1" dirty="0" smtClean="0"/>
            </a:br>
            <a:endParaRPr lang="cy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y-GB" sz="3200" dirty="0" smtClean="0"/>
              <a:t>Entrepreneuriaid</a:t>
            </a:r>
            <a:endParaRPr lang="cy-GB" sz="3200" dirty="0"/>
          </a:p>
        </p:txBody>
      </p:sp>
      <p:pic>
        <p:nvPicPr>
          <p:cNvPr id="4" name="Picture 5" descr="TSD_logo2010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72125" y="4572000"/>
            <a:ext cx="2889250" cy="1184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374977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2"/>
          <p:cNvSpPr>
            <a:spLocks noChangeArrowheads="1"/>
          </p:cNvSpPr>
          <p:nvPr/>
        </p:nvSpPr>
        <p:spPr bwMode="auto">
          <a:xfrm>
            <a:off x="481288" y="620688"/>
            <a:ext cx="7989887" cy="1150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pPr algn="ctr">
              <a:lnSpc>
                <a:spcPct val="85000"/>
              </a:lnSpc>
            </a:pPr>
            <a:r>
              <a:rPr lang="cy-GB" sz="3200" b="1" dirty="0" smtClean="0">
                <a:solidFill>
                  <a:schemeClr val="tx2"/>
                </a:solidFill>
                <a:latin typeface="Trebuchet MS" panose="020B0603020202020204" pitchFamily="34" charset="0"/>
              </a:rPr>
              <a:t>Tair agwedd at Entrepreneuriaeth:</a:t>
            </a:r>
            <a:endParaRPr lang="cy-GB" sz="3200" b="1" dirty="0">
              <a:solidFill>
                <a:schemeClr val="tx2"/>
              </a:solidFill>
              <a:latin typeface="Trebuchet MS" panose="020B0603020202020204" pitchFamily="34" charset="0"/>
            </a:endParaRPr>
          </a:p>
        </p:txBody>
      </p:sp>
      <p:sp>
        <p:nvSpPr>
          <p:cNvPr id="5124" name="Rectangle 3"/>
          <p:cNvSpPr>
            <a:spLocks noChangeArrowheads="1"/>
          </p:cNvSpPr>
          <p:nvPr/>
        </p:nvSpPr>
        <p:spPr bwMode="auto">
          <a:xfrm>
            <a:off x="251520" y="1628775"/>
            <a:ext cx="8640960" cy="49685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514350" indent="-514350">
              <a:spcBef>
                <a:spcPct val="20000"/>
              </a:spcBef>
              <a:buClr>
                <a:schemeClr val="accent3"/>
              </a:buClr>
              <a:buFont typeface="+mj-lt"/>
              <a:buAutoNum type="arabicPeriod"/>
            </a:pPr>
            <a:endParaRPr lang="cy-GB" sz="2800" dirty="0" smtClean="0">
              <a:latin typeface="Georgia" panose="02040502050405020303" pitchFamily="18" charset="0"/>
            </a:endParaRPr>
          </a:p>
          <a:p>
            <a:pPr marL="514350" indent="-514350">
              <a:spcBef>
                <a:spcPct val="20000"/>
              </a:spcBef>
              <a:buClr>
                <a:schemeClr val="accent3"/>
              </a:buClr>
              <a:buFont typeface="+mj-lt"/>
              <a:buAutoNum type="arabicPeriod"/>
            </a:pPr>
            <a:r>
              <a:rPr lang="cy-GB" sz="2800" dirty="0" smtClean="0">
                <a:latin typeface="Georgia" panose="02040502050405020303" pitchFamily="18" charset="0"/>
              </a:rPr>
              <a:t>Damcaniaethau </a:t>
            </a:r>
            <a:r>
              <a:rPr lang="cy-GB" sz="2800" dirty="0">
                <a:latin typeface="Georgia" panose="02040502050405020303" pitchFamily="18" charset="0"/>
              </a:rPr>
              <a:t>E</a:t>
            </a:r>
            <a:r>
              <a:rPr lang="cy-GB" sz="2800" dirty="0" smtClean="0">
                <a:latin typeface="Georgia" panose="02040502050405020303" pitchFamily="18" charset="0"/>
              </a:rPr>
              <a:t>conomaidd - rôl yr entrepreneur mewn datblygiad economaidd;</a:t>
            </a:r>
          </a:p>
          <a:p>
            <a:pPr marL="514350" indent="-514350">
              <a:spcBef>
                <a:spcPct val="20000"/>
              </a:spcBef>
              <a:buClr>
                <a:schemeClr val="accent3"/>
              </a:buClr>
              <a:buFont typeface="+mj-lt"/>
              <a:buAutoNum type="arabicPeriod"/>
            </a:pPr>
            <a:endParaRPr lang="cy-GB" sz="2800" dirty="0" smtClean="0">
              <a:latin typeface="Georgia" panose="02040502050405020303" pitchFamily="18" charset="0"/>
            </a:endParaRPr>
          </a:p>
          <a:p>
            <a:pPr marL="514350" indent="-514350">
              <a:spcBef>
                <a:spcPct val="20000"/>
              </a:spcBef>
              <a:buClr>
                <a:schemeClr val="accent3"/>
              </a:buClr>
              <a:buFont typeface="+mj-lt"/>
              <a:buAutoNum type="arabicPeriod"/>
            </a:pPr>
            <a:r>
              <a:rPr lang="cy-GB" sz="2800" dirty="0" smtClean="0">
                <a:latin typeface="Georgia" panose="02040502050405020303" pitchFamily="18" charset="0"/>
              </a:rPr>
              <a:t>Teithi </a:t>
            </a:r>
            <a:r>
              <a:rPr lang="cy-GB" sz="2800" dirty="0">
                <a:latin typeface="Georgia" panose="02040502050405020303" pitchFamily="18" charset="0"/>
              </a:rPr>
              <a:t>S</a:t>
            </a:r>
            <a:r>
              <a:rPr lang="cy-GB" sz="2800" dirty="0" smtClean="0">
                <a:latin typeface="Georgia" panose="02040502050405020303" pitchFamily="18" charset="0"/>
              </a:rPr>
              <a:t>eicolegol - nodweddion personoliaeth yr entrepreneur;</a:t>
            </a:r>
          </a:p>
          <a:p>
            <a:pPr marL="514350" indent="-514350">
              <a:spcBef>
                <a:spcPct val="20000"/>
              </a:spcBef>
              <a:buClr>
                <a:schemeClr val="accent3"/>
              </a:buClr>
              <a:buFont typeface="+mj-lt"/>
              <a:buAutoNum type="arabicPeriod"/>
            </a:pPr>
            <a:endParaRPr lang="cy-GB" sz="2800" dirty="0" smtClean="0">
              <a:latin typeface="Georgia" panose="02040502050405020303" pitchFamily="18" charset="0"/>
            </a:endParaRPr>
          </a:p>
          <a:p>
            <a:pPr marL="514350" indent="-514350">
              <a:spcBef>
                <a:spcPct val="20000"/>
              </a:spcBef>
              <a:buClr>
                <a:schemeClr val="accent3"/>
              </a:buClr>
              <a:buFont typeface="+mj-lt"/>
              <a:buAutoNum type="arabicPeriod"/>
            </a:pPr>
            <a:r>
              <a:rPr lang="cy-GB" sz="2800" dirty="0">
                <a:latin typeface="Georgia" panose="02040502050405020303" pitchFamily="18" charset="0"/>
              </a:rPr>
              <a:t>Y</a:t>
            </a:r>
            <a:r>
              <a:rPr lang="cy-GB" sz="2800" dirty="0" smtClean="0">
                <a:latin typeface="Georgia" panose="02040502050405020303" pitchFamily="18" charset="0"/>
              </a:rPr>
              <a:t>mddygiad </a:t>
            </a:r>
            <a:r>
              <a:rPr lang="cy-GB" sz="2800" dirty="0">
                <a:latin typeface="Georgia" panose="02040502050405020303" pitchFamily="18" charset="0"/>
              </a:rPr>
              <a:t>C</a:t>
            </a:r>
            <a:r>
              <a:rPr lang="cy-GB" sz="2800" dirty="0" smtClean="0">
                <a:latin typeface="Georgia" panose="02040502050405020303" pitchFamily="18" charset="0"/>
              </a:rPr>
              <a:t>ymdeithasol - dylanwad yr amgylchedd cymdeithasol.</a:t>
            </a:r>
            <a:endParaRPr lang="cy-GB" sz="2800" dirty="0"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16856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Rectangle 2"/>
          <p:cNvSpPr>
            <a:spLocks noGrp="1" noChangeArrowheads="1"/>
          </p:cNvSpPr>
          <p:nvPr>
            <p:ph type="title"/>
          </p:nvPr>
        </p:nvSpPr>
        <p:spPr>
          <a:xfrm>
            <a:off x="395536" y="620688"/>
            <a:ext cx="8229600" cy="1066800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GB" sz="3200" b="1" dirty="0" smtClean="0"/>
              <a:t>1. </a:t>
            </a:r>
            <a:r>
              <a:rPr lang="cy-GB" sz="3200" b="1" dirty="0" smtClean="0"/>
              <a:t>Damcaniaethau Economaidd</a:t>
            </a:r>
          </a:p>
        </p:txBody>
      </p:sp>
      <p:sp>
        <p:nvSpPr>
          <p:cNvPr id="717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512" y="1700808"/>
            <a:ext cx="8712968" cy="4968552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cy-GB" sz="2400" dirty="0" smtClean="0"/>
              <a:t>Mae’r entrepreneur yn amlwg yn ei absenoldeb mewn damcaniaethau economaidd.</a:t>
            </a:r>
          </a:p>
          <a:p>
            <a:pPr eaLnBrk="1" hangingPunct="1"/>
            <a:endParaRPr lang="cy-GB" sz="1200" dirty="0" smtClean="0"/>
          </a:p>
          <a:p>
            <a:pPr eaLnBrk="1" hangingPunct="1"/>
            <a:r>
              <a:rPr lang="cy-GB" sz="2400" dirty="0" smtClean="0"/>
              <a:t>Yn hytrach, mae’r pwyslais ar y cyflogwr cyfalafol sy’n cydlynu gwahanol ffactorau cynhyrchiant:  tir, llafur a chyfalaf.</a:t>
            </a:r>
          </a:p>
          <a:p>
            <a:pPr eaLnBrk="1" hangingPunct="1">
              <a:buFont typeface="Wingdings" pitchFamily="2" charset="2"/>
              <a:buNone/>
            </a:pPr>
            <a:endParaRPr lang="cy-GB" sz="1200" dirty="0" smtClean="0"/>
          </a:p>
          <a:p>
            <a:pPr eaLnBrk="1" hangingPunct="1"/>
            <a:r>
              <a:rPr lang="cy-GB" sz="2400" dirty="0" smtClean="0"/>
              <a:t>Mae cyfraniadau awduron economaidd, sy’n gweld bod gan yr </a:t>
            </a:r>
            <a:r>
              <a:rPr lang="cy-GB" sz="2400" dirty="0" smtClean="0"/>
              <a:t>entrepreneur </a:t>
            </a:r>
            <a:r>
              <a:rPr lang="cy-GB" sz="2400" dirty="0" smtClean="0"/>
              <a:t>rôl sylweddol mewn economi sy’n tyfu, wedi’u cydnabod yn ddiweddar. </a:t>
            </a:r>
          </a:p>
          <a:p>
            <a:pPr marL="109728" indent="0" eaLnBrk="1" hangingPunct="1">
              <a:buNone/>
            </a:pPr>
            <a:endParaRPr lang="cy-GB" sz="1100" dirty="0" smtClean="0"/>
          </a:p>
          <a:p>
            <a:r>
              <a:rPr lang="cy-GB" sz="2400" dirty="0" smtClean="0"/>
              <a:t>Mae’r Ysgol </a:t>
            </a:r>
            <a:r>
              <a:rPr lang="cy-GB" sz="2400" dirty="0" smtClean="0"/>
              <a:t>Awstr</a:t>
            </a:r>
            <a:r>
              <a:rPr lang="cy-GB" sz="2400" dirty="0" smtClean="0">
                <a:latin typeface="Georgia" pitchFamily="18" charset="0"/>
              </a:rPr>
              <a:t>ï</a:t>
            </a:r>
            <a:r>
              <a:rPr lang="cy-GB" sz="2400" dirty="0" smtClean="0"/>
              <a:t>aidd </a:t>
            </a:r>
            <a:r>
              <a:rPr lang="cy-GB" sz="2400" dirty="0" smtClean="0"/>
              <a:t>yn cynnwys gwahanol farn ond yn derbyn, ar y cyfan,  fod yr entrepreneur yn hanfodol i ddatblygiad economaidd ac yn gatalydd i newid deinamig yn yr economi.</a:t>
            </a:r>
          </a:p>
          <a:p>
            <a:pPr eaLnBrk="1" hangingPunct="1">
              <a:buClr>
                <a:schemeClr val="tx1"/>
              </a:buClr>
            </a:pPr>
            <a:endParaRPr lang="en-GB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2345431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0" name="Rectangle 3"/>
          <p:cNvSpPr>
            <a:spLocks noChangeArrowheads="1"/>
          </p:cNvSpPr>
          <p:nvPr/>
        </p:nvSpPr>
        <p:spPr bwMode="auto">
          <a:xfrm>
            <a:off x="685800" y="764704"/>
            <a:ext cx="5686400" cy="56886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tx1"/>
              </a:buClr>
              <a:buFont typeface="Wingdings" pitchFamily="2" charset="2"/>
              <a:buNone/>
            </a:pPr>
            <a:r>
              <a:rPr lang="en-GB" sz="3200" b="1" dirty="0">
                <a:latin typeface="Trebuchet MS" panose="020B0603020202020204" pitchFamily="34" charset="0"/>
              </a:rPr>
              <a:t>Israel Meir </a:t>
            </a:r>
            <a:r>
              <a:rPr lang="en-GB" sz="3200" b="1" dirty="0" err="1">
                <a:latin typeface="Trebuchet MS" panose="020B0603020202020204" pitchFamily="34" charset="0"/>
              </a:rPr>
              <a:t>Kirzner</a:t>
            </a:r>
            <a:r>
              <a:rPr lang="en-GB" sz="3200" dirty="0">
                <a:latin typeface="Trebuchet MS" panose="020B0603020202020204" pitchFamily="34" charset="0"/>
              </a:rPr>
              <a:t> </a:t>
            </a:r>
            <a:endParaRPr lang="en-GB" sz="3200" dirty="0" smtClean="0">
              <a:latin typeface="Trebuchet MS" panose="020B0603020202020204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tx1"/>
              </a:buClr>
              <a:buFont typeface="Wingdings" pitchFamily="2" charset="2"/>
              <a:buNone/>
            </a:pPr>
            <a:endParaRPr lang="en-GB" sz="2400" b="1" dirty="0">
              <a:latin typeface="Trebuchet MS" panose="020B0603020202020204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accent3"/>
              </a:buClr>
              <a:buFont typeface="Arial" panose="020B0604020202020204" pitchFamily="34" charset="0"/>
              <a:buChar char="•"/>
            </a:pPr>
            <a:r>
              <a:rPr lang="cy-GB" sz="2400" dirty="0" smtClean="0">
                <a:latin typeface="Georgia" panose="02040502050405020303" pitchFamily="18" charset="0"/>
              </a:rPr>
              <a:t>Entrepreneur yw unrhyw un sy’n effro i gyfleoedd proffidiol ar gyfer cyfnewid.</a:t>
            </a:r>
          </a:p>
          <a:p>
            <a:pPr marL="342900" indent="-342900">
              <a:spcBef>
                <a:spcPct val="20000"/>
              </a:spcBef>
              <a:buClr>
                <a:schemeClr val="accent3"/>
              </a:buClr>
              <a:buFont typeface="Arial" panose="020B0604020202020204" pitchFamily="34" charset="0"/>
              <a:buChar char="•"/>
            </a:pPr>
            <a:endParaRPr lang="cy-GB" sz="2400" dirty="0" smtClean="0">
              <a:latin typeface="Georgia" panose="02040502050405020303" pitchFamily="18" charset="0"/>
            </a:endParaRPr>
          </a:p>
          <a:p>
            <a:pPr marL="342900" indent="-342900">
              <a:spcBef>
                <a:spcPct val="20000"/>
              </a:spcBef>
              <a:buClr>
                <a:schemeClr val="accent3"/>
              </a:buClr>
              <a:buFont typeface="Arial" panose="020B0604020202020204" pitchFamily="34" charset="0"/>
              <a:buChar char="•"/>
            </a:pPr>
            <a:r>
              <a:rPr lang="cy-GB" sz="2400" dirty="0" smtClean="0">
                <a:latin typeface="Georgia" panose="02040502050405020303" pitchFamily="18" charset="0"/>
              </a:rPr>
              <a:t>Mae’n gweithredu fel </a:t>
            </a:r>
            <a:r>
              <a:rPr lang="cy-GB" sz="2400" dirty="0">
                <a:latin typeface="Georgia" panose="02040502050405020303" pitchFamily="18" charset="0"/>
              </a:rPr>
              <a:t>c</a:t>
            </a:r>
            <a:r>
              <a:rPr lang="cy-GB" sz="2400" dirty="0" smtClean="0">
                <a:latin typeface="Georgia" panose="02040502050405020303" pitchFamily="18" charset="0"/>
              </a:rPr>
              <a:t>anolwr sy’n hwyluso’r cyfnewid.</a:t>
            </a:r>
          </a:p>
          <a:p>
            <a:pPr marL="342900" indent="-342900">
              <a:spcBef>
                <a:spcPct val="20000"/>
              </a:spcBef>
              <a:buClr>
                <a:schemeClr val="accent3"/>
              </a:buClr>
              <a:buFont typeface="Arial" panose="020B0604020202020204" pitchFamily="34" charset="0"/>
              <a:buChar char="•"/>
            </a:pPr>
            <a:endParaRPr lang="cy-GB" sz="2400" dirty="0" smtClean="0">
              <a:latin typeface="Georgia" panose="02040502050405020303" pitchFamily="18" charset="0"/>
            </a:endParaRPr>
          </a:p>
          <a:p>
            <a:pPr marL="342900" indent="-342900">
              <a:spcBef>
                <a:spcPct val="20000"/>
              </a:spcBef>
              <a:buClr>
                <a:schemeClr val="accent3"/>
              </a:buClr>
              <a:buFont typeface="Arial" panose="020B0604020202020204" pitchFamily="34" charset="0"/>
              <a:buChar char="•"/>
            </a:pPr>
            <a:r>
              <a:rPr lang="cy-GB" sz="2400" dirty="0" smtClean="0">
                <a:latin typeface="Georgia" panose="02040502050405020303" pitchFamily="18" charset="0"/>
              </a:rPr>
              <a:t>Mae ganddi/o wybodaeth ychwanegol sy’n ei gwneud yn bosibl nodi cyfle a manteisio arno, rhywbeth a all fod yn ddarganfyddiad creadigol.</a:t>
            </a:r>
            <a:endParaRPr lang="cy-GB" sz="2400" i="1" dirty="0" smtClean="0">
              <a:latin typeface="Georgia" panose="02040502050405020303" pitchFamily="18" charset="0"/>
            </a:endParaRP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endParaRPr lang="en-GB" sz="2400" dirty="0">
              <a:latin typeface="Calibri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19621" y="2492896"/>
            <a:ext cx="2067430" cy="2736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707157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2"/>
          <p:cNvSpPr>
            <a:spLocks noChangeArrowheads="1"/>
          </p:cNvSpPr>
          <p:nvPr/>
        </p:nvSpPr>
        <p:spPr bwMode="auto">
          <a:xfrm>
            <a:off x="784156" y="620688"/>
            <a:ext cx="7772400" cy="1223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pPr>
              <a:lnSpc>
                <a:spcPct val="85000"/>
              </a:lnSpc>
            </a:pPr>
            <a:r>
              <a:rPr lang="cy-GB" sz="3200" b="1" dirty="0" smtClean="0">
                <a:solidFill>
                  <a:schemeClr val="tx2"/>
                </a:solidFill>
                <a:latin typeface="Calibri" pitchFamily="34" charset="0"/>
              </a:rPr>
              <a:t>Goblygiadau </a:t>
            </a:r>
            <a:r>
              <a:rPr lang="cy-GB" sz="3200" b="1" dirty="0" err="1" smtClean="0">
                <a:solidFill>
                  <a:schemeClr val="tx2"/>
                </a:solidFill>
                <a:latin typeface="Calibri" pitchFamily="34" charset="0"/>
              </a:rPr>
              <a:t>Kirzner</a:t>
            </a:r>
            <a:endParaRPr lang="cy-GB" sz="3200" b="1" dirty="0">
              <a:solidFill>
                <a:schemeClr val="tx2"/>
              </a:solidFill>
              <a:latin typeface="Calibri" pitchFamily="34" charset="0"/>
            </a:endParaRPr>
          </a:p>
        </p:txBody>
      </p:sp>
      <p:sp>
        <p:nvSpPr>
          <p:cNvPr id="10244" name="Rectangle 3"/>
          <p:cNvSpPr>
            <a:spLocks noChangeArrowheads="1"/>
          </p:cNvSpPr>
          <p:nvPr/>
        </p:nvSpPr>
        <p:spPr bwMode="auto">
          <a:xfrm>
            <a:off x="107504" y="1844650"/>
            <a:ext cx="8856984" cy="48967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457200" indent="-457200">
              <a:spcBef>
                <a:spcPct val="20000"/>
              </a:spcBef>
              <a:buClr>
                <a:schemeClr val="accent3"/>
              </a:buClr>
              <a:buFont typeface="Arial" panose="020B0604020202020204" pitchFamily="34" charset="0"/>
              <a:buChar char="•"/>
            </a:pPr>
            <a:r>
              <a:rPr lang="cy-GB" sz="2800" dirty="0" smtClean="0">
                <a:latin typeface="Georgia" panose="02040502050405020303" pitchFamily="18" charset="0"/>
              </a:rPr>
              <a:t>Gall unrhyw un fod yn entrepreneur.</a:t>
            </a:r>
          </a:p>
          <a:p>
            <a:pPr marL="457200" indent="-457200">
              <a:spcBef>
                <a:spcPct val="20000"/>
              </a:spcBef>
              <a:buClr>
                <a:schemeClr val="accent3"/>
              </a:buClr>
              <a:buFont typeface="Arial" panose="020B0604020202020204" pitchFamily="34" charset="0"/>
              <a:buChar char="•"/>
            </a:pPr>
            <a:endParaRPr lang="cy-GB" sz="1400" dirty="0" smtClean="0">
              <a:latin typeface="Georgia" panose="02040502050405020303" pitchFamily="18" charset="0"/>
            </a:endParaRPr>
          </a:p>
          <a:p>
            <a:pPr marL="457200" indent="-457200">
              <a:spcBef>
                <a:spcPct val="20000"/>
              </a:spcBef>
              <a:buClr>
                <a:schemeClr val="accent3"/>
              </a:buClr>
              <a:buFont typeface="Arial" panose="020B0604020202020204" pitchFamily="34" charset="0"/>
              <a:buChar char="•"/>
            </a:pPr>
            <a:r>
              <a:rPr lang="cy-GB" sz="2800" dirty="0" smtClean="0">
                <a:latin typeface="Georgia" panose="02040502050405020303" pitchFamily="18" charset="0"/>
              </a:rPr>
              <a:t>Nid oes unrhyw rwystrau rhag canfyddiad, yr hyn sy’n bwysig yw sylwi ar gyfle.</a:t>
            </a:r>
          </a:p>
          <a:p>
            <a:pPr marL="457200" indent="-457200">
              <a:spcBef>
                <a:spcPct val="20000"/>
              </a:spcBef>
              <a:buClr>
                <a:schemeClr val="accent3"/>
              </a:buClr>
              <a:buFont typeface="Arial" panose="020B0604020202020204" pitchFamily="34" charset="0"/>
              <a:buChar char="•"/>
            </a:pPr>
            <a:endParaRPr lang="cy-GB" sz="1400" dirty="0" smtClean="0">
              <a:latin typeface="Georgia" panose="02040502050405020303" pitchFamily="18" charset="0"/>
            </a:endParaRPr>
          </a:p>
          <a:p>
            <a:pPr marL="457200" indent="-457200">
              <a:spcBef>
                <a:spcPct val="20000"/>
              </a:spcBef>
              <a:buClr>
                <a:schemeClr val="accent3"/>
              </a:buClr>
              <a:buFont typeface="Arial" panose="020B0604020202020204" pitchFamily="34" charset="0"/>
              <a:buChar char="•"/>
            </a:pPr>
            <a:r>
              <a:rPr lang="cy-GB" sz="2800" dirty="0" smtClean="0">
                <a:latin typeface="Georgia" panose="02040502050405020303" pitchFamily="18" charset="0"/>
              </a:rPr>
              <a:t>Gall bygythiad cystadleuol ymddangos o unrhyw le; ac efallai bod modd i bobl o’r tu allan nodi cyfleoedd yn gynt.</a:t>
            </a:r>
          </a:p>
          <a:p>
            <a:pPr marL="457200" indent="-457200">
              <a:spcBef>
                <a:spcPct val="20000"/>
              </a:spcBef>
              <a:buClr>
                <a:schemeClr val="accent3"/>
              </a:buClr>
              <a:buFont typeface="Arial" panose="020B0604020202020204" pitchFamily="34" charset="0"/>
              <a:buChar char="•"/>
            </a:pPr>
            <a:endParaRPr lang="cy-GB" sz="1600" dirty="0" smtClean="0">
              <a:latin typeface="Georgia" panose="02040502050405020303" pitchFamily="18" charset="0"/>
            </a:endParaRPr>
          </a:p>
          <a:p>
            <a:pPr marL="457200" indent="-457200">
              <a:spcBef>
                <a:spcPct val="20000"/>
              </a:spcBef>
              <a:buClr>
                <a:schemeClr val="accent3"/>
              </a:buClr>
              <a:buFont typeface="Arial" panose="020B0604020202020204" pitchFamily="34" charset="0"/>
              <a:buChar char="•"/>
            </a:pPr>
            <a:r>
              <a:rPr lang="cy-GB" sz="2800" dirty="0" smtClean="0">
                <a:latin typeface="Georgia" panose="02040502050405020303" pitchFamily="18" charset="0"/>
              </a:rPr>
              <a:t>Mae cyfleoedd ar bob lefel; a bydd angen llawer iawn o entrepreneuriaid ar economi lwyddiannus</a:t>
            </a:r>
            <a:r>
              <a:rPr lang="en-GB" sz="2800" dirty="0" smtClean="0">
                <a:latin typeface="Georgia" panose="02040502050405020303" pitchFamily="18" charset="0"/>
              </a:rPr>
              <a:t>.</a:t>
            </a:r>
            <a:endParaRPr lang="en-GB" sz="2800" dirty="0"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46428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560" y="764704"/>
            <a:ext cx="5976664" cy="5688632"/>
          </a:xfrm>
          <a:noFill/>
        </p:spPr>
        <p:txBody>
          <a:bodyPr lIns="92075" tIns="46038" rIns="92075" bIns="46038">
            <a:normAutofit lnSpcReduction="10000"/>
          </a:bodyPr>
          <a:lstStyle/>
          <a:p>
            <a:pPr marL="109728" indent="0" eaLnBrk="1" hangingPunct="1">
              <a:buNone/>
            </a:pPr>
            <a:r>
              <a:rPr lang="en-GB" sz="3200" b="1" dirty="0" smtClean="0">
                <a:solidFill>
                  <a:schemeClr val="tx2"/>
                </a:solidFill>
                <a:latin typeface="Trebuchet MS" panose="020B0603020202020204" pitchFamily="34" charset="0"/>
              </a:rPr>
              <a:t>Schumpeter</a:t>
            </a:r>
          </a:p>
          <a:p>
            <a:pPr marL="109728" indent="0" eaLnBrk="1" hangingPunct="1">
              <a:buNone/>
            </a:pPr>
            <a:endParaRPr lang="en-GB" sz="2400" b="1" dirty="0" smtClean="0">
              <a:latin typeface="Trebuchet MS" panose="020B0603020202020204" pitchFamily="34" charset="0"/>
            </a:endParaRPr>
          </a:p>
          <a:p>
            <a:pPr eaLnBrk="1" hangingPunct="1">
              <a:buFont typeface="Arial" panose="020B0604020202020204" pitchFamily="34" charset="0"/>
              <a:buChar char="•"/>
            </a:pPr>
            <a:r>
              <a:rPr lang="cy-GB" sz="2600" dirty="0" smtClean="0"/>
              <a:t>Mae’r entrepreneur yn berson arbennig, yn arloeswr sy’n dod â newid. </a:t>
            </a:r>
            <a:r>
              <a:rPr lang="cy-GB" sz="2600" dirty="0" smtClean="0"/>
              <a:t> Mae’n </a:t>
            </a:r>
            <a:r>
              <a:rPr lang="cy-GB" sz="2600" dirty="0" smtClean="0"/>
              <a:t>berson anghyffredin sy’n creu digwyddiadau anghyffredin.</a:t>
            </a:r>
          </a:p>
          <a:p>
            <a:pPr eaLnBrk="1" hangingPunct="1">
              <a:buFont typeface="Arial" panose="020B0604020202020204" pitchFamily="34" charset="0"/>
              <a:buChar char="•"/>
            </a:pPr>
            <a:endParaRPr lang="cy-GB" sz="2600" dirty="0" smtClean="0"/>
          </a:p>
          <a:p>
            <a:pPr eaLnBrk="1" hangingPunct="1">
              <a:buFont typeface="Arial" panose="020B0604020202020204" pitchFamily="34" charset="0"/>
              <a:buChar char="•"/>
            </a:pPr>
            <a:r>
              <a:rPr lang="cy-GB" sz="2600" dirty="0" smtClean="0"/>
              <a:t>Fodd bynnag, byddai swyddogaeth yr entrepreneur ynddi ei hun yn lleihau wrth i sefydliadau dyfu; ac mae gan rain y dylanwad mwyaf o ran datblygiad technolegol (am resymau cost). 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254" y="2708920"/>
            <a:ext cx="2052228" cy="2736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556928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Rectangle 2"/>
          <p:cNvSpPr>
            <a:spLocks noGrp="1" noChangeArrowheads="1"/>
          </p:cNvSpPr>
          <p:nvPr>
            <p:ph type="title"/>
          </p:nvPr>
        </p:nvSpPr>
        <p:spPr>
          <a:xfrm>
            <a:off x="395536" y="620688"/>
            <a:ext cx="8229600" cy="1066800"/>
          </a:xfrm>
        </p:spPr>
        <p:txBody>
          <a:bodyPr>
            <a:normAutofit/>
          </a:bodyPr>
          <a:lstStyle/>
          <a:p>
            <a:pPr eaLnBrk="1" hangingPunct="1"/>
            <a:r>
              <a:rPr lang="cy-GB" sz="3200" b="1" dirty="0" smtClean="0"/>
              <a:t>Goblygiadau </a:t>
            </a:r>
            <a:r>
              <a:rPr lang="cy-GB" sz="3200" b="1" dirty="0" err="1" smtClean="0"/>
              <a:t>Schumpeter</a:t>
            </a:r>
            <a:endParaRPr lang="cy-GB" sz="3200" b="1" dirty="0" smtClean="0"/>
          </a:p>
        </p:txBody>
      </p:sp>
      <p:sp>
        <p:nvSpPr>
          <p:cNvPr id="1229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512" y="1844824"/>
            <a:ext cx="8712968" cy="4824536"/>
          </a:xfrm>
        </p:spPr>
        <p:txBody>
          <a:bodyPr>
            <a:normAutofit/>
          </a:bodyPr>
          <a:lstStyle/>
          <a:p>
            <a:pPr eaLnBrk="1" hangingPunct="1"/>
            <a:r>
              <a:rPr lang="cy-GB" sz="2800" dirty="0" smtClean="0"/>
              <a:t>Mae’r entrepreneur yn berson eithriadol, sy’n cynhyrchu ffyrdd radical o feddwl.</a:t>
            </a:r>
          </a:p>
          <a:p>
            <a:pPr marL="109728" indent="0" eaLnBrk="1" hangingPunct="1">
              <a:buNone/>
            </a:pPr>
            <a:endParaRPr lang="cy-GB" sz="2800" dirty="0" smtClean="0"/>
          </a:p>
          <a:p>
            <a:pPr eaLnBrk="1" hangingPunct="1"/>
            <a:r>
              <a:rPr lang="cy-GB" sz="2800" dirty="0" smtClean="0"/>
              <a:t>Efallai y caiff </a:t>
            </a:r>
            <a:r>
              <a:rPr lang="cy-GB" dirty="0" smtClean="0"/>
              <a:t>yr </a:t>
            </a:r>
            <a:r>
              <a:rPr lang="cy-GB" dirty="0"/>
              <a:t>e</a:t>
            </a:r>
            <a:r>
              <a:rPr lang="cy-GB" sz="2800" dirty="0" smtClean="0"/>
              <a:t>ntrepreneur drafferth cael cymorth ac arian, gan nad yw pobl eraill yn deall y ffordd newydd hon o feddwl</a:t>
            </a:r>
            <a:r>
              <a:rPr lang="cy-GB" dirty="0" smtClean="0"/>
              <a:t>.</a:t>
            </a:r>
            <a:endParaRPr lang="cy-GB" sz="2800" dirty="0" smtClean="0"/>
          </a:p>
          <a:p>
            <a:pPr marL="109728" indent="0" eaLnBrk="1" hangingPunct="1">
              <a:buNone/>
            </a:pPr>
            <a:endParaRPr lang="cy-GB" sz="2800" dirty="0" smtClean="0"/>
          </a:p>
          <a:p>
            <a:pPr eaLnBrk="1" hangingPunct="1"/>
            <a:r>
              <a:rPr lang="cy-GB" sz="2800" dirty="0" smtClean="0"/>
              <a:t>Mae’r entrepreneur yn creu distryw creadigol - mae’r fframwaith newydd yn gwneud yr hen un yn amhriodol.</a:t>
            </a:r>
          </a:p>
          <a:p>
            <a:pPr eaLnBrk="1" hangingPunct="1">
              <a:buClr>
                <a:schemeClr val="tx1"/>
              </a:buClr>
            </a:pPr>
            <a:endParaRPr lang="en-GB" sz="2800" dirty="0" smtClean="0"/>
          </a:p>
          <a:p>
            <a:pPr eaLnBrk="1" hangingPunct="1">
              <a:buClr>
                <a:schemeClr val="tx1"/>
              </a:buClr>
            </a:pPr>
            <a:endParaRPr lang="en-GB" sz="2800" dirty="0" smtClean="0"/>
          </a:p>
        </p:txBody>
      </p:sp>
    </p:spTree>
    <p:extLst>
      <p:ext uri="{BB962C8B-B14F-4D97-AF65-F5344CB8AC3E}">
        <p14:creationId xmlns:p14="http://schemas.microsoft.com/office/powerpoint/2010/main" xmlns="" val="1915503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908720"/>
            <a:ext cx="8229600" cy="5665816"/>
          </a:xfrm>
          <a:noFill/>
        </p:spPr>
        <p:txBody>
          <a:bodyPr lIns="92075" tIns="46038" rIns="92075" bIns="46038"/>
          <a:lstStyle/>
          <a:p>
            <a:pPr>
              <a:buNone/>
            </a:pPr>
            <a:r>
              <a:rPr lang="en-GB" sz="3200" b="1" dirty="0">
                <a:solidFill>
                  <a:schemeClr val="tx2"/>
                </a:solidFill>
                <a:latin typeface="+mj-lt"/>
              </a:rPr>
              <a:t>Frank </a:t>
            </a:r>
            <a:r>
              <a:rPr lang="en-GB" sz="3200" b="1" dirty="0" smtClean="0">
                <a:solidFill>
                  <a:schemeClr val="tx2"/>
                </a:solidFill>
                <a:latin typeface="+mj-lt"/>
              </a:rPr>
              <a:t>Knight</a:t>
            </a:r>
          </a:p>
          <a:p>
            <a:pPr>
              <a:buNone/>
            </a:pPr>
            <a:endParaRPr lang="en-GB" b="1" dirty="0" smtClean="0"/>
          </a:p>
          <a:p>
            <a:r>
              <a:rPr lang="cy-GB" dirty="0" smtClean="0"/>
              <a:t>Entrepreneur yw </a:t>
            </a:r>
            <a:r>
              <a:rPr lang="cy-GB" dirty="0"/>
              <a:t>m</a:t>
            </a:r>
            <a:r>
              <a:rPr lang="cy-GB" dirty="0" smtClean="0"/>
              <a:t>entrwr gofalus. </a:t>
            </a:r>
          </a:p>
          <a:p>
            <a:endParaRPr lang="cy-GB" dirty="0" smtClean="0"/>
          </a:p>
          <a:p>
            <a:r>
              <a:rPr lang="cy-GB" dirty="0" smtClean="0"/>
              <a:t>Mae cyfle am elw yn codi o’r ansicrwydd o gwmpas newid. </a:t>
            </a:r>
          </a:p>
          <a:p>
            <a:endParaRPr lang="cy-GB" dirty="0" smtClean="0"/>
          </a:p>
          <a:p>
            <a:r>
              <a:rPr lang="cy-GB" dirty="0" smtClean="0"/>
              <a:t>Mae’n derbyn cyfrifoldeb am ei weithredoedd ei hun. </a:t>
            </a:r>
          </a:p>
        </p:txBody>
      </p:sp>
    </p:spTree>
    <p:extLst>
      <p:ext uri="{BB962C8B-B14F-4D97-AF65-F5344CB8AC3E}">
        <p14:creationId xmlns:p14="http://schemas.microsoft.com/office/powerpoint/2010/main" xmlns="" val="2654246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4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836712"/>
            <a:ext cx="8229600" cy="5737824"/>
          </a:xfrm>
          <a:noFill/>
        </p:spPr>
        <p:txBody>
          <a:bodyPr lIns="92075" tIns="46038" rIns="92075" bIns="46038"/>
          <a:lstStyle/>
          <a:p>
            <a:pPr>
              <a:spcBef>
                <a:spcPct val="0"/>
              </a:spcBef>
              <a:buFont typeface="Wingdings" pitchFamily="2" charset="2"/>
              <a:buNone/>
            </a:pPr>
            <a:r>
              <a:rPr lang="en-GB" sz="3200" b="1" dirty="0">
                <a:solidFill>
                  <a:schemeClr val="tx2"/>
                </a:solidFill>
                <a:latin typeface="+mj-lt"/>
              </a:rPr>
              <a:t>George Lennox Sharman Shackle </a:t>
            </a:r>
            <a:endParaRPr lang="en-GB" sz="3200" b="1" dirty="0" smtClean="0">
              <a:solidFill>
                <a:schemeClr val="tx2"/>
              </a:solidFill>
              <a:latin typeface="+mj-lt"/>
            </a:endParaRPr>
          </a:p>
          <a:p>
            <a:pPr>
              <a:spcBef>
                <a:spcPct val="0"/>
              </a:spcBef>
              <a:buFont typeface="Wingdings" pitchFamily="2" charset="2"/>
              <a:buNone/>
            </a:pPr>
            <a:endParaRPr lang="en-GB" sz="1400" b="1" dirty="0"/>
          </a:p>
          <a:p>
            <a:pPr>
              <a:spcBef>
                <a:spcPct val="0"/>
              </a:spcBef>
              <a:buFont typeface="Wingdings" pitchFamily="2" charset="2"/>
              <a:buNone/>
            </a:pPr>
            <a:endParaRPr lang="en-GB" sz="1400" b="1" dirty="0" smtClean="0"/>
          </a:p>
          <a:p>
            <a:pPr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cy-GB" dirty="0" smtClean="0"/>
              <a:t>Mae’r entrepreneur yn greadigol a llawn dychymyg.  </a:t>
            </a:r>
          </a:p>
          <a:p>
            <a:pPr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cy-GB" dirty="0" smtClean="0"/>
          </a:p>
          <a:p>
            <a:pPr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cy-GB" dirty="0" smtClean="0"/>
              <a:t>Mae’n </a:t>
            </a:r>
            <a:r>
              <a:rPr lang="cy-GB" dirty="0" smtClean="0"/>
              <a:t>bosib bod gan bawb </a:t>
            </a:r>
            <a:r>
              <a:rPr lang="cy-GB" dirty="0" smtClean="0"/>
              <a:t>y gallu </a:t>
            </a:r>
            <a:r>
              <a:rPr lang="cy-GB" dirty="0" smtClean="0"/>
              <a:t>creadigol hwn. </a:t>
            </a:r>
          </a:p>
          <a:p>
            <a:pPr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cy-GB" dirty="0" smtClean="0"/>
          </a:p>
          <a:p>
            <a:pPr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cy-GB" dirty="0" smtClean="0"/>
              <a:t>Mae dychymyg yn gweithio mewn amgylchedd ansicr, gyda gwybodaeth amherffaith. </a:t>
            </a:r>
            <a:r>
              <a:rPr lang="cy-GB" dirty="0" smtClean="0"/>
              <a:t> Mae’r </a:t>
            </a:r>
            <a:r>
              <a:rPr lang="cy-GB" dirty="0" smtClean="0"/>
              <a:t>entrepreneur yn dychmygu cyfleoedd.</a:t>
            </a:r>
          </a:p>
          <a:p>
            <a:pPr eaLnBrk="1" hangingPunct="1">
              <a:buFont typeface="Wingdings" pitchFamily="2" charset="2"/>
              <a:buNone/>
            </a:pPr>
            <a:r>
              <a:rPr lang="cy-GB" dirty="0" smtClean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xmlns="" val="1712353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Rectangle 2"/>
          <p:cNvSpPr>
            <a:spLocks noChangeArrowheads="1"/>
          </p:cNvSpPr>
          <p:nvPr/>
        </p:nvSpPr>
        <p:spPr bwMode="auto">
          <a:xfrm>
            <a:off x="685800" y="620688"/>
            <a:ext cx="7772400" cy="1223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pPr algn="ctr">
              <a:lnSpc>
                <a:spcPct val="85000"/>
              </a:lnSpc>
            </a:pPr>
            <a:r>
              <a:rPr lang="en-GB" sz="3200" b="1" dirty="0" smtClean="0">
                <a:solidFill>
                  <a:schemeClr val="tx2"/>
                </a:solidFill>
                <a:latin typeface="+mj-lt"/>
              </a:rPr>
              <a:t>2. </a:t>
            </a:r>
            <a:r>
              <a:rPr lang="cy-GB" sz="3200" b="1" dirty="0" smtClean="0">
                <a:solidFill>
                  <a:schemeClr val="tx2"/>
                </a:solidFill>
                <a:latin typeface="+mj-lt"/>
              </a:rPr>
              <a:t>Teithi </a:t>
            </a:r>
            <a:r>
              <a:rPr lang="cy-GB" sz="3200" b="1" dirty="0">
                <a:solidFill>
                  <a:schemeClr val="tx2"/>
                </a:solidFill>
                <a:latin typeface="+mj-lt"/>
              </a:rPr>
              <a:t>S</a:t>
            </a:r>
            <a:r>
              <a:rPr lang="cy-GB" sz="3200" b="1" dirty="0" smtClean="0">
                <a:solidFill>
                  <a:schemeClr val="tx2"/>
                </a:solidFill>
                <a:latin typeface="+mj-lt"/>
              </a:rPr>
              <a:t>eicolegol</a:t>
            </a:r>
            <a:endParaRPr lang="cy-GB" sz="3200" b="1" dirty="0">
              <a:solidFill>
                <a:schemeClr val="tx2"/>
              </a:solidFill>
              <a:latin typeface="+mj-lt"/>
            </a:endParaRPr>
          </a:p>
        </p:txBody>
      </p:sp>
      <p:sp>
        <p:nvSpPr>
          <p:cNvPr id="16388" name="Rectangle 3"/>
          <p:cNvSpPr>
            <a:spLocks noChangeArrowheads="1"/>
          </p:cNvSpPr>
          <p:nvPr/>
        </p:nvSpPr>
        <p:spPr bwMode="auto">
          <a:xfrm>
            <a:off x="251520" y="1981200"/>
            <a:ext cx="8640960" cy="4688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457200" indent="-457200">
              <a:spcBef>
                <a:spcPct val="20000"/>
              </a:spcBef>
              <a:buClr>
                <a:schemeClr val="accent3"/>
              </a:buClr>
              <a:buFont typeface="Arial" panose="020B0604020202020204" pitchFamily="34" charset="0"/>
              <a:buChar char="•"/>
            </a:pPr>
            <a:r>
              <a:rPr lang="cy-GB" sz="2800" dirty="0" smtClean="0">
                <a:latin typeface="Georgia" panose="02040502050405020303" pitchFamily="18" charset="0"/>
              </a:rPr>
              <a:t>Mae angen nodi nodweddion neu deithi personoliaeth.</a:t>
            </a:r>
          </a:p>
          <a:p>
            <a:pPr marL="457200" indent="-457200">
              <a:spcBef>
                <a:spcPct val="20000"/>
              </a:spcBef>
              <a:buClr>
                <a:schemeClr val="accent3"/>
              </a:buClr>
              <a:buFont typeface="Arial" panose="020B0604020202020204" pitchFamily="34" charset="0"/>
              <a:buChar char="•"/>
            </a:pPr>
            <a:endParaRPr lang="cy-GB" sz="2800" dirty="0" smtClean="0">
              <a:latin typeface="Georgia" panose="02040502050405020303" pitchFamily="18" charset="0"/>
            </a:endParaRPr>
          </a:p>
          <a:p>
            <a:pPr marL="457200" indent="-457200">
              <a:spcBef>
                <a:spcPct val="20000"/>
              </a:spcBef>
              <a:buClr>
                <a:schemeClr val="accent3"/>
              </a:buClr>
              <a:buFont typeface="Arial" panose="020B0604020202020204" pitchFamily="34" charset="0"/>
              <a:buChar char="•"/>
            </a:pPr>
            <a:r>
              <a:rPr lang="cy-GB" sz="2800" dirty="0" smtClean="0">
                <a:latin typeface="Georgia" panose="02040502050405020303" pitchFamily="18" charset="0"/>
              </a:rPr>
              <a:t>Mae gallu cynhenid gan entrepreneuriaid nad yw’n perthyn i eraill. </a:t>
            </a:r>
          </a:p>
          <a:p>
            <a:pPr marL="457200" indent="-457200">
              <a:spcBef>
                <a:spcPct val="20000"/>
              </a:spcBef>
              <a:buClr>
                <a:schemeClr val="accent3"/>
              </a:buClr>
              <a:buFont typeface="Arial" panose="020B0604020202020204" pitchFamily="34" charset="0"/>
              <a:buChar char="•"/>
            </a:pPr>
            <a:endParaRPr lang="cy-GB" sz="2800" dirty="0" smtClean="0">
              <a:latin typeface="Georgia" panose="02040502050405020303" pitchFamily="18" charset="0"/>
            </a:endParaRPr>
          </a:p>
          <a:p>
            <a:pPr marL="457200" indent="-457200">
              <a:spcBef>
                <a:spcPct val="20000"/>
              </a:spcBef>
              <a:buClr>
                <a:schemeClr val="accent3"/>
              </a:buClr>
              <a:buFont typeface="Arial" panose="020B0604020202020204" pitchFamily="34" charset="0"/>
              <a:buChar char="•"/>
            </a:pPr>
            <a:r>
              <a:rPr lang="cy-GB" sz="2800" dirty="0" smtClean="0">
                <a:latin typeface="Georgia" panose="02040502050405020303" pitchFamily="18" charset="0"/>
              </a:rPr>
              <a:t>Mae cyflenwad darpar entrepreneuriaid yn gyfyngedig, felly ychydig sydd i’w ennill o ymyrryd yn uniongyrchol i annog entrepreneuriaeth.</a:t>
            </a: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endParaRPr lang="cy-GB" sz="32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10578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2"/>
          <p:cNvSpPr>
            <a:spLocks noChangeArrowheads="1"/>
          </p:cNvSpPr>
          <p:nvPr/>
        </p:nvSpPr>
        <p:spPr bwMode="auto">
          <a:xfrm>
            <a:off x="685800" y="620688"/>
            <a:ext cx="7772400" cy="1223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pPr>
              <a:lnSpc>
                <a:spcPct val="85000"/>
              </a:lnSpc>
            </a:pPr>
            <a:r>
              <a:rPr lang="cy-GB" sz="3200" b="1" dirty="0" smtClean="0">
                <a:solidFill>
                  <a:schemeClr val="tx2"/>
                </a:solidFill>
                <a:latin typeface="+mj-lt"/>
              </a:rPr>
              <a:t>Mathau Delfrydol:</a:t>
            </a:r>
            <a:endParaRPr lang="cy-GB" sz="3200" b="1" dirty="0">
              <a:solidFill>
                <a:schemeClr val="tx2"/>
              </a:solidFill>
              <a:latin typeface="+mj-lt"/>
            </a:endParaRPr>
          </a:p>
        </p:txBody>
      </p:sp>
      <p:sp>
        <p:nvSpPr>
          <p:cNvPr id="15364" name="Rectangle 3"/>
          <p:cNvSpPr>
            <a:spLocks noChangeArrowheads="1"/>
          </p:cNvSpPr>
          <p:nvPr/>
        </p:nvSpPr>
        <p:spPr bwMode="auto">
          <a:xfrm>
            <a:off x="323528" y="1700809"/>
            <a:ext cx="8568952" cy="49685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accent3"/>
              </a:buClr>
              <a:buFont typeface="Arial" panose="020B0604020202020204" pitchFamily="34" charset="0"/>
              <a:buChar char="•"/>
            </a:pPr>
            <a:r>
              <a:rPr lang="cy-GB" sz="2400" dirty="0"/>
              <a:t>a</a:t>
            </a:r>
            <a:r>
              <a:rPr lang="cy-GB" sz="2400" dirty="0" smtClean="0"/>
              <a:t>ngen uchel am lwyddiant – </a:t>
            </a:r>
            <a:r>
              <a:rPr lang="cy-GB" sz="2400" dirty="0" err="1" smtClean="0"/>
              <a:t>McClelland</a:t>
            </a:r>
            <a:r>
              <a:rPr lang="cy-GB" sz="2400" dirty="0" smtClean="0"/>
              <a:t>;</a:t>
            </a:r>
          </a:p>
          <a:p>
            <a:pPr marL="342900" indent="-342900">
              <a:spcBef>
                <a:spcPct val="20000"/>
              </a:spcBef>
              <a:buClr>
                <a:schemeClr val="accent3"/>
              </a:buClr>
              <a:buFont typeface="Arial" panose="020B0604020202020204" pitchFamily="34" charset="0"/>
              <a:buChar char="•"/>
            </a:pPr>
            <a:endParaRPr lang="cy-GB" sz="2400" dirty="0" smtClean="0"/>
          </a:p>
          <a:p>
            <a:pPr marL="342900" indent="-342900">
              <a:spcBef>
                <a:spcPct val="20000"/>
              </a:spcBef>
              <a:buClr>
                <a:schemeClr val="accent3"/>
              </a:buClr>
              <a:buFont typeface="Arial" panose="020B0604020202020204" pitchFamily="34" charset="0"/>
              <a:buChar char="•"/>
            </a:pPr>
            <a:r>
              <a:rPr lang="cy-GB" sz="2400" dirty="0" smtClean="0"/>
              <a:t>hunan hyder a locws rheolaeth mewnol uchel – </a:t>
            </a:r>
            <a:r>
              <a:rPr lang="cy-GB" sz="2400" dirty="0" err="1" smtClean="0"/>
              <a:t>Brockhaus</a:t>
            </a:r>
            <a:r>
              <a:rPr lang="cy-GB" sz="2400" dirty="0" smtClean="0"/>
              <a:t>;</a:t>
            </a:r>
          </a:p>
          <a:p>
            <a:pPr marL="342900" indent="-342900">
              <a:spcBef>
                <a:spcPct val="20000"/>
              </a:spcBef>
              <a:buClr>
                <a:schemeClr val="accent3"/>
              </a:buClr>
              <a:buFont typeface="Arial" panose="020B0604020202020204" pitchFamily="34" charset="0"/>
              <a:buChar char="•"/>
            </a:pPr>
            <a:endParaRPr lang="cy-GB" sz="2400" dirty="0" smtClean="0"/>
          </a:p>
          <a:p>
            <a:pPr marL="342900" indent="-342900">
              <a:spcBef>
                <a:spcPct val="20000"/>
              </a:spcBef>
              <a:buClr>
                <a:schemeClr val="accent3"/>
              </a:buClr>
              <a:buFont typeface="Arial" panose="020B0604020202020204" pitchFamily="34" charset="0"/>
              <a:buChar char="•"/>
            </a:pPr>
            <a:r>
              <a:rPr lang="cy-GB" sz="2400" dirty="0"/>
              <a:t>a</a:t>
            </a:r>
            <a:r>
              <a:rPr lang="cy-GB" sz="2400" dirty="0" smtClean="0"/>
              <a:t>ngen annibyniaeth – Walker;</a:t>
            </a:r>
          </a:p>
          <a:p>
            <a:pPr marL="342900" indent="-342900">
              <a:spcBef>
                <a:spcPct val="20000"/>
              </a:spcBef>
              <a:buClr>
                <a:schemeClr val="accent3"/>
              </a:buClr>
              <a:buFont typeface="Arial" panose="020B0604020202020204" pitchFamily="34" charset="0"/>
              <a:buChar char="•"/>
            </a:pPr>
            <a:endParaRPr lang="cy-GB" sz="2400" dirty="0" smtClean="0"/>
          </a:p>
          <a:p>
            <a:pPr marL="342900" indent="-342900">
              <a:spcBef>
                <a:spcPct val="20000"/>
              </a:spcBef>
              <a:buClr>
                <a:schemeClr val="accent3"/>
              </a:buClr>
              <a:buFont typeface="Arial" panose="020B0604020202020204" pitchFamily="34" charset="0"/>
              <a:buChar char="•"/>
            </a:pPr>
            <a:r>
              <a:rPr lang="cy-GB" sz="2400" dirty="0" smtClean="0"/>
              <a:t>goddef amwysedd – </a:t>
            </a:r>
            <a:r>
              <a:rPr lang="cy-GB" sz="2400" dirty="0" err="1" smtClean="0"/>
              <a:t>Schere</a:t>
            </a:r>
            <a:r>
              <a:rPr lang="cy-GB" sz="2400" dirty="0" smtClean="0"/>
              <a:t>;  </a:t>
            </a:r>
          </a:p>
          <a:p>
            <a:pPr marL="342900" indent="-342900" eaLnBrk="0" hangingPunct="0">
              <a:spcBef>
                <a:spcPct val="20000"/>
              </a:spcBef>
              <a:buClr>
                <a:schemeClr val="accent3"/>
              </a:buClr>
              <a:buFont typeface="Arial" panose="020B0604020202020204" pitchFamily="34" charset="0"/>
              <a:buChar char="•"/>
            </a:pPr>
            <a:endParaRPr lang="cy-GB" sz="2400" dirty="0" smtClean="0"/>
          </a:p>
          <a:p>
            <a:pPr marL="342900" indent="-342900" eaLnBrk="0" hangingPunct="0">
              <a:spcBef>
                <a:spcPct val="20000"/>
              </a:spcBef>
              <a:buClr>
                <a:schemeClr val="accent3"/>
              </a:buClr>
              <a:buFont typeface="Arial" panose="020B0604020202020204" pitchFamily="34" charset="0"/>
              <a:buChar char="•"/>
            </a:pPr>
            <a:r>
              <a:rPr lang="cy-GB" sz="2400" dirty="0"/>
              <a:t>e</a:t>
            </a:r>
            <a:r>
              <a:rPr lang="cy-GB" sz="2400" dirty="0" smtClean="0"/>
              <a:t>ntrepreneuriaid yn wyrdröedig </a:t>
            </a:r>
            <a:r>
              <a:rPr lang="cy-GB" sz="2400" dirty="0"/>
              <a:t>-</a:t>
            </a:r>
            <a:r>
              <a:rPr lang="cy-GB" sz="2400" dirty="0" smtClean="0"/>
              <a:t> </a:t>
            </a:r>
            <a:r>
              <a:rPr lang="cy-GB" sz="2400" dirty="0" err="1" smtClean="0"/>
              <a:t>Kets</a:t>
            </a:r>
            <a:r>
              <a:rPr lang="cy-GB" sz="2400" dirty="0" smtClean="0"/>
              <a:t> de </a:t>
            </a:r>
            <a:r>
              <a:rPr lang="cy-GB" sz="2400" dirty="0" err="1" smtClean="0"/>
              <a:t>Vries</a:t>
            </a:r>
            <a:r>
              <a:rPr lang="cy-GB" sz="2400" dirty="0" smtClean="0"/>
              <a:t>.</a:t>
            </a:r>
            <a:endParaRPr lang="cy-GB" sz="2400" dirty="0"/>
          </a:p>
        </p:txBody>
      </p:sp>
    </p:spTree>
    <p:extLst>
      <p:ext uri="{BB962C8B-B14F-4D97-AF65-F5344CB8AC3E}">
        <p14:creationId xmlns:p14="http://schemas.microsoft.com/office/powerpoint/2010/main" xmlns="" val="2620044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1" name="Rectangle 2"/>
          <p:cNvSpPr>
            <a:spLocks noChangeArrowheads="1"/>
          </p:cNvSpPr>
          <p:nvPr/>
        </p:nvSpPr>
        <p:spPr bwMode="auto">
          <a:xfrm>
            <a:off x="685800" y="620688"/>
            <a:ext cx="7772400" cy="1223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pPr algn="ctr">
              <a:lnSpc>
                <a:spcPct val="85000"/>
              </a:lnSpc>
            </a:pPr>
            <a:r>
              <a:rPr lang="en-GB" sz="3200" b="1" dirty="0" smtClean="0">
                <a:solidFill>
                  <a:schemeClr val="tx2"/>
                </a:solidFill>
                <a:latin typeface="Trebuchet MS" panose="020B0603020202020204" pitchFamily="34" charset="0"/>
              </a:rPr>
              <a:t>3. Y</a:t>
            </a:r>
            <a:r>
              <a:rPr lang="cy-GB" sz="3200" b="1" dirty="0" err="1" smtClean="0">
                <a:solidFill>
                  <a:schemeClr val="tx2"/>
                </a:solidFill>
                <a:latin typeface="Trebuchet MS" panose="020B0603020202020204" pitchFamily="34" charset="0"/>
              </a:rPr>
              <a:t>mddygiad</a:t>
            </a:r>
            <a:r>
              <a:rPr lang="cy-GB" sz="3200" b="1" dirty="0" smtClean="0">
                <a:solidFill>
                  <a:schemeClr val="tx2"/>
                </a:solidFill>
                <a:latin typeface="Trebuchet MS" panose="020B0603020202020204" pitchFamily="34" charset="0"/>
              </a:rPr>
              <a:t> Cymdeithasol:</a:t>
            </a:r>
            <a:endParaRPr lang="cy-GB" sz="3200" b="1" dirty="0">
              <a:solidFill>
                <a:schemeClr val="tx2"/>
              </a:solidFill>
              <a:latin typeface="Trebuchet MS" panose="020B0603020202020204" pitchFamily="34" charset="0"/>
            </a:endParaRPr>
          </a:p>
        </p:txBody>
      </p:sp>
      <p:sp>
        <p:nvSpPr>
          <p:cNvPr id="22532" name="Rectangle 3"/>
          <p:cNvSpPr>
            <a:spLocks noChangeArrowheads="1"/>
          </p:cNvSpPr>
          <p:nvPr/>
        </p:nvSpPr>
        <p:spPr bwMode="auto">
          <a:xfrm>
            <a:off x="251520" y="1981200"/>
            <a:ext cx="8568952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457200" indent="-457200">
              <a:spcBef>
                <a:spcPct val="20000"/>
              </a:spcBef>
              <a:buClr>
                <a:schemeClr val="accent3"/>
              </a:buClr>
              <a:buFont typeface="Arial" panose="020B0604020202020204" pitchFamily="34" charset="0"/>
              <a:buChar char="•"/>
            </a:pPr>
            <a:r>
              <a:rPr lang="cy-GB" sz="2800" dirty="0"/>
              <a:t>c</a:t>
            </a:r>
            <a:r>
              <a:rPr lang="cy-GB" sz="2800" dirty="0" smtClean="0"/>
              <a:t>efndir teuluol a safle mewn cymdeithas </a:t>
            </a:r>
            <a:r>
              <a:rPr lang="cy-GB" sz="2800" dirty="0" smtClean="0"/>
              <a:t>- </a:t>
            </a:r>
            <a:r>
              <a:rPr lang="cy-GB" sz="2800" dirty="0" smtClean="0"/>
              <a:t>Mancuso</a:t>
            </a:r>
            <a:r>
              <a:rPr lang="cy-GB" sz="2800" dirty="0"/>
              <a:t>;</a:t>
            </a:r>
            <a:endParaRPr lang="cy-GB" sz="2800" dirty="0" smtClean="0"/>
          </a:p>
          <a:p>
            <a:pPr marL="457200" indent="-457200">
              <a:spcBef>
                <a:spcPct val="20000"/>
              </a:spcBef>
              <a:buClr>
                <a:schemeClr val="accent3"/>
              </a:buClr>
              <a:buFont typeface="Arial" panose="020B0604020202020204" pitchFamily="34" charset="0"/>
              <a:buChar char="•"/>
            </a:pPr>
            <a:endParaRPr lang="cy-GB" sz="2800" dirty="0" smtClean="0"/>
          </a:p>
          <a:p>
            <a:pPr marL="457200" indent="-457200">
              <a:spcBef>
                <a:spcPct val="20000"/>
              </a:spcBef>
              <a:buClr>
                <a:schemeClr val="accent3"/>
              </a:buClr>
              <a:buFont typeface="Arial" panose="020B0604020202020204" pitchFamily="34" charset="0"/>
              <a:buChar char="•"/>
            </a:pPr>
            <a:r>
              <a:rPr lang="cy-GB" sz="2800" dirty="0" smtClean="0"/>
              <a:t>cefndir addysgol </a:t>
            </a:r>
            <a:r>
              <a:rPr lang="cy-GB" sz="2800" dirty="0" smtClean="0"/>
              <a:t>- </a:t>
            </a:r>
            <a:r>
              <a:rPr lang="cy-GB" sz="2800" dirty="0" smtClean="0"/>
              <a:t>Curran;</a:t>
            </a:r>
          </a:p>
          <a:p>
            <a:pPr marL="457200" indent="-457200">
              <a:spcBef>
                <a:spcPct val="20000"/>
              </a:spcBef>
              <a:buClr>
                <a:schemeClr val="accent3"/>
              </a:buClr>
              <a:buFont typeface="Arial" panose="020B0604020202020204" pitchFamily="34" charset="0"/>
              <a:buChar char="•"/>
            </a:pPr>
            <a:endParaRPr lang="cy-GB" sz="2800" dirty="0" smtClean="0"/>
          </a:p>
          <a:p>
            <a:pPr marL="457200" indent="-457200">
              <a:spcBef>
                <a:spcPct val="20000"/>
              </a:spcBef>
              <a:buClr>
                <a:schemeClr val="accent3"/>
              </a:buClr>
              <a:buFont typeface="Arial" panose="020B0604020202020204" pitchFamily="34" charset="0"/>
              <a:buChar char="•"/>
            </a:pPr>
            <a:r>
              <a:rPr lang="cy-GB" sz="2800" dirty="0" smtClean="0"/>
              <a:t>rhyw - </a:t>
            </a:r>
            <a:r>
              <a:rPr lang="cy-GB" sz="2800" dirty="0" err="1" smtClean="0"/>
              <a:t>Rosa</a:t>
            </a:r>
            <a:r>
              <a:rPr lang="cy-GB" sz="2800" dirty="0" smtClean="0"/>
              <a:t> et al., Shaw </a:t>
            </a:r>
            <a:r>
              <a:rPr lang="cy-GB" sz="2800" dirty="0" err="1" smtClean="0"/>
              <a:t>et</a:t>
            </a:r>
            <a:r>
              <a:rPr lang="cy-GB" sz="2800" dirty="0" smtClean="0"/>
              <a:t> </a:t>
            </a:r>
            <a:r>
              <a:rPr lang="cy-GB" sz="2800" dirty="0" err="1" smtClean="0"/>
              <a:t>al</a:t>
            </a:r>
            <a:r>
              <a:rPr lang="cy-GB" sz="2800" dirty="0" smtClean="0"/>
              <a:t>;</a:t>
            </a:r>
          </a:p>
          <a:p>
            <a:pPr marL="457200" indent="-457200">
              <a:spcBef>
                <a:spcPct val="20000"/>
              </a:spcBef>
              <a:buClr>
                <a:schemeClr val="accent3"/>
              </a:buClr>
              <a:buFont typeface="Arial" panose="020B0604020202020204" pitchFamily="34" charset="0"/>
              <a:buChar char="•"/>
            </a:pPr>
            <a:endParaRPr lang="cy-GB" sz="2800" dirty="0" smtClean="0"/>
          </a:p>
          <a:p>
            <a:pPr marL="457200" indent="-457200">
              <a:spcBef>
                <a:spcPct val="20000"/>
              </a:spcBef>
              <a:buClr>
                <a:schemeClr val="accent3"/>
              </a:buClr>
              <a:buFont typeface="Arial" panose="020B0604020202020204" pitchFamily="34" charset="0"/>
              <a:buChar char="•"/>
            </a:pPr>
            <a:r>
              <a:rPr lang="cy-GB" sz="2800" dirty="0" smtClean="0"/>
              <a:t>cefndir ethnig - Jones a </a:t>
            </a:r>
            <a:r>
              <a:rPr lang="cy-GB" sz="2800" dirty="0" err="1" smtClean="0"/>
              <a:t>McEvoy</a:t>
            </a:r>
            <a:r>
              <a:rPr lang="cy-GB" sz="2800" dirty="0" smtClean="0"/>
              <a:t>, </a:t>
            </a:r>
            <a:r>
              <a:rPr lang="cy-GB" sz="2800" dirty="0" err="1" smtClean="0"/>
              <a:t>Ram</a:t>
            </a:r>
            <a:r>
              <a:rPr lang="cy-GB" sz="2800" dirty="0" smtClean="0"/>
              <a:t> a </a:t>
            </a:r>
            <a:r>
              <a:rPr lang="cy-GB" sz="2800" dirty="0" err="1" smtClean="0"/>
              <a:t>Deakins</a:t>
            </a:r>
            <a:r>
              <a:rPr lang="cy-GB" sz="2800" dirty="0" smtClean="0"/>
              <a:t>.</a:t>
            </a: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endParaRPr lang="cy-GB" sz="24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02316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6" name="Rectangle 3"/>
          <p:cNvSpPr>
            <a:spLocks noChangeArrowheads="1"/>
          </p:cNvSpPr>
          <p:nvPr/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457200" indent="-457200">
              <a:spcBef>
                <a:spcPct val="20000"/>
              </a:spcBef>
              <a:buClr>
                <a:schemeClr val="accent3"/>
              </a:buClr>
              <a:buFont typeface="Arial" panose="020B0604020202020204" pitchFamily="34" charset="0"/>
              <a:buChar char="•"/>
            </a:pPr>
            <a:r>
              <a:rPr lang="cy-GB" sz="2800" dirty="0" smtClean="0"/>
              <a:t>Bydd gan y rheini sy’n gweld bod gwrthdaro rhwng eu rhinweddau personol a’r rôl sydd ganddynt yn eu gwaith, ddigon o gymhelliant i newid neu ailadeiladu eu hamgylchiadau cyflogaeth.</a:t>
            </a:r>
          </a:p>
          <a:p>
            <a:pPr marL="457200" indent="-457200">
              <a:spcBef>
                <a:spcPct val="20000"/>
              </a:spcBef>
              <a:buClr>
                <a:schemeClr val="accent3"/>
              </a:buClr>
              <a:buFont typeface="Arial" panose="020B0604020202020204" pitchFamily="34" charset="0"/>
              <a:buChar char="•"/>
            </a:pPr>
            <a:endParaRPr lang="cy-GB" sz="2800" dirty="0" smtClean="0"/>
          </a:p>
          <a:p>
            <a:pPr marL="457200" indent="-457200">
              <a:spcBef>
                <a:spcPct val="20000"/>
              </a:spcBef>
              <a:buClr>
                <a:schemeClr val="accent3"/>
              </a:buClr>
              <a:buFont typeface="Arial" panose="020B0604020202020204" pitchFamily="34" charset="0"/>
              <a:buChar char="•"/>
            </a:pPr>
            <a:r>
              <a:rPr lang="cy-GB" sz="2800" dirty="0" smtClean="0"/>
              <a:t>Efallai mai hunangyflogaeth yw’r ffordd o gael gwell cyfatebiaeth e.e. pobl nad ydynt yn addas ar gyfer sefydliad mawr.</a:t>
            </a:r>
            <a:endParaRPr lang="cy-GB" sz="2800" dirty="0"/>
          </a:p>
        </p:txBody>
      </p:sp>
    </p:spTree>
    <p:extLst>
      <p:ext uri="{BB962C8B-B14F-4D97-AF65-F5344CB8AC3E}">
        <p14:creationId xmlns:p14="http://schemas.microsoft.com/office/powerpoint/2010/main" xmlns="" val="3037219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1" name="Rectangle 2"/>
          <p:cNvSpPr>
            <a:spLocks noChangeArrowheads="1"/>
          </p:cNvSpPr>
          <p:nvPr/>
        </p:nvSpPr>
        <p:spPr bwMode="auto">
          <a:xfrm>
            <a:off x="685800" y="620688"/>
            <a:ext cx="7772400" cy="1223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pPr>
              <a:lnSpc>
                <a:spcPct val="85000"/>
              </a:lnSpc>
            </a:pPr>
            <a:r>
              <a:rPr lang="en-GB" sz="3200" b="1" dirty="0" err="1" smtClean="0">
                <a:solidFill>
                  <a:schemeClr val="tx2"/>
                </a:solidFill>
                <a:latin typeface="Trebuchet MS" panose="020B0603020202020204" pitchFamily="34" charset="0"/>
              </a:rPr>
              <a:t>Enghreifftiau</a:t>
            </a:r>
            <a:r>
              <a:rPr lang="cy-GB" sz="3200" b="1" dirty="0" smtClean="0">
                <a:solidFill>
                  <a:schemeClr val="tx2"/>
                </a:solidFill>
                <a:latin typeface="Trebuchet MS" panose="020B0603020202020204" pitchFamily="34" charset="0"/>
              </a:rPr>
              <a:t>:</a:t>
            </a:r>
            <a:endParaRPr lang="cy-GB" sz="3200" b="1" dirty="0">
              <a:solidFill>
                <a:schemeClr val="tx2"/>
              </a:solidFill>
              <a:latin typeface="Trebuchet MS" panose="020B0603020202020204" pitchFamily="34" charset="0"/>
            </a:endParaRPr>
          </a:p>
        </p:txBody>
      </p:sp>
      <p:sp>
        <p:nvSpPr>
          <p:cNvPr id="22532" name="Rectangle 3"/>
          <p:cNvSpPr>
            <a:spLocks noChangeArrowheads="1"/>
          </p:cNvSpPr>
          <p:nvPr/>
        </p:nvSpPr>
        <p:spPr bwMode="auto">
          <a:xfrm>
            <a:off x="251520" y="1981200"/>
            <a:ext cx="8568952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457200" indent="-457200">
              <a:spcBef>
                <a:spcPct val="20000"/>
              </a:spcBef>
              <a:buClr>
                <a:schemeClr val="accent3"/>
              </a:buClr>
              <a:buFont typeface="Arial" panose="020B0604020202020204" pitchFamily="34" charset="0"/>
              <a:buChar char="•"/>
            </a:pPr>
            <a:r>
              <a:rPr lang="cy-GB" sz="2800" dirty="0"/>
              <a:t>f</a:t>
            </a:r>
            <a:r>
              <a:rPr lang="cy-GB" sz="2800" dirty="0" smtClean="0"/>
              <a:t>foaduriaid gwleidyddol a chrefyddol;</a:t>
            </a:r>
          </a:p>
          <a:p>
            <a:pPr marL="457200" indent="-457200">
              <a:spcBef>
                <a:spcPct val="20000"/>
              </a:spcBef>
              <a:buClr>
                <a:schemeClr val="accent3"/>
              </a:buClr>
              <a:buFont typeface="Arial" panose="020B0604020202020204" pitchFamily="34" charset="0"/>
              <a:buChar char="•"/>
            </a:pPr>
            <a:endParaRPr lang="cy-GB" sz="2800" dirty="0" smtClean="0"/>
          </a:p>
          <a:p>
            <a:pPr marL="457200" indent="-457200">
              <a:spcBef>
                <a:spcPct val="20000"/>
              </a:spcBef>
              <a:buClr>
                <a:schemeClr val="accent3"/>
              </a:buClr>
              <a:buFont typeface="Arial" panose="020B0604020202020204" pitchFamily="34" charset="0"/>
              <a:buChar char="•"/>
            </a:pPr>
            <a:r>
              <a:rPr lang="cy-GB" sz="2800" dirty="0" smtClean="0"/>
              <a:t>mewnfudwyr;</a:t>
            </a:r>
          </a:p>
          <a:p>
            <a:pPr marL="457200" indent="-457200">
              <a:spcBef>
                <a:spcPct val="20000"/>
              </a:spcBef>
              <a:buClr>
                <a:schemeClr val="accent3"/>
              </a:buClr>
              <a:buFont typeface="Arial" panose="020B0604020202020204" pitchFamily="34" charset="0"/>
              <a:buChar char="•"/>
            </a:pPr>
            <a:endParaRPr lang="cy-GB" sz="2800" dirty="0" smtClean="0"/>
          </a:p>
          <a:p>
            <a:pPr marL="457200" indent="-457200">
              <a:spcBef>
                <a:spcPct val="20000"/>
              </a:spcBef>
              <a:buClr>
                <a:schemeClr val="accent3"/>
              </a:buClr>
              <a:buFont typeface="Arial" panose="020B0604020202020204" pitchFamily="34" charset="0"/>
              <a:buChar char="•"/>
            </a:pPr>
            <a:r>
              <a:rPr lang="cy-GB" sz="2800" dirty="0"/>
              <a:t>p</a:t>
            </a:r>
            <a:r>
              <a:rPr lang="cy-GB" sz="2800" dirty="0" smtClean="0"/>
              <a:t>obl sydd wedi cael eu gwneud yn ddi-waith;</a:t>
            </a:r>
          </a:p>
          <a:p>
            <a:pPr marL="457200" indent="-457200">
              <a:spcBef>
                <a:spcPct val="20000"/>
              </a:spcBef>
              <a:buClr>
                <a:schemeClr val="accent3"/>
              </a:buClr>
              <a:buFont typeface="Arial" panose="020B0604020202020204" pitchFamily="34" charset="0"/>
              <a:buChar char="•"/>
            </a:pPr>
            <a:endParaRPr lang="cy-GB" sz="2800" dirty="0" smtClean="0"/>
          </a:p>
          <a:p>
            <a:pPr marL="457200" indent="-457200">
              <a:spcBef>
                <a:spcPct val="20000"/>
              </a:spcBef>
              <a:buClr>
                <a:schemeClr val="accent3"/>
              </a:buClr>
              <a:buFont typeface="Arial" panose="020B0604020202020204" pitchFamily="34" charset="0"/>
              <a:buChar char="•"/>
            </a:pPr>
            <a:r>
              <a:rPr lang="cy-GB" sz="2800" dirty="0"/>
              <a:t>m</a:t>
            </a:r>
            <a:r>
              <a:rPr lang="cy-GB" sz="2800" dirty="0" smtClean="0"/>
              <a:t>enywod sydd wedi gadael y gweithle i fagu plant.</a:t>
            </a: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endParaRPr lang="cy-GB" sz="24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81361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3" name="Rectangle 2"/>
          <p:cNvSpPr>
            <a:spLocks noGrp="1" noChangeArrowheads="1"/>
          </p:cNvSpPr>
          <p:nvPr>
            <p:ph type="title"/>
          </p:nvPr>
        </p:nvSpPr>
        <p:spPr>
          <a:xfrm>
            <a:off x="107504" y="692696"/>
            <a:ext cx="8928992" cy="1223963"/>
          </a:xfrm>
          <a:noFill/>
        </p:spPr>
        <p:txBody>
          <a:bodyPr lIns="92075" tIns="46038" rIns="92075" bIns="46038">
            <a:normAutofit fontScale="90000"/>
          </a:bodyPr>
          <a:lstStyle/>
          <a:p>
            <a:pPr algn="ctr" eaLnBrk="1" hangingPunct="1"/>
            <a:r>
              <a:rPr lang="en-GB" sz="2500" b="1" dirty="0" smtClean="0">
                <a:latin typeface="Comic Sans MS" pitchFamily="66" charset="0"/>
              </a:rPr>
              <a:t/>
            </a:r>
            <a:br>
              <a:rPr lang="en-GB" sz="2500" b="1" dirty="0" smtClean="0">
                <a:latin typeface="Comic Sans MS" pitchFamily="66" charset="0"/>
              </a:rPr>
            </a:br>
            <a:r>
              <a:rPr lang="en-US" sz="2500" b="1" dirty="0" smtClean="0">
                <a:latin typeface="Comic Sans MS" pitchFamily="66" charset="0"/>
              </a:rPr>
              <a:t> </a:t>
            </a:r>
            <a:r>
              <a:rPr lang="en-US" sz="3300" b="1" dirty="0" err="1" smtClean="0"/>
              <a:t>Adolygiad</a:t>
            </a:r>
            <a:r>
              <a:rPr lang="en-US" sz="3300" b="1" dirty="0" smtClean="0"/>
              <a:t> </a:t>
            </a:r>
            <a:r>
              <a:rPr lang="en-US" sz="3300" b="1" dirty="0" err="1" smtClean="0"/>
              <a:t>Amrywiol</a:t>
            </a:r>
            <a:r>
              <a:rPr lang="en-US" sz="3300" b="1" dirty="0" smtClean="0"/>
              <a:t> </a:t>
            </a:r>
            <a:r>
              <a:rPr lang="en-US" sz="3300" b="1" dirty="0" err="1" smtClean="0"/>
              <a:t>Ddulliau</a:t>
            </a:r>
            <a:r>
              <a:rPr lang="en-US" sz="3300" b="1" dirty="0" smtClean="0"/>
              <a:t> </a:t>
            </a:r>
            <a:r>
              <a:rPr lang="en-GB" sz="3300" b="1" dirty="0" smtClean="0"/>
              <a:t>Wickham (1998):</a:t>
            </a:r>
            <a:r>
              <a:rPr lang="cy-GB" sz="3200" b="1" dirty="0" smtClean="0"/>
              <a:t/>
            </a:r>
            <a:br>
              <a:rPr lang="cy-GB" sz="3200" b="1" dirty="0" smtClean="0"/>
            </a:br>
            <a:endParaRPr lang="cy-GB" sz="3200" b="1" dirty="0" smtClean="0"/>
          </a:p>
        </p:txBody>
      </p:sp>
      <p:sp>
        <p:nvSpPr>
          <p:cNvPr id="2560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2075" tIns="46038" rIns="92075" bIns="46038"/>
          <a:lstStyle/>
          <a:p>
            <a:r>
              <a:rPr lang="cy-GB" dirty="0" smtClean="0"/>
              <a:t>‘rhywun </a:t>
            </a:r>
            <a:r>
              <a:rPr lang="cy-GB" dirty="0"/>
              <a:t>m</a:t>
            </a:r>
            <a:r>
              <a:rPr lang="cy-GB" dirty="0" smtClean="0"/>
              <a:t>awr' - 	</a:t>
            </a:r>
          </a:p>
          <a:p>
            <a:pPr eaLnBrk="1" hangingPunct="1">
              <a:buFont typeface="Wingdings" pitchFamily="2" charset="2"/>
              <a:buNone/>
            </a:pPr>
            <a:r>
              <a:rPr lang="cy-GB" dirty="0" smtClean="0"/>
              <a:t>		anaddas, amhriodol, yn hunan-gyfiawnhau;</a:t>
            </a:r>
          </a:p>
          <a:p>
            <a:r>
              <a:rPr lang="cy-GB" dirty="0" smtClean="0"/>
              <a:t>‘dieithryn cymdeithasol' -</a:t>
            </a:r>
          </a:p>
          <a:p>
            <a:pPr eaLnBrk="1" hangingPunct="1">
              <a:buFont typeface="Wingdings" pitchFamily="2" charset="2"/>
              <a:buNone/>
            </a:pPr>
            <a:r>
              <a:rPr lang="cy-GB" dirty="0" smtClean="0"/>
              <a:t>		entrepreneur am resymau negyddol;</a:t>
            </a:r>
          </a:p>
          <a:p>
            <a:r>
              <a:rPr lang="cy-GB" dirty="0"/>
              <a:t>m</a:t>
            </a:r>
            <a:r>
              <a:rPr lang="cy-GB" dirty="0" smtClean="0"/>
              <a:t>ath ar bersonoliaeth - 	</a:t>
            </a:r>
          </a:p>
          <a:p>
            <a:pPr eaLnBrk="1" hangingPunct="1">
              <a:buFont typeface="Wingdings" pitchFamily="2" charset="2"/>
              <a:buNone/>
            </a:pPr>
            <a:r>
              <a:rPr lang="cy-GB" dirty="0" smtClean="0"/>
              <a:t>		diffyg tystiolaeth gydberthynol;</a:t>
            </a:r>
          </a:p>
          <a:p>
            <a:r>
              <a:rPr lang="cy-GB" dirty="0"/>
              <a:t>t</a:t>
            </a:r>
            <a:r>
              <a:rPr lang="cy-GB" dirty="0" smtClean="0"/>
              <a:t>eithi personoliaeth -	</a:t>
            </a:r>
          </a:p>
          <a:p>
            <a:pPr eaLnBrk="1" hangingPunct="1">
              <a:buFont typeface="Wingdings" pitchFamily="2" charset="2"/>
              <a:buNone/>
            </a:pPr>
            <a:r>
              <a:rPr lang="cy-GB" dirty="0" smtClean="0"/>
              <a:t>		‘angen llwyddo' yn un o’r prif deithi.	</a:t>
            </a:r>
          </a:p>
          <a:p>
            <a:pPr eaLnBrk="1" hangingPunct="1">
              <a:buFont typeface="Wingdings" pitchFamily="2" charset="2"/>
              <a:buNone/>
            </a:pPr>
            <a:endParaRPr lang="cy-GB" sz="2400" dirty="0" smtClean="0"/>
          </a:p>
          <a:p>
            <a:pPr eaLnBrk="1" hangingPunct="1">
              <a:buFont typeface="Wingdings" pitchFamily="2" charset="2"/>
              <a:buNone/>
            </a:pPr>
            <a:endParaRPr lang="en-GB" sz="2400" dirty="0" smtClean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02292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7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620688"/>
            <a:ext cx="8229600" cy="1066800"/>
          </a:xfrm>
          <a:noFill/>
        </p:spPr>
        <p:txBody>
          <a:bodyPr lIns="92075" tIns="46038" rIns="92075" bIns="46038">
            <a:normAutofit fontScale="90000"/>
          </a:bodyPr>
          <a:lstStyle/>
          <a:p>
            <a:r>
              <a:rPr lang="en-US" sz="3200" b="1" dirty="0" smtClean="0"/>
              <a:t/>
            </a:r>
            <a:br>
              <a:rPr lang="en-US" sz="3200" b="1" dirty="0" smtClean="0"/>
            </a:br>
            <a:r>
              <a:rPr lang="en-US" sz="3200" b="1" dirty="0" err="1" smtClean="0"/>
              <a:t>Adolygiad</a:t>
            </a:r>
            <a:r>
              <a:rPr lang="en-US" sz="3200" b="1" dirty="0" smtClean="0"/>
              <a:t> </a:t>
            </a:r>
            <a:r>
              <a:rPr lang="en-US" sz="3200" b="1" dirty="0" err="1"/>
              <a:t>Amrywiol</a:t>
            </a:r>
            <a:r>
              <a:rPr lang="en-US" sz="3200" b="1" dirty="0"/>
              <a:t> </a:t>
            </a:r>
            <a:r>
              <a:rPr lang="en-US" sz="3200" b="1" dirty="0" err="1"/>
              <a:t>Ddulliau</a:t>
            </a:r>
            <a:r>
              <a:rPr lang="en-US" sz="3200" b="1" dirty="0"/>
              <a:t> </a:t>
            </a:r>
            <a:r>
              <a:rPr lang="en-GB" sz="3200" b="1" dirty="0"/>
              <a:t>Wickham (1998</a:t>
            </a:r>
            <a:r>
              <a:rPr lang="en-GB" sz="3200" b="1" dirty="0" smtClean="0"/>
              <a:t>):</a:t>
            </a:r>
            <a:r>
              <a:rPr lang="cy-GB" sz="2800" b="1" dirty="0"/>
              <a:t/>
            </a:r>
            <a:br>
              <a:rPr lang="cy-GB" sz="2800" b="1" dirty="0"/>
            </a:br>
            <a:endParaRPr lang="cy-GB" b="1" dirty="0" smtClean="0">
              <a:latin typeface="Comic Sans MS" pitchFamily="66" charset="0"/>
            </a:endParaRPr>
          </a:p>
        </p:txBody>
      </p:sp>
      <p:sp>
        <p:nvSpPr>
          <p:cNvPr id="2662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1520" y="2249424"/>
            <a:ext cx="8712968" cy="4325112"/>
          </a:xfrm>
          <a:noFill/>
        </p:spPr>
        <p:txBody>
          <a:bodyPr lIns="92075" tIns="46038" rIns="92075" bIns="46038">
            <a:normAutofit/>
          </a:bodyPr>
          <a:lstStyle/>
          <a:p>
            <a:pPr>
              <a:lnSpc>
                <a:spcPct val="90000"/>
              </a:lnSpc>
            </a:pPr>
            <a:r>
              <a:rPr lang="cy-GB" sz="2400" dirty="0" smtClean="0"/>
              <a:t>cynhenid </a:t>
            </a:r>
            <a:r>
              <a:rPr lang="cy-GB" sz="2400" dirty="0" smtClean="0"/>
              <a:t>	</a:t>
            </a:r>
            <a:r>
              <a:rPr lang="cy-GB" sz="2400" dirty="0" smtClean="0"/>
              <a:t>- deallusrwydd</a:t>
            </a:r>
            <a:r>
              <a:rPr lang="cy-GB" sz="2400" dirty="0" smtClean="0"/>
              <a:t>, creadigrwydd, </a:t>
            </a:r>
            <a:r>
              <a:rPr lang="cy-GB" sz="2400" dirty="0" smtClean="0"/>
              <a:t>personoliaeth</a:t>
            </a:r>
            <a:r>
              <a:rPr lang="cy-GB" sz="2400" dirty="0" smtClean="0"/>
              <a:t>,  cymhelliant, </a:t>
            </a:r>
            <a:r>
              <a:rPr lang="cy-GB" sz="2400" dirty="0" smtClean="0"/>
              <a:t>uchelgais personol </a:t>
            </a:r>
            <a:r>
              <a:rPr lang="cy-GB" sz="2400" dirty="0" smtClean="0"/>
              <a:t>...</a:t>
            </a:r>
          </a:p>
          <a:p>
            <a:pPr>
              <a:lnSpc>
                <a:spcPct val="90000"/>
              </a:lnSpc>
            </a:pPr>
            <a:r>
              <a:rPr lang="cy-GB" sz="2400" dirty="0" smtClean="0"/>
              <a:t>datblygu  - dysgu</a:t>
            </a:r>
            <a:r>
              <a:rPr lang="cy-GB" sz="2400" dirty="0" smtClean="0"/>
              <a:t>, hyfforddi, profiadau, </a:t>
            </a:r>
            <a:r>
              <a:rPr lang="cy-GB" sz="2400" dirty="0" smtClean="0"/>
              <a:t>mentora</a:t>
            </a:r>
            <a:r>
              <a:rPr lang="cy-GB" sz="2400" dirty="0" smtClean="0"/>
              <a:t>, modelau rôl …</a:t>
            </a:r>
          </a:p>
          <a:p>
            <a:pPr>
              <a:lnSpc>
                <a:spcPct val="90000"/>
              </a:lnSpc>
            </a:pPr>
            <a:r>
              <a:rPr lang="cy-GB" sz="2400" dirty="0" smtClean="0"/>
              <a:t>cymdeithasol - teulu</a:t>
            </a:r>
            <a:r>
              <a:rPr lang="cy-GB" sz="2400" dirty="0" smtClean="0"/>
              <a:t>, cymdeithasol-economaidd, </a:t>
            </a:r>
            <a:r>
              <a:rPr lang="cy-GB" sz="2400" dirty="0" smtClean="0"/>
              <a:t>cymdeithas</a:t>
            </a:r>
            <a:r>
              <a:rPr lang="cy-GB" sz="2400" dirty="0" smtClean="0"/>
              <a:t>, diwylliant, amodau </a:t>
            </a:r>
            <a:r>
              <a:rPr lang="cy-GB" sz="2400" dirty="0" smtClean="0"/>
              <a:t>economaidd </a:t>
            </a:r>
            <a:r>
              <a:rPr lang="cy-GB" sz="2400" dirty="0" smtClean="0"/>
              <a:t>…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y-GB" sz="2400" dirty="0" smtClean="0"/>
              <a:t> </a:t>
            </a:r>
            <a:endParaRPr lang="cy-GB" sz="1400" dirty="0" smtClean="0"/>
          </a:p>
          <a:p>
            <a:pPr marL="117475" indent="-7938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y-GB" sz="2400" dirty="0" smtClean="0"/>
              <a:t>Sylwer bod entrepreneuriaeth yn ffenomenon </a:t>
            </a:r>
            <a:r>
              <a:rPr lang="cy-GB" sz="2400" smtClean="0"/>
              <a:t>cymdeithasol </a:t>
            </a:r>
            <a:r>
              <a:rPr lang="cy-GB" sz="2400" smtClean="0"/>
              <a:t>-am </a:t>
            </a:r>
            <a:r>
              <a:rPr lang="cy-GB" sz="2400" dirty="0" smtClean="0"/>
              <a:t>yr ymwneud rhwng pobl.</a:t>
            </a:r>
          </a:p>
        </p:txBody>
      </p:sp>
    </p:spTree>
    <p:extLst>
      <p:ext uri="{BB962C8B-B14F-4D97-AF65-F5344CB8AC3E}">
        <p14:creationId xmlns:p14="http://schemas.microsoft.com/office/powerpoint/2010/main" xmlns="" val="1682937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Thema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1535</TotalTime>
  <Words>636</Words>
  <Application>Microsoft Office PowerPoint</Application>
  <PresentationFormat>On-screen Show (4:3)</PresentationFormat>
  <Paragraphs>120</Paragraphs>
  <Slides>16</Slides>
  <Notes>11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Urban</vt:lpstr>
      <vt:lpstr>SBUS5109C Entrepreneuriaeth </vt:lpstr>
      <vt:lpstr>Slide 2</vt:lpstr>
      <vt:lpstr>1. Damcaniaethau Economaidd</vt:lpstr>
      <vt:lpstr>Slide 4</vt:lpstr>
      <vt:lpstr>Slide 5</vt:lpstr>
      <vt:lpstr>Slide 6</vt:lpstr>
      <vt:lpstr>Goblygiadau Schumpeter</vt:lpstr>
      <vt:lpstr>Slide 8</vt:lpstr>
      <vt:lpstr>Slide 9</vt:lpstr>
      <vt:lpstr>Slide 10</vt:lpstr>
      <vt:lpstr>Slide 11</vt:lpstr>
      <vt:lpstr>Slide 12</vt:lpstr>
      <vt:lpstr>Slide 13</vt:lpstr>
      <vt:lpstr>Slide 14</vt:lpstr>
      <vt:lpstr>  Adolygiad Amrywiol Ddulliau Wickham (1998): </vt:lpstr>
      <vt:lpstr> Adolygiad Amrywiol Ddulliau Wickham (1998): </vt:lpstr>
    </vt:vector>
  </TitlesOfParts>
  <Company>University of Wales Trinity Saint David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M3X9082 Developing Niche Markets</dc:title>
  <dc:creator>Louise Emanuel</dc:creator>
  <cp:lastModifiedBy>Sian</cp:lastModifiedBy>
  <cp:revision>84</cp:revision>
  <cp:lastPrinted>2015-10-12T14:15:27Z</cp:lastPrinted>
  <dcterms:created xsi:type="dcterms:W3CDTF">2014-12-18T11:36:24Z</dcterms:created>
  <dcterms:modified xsi:type="dcterms:W3CDTF">2016-10-12T17:29:42Z</dcterms:modified>
</cp:coreProperties>
</file>