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70EE378B" w14:textId="77777777" w:rsidR="00912101" w:rsidRDefault="0023752D" w:rsidP="00682E7D">
      <w:r>
        <w:rPr>
          <w:noProof/>
        </w:rPr>
        <w:drawing>
          <wp:anchor distT="0" distB="0" distL="114300" distR="114300" simplePos="0" relativeHeight="251652608" behindDoc="1" locked="0" layoutInCell="1" allowOverlap="1" wp14:anchorId="5DB12B78" wp14:editId="70DD849D">
            <wp:simplePos x="0" y="0"/>
            <wp:positionH relativeFrom="page">
              <wp:posOffset>6985</wp:posOffset>
            </wp:positionH>
            <wp:positionV relativeFrom="page">
              <wp:align>bottom</wp:align>
            </wp:positionV>
            <wp:extent cx="7579205" cy="10720552"/>
            <wp:effectExtent l="0" t="0" r="3175" b="5080"/>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olicy_Front.jpg"/>
                    <pic:cNvPicPr/>
                  </pic:nvPicPr>
                  <pic:blipFill>
                    <a:blip r:embed="rId11" cstate="print">
                      <a:extLst>
                        <a:ext uri="{28A0092B-C50C-407E-A947-70E740481C1C}">
                          <a14:useLocalDpi xmlns:a14="http://schemas.microsoft.com/office/drawing/2010/main" val="0"/>
                        </a:ext>
                      </a:extLst>
                    </a:blip>
                    <a:stretch>
                      <a:fillRect/>
                    </a:stretch>
                  </pic:blipFill>
                  <pic:spPr>
                    <a:xfrm>
                      <a:off x="0" y="0"/>
                      <a:ext cx="7579205" cy="10720552"/>
                    </a:xfrm>
                    <a:prstGeom prst="rect">
                      <a:avLst/>
                    </a:prstGeom>
                  </pic:spPr>
                </pic:pic>
              </a:graphicData>
            </a:graphic>
            <wp14:sizeRelH relativeFrom="page">
              <wp14:pctWidth>0</wp14:pctWidth>
            </wp14:sizeRelH>
            <wp14:sizeRelV relativeFrom="page">
              <wp14:pctHeight>0</wp14:pctHeight>
            </wp14:sizeRelV>
          </wp:anchor>
        </w:drawing>
      </w:r>
    </w:p>
    <w:sdt>
      <w:sdtPr>
        <w:id w:val="1902631487"/>
        <w:docPartObj>
          <w:docPartGallery w:val="Cover Pages"/>
          <w:docPartUnique/>
        </w:docPartObj>
      </w:sdtPr>
      <w:sdtEndPr>
        <w:rPr>
          <w:rFonts w:ascii="Arial" w:hAnsi="Arial" w:cs="Arial"/>
          <w:sz w:val="22"/>
          <w:szCs w:val="22"/>
        </w:rPr>
      </w:sdtEndPr>
      <w:sdtContent>
        <w:p w14:paraId="7DD5BAF1" w14:textId="77777777" w:rsidR="008C1F2B" w:rsidRDefault="0023752D" w:rsidP="00AB6B41">
          <w:pPr>
            <w:sectPr w:rsidR="008C1F2B" w:rsidSect="00682E7D">
              <w:headerReference w:type="default" r:id="rId12"/>
              <w:footerReference w:type="default" r:id="rId13"/>
              <w:headerReference w:type="first" r:id="rId14"/>
              <w:pgSz w:w="11906" w:h="16838"/>
              <w:pgMar w:top="1440" w:right="1440" w:bottom="1440" w:left="1440" w:header="708" w:footer="708" w:gutter="0"/>
              <w:pgNumType w:start="0"/>
              <w:cols w:space="708"/>
              <w:titlePg/>
              <w:docGrid w:linePitch="360"/>
            </w:sectPr>
          </w:pPr>
          <w:r>
            <w:rPr>
              <w:noProof/>
            </w:rPr>
            <mc:AlternateContent>
              <mc:Choice Requires="wps">
                <w:drawing>
                  <wp:anchor distT="45720" distB="45720" distL="114300" distR="114300" simplePos="0" relativeHeight="251664896" behindDoc="0" locked="0" layoutInCell="1" allowOverlap="1" wp14:anchorId="7D357C0F" wp14:editId="07E54390">
                    <wp:simplePos x="0" y="0"/>
                    <wp:positionH relativeFrom="margin">
                      <wp:posOffset>2778760</wp:posOffset>
                    </wp:positionH>
                    <wp:positionV relativeFrom="paragraph">
                      <wp:posOffset>5133340</wp:posOffset>
                    </wp:positionV>
                    <wp:extent cx="3152775" cy="933450"/>
                    <wp:effectExtent l="0" t="0" r="28575" b="1905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152775" cy="933450"/>
                            </a:xfrm>
                            <a:prstGeom prst="rect">
                              <a:avLst/>
                            </a:prstGeom>
                            <a:solidFill>
                              <a:srgbClr val="FFFFFF"/>
                            </a:solidFill>
                            <a:ln w="9525">
                              <a:solidFill>
                                <a:srgbClr val="000000"/>
                              </a:solidFill>
                              <a:miter lim="800000"/>
                              <a:headEnd/>
                              <a:tailEnd/>
                            </a:ln>
                          </wps:spPr>
                          <wps:txbx>
                            <w:txbxContent>
                              <w:p w14:paraId="70DA1766" w14:textId="77777777" w:rsidR="00585B4A" w:rsidRDefault="00585B4A" w:rsidP="00912101">
                                <w:pPr>
                                  <w:jc w:val="center"/>
                                  <w:rPr>
                                    <w:sz w:val="28"/>
                                  </w:rPr>
                                </w:pPr>
                                <w:r>
                                  <w:rPr>
                                    <w:sz w:val="28"/>
                                  </w:rPr>
                                  <w:t>Applied Industrial Placement (SPORT)</w:t>
                                </w:r>
                              </w:p>
                              <w:p w14:paraId="79C09664" w14:textId="77777777" w:rsidR="00585B4A" w:rsidRDefault="00585B4A" w:rsidP="00912101">
                                <w:pPr>
                                  <w:jc w:val="center"/>
                                  <w:rPr>
                                    <w:sz w:val="28"/>
                                  </w:rPr>
                                </w:pPr>
                                <w:r>
                                  <w:rPr>
                                    <w:sz w:val="28"/>
                                  </w:rPr>
                                  <w:t>M5X02295</w:t>
                                </w:r>
                              </w:p>
                              <w:p w14:paraId="6C5681B9" w14:textId="77777777" w:rsidR="00585B4A" w:rsidRDefault="00585B4A" w:rsidP="00912101">
                                <w:pPr>
                                  <w:jc w:val="center"/>
                                  <w:rPr>
                                    <w:sz w:val="28"/>
                                  </w:rPr>
                                </w:pPr>
                                <w:r>
                                  <w:rPr>
                                    <w:sz w:val="28"/>
                                  </w:rPr>
                                  <w:t>Placement Portfolio Template</w:t>
                                </w:r>
                              </w:p>
                              <w:p w14:paraId="4DBB78BD" w14:textId="77777777" w:rsidR="00585B4A" w:rsidRPr="00912101" w:rsidRDefault="00585B4A" w:rsidP="00912101">
                                <w:pPr>
                                  <w:jc w:val="center"/>
                                  <w:rPr>
                                    <w:sz w:val="28"/>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7D357C0F" id="_x0000_t202" coordsize="21600,21600" o:spt="202" path="m,l,21600r21600,l21600,xe">
                    <v:stroke joinstyle="miter"/>
                    <v:path gradientshapeok="t" o:connecttype="rect"/>
                  </v:shapetype>
                  <v:shape id="Text Box 2" o:spid="_x0000_s1026" type="#_x0000_t202" style="position:absolute;margin-left:218.8pt;margin-top:404.2pt;width:248.25pt;height:73.5pt;z-index:251664896;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6MU4UJAIAAEYEAAAOAAAAZHJzL2Uyb0RvYy54bWysU9uO2yAQfa/Uf0C8N06cuNm14qy22aaq&#13;&#10;tL1Iu/0AjHGMCgwFEjv9+h1wNo227UtVHhDDDIeZc2ZWN4NW5CCcl2AqOptMKRGGQyPNrqLfHrdv&#13;&#10;rijxgZmGKTCiokfh6c369atVb0uRQweqEY4giPFlbyvahWDLLPO8E5r5CVhh0NmC0yyg6XZZ41iP&#13;&#10;6Fpl+XT6NuvBNdYBF97j7d3opOuE37aChy9t60UgqqKYW0i7S3sd92y9YuXOMdtJfkqD/UMWmkmD&#13;&#10;n56h7lhgZO/kb1Bacgce2jDhoDNoW8lFqgGrmU1fVPPQMStSLUiOt2ea/P+D5Z8PXx2RTUXz2ZIS&#13;&#10;wzSK9CiGQN7BQPLIT299iWEPFgPDgNeoc6rV23vg3z0xsOmY2Ylb56DvBGswv1l8mV08HXF8BKn7&#13;&#10;T9DgN2wfIAENrdORPKSDIDrqdDxrE1PheDmfFflyWVDC0Xc9ny+KJF7GyufX1vnwQYAm8VBRh9on&#13;&#10;dHa49yFmw8rnkPiZByWbrVQqGW5Xb5QjB4Z9sk0rFfAiTBnS4+9FXowE/BVimtafILQM2PBK6ope&#13;&#10;nYNYGWl7b5rUjoFJNZ4xZWVOPEbqRhLDUA8nXWpojsiog7GxcRDx0IH7SUmPTV1R/2PPnKBEfTSo&#13;&#10;yvVssYhTkIxFsczRcJee+tLDDEeoigZKxuMmpMmJhBm4RfVamYiNMo+ZnHLFZk18nwYrTsOlnaJ+&#13;&#10;jf/6CQAA//8DAFBLAwQUAAYACAAAACEAhKgIa+YAAAAQAQAADwAAAGRycy9kb3ducmV2LnhtbEyP&#13;&#10;T0/DMAzF70h8h8hIXBBLR7uu65pOCAQaNxgIrlnjtRX5U5KsK98ec4KLZcvPP79XbSaj2Yg+9M4K&#13;&#10;mM8SYGgbp3rbCnh7fbgugIUorZLaWRTwjQE29flZJUvlTvYFx11sGUFsKKWALsah5Dw0HRoZZm5A&#13;&#10;S7uD80ZGGn3LlZcnghvNb5Ik50b2lj50csC7DpvP3dEIKLLt+BGe0uf3Jj/oVbxajo9fXojLi+l+&#13;&#10;TeV2DSziFP8u4DcD+YeajO3d0arAtIAsXeYkJWJSZMBIsUqzObA9NYtFBryu+P8g9Q8AAAD//wMA&#13;&#10;UEsBAi0AFAAGAAgAAAAhALaDOJL+AAAA4QEAABMAAAAAAAAAAAAAAAAAAAAAAFtDb250ZW50X1R5&#13;&#10;cGVzXS54bWxQSwECLQAUAAYACAAAACEAOP0h/9YAAACUAQAACwAAAAAAAAAAAAAAAAAvAQAAX3Jl&#13;&#10;bHMvLnJlbHNQSwECLQAUAAYACAAAACEAujFOFCQCAABGBAAADgAAAAAAAAAAAAAAAAAuAgAAZHJz&#13;&#10;L2Uyb0RvYy54bWxQSwECLQAUAAYACAAAACEAhKgIa+YAAAAQAQAADwAAAAAAAAAAAAAAAAB+BAAA&#13;&#10;ZHJzL2Rvd25yZXYueG1sUEsFBgAAAAAEAAQA8wAAAJEFAAAAAA==&#13;&#10;">
                    <v:textbox>
                      <w:txbxContent>
                        <w:p w14:paraId="70DA1766" w14:textId="77777777" w:rsidR="00585B4A" w:rsidRDefault="00585B4A" w:rsidP="00912101">
                          <w:pPr>
                            <w:jc w:val="center"/>
                            <w:rPr>
                              <w:sz w:val="28"/>
                            </w:rPr>
                          </w:pPr>
                          <w:r>
                            <w:rPr>
                              <w:sz w:val="28"/>
                            </w:rPr>
                            <w:t>Applied Industrial Placement (SPORT)</w:t>
                          </w:r>
                        </w:p>
                        <w:p w14:paraId="79C09664" w14:textId="77777777" w:rsidR="00585B4A" w:rsidRDefault="00585B4A" w:rsidP="00912101">
                          <w:pPr>
                            <w:jc w:val="center"/>
                            <w:rPr>
                              <w:sz w:val="28"/>
                            </w:rPr>
                          </w:pPr>
                          <w:r>
                            <w:rPr>
                              <w:sz w:val="28"/>
                            </w:rPr>
                            <w:t>M5X02295</w:t>
                          </w:r>
                        </w:p>
                        <w:p w14:paraId="6C5681B9" w14:textId="77777777" w:rsidR="00585B4A" w:rsidRDefault="00585B4A" w:rsidP="00912101">
                          <w:pPr>
                            <w:jc w:val="center"/>
                            <w:rPr>
                              <w:sz w:val="28"/>
                            </w:rPr>
                          </w:pPr>
                          <w:r>
                            <w:rPr>
                              <w:sz w:val="28"/>
                            </w:rPr>
                            <w:t>Placement Portfolio Template</w:t>
                          </w:r>
                        </w:p>
                        <w:p w14:paraId="4DBB78BD" w14:textId="77777777" w:rsidR="00585B4A" w:rsidRPr="00912101" w:rsidRDefault="00585B4A" w:rsidP="00912101">
                          <w:pPr>
                            <w:jc w:val="center"/>
                            <w:rPr>
                              <w:sz w:val="28"/>
                            </w:rPr>
                          </w:pPr>
                        </w:p>
                      </w:txbxContent>
                    </v:textbox>
                    <w10:wrap type="square" anchorx="margin"/>
                  </v:shape>
                </w:pict>
              </mc:Fallback>
            </mc:AlternateContent>
          </w:r>
        </w:p>
        <w:p w14:paraId="0B719BAD" w14:textId="77777777" w:rsidR="00AB6B41" w:rsidRDefault="00AB6B41">
          <w:pPr>
            <w:spacing w:after="200" w:line="276" w:lineRule="auto"/>
            <w:rPr>
              <w:rFonts w:ascii="Arial" w:hAnsi="Arial" w:cs="Arial"/>
              <w:sz w:val="22"/>
              <w:szCs w:val="22"/>
            </w:rPr>
          </w:pPr>
        </w:p>
        <w:p w14:paraId="206DF386" w14:textId="77777777" w:rsidR="00AB6B41" w:rsidRDefault="00AB6B41">
          <w:pPr>
            <w:spacing w:after="200" w:line="276" w:lineRule="auto"/>
            <w:rPr>
              <w:rFonts w:ascii="Arial" w:hAnsi="Arial" w:cs="Arial"/>
              <w:sz w:val="22"/>
              <w:szCs w:val="22"/>
            </w:rPr>
          </w:pPr>
        </w:p>
        <w:p w14:paraId="35240D95" w14:textId="77777777" w:rsidR="00AB6B41" w:rsidRDefault="00AB6B41">
          <w:pPr>
            <w:spacing w:after="200" w:line="276" w:lineRule="auto"/>
            <w:rPr>
              <w:rFonts w:ascii="Arial" w:hAnsi="Arial" w:cs="Arial"/>
              <w:sz w:val="22"/>
              <w:szCs w:val="22"/>
            </w:rPr>
          </w:pPr>
        </w:p>
        <w:p w14:paraId="4329E5EB" w14:textId="77777777" w:rsidR="00AB6B41" w:rsidRPr="00AB6B41" w:rsidRDefault="00AB6B41" w:rsidP="00AB6B41">
          <w:pPr>
            <w:spacing w:after="200" w:line="276" w:lineRule="auto"/>
            <w:jc w:val="center"/>
            <w:rPr>
              <w:rFonts w:ascii="Arial" w:hAnsi="Arial" w:cs="Arial"/>
              <w:sz w:val="72"/>
              <w:szCs w:val="22"/>
            </w:rPr>
          </w:pPr>
          <w:r w:rsidRPr="00AB6B41">
            <w:rPr>
              <w:rFonts w:ascii="Arial" w:hAnsi="Arial" w:cs="Arial"/>
              <w:sz w:val="72"/>
              <w:szCs w:val="22"/>
            </w:rPr>
            <w:t>Student Name</w:t>
          </w:r>
        </w:p>
        <w:p w14:paraId="39664B94" w14:textId="79D50C84" w:rsidR="005416E3" w:rsidRDefault="005416E3" w:rsidP="005416E3">
          <w:pPr>
            <w:spacing w:after="200" w:line="276" w:lineRule="auto"/>
            <w:rPr>
              <w:rFonts w:ascii="Arial" w:hAnsi="Arial" w:cs="Arial"/>
              <w:b/>
              <w:sz w:val="22"/>
              <w:szCs w:val="22"/>
            </w:rPr>
          </w:pPr>
          <w:r>
            <w:rPr>
              <w:rFonts w:ascii="Arial" w:hAnsi="Arial" w:cs="Arial"/>
              <w:b/>
              <w:sz w:val="22"/>
              <w:szCs w:val="22"/>
            </w:rPr>
            <w:t xml:space="preserve">Name – </w:t>
          </w:r>
          <w:r w:rsidR="00714FD1">
            <w:rPr>
              <w:rFonts w:ascii="Arial" w:hAnsi="Arial" w:cs="Arial"/>
              <w:b/>
              <w:sz w:val="22"/>
              <w:szCs w:val="22"/>
            </w:rPr>
            <w:t>Mohamed Bangura</w:t>
          </w:r>
        </w:p>
        <w:p w14:paraId="246E3320" w14:textId="7D41898A" w:rsidR="005416E3" w:rsidRDefault="005416E3" w:rsidP="005416E3">
          <w:pPr>
            <w:spacing w:after="200" w:line="276" w:lineRule="auto"/>
            <w:rPr>
              <w:rFonts w:ascii="Arial" w:hAnsi="Arial" w:cs="Arial"/>
              <w:b/>
              <w:sz w:val="22"/>
              <w:szCs w:val="22"/>
            </w:rPr>
          </w:pPr>
          <w:r>
            <w:rPr>
              <w:rFonts w:ascii="Arial" w:hAnsi="Arial" w:cs="Arial"/>
              <w:b/>
              <w:sz w:val="22"/>
              <w:szCs w:val="22"/>
            </w:rPr>
            <w:t>P Number –</w:t>
          </w:r>
          <w:r w:rsidR="00714FD1">
            <w:rPr>
              <w:rFonts w:ascii="Arial" w:hAnsi="Arial" w:cs="Arial"/>
              <w:b/>
              <w:sz w:val="22"/>
              <w:szCs w:val="22"/>
            </w:rPr>
            <w:t xml:space="preserve"> 1801909</w:t>
          </w:r>
        </w:p>
        <w:p w14:paraId="32AC1B9B" w14:textId="77777777" w:rsidR="005416E3" w:rsidRDefault="005C37F0" w:rsidP="00AB6B41">
          <w:pPr>
            <w:spacing w:after="200" w:line="276" w:lineRule="auto"/>
            <w:jc w:val="center"/>
            <w:rPr>
              <w:rFonts w:ascii="Arial" w:hAnsi="Arial" w:cs="Arial"/>
              <w:sz w:val="72"/>
              <w:szCs w:val="22"/>
            </w:rPr>
          </w:pPr>
          <w:r>
            <w:rPr>
              <w:rFonts w:ascii="Arial" w:hAnsi="Arial" w:cs="Arial"/>
              <w:sz w:val="72"/>
              <w:szCs w:val="22"/>
            </w:rPr>
            <w:t>Report</w:t>
          </w:r>
          <w:r w:rsidR="00AB6B41" w:rsidRPr="00AB6B41">
            <w:rPr>
              <w:rFonts w:ascii="Arial" w:hAnsi="Arial" w:cs="Arial"/>
              <w:sz w:val="72"/>
              <w:szCs w:val="22"/>
            </w:rPr>
            <w:t xml:space="preserve"> </w:t>
          </w:r>
        </w:p>
        <w:p w14:paraId="0FABE001" w14:textId="786890C4" w:rsidR="005416E3" w:rsidRDefault="005416E3" w:rsidP="005416E3">
          <w:pPr>
            <w:spacing w:after="200" w:line="276" w:lineRule="auto"/>
            <w:rPr>
              <w:rFonts w:ascii="Arial" w:hAnsi="Arial" w:cs="Arial"/>
              <w:b/>
              <w:sz w:val="22"/>
              <w:szCs w:val="22"/>
            </w:rPr>
          </w:pPr>
          <w:r>
            <w:rPr>
              <w:rFonts w:ascii="Arial" w:hAnsi="Arial" w:cs="Arial"/>
              <w:b/>
              <w:sz w:val="22"/>
              <w:szCs w:val="22"/>
            </w:rPr>
            <w:t xml:space="preserve">Title </w:t>
          </w:r>
          <w:r w:rsidR="00570925">
            <w:rPr>
              <w:rFonts w:ascii="Arial" w:hAnsi="Arial" w:cs="Arial"/>
              <w:b/>
              <w:sz w:val="22"/>
              <w:szCs w:val="22"/>
            </w:rPr>
            <w:t xml:space="preserve">– Sport Industrial Placement </w:t>
          </w:r>
        </w:p>
        <w:p w14:paraId="4FBD3FE8" w14:textId="6D892F36" w:rsidR="005416E3" w:rsidRDefault="005416E3" w:rsidP="005416E3">
          <w:pPr>
            <w:spacing w:after="200" w:line="276" w:lineRule="auto"/>
            <w:rPr>
              <w:rFonts w:ascii="Arial" w:hAnsi="Arial" w:cs="Arial"/>
              <w:b/>
              <w:sz w:val="22"/>
              <w:szCs w:val="22"/>
            </w:rPr>
          </w:pPr>
          <w:r>
            <w:rPr>
              <w:rFonts w:ascii="Arial" w:hAnsi="Arial" w:cs="Arial"/>
              <w:b/>
              <w:sz w:val="22"/>
              <w:szCs w:val="22"/>
            </w:rPr>
            <w:t>Word Count –</w:t>
          </w:r>
          <w:r w:rsidR="00F119A0">
            <w:rPr>
              <w:rFonts w:ascii="Arial" w:hAnsi="Arial" w:cs="Arial"/>
              <w:b/>
              <w:sz w:val="22"/>
              <w:szCs w:val="22"/>
            </w:rPr>
            <w:t xml:space="preserve"> 3,105</w:t>
          </w:r>
        </w:p>
        <w:p w14:paraId="2A49944E" w14:textId="7C0AA023" w:rsidR="005416E3" w:rsidRDefault="005416E3" w:rsidP="005416E3">
          <w:pPr>
            <w:spacing w:after="200" w:line="276" w:lineRule="auto"/>
            <w:rPr>
              <w:rFonts w:ascii="Arial" w:hAnsi="Arial" w:cs="Arial"/>
              <w:b/>
              <w:sz w:val="22"/>
              <w:szCs w:val="22"/>
            </w:rPr>
          </w:pPr>
          <w:r>
            <w:rPr>
              <w:rFonts w:ascii="Arial" w:hAnsi="Arial" w:cs="Arial"/>
              <w:b/>
              <w:sz w:val="22"/>
              <w:szCs w:val="22"/>
            </w:rPr>
            <w:t xml:space="preserve">References </w:t>
          </w:r>
          <w:r w:rsidR="00F547B7">
            <w:rPr>
              <w:rFonts w:ascii="Arial" w:hAnsi="Arial" w:cs="Arial"/>
              <w:b/>
              <w:sz w:val="22"/>
              <w:szCs w:val="22"/>
            </w:rPr>
            <w:t xml:space="preserve">(Total) </w:t>
          </w:r>
          <w:r>
            <w:rPr>
              <w:rFonts w:ascii="Arial" w:hAnsi="Arial" w:cs="Arial"/>
              <w:b/>
              <w:sz w:val="22"/>
              <w:szCs w:val="22"/>
            </w:rPr>
            <w:t>–</w:t>
          </w:r>
          <w:r w:rsidR="00F547B7">
            <w:rPr>
              <w:rFonts w:ascii="Arial" w:hAnsi="Arial" w:cs="Arial"/>
              <w:b/>
              <w:sz w:val="22"/>
              <w:szCs w:val="22"/>
            </w:rPr>
            <w:t xml:space="preserve"> </w:t>
          </w:r>
          <w:r w:rsidR="00F119A0">
            <w:rPr>
              <w:rFonts w:ascii="Arial" w:hAnsi="Arial" w:cs="Arial"/>
              <w:b/>
              <w:sz w:val="22"/>
              <w:szCs w:val="22"/>
            </w:rPr>
            <w:t xml:space="preserve"> 13</w:t>
          </w:r>
        </w:p>
        <w:p w14:paraId="63CB32D3" w14:textId="6D691887" w:rsidR="005416E3" w:rsidRDefault="005416E3" w:rsidP="005416E3">
          <w:pPr>
            <w:spacing w:after="200" w:line="276" w:lineRule="auto"/>
            <w:rPr>
              <w:rFonts w:ascii="Arial" w:hAnsi="Arial" w:cs="Arial"/>
              <w:b/>
              <w:sz w:val="22"/>
              <w:szCs w:val="22"/>
            </w:rPr>
          </w:pPr>
          <w:r>
            <w:rPr>
              <w:rFonts w:ascii="Arial" w:hAnsi="Arial" w:cs="Arial"/>
              <w:b/>
              <w:sz w:val="22"/>
              <w:szCs w:val="22"/>
            </w:rPr>
            <w:t xml:space="preserve">Job Title </w:t>
          </w:r>
          <w:r w:rsidR="00570925">
            <w:rPr>
              <w:rFonts w:ascii="Arial" w:hAnsi="Arial" w:cs="Arial"/>
              <w:b/>
              <w:sz w:val="22"/>
              <w:szCs w:val="22"/>
            </w:rPr>
            <w:t>– Community</w:t>
          </w:r>
          <w:r w:rsidR="00C5596D">
            <w:rPr>
              <w:rFonts w:ascii="Arial" w:hAnsi="Arial" w:cs="Arial"/>
              <w:b/>
              <w:sz w:val="22"/>
              <w:szCs w:val="22"/>
            </w:rPr>
            <w:t xml:space="preserve"> coach</w:t>
          </w:r>
        </w:p>
        <w:p w14:paraId="0569B53A" w14:textId="77777777" w:rsidR="005416E3" w:rsidRDefault="005416E3" w:rsidP="00AB6B41">
          <w:pPr>
            <w:spacing w:after="200" w:line="276" w:lineRule="auto"/>
            <w:jc w:val="center"/>
            <w:rPr>
              <w:rFonts w:ascii="Arial" w:hAnsi="Arial" w:cs="Arial"/>
              <w:sz w:val="72"/>
              <w:szCs w:val="22"/>
            </w:rPr>
          </w:pPr>
          <w:r>
            <w:rPr>
              <w:rFonts w:ascii="Arial" w:hAnsi="Arial" w:cs="Arial"/>
              <w:sz w:val="72"/>
              <w:szCs w:val="22"/>
            </w:rPr>
            <w:t>Organisation</w:t>
          </w:r>
        </w:p>
        <w:p w14:paraId="435A2D1D" w14:textId="1DC739BC" w:rsidR="005416E3" w:rsidRDefault="005416E3" w:rsidP="005416E3">
          <w:pPr>
            <w:spacing w:after="200" w:line="276" w:lineRule="auto"/>
            <w:rPr>
              <w:rFonts w:ascii="Arial" w:hAnsi="Arial" w:cs="Arial"/>
              <w:b/>
              <w:sz w:val="22"/>
              <w:szCs w:val="22"/>
            </w:rPr>
          </w:pPr>
          <w:r>
            <w:rPr>
              <w:rFonts w:ascii="Arial" w:hAnsi="Arial" w:cs="Arial"/>
              <w:b/>
              <w:sz w:val="22"/>
              <w:szCs w:val="22"/>
            </w:rPr>
            <w:t>Name –</w:t>
          </w:r>
          <w:r w:rsidR="00C5596D">
            <w:rPr>
              <w:rFonts w:ascii="Arial" w:hAnsi="Arial" w:cs="Arial"/>
              <w:b/>
              <w:sz w:val="22"/>
              <w:szCs w:val="22"/>
            </w:rPr>
            <w:t xml:space="preserve"> Unive</w:t>
          </w:r>
          <w:r w:rsidR="00570925">
            <w:rPr>
              <w:rFonts w:ascii="Arial" w:hAnsi="Arial" w:cs="Arial"/>
              <w:b/>
              <w:sz w:val="22"/>
              <w:szCs w:val="22"/>
            </w:rPr>
            <w:t xml:space="preserve">rsity of Wales Trinity Saint David </w:t>
          </w:r>
        </w:p>
        <w:p w14:paraId="75819077" w14:textId="629EBCDB" w:rsidR="005416E3" w:rsidRDefault="005416E3" w:rsidP="005416E3">
          <w:pPr>
            <w:spacing w:after="200" w:line="276" w:lineRule="auto"/>
            <w:rPr>
              <w:rFonts w:ascii="Arial" w:hAnsi="Arial" w:cs="Arial"/>
              <w:b/>
              <w:sz w:val="22"/>
              <w:szCs w:val="22"/>
            </w:rPr>
          </w:pPr>
          <w:r>
            <w:rPr>
              <w:rFonts w:ascii="Arial" w:hAnsi="Arial" w:cs="Arial"/>
              <w:b/>
              <w:sz w:val="22"/>
              <w:szCs w:val="22"/>
            </w:rPr>
            <w:t xml:space="preserve">Address </w:t>
          </w:r>
          <w:r w:rsidR="00570925">
            <w:rPr>
              <w:rFonts w:ascii="Arial" w:hAnsi="Arial" w:cs="Arial"/>
              <w:b/>
              <w:sz w:val="22"/>
              <w:szCs w:val="22"/>
            </w:rPr>
            <w:t>– Swansea Business Campus (UWTSD, High St, Swansea SA1 1NE</w:t>
          </w:r>
        </w:p>
        <w:p w14:paraId="06902AC2" w14:textId="77777777" w:rsidR="005416E3" w:rsidRPr="005416E3" w:rsidRDefault="005416E3" w:rsidP="005416E3">
          <w:pPr>
            <w:spacing w:after="200" w:line="276" w:lineRule="auto"/>
            <w:rPr>
              <w:rFonts w:ascii="Arial" w:hAnsi="Arial" w:cs="Arial"/>
              <w:b/>
              <w:sz w:val="22"/>
              <w:szCs w:val="22"/>
            </w:rPr>
          </w:pPr>
          <w:r w:rsidRPr="005416E3">
            <w:rPr>
              <w:rFonts w:ascii="Arial" w:hAnsi="Arial" w:cs="Arial"/>
              <w:b/>
              <w:sz w:val="22"/>
              <w:szCs w:val="22"/>
            </w:rPr>
            <w:t>Email</w:t>
          </w:r>
          <w:r>
            <w:rPr>
              <w:rFonts w:ascii="Arial" w:hAnsi="Arial" w:cs="Arial"/>
              <w:b/>
              <w:sz w:val="22"/>
              <w:szCs w:val="22"/>
            </w:rPr>
            <w:t xml:space="preserve"> –</w:t>
          </w:r>
        </w:p>
        <w:p w14:paraId="63C4FBF6" w14:textId="4670A126" w:rsidR="005416E3" w:rsidRPr="005416E3" w:rsidRDefault="005416E3" w:rsidP="005416E3">
          <w:pPr>
            <w:spacing w:after="200" w:line="276" w:lineRule="auto"/>
            <w:rPr>
              <w:rFonts w:ascii="Arial" w:hAnsi="Arial" w:cs="Arial"/>
              <w:b/>
              <w:sz w:val="22"/>
              <w:szCs w:val="22"/>
            </w:rPr>
          </w:pPr>
          <w:r>
            <w:rPr>
              <w:rFonts w:ascii="Arial" w:hAnsi="Arial" w:cs="Arial"/>
              <w:b/>
              <w:sz w:val="22"/>
              <w:szCs w:val="22"/>
            </w:rPr>
            <w:t>Telephone Number –</w:t>
          </w:r>
          <w:r w:rsidR="00570925">
            <w:rPr>
              <w:rFonts w:ascii="Arial" w:hAnsi="Arial" w:cs="Arial"/>
              <w:b/>
              <w:sz w:val="22"/>
              <w:szCs w:val="22"/>
            </w:rPr>
            <w:t xml:space="preserve"> </w:t>
          </w:r>
          <w:r w:rsidR="002A307A">
            <w:rPr>
              <w:rFonts w:ascii="Arial" w:hAnsi="Arial" w:cs="Arial"/>
              <w:b/>
              <w:sz w:val="22"/>
              <w:szCs w:val="22"/>
            </w:rPr>
            <w:t xml:space="preserve">   </w:t>
          </w:r>
          <w:r w:rsidR="002A307A" w:rsidRPr="002A307A">
            <w:rPr>
              <w:rFonts w:ascii="Arial" w:hAnsi="Arial" w:cs="Arial"/>
              <w:b/>
              <w:sz w:val="22"/>
              <w:szCs w:val="22"/>
            </w:rPr>
            <w:t>+44</w:t>
          </w:r>
          <w:r w:rsidR="00570925">
            <w:rPr>
              <w:rFonts w:ascii="Arial" w:hAnsi="Arial" w:cs="Arial"/>
              <w:b/>
              <w:sz w:val="22"/>
              <w:szCs w:val="22"/>
            </w:rPr>
            <w:t>1792481025</w:t>
          </w:r>
          <w:r w:rsidR="002A307A">
            <w:rPr>
              <w:rFonts w:ascii="Arial" w:hAnsi="Arial" w:cs="Arial"/>
              <w:b/>
              <w:sz w:val="22"/>
              <w:szCs w:val="22"/>
            </w:rPr>
            <w:t xml:space="preserve">    </w:t>
          </w:r>
        </w:p>
        <w:p w14:paraId="17030202" w14:textId="77777777" w:rsidR="005416E3" w:rsidRPr="00AB6B41" w:rsidRDefault="005416E3" w:rsidP="00AB6B41">
          <w:pPr>
            <w:spacing w:after="200" w:line="276" w:lineRule="auto"/>
            <w:jc w:val="center"/>
            <w:rPr>
              <w:rFonts w:ascii="Arial" w:hAnsi="Arial" w:cs="Arial"/>
              <w:sz w:val="72"/>
              <w:szCs w:val="22"/>
            </w:rPr>
          </w:pPr>
          <w:r>
            <w:rPr>
              <w:rFonts w:ascii="Arial" w:hAnsi="Arial" w:cs="Arial"/>
              <w:sz w:val="72"/>
              <w:szCs w:val="22"/>
            </w:rPr>
            <w:t xml:space="preserve">Line Manager  </w:t>
          </w:r>
        </w:p>
        <w:p w14:paraId="6970C0F2" w14:textId="558F174A" w:rsidR="005416E3" w:rsidRDefault="005416E3">
          <w:pPr>
            <w:spacing w:after="200" w:line="276" w:lineRule="auto"/>
            <w:rPr>
              <w:rFonts w:ascii="Arial" w:hAnsi="Arial" w:cs="Arial"/>
              <w:b/>
              <w:sz w:val="22"/>
              <w:szCs w:val="22"/>
            </w:rPr>
          </w:pPr>
          <w:r>
            <w:rPr>
              <w:rFonts w:ascii="Arial" w:hAnsi="Arial" w:cs="Arial"/>
              <w:b/>
              <w:sz w:val="22"/>
              <w:szCs w:val="22"/>
            </w:rPr>
            <w:t xml:space="preserve">Name – </w:t>
          </w:r>
          <w:r w:rsidR="002A307A">
            <w:rPr>
              <w:rFonts w:ascii="Arial" w:hAnsi="Arial" w:cs="Arial"/>
              <w:b/>
              <w:sz w:val="22"/>
              <w:szCs w:val="22"/>
            </w:rPr>
            <w:t xml:space="preserve">Andrew Thomas </w:t>
          </w:r>
        </w:p>
        <w:p w14:paraId="25A6E2ED" w14:textId="47D45208" w:rsidR="005416E3" w:rsidRDefault="005416E3">
          <w:pPr>
            <w:spacing w:after="200" w:line="276" w:lineRule="auto"/>
            <w:rPr>
              <w:rFonts w:ascii="Arial" w:hAnsi="Arial" w:cs="Arial"/>
              <w:b/>
              <w:sz w:val="22"/>
              <w:szCs w:val="22"/>
            </w:rPr>
          </w:pPr>
          <w:r>
            <w:rPr>
              <w:rFonts w:ascii="Arial" w:hAnsi="Arial" w:cs="Arial"/>
              <w:b/>
              <w:sz w:val="22"/>
              <w:szCs w:val="22"/>
            </w:rPr>
            <w:t xml:space="preserve">Position </w:t>
          </w:r>
          <w:r w:rsidR="002A307A">
            <w:rPr>
              <w:rFonts w:ascii="Arial" w:hAnsi="Arial" w:cs="Arial"/>
              <w:b/>
              <w:sz w:val="22"/>
              <w:szCs w:val="22"/>
            </w:rPr>
            <w:t>– Senior Lecturer</w:t>
          </w:r>
        </w:p>
        <w:p w14:paraId="0E5C5DDD" w14:textId="770401F9" w:rsidR="00AB6B41" w:rsidRPr="005416E3" w:rsidRDefault="005416E3">
          <w:pPr>
            <w:spacing w:after="200" w:line="276" w:lineRule="auto"/>
            <w:rPr>
              <w:rFonts w:ascii="Arial" w:hAnsi="Arial" w:cs="Arial"/>
              <w:b/>
              <w:sz w:val="22"/>
              <w:szCs w:val="22"/>
            </w:rPr>
          </w:pPr>
          <w:r w:rsidRPr="005416E3">
            <w:rPr>
              <w:rFonts w:ascii="Arial" w:hAnsi="Arial" w:cs="Arial"/>
              <w:b/>
              <w:sz w:val="22"/>
              <w:szCs w:val="22"/>
            </w:rPr>
            <w:t>Email</w:t>
          </w:r>
          <w:r>
            <w:rPr>
              <w:rFonts w:ascii="Arial" w:hAnsi="Arial" w:cs="Arial"/>
              <w:b/>
              <w:sz w:val="22"/>
              <w:szCs w:val="22"/>
            </w:rPr>
            <w:t xml:space="preserve"> </w:t>
          </w:r>
          <w:r w:rsidR="002A307A">
            <w:rPr>
              <w:rFonts w:ascii="Arial" w:hAnsi="Arial" w:cs="Arial"/>
              <w:b/>
              <w:sz w:val="22"/>
              <w:szCs w:val="22"/>
            </w:rPr>
            <w:t>– Andrew.thomas@uwtsd.ac.uk</w:t>
          </w:r>
        </w:p>
        <w:p w14:paraId="0889B0DE" w14:textId="54B03F68" w:rsidR="005416E3" w:rsidRPr="005416E3" w:rsidRDefault="005416E3">
          <w:pPr>
            <w:spacing w:after="200" w:line="276" w:lineRule="auto"/>
            <w:rPr>
              <w:rFonts w:ascii="Arial" w:hAnsi="Arial" w:cs="Arial"/>
              <w:b/>
              <w:sz w:val="22"/>
              <w:szCs w:val="22"/>
            </w:rPr>
          </w:pPr>
          <w:r>
            <w:rPr>
              <w:rFonts w:ascii="Arial" w:hAnsi="Arial" w:cs="Arial"/>
              <w:b/>
              <w:sz w:val="22"/>
              <w:szCs w:val="22"/>
            </w:rPr>
            <w:t>Telephone Number –</w:t>
          </w:r>
          <w:r w:rsidR="002A307A">
            <w:rPr>
              <w:rFonts w:ascii="Arial" w:hAnsi="Arial" w:cs="Arial"/>
              <w:b/>
              <w:sz w:val="22"/>
              <w:szCs w:val="22"/>
            </w:rPr>
            <w:t xml:space="preserve"> </w:t>
          </w:r>
          <w:r w:rsidR="002A307A" w:rsidRPr="002A307A">
            <w:rPr>
              <w:rFonts w:ascii="Arial" w:hAnsi="Arial" w:cs="Arial"/>
              <w:b/>
              <w:sz w:val="22"/>
              <w:szCs w:val="22"/>
            </w:rPr>
            <w:t>+441792481151 x4151</w:t>
          </w:r>
        </w:p>
        <w:p w14:paraId="2552F65D" w14:textId="77777777" w:rsidR="005416E3" w:rsidRDefault="00A73EE5" w:rsidP="005416E3">
          <w:pPr>
            <w:spacing w:after="200" w:line="276" w:lineRule="auto"/>
            <w:rPr>
              <w:rFonts w:ascii="Arial" w:hAnsi="Arial" w:cs="Arial"/>
              <w:sz w:val="22"/>
              <w:szCs w:val="22"/>
            </w:rPr>
          </w:pPr>
        </w:p>
      </w:sdtContent>
    </w:sdt>
    <w:p w14:paraId="7AC20CB9" w14:textId="77777777" w:rsidR="005416E3" w:rsidRDefault="005416E3">
      <w:pPr>
        <w:spacing w:after="200" w:line="276" w:lineRule="auto"/>
        <w:rPr>
          <w:rFonts w:ascii="Arial" w:hAnsi="Arial" w:cs="Arial"/>
          <w:b/>
          <w:sz w:val="22"/>
          <w:szCs w:val="22"/>
        </w:rPr>
      </w:pPr>
      <w:r>
        <w:rPr>
          <w:rFonts w:ascii="Arial" w:hAnsi="Arial" w:cs="Arial"/>
          <w:b/>
          <w:sz w:val="22"/>
          <w:szCs w:val="22"/>
        </w:rPr>
        <w:br w:type="page"/>
      </w:r>
    </w:p>
    <w:p w14:paraId="016F053B" w14:textId="77777777" w:rsidR="005416E3" w:rsidRDefault="005416E3" w:rsidP="005416E3">
      <w:pPr>
        <w:spacing w:after="200" w:line="276" w:lineRule="auto"/>
        <w:rPr>
          <w:rFonts w:ascii="Arial" w:hAnsi="Arial" w:cs="Arial"/>
          <w:b/>
          <w:sz w:val="22"/>
          <w:szCs w:val="22"/>
        </w:rPr>
      </w:pPr>
    </w:p>
    <w:p w14:paraId="1B284AD4" w14:textId="77777777" w:rsidR="00B54EF1" w:rsidRPr="005416E3" w:rsidRDefault="00F547B7" w:rsidP="005416E3">
      <w:pPr>
        <w:spacing w:after="200" w:line="276" w:lineRule="auto"/>
        <w:rPr>
          <w:rFonts w:ascii="Arial" w:hAnsi="Arial" w:cs="Arial"/>
          <w:sz w:val="22"/>
          <w:szCs w:val="22"/>
        </w:rPr>
      </w:pPr>
      <w:r>
        <w:rPr>
          <w:rFonts w:ascii="Arial" w:hAnsi="Arial" w:cs="Arial"/>
          <w:b/>
          <w:sz w:val="22"/>
          <w:szCs w:val="22"/>
        </w:rPr>
        <w:t>TASK A</w:t>
      </w:r>
      <w:r w:rsidR="001053CA" w:rsidRPr="005C37F0">
        <w:rPr>
          <w:rFonts w:ascii="Arial" w:hAnsi="Arial" w:cs="Arial"/>
          <w:b/>
          <w:sz w:val="22"/>
          <w:szCs w:val="22"/>
        </w:rPr>
        <w:t xml:space="preserve"> </w:t>
      </w:r>
      <w:r w:rsidR="0023752D" w:rsidRPr="005C37F0">
        <w:rPr>
          <w:rFonts w:ascii="Arial" w:hAnsi="Arial" w:cs="Arial"/>
          <w:b/>
          <w:sz w:val="22"/>
          <w:szCs w:val="22"/>
        </w:rPr>
        <w:t xml:space="preserve">– </w:t>
      </w:r>
      <w:r w:rsidR="001053CA" w:rsidRPr="005C37F0">
        <w:rPr>
          <w:rFonts w:ascii="Arial" w:hAnsi="Arial" w:cs="Arial"/>
          <w:b/>
          <w:sz w:val="22"/>
          <w:szCs w:val="22"/>
        </w:rPr>
        <w:t>(</w:t>
      </w:r>
      <w:r>
        <w:rPr>
          <w:rFonts w:ascii="Arial" w:hAnsi="Arial" w:cs="Arial"/>
          <w:b/>
          <w:sz w:val="22"/>
          <w:szCs w:val="22"/>
        </w:rPr>
        <w:t xml:space="preserve">Reflective Learning Log 1 - </w:t>
      </w:r>
      <w:r w:rsidR="005C37F0" w:rsidRPr="005C37F0">
        <w:rPr>
          <w:rFonts w:ascii="Arial" w:hAnsi="Arial" w:cs="Arial"/>
          <w:b/>
          <w:sz w:val="22"/>
          <w:szCs w:val="22"/>
        </w:rPr>
        <w:t>500 words</w:t>
      </w:r>
      <w:r>
        <w:rPr>
          <w:rFonts w:ascii="Arial" w:hAnsi="Arial" w:cs="Arial"/>
          <w:b/>
          <w:sz w:val="22"/>
          <w:szCs w:val="22"/>
        </w:rPr>
        <w:t xml:space="preserve"> – First Experience of Placement</w:t>
      </w:r>
      <w:r w:rsidR="005C37F0" w:rsidRPr="005C37F0">
        <w:rPr>
          <w:rFonts w:ascii="Arial" w:hAnsi="Arial" w:cs="Arial"/>
          <w:b/>
          <w:sz w:val="22"/>
          <w:szCs w:val="22"/>
        </w:rPr>
        <w:t>)</w:t>
      </w:r>
    </w:p>
    <w:p w14:paraId="73CB68CD" w14:textId="77777777" w:rsidR="0023752D" w:rsidRDefault="00F547B7">
      <w:pPr>
        <w:spacing w:after="200" w:line="276" w:lineRule="auto"/>
        <w:rPr>
          <w:rFonts w:ascii="Arial" w:hAnsi="Arial" w:cs="Arial"/>
          <w:b/>
          <w:sz w:val="22"/>
          <w:szCs w:val="22"/>
        </w:rPr>
      </w:pPr>
      <w:r>
        <w:rPr>
          <w:rFonts w:ascii="Arial" w:hAnsi="Arial" w:cs="Arial"/>
          <w:b/>
          <w:sz w:val="22"/>
          <w:szCs w:val="22"/>
        </w:rPr>
        <w:t>Recommend to link the reflective experience to two different key themes.</w:t>
      </w:r>
    </w:p>
    <w:tbl>
      <w:tblPr>
        <w:tblStyle w:val="TableGrid"/>
        <w:tblW w:w="9511" w:type="dxa"/>
        <w:tblLook w:val="04A0" w:firstRow="1" w:lastRow="0" w:firstColumn="1" w:lastColumn="0" w:noHBand="0" w:noVBand="1"/>
      </w:tblPr>
      <w:tblGrid>
        <w:gridCol w:w="9511"/>
      </w:tblGrid>
      <w:tr w:rsidR="0023752D" w14:paraId="2491DD2F" w14:textId="77777777" w:rsidTr="0023752D">
        <w:trPr>
          <w:trHeight w:val="11309"/>
        </w:trPr>
        <w:tc>
          <w:tcPr>
            <w:tcW w:w="9511" w:type="dxa"/>
          </w:tcPr>
          <w:p w14:paraId="620F1DC1" w14:textId="0FC2F3F6" w:rsidR="001A4AE0" w:rsidRPr="0094512F" w:rsidRDefault="001A4AE0" w:rsidP="0094512F">
            <w:pPr>
              <w:spacing w:after="200" w:line="360" w:lineRule="auto"/>
              <w:jc w:val="both"/>
              <w:rPr>
                <w:rFonts w:ascii="Arial" w:hAnsi="Arial" w:cs="Arial"/>
                <w:bCs/>
              </w:rPr>
            </w:pPr>
            <w:r w:rsidRPr="0094512F">
              <w:rPr>
                <w:rFonts w:ascii="Arial" w:hAnsi="Arial" w:cs="Arial"/>
                <w:bCs/>
              </w:rPr>
              <w:t>Lon Las Primary School, November 24</w:t>
            </w:r>
            <w:r w:rsidRPr="0094512F">
              <w:rPr>
                <w:rFonts w:ascii="Arial" w:hAnsi="Arial" w:cs="Arial"/>
                <w:bCs/>
                <w:vertAlign w:val="superscript"/>
              </w:rPr>
              <w:t>th</w:t>
            </w:r>
            <w:r w:rsidRPr="0094512F">
              <w:rPr>
                <w:rFonts w:ascii="Arial" w:hAnsi="Arial" w:cs="Arial"/>
                <w:bCs/>
              </w:rPr>
              <w:t>, 2019.</w:t>
            </w:r>
          </w:p>
          <w:p w14:paraId="1C597043" w14:textId="40B6FD49" w:rsidR="001A4AE0" w:rsidRPr="0094512F" w:rsidRDefault="001A4AE0" w:rsidP="0094512F">
            <w:pPr>
              <w:spacing w:after="200" w:line="360" w:lineRule="auto"/>
              <w:jc w:val="both"/>
              <w:rPr>
                <w:rFonts w:ascii="Arial" w:hAnsi="Arial" w:cs="Arial"/>
                <w:bCs/>
              </w:rPr>
            </w:pPr>
            <w:r w:rsidRPr="0094512F">
              <w:rPr>
                <w:rFonts w:ascii="Arial" w:hAnsi="Arial" w:cs="Arial"/>
                <w:bCs/>
              </w:rPr>
              <w:t>According to Joy, B, (2020) Football or Soccer is a game that is involved two teams of eleven players and have to use any part of their body expect their hands and arms</w:t>
            </w:r>
            <w:r w:rsidR="00004139" w:rsidRPr="0094512F">
              <w:rPr>
                <w:rFonts w:ascii="Arial" w:hAnsi="Arial" w:cs="Arial"/>
                <w:bCs/>
              </w:rPr>
              <w:t>. only goalkeepers are allowed to hold the ball with their arms or hands, but they may only do so within the penalty area. Players can score goals by maneuverer the ball into the opponent team goal and the team that score more goals win</w:t>
            </w:r>
            <w:r w:rsidR="004C61A2" w:rsidRPr="0094512F">
              <w:rPr>
                <w:rFonts w:ascii="Arial" w:hAnsi="Arial" w:cs="Arial"/>
                <w:bCs/>
              </w:rPr>
              <w:t xml:space="preserve">s. </w:t>
            </w:r>
          </w:p>
          <w:p w14:paraId="4461D08A" w14:textId="1BB0C6D0" w:rsidR="001A4AE0" w:rsidRPr="0094512F" w:rsidRDefault="00E326D7" w:rsidP="0094512F">
            <w:pPr>
              <w:spacing w:after="200" w:line="360" w:lineRule="auto"/>
              <w:jc w:val="both"/>
              <w:rPr>
                <w:rFonts w:ascii="Arial" w:hAnsi="Arial" w:cs="Arial"/>
                <w:bCs/>
              </w:rPr>
            </w:pPr>
            <w:r w:rsidRPr="0094512F">
              <w:rPr>
                <w:rFonts w:ascii="Arial" w:hAnsi="Arial" w:cs="Arial"/>
                <w:bCs/>
              </w:rPr>
              <w:t xml:space="preserve">Callaway, C, (2018) Unlike other sport feet are needed for technical skills more than the hands and a number of fundamental skills are needed to play football. Players should be able to build </w:t>
            </w:r>
            <w:r w:rsidR="001B336D" w:rsidRPr="0094512F">
              <w:rPr>
                <w:rFonts w:ascii="Arial" w:hAnsi="Arial" w:cs="Arial"/>
                <w:bCs/>
              </w:rPr>
              <w:t xml:space="preserve">or advance </w:t>
            </w:r>
            <w:r w:rsidRPr="0094512F">
              <w:rPr>
                <w:rFonts w:ascii="Arial" w:hAnsi="Arial" w:cs="Arial"/>
                <w:bCs/>
              </w:rPr>
              <w:t xml:space="preserve">their fundamental skills </w:t>
            </w:r>
            <w:r w:rsidR="003770C4" w:rsidRPr="0094512F">
              <w:rPr>
                <w:rFonts w:ascii="Arial" w:hAnsi="Arial" w:cs="Arial"/>
                <w:bCs/>
              </w:rPr>
              <w:t xml:space="preserve">by practicing </w:t>
            </w:r>
            <w:r w:rsidR="00471CA3" w:rsidRPr="0094512F">
              <w:rPr>
                <w:rFonts w:ascii="Arial" w:hAnsi="Arial" w:cs="Arial"/>
                <w:bCs/>
              </w:rPr>
              <w:t xml:space="preserve">their complex and precise skills such as passing, dribbling and shooting. </w:t>
            </w:r>
          </w:p>
          <w:p w14:paraId="67C7C9BD" w14:textId="39072BF1" w:rsidR="002875BD" w:rsidRPr="0094512F" w:rsidRDefault="002875BD" w:rsidP="0094512F">
            <w:pPr>
              <w:spacing w:after="200" w:line="360" w:lineRule="auto"/>
              <w:jc w:val="both"/>
              <w:rPr>
                <w:rFonts w:ascii="Arial" w:hAnsi="Arial" w:cs="Arial"/>
                <w:bCs/>
              </w:rPr>
            </w:pPr>
            <w:r w:rsidRPr="0094512F">
              <w:rPr>
                <w:rFonts w:ascii="Arial" w:hAnsi="Arial" w:cs="Arial"/>
                <w:bCs/>
              </w:rPr>
              <w:t xml:space="preserve">It is important for children to develop their passing skills because it is a </w:t>
            </w:r>
            <w:r w:rsidR="002E3ECA" w:rsidRPr="0094512F">
              <w:rPr>
                <w:rFonts w:ascii="Arial" w:hAnsi="Arial" w:cs="Arial"/>
                <w:bCs/>
              </w:rPr>
              <w:t>fundamental skill</w:t>
            </w:r>
            <w:r w:rsidRPr="0094512F">
              <w:rPr>
                <w:rFonts w:ascii="Arial" w:hAnsi="Arial" w:cs="Arial"/>
                <w:bCs/>
              </w:rPr>
              <w:t xml:space="preserve"> in </w:t>
            </w:r>
            <w:r w:rsidR="002E3ECA" w:rsidRPr="0094512F">
              <w:rPr>
                <w:rFonts w:ascii="Arial" w:hAnsi="Arial" w:cs="Arial"/>
                <w:bCs/>
              </w:rPr>
              <w:t>football,</w:t>
            </w:r>
            <w:r w:rsidRPr="0094512F">
              <w:rPr>
                <w:rFonts w:ascii="Arial" w:hAnsi="Arial" w:cs="Arial"/>
                <w:bCs/>
              </w:rPr>
              <w:t xml:space="preserve"> and it teaches children how to move the ball from their self to and </w:t>
            </w:r>
            <w:r w:rsidR="002E3ECA" w:rsidRPr="0094512F">
              <w:rPr>
                <w:rFonts w:ascii="Arial" w:hAnsi="Arial" w:cs="Arial"/>
                <w:bCs/>
              </w:rPr>
              <w:t>another</w:t>
            </w:r>
            <w:r w:rsidRPr="0094512F">
              <w:rPr>
                <w:rFonts w:ascii="Arial" w:hAnsi="Arial" w:cs="Arial"/>
                <w:bCs/>
              </w:rPr>
              <w:t xml:space="preserve"> </w:t>
            </w:r>
            <w:r w:rsidR="002E3ECA" w:rsidRPr="0094512F">
              <w:rPr>
                <w:rFonts w:ascii="Arial" w:hAnsi="Arial" w:cs="Arial"/>
                <w:bCs/>
              </w:rPr>
              <w:t>teammate</w:t>
            </w:r>
            <w:r w:rsidRPr="0094512F">
              <w:rPr>
                <w:rFonts w:ascii="Arial" w:hAnsi="Arial" w:cs="Arial"/>
                <w:bCs/>
              </w:rPr>
              <w:t xml:space="preserve">. for a basic pass your foot </w:t>
            </w:r>
            <w:r w:rsidR="002E3ECA" w:rsidRPr="0094512F">
              <w:rPr>
                <w:rFonts w:ascii="Arial" w:hAnsi="Arial" w:cs="Arial"/>
                <w:bCs/>
              </w:rPr>
              <w:t>needs</w:t>
            </w:r>
            <w:r w:rsidRPr="0094512F">
              <w:rPr>
                <w:rFonts w:ascii="Arial" w:hAnsi="Arial" w:cs="Arial"/>
                <w:bCs/>
              </w:rPr>
              <w:t xml:space="preserve"> to be in </w:t>
            </w:r>
            <w:r w:rsidR="002E3ECA" w:rsidRPr="0094512F">
              <w:rPr>
                <w:rFonts w:ascii="Arial" w:hAnsi="Arial" w:cs="Arial"/>
                <w:bCs/>
              </w:rPr>
              <w:t>90 degrees to the outside and swing your leg so that the inside of your leg make contact with the ball</w:t>
            </w:r>
            <w:r w:rsidR="00624E5B" w:rsidRPr="0094512F">
              <w:rPr>
                <w:rFonts w:ascii="Arial" w:hAnsi="Arial" w:cs="Arial"/>
                <w:bCs/>
              </w:rPr>
              <w:t xml:space="preserve"> and to pass the ball further </w:t>
            </w:r>
            <w:r w:rsidR="003349D2" w:rsidRPr="0094512F">
              <w:rPr>
                <w:rFonts w:ascii="Arial" w:hAnsi="Arial" w:cs="Arial"/>
                <w:bCs/>
              </w:rPr>
              <w:t>you will need to swing your leg with more power and aim for the lower half of the ball to kick it up the air and use the inside of your toes.</w:t>
            </w:r>
          </w:p>
          <w:p w14:paraId="632D7CD7" w14:textId="2F232879" w:rsidR="003349D2" w:rsidRPr="0094512F" w:rsidRDefault="003349D2" w:rsidP="0094512F">
            <w:pPr>
              <w:spacing w:after="200" w:line="360" w:lineRule="auto"/>
              <w:jc w:val="both"/>
              <w:rPr>
                <w:rFonts w:ascii="Arial" w:hAnsi="Arial" w:cs="Arial"/>
                <w:bCs/>
              </w:rPr>
            </w:pPr>
            <w:r w:rsidRPr="0094512F">
              <w:rPr>
                <w:rFonts w:ascii="Arial" w:hAnsi="Arial" w:cs="Arial"/>
                <w:bCs/>
              </w:rPr>
              <w:t xml:space="preserve">Children also need to know how to receive a pass if you are receiving a pass from the ground or through the air you need to square your shoulder to the direction the ball </w:t>
            </w:r>
            <w:r w:rsidR="0094512F" w:rsidRPr="0094512F">
              <w:rPr>
                <w:rFonts w:ascii="Arial" w:hAnsi="Arial" w:cs="Arial"/>
                <w:bCs/>
              </w:rPr>
              <w:t xml:space="preserve">is coming from. if you are receiving a pass from the ground you should turn your foot towards the outside as if you were passing and with your knees bend </w:t>
            </w:r>
            <w:r w:rsidR="00A82696">
              <w:rPr>
                <w:rFonts w:ascii="Arial" w:hAnsi="Arial" w:cs="Arial"/>
                <w:bCs/>
              </w:rPr>
              <w:t>that should stop the ball right at your feet</w:t>
            </w:r>
            <w:r w:rsidR="0010488E">
              <w:rPr>
                <w:rFonts w:ascii="Arial" w:hAnsi="Arial" w:cs="Arial"/>
                <w:bCs/>
              </w:rPr>
              <w:t xml:space="preserve">. </w:t>
            </w:r>
            <w:r w:rsidR="00993A4D">
              <w:rPr>
                <w:rFonts w:ascii="Arial" w:hAnsi="Arial" w:cs="Arial"/>
                <w:bCs/>
              </w:rPr>
              <w:t xml:space="preserve">for a pass through the air you need to </w:t>
            </w:r>
            <w:r w:rsidR="008C2E13">
              <w:rPr>
                <w:rFonts w:ascii="Arial" w:hAnsi="Arial" w:cs="Arial"/>
                <w:bCs/>
              </w:rPr>
              <w:t>receive</w:t>
            </w:r>
            <w:r w:rsidR="00993A4D">
              <w:rPr>
                <w:rFonts w:ascii="Arial" w:hAnsi="Arial" w:cs="Arial"/>
                <w:bCs/>
              </w:rPr>
              <w:t xml:space="preserve"> he ball with your chest gently into the air and then land at your feet, rather than bounce off out of control </w:t>
            </w:r>
          </w:p>
          <w:p w14:paraId="630962CB" w14:textId="77777777" w:rsidR="003F7EEA" w:rsidRDefault="003F7EEA" w:rsidP="003F7EEA">
            <w:pPr>
              <w:spacing w:line="360" w:lineRule="auto"/>
              <w:jc w:val="both"/>
              <w:rPr>
                <w:rFonts w:ascii="Arial" w:hAnsi="Arial" w:cs="Arial"/>
              </w:rPr>
            </w:pPr>
            <w:r>
              <w:rPr>
                <w:rFonts w:ascii="Arial" w:hAnsi="Arial" w:cs="Arial"/>
              </w:rPr>
              <w:t xml:space="preserve">MindTools, (2020) mentoring is defined as a relationship between two people with the goal of personal development. The aim of mentoring is to share knowledge, experience and advice to a less experience person or mentee. mentoring can be beneficial in both ways for the mentor and mentee the benefit for a mentor are it will help build your leadership skills so that you will be able to motivate and encourage others, improve your </w:t>
            </w:r>
          </w:p>
          <w:p w14:paraId="392F685A" w14:textId="77777777" w:rsidR="003F7EEA" w:rsidRDefault="003F7EEA" w:rsidP="003F7EEA">
            <w:pPr>
              <w:spacing w:line="360" w:lineRule="auto"/>
              <w:jc w:val="both"/>
              <w:rPr>
                <w:rFonts w:ascii="Arial" w:hAnsi="Arial" w:cs="Arial"/>
              </w:rPr>
            </w:pPr>
          </w:p>
          <w:p w14:paraId="5C1819CD" w14:textId="77777777" w:rsidR="00C5596D" w:rsidRDefault="003F7EEA" w:rsidP="003F7EEA">
            <w:pPr>
              <w:spacing w:line="360" w:lineRule="auto"/>
              <w:jc w:val="both"/>
              <w:rPr>
                <w:rFonts w:ascii="Arial" w:hAnsi="Arial" w:cs="Arial"/>
              </w:rPr>
            </w:pPr>
            <w:r>
              <w:rPr>
                <w:rFonts w:ascii="Arial" w:hAnsi="Arial" w:cs="Arial"/>
              </w:rPr>
              <w:t xml:space="preserve">communication skills, learn new perspective, advance your career and gain personal satisfaction. </w:t>
            </w:r>
          </w:p>
          <w:p w14:paraId="5D80783E" w14:textId="79EAC7F8" w:rsidR="000306CC" w:rsidRPr="003F7EEA" w:rsidRDefault="000306CC" w:rsidP="003F7EEA">
            <w:pPr>
              <w:spacing w:line="360" w:lineRule="auto"/>
              <w:jc w:val="both"/>
              <w:rPr>
                <w:rFonts w:ascii="Arial" w:hAnsi="Arial" w:cs="Arial"/>
              </w:rPr>
            </w:pPr>
            <w:r>
              <w:rPr>
                <w:rFonts w:ascii="Arial" w:hAnsi="Arial" w:cs="Arial"/>
              </w:rPr>
              <w:t xml:space="preserve">For a mentee you can gain valuable advice to help you decided on the best actions to take when you are in a difficult situation, developed your own knowledge and skills, improve your communication skills, build your network and advance your career. </w:t>
            </w:r>
          </w:p>
        </w:tc>
      </w:tr>
    </w:tbl>
    <w:p w14:paraId="0ADF14D1" w14:textId="77777777" w:rsidR="0023752D" w:rsidRDefault="0023752D">
      <w:pPr>
        <w:spacing w:after="200" w:line="276" w:lineRule="auto"/>
        <w:rPr>
          <w:rFonts w:ascii="Arial" w:hAnsi="Arial" w:cs="Arial"/>
          <w:b/>
          <w:sz w:val="22"/>
          <w:szCs w:val="22"/>
        </w:rPr>
      </w:pPr>
    </w:p>
    <w:p w14:paraId="2B2E4701" w14:textId="77777777" w:rsidR="0023752D" w:rsidRDefault="0023752D">
      <w:pPr>
        <w:spacing w:after="200" w:line="276" w:lineRule="auto"/>
        <w:rPr>
          <w:rFonts w:ascii="Arial" w:hAnsi="Arial" w:cs="Arial"/>
          <w:b/>
          <w:sz w:val="22"/>
          <w:szCs w:val="22"/>
        </w:rPr>
      </w:pPr>
    </w:p>
    <w:p w14:paraId="2966CA3B" w14:textId="77777777" w:rsidR="0023752D" w:rsidRDefault="0023752D">
      <w:pPr>
        <w:spacing w:after="200" w:line="276" w:lineRule="auto"/>
        <w:rPr>
          <w:rFonts w:ascii="Arial" w:hAnsi="Arial" w:cs="Arial"/>
          <w:b/>
          <w:sz w:val="22"/>
          <w:szCs w:val="22"/>
        </w:rPr>
      </w:pPr>
    </w:p>
    <w:p w14:paraId="6768FD3E" w14:textId="77777777" w:rsidR="0023752D" w:rsidRDefault="0023752D">
      <w:pPr>
        <w:spacing w:after="200" w:line="276" w:lineRule="auto"/>
        <w:rPr>
          <w:rFonts w:ascii="Arial" w:hAnsi="Arial" w:cs="Arial"/>
          <w:b/>
          <w:sz w:val="22"/>
          <w:szCs w:val="22"/>
        </w:rPr>
      </w:pPr>
    </w:p>
    <w:p w14:paraId="570D66C1" w14:textId="77777777" w:rsidR="003F7EEA" w:rsidRDefault="003F7EEA" w:rsidP="00F547B7">
      <w:pPr>
        <w:spacing w:after="200" w:line="276" w:lineRule="auto"/>
        <w:rPr>
          <w:rFonts w:ascii="Arial" w:hAnsi="Arial" w:cs="Arial"/>
          <w:b/>
          <w:sz w:val="22"/>
          <w:szCs w:val="22"/>
        </w:rPr>
      </w:pPr>
    </w:p>
    <w:p w14:paraId="41C81C20" w14:textId="382BECAE" w:rsidR="00F547B7" w:rsidRPr="005416E3" w:rsidRDefault="00F547B7" w:rsidP="00F547B7">
      <w:pPr>
        <w:spacing w:after="200" w:line="276" w:lineRule="auto"/>
        <w:rPr>
          <w:rFonts w:ascii="Arial" w:hAnsi="Arial" w:cs="Arial"/>
          <w:sz w:val="22"/>
          <w:szCs w:val="22"/>
        </w:rPr>
      </w:pPr>
      <w:r>
        <w:rPr>
          <w:rFonts w:ascii="Arial" w:hAnsi="Arial" w:cs="Arial"/>
          <w:b/>
          <w:sz w:val="22"/>
          <w:szCs w:val="22"/>
        </w:rPr>
        <w:lastRenderedPageBreak/>
        <w:t>TASK A</w:t>
      </w:r>
      <w:r w:rsidRPr="005C37F0">
        <w:rPr>
          <w:rFonts w:ascii="Arial" w:hAnsi="Arial" w:cs="Arial"/>
          <w:b/>
          <w:sz w:val="22"/>
          <w:szCs w:val="22"/>
        </w:rPr>
        <w:t xml:space="preserve"> – (</w:t>
      </w:r>
      <w:r>
        <w:rPr>
          <w:rFonts w:ascii="Arial" w:hAnsi="Arial" w:cs="Arial"/>
          <w:b/>
          <w:sz w:val="22"/>
          <w:szCs w:val="22"/>
        </w:rPr>
        <w:t xml:space="preserve">Reflective Learning Log 2 - </w:t>
      </w:r>
      <w:r w:rsidRPr="005C37F0">
        <w:rPr>
          <w:rFonts w:ascii="Arial" w:hAnsi="Arial" w:cs="Arial"/>
          <w:b/>
          <w:sz w:val="22"/>
          <w:szCs w:val="22"/>
        </w:rPr>
        <w:t>500 words</w:t>
      </w:r>
      <w:r>
        <w:rPr>
          <w:rFonts w:ascii="Arial" w:hAnsi="Arial" w:cs="Arial"/>
          <w:b/>
          <w:sz w:val="22"/>
          <w:szCs w:val="22"/>
        </w:rPr>
        <w:t xml:space="preserve"> – Mid Point Experience</w:t>
      </w:r>
      <w:r w:rsidRPr="005C37F0">
        <w:rPr>
          <w:rFonts w:ascii="Arial" w:hAnsi="Arial" w:cs="Arial"/>
          <w:b/>
          <w:sz w:val="22"/>
          <w:szCs w:val="22"/>
        </w:rPr>
        <w:t>)</w:t>
      </w:r>
    </w:p>
    <w:p w14:paraId="34EBC0FB" w14:textId="77777777" w:rsidR="00F547B7" w:rsidRDefault="00F547B7" w:rsidP="00F547B7">
      <w:pPr>
        <w:spacing w:after="200" w:line="276" w:lineRule="auto"/>
        <w:rPr>
          <w:rFonts w:ascii="Arial" w:hAnsi="Arial" w:cs="Arial"/>
          <w:b/>
          <w:sz w:val="22"/>
          <w:szCs w:val="22"/>
        </w:rPr>
      </w:pPr>
      <w:r>
        <w:rPr>
          <w:rFonts w:ascii="Arial" w:hAnsi="Arial" w:cs="Arial"/>
          <w:b/>
          <w:sz w:val="22"/>
          <w:szCs w:val="22"/>
        </w:rPr>
        <w:t>Recommend to link the reflective experience to two different key themes.</w:t>
      </w:r>
    </w:p>
    <w:tbl>
      <w:tblPr>
        <w:tblStyle w:val="TableGrid"/>
        <w:tblW w:w="9511" w:type="dxa"/>
        <w:tblLook w:val="04A0" w:firstRow="1" w:lastRow="0" w:firstColumn="1" w:lastColumn="0" w:noHBand="0" w:noVBand="1"/>
      </w:tblPr>
      <w:tblGrid>
        <w:gridCol w:w="9511"/>
      </w:tblGrid>
      <w:tr w:rsidR="0023752D" w14:paraId="52E6DE5C" w14:textId="77777777" w:rsidTr="001053CA">
        <w:trPr>
          <w:trHeight w:val="11309"/>
        </w:trPr>
        <w:tc>
          <w:tcPr>
            <w:tcW w:w="9511" w:type="dxa"/>
          </w:tcPr>
          <w:p w14:paraId="712EFF8D" w14:textId="77777777" w:rsidR="0023752D" w:rsidRDefault="0023752D" w:rsidP="001053CA">
            <w:pPr>
              <w:spacing w:after="200" w:line="276" w:lineRule="auto"/>
              <w:rPr>
                <w:rFonts w:ascii="Arial" w:hAnsi="Arial" w:cs="Arial"/>
                <w:b/>
                <w:sz w:val="22"/>
                <w:szCs w:val="22"/>
              </w:rPr>
            </w:pPr>
          </w:p>
          <w:p w14:paraId="1970BBF9" w14:textId="2D06515E" w:rsidR="005F15DF" w:rsidRPr="007F020C" w:rsidRDefault="005F15DF" w:rsidP="007F020C">
            <w:pPr>
              <w:spacing w:after="200" w:line="360" w:lineRule="auto"/>
              <w:jc w:val="both"/>
              <w:rPr>
                <w:rFonts w:ascii="Arial" w:hAnsi="Arial" w:cs="Arial"/>
                <w:bCs/>
              </w:rPr>
            </w:pPr>
            <w:r w:rsidRPr="007F020C">
              <w:rPr>
                <w:rFonts w:ascii="Arial" w:hAnsi="Arial" w:cs="Arial"/>
                <w:bCs/>
              </w:rPr>
              <w:t>Penllergaer Primary School</w:t>
            </w:r>
            <w:r w:rsidR="00B97034">
              <w:rPr>
                <w:rFonts w:ascii="Arial" w:hAnsi="Arial" w:cs="Arial"/>
                <w:bCs/>
              </w:rPr>
              <w:t xml:space="preserve"> Underhand Throw.</w:t>
            </w:r>
          </w:p>
          <w:p w14:paraId="71239DA8" w14:textId="77777777" w:rsidR="00956E8B" w:rsidRDefault="007F020C" w:rsidP="007F020C">
            <w:pPr>
              <w:spacing w:after="200" w:line="360" w:lineRule="auto"/>
              <w:jc w:val="both"/>
              <w:rPr>
                <w:rFonts w:ascii="Arial" w:hAnsi="Arial" w:cs="Arial"/>
              </w:rPr>
            </w:pPr>
            <w:r w:rsidRPr="007F020C">
              <w:rPr>
                <w:rFonts w:ascii="Arial" w:hAnsi="Arial" w:cs="Arial"/>
              </w:rPr>
              <w:t>According to Welsh Assemble Government, (2019) Underhand throw is defined as when you throw an object over a short distance that is involved participant to throw weight forward by swinging their hand straight forwards to hit their target and also by swinging through from the back to the front to release the object that they are holding at hip height</w:t>
            </w:r>
            <w:r w:rsidR="00956E8B">
              <w:rPr>
                <w:rFonts w:ascii="Arial" w:hAnsi="Arial" w:cs="Arial"/>
              </w:rPr>
              <w:t>.</w:t>
            </w:r>
          </w:p>
          <w:p w14:paraId="1EE1271C" w14:textId="77777777" w:rsidR="005F15DF" w:rsidRDefault="00EC48FE" w:rsidP="007F020C">
            <w:pPr>
              <w:spacing w:after="200" w:line="360" w:lineRule="auto"/>
              <w:jc w:val="both"/>
              <w:rPr>
                <w:rFonts w:ascii="Arial" w:hAnsi="Arial" w:cs="Arial"/>
                <w:sz w:val="22"/>
                <w:szCs w:val="22"/>
              </w:rPr>
            </w:pPr>
            <w:r>
              <w:rPr>
                <w:rFonts w:ascii="Arial" w:hAnsi="Arial" w:cs="Arial"/>
              </w:rPr>
              <w:t xml:space="preserve">When doing an underhand throw participant should always stand and face the direction that they are going to throw the ball. participant should hold the ball or soft ball in their stronger hand and always be ready to step forward with their opposite foot to the throwing arm. </w:t>
            </w:r>
            <w:r w:rsidR="007F020C">
              <w:rPr>
                <w:rFonts w:ascii="Arial" w:hAnsi="Arial" w:cs="Arial"/>
                <w:sz w:val="22"/>
                <w:szCs w:val="22"/>
              </w:rPr>
              <w:t xml:space="preserve"> </w:t>
            </w:r>
            <w:r>
              <w:rPr>
                <w:rFonts w:ascii="Arial" w:hAnsi="Arial" w:cs="Arial"/>
                <w:sz w:val="22"/>
                <w:szCs w:val="22"/>
              </w:rPr>
              <w:t>participant should swing their throwing arm backwards and forward by keeping their hand extended and relaxed</w:t>
            </w:r>
            <w:r w:rsidR="005B58FF">
              <w:rPr>
                <w:rFonts w:ascii="Arial" w:hAnsi="Arial" w:cs="Arial"/>
                <w:sz w:val="22"/>
                <w:szCs w:val="22"/>
              </w:rPr>
              <w:t xml:space="preserve"> and released the ball in front of the body at approximately hip height. Participant should always remember to follow throw in the direction of throw with the throwing hand pointing to the target.</w:t>
            </w:r>
            <w:r w:rsidR="00832178">
              <w:rPr>
                <w:rFonts w:ascii="Arial" w:hAnsi="Arial" w:cs="Arial"/>
                <w:sz w:val="22"/>
                <w:szCs w:val="22"/>
              </w:rPr>
              <w:t xml:space="preserve"> </w:t>
            </w:r>
          </w:p>
          <w:p w14:paraId="6068AFDB" w14:textId="77777777" w:rsidR="00832178" w:rsidRDefault="004B45AE" w:rsidP="007F020C">
            <w:pPr>
              <w:spacing w:after="200" w:line="360" w:lineRule="auto"/>
              <w:jc w:val="both"/>
              <w:rPr>
                <w:rFonts w:ascii="Arial" w:hAnsi="Arial" w:cs="Arial"/>
              </w:rPr>
            </w:pPr>
            <w:r>
              <w:rPr>
                <w:rFonts w:ascii="Arial" w:hAnsi="Arial" w:cs="Arial"/>
              </w:rPr>
              <w:t xml:space="preserve">Before the participant arrived in the playground I did an Health and safety check on the equipment and playground to identify any damage or hazard if there was any I would have replaced equipment and I will tell the participants to be aware of were the emergency exit is in case of any emergencies. At the beginning of my session I start with warm up by asking for a volunteer to be the </w:t>
            </w:r>
            <w:r w:rsidR="00154457">
              <w:rPr>
                <w:rFonts w:ascii="Arial" w:hAnsi="Arial" w:cs="Arial"/>
              </w:rPr>
              <w:t>bulldog</w:t>
            </w:r>
            <w:r>
              <w:rPr>
                <w:rFonts w:ascii="Arial" w:hAnsi="Arial" w:cs="Arial"/>
              </w:rPr>
              <w:t xml:space="preserve"> and </w:t>
            </w:r>
            <w:r w:rsidR="00154457">
              <w:rPr>
                <w:rFonts w:ascii="Arial" w:hAnsi="Arial" w:cs="Arial"/>
              </w:rPr>
              <w:t xml:space="preserve">whiles the other participant will be running around and the bulldog will try to catch them. the aim of this </w:t>
            </w:r>
            <w:r w:rsidR="00337D50">
              <w:rPr>
                <w:rFonts w:ascii="Arial" w:hAnsi="Arial" w:cs="Arial"/>
              </w:rPr>
              <w:t>warmup</w:t>
            </w:r>
            <w:r w:rsidR="00154457">
              <w:rPr>
                <w:rFonts w:ascii="Arial" w:hAnsi="Arial" w:cs="Arial"/>
              </w:rPr>
              <w:t xml:space="preserve"> is for the participant to have fun and also to run around without being caught by the bulldog</w:t>
            </w:r>
            <w:r w:rsidR="00337D50">
              <w:rPr>
                <w:rFonts w:ascii="Arial" w:hAnsi="Arial" w:cs="Arial"/>
              </w:rPr>
              <w:t>.</w:t>
            </w:r>
          </w:p>
          <w:p w14:paraId="3A0C12CE" w14:textId="78136A5C" w:rsidR="00F0372C" w:rsidRDefault="00D0728C" w:rsidP="007F020C">
            <w:pPr>
              <w:spacing w:after="200" w:line="360" w:lineRule="auto"/>
              <w:jc w:val="both"/>
              <w:rPr>
                <w:rFonts w:ascii="Arial" w:hAnsi="Arial" w:cs="Arial"/>
              </w:rPr>
            </w:pPr>
            <w:r>
              <w:rPr>
                <w:rFonts w:ascii="Arial" w:hAnsi="Arial" w:cs="Arial"/>
              </w:rPr>
              <w:t>For my activity I did and Underhand Roll</w:t>
            </w:r>
            <w:r w:rsidR="009A2C85">
              <w:rPr>
                <w:rFonts w:ascii="Arial" w:hAnsi="Arial" w:cs="Arial"/>
              </w:rPr>
              <w:t>. P</w:t>
            </w:r>
            <w:r>
              <w:rPr>
                <w:rFonts w:ascii="Arial" w:hAnsi="Arial" w:cs="Arial"/>
              </w:rPr>
              <w:t>articipant will be in a group of three or fo</w:t>
            </w:r>
            <w:r w:rsidR="009A2C85">
              <w:rPr>
                <w:rFonts w:ascii="Arial" w:hAnsi="Arial" w:cs="Arial"/>
              </w:rPr>
              <w:t>ur</w:t>
            </w:r>
            <w:r>
              <w:rPr>
                <w:rFonts w:ascii="Arial" w:hAnsi="Arial" w:cs="Arial"/>
              </w:rPr>
              <w:t xml:space="preserve"> because you want to </w:t>
            </w:r>
            <w:r w:rsidR="009A2C85">
              <w:rPr>
                <w:rFonts w:ascii="Arial" w:hAnsi="Arial" w:cs="Arial"/>
              </w:rPr>
              <w:t>keep them in small group so that they will not be bored, and you will also not give them time to play around with their friends. participant should use the correct basic technique by stepping with one foot in front and the other at the back and they also have to bend their back and knee to throw the soft ball forward to hit the cones</w:t>
            </w:r>
            <w:r w:rsidR="0018497A">
              <w:rPr>
                <w:rFonts w:ascii="Arial" w:hAnsi="Arial" w:cs="Arial"/>
              </w:rPr>
              <w:t xml:space="preserve">. the teaching point of this activity is </w:t>
            </w:r>
            <w:r w:rsidR="006E1AF9">
              <w:rPr>
                <w:rFonts w:ascii="Arial" w:hAnsi="Arial" w:cs="Arial"/>
              </w:rPr>
              <w:t xml:space="preserve">that participant should keep their head up when throwing so that they will be able to see the target, participant should bend their knee </w:t>
            </w:r>
            <w:r w:rsidR="006E1AF9">
              <w:rPr>
                <w:rFonts w:ascii="Arial" w:hAnsi="Arial" w:cs="Arial"/>
              </w:rPr>
              <w:lastRenderedPageBreak/>
              <w:t>when throwing the ball and communicate with their teammate, stay focus and aim at your target</w:t>
            </w:r>
            <w:r w:rsidR="00F0372C">
              <w:rPr>
                <w:rFonts w:ascii="Arial" w:hAnsi="Arial" w:cs="Arial"/>
              </w:rPr>
              <w:t>.</w:t>
            </w:r>
          </w:p>
          <w:p w14:paraId="1BE43DB1" w14:textId="7D4893D5" w:rsidR="00FA44B5" w:rsidRDefault="00FA44B5" w:rsidP="007F020C">
            <w:pPr>
              <w:spacing w:after="200" w:line="360" w:lineRule="auto"/>
              <w:jc w:val="both"/>
              <w:rPr>
                <w:rFonts w:ascii="Arial" w:hAnsi="Arial" w:cs="Arial"/>
              </w:rPr>
            </w:pPr>
            <w:r>
              <w:rPr>
                <w:rFonts w:ascii="Arial" w:hAnsi="Arial" w:cs="Arial"/>
              </w:rPr>
              <w:t>Manchester Metropolitan University, (2020) Mentoring is essential because it helps people build their confident and also help support the mentee so that they can take control of their own development.</w:t>
            </w:r>
          </w:p>
          <w:p w14:paraId="5357305A" w14:textId="0208B153" w:rsidR="00337D50" w:rsidRPr="004B45AE" w:rsidRDefault="00FA44B5" w:rsidP="007F020C">
            <w:pPr>
              <w:spacing w:after="200" w:line="360" w:lineRule="auto"/>
              <w:jc w:val="both"/>
              <w:rPr>
                <w:rFonts w:ascii="Arial" w:hAnsi="Arial" w:cs="Arial"/>
              </w:rPr>
            </w:pPr>
            <w:r>
              <w:rPr>
                <w:rFonts w:ascii="Arial" w:hAnsi="Arial" w:cs="Arial"/>
              </w:rPr>
              <w:t xml:space="preserve">When I was mentoring one of the participant as a mentor </w:t>
            </w:r>
            <w:r w:rsidR="00EC1B33">
              <w:rPr>
                <w:rFonts w:ascii="Arial" w:hAnsi="Arial" w:cs="Arial"/>
              </w:rPr>
              <w:t xml:space="preserve">I asked question so that I will be able to develop a relationship between me and the mentee and I also try to provide support and encouragement to the participant and offer guidance and advice that will be beneficial to the mentee. as a mentor I need to give the mentee a positive feedback so that they can improve their development. </w:t>
            </w:r>
          </w:p>
        </w:tc>
      </w:tr>
    </w:tbl>
    <w:p w14:paraId="7DED5E50" w14:textId="77777777" w:rsidR="0023752D" w:rsidRDefault="0023752D">
      <w:pPr>
        <w:spacing w:after="200" w:line="276" w:lineRule="auto"/>
        <w:rPr>
          <w:rFonts w:ascii="Arial" w:hAnsi="Arial" w:cs="Arial"/>
          <w:b/>
          <w:sz w:val="22"/>
          <w:szCs w:val="22"/>
        </w:rPr>
      </w:pPr>
    </w:p>
    <w:p w14:paraId="16481CAD" w14:textId="77777777" w:rsidR="0023752D" w:rsidRDefault="0023752D">
      <w:pPr>
        <w:spacing w:after="200" w:line="276" w:lineRule="auto"/>
        <w:rPr>
          <w:rFonts w:ascii="Arial" w:hAnsi="Arial" w:cs="Arial"/>
          <w:b/>
          <w:sz w:val="22"/>
          <w:szCs w:val="22"/>
        </w:rPr>
      </w:pPr>
    </w:p>
    <w:p w14:paraId="6780C4D4" w14:textId="77777777" w:rsidR="0023752D" w:rsidRDefault="0023752D">
      <w:pPr>
        <w:spacing w:after="200" w:line="276" w:lineRule="auto"/>
        <w:rPr>
          <w:rFonts w:ascii="Arial" w:hAnsi="Arial" w:cs="Arial"/>
          <w:b/>
          <w:sz w:val="22"/>
          <w:szCs w:val="22"/>
        </w:rPr>
      </w:pPr>
    </w:p>
    <w:p w14:paraId="4F47E470" w14:textId="77777777" w:rsidR="006E1AF9" w:rsidRDefault="006E1AF9" w:rsidP="00F547B7">
      <w:pPr>
        <w:spacing w:after="200" w:line="276" w:lineRule="auto"/>
        <w:rPr>
          <w:rFonts w:ascii="Arial" w:hAnsi="Arial" w:cs="Arial"/>
          <w:b/>
          <w:sz w:val="22"/>
          <w:szCs w:val="22"/>
        </w:rPr>
      </w:pPr>
    </w:p>
    <w:p w14:paraId="4C8B4A20" w14:textId="77777777" w:rsidR="006E1AF9" w:rsidRDefault="006E1AF9" w:rsidP="00F547B7">
      <w:pPr>
        <w:spacing w:after="200" w:line="276" w:lineRule="auto"/>
        <w:rPr>
          <w:rFonts w:ascii="Arial" w:hAnsi="Arial" w:cs="Arial"/>
          <w:b/>
          <w:sz w:val="22"/>
          <w:szCs w:val="22"/>
        </w:rPr>
      </w:pPr>
    </w:p>
    <w:p w14:paraId="338BF756" w14:textId="77777777" w:rsidR="006E1AF9" w:rsidRDefault="006E1AF9" w:rsidP="00F547B7">
      <w:pPr>
        <w:spacing w:after="200" w:line="276" w:lineRule="auto"/>
        <w:rPr>
          <w:rFonts w:ascii="Arial" w:hAnsi="Arial" w:cs="Arial"/>
          <w:b/>
          <w:sz w:val="22"/>
          <w:szCs w:val="22"/>
        </w:rPr>
      </w:pPr>
    </w:p>
    <w:p w14:paraId="520BEAC2" w14:textId="16A78452" w:rsidR="00F547B7" w:rsidRPr="005416E3" w:rsidRDefault="00F547B7" w:rsidP="00F547B7">
      <w:pPr>
        <w:spacing w:after="200" w:line="276" w:lineRule="auto"/>
        <w:rPr>
          <w:rFonts w:ascii="Arial" w:hAnsi="Arial" w:cs="Arial"/>
          <w:sz w:val="22"/>
          <w:szCs w:val="22"/>
        </w:rPr>
      </w:pPr>
      <w:r>
        <w:rPr>
          <w:rFonts w:ascii="Arial" w:hAnsi="Arial" w:cs="Arial"/>
          <w:b/>
          <w:sz w:val="22"/>
          <w:szCs w:val="22"/>
        </w:rPr>
        <w:t>TASK A</w:t>
      </w:r>
      <w:r w:rsidRPr="005C37F0">
        <w:rPr>
          <w:rFonts w:ascii="Arial" w:hAnsi="Arial" w:cs="Arial"/>
          <w:b/>
          <w:sz w:val="22"/>
          <w:szCs w:val="22"/>
        </w:rPr>
        <w:t xml:space="preserve"> – (</w:t>
      </w:r>
      <w:r>
        <w:rPr>
          <w:rFonts w:ascii="Arial" w:hAnsi="Arial" w:cs="Arial"/>
          <w:b/>
          <w:sz w:val="22"/>
          <w:szCs w:val="22"/>
        </w:rPr>
        <w:t xml:space="preserve">Reflective Learning Log 3 - </w:t>
      </w:r>
      <w:r w:rsidRPr="005C37F0">
        <w:rPr>
          <w:rFonts w:ascii="Arial" w:hAnsi="Arial" w:cs="Arial"/>
          <w:b/>
          <w:sz w:val="22"/>
          <w:szCs w:val="22"/>
        </w:rPr>
        <w:t>500 words</w:t>
      </w:r>
      <w:r>
        <w:rPr>
          <w:rFonts w:ascii="Arial" w:hAnsi="Arial" w:cs="Arial"/>
          <w:b/>
          <w:sz w:val="22"/>
          <w:szCs w:val="22"/>
        </w:rPr>
        <w:t xml:space="preserve"> – Mid Point Experience</w:t>
      </w:r>
      <w:r w:rsidRPr="005C37F0">
        <w:rPr>
          <w:rFonts w:ascii="Arial" w:hAnsi="Arial" w:cs="Arial"/>
          <w:b/>
          <w:sz w:val="22"/>
          <w:szCs w:val="22"/>
        </w:rPr>
        <w:t>)</w:t>
      </w:r>
    </w:p>
    <w:p w14:paraId="2E39E3FA" w14:textId="77777777" w:rsidR="00F547B7" w:rsidRDefault="00F547B7" w:rsidP="00F547B7">
      <w:pPr>
        <w:spacing w:after="200" w:line="276" w:lineRule="auto"/>
        <w:rPr>
          <w:rFonts w:ascii="Arial" w:hAnsi="Arial" w:cs="Arial"/>
          <w:b/>
          <w:sz w:val="22"/>
          <w:szCs w:val="22"/>
        </w:rPr>
      </w:pPr>
      <w:r>
        <w:rPr>
          <w:rFonts w:ascii="Arial" w:hAnsi="Arial" w:cs="Arial"/>
          <w:b/>
          <w:sz w:val="22"/>
          <w:szCs w:val="22"/>
        </w:rPr>
        <w:t>Recommend to link the reflective experience to two different key themes.</w:t>
      </w:r>
    </w:p>
    <w:tbl>
      <w:tblPr>
        <w:tblStyle w:val="TableGrid"/>
        <w:tblW w:w="9511" w:type="dxa"/>
        <w:tblLook w:val="04A0" w:firstRow="1" w:lastRow="0" w:firstColumn="1" w:lastColumn="0" w:noHBand="0" w:noVBand="1"/>
      </w:tblPr>
      <w:tblGrid>
        <w:gridCol w:w="9511"/>
      </w:tblGrid>
      <w:tr w:rsidR="0023752D" w14:paraId="57BC628F" w14:textId="77777777" w:rsidTr="001053CA">
        <w:trPr>
          <w:trHeight w:val="11309"/>
        </w:trPr>
        <w:tc>
          <w:tcPr>
            <w:tcW w:w="9511" w:type="dxa"/>
          </w:tcPr>
          <w:p w14:paraId="77867201" w14:textId="77777777" w:rsidR="00816938" w:rsidRDefault="00816938" w:rsidP="001053CA">
            <w:pPr>
              <w:spacing w:after="200" w:line="276" w:lineRule="auto"/>
              <w:rPr>
                <w:rFonts w:ascii="Arial" w:hAnsi="Arial" w:cs="Arial"/>
                <w:b/>
                <w:sz w:val="22"/>
                <w:szCs w:val="22"/>
              </w:rPr>
            </w:pPr>
          </w:p>
          <w:p w14:paraId="6015B7E3" w14:textId="666C5950" w:rsidR="004A1E9A" w:rsidRPr="005C7B1E" w:rsidRDefault="00A938C0" w:rsidP="004A1E9A">
            <w:pPr>
              <w:spacing w:after="200" w:line="360" w:lineRule="auto"/>
              <w:jc w:val="both"/>
              <w:rPr>
                <w:rFonts w:ascii="Arial" w:hAnsi="Arial" w:cs="Arial"/>
                <w:bCs/>
              </w:rPr>
            </w:pPr>
            <w:r w:rsidRPr="005C7B1E">
              <w:rPr>
                <w:rFonts w:ascii="Arial" w:hAnsi="Arial" w:cs="Arial"/>
                <w:bCs/>
              </w:rPr>
              <w:t>Olcfa Primary School</w:t>
            </w:r>
            <w:r w:rsidR="00B97034">
              <w:rPr>
                <w:rFonts w:ascii="Arial" w:hAnsi="Arial" w:cs="Arial"/>
                <w:bCs/>
              </w:rPr>
              <w:t xml:space="preserve"> Netball.</w:t>
            </w:r>
          </w:p>
          <w:p w14:paraId="6D57D285" w14:textId="69734932" w:rsidR="00A938C0" w:rsidRDefault="00A938C0" w:rsidP="004A1E9A">
            <w:pPr>
              <w:spacing w:after="200" w:line="360" w:lineRule="auto"/>
              <w:jc w:val="both"/>
              <w:rPr>
                <w:rFonts w:ascii="Arial" w:hAnsi="Arial" w:cs="Arial"/>
                <w:bCs/>
              </w:rPr>
            </w:pPr>
            <w:r w:rsidRPr="005C7B1E">
              <w:rPr>
                <w:rFonts w:ascii="Arial" w:hAnsi="Arial" w:cs="Arial"/>
                <w:bCs/>
              </w:rPr>
              <w:t xml:space="preserve">According to International </w:t>
            </w:r>
            <w:r w:rsidR="00241069" w:rsidRPr="005C7B1E">
              <w:rPr>
                <w:rFonts w:ascii="Arial" w:hAnsi="Arial" w:cs="Arial"/>
                <w:bCs/>
              </w:rPr>
              <w:t xml:space="preserve">Netball Federation, (2018) Netball was invented by James Naismith in 1891 in Springfield, Massachusetts. Netball was first play in England in 1895 at madame Ostenburgs College. Netball continue to grow in most </w:t>
            </w:r>
            <w:r w:rsidR="00104F22" w:rsidRPr="005C7B1E">
              <w:rPr>
                <w:rFonts w:ascii="Arial" w:hAnsi="Arial" w:cs="Arial"/>
                <w:bCs/>
              </w:rPr>
              <w:t>British Commonwealth</w:t>
            </w:r>
            <w:r w:rsidR="00241069" w:rsidRPr="005C7B1E">
              <w:rPr>
                <w:rFonts w:ascii="Arial" w:hAnsi="Arial" w:cs="Arial"/>
                <w:bCs/>
              </w:rPr>
              <w:t xml:space="preserve"> Countries in the first half of the 20</w:t>
            </w:r>
            <w:r w:rsidR="00241069" w:rsidRPr="005C7B1E">
              <w:rPr>
                <w:rFonts w:ascii="Arial" w:hAnsi="Arial" w:cs="Arial"/>
                <w:bCs/>
                <w:vertAlign w:val="superscript"/>
              </w:rPr>
              <w:t>th</w:t>
            </w:r>
            <w:r w:rsidR="00241069" w:rsidRPr="005C7B1E">
              <w:rPr>
                <w:rFonts w:ascii="Arial" w:hAnsi="Arial" w:cs="Arial"/>
                <w:bCs/>
              </w:rPr>
              <w:t xml:space="preserve"> century. </w:t>
            </w:r>
            <w:r w:rsidR="00104F22" w:rsidRPr="005C7B1E">
              <w:rPr>
                <w:rFonts w:ascii="Arial" w:hAnsi="Arial" w:cs="Arial"/>
                <w:bCs/>
              </w:rPr>
              <w:t xml:space="preserve">In 1995 Netball became a recognized sport of the International Olympic Committee and the objective of the federation was to ensure the status of netball is retain and to encourage the International Olympic Committee to include Netball in the Olympic Games programme in the future and Netball was included in 1998 in the Kuala Lumpur were Australia took the Gold medal, New Zealand Silver and England the Bronze. Netball was also included in 2002 Commonwealth Games </w:t>
            </w:r>
            <w:r w:rsidR="00A80595" w:rsidRPr="005C7B1E">
              <w:rPr>
                <w:rFonts w:ascii="Arial" w:hAnsi="Arial" w:cs="Arial"/>
                <w:bCs/>
              </w:rPr>
              <w:t>in Manchester England Australia took Gold again, New Zealand Silver and Jamaica edging out England for the Bronze.</w:t>
            </w:r>
          </w:p>
          <w:p w14:paraId="3269F1B0" w14:textId="6F603B6C" w:rsidR="00A80595" w:rsidRDefault="00585B4A" w:rsidP="004A1E9A">
            <w:pPr>
              <w:spacing w:after="200" w:line="360" w:lineRule="auto"/>
              <w:jc w:val="both"/>
              <w:rPr>
                <w:rFonts w:ascii="Arial" w:hAnsi="Arial" w:cs="Arial"/>
                <w:bCs/>
              </w:rPr>
            </w:pPr>
            <w:r>
              <w:rPr>
                <w:rFonts w:ascii="Arial" w:hAnsi="Arial" w:cs="Arial"/>
                <w:bCs/>
              </w:rPr>
              <w:t>Netball Alberta, (2020) Netball is played with two teams of seven players each team will try to gain or keep possession of the ball. In Netball players have specified areas that they can move through by running, jumping, throwing and catching. And the team with the ball will attempt to move into the goal by circling from where the goal maybe scored while the opposite team use defensive movement and strategies to prevent the opposite team to gain possession. play restart after each goal with teams having alterna</w:t>
            </w:r>
            <w:r w:rsidR="00D955C0">
              <w:rPr>
                <w:rFonts w:ascii="Arial" w:hAnsi="Arial" w:cs="Arial"/>
                <w:bCs/>
              </w:rPr>
              <w:t xml:space="preserve">te possession and the team with </w:t>
            </w:r>
            <w:r w:rsidR="00252D90">
              <w:rPr>
                <w:rFonts w:ascii="Arial" w:hAnsi="Arial" w:cs="Arial"/>
                <w:bCs/>
              </w:rPr>
              <w:t>the greatest</w:t>
            </w:r>
            <w:r w:rsidR="00D955C0">
              <w:rPr>
                <w:rFonts w:ascii="Arial" w:hAnsi="Arial" w:cs="Arial"/>
                <w:bCs/>
              </w:rPr>
              <w:t xml:space="preserve"> number of goals is the winner of the match.</w:t>
            </w:r>
          </w:p>
          <w:p w14:paraId="0C72D38F" w14:textId="3DB0212D" w:rsidR="00964430" w:rsidRPr="005C7B1E" w:rsidRDefault="00252D90" w:rsidP="004A1E9A">
            <w:pPr>
              <w:spacing w:after="200" w:line="360" w:lineRule="auto"/>
              <w:jc w:val="both"/>
              <w:rPr>
                <w:rFonts w:ascii="Arial" w:hAnsi="Arial" w:cs="Arial"/>
                <w:bCs/>
              </w:rPr>
            </w:pPr>
            <w:r>
              <w:rPr>
                <w:rFonts w:ascii="Arial" w:hAnsi="Arial" w:cs="Arial"/>
                <w:bCs/>
              </w:rPr>
              <w:t>For my warm up participant will be split in to two teams with coloured bibs to each teams the aim of the warm up is for participant to pass and move around the playground and when passing the ball to their team mate they should pass the ball by holding the ball in both hands at chest height and fingers apart</w:t>
            </w:r>
            <w:r w:rsidR="006442CB">
              <w:rPr>
                <w:rFonts w:ascii="Arial" w:hAnsi="Arial" w:cs="Arial"/>
                <w:bCs/>
              </w:rPr>
              <w:t xml:space="preserve">. and the activity will be a chest pass drill participant will be split into teams of two and each team will have four players max depend on the number of participants. One player will be in the middle while the other team mate will try to pass the ball to each other by using the correct coaching point such as step forward with one foot and keep elbow close to your body, focus eye contact on </w:t>
            </w:r>
            <w:r w:rsidR="006442CB">
              <w:rPr>
                <w:rFonts w:ascii="Arial" w:hAnsi="Arial" w:cs="Arial"/>
                <w:bCs/>
              </w:rPr>
              <w:lastRenderedPageBreak/>
              <w:t xml:space="preserve">the ball, communicate with team mate, keep eye on the receiver, push hand forward with power. the aim of this session is for participant to have fun and learn basic skills that is needed for </w:t>
            </w:r>
            <w:r w:rsidR="000311FE">
              <w:rPr>
                <w:rFonts w:ascii="Arial" w:hAnsi="Arial" w:cs="Arial"/>
                <w:bCs/>
              </w:rPr>
              <w:t xml:space="preserve">playing Netball. </w:t>
            </w:r>
            <w:r w:rsidR="006442CB">
              <w:rPr>
                <w:rFonts w:ascii="Arial" w:hAnsi="Arial" w:cs="Arial"/>
                <w:bCs/>
              </w:rPr>
              <w:t xml:space="preserve"> </w:t>
            </w:r>
          </w:p>
          <w:p w14:paraId="7DEBBCF1" w14:textId="5D34172D" w:rsidR="00A80595" w:rsidRPr="004A1E9A" w:rsidRDefault="00A80595" w:rsidP="004A1E9A">
            <w:pPr>
              <w:spacing w:after="200" w:line="360" w:lineRule="auto"/>
              <w:jc w:val="both"/>
              <w:rPr>
                <w:rFonts w:ascii="Arial" w:hAnsi="Arial" w:cs="Arial"/>
                <w:bCs/>
                <w:sz w:val="22"/>
                <w:szCs w:val="22"/>
              </w:rPr>
            </w:pPr>
          </w:p>
        </w:tc>
      </w:tr>
    </w:tbl>
    <w:p w14:paraId="711DEF46" w14:textId="77777777" w:rsidR="0023752D" w:rsidRDefault="0023752D">
      <w:pPr>
        <w:spacing w:after="200" w:line="276" w:lineRule="auto"/>
        <w:rPr>
          <w:rFonts w:ascii="Arial" w:hAnsi="Arial" w:cs="Arial"/>
          <w:b/>
          <w:sz w:val="22"/>
          <w:szCs w:val="22"/>
        </w:rPr>
      </w:pPr>
    </w:p>
    <w:p w14:paraId="24713CC7" w14:textId="77777777" w:rsidR="0023752D" w:rsidRDefault="0023752D" w:rsidP="0023752D">
      <w:pPr>
        <w:jc w:val="both"/>
        <w:rPr>
          <w:rFonts w:ascii="Arial" w:hAnsi="Arial" w:cs="Arial"/>
          <w:sz w:val="22"/>
          <w:szCs w:val="22"/>
        </w:rPr>
      </w:pPr>
    </w:p>
    <w:p w14:paraId="27356AF2" w14:textId="77777777" w:rsidR="0023752D" w:rsidRDefault="0023752D" w:rsidP="0023752D">
      <w:pPr>
        <w:jc w:val="both"/>
        <w:rPr>
          <w:rFonts w:ascii="Arial" w:hAnsi="Arial" w:cs="Arial"/>
          <w:sz w:val="22"/>
          <w:szCs w:val="22"/>
        </w:rPr>
      </w:pPr>
    </w:p>
    <w:p w14:paraId="475498C9" w14:textId="77777777" w:rsidR="005C37F0" w:rsidRDefault="005C37F0" w:rsidP="0023752D">
      <w:pPr>
        <w:jc w:val="both"/>
        <w:rPr>
          <w:rFonts w:ascii="Arial" w:hAnsi="Arial" w:cs="Arial"/>
          <w:sz w:val="22"/>
          <w:szCs w:val="22"/>
        </w:rPr>
      </w:pPr>
    </w:p>
    <w:p w14:paraId="13762CD1" w14:textId="77777777" w:rsidR="005C37F0" w:rsidRDefault="005C37F0" w:rsidP="005C37F0">
      <w:pPr>
        <w:jc w:val="both"/>
        <w:rPr>
          <w:rFonts w:ascii="Arial" w:hAnsi="Arial" w:cs="Arial"/>
          <w:b/>
          <w:sz w:val="22"/>
        </w:rPr>
      </w:pPr>
    </w:p>
    <w:p w14:paraId="402929D0" w14:textId="77777777" w:rsidR="00F119A0" w:rsidRDefault="00F119A0" w:rsidP="00F547B7">
      <w:pPr>
        <w:spacing w:after="200" w:line="276" w:lineRule="auto"/>
        <w:rPr>
          <w:rFonts w:ascii="Arial" w:hAnsi="Arial" w:cs="Arial"/>
          <w:b/>
          <w:sz w:val="22"/>
          <w:szCs w:val="22"/>
        </w:rPr>
      </w:pPr>
    </w:p>
    <w:p w14:paraId="5EB8D437" w14:textId="77777777" w:rsidR="00F119A0" w:rsidRDefault="00F119A0" w:rsidP="00F547B7">
      <w:pPr>
        <w:spacing w:after="200" w:line="276" w:lineRule="auto"/>
        <w:rPr>
          <w:rFonts w:ascii="Arial" w:hAnsi="Arial" w:cs="Arial"/>
          <w:b/>
          <w:sz w:val="22"/>
          <w:szCs w:val="22"/>
        </w:rPr>
      </w:pPr>
    </w:p>
    <w:p w14:paraId="37A20094" w14:textId="0635F306" w:rsidR="00F547B7" w:rsidRPr="005416E3" w:rsidRDefault="00F547B7" w:rsidP="00F547B7">
      <w:pPr>
        <w:spacing w:after="200" w:line="276" w:lineRule="auto"/>
        <w:rPr>
          <w:rFonts w:ascii="Arial" w:hAnsi="Arial" w:cs="Arial"/>
          <w:sz w:val="22"/>
          <w:szCs w:val="22"/>
        </w:rPr>
      </w:pPr>
      <w:r>
        <w:rPr>
          <w:rFonts w:ascii="Arial" w:hAnsi="Arial" w:cs="Arial"/>
          <w:b/>
          <w:sz w:val="22"/>
          <w:szCs w:val="22"/>
        </w:rPr>
        <w:lastRenderedPageBreak/>
        <w:t>TASK A</w:t>
      </w:r>
      <w:r w:rsidRPr="005C37F0">
        <w:rPr>
          <w:rFonts w:ascii="Arial" w:hAnsi="Arial" w:cs="Arial"/>
          <w:b/>
          <w:sz w:val="22"/>
          <w:szCs w:val="22"/>
        </w:rPr>
        <w:t xml:space="preserve"> – (</w:t>
      </w:r>
      <w:r>
        <w:rPr>
          <w:rFonts w:ascii="Arial" w:hAnsi="Arial" w:cs="Arial"/>
          <w:b/>
          <w:sz w:val="22"/>
          <w:szCs w:val="22"/>
        </w:rPr>
        <w:t xml:space="preserve">Reflective Learning Log 4 - </w:t>
      </w:r>
      <w:r w:rsidRPr="005C37F0">
        <w:rPr>
          <w:rFonts w:ascii="Arial" w:hAnsi="Arial" w:cs="Arial"/>
          <w:b/>
          <w:sz w:val="22"/>
          <w:szCs w:val="22"/>
        </w:rPr>
        <w:t>500 words</w:t>
      </w:r>
      <w:r>
        <w:rPr>
          <w:rFonts w:ascii="Arial" w:hAnsi="Arial" w:cs="Arial"/>
          <w:b/>
          <w:sz w:val="22"/>
          <w:szCs w:val="22"/>
        </w:rPr>
        <w:t xml:space="preserve"> – Near end of Experience</w:t>
      </w:r>
      <w:r w:rsidRPr="005C37F0">
        <w:rPr>
          <w:rFonts w:ascii="Arial" w:hAnsi="Arial" w:cs="Arial"/>
          <w:b/>
          <w:sz w:val="22"/>
          <w:szCs w:val="22"/>
        </w:rPr>
        <w:t>)</w:t>
      </w:r>
    </w:p>
    <w:p w14:paraId="5CFCFF83" w14:textId="77777777" w:rsidR="00F547B7" w:rsidRDefault="00F547B7" w:rsidP="00F547B7">
      <w:pPr>
        <w:spacing w:after="200" w:line="276" w:lineRule="auto"/>
        <w:rPr>
          <w:rFonts w:ascii="Arial" w:hAnsi="Arial" w:cs="Arial"/>
          <w:b/>
          <w:sz w:val="22"/>
          <w:szCs w:val="22"/>
        </w:rPr>
      </w:pPr>
      <w:r>
        <w:rPr>
          <w:rFonts w:ascii="Arial" w:hAnsi="Arial" w:cs="Arial"/>
          <w:b/>
          <w:sz w:val="22"/>
          <w:szCs w:val="22"/>
        </w:rPr>
        <w:t>Recommend to link the reflective experience to two different key themes.</w:t>
      </w:r>
    </w:p>
    <w:tbl>
      <w:tblPr>
        <w:tblStyle w:val="TableGrid"/>
        <w:tblW w:w="9511" w:type="dxa"/>
        <w:tblLook w:val="04A0" w:firstRow="1" w:lastRow="0" w:firstColumn="1" w:lastColumn="0" w:noHBand="0" w:noVBand="1"/>
      </w:tblPr>
      <w:tblGrid>
        <w:gridCol w:w="9511"/>
      </w:tblGrid>
      <w:tr w:rsidR="0023752D" w14:paraId="550D4861" w14:textId="77777777" w:rsidTr="001053CA">
        <w:trPr>
          <w:trHeight w:val="11309"/>
        </w:trPr>
        <w:tc>
          <w:tcPr>
            <w:tcW w:w="9511" w:type="dxa"/>
          </w:tcPr>
          <w:p w14:paraId="633E60B5" w14:textId="77777777" w:rsidR="0023752D" w:rsidRDefault="0023752D" w:rsidP="001053CA">
            <w:pPr>
              <w:spacing w:after="200" w:line="276" w:lineRule="auto"/>
              <w:rPr>
                <w:rFonts w:ascii="Arial" w:hAnsi="Arial" w:cs="Arial"/>
                <w:b/>
                <w:sz w:val="22"/>
                <w:szCs w:val="22"/>
              </w:rPr>
            </w:pPr>
          </w:p>
          <w:p w14:paraId="61765B82" w14:textId="7171AE51" w:rsidR="00491442" w:rsidRDefault="00E96A05" w:rsidP="00E82FAF">
            <w:pPr>
              <w:spacing w:after="200" w:line="360" w:lineRule="auto"/>
              <w:jc w:val="both"/>
              <w:rPr>
                <w:rFonts w:ascii="Arial" w:hAnsi="Arial" w:cs="Arial"/>
                <w:bCs/>
              </w:rPr>
            </w:pPr>
            <w:r>
              <w:rPr>
                <w:rFonts w:ascii="Arial" w:hAnsi="Arial" w:cs="Arial"/>
                <w:bCs/>
              </w:rPr>
              <w:t>Meadow View Football Camp</w:t>
            </w:r>
            <w:r w:rsidR="00B97034">
              <w:rPr>
                <w:rFonts w:ascii="Arial" w:hAnsi="Arial" w:cs="Arial"/>
                <w:bCs/>
              </w:rPr>
              <w:t xml:space="preserve"> Passing and Shooting.</w:t>
            </w:r>
          </w:p>
          <w:p w14:paraId="64DF9108" w14:textId="6DCC3822" w:rsidR="00B97034" w:rsidRDefault="00B97034" w:rsidP="00E82FAF">
            <w:pPr>
              <w:spacing w:after="200" w:line="360" w:lineRule="auto"/>
              <w:jc w:val="both"/>
              <w:rPr>
                <w:rFonts w:ascii="Arial" w:hAnsi="Arial" w:cs="Arial"/>
                <w:bCs/>
              </w:rPr>
            </w:pPr>
            <w:r>
              <w:rPr>
                <w:rFonts w:ascii="Arial" w:hAnsi="Arial" w:cs="Arial"/>
                <w:bCs/>
              </w:rPr>
              <w:t xml:space="preserve">Cox, Malcolm, (2016) </w:t>
            </w:r>
            <w:r w:rsidR="00C25958">
              <w:rPr>
                <w:rFonts w:ascii="Arial" w:hAnsi="Arial" w:cs="Arial"/>
                <w:bCs/>
              </w:rPr>
              <w:t>As a football player it is necessary to master your basic passing and shooting technique and skills because they are essential development skills. Passing accurately is important because it can split a defend in to two or get your team out of trouble and also it will help your team to score more goals</w:t>
            </w:r>
            <w:r w:rsidR="0040187D">
              <w:rPr>
                <w:rFonts w:ascii="Arial" w:hAnsi="Arial" w:cs="Arial"/>
                <w:bCs/>
              </w:rPr>
              <w:t xml:space="preserve">. Passing is all about technique and body shape participant have to approach the </w:t>
            </w:r>
            <w:r w:rsidR="00204FC7">
              <w:rPr>
                <w:rFonts w:ascii="Arial" w:hAnsi="Arial" w:cs="Arial"/>
                <w:bCs/>
              </w:rPr>
              <w:t>ball at</w:t>
            </w:r>
            <w:r w:rsidR="0040187D">
              <w:rPr>
                <w:rFonts w:ascii="Arial" w:hAnsi="Arial" w:cs="Arial"/>
                <w:bCs/>
              </w:rPr>
              <w:t xml:space="preserve"> </w:t>
            </w:r>
            <w:r w:rsidR="00204FC7">
              <w:rPr>
                <w:rFonts w:ascii="Arial" w:hAnsi="Arial" w:cs="Arial"/>
                <w:bCs/>
              </w:rPr>
              <w:t>an</w:t>
            </w:r>
            <w:r w:rsidR="0040187D">
              <w:rPr>
                <w:rFonts w:ascii="Arial" w:hAnsi="Arial" w:cs="Arial"/>
                <w:bCs/>
              </w:rPr>
              <w:t xml:space="preserve"> angle of 30 degrees to give your kicking leg room to swing through and your non kicking foot should be firmly planted on the ground</w:t>
            </w:r>
            <w:r w:rsidR="00204FC7">
              <w:rPr>
                <w:rFonts w:ascii="Arial" w:hAnsi="Arial" w:cs="Arial"/>
                <w:bCs/>
              </w:rPr>
              <w:t xml:space="preserve">. Participant should use their hand to keep their body steady and head should be still with their eye fixed firmly on the ball. </w:t>
            </w:r>
            <w:r w:rsidR="006A2F72">
              <w:rPr>
                <w:rFonts w:ascii="Arial" w:hAnsi="Arial" w:cs="Arial"/>
                <w:bCs/>
              </w:rPr>
              <w:t xml:space="preserve">participant should swing their kicking leg backward and follow through by making sure to keep their ankle firm. if participant want to make a ground pass, they should strike the ball on the centre with the side of their foot and to make a lofted pass hit the ball near the bottom or either hit the ball at either side and the bend your body to 30 degrees because it will add more spin </w:t>
            </w:r>
            <w:r w:rsidR="00D25C92">
              <w:rPr>
                <w:rFonts w:ascii="Arial" w:hAnsi="Arial" w:cs="Arial"/>
                <w:bCs/>
              </w:rPr>
              <w:t xml:space="preserve">to the ball. </w:t>
            </w:r>
            <w:r w:rsidR="006A2F72">
              <w:rPr>
                <w:rFonts w:ascii="Arial" w:hAnsi="Arial" w:cs="Arial"/>
                <w:bCs/>
              </w:rPr>
              <w:t xml:space="preserve"> </w:t>
            </w:r>
          </w:p>
          <w:p w14:paraId="4E926A1C" w14:textId="7C67F4DC" w:rsidR="00066FF2" w:rsidRDefault="00066FF2" w:rsidP="00E82FAF">
            <w:pPr>
              <w:spacing w:after="200" w:line="360" w:lineRule="auto"/>
              <w:jc w:val="both"/>
              <w:rPr>
                <w:rFonts w:ascii="Arial" w:hAnsi="Arial" w:cs="Arial"/>
                <w:bCs/>
              </w:rPr>
            </w:pPr>
            <w:r>
              <w:rPr>
                <w:rFonts w:ascii="Arial" w:hAnsi="Arial" w:cs="Arial"/>
                <w:bCs/>
              </w:rPr>
              <w:t xml:space="preserve">When shooting the ball participant are required to have a full set of skills such as attributes, technique, power, strength, balance and timing. participant should plant their standing foot firmly </w:t>
            </w:r>
            <w:r w:rsidR="00EC6E3D">
              <w:rPr>
                <w:rFonts w:ascii="Arial" w:hAnsi="Arial" w:cs="Arial"/>
                <w:bCs/>
              </w:rPr>
              <w:t xml:space="preserve">to the side of the ball. keep eyes on the ball and swing your kicking leg through the ball, use both arms to keep your balance. Hit the ball in the centre with your metatarsals whilst remaining square to the ball for a low drive shot, if participant want to place their shot </w:t>
            </w:r>
            <w:r w:rsidR="009506E0">
              <w:rPr>
                <w:rFonts w:ascii="Arial" w:hAnsi="Arial" w:cs="Arial"/>
                <w:bCs/>
              </w:rPr>
              <w:t xml:space="preserve">bend and </w:t>
            </w:r>
            <w:r w:rsidR="00642EB4">
              <w:rPr>
                <w:rFonts w:ascii="Arial" w:hAnsi="Arial" w:cs="Arial"/>
                <w:bCs/>
              </w:rPr>
              <w:t>precision,</w:t>
            </w:r>
            <w:r w:rsidR="009506E0">
              <w:rPr>
                <w:rFonts w:ascii="Arial" w:hAnsi="Arial" w:cs="Arial"/>
                <w:bCs/>
              </w:rPr>
              <w:t xml:space="preserve"> they should use the side of their foot and also bend their body away from the ball. </w:t>
            </w:r>
            <w:r w:rsidR="00EC6E3D">
              <w:rPr>
                <w:rFonts w:ascii="Arial" w:hAnsi="Arial" w:cs="Arial"/>
                <w:bCs/>
              </w:rPr>
              <w:t xml:space="preserve"> </w:t>
            </w:r>
          </w:p>
          <w:p w14:paraId="3B2988A5" w14:textId="7EF8814B" w:rsidR="0065470D" w:rsidRDefault="0065470D" w:rsidP="00E82FAF">
            <w:pPr>
              <w:spacing w:after="200" w:line="360" w:lineRule="auto"/>
              <w:jc w:val="both"/>
              <w:rPr>
                <w:rFonts w:ascii="Arial" w:hAnsi="Arial" w:cs="Arial"/>
                <w:bCs/>
              </w:rPr>
            </w:pPr>
            <w:r>
              <w:rPr>
                <w:rFonts w:ascii="Arial" w:hAnsi="Arial" w:cs="Arial"/>
                <w:bCs/>
              </w:rPr>
              <w:t xml:space="preserve">At the start of my session I asked participant to make a square and then try to pass the ball using their inside foot and also, they have to pass the ball to their teammate as fast as they can. and for the condition game participant will be split in to two teams of four players the aim of the session is to make three pass using the correct coaching point before they can score a goal and they can only score by hitting the cone on the goal post and I will progress this game by adding goal keepers and I will </w:t>
            </w:r>
            <w:r w:rsidR="00C15579">
              <w:rPr>
                <w:rFonts w:ascii="Arial" w:hAnsi="Arial" w:cs="Arial"/>
                <w:bCs/>
              </w:rPr>
              <w:t>also</w:t>
            </w:r>
            <w:r>
              <w:rPr>
                <w:rFonts w:ascii="Arial" w:hAnsi="Arial" w:cs="Arial"/>
                <w:bCs/>
              </w:rPr>
              <w:t xml:space="preserve"> give participant time to do any skills </w:t>
            </w:r>
            <w:r w:rsidR="00C15579">
              <w:rPr>
                <w:rFonts w:ascii="Arial" w:hAnsi="Arial" w:cs="Arial"/>
                <w:bCs/>
              </w:rPr>
              <w:t xml:space="preserve">that they know so that they can also have fun at the same time. </w:t>
            </w:r>
            <w:r>
              <w:rPr>
                <w:rFonts w:ascii="Arial" w:hAnsi="Arial" w:cs="Arial"/>
                <w:bCs/>
              </w:rPr>
              <w:t xml:space="preserve"> </w:t>
            </w:r>
          </w:p>
          <w:p w14:paraId="2C26E2E1" w14:textId="77777777" w:rsidR="0088650C" w:rsidRDefault="0088650C" w:rsidP="00E82FAF">
            <w:pPr>
              <w:spacing w:after="200" w:line="360" w:lineRule="auto"/>
              <w:jc w:val="both"/>
              <w:rPr>
                <w:rFonts w:ascii="Arial" w:hAnsi="Arial" w:cs="Arial"/>
                <w:bCs/>
              </w:rPr>
            </w:pPr>
          </w:p>
          <w:p w14:paraId="1E85053F" w14:textId="6A77B42E" w:rsidR="00773909" w:rsidRDefault="0088650C" w:rsidP="00E82FAF">
            <w:pPr>
              <w:spacing w:after="200" w:line="360" w:lineRule="auto"/>
              <w:jc w:val="both"/>
              <w:rPr>
                <w:rFonts w:ascii="Arial" w:hAnsi="Arial" w:cs="Arial"/>
                <w:bCs/>
              </w:rPr>
            </w:pPr>
            <w:r>
              <w:rPr>
                <w:rFonts w:ascii="Arial" w:hAnsi="Arial" w:cs="Arial"/>
                <w:bCs/>
              </w:rPr>
              <w:t>Mentoring, when my session with the participant ended as a coach and a mentor I asked them questions individually so that I can find out what they have learn from the session and how I can improve the session for next time and also I will give participant positive feedback on how to improve their skills and technique. and I will motivate participant.</w:t>
            </w:r>
          </w:p>
          <w:p w14:paraId="70E324F2" w14:textId="6445B67A" w:rsidR="00E96A05" w:rsidRPr="00E82FAF" w:rsidRDefault="00E96A05" w:rsidP="00E82FAF">
            <w:pPr>
              <w:spacing w:after="200" w:line="360" w:lineRule="auto"/>
              <w:jc w:val="both"/>
              <w:rPr>
                <w:rFonts w:ascii="Arial" w:hAnsi="Arial" w:cs="Arial"/>
                <w:bCs/>
              </w:rPr>
            </w:pPr>
          </w:p>
        </w:tc>
      </w:tr>
    </w:tbl>
    <w:p w14:paraId="799EA3CD" w14:textId="77777777" w:rsidR="0023752D" w:rsidRDefault="0023752D">
      <w:pPr>
        <w:spacing w:after="200" w:line="276" w:lineRule="auto"/>
        <w:rPr>
          <w:rFonts w:ascii="Arial" w:hAnsi="Arial" w:cs="Arial"/>
          <w:b/>
          <w:sz w:val="22"/>
          <w:szCs w:val="22"/>
        </w:rPr>
      </w:pPr>
    </w:p>
    <w:p w14:paraId="55FEE542" w14:textId="77777777" w:rsidR="0023752D" w:rsidRDefault="0023752D">
      <w:pPr>
        <w:spacing w:after="200" w:line="276" w:lineRule="auto"/>
        <w:rPr>
          <w:rFonts w:ascii="Arial" w:hAnsi="Arial" w:cs="Arial"/>
          <w:b/>
          <w:sz w:val="22"/>
          <w:szCs w:val="22"/>
        </w:rPr>
      </w:pPr>
    </w:p>
    <w:p w14:paraId="4FE3DC8D" w14:textId="77777777" w:rsidR="00E61FA4" w:rsidRDefault="00E61FA4" w:rsidP="00F547B7">
      <w:pPr>
        <w:spacing w:after="200" w:line="276" w:lineRule="auto"/>
        <w:rPr>
          <w:rFonts w:ascii="Arial" w:hAnsi="Arial" w:cs="Arial"/>
          <w:b/>
          <w:sz w:val="22"/>
          <w:szCs w:val="22"/>
        </w:rPr>
      </w:pPr>
    </w:p>
    <w:p w14:paraId="1947DF20" w14:textId="77777777" w:rsidR="00E61FA4" w:rsidRDefault="00E61FA4" w:rsidP="00F547B7">
      <w:pPr>
        <w:spacing w:after="200" w:line="276" w:lineRule="auto"/>
        <w:rPr>
          <w:rFonts w:ascii="Arial" w:hAnsi="Arial" w:cs="Arial"/>
          <w:b/>
          <w:sz w:val="22"/>
          <w:szCs w:val="22"/>
        </w:rPr>
      </w:pPr>
    </w:p>
    <w:p w14:paraId="5476642F" w14:textId="77777777" w:rsidR="00E61FA4" w:rsidRDefault="00E61FA4" w:rsidP="00F547B7">
      <w:pPr>
        <w:spacing w:after="200" w:line="276" w:lineRule="auto"/>
        <w:rPr>
          <w:rFonts w:ascii="Arial" w:hAnsi="Arial" w:cs="Arial"/>
          <w:b/>
          <w:sz w:val="22"/>
          <w:szCs w:val="22"/>
        </w:rPr>
      </w:pPr>
    </w:p>
    <w:p w14:paraId="2EAE037F" w14:textId="5CEE4281" w:rsidR="00F547B7" w:rsidRPr="005416E3" w:rsidRDefault="00F547B7" w:rsidP="00F547B7">
      <w:pPr>
        <w:spacing w:after="200" w:line="276" w:lineRule="auto"/>
        <w:rPr>
          <w:rFonts w:ascii="Arial" w:hAnsi="Arial" w:cs="Arial"/>
          <w:sz w:val="22"/>
          <w:szCs w:val="22"/>
        </w:rPr>
      </w:pPr>
      <w:r>
        <w:rPr>
          <w:rFonts w:ascii="Arial" w:hAnsi="Arial" w:cs="Arial"/>
          <w:b/>
          <w:sz w:val="22"/>
          <w:szCs w:val="22"/>
        </w:rPr>
        <w:lastRenderedPageBreak/>
        <w:t>TASK A</w:t>
      </w:r>
      <w:r w:rsidRPr="005C37F0">
        <w:rPr>
          <w:rFonts w:ascii="Arial" w:hAnsi="Arial" w:cs="Arial"/>
          <w:b/>
          <w:sz w:val="22"/>
          <w:szCs w:val="22"/>
        </w:rPr>
        <w:t xml:space="preserve"> – (</w:t>
      </w:r>
      <w:r>
        <w:rPr>
          <w:rFonts w:ascii="Arial" w:hAnsi="Arial" w:cs="Arial"/>
          <w:b/>
          <w:sz w:val="22"/>
          <w:szCs w:val="22"/>
        </w:rPr>
        <w:t>Add 250 words on link to future Continued Professional Development and Reference list based on total referenced material in Task A</w:t>
      </w:r>
      <w:r w:rsidRPr="005C37F0">
        <w:rPr>
          <w:rFonts w:ascii="Arial" w:hAnsi="Arial" w:cs="Arial"/>
          <w:b/>
          <w:sz w:val="22"/>
          <w:szCs w:val="22"/>
        </w:rPr>
        <w:t>)</w:t>
      </w:r>
    </w:p>
    <w:tbl>
      <w:tblPr>
        <w:tblStyle w:val="TableGrid"/>
        <w:tblW w:w="9511" w:type="dxa"/>
        <w:tblLook w:val="04A0" w:firstRow="1" w:lastRow="0" w:firstColumn="1" w:lastColumn="0" w:noHBand="0" w:noVBand="1"/>
      </w:tblPr>
      <w:tblGrid>
        <w:gridCol w:w="9511"/>
      </w:tblGrid>
      <w:tr w:rsidR="0023752D" w14:paraId="350311CC" w14:textId="77777777" w:rsidTr="008A3E1A">
        <w:trPr>
          <w:trHeight w:val="11901"/>
        </w:trPr>
        <w:tc>
          <w:tcPr>
            <w:tcW w:w="9511" w:type="dxa"/>
          </w:tcPr>
          <w:p w14:paraId="64C8F5E7" w14:textId="77777777" w:rsidR="0023752D" w:rsidRPr="00ED3263" w:rsidRDefault="00F547B7" w:rsidP="001053CA">
            <w:pPr>
              <w:spacing w:after="200" w:line="276" w:lineRule="auto"/>
              <w:rPr>
                <w:rFonts w:ascii="Arial" w:hAnsi="Arial" w:cs="Arial"/>
                <w:b/>
                <w:sz w:val="20"/>
                <w:szCs w:val="22"/>
                <w:u w:val="single"/>
              </w:rPr>
            </w:pPr>
            <w:r w:rsidRPr="00ED3263">
              <w:rPr>
                <w:rFonts w:ascii="Arial" w:hAnsi="Arial" w:cs="Arial"/>
                <w:b/>
                <w:sz w:val="20"/>
                <w:szCs w:val="22"/>
                <w:u w:val="single"/>
              </w:rPr>
              <w:t>Continued Professional Development</w:t>
            </w:r>
            <w:r w:rsidR="00ED3263" w:rsidRPr="00ED3263">
              <w:rPr>
                <w:rFonts w:ascii="Arial" w:hAnsi="Arial" w:cs="Arial"/>
                <w:b/>
                <w:sz w:val="20"/>
                <w:szCs w:val="22"/>
                <w:u w:val="single"/>
              </w:rPr>
              <w:t xml:space="preserve"> post placement</w:t>
            </w:r>
            <w:r w:rsidR="00ED3263">
              <w:rPr>
                <w:rFonts w:ascii="Arial" w:hAnsi="Arial" w:cs="Arial"/>
                <w:b/>
                <w:sz w:val="20"/>
                <w:szCs w:val="22"/>
                <w:u w:val="single"/>
              </w:rPr>
              <w:t xml:space="preserve"> (250 words - </w:t>
            </w:r>
            <w:r w:rsidR="00ED3263" w:rsidRPr="00ED3263">
              <w:rPr>
                <w:rFonts w:ascii="Arial" w:hAnsi="Arial" w:cs="Arial"/>
                <w:b/>
                <w:sz w:val="20"/>
                <w:szCs w:val="22"/>
                <w:u w:val="single"/>
              </w:rPr>
              <w:t>Link to pre placement module</w:t>
            </w:r>
            <w:r w:rsidR="00ED3263">
              <w:rPr>
                <w:rFonts w:ascii="Arial" w:hAnsi="Arial" w:cs="Arial"/>
                <w:b/>
                <w:sz w:val="20"/>
                <w:szCs w:val="22"/>
                <w:u w:val="single"/>
              </w:rPr>
              <w:t>)</w:t>
            </w:r>
          </w:p>
          <w:p w14:paraId="52AFA5A5" w14:textId="3DB76272" w:rsidR="00F547B7" w:rsidRPr="00E05715" w:rsidRDefault="001865D7" w:rsidP="00A47F4F">
            <w:pPr>
              <w:spacing w:after="200" w:line="360" w:lineRule="auto"/>
              <w:jc w:val="both"/>
              <w:rPr>
                <w:rFonts w:ascii="Arial" w:hAnsi="Arial" w:cs="Arial"/>
                <w:bCs/>
              </w:rPr>
            </w:pPr>
            <w:r w:rsidRPr="00E05715">
              <w:rPr>
                <w:rFonts w:ascii="Arial" w:hAnsi="Arial" w:cs="Arial"/>
                <w:bCs/>
              </w:rPr>
              <w:t xml:space="preserve">According to Campos, </w:t>
            </w:r>
            <w:r w:rsidR="00E814CF" w:rsidRPr="00E05715">
              <w:rPr>
                <w:rFonts w:ascii="Arial" w:hAnsi="Arial" w:cs="Arial"/>
                <w:bCs/>
              </w:rPr>
              <w:t xml:space="preserve">E, (2020) professional development is defined as a continues training and education that will give an individual a chance to developed and expand their skills regardless for their chosen career and can also keep you up to date on current trends and as well help </w:t>
            </w:r>
            <w:r w:rsidR="000C6DBE" w:rsidRPr="00E05715">
              <w:rPr>
                <w:rFonts w:ascii="Arial" w:hAnsi="Arial" w:cs="Arial"/>
                <w:bCs/>
              </w:rPr>
              <w:t>you develop new skills.</w:t>
            </w:r>
            <w:r w:rsidR="00E814CF" w:rsidRPr="00E05715">
              <w:rPr>
                <w:rFonts w:ascii="Arial" w:hAnsi="Arial" w:cs="Arial"/>
                <w:bCs/>
              </w:rPr>
              <w:t xml:space="preserve"> </w:t>
            </w:r>
          </w:p>
          <w:p w14:paraId="3F488FD9" w14:textId="220EEC02" w:rsidR="00A47F4F" w:rsidRPr="00E05715" w:rsidRDefault="00A47F4F" w:rsidP="00A47F4F">
            <w:pPr>
              <w:spacing w:after="200" w:line="360" w:lineRule="auto"/>
              <w:jc w:val="both"/>
              <w:rPr>
                <w:rFonts w:ascii="Arial" w:hAnsi="Arial" w:cs="Arial"/>
                <w:bCs/>
              </w:rPr>
            </w:pPr>
            <w:r w:rsidRPr="00E05715">
              <w:rPr>
                <w:rFonts w:ascii="Arial" w:hAnsi="Arial" w:cs="Arial"/>
                <w:bCs/>
              </w:rPr>
              <w:t>Based on the idea of the Institute of School Business Leadership, (2020) the aim of professional development is to help you learn and manage your own growth, increase your confident and credibility, increase efficiency, keep your skills and knowledge current, help you achieved career goals and develop your ability to influence and lead.</w:t>
            </w:r>
          </w:p>
          <w:p w14:paraId="01D49542" w14:textId="16DFCF22" w:rsidR="00E05715" w:rsidRPr="00E05715" w:rsidRDefault="00505EF7" w:rsidP="00E05715">
            <w:pPr>
              <w:spacing w:line="360" w:lineRule="auto"/>
              <w:jc w:val="both"/>
              <w:rPr>
                <w:rFonts w:ascii="Arial" w:hAnsi="Arial" w:cs="Arial"/>
              </w:rPr>
            </w:pPr>
            <w:r w:rsidRPr="00E05715">
              <w:rPr>
                <w:rFonts w:ascii="Arial" w:hAnsi="Arial" w:cs="Arial"/>
              </w:rPr>
              <w:t>Student Employment Services, 2020)</w:t>
            </w:r>
            <w:r>
              <w:rPr>
                <w:rFonts w:ascii="Arial" w:hAnsi="Arial" w:cs="Arial"/>
              </w:rPr>
              <w:t xml:space="preserve"> </w:t>
            </w:r>
            <w:r w:rsidR="00E05715" w:rsidRPr="00E05715">
              <w:rPr>
                <w:rFonts w:ascii="Arial" w:hAnsi="Arial" w:cs="Arial"/>
              </w:rPr>
              <w:t xml:space="preserve">Placement is defined as a position in which students are given the opportunity to gain a genuine working experience from actual jobs which are in line which their degree, this in the long run is not only beneficial for the student but also for the employer. Placement is also referring to a year student spent in an employer organisation between the second and final year of a degree. </w:t>
            </w:r>
          </w:p>
          <w:p w14:paraId="536EB215" w14:textId="77777777" w:rsidR="00E05715" w:rsidRPr="00E05715" w:rsidRDefault="00E05715" w:rsidP="00E05715">
            <w:pPr>
              <w:tabs>
                <w:tab w:val="left" w:pos="5869"/>
              </w:tabs>
              <w:spacing w:line="360" w:lineRule="auto"/>
              <w:jc w:val="both"/>
              <w:rPr>
                <w:rFonts w:ascii="Arial" w:hAnsi="Arial" w:cs="Arial"/>
              </w:rPr>
            </w:pPr>
            <w:r w:rsidRPr="00E05715">
              <w:rPr>
                <w:rFonts w:ascii="Arial" w:hAnsi="Arial" w:cs="Arial"/>
              </w:rPr>
              <w:t>Majority of placement organisations pay student on an average of £15,000 per annum. (AllAboutGrads Ltd, 2020).</w:t>
            </w:r>
          </w:p>
          <w:p w14:paraId="36D64240" w14:textId="77777777" w:rsidR="00505EF7" w:rsidRDefault="00505EF7" w:rsidP="00505EF7">
            <w:pPr>
              <w:spacing w:line="360" w:lineRule="auto"/>
              <w:jc w:val="both"/>
              <w:rPr>
                <w:rFonts w:ascii="Arial" w:hAnsi="Arial" w:cs="Arial"/>
              </w:rPr>
            </w:pPr>
          </w:p>
          <w:p w14:paraId="55631547" w14:textId="2319FB9C" w:rsidR="00505EF7" w:rsidRPr="00505EF7" w:rsidRDefault="00505EF7" w:rsidP="00505EF7">
            <w:pPr>
              <w:spacing w:line="360" w:lineRule="auto"/>
              <w:jc w:val="both"/>
              <w:rPr>
                <w:rFonts w:ascii="Arial" w:hAnsi="Arial" w:cs="Arial"/>
              </w:rPr>
            </w:pPr>
            <w:r w:rsidRPr="00505EF7">
              <w:rPr>
                <w:rFonts w:ascii="Arial" w:hAnsi="Arial" w:cs="Arial"/>
              </w:rPr>
              <w:t xml:space="preserve">TheBigChoice, 2020) Placement can offer you the opportunity to gain working experience and boost up your CV, opportunity to develop your teamwork and interpersonal skills and also give you a clue of how the industry of your chosen career pathway work, help you gain better grades, knowledge and new ideas that will help you progress to the next step of your career pathway, give you a better chance of getting a job. </w:t>
            </w:r>
          </w:p>
          <w:p w14:paraId="6A88D19A" w14:textId="551E1A4C" w:rsidR="001865D7" w:rsidRDefault="00505EF7" w:rsidP="00770FE0">
            <w:pPr>
              <w:spacing w:line="360" w:lineRule="auto"/>
              <w:jc w:val="both"/>
              <w:rPr>
                <w:rFonts w:ascii="Arial" w:hAnsi="Arial" w:cs="Arial"/>
                <w:sz w:val="28"/>
                <w:szCs w:val="28"/>
              </w:rPr>
            </w:pPr>
            <w:r w:rsidRPr="00505EF7">
              <w:rPr>
                <w:rFonts w:ascii="Arial" w:hAnsi="Arial" w:cs="Arial"/>
                <w:sz w:val="28"/>
                <w:szCs w:val="28"/>
              </w:rPr>
              <w:t xml:space="preserve"> </w:t>
            </w:r>
          </w:p>
          <w:p w14:paraId="3772902C" w14:textId="07D20ED4" w:rsidR="00F547B7" w:rsidRPr="003F7EEA" w:rsidRDefault="00F547B7" w:rsidP="001053CA">
            <w:pPr>
              <w:spacing w:after="200" w:line="276" w:lineRule="auto"/>
              <w:rPr>
                <w:rFonts w:ascii="Arial" w:hAnsi="Arial" w:cs="Arial"/>
                <w:bCs/>
                <w:sz w:val="22"/>
                <w:szCs w:val="22"/>
              </w:rPr>
            </w:pPr>
          </w:p>
          <w:p w14:paraId="4111AAAC" w14:textId="77777777" w:rsidR="00F547B7" w:rsidRDefault="00F547B7" w:rsidP="001053CA">
            <w:pPr>
              <w:spacing w:after="200" w:line="276" w:lineRule="auto"/>
              <w:rPr>
                <w:rFonts w:ascii="Arial" w:hAnsi="Arial" w:cs="Arial"/>
                <w:b/>
                <w:sz w:val="22"/>
                <w:szCs w:val="22"/>
              </w:rPr>
            </w:pPr>
          </w:p>
          <w:p w14:paraId="5DCD5549" w14:textId="77777777" w:rsidR="00F547B7" w:rsidRDefault="00F547B7" w:rsidP="001053CA">
            <w:pPr>
              <w:spacing w:after="200" w:line="276" w:lineRule="auto"/>
              <w:rPr>
                <w:rFonts w:ascii="Arial" w:hAnsi="Arial" w:cs="Arial"/>
                <w:b/>
                <w:sz w:val="22"/>
                <w:szCs w:val="22"/>
              </w:rPr>
            </w:pPr>
          </w:p>
          <w:p w14:paraId="14D29A69" w14:textId="77777777" w:rsidR="007A10DF" w:rsidRDefault="007A10DF" w:rsidP="00614811">
            <w:pPr>
              <w:spacing w:after="200" w:line="276" w:lineRule="auto"/>
              <w:rPr>
                <w:rFonts w:ascii="Arial" w:hAnsi="Arial" w:cs="Arial"/>
                <w:b/>
                <w:sz w:val="20"/>
                <w:szCs w:val="22"/>
                <w:u w:val="single"/>
              </w:rPr>
            </w:pPr>
          </w:p>
          <w:p w14:paraId="682B007E" w14:textId="77777777" w:rsidR="007A10DF" w:rsidRDefault="007A10DF" w:rsidP="00614811">
            <w:pPr>
              <w:spacing w:after="200" w:line="276" w:lineRule="auto"/>
              <w:rPr>
                <w:b/>
                <w:sz w:val="20"/>
                <w:szCs w:val="22"/>
                <w:u w:val="single"/>
              </w:rPr>
            </w:pPr>
          </w:p>
          <w:p w14:paraId="33C84BF0" w14:textId="77777777" w:rsidR="00770FE0" w:rsidRDefault="00770FE0" w:rsidP="00614811">
            <w:pPr>
              <w:spacing w:after="200" w:line="276" w:lineRule="auto"/>
              <w:rPr>
                <w:rFonts w:ascii="Arial" w:hAnsi="Arial" w:cs="Arial"/>
                <w:b/>
                <w:sz w:val="20"/>
                <w:szCs w:val="22"/>
                <w:u w:val="single"/>
              </w:rPr>
            </w:pPr>
          </w:p>
          <w:p w14:paraId="373830CD" w14:textId="77777777" w:rsidR="00770FE0" w:rsidRDefault="00770FE0" w:rsidP="00614811">
            <w:pPr>
              <w:spacing w:after="200" w:line="276" w:lineRule="auto"/>
              <w:rPr>
                <w:rFonts w:ascii="Arial" w:hAnsi="Arial" w:cs="Arial"/>
                <w:b/>
                <w:sz w:val="20"/>
                <w:szCs w:val="22"/>
                <w:u w:val="single"/>
              </w:rPr>
            </w:pPr>
          </w:p>
          <w:p w14:paraId="0929D061" w14:textId="26160E88" w:rsidR="002D6A1F" w:rsidRDefault="00F547B7" w:rsidP="00614811">
            <w:pPr>
              <w:spacing w:after="200" w:line="276" w:lineRule="auto"/>
              <w:rPr>
                <w:rFonts w:ascii="Arial" w:hAnsi="Arial" w:cs="Arial"/>
                <w:b/>
                <w:sz w:val="20"/>
                <w:szCs w:val="22"/>
                <w:u w:val="single"/>
              </w:rPr>
            </w:pPr>
            <w:r w:rsidRPr="00ED3263">
              <w:rPr>
                <w:rFonts w:ascii="Arial" w:hAnsi="Arial" w:cs="Arial"/>
                <w:b/>
                <w:sz w:val="20"/>
                <w:szCs w:val="22"/>
                <w:u w:val="single"/>
              </w:rPr>
              <w:t>References from TASK A</w:t>
            </w:r>
            <w:r w:rsidR="003D2F34" w:rsidRPr="00ED3263">
              <w:rPr>
                <w:rFonts w:ascii="Arial" w:hAnsi="Arial" w:cs="Arial"/>
                <w:b/>
                <w:sz w:val="20"/>
                <w:szCs w:val="22"/>
                <w:u w:val="single"/>
              </w:rPr>
              <w:t xml:space="preserve"> (10+ references)</w:t>
            </w:r>
          </w:p>
          <w:p w14:paraId="4ACA1253" w14:textId="77777777" w:rsidR="00457A09" w:rsidRPr="002D6A1F" w:rsidRDefault="00457A09" w:rsidP="002D6A1F">
            <w:pPr>
              <w:spacing w:line="360" w:lineRule="auto"/>
              <w:jc w:val="both"/>
              <w:rPr>
                <w:rFonts w:ascii="Arial" w:hAnsi="Arial" w:cs="Arial"/>
              </w:rPr>
            </w:pPr>
            <w:r w:rsidRPr="002D6A1F">
              <w:rPr>
                <w:rFonts w:ascii="Arial" w:hAnsi="Arial" w:cs="Arial"/>
              </w:rPr>
              <w:t>AllAboutCareers (2020)</w:t>
            </w:r>
            <w:r w:rsidRPr="002D6A1F">
              <w:rPr>
                <w:rStyle w:val="apple-converted-space"/>
                <w:rFonts w:ascii="Arial" w:hAnsi="Arial" w:cs="Arial"/>
              </w:rPr>
              <w:t> </w:t>
            </w:r>
            <w:r w:rsidRPr="002D6A1F">
              <w:rPr>
                <w:rFonts w:ascii="Arial" w:hAnsi="Arial" w:cs="Arial"/>
                <w:i/>
                <w:iCs/>
              </w:rPr>
              <w:t>WHAT IS A PLACEMENT?</w:t>
            </w:r>
            <w:r w:rsidRPr="002D6A1F">
              <w:rPr>
                <w:rStyle w:val="apple-converted-space"/>
                <w:rFonts w:ascii="Arial" w:hAnsi="Arial" w:cs="Arial"/>
                <w:i/>
                <w:iCs/>
              </w:rPr>
              <w:t> </w:t>
            </w:r>
            <w:r w:rsidRPr="002D6A1F">
              <w:rPr>
                <w:rFonts w:ascii="Arial" w:hAnsi="Arial" w:cs="Arial"/>
              </w:rPr>
              <w:t>Available at:</w:t>
            </w:r>
            <w:r w:rsidRPr="002D6A1F">
              <w:rPr>
                <w:rStyle w:val="apple-converted-space"/>
                <w:rFonts w:ascii="Arial" w:hAnsi="Arial" w:cs="Arial"/>
              </w:rPr>
              <w:t> </w:t>
            </w:r>
            <w:r w:rsidRPr="002D6A1F">
              <w:rPr>
                <w:rFonts w:ascii="Arial" w:hAnsi="Arial" w:cs="Arial"/>
                <w:i/>
                <w:iCs/>
                <w:u w:val="single"/>
              </w:rPr>
              <w:t>https://www.allaboutcareers.com/careers-advice/work-placements/what-is-a-placement</w:t>
            </w:r>
            <w:r w:rsidRPr="002D6A1F">
              <w:rPr>
                <w:rFonts w:ascii="Arial" w:hAnsi="Arial" w:cs="Arial"/>
              </w:rPr>
              <w:t>(Accessed: 14/07/2020).</w:t>
            </w:r>
          </w:p>
          <w:p w14:paraId="452DC468" w14:textId="77777777" w:rsidR="00457A09" w:rsidRPr="00512448" w:rsidRDefault="00457A09" w:rsidP="00512448">
            <w:pPr>
              <w:spacing w:line="360" w:lineRule="auto"/>
              <w:jc w:val="both"/>
              <w:rPr>
                <w:rFonts w:ascii="Arial" w:hAnsi="Arial" w:cs="Arial"/>
              </w:rPr>
            </w:pPr>
            <w:r w:rsidRPr="00512448">
              <w:rPr>
                <w:rFonts w:ascii="Arial" w:hAnsi="Arial" w:cs="Arial"/>
              </w:rPr>
              <w:t>Bernard Joy (2020)</w:t>
            </w:r>
            <w:r w:rsidRPr="00512448">
              <w:rPr>
                <w:rStyle w:val="apple-converted-space"/>
                <w:rFonts w:ascii="Arial" w:hAnsi="Arial" w:cs="Arial"/>
              </w:rPr>
              <w:t> </w:t>
            </w:r>
            <w:r w:rsidRPr="00512448">
              <w:rPr>
                <w:rFonts w:ascii="Arial" w:hAnsi="Arial" w:cs="Arial"/>
                <w:i/>
                <w:iCs/>
              </w:rPr>
              <w:t>Football,</w:t>
            </w:r>
            <w:r w:rsidRPr="00512448">
              <w:rPr>
                <w:rStyle w:val="apple-converted-space"/>
                <w:rFonts w:ascii="Arial" w:hAnsi="Arial" w:cs="Arial"/>
                <w:i/>
                <w:iCs/>
              </w:rPr>
              <w:t> </w:t>
            </w:r>
            <w:r w:rsidRPr="00512448">
              <w:rPr>
                <w:rFonts w:ascii="Arial" w:hAnsi="Arial" w:cs="Arial"/>
              </w:rPr>
              <w:t>Available at:</w:t>
            </w:r>
            <w:r w:rsidRPr="00512448">
              <w:rPr>
                <w:rStyle w:val="apple-converted-space"/>
                <w:rFonts w:ascii="Arial" w:hAnsi="Arial" w:cs="Arial"/>
              </w:rPr>
              <w:t> </w:t>
            </w:r>
            <w:r w:rsidRPr="00512448">
              <w:rPr>
                <w:rFonts w:ascii="Arial" w:hAnsi="Arial" w:cs="Arial"/>
                <w:i/>
                <w:iCs/>
                <w:u w:val="single"/>
              </w:rPr>
              <w:t>https://www.britannica.com/sports/football-soccer</w:t>
            </w:r>
            <w:r w:rsidRPr="00512448">
              <w:rPr>
                <w:rStyle w:val="apple-converted-space"/>
                <w:rFonts w:ascii="Arial" w:hAnsi="Arial" w:cs="Arial"/>
              </w:rPr>
              <w:t> </w:t>
            </w:r>
            <w:r w:rsidRPr="00512448">
              <w:rPr>
                <w:rFonts w:ascii="Arial" w:hAnsi="Arial" w:cs="Arial"/>
              </w:rPr>
              <w:t>(Accessed: 25/07/2020).</w:t>
            </w:r>
          </w:p>
          <w:p w14:paraId="07D4A3D9" w14:textId="77777777" w:rsidR="00457A09" w:rsidRPr="007A10DF" w:rsidRDefault="00457A09" w:rsidP="007A10DF">
            <w:pPr>
              <w:pStyle w:val="reflistitem"/>
              <w:shd w:val="clear" w:color="auto" w:fill="FFFFFF"/>
              <w:spacing w:before="150" w:beforeAutospacing="0" w:line="360" w:lineRule="auto"/>
              <w:jc w:val="both"/>
              <w:rPr>
                <w:rFonts w:ascii="Arial" w:hAnsi="Arial" w:cs="Arial"/>
                <w:color w:val="000000"/>
              </w:rPr>
            </w:pPr>
            <w:r w:rsidRPr="007A10DF">
              <w:rPr>
                <w:rFonts w:ascii="Arial" w:hAnsi="Arial" w:cs="Arial"/>
                <w:color w:val="000000"/>
              </w:rPr>
              <w:t>Chris Callaway (2018)</w:t>
            </w:r>
            <w:r w:rsidRPr="007A10DF">
              <w:rPr>
                <w:rStyle w:val="apple-converted-space"/>
                <w:rFonts w:ascii="Arial" w:hAnsi="Arial" w:cs="Arial"/>
                <w:color w:val="000000"/>
              </w:rPr>
              <w:t> </w:t>
            </w:r>
            <w:r w:rsidRPr="007A10DF">
              <w:rPr>
                <w:rFonts w:ascii="Arial" w:hAnsi="Arial" w:cs="Arial"/>
                <w:i/>
                <w:iCs/>
                <w:color w:val="000000"/>
              </w:rPr>
              <w:t>What Are the Fundamental Skills in Soccer?</w:t>
            </w:r>
            <w:r w:rsidRPr="007A10DF">
              <w:rPr>
                <w:rStyle w:val="apple-converted-space"/>
                <w:rFonts w:ascii="Arial" w:hAnsi="Arial" w:cs="Arial"/>
                <w:i/>
                <w:iCs/>
                <w:color w:val="000000"/>
              </w:rPr>
              <w:t> </w:t>
            </w:r>
            <w:r w:rsidRPr="007A10DF">
              <w:rPr>
                <w:rFonts w:ascii="Arial" w:hAnsi="Arial" w:cs="Arial"/>
                <w:color w:val="000000"/>
              </w:rPr>
              <w:t>Available at:</w:t>
            </w:r>
            <w:r w:rsidRPr="007A10DF">
              <w:rPr>
                <w:rStyle w:val="apple-converted-space"/>
                <w:rFonts w:ascii="Arial" w:hAnsi="Arial" w:cs="Arial"/>
                <w:color w:val="000000"/>
              </w:rPr>
              <w:t> </w:t>
            </w:r>
            <w:r w:rsidRPr="007A10DF">
              <w:rPr>
                <w:rFonts w:ascii="Arial" w:hAnsi="Arial" w:cs="Arial"/>
                <w:i/>
                <w:iCs/>
                <w:color w:val="000000"/>
                <w:u w:val="single"/>
              </w:rPr>
              <w:t>https://www.sportsrec.com/455660-how-to-shoot-an-accurate-shot-in-soccer.html</w:t>
            </w:r>
            <w:r w:rsidRPr="007A10DF">
              <w:rPr>
                <w:rFonts w:ascii="Arial" w:hAnsi="Arial" w:cs="Arial"/>
                <w:color w:val="000000"/>
              </w:rPr>
              <w:t>(Accessed: 22/07/2020).</w:t>
            </w:r>
          </w:p>
          <w:p w14:paraId="039E7C0D" w14:textId="77777777" w:rsidR="00457A09" w:rsidRPr="002D6A1F" w:rsidRDefault="00457A09" w:rsidP="002D6A1F">
            <w:pPr>
              <w:spacing w:line="360" w:lineRule="auto"/>
              <w:jc w:val="both"/>
              <w:rPr>
                <w:rFonts w:ascii="Arial" w:hAnsi="Arial" w:cs="Arial"/>
              </w:rPr>
            </w:pPr>
            <w:r w:rsidRPr="002D6A1F">
              <w:rPr>
                <w:rFonts w:ascii="Arial" w:hAnsi="Arial" w:cs="Arial"/>
                <w:color w:val="000000"/>
                <w:shd w:val="clear" w:color="auto" w:fill="FFFFFF"/>
              </w:rPr>
              <w:t>Eric Campos (2020)</w:t>
            </w:r>
            <w:r w:rsidRPr="002D6A1F">
              <w:rPr>
                <w:rStyle w:val="apple-converted-space"/>
                <w:rFonts w:ascii="Arial" w:hAnsi="Arial" w:cs="Arial"/>
                <w:color w:val="000000"/>
                <w:shd w:val="clear" w:color="auto" w:fill="FFFFFF"/>
              </w:rPr>
              <w:t> </w:t>
            </w:r>
            <w:r w:rsidRPr="002D6A1F">
              <w:rPr>
                <w:rFonts w:ascii="Arial" w:hAnsi="Arial" w:cs="Arial"/>
                <w:i/>
                <w:iCs/>
                <w:color w:val="000000"/>
              </w:rPr>
              <w:t>What is Professional Development?</w:t>
            </w:r>
            <w:r w:rsidRPr="002D6A1F">
              <w:rPr>
                <w:rStyle w:val="apple-converted-space"/>
                <w:rFonts w:ascii="Arial" w:hAnsi="Arial" w:cs="Arial"/>
                <w:i/>
                <w:iCs/>
                <w:color w:val="000000"/>
              </w:rPr>
              <w:t> </w:t>
            </w:r>
            <w:r w:rsidRPr="002D6A1F">
              <w:rPr>
                <w:rFonts w:ascii="Arial" w:hAnsi="Arial" w:cs="Arial"/>
                <w:color w:val="000000"/>
                <w:shd w:val="clear" w:color="auto" w:fill="FFFFFF"/>
              </w:rPr>
              <w:t>Available at:</w:t>
            </w:r>
            <w:r w:rsidRPr="002D6A1F">
              <w:rPr>
                <w:rStyle w:val="apple-converted-space"/>
                <w:rFonts w:ascii="Arial" w:hAnsi="Arial" w:cs="Arial"/>
                <w:color w:val="000000"/>
                <w:shd w:val="clear" w:color="auto" w:fill="FFFFFF"/>
              </w:rPr>
              <w:t> </w:t>
            </w:r>
            <w:r w:rsidRPr="002D6A1F">
              <w:rPr>
                <w:rFonts w:ascii="Arial" w:hAnsi="Arial" w:cs="Arial"/>
                <w:i/>
                <w:iCs/>
                <w:color w:val="000000"/>
                <w:u w:val="single"/>
              </w:rPr>
              <w:t>https://study.com/academy/popular/what-is-professional-development.html</w:t>
            </w:r>
            <w:r w:rsidRPr="002D6A1F">
              <w:rPr>
                <w:rStyle w:val="apple-converted-space"/>
                <w:rFonts w:ascii="Arial" w:hAnsi="Arial" w:cs="Arial"/>
                <w:color w:val="000000"/>
                <w:shd w:val="clear" w:color="auto" w:fill="FFFFFF"/>
              </w:rPr>
              <w:t> </w:t>
            </w:r>
            <w:r w:rsidRPr="002D6A1F">
              <w:rPr>
                <w:rFonts w:ascii="Arial" w:hAnsi="Arial" w:cs="Arial"/>
                <w:color w:val="000000"/>
                <w:shd w:val="clear" w:color="auto" w:fill="FFFFFF"/>
              </w:rPr>
              <w:t>(Accessed: 10/07/2020).</w:t>
            </w:r>
          </w:p>
          <w:p w14:paraId="7209A562" w14:textId="77777777" w:rsidR="00457A09" w:rsidRPr="006644B9" w:rsidRDefault="00457A09" w:rsidP="006644B9">
            <w:pPr>
              <w:pStyle w:val="reflistitem"/>
              <w:shd w:val="clear" w:color="auto" w:fill="FFFFFF"/>
              <w:spacing w:before="150" w:beforeAutospacing="0" w:line="360" w:lineRule="auto"/>
              <w:jc w:val="both"/>
              <w:rPr>
                <w:rFonts w:ascii="Arial" w:hAnsi="Arial" w:cs="Arial"/>
                <w:color w:val="000000"/>
              </w:rPr>
            </w:pPr>
            <w:r w:rsidRPr="006644B9">
              <w:rPr>
                <w:rFonts w:ascii="Arial" w:hAnsi="Arial" w:cs="Arial"/>
                <w:color w:val="000000"/>
              </w:rPr>
              <w:t>International Netball Federation (2018)</w:t>
            </w:r>
            <w:r w:rsidRPr="006644B9">
              <w:rPr>
                <w:rStyle w:val="apple-converted-space"/>
                <w:rFonts w:ascii="Arial" w:hAnsi="Arial" w:cs="Arial"/>
                <w:color w:val="000000"/>
              </w:rPr>
              <w:t> </w:t>
            </w:r>
            <w:r w:rsidRPr="006644B9">
              <w:rPr>
                <w:rFonts w:ascii="Arial" w:hAnsi="Arial" w:cs="Arial"/>
                <w:i/>
                <w:iCs/>
                <w:color w:val="000000"/>
              </w:rPr>
              <w:t>HISTORY OF NETBALL,</w:t>
            </w:r>
            <w:r w:rsidRPr="006644B9">
              <w:rPr>
                <w:rStyle w:val="apple-converted-space"/>
                <w:rFonts w:ascii="Arial" w:hAnsi="Arial" w:cs="Arial"/>
                <w:i/>
                <w:iCs/>
                <w:color w:val="000000"/>
              </w:rPr>
              <w:t> </w:t>
            </w:r>
            <w:r w:rsidRPr="006644B9">
              <w:rPr>
                <w:rFonts w:ascii="Arial" w:hAnsi="Arial" w:cs="Arial"/>
                <w:color w:val="000000"/>
              </w:rPr>
              <w:t>Available at:</w:t>
            </w:r>
            <w:r w:rsidRPr="006644B9">
              <w:rPr>
                <w:rStyle w:val="apple-converted-space"/>
                <w:rFonts w:ascii="Arial" w:hAnsi="Arial" w:cs="Arial"/>
                <w:color w:val="000000"/>
              </w:rPr>
              <w:t> </w:t>
            </w:r>
            <w:r w:rsidRPr="006644B9">
              <w:rPr>
                <w:rFonts w:ascii="Arial" w:hAnsi="Arial" w:cs="Arial"/>
                <w:i/>
                <w:iCs/>
                <w:color w:val="000000"/>
                <w:u w:val="single"/>
              </w:rPr>
              <w:t>https://netball.sport/game/history-of-netball</w:t>
            </w:r>
            <w:r w:rsidRPr="006644B9">
              <w:rPr>
                <w:rStyle w:val="apple-converted-space"/>
                <w:rFonts w:ascii="Arial" w:hAnsi="Arial" w:cs="Arial"/>
                <w:color w:val="000000"/>
              </w:rPr>
              <w:t> </w:t>
            </w:r>
            <w:r w:rsidRPr="006644B9">
              <w:rPr>
                <w:rFonts w:ascii="Arial" w:hAnsi="Arial" w:cs="Arial"/>
                <w:color w:val="000000"/>
              </w:rPr>
              <w:t>(Accessed: 11/07/2020).</w:t>
            </w:r>
          </w:p>
          <w:p w14:paraId="771A9650" w14:textId="77777777" w:rsidR="00457A09" w:rsidRPr="00457A09" w:rsidRDefault="00457A09" w:rsidP="00457A09">
            <w:pPr>
              <w:spacing w:line="360" w:lineRule="auto"/>
              <w:jc w:val="both"/>
              <w:rPr>
                <w:rFonts w:ascii="Times New Roman" w:hAnsi="Times New Roman"/>
              </w:rPr>
            </w:pPr>
            <w:r w:rsidRPr="00457A09">
              <w:rPr>
                <w:rFonts w:ascii="Arial" w:hAnsi="Arial" w:cs="Arial"/>
                <w:color w:val="000000"/>
                <w:shd w:val="clear" w:color="auto" w:fill="FFFFFF"/>
              </w:rPr>
              <w:t>Malcolm Cox (2016)</w:t>
            </w:r>
            <w:r w:rsidRPr="00457A09">
              <w:rPr>
                <w:rStyle w:val="apple-converted-space"/>
                <w:rFonts w:ascii="Arial" w:hAnsi="Arial" w:cs="Arial"/>
                <w:color w:val="000000"/>
                <w:shd w:val="clear" w:color="auto" w:fill="FFFFFF"/>
              </w:rPr>
              <w:t> </w:t>
            </w:r>
            <w:r w:rsidRPr="00457A09">
              <w:rPr>
                <w:rFonts w:ascii="Arial" w:hAnsi="Arial" w:cs="Arial"/>
                <w:i/>
                <w:iCs/>
                <w:color w:val="000000"/>
              </w:rPr>
              <w:t>Getting the Basics of Football Right: Passing, Tackling, Shooting and Heading,</w:t>
            </w:r>
            <w:r w:rsidRPr="00457A09">
              <w:rPr>
                <w:rStyle w:val="apple-converted-space"/>
                <w:rFonts w:ascii="Arial" w:hAnsi="Arial" w:cs="Arial"/>
                <w:i/>
                <w:iCs/>
                <w:color w:val="000000"/>
              </w:rPr>
              <w:t> </w:t>
            </w:r>
            <w:r w:rsidRPr="00457A09">
              <w:rPr>
                <w:rFonts w:ascii="Arial" w:hAnsi="Arial" w:cs="Arial"/>
                <w:color w:val="000000"/>
                <w:shd w:val="clear" w:color="auto" w:fill="FFFFFF"/>
              </w:rPr>
              <w:t>Available at:</w:t>
            </w:r>
            <w:r w:rsidRPr="00457A09">
              <w:rPr>
                <w:rStyle w:val="apple-converted-space"/>
                <w:rFonts w:ascii="Arial" w:hAnsi="Arial" w:cs="Arial"/>
                <w:color w:val="000000"/>
                <w:shd w:val="clear" w:color="auto" w:fill="FFFFFF"/>
              </w:rPr>
              <w:t> </w:t>
            </w:r>
            <w:r w:rsidRPr="00457A09">
              <w:rPr>
                <w:rFonts w:ascii="Arial" w:hAnsi="Arial" w:cs="Arial"/>
                <w:i/>
                <w:iCs/>
                <w:color w:val="000000"/>
                <w:u w:val="single"/>
              </w:rPr>
              <w:t>https://www.thesoccerstore.co.uk/blog/football-training/getting-the-basics-of-football-right-passing-tackling-shooting-and-heading/</w:t>
            </w:r>
            <w:r w:rsidRPr="00457A09">
              <w:rPr>
                <w:rFonts w:ascii="Arial" w:hAnsi="Arial" w:cs="Arial"/>
                <w:color w:val="000000"/>
                <w:shd w:val="clear" w:color="auto" w:fill="FFFFFF"/>
              </w:rPr>
              <w:t>(Accessed: 22/07/2020).</w:t>
            </w:r>
          </w:p>
          <w:p w14:paraId="520562B0" w14:textId="77777777" w:rsidR="00457A09" w:rsidRPr="00EB791C" w:rsidRDefault="00457A09" w:rsidP="00EB791C">
            <w:pPr>
              <w:spacing w:line="360" w:lineRule="auto"/>
              <w:jc w:val="both"/>
              <w:rPr>
                <w:rFonts w:ascii="Times New Roman" w:hAnsi="Times New Roman"/>
              </w:rPr>
            </w:pPr>
            <w:r w:rsidRPr="00EB791C">
              <w:rPr>
                <w:rFonts w:ascii="Arial" w:hAnsi="Arial" w:cs="Arial"/>
                <w:color w:val="000000"/>
                <w:shd w:val="clear" w:color="auto" w:fill="FFFFFF"/>
              </w:rPr>
              <w:t>Manchester metropolitan University (2020)</w:t>
            </w:r>
            <w:r w:rsidRPr="00EB791C">
              <w:rPr>
                <w:rStyle w:val="apple-converted-space"/>
                <w:rFonts w:ascii="Arial" w:hAnsi="Arial" w:cs="Arial"/>
                <w:color w:val="000000"/>
                <w:shd w:val="clear" w:color="auto" w:fill="FFFFFF"/>
              </w:rPr>
              <w:t> </w:t>
            </w:r>
            <w:r w:rsidRPr="00EB791C">
              <w:rPr>
                <w:rFonts w:ascii="Arial" w:hAnsi="Arial" w:cs="Arial"/>
                <w:i/>
                <w:iCs/>
                <w:color w:val="000000"/>
              </w:rPr>
              <w:t>Human Resources Organisational Development Training and Diversity,</w:t>
            </w:r>
            <w:r w:rsidRPr="00EB791C">
              <w:rPr>
                <w:rStyle w:val="apple-converted-space"/>
                <w:rFonts w:ascii="Arial" w:hAnsi="Arial" w:cs="Arial"/>
                <w:i/>
                <w:iCs/>
                <w:color w:val="000000"/>
              </w:rPr>
              <w:t> </w:t>
            </w:r>
            <w:r w:rsidRPr="00EB791C">
              <w:rPr>
                <w:rFonts w:ascii="Arial" w:hAnsi="Arial" w:cs="Arial"/>
                <w:color w:val="000000"/>
                <w:shd w:val="clear" w:color="auto" w:fill="FFFFFF"/>
              </w:rPr>
              <w:t>Available at:</w:t>
            </w:r>
            <w:r w:rsidRPr="00EB791C">
              <w:rPr>
                <w:rStyle w:val="apple-converted-space"/>
                <w:rFonts w:ascii="Arial" w:hAnsi="Arial" w:cs="Arial"/>
                <w:color w:val="000000"/>
                <w:shd w:val="clear" w:color="auto" w:fill="FFFFFF"/>
              </w:rPr>
              <w:t> </w:t>
            </w:r>
            <w:r w:rsidRPr="00EB791C">
              <w:rPr>
                <w:rFonts w:ascii="Arial" w:hAnsi="Arial" w:cs="Arial"/>
                <w:i/>
                <w:iCs/>
                <w:color w:val="000000"/>
                <w:u w:val="single"/>
              </w:rPr>
              <w:t>https://www.mmu.ac.uk/media/mmuacuk/content/documents/human-resources/a-z/guidance-procedures-and-handbooks/Mentoring_Guidlines.pdf</w:t>
            </w:r>
            <w:r w:rsidRPr="00EB791C">
              <w:rPr>
                <w:rStyle w:val="apple-converted-space"/>
                <w:rFonts w:ascii="Arial" w:hAnsi="Arial" w:cs="Arial"/>
                <w:color w:val="000000"/>
                <w:shd w:val="clear" w:color="auto" w:fill="FFFFFF"/>
              </w:rPr>
              <w:t> </w:t>
            </w:r>
            <w:r w:rsidRPr="00EB791C">
              <w:rPr>
                <w:rFonts w:ascii="Arial" w:hAnsi="Arial" w:cs="Arial"/>
                <w:color w:val="000000"/>
                <w:shd w:val="clear" w:color="auto" w:fill="FFFFFF"/>
              </w:rPr>
              <w:t>(Accessed: 8/07/2020).</w:t>
            </w:r>
          </w:p>
          <w:p w14:paraId="33A7DBDF" w14:textId="77777777" w:rsidR="00457A09" w:rsidRPr="002F19AF" w:rsidRDefault="00457A09" w:rsidP="002F19AF">
            <w:pPr>
              <w:spacing w:line="360" w:lineRule="auto"/>
              <w:rPr>
                <w:rFonts w:ascii="Arial" w:hAnsi="Arial" w:cs="Arial"/>
              </w:rPr>
            </w:pPr>
            <w:r w:rsidRPr="002F19AF">
              <w:rPr>
                <w:rFonts w:ascii="Arial" w:hAnsi="Arial" w:cs="Arial"/>
              </w:rPr>
              <w:t>MindTools (2020)</w:t>
            </w:r>
            <w:r w:rsidRPr="002F19AF">
              <w:rPr>
                <w:rStyle w:val="apple-converted-space"/>
                <w:rFonts w:ascii="Arial" w:hAnsi="Arial" w:cs="Arial"/>
              </w:rPr>
              <w:t> </w:t>
            </w:r>
            <w:r w:rsidRPr="002F19AF">
              <w:rPr>
                <w:rFonts w:ascii="Arial" w:hAnsi="Arial" w:cs="Arial"/>
                <w:i/>
                <w:iCs/>
              </w:rPr>
              <w:t>Mentoring,</w:t>
            </w:r>
            <w:r w:rsidRPr="002F19AF">
              <w:rPr>
                <w:rStyle w:val="apple-converted-space"/>
                <w:rFonts w:ascii="Arial" w:hAnsi="Arial" w:cs="Arial"/>
                <w:i/>
                <w:iCs/>
              </w:rPr>
              <w:t> </w:t>
            </w:r>
            <w:r w:rsidRPr="002F19AF">
              <w:rPr>
                <w:rFonts w:ascii="Arial" w:hAnsi="Arial" w:cs="Arial"/>
              </w:rPr>
              <w:t>Available at:</w:t>
            </w:r>
            <w:r w:rsidRPr="002F19AF">
              <w:rPr>
                <w:rStyle w:val="apple-converted-space"/>
                <w:rFonts w:ascii="Arial" w:hAnsi="Arial" w:cs="Arial"/>
              </w:rPr>
              <w:t> </w:t>
            </w:r>
            <w:r w:rsidRPr="002F19AF">
              <w:rPr>
                <w:rFonts w:ascii="Arial" w:hAnsi="Arial" w:cs="Arial"/>
                <w:i/>
                <w:iCs/>
                <w:u w:val="single"/>
              </w:rPr>
              <w:t>https://www.mindtools.com/pages/article/newCDV_72.htm</w:t>
            </w:r>
            <w:r w:rsidRPr="002F19AF">
              <w:rPr>
                <w:rStyle w:val="apple-converted-space"/>
                <w:rFonts w:ascii="Arial" w:hAnsi="Arial" w:cs="Arial"/>
              </w:rPr>
              <w:t> </w:t>
            </w:r>
            <w:r w:rsidRPr="002F19AF">
              <w:rPr>
                <w:rFonts w:ascii="Arial" w:hAnsi="Arial" w:cs="Arial"/>
              </w:rPr>
              <w:t>(Accessed: 24/07/2020).</w:t>
            </w:r>
          </w:p>
          <w:p w14:paraId="49AABCFF" w14:textId="77777777" w:rsidR="00457A09" w:rsidRPr="00964430" w:rsidRDefault="00457A09" w:rsidP="00964430">
            <w:pPr>
              <w:spacing w:line="360" w:lineRule="auto"/>
              <w:jc w:val="both"/>
              <w:rPr>
                <w:rFonts w:ascii="Times New Roman" w:hAnsi="Times New Roman"/>
              </w:rPr>
            </w:pPr>
            <w:r w:rsidRPr="00964430">
              <w:rPr>
                <w:rFonts w:ascii="Arial" w:hAnsi="Arial" w:cs="Arial"/>
                <w:color w:val="000000"/>
                <w:shd w:val="clear" w:color="auto" w:fill="FFFFFF"/>
              </w:rPr>
              <w:t>Netball Alberta (2020)</w:t>
            </w:r>
            <w:r w:rsidRPr="00964430">
              <w:rPr>
                <w:rStyle w:val="apple-converted-space"/>
                <w:rFonts w:ascii="Arial" w:hAnsi="Arial" w:cs="Arial"/>
                <w:color w:val="000000"/>
                <w:shd w:val="clear" w:color="auto" w:fill="FFFFFF"/>
              </w:rPr>
              <w:t> </w:t>
            </w:r>
            <w:r w:rsidRPr="00964430">
              <w:rPr>
                <w:rFonts w:ascii="Arial" w:hAnsi="Arial" w:cs="Arial"/>
                <w:i/>
                <w:iCs/>
                <w:color w:val="000000"/>
              </w:rPr>
              <w:t>History of Netball,</w:t>
            </w:r>
            <w:r w:rsidRPr="00964430">
              <w:rPr>
                <w:rStyle w:val="apple-converted-space"/>
                <w:rFonts w:ascii="Arial" w:hAnsi="Arial" w:cs="Arial"/>
                <w:i/>
                <w:iCs/>
                <w:color w:val="000000"/>
              </w:rPr>
              <w:t> </w:t>
            </w:r>
            <w:r w:rsidRPr="00964430">
              <w:rPr>
                <w:rFonts w:ascii="Arial" w:hAnsi="Arial" w:cs="Arial"/>
                <w:color w:val="000000"/>
                <w:shd w:val="clear" w:color="auto" w:fill="FFFFFF"/>
              </w:rPr>
              <w:t>Available at:</w:t>
            </w:r>
            <w:r w:rsidRPr="00964430">
              <w:rPr>
                <w:rStyle w:val="apple-converted-space"/>
                <w:rFonts w:ascii="Arial" w:hAnsi="Arial" w:cs="Arial"/>
                <w:color w:val="000000"/>
                <w:shd w:val="clear" w:color="auto" w:fill="FFFFFF"/>
              </w:rPr>
              <w:t> </w:t>
            </w:r>
            <w:r w:rsidRPr="00964430">
              <w:rPr>
                <w:rFonts w:ascii="Arial" w:hAnsi="Arial" w:cs="Arial"/>
                <w:i/>
                <w:iCs/>
                <w:color w:val="000000"/>
                <w:u w:val="single"/>
              </w:rPr>
              <w:t>https://www.qub.ac.uk/cite2write/harvard3l.html</w:t>
            </w:r>
            <w:r w:rsidRPr="00964430">
              <w:rPr>
                <w:rStyle w:val="apple-converted-space"/>
                <w:rFonts w:ascii="Arial" w:hAnsi="Arial" w:cs="Arial"/>
                <w:color w:val="000000"/>
                <w:shd w:val="clear" w:color="auto" w:fill="FFFFFF"/>
              </w:rPr>
              <w:t> </w:t>
            </w:r>
            <w:r w:rsidRPr="00964430">
              <w:rPr>
                <w:rFonts w:ascii="Arial" w:hAnsi="Arial" w:cs="Arial"/>
                <w:color w:val="000000"/>
                <w:shd w:val="clear" w:color="auto" w:fill="FFFFFF"/>
              </w:rPr>
              <w:t>(Accessed: 10/07/2020).</w:t>
            </w:r>
          </w:p>
          <w:p w14:paraId="36216B50" w14:textId="77777777" w:rsidR="00457A09" w:rsidRPr="002D6A1F" w:rsidRDefault="00457A09" w:rsidP="002D6A1F">
            <w:pPr>
              <w:pStyle w:val="reflistitem"/>
              <w:shd w:val="clear" w:color="auto" w:fill="FFFFFF"/>
              <w:spacing w:before="150" w:beforeAutospacing="0" w:line="360" w:lineRule="auto"/>
              <w:jc w:val="both"/>
              <w:rPr>
                <w:rFonts w:ascii="Arial" w:hAnsi="Arial" w:cs="Arial"/>
                <w:color w:val="000000"/>
              </w:rPr>
            </w:pPr>
            <w:r w:rsidRPr="002D6A1F">
              <w:rPr>
                <w:rFonts w:ascii="Arial" w:hAnsi="Arial" w:cs="Arial"/>
              </w:rPr>
              <w:lastRenderedPageBreak/>
              <w:t>Student Employment Services (2020) Why do a Student Placement</w:t>
            </w:r>
            <w:r w:rsidRPr="002D6A1F">
              <w:rPr>
                <w:rFonts w:ascii="Arial" w:hAnsi="Arial" w:cs="Arial"/>
                <w:i/>
                <w:iCs/>
              </w:rPr>
              <w:t>, </w:t>
            </w:r>
            <w:r w:rsidRPr="002D6A1F">
              <w:rPr>
                <w:rFonts w:ascii="Arial" w:hAnsi="Arial" w:cs="Arial"/>
              </w:rPr>
              <w:t>Available at: </w:t>
            </w:r>
            <w:r w:rsidRPr="002D6A1F">
              <w:rPr>
                <w:rFonts w:ascii="Arial" w:hAnsi="Arial" w:cs="Arial"/>
                <w:i/>
                <w:iCs/>
                <w:u w:val="single"/>
              </w:rPr>
              <w:t>https://www.studentemploymentservices.co.uk/students-graduates/why-do-a-student-placement</w:t>
            </w:r>
            <w:r w:rsidRPr="002D6A1F">
              <w:rPr>
                <w:rFonts w:ascii="Arial" w:hAnsi="Arial" w:cs="Arial"/>
              </w:rPr>
              <w:t> (Accessed: 5/07/2020).</w:t>
            </w:r>
          </w:p>
          <w:p w14:paraId="3B1EAC63" w14:textId="77777777" w:rsidR="00457A09" w:rsidRPr="002D6A1F" w:rsidRDefault="00457A09" w:rsidP="002D6A1F">
            <w:pPr>
              <w:spacing w:line="360" w:lineRule="auto"/>
              <w:jc w:val="both"/>
              <w:rPr>
                <w:rFonts w:ascii="Arial" w:hAnsi="Arial" w:cs="Arial"/>
              </w:rPr>
            </w:pPr>
            <w:r w:rsidRPr="002D6A1F">
              <w:rPr>
                <w:rFonts w:ascii="Arial" w:hAnsi="Arial" w:cs="Arial"/>
              </w:rPr>
              <w:t>The Institute of School Business Leadership (2020)</w:t>
            </w:r>
            <w:r w:rsidRPr="002D6A1F">
              <w:rPr>
                <w:rStyle w:val="apple-converted-space"/>
                <w:rFonts w:ascii="Arial" w:hAnsi="Arial" w:cs="Arial"/>
              </w:rPr>
              <w:t> </w:t>
            </w:r>
            <w:r w:rsidRPr="002D6A1F">
              <w:rPr>
                <w:rFonts w:ascii="Arial" w:hAnsi="Arial" w:cs="Arial"/>
                <w:i/>
                <w:iCs/>
              </w:rPr>
              <w:t>What is professional development?</w:t>
            </w:r>
            <w:r w:rsidRPr="002D6A1F">
              <w:rPr>
                <w:rStyle w:val="apple-converted-space"/>
                <w:rFonts w:ascii="Arial" w:hAnsi="Arial" w:cs="Arial"/>
                <w:i/>
                <w:iCs/>
              </w:rPr>
              <w:t> </w:t>
            </w:r>
            <w:r w:rsidRPr="002D6A1F">
              <w:rPr>
                <w:rFonts w:ascii="Arial" w:hAnsi="Arial" w:cs="Arial"/>
              </w:rPr>
              <w:t>Available at:</w:t>
            </w:r>
            <w:r w:rsidRPr="002D6A1F">
              <w:rPr>
                <w:rStyle w:val="apple-converted-space"/>
                <w:rFonts w:ascii="Arial" w:hAnsi="Arial" w:cs="Arial"/>
              </w:rPr>
              <w:t> </w:t>
            </w:r>
            <w:r w:rsidRPr="002D6A1F">
              <w:rPr>
                <w:rFonts w:ascii="Arial" w:hAnsi="Arial" w:cs="Arial"/>
                <w:i/>
                <w:iCs/>
                <w:u w:val="single"/>
              </w:rPr>
              <w:t>https://isbl.org.uk/training/careers/what-is-professional-development.aspx</w:t>
            </w:r>
            <w:r w:rsidRPr="002D6A1F">
              <w:rPr>
                <w:rStyle w:val="apple-converted-space"/>
                <w:rFonts w:ascii="Arial" w:hAnsi="Arial" w:cs="Arial"/>
              </w:rPr>
              <w:t> </w:t>
            </w:r>
            <w:r w:rsidRPr="002D6A1F">
              <w:rPr>
                <w:rFonts w:ascii="Arial" w:hAnsi="Arial" w:cs="Arial"/>
              </w:rPr>
              <w:t>(Accessed: 12/07/2020).</w:t>
            </w:r>
          </w:p>
          <w:p w14:paraId="22C82104" w14:textId="77777777" w:rsidR="00457A09" w:rsidRDefault="00457A09" w:rsidP="002D6A1F">
            <w:pPr>
              <w:spacing w:line="360" w:lineRule="auto"/>
              <w:jc w:val="both"/>
              <w:rPr>
                <w:rFonts w:ascii="Arial" w:hAnsi="Arial" w:cs="Arial"/>
              </w:rPr>
            </w:pPr>
            <w:r w:rsidRPr="002D6A1F">
              <w:rPr>
                <w:rFonts w:ascii="Arial" w:hAnsi="Arial" w:cs="Arial"/>
              </w:rPr>
              <w:t>TheBigChoice (2020) Benefits of A Work Placement,</w:t>
            </w:r>
            <w:r w:rsidRPr="002D6A1F">
              <w:rPr>
                <w:rFonts w:ascii="Arial" w:hAnsi="Arial" w:cs="Arial"/>
                <w:i/>
                <w:iCs/>
              </w:rPr>
              <w:t> </w:t>
            </w:r>
            <w:r w:rsidRPr="002D6A1F">
              <w:rPr>
                <w:rFonts w:ascii="Arial" w:hAnsi="Arial" w:cs="Arial"/>
              </w:rPr>
              <w:t>Available at: </w:t>
            </w:r>
            <w:r w:rsidRPr="002D6A1F">
              <w:rPr>
                <w:rFonts w:ascii="Arial" w:hAnsi="Arial" w:cs="Arial"/>
                <w:i/>
                <w:iCs/>
                <w:u w:val="single"/>
              </w:rPr>
              <w:t>https://www.thebigchoice.com/work-placements/careers-advice/benefits-of-a-work-placement</w:t>
            </w:r>
            <w:r w:rsidRPr="002D6A1F">
              <w:rPr>
                <w:rFonts w:ascii="Arial" w:hAnsi="Arial" w:cs="Arial"/>
              </w:rPr>
              <w:t> (Accessed: 5/04/2020).</w:t>
            </w:r>
          </w:p>
          <w:p w14:paraId="72A76221" w14:textId="77777777" w:rsidR="00457A09" w:rsidRDefault="00457A09" w:rsidP="008A5B5F">
            <w:pPr>
              <w:spacing w:line="360" w:lineRule="auto"/>
              <w:jc w:val="both"/>
              <w:rPr>
                <w:rFonts w:ascii="Arial" w:hAnsi="Arial" w:cs="Arial"/>
              </w:rPr>
            </w:pPr>
            <w:r w:rsidRPr="008A5B5F">
              <w:rPr>
                <w:rFonts w:ascii="Arial" w:hAnsi="Arial" w:cs="Arial"/>
              </w:rPr>
              <w:t>Welsh Assemble Government (2009)</w:t>
            </w:r>
            <w:r w:rsidRPr="008A5B5F">
              <w:rPr>
                <w:rStyle w:val="apple-converted-space"/>
                <w:rFonts w:ascii="Arial" w:hAnsi="Arial" w:cs="Arial"/>
              </w:rPr>
              <w:t> </w:t>
            </w:r>
            <w:r w:rsidRPr="008A5B5F">
              <w:rPr>
                <w:rFonts w:ascii="Arial" w:hAnsi="Arial" w:cs="Arial"/>
                <w:i/>
                <w:iCs/>
              </w:rPr>
              <w:t>Underarm Throw,</w:t>
            </w:r>
            <w:r w:rsidRPr="008A5B5F">
              <w:rPr>
                <w:rStyle w:val="apple-converted-space"/>
                <w:rFonts w:ascii="Arial" w:hAnsi="Arial" w:cs="Arial"/>
                <w:i/>
                <w:iCs/>
              </w:rPr>
              <w:t> </w:t>
            </w:r>
            <w:r w:rsidRPr="008A5B5F">
              <w:rPr>
                <w:rFonts w:ascii="Arial" w:hAnsi="Arial" w:cs="Arial"/>
              </w:rPr>
              <w:t>Available at:</w:t>
            </w:r>
            <w:r w:rsidRPr="008A5B5F">
              <w:rPr>
                <w:rStyle w:val="apple-converted-space"/>
                <w:rFonts w:ascii="Arial" w:hAnsi="Arial" w:cs="Arial"/>
              </w:rPr>
              <w:t> </w:t>
            </w:r>
            <w:r w:rsidRPr="008A5B5F">
              <w:rPr>
                <w:rFonts w:ascii="Arial" w:hAnsi="Arial" w:cs="Arial"/>
                <w:i/>
                <w:iCs/>
                <w:u w:val="single"/>
              </w:rPr>
              <w:t>http://physicalliteracy.sportwales.org.uk/media/37769/TSC-MA-Develop_Underarm_Throw.pdf</w:t>
            </w:r>
            <w:r w:rsidRPr="008A5B5F">
              <w:rPr>
                <w:rStyle w:val="apple-converted-space"/>
                <w:rFonts w:ascii="Arial" w:hAnsi="Arial" w:cs="Arial"/>
              </w:rPr>
              <w:t> </w:t>
            </w:r>
            <w:r w:rsidRPr="008A5B5F">
              <w:rPr>
                <w:rFonts w:ascii="Arial" w:hAnsi="Arial" w:cs="Arial"/>
              </w:rPr>
              <w:t>(Accessed: 24/07/2020).</w:t>
            </w:r>
          </w:p>
          <w:p w14:paraId="3F637DC5" w14:textId="77777777" w:rsidR="008A5B5F" w:rsidRPr="002D6A1F" w:rsidRDefault="008A5B5F" w:rsidP="002D6A1F">
            <w:pPr>
              <w:spacing w:line="360" w:lineRule="auto"/>
              <w:jc w:val="both"/>
              <w:rPr>
                <w:rFonts w:ascii="Arial" w:hAnsi="Arial" w:cs="Arial"/>
              </w:rPr>
            </w:pPr>
          </w:p>
          <w:p w14:paraId="02D2B2AE" w14:textId="7117084F" w:rsidR="008A3E1A" w:rsidRDefault="008A3E1A" w:rsidP="002F19AF">
            <w:pPr>
              <w:spacing w:after="200" w:line="276" w:lineRule="auto"/>
              <w:jc w:val="both"/>
            </w:pPr>
          </w:p>
          <w:p w14:paraId="1BA6A534" w14:textId="77777777" w:rsidR="007A10DF" w:rsidRPr="00C673AB" w:rsidRDefault="007A10DF" w:rsidP="00C673AB">
            <w:pPr>
              <w:spacing w:after="200" w:line="276" w:lineRule="auto"/>
              <w:rPr>
                <w:rFonts w:ascii="Arial" w:hAnsi="Arial" w:cs="Arial"/>
                <w:sz w:val="22"/>
                <w:szCs w:val="22"/>
              </w:rPr>
            </w:pPr>
          </w:p>
          <w:p w14:paraId="0BDED8AD" w14:textId="002C7BB8" w:rsidR="008A3E1A" w:rsidRPr="007A10DF" w:rsidRDefault="008A3E1A" w:rsidP="007A10DF">
            <w:pPr>
              <w:spacing w:after="200" w:line="276" w:lineRule="auto"/>
              <w:rPr>
                <w:rFonts w:ascii="Arial" w:hAnsi="Arial" w:cs="Arial"/>
                <w:sz w:val="22"/>
                <w:szCs w:val="22"/>
              </w:rPr>
            </w:pPr>
          </w:p>
          <w:p w14:paraId="7F2B23A3" w14:textId="77777777" w:rsidR="008A3E1A" w:rsidRPr="008A3E1A" w:rsidRDefault="008A3E1A" w:rsidP="008A3E1A">
            <w:pPr>
              <w:spacing w:after="200" w:line="276" w:lineRule="auto"/>
              <w:rPr>
                <w:rFonts w:ascii="Arial" w:hAnsi="Arial" w:cs="Arial"/>
                <w:sz w:val="22"/>
                <w:szCs w:val="22"/>
              </w:rPr>
            </w:pPr>
          </w:p>
        </w:tc>
      </w:tr>
    </w:tbl>
    <w:p w14:paraId="51CE9ECB" w14:textId="77777777" w:rsidR="008A3E1A" w:rsidRDefault="008A3E1A">
      <w:pPr>
        <w:spacing w:after="200" w:line="276" w:lineRule="auto"/>
        <w:rPr>
          <w:rFonts w:ascii="Arial" w:hAnsi="Arial" w:cs="Arial"/>
          <w:b/>
          <w:sz w:val="22"/>
          <w:szCs w:val="22"/>
        </w:rPr>
      </w:pPr>
      <w:r>
        <w:rPr>
          <w:rFonts w:ascii="Arial" w:hAnsi="Arial" w:cs="Arial"/>
          <w:b/>
          <w:sz w:val="22"/>
          <w:szCs w:val="22"/>
        </w:rPr>
        <w:lastRenderedPageBreak/>
        <w:br w:type="page"/>
      </w:r>
    </w:p>
    <w:p w14:paraId="7EAEA9DC" w14:textId="77777777" w:rsidR="008A3E1A" w:rsidRDefault="008A3E1A" w:rsidP="0023752D">
      <w:pPr>
        <w:spacing w:after="200" w:line="276" w:lineRule="auto"/>
        <w:rPr>
          <w:rFonts w:ascii="Arial" w:hAnsi="Arial" w:cs="Arial"/>
          <w:b/>
          <w:sz w:val="22"/>
          <w:szCs w:val="22"/>
        </w:rPr>
      </w:pPr>
    </w:p>
    <w:p w14:paraId="0DB74E24" w14:textId="77777777" w:rsidR="0023752D" w:rsidRDefault="001D0219" w:rsidP="0023752D">
      <w:pPr>
        <w:spacing w:after="200" w:line="276" w:lineRule="auto"/>
        <w:rPr>
          <w:rFonts w:ascii="Arial" w:hAnsi="Arial" w:cs="Arial"/>
          <w:b/>
          <w:sz w:val="22"/>
          <w:szCs w:val="22"/>
        </w:rPr>
      </w:pPr>
      <w:r>
        <w:rPr>
          <w:rFonts w:ascii="Arial" w:hAnsi="Arial" w:cs="Arial"/>
          <w:b/>
          <w:sz w:val="22"/>
          <w:szCs w:val="22"/>
        </w:rPr>
        <w:t>TASK B</w:t>
      </w:r>
      <w:r w:rsidRPr="005C37F0">
        <w:rPr>
          <w:rFonts w:ascii="Arial" w:hAnsi="Arial" w:cs="Arial"/>
          <w:b/>
          <w:sz w:val="22"/>
          <w:szCs w:val="22"/>
        </w:rPr>
        <w:t xml:space="preserve"> – (</w:t>
      </w:r>
      <w:r>
        <w:rPr>
          <w:rFonts w:ascii="Arial" w:hAnsi="Arial" w:cs="Arial"/>
          <w:b/>
          <w:sz w:val="22"/>
          <w:szCs w:val="22"/>
        </w:rPr>
        <w:t>YouTube Video – 10 x 1 m</w:t>
      </w:r>
      <w:r w:rsidR="00EF3774">
        <w:rPr>
          <w:rFonts w:ascii="Arial" w:hAnsi="Arial" w:cs="Arial"/>
          <w:b/>
          <w:sz w:val="22"/>
          <w:szCs w:val="22"/>
        </w:rPr>
        <w:t>in</w:t>
      </w:r>
      <w:r>
        <w:rPr>
          <w:rFonts w:ascii="Arial" w:hAnsi="Arial" w:cs="Arial"/>
          <w:b/>
          <w:sz w:val="22"/>
          <w:szCs w:val="22"/>
        </w:rPr>
        <w:t xml:space="preserve"> integrated video)</w:t>
      </w:r>
      <w:r w:rsidR="005F1B28">
        <w:rPr>
          <w:rFonts w:ascii="Arial" w:hAnsi="Arial" w:cs="Arial"/>
          <w:b/>
          <w:sz w:val="22"/>
          <w:szCs w:val="22"/>
        </w:rPr>
        <w:t xml:space="preserve"> </w:t>
      </w:r>
      <w:r w:rsidR="00EF3774" w:rsidRPr="00EF3774">
        <w:rPr>
          <w:rFonts w:ascii="Arial" w:hAnsi="Arial" w:cs="Arial"/>
          <w:b/>
          <w:sz w:val="16"/>
          <w:szCs w:val="22"/>
        </w:rPr>
        <w:t>(Experience, Roles, Improvements)</w:t>
      </w:r>
    </w:p>
    <w:p w14:paraId="4C3D803D" w14:textId="77777777" w:rsidR="000E1EFD" w:rsidRDefault="000E1EFD" w:rsidP="0023752D">
      <w:pPr>
        <w:spacing w:after="200" w:line="276" w:lineRule="auto"/>
        <w:rPr>
          <w:rFonts w:ascii="Arial" w:hAnsi="Arial" w:cs="Arial"/>
          <w:b/>
          <w:sz w:val="22"/>
          <w:szCs w:val="22"/>
        </w:rPr>
      </w:pPr>
      <w:r>
        <w:rPr>
          <w:rFonts w:ascii="Arial" w:hAnsi="Arial" w:cs="Arial"/>
          <w:b/>
          <w:sz w:val="22"/>
          <w:szCs w:val="22"/>
        </w:rPr>
        <w:t xml:space="preserve">NOTE – Make sure the link works correctly </w:t>
      </w:r>
    </w:p>
    <w:tbl>
      <w:tblPr>
        <w:tblStyle w:val="TableGrid"/>
        <w:tblW w:w="9511" w:type="dxa"/>
        <w:tblLook w:val="04A0" w:firstRow="1" w:lastRow="0" w:firstColumn="1" w:lastColumn="0" w:noHBand="0" w:noVBand="1"/>
      </w:tblPr>
      <w:tblGrid>
        <w:gridCol w:w="9526"/>
      </w:tblGrid>
      <w:tr w:rsidR="0023752D" w14:paraId="14535304" w14:textId="77777777" w:rsidTr="001053CA">
        <w:trPr>
          <w:trHeight w:val="11309"/>
        </w:trPr>
        <w:tc>
          <w:tcPr>
            <w:tcW w:w="9511" w:type="dxa"/>
          </w:tcPr>
          <w:p w14:paraId="6E6D70BC" w14:textId="77777777" w:rsidR="0023752D" w:rsidRDefault="0023752D" w:rsidP="001053CA">
            <w:pPr>
              <w:spacing w:after="200" w:line="276" w:lineRule="auto"/>
              <w:rPr>
                <w:rFonts w:ascii="Arial" w:hAnsi="Arial" w:cs="Arial"/>
                <w:b/>
                <w:sz w:val="22"/>
                <w:szCs w:val="22"/>
              </w:rPr>
            </w:pPr>
          </w:p>
          <w:p w14:paraId="778ACE8F" w14:textId="77777777" w:rsidR="001D0219" w:rsidRDefault="001D0219" w:rsidP="001053CA">
            <w:pPr>
              <w:spacing w:after="200" w:line="276" w:lineRule="auto"/>
              <w:rPr>
                <w:rFonts w:ascii="Arial" w:hAnsi="Arial" w:cs="Arial"/>
                <w:b/>
                <w:sz w:val="22"/>
                <w:szCs w:val="22"/>
              </w:rPr>
            </w:pPr>
            <w:r>
              <w:rPr>
                <w:rFonts w:ascii="Arial" w:hAnsi="Arial" w:cs="Arial"/>
                <w:b/>
                <w:sz w:val="22"/>
                <w:szCs w:val="22"/>
              </w:rPr>
              <w:t xml:space="preserve">Website Link – </w:t>
            </w:r>
          </w:p>
          <w:p w14:paraId="2323444E" w14:textId="77777777" w:rsidR="001D0219" w:rsidRDefault="001D0219" w:rsidP="001053CA">
            <w:pPr>
              <w:spacing w:after="200" w:line="276" w:lineRule="auto"/>
              <w:rPr>
                <w:rFonts w:ascii="Arial" w:hAnsi="Arial" w:cs="Arial"/>
                <w:b/>
                <w:sz w:val="22"/>
                <w:szCs w:val="22"/>
              </w:rPr>
            </w:pPr>
          </w:p>
          <w:p w14:paraId="1B001DA9" w14:textId="77777777" w:rsidR="001D0219" w:rsidRDefault="001D0219" w:rsidP="001053CA">
            <w:pPr>
              <w:spacing w:after="200" w:line="276" w:lineRule="auto"/>
              <w:rPr>
                <w:rFonts w:ascii="Arial" w:hAnsi="Arial" w:cs="Arial"/>
                <w:b/>
                <w:sz w:val="22"/>
                <w:szCs w:val="22"/>
              </w:rPr>
            </w:pPr>
            <w:r>
              <w:rPr>
                <w:rFonts w:ascii="Arial" w:hAnsi="Arial" w:cs="Arial"/>
                <w:b/>
                <w:sz w:val="22"/>
                <w:szCs w:val="22"/>
              </w:rPr>
              <w:t xml:space="preserve">Link Password – </w:t>
            </w:r>
          </w:p>
          <w:p w14:paraId="6E7E8E25" w14:textId="77777777" w:rsidR="001D0219" w:rsidRDefault="001D0219" w:rsidP="001053CA">
            <w:pPr>
              <w:spacing w:after="200" w:line="276" w:lineRule="auto"/>
              <w:rPr>
                <w:rFonts w:ascii="Arial" w:hAnsi="Arial" w:cs="Arial"/>
                <w:b/>
                <w:sz w:val="22"/>
                <w:szCs w:val="22"/>
              </w:rPr>
            </w:pPr>
          </w:p>
          <w:p w14:paraId="082012A9" w14:textId="77777777" w:rsidR="001D0219" w:rsidRDefault="001D0219" w:rsidP="001053CA">
            <w:pPr>
              <w:spacing w:after="200" w:line="276" w:lineRule="auto"/>
              <w:rPr>
                <w:rFonts w:ascii="Arial" w:hAnsi="Arial" w:cs="Arial"/>
                <w:b/>
                <w:sz w:val="22"/>
                <w:szCs w:val="22"/>
              </w:rPr>
            </w:pPr>
            <w:r>
              <w:rPr>
                <w:rFonts w:ascii="Arial" w:hAnsi="Arial" w:cs="Arial"/>
                <w:b/>
                <w:sz w:val="22"/>
                <w:szCs w:val="22"/>
              </w:rPr>
              <w:t xml:space="preserve">Video Duration – </w:t>
            </w:r>
          </w:p>
          <w:p w14:paraId="5178A28D" w14:textId="77777777" w:rsidR="001D0219" w:rsidRDefault="001D0219" w:rsidP="001053CA">
            <w:pPr>
              <w:spacing w:after="200" w:line="276" w:lineRule="auto"/>
              <w:rPr>
                <w:rFonts w:ascii="Arial" w:hAnsi="Arial" w:cs="Arial"/>
                <w:b/>
                <w:sz w:val="22"/>
                <w:szCs w:val="22"/>
              </w:rPr>
            </w:pPr>
          </w:p>
          <w:p w14:paraId="1C00EE2A" w14:textId="77777777" w:rsidR="001D0219" w:rsidRDefault="001D0219" w:rsidP="001053CA">
            <w:pPr>
              <w:spacing w:after="200" w:line="276" w:lineRule="auto"/>
              <w:rPr>
                <w:rFonts w:ascii="Arial" w:hAnsi="Arial" w:cs="Arial"/>
                <w:b/>
                <w:sz w:val="22"/>
                <w:szCs w:val="22"/>
              </w:rPr>
            </w:pPr>
            <w:r>
              <w:rPr>
                <w:rFonts w:ascii="Arial" w:hAnsi="Arial" w:cs="Arial"/>
                <w:b/>
                <w:sz w:val="22"/>
                <w:szCs w:val="22"/>
              </w:rPr>
              <w:t>Device used to create video –</w:t>
            </w:r>
          </w:p>
          <w:p w14:paraId="6ABD8D28" w14:textId="77777777" w:rsidR="001D0219" w:rsidRDefault="001D0219" w:rsidP="001053CA">
            <w:pPr>
              <w:spacing w:after="200" w:line="276" w:lineRule="auto"/>
              <w:rPr>
                <w:rFonts w:ascii="Arial" w:hAnsi="Arial" w:cs="Arial"/>
                <w:b/>
                <w:sz w:val="22"/>
                <w:szCs w:val="22"/>
              </w:rPr>
            </w:pPr>
          </w:p>
          <w:p w14:paraId="04DD37D0" w14:textId="77777777" w:rsidR="001D0219" w:rsidRDefault="001D0219" w:rsidP="001053CA">
            <w:pPr>
              <w:spacing w:after="200" w:line="276" w:lineRule="auto"/>
              <w:rPr>
                <w:rFonts w:ascii="Arial" w:hAnsi="Arial" w:cs="Arial"/>
                <w:b/>
                <w:sz w:val="22"/>
                <w:szCs w:val="22"/>
              </w:rPr>
            </w:pPr>
            <w:r>
              <w:rPr>
                <w:rFonts w:ascii="Arial" w:hAnsi="Arial" w:cs="Arial"/>
                <w:b/>
                <w:sz w:val="22"/>
                <w:szCs w:val="22"/>
              </w:rPr>
              <w:t>Software used to create video –</w:t>
            </w:r>
          </w:p>
          <w:p w14:paraId="35B2D8D7" w14:textId="77777777" w:rsidR="001D0219" w:rsidRDefault="001D0219" w:rsidP="001053CA">
            <w:pPr>
              <w:spacing w:after="200" w:line="276" w:lineRule="auto"/>
              <w:rPr>
                <w:rFonts w:ascii="Arial" w:hAnsi="Arial" w:cs="Arial"/>
                <w:b/>
                <w:sz w:val="22"/>
                <w:szCs w:val="22"/>
              </w:rPr>
            </w:pPr>
          </w:p>
          <w:p w14:paraId="29358560" w14:textId="77777777" w:rsidR="001D0219" w:rsidRPr="001D0219" w:rsidRDefault="001D0219" w:rsidP="001053CA">
            <w:pPr>
              <w:spacing w:after="200" w:line="276" w:lineRule="auto"/>
              <w:rPr>
                <w:rFonts w:ascii="Arial" w:hAnsi="Arial" w:cs="Arial"/>
                <w:b/>
                <w:sz w:val="22"/>
                <w:szCs w:val="22"/>
                <w:u w:val="single"/>
              </w:rPr>
            </w:pPr>
            <w:r w:rsidRPr="001D0219">
              <w:rPr>
                <w:rFonts w:ascii="Arial" w:hAnsi="Arial" w:cs="Arial"/>
                <w:b/>
                <w:sz w:val="22"/>
                <w:szCs w:val="22"/>
                <w:u w:val="single"/>
              </w:rPr>
              <w:t xml:space="preserve">Production contributors </w:t>
            </w:r>
          </w:p>
          <w:tbl>
            <w:tblPr>
              <w:tblStyle w:val="TableGrid"/>
              <w:tblW w:w="9300" w:type="dxa"/>
              <w:tblLook w:val="04A0" w:firstRow="1" w:lastRow="0" w:firstColumn="1" w:lastColumn="0" w:noHBand="0" w:noVBand="1"/>
            </w:tblPr>
            <w:tblGrid>
              <w:gridCol w:w="3100"/>
              <w:gridCol w:w="3100"/>
              <w:gridCol w:w="3100"/>
            </w:tblGrid>
            <w:tr w:rsidR="001D0219" w14:paraId="2276F9C3" w14:textId="77777777" w:rsidTr="008A3E1A">
              <w:trPr>
                <w:trHeight w:val="540"/>
              </w:trPr>
              <w:tc>
                <w:tcPr>
                  <w:tcW w:w="3100" w:type="dxa"/>
                </w:tcPr>
                <w:p w14:paraId="054A827B" w14:textId="77777777" w:rsidR="001D0219" w:rsidRDefault="001D0219" w:rsidP="00D8400A">
                  <w:pPr>
                    <w:spacing w:after="200" w:line="276" w:lineRule="auto"/>
                    <w:jc w:val="center"/>
                    <w:rPr>
                      <w:rFonts w:ascii="Arial" w:hAnsi="Arial" w:cs="Arial"/>
                      <w:b/>
                      <w:sz w:val="22"/>
                      <w:szCs w:val="22"/>
                    </w:rPr>
                  </w:pPr>
                  <w:r>
                    <w:rPr>
                      <w:rFonts w:ascii="Arial" w:hAnsi="Arial" w:cs="Arial"/>
                      <w:b/>
                      <w:sz w:val="22"/>
                      <w:szCs w:val="22"/>
                    </w:rPr>
                    <w:t>Name</w:t>
                  </w:r>
                </w:p>
              </w:tc>
              <w:tc>
                <w:tcPr>
                  <w:tcW w:w="3100" w:type="dxa"/>
                </w:tcPr>
                <w:p w14:paraId="167C4A8E" w14:textId="77777777" w:rsidR="001D0219" w:rsidRDefault="001D0219" w:rsidP="00D8400A">
                  <w:pPr>
                    <w:spacing w:after="200" w:line="276" w:lineRule="auto"/>
                    <w:jc w:val="center"/>
                    <w:rPr>
                      <w:rFonts w:ascii="Arial" w:hAnsi="Arial" w:cs="Arial"/>
                      <w:b/>
                      <w:sz w:val="22"/>
                      <w:szCs w:val="22"/>
                    </w:rPr>
                  </w:pPr>
                  <w:r>
                    <w:rPr>
                      <w:rFonts w:ascii="Arial" w:hAnsi="Arial" w:cs="Arial"/>
                      <w:b/>
                      <w:sz w:val="22"/>
                      <w:szCs w:val="22"/>
                    </w:rPr>
                    <w:t>Position</w:t>
                  </w:r>
                </w:p>
              </w:tc>
              <w:tc>
                <w:tcPr>
                  <w:tcW w:w="3100" w:type="dxa"/>
                </w:tcPr>
                <w:p w14:paraId="3944E0F5" w14:textId="77777777" w:rsidR="001D0219" w:rsidRDefault="001D0219" w:rsidP="00D8400A">
                  <w:pPr>
                    <w:spacing w:after="200" w:line="276" w:lineRule="auto"/>
                    <w:jc w:val="center"/>
                    <w:rPr>
                      <w:rFonts w:ascii="Arial" w:hAnsi="Arial" w:cs="Arial"/>
                      <w:b/>
                      <w:sz w:val="22"/>
                      <w:szCs w:val="22"/>
                    </w:rPr>
                  </w:pPr>
                  <w:r>
                    <w:rPr>
                      <w:rFonts w:ascii="Arial" w:hAnsi="Arial" w:cs="Arial"/>
                      <w:b/>
                      <w:sz w:val="22"/>
                      <w:szCs w:val="22"/>
                    </w:rPr>
                    <w:t>Organisation</w:t>
                  </w:r>
                </w:p>
              </w:tc>
            </w:tr>
            <w:tr w:rsidR="001D0219" w14:paraId="7A19F3F3" w14:textId="77777777" w:rsidTr="008A3E1A">
              <w:trPr>
                <w:trHeight w:val="557"/>
              </w:trPr>
              <w:tc>
                <w:tcPr>
                  <w:tcW w:w="3100" w:type="dxa"/>
                </w:tcPr>
                <w:p w14:paraId="495870C0" w14:textId="77777777" w:rsidR="001D0219" w:rsidRDefault="001D0219" w:rsidP="001053CA">
                  <w:pPr>
                    <w:spacing w:after="200" w:line="276" w:lineRule="auto"/>
                    <w:rPr>
                      <w:rFonts w:ascii="Arial" w:hAnsi="Arial" w:cs="Arial"/>
                      <w:b/>
                      <w:sz w:val="22"/>
                      <w:szCs w:val="22"/>
                    </w:rPr>
                  </w:pPr>
                </w:p>
              </w:tc>
              <w:tc>
                <w:tcPr>
                  <w:tcW w:w="3100" w:type="dxa"/>
                </w:tcPr>
                <w:p w14:paraId="60EA5774" w14:textId="77777777" w:rsidR="001D0219" w:rsidRDefault="001D0219" w:rsidP="001053CA">
                  <w:pPr>
                    <w:spacing w:after="200" w:line="276" w:lineRule="auto"/>
                    <w:rPr>
                      <w:rFonts w:ascii="Arial" w:hAnsi="Arial" w:cs="Arial"/>
                      <w:b/>
                      <w:sz w:val="22"/>
                      <w:szCs w:val="22"/>
                    </w:rPr>
                  </w:pPr>
                </w:p>
              </w:tc>
              <w:tc>
                <w:tcPr>
                  <w:tcW w:w="3100" w:type="dxa"/>
                </w:tcPr>
                <w:p w14:paraId="1929F7F3" w14:textId="77777777" w:rsidR="001D0219" w:rsidRDefault="001D0219" w:rsidP="001053CA">
                  <w:pPr>
                    <w:spacing w:after="200" w:line="276" w:lineRule="auto"/>
                    <w:rPr>
                      <w:rFonts w:ascii="Arial" w:hAnsi="Arial" w:cs="Arial"/>
                      <w:b/>
                      <w:sz w:val="22"/>
                      <w:szCs w:val="22"/>
                    </w:rPr>
                  </w:pPr>
                </w:p>
              </w:tc>
            </w:tr>
            <w:tr w:rsidR="001D0219" w14:paraId="1A9BB81A" w14:textId="77777777" w:rsidTr="008A3E1A">
              <w:trPr>
                <w:trHeight w:val="540"/>
              </w:trPr>
              <w:tc>
                <w:tcPr>
                  <w:tcW w:w="3100" w:type="dxa"/>
                </w:tcPr>
                <w:p w14:paraId="50B0A6D7" w14:textId="77777777" w:rsidR="001D0219" w:rsidRDefault="001D0219" w:rsidP="001053CA">
                  <w:pPr>
                    <w:spacing w:after="200" w:line="276" w:lineRule="auto"/>
                    <w:rPr>
                      <w:rFonts w:ascii="Arial" w:hAnsi="Arial" w:cs="Arial"/>
                      <w:b/>
                      <w:sz w:val="22"/>
                      <w:szCs w:val="22"/>
                    </w:rPr>
                  </w:pPr>
                </w:p>
              </w:tc>
              <w:tc>
                <w:tcPr>
                  <w:tcW w:w="3100" w:type="dxa"/>
                </w:tcPr>
                <w:p w14:paraId="23FD5FCC" w14:textId="77777777" w:rsidR="001D0219" w:rsidRDefault="001D0219" w:rsidP="001053CA">
                  <w:pPr>
                    <w:spacing w:after="200" w:line="276" w:lineRule="auto"/>
                    <w:rPr>
                      <w:rFonts w:ascii="Arial" w:hAnsi="Arial" w:cs="Arial"/>
                      <w:b/>
                      <w:sz w:val="22"/>
                      <w:szCs w:val="22"/>
                    </w:rPr>
                  </w:pPr>
                </w:p>
              </w:tc>
              <w:tc>
                <w:tcPr>
                  <w:tcW w:w="3100" w:type="dxa"/>
                </w:tcPr>
                <w:p w14:paraId="4A50D8D8" w14:textId="77777777" w:rsidR="001D0219" w:rsidRDefault="001D0219" w:rsidP="001053CA">
                  <w:pPr>
                    <w:spacing w:after="200" w:line="276" w:lineRule="auto"/>
                    <w:rPr>
                      <w:rFonts w:ascii="Arial" w:hAnsi="Arial" w:cs="Arial"/>
                      <w:b/>
                      <w:sz w:val="22"/>
                      <w:szCs w:val="22"/>
                    </w:rPr>
                  </w:pPr>
                </w:p>
              </w:tc>
            </w:tr>
            <w:tr w:rsidR="001D0219" w14:paraId="48168692" w14:textId="77777777" w:rsidTr="008A3E1A">
              <w:trPr>
                <w:trHeight w:val="557"/>
              </w:trPr>
              <w:tc>
                <w:tcPr>
                  <w:tcW w:w="3100" w:type="dxa"/>
                </w:tcPr>
                <w:p w14:paraId="62F28AEB" w14:textId="77777777" w:rsidR="001D0219" w:rsidRDefault="001D0219" w:rsidP="001053CA">
                  <w:pPr>
                    <w:spacing w:after="200" w:line="276" w:lineRule="auto"/>
                    <w:rPr>
                      <w:rFonts w:ascii="Arial" w:hAnsi="Arial" w:cs="Arial"/>
                      <w:b/>
                      <w:sz w:val="22"/>
                      <w:szCs w:val="22"/>
                    </w:rPr>
                  </w:pPr>
                </w:p>
              </w:tc>
              <w:tc>
                <w:tcPr>
                  <w:tcW w:w="3100" w:type="dxa"/>
                </w:tcPr>
                <w:p w14:paraId="0DC85289" w14:textId="77777777" w:rsidR="001D0219" w:rsidRDefault="001D0219" w:rsidP="001053CA">
                  <w:pPr>
                    <w:spacing w:after="200" w:line="276" w:lineRule="auto"/>
                    <w:rPr>
                      <w:rFonts w:ascii="Arial" w:hAnsi="Arial" w:cs="Arial"/>
                      <w:b/>
                      <w:sz w:val="22"/>
                      <w:szCs w:val="22"/>
                    </w:rPr>
                  </w:pPr>
                </w:p>
              </w:tc>
              <w:tc>
                <w:tcPr>
                  <w:tcW w:w="3100" w:type="dxa"/>
                </w:tcPr>
                <w:p w14:paraId="5912FA3B" w14:textId="77777777" w:rsidR="001D0219" w:rsidRDefault="001D0219" w:rsidP="001053CA">
                  <w:pPr>
                    <w:spacing w:after="200" w:line="276" w:lineRule="auto"/>
                    <w:rPr>
                      <w:rFonts w:ascii="Arial" w:hAnsi="Arial" w:cs="Arial"/>
                      <w:b/>
                      <w:sz w:val="22"/>
                      <w:szCs w:val="22"/>
                    </w:rPr>
                  </w:pPr>
                </w:p>
              </w:tc>
            </w:tr>
            <w:tr w:rsidR="001D0219" w14:paraId="48EBA915" w14:textId="77777777" w:rsidTr="008A3E1A">
              <w:trPr>
                <w:trHeight w:val="540"/>
              </w:trPr>
              <w:tc>
                <w:tcPr>
                  <w:tcW w:w="3100" w:type="dxa"/>
                </w:tcPr>
                <w:p w14:paraId="2335606A" w14:textId="77777777" w:rsidR="001D0219" w:rsidRDefault="001D0219" w:rsidP="001053CA">
                  <w:pPr>
                    <w:spacing w:after="200" w:line="276" w:lineRule="auto"/>
                    <w:rPr>
                      <w:rFonts w:ascii="Arial" w:hAnsi="Arial" w:cs="Arial"/>
                      <w:b/>
                      <w:sz w:val="22"/>
                      <w:szCs w:val="22"/>
                    </w:rPr>
                  </w:pPr>
                </w:p>
              </w:tc>
              <w:tc>
                <w:tcPr>
                  <w:tcW w:w="3100" w:type="dxa"/>
                </w:tcPr>
                <w:p w14:paraId="51C08006" w14:textId="77777777" w:rsidR="001D0219" w:rsidRDefault="001D0219" w:rsidP="001053CA">
                  <w:pPr>
                    <w:spacing w:after="200" w:line="276" w:lineRule="auto"/>
                    <w:rPr>
                      <w:rFonts w:ascii="Arial" w:hAnsi="Arial" w:cs="Arial"/>
                      <w:b/>
                      <w:sz w:val="22"/>
                      <w:szCs w:val="22"/>
                    </w:rPr>
                  </w:pPr>
                </w:p>
              </w:tc>
              <w:tc>
                <w:tcPr>
                  <w:tcW w:w="3100" w:type="dxa"/>
                </w:tcPr>
                <w:p w14:paraId="60FC44E3" w14:textId="77777777" w:rsidR="001D0219" w:rsidRDefault="001D0219" w:rsidP="001053CA">
                  <w:pPr>
                    <w:spacing w:after="200" w:line="276" w:lineRule="auto"/>
                    <w:rPr>
                      <w:rFonts w:ascii="Arial" w:hAnsi="Arial" w:cs="Arial"/>
                      <w:b/>
                      <w:sz w:val="22"/>
                      <w:szCs w:val="22"/>
                    </w:rPr>
                  </w:pPr>
                </w:p>
              </w:tc>
            </w:tr>
            <w:tr w:rsidR="001D0219" w14:paraId="1043E28E" w14:textId="77777777" w:rsidTr="008A3E1A">
              <w:trPr>
                <w:trHeight w:val="540"/>
              </w:trPr>
              <w:tc>
                <w:tcPr>
                  <w:tcW w:w="3100" w:type="dxa"/>
                </w:tcPr>
                <w:p w14:paraId="13C264B2" w14:textId="77777777" w:rsidR="001D0219" w:rsidRDefault="001D0219" w:rsidP="001053CA">
                  <w:pPr>
                    <w:spacing w:after="200" w:line="276" w:lineRule="auto"/>
                    <w:rPr>
                      <w:rFonts w:ascii="Arial" w:hAnsi="Arial" w:cs="Arial"/>
                      <w:b/>
                      <w:sz w:val="22"/>
                      <w:szCs w:val="22"/>
                    </w:rPr>
                  </w:pPr>
                </w:p>
              </w:tc>
              <w:tc>
                <w:tcPr>
                  <w:tcW w:w="3100" w:type="dxa"/>
                </w:tcPr>
                <w:p w14:paraId="239DC0E1" w14:textId="77777777" w:rsidR="001D0219" w:rsidRDefault="001D0219" w:rsidP="001053CA">
                  <w:pPr>
                    <w:spacing w:after="200" w:line="276" w:lineRule="auto"/>
                    <w:rPr>
                      <w:rFonts w:ascii="Arial" w:hAnsi="Arial" w:cs="Arial"/>
                      <w:b/>
                      <w:sz w:val="22"/>
                      <w:szCs w:val="22"/>
                    </w:rPr>
                  </w:pPr>
                </w:p>
              </w:tc>
              <w:tc>
                <w:tcPr>
                  <w:tcW w:w="3100" w:type="dxa"/>
                </w:tcPr>
                <w:p w14:paraId="75FD44C3" w14:textId="77777777" w:rsidR="001D0219" w:rsidRDefault="001D0219" w:rsidP="001053CA">
                  <w:pPr>
                    <w:spacing w:after="200" w:line="276" w:lineRule="auto"/>
                    <w:rPr>
                      <w:rFonts w:ascii="Arial" w:hAnsi="Arial" w:cs="Arial"/>
                      <w:b/>
                      <w:sz w:val="22"/>
                      <w:szCs w:val="22"/>
                    </w:rPr>
                  </w:pPr>
                </w:p>
              </w:tc>
            </w:tr>
            <w:tr w:rsidR="001D0219" w14:paraId="4E5ECA39" w14:textId="77777777" w:rsidTr="008A3E1A">
              <w:trPr>
                <w:trHeight w:val="557"/>
              </w:trPr>
              <w:tc>
                <w:tcPr>
                  <w:tcW w:w="3100" w:type="dxa"/>
                </w:tcPr>
                <w:p w14:paraId="175722DA" w14:textId="77777777" w:rsidR="001D0219" w:rsidRDefault="001D0219" w:rsidP="001053CA">
                  <w:pPr>
                    <w:spacing w:after="200" w:line="276" w:lineRule="auto"/>
                    <w:rPr>
                      <w:rFonts w:ascii="Arial" w:hAnsi="Arial" w:cs="Arial"/>
                      <w:b/>
                      <w:sz w:val="22"/>
                      <w:szCs w:val="22"/>
                    </w:rPr>
                  </w:pPr>
                </w:p>
              </w:tc>
              <w:tc>
                <w:tcPr>
                  <w:tcW w:w="3100" w:type="dxa"/>
                </w:tcPr>
                <w:p w14:paraId="04E0C0B1" w14:textId="77777777" w:rsidR="001D0219" w:rsidRDefault="001D0219" w:rsidP="001053CA">
                  <w:pPr>
                    <w:spacing w:after="200" w:line="276" w:lineRule="auto"/>
                    <w:rPr>
                      <w:rFonts w:ascii="Arial" w:hAnsi="Arial" w:cs="Arial"/>
                      <w:b/>
                      <w:sz w:val="22"/>
                      <w:szCs w:val="22"/>
                    </w:rPr>
                  </w:pPr>
                </w:p>
              </w:tc>
              <w:tc>
                <w:tcPr>
                  <w:tcW w:w="3100" w:type="dxa"/>
                </w:tcPr>
                <w:p w14:paraId="3D4D0252" w14:textId="77777777" w:rsidR="001D0219" w:rsidRDefault="001D0219" w:rsidP="001053CA">
                  <w:pPr>
                    <w:spacing w:after="200" w:line="276" w:lineRule="auto"/>
                    <w:rPr>
                      <w:rFonts w:ascii="Arial" w:hAnsi="Arial" w:cs="Arial"/>
                      <w:b/>
                      <w:sz w:val="22"/>
                      <w:szCs w:val="22"/>
                    </w:rPr>
                  </w:pPr>
                </w:p>
              </w:tc>
            </w:tr>
            <w:tr w:rsidR="001D0219" w14:paraId="2ED92192" w14:textId="77777777" w:rsidTr="008A3E1A">
              <w:trPr>
                <w:trHeight w:val="540"/>
              </w:trPr>
              <w:tc>
                <w:tcPr>
                  <w:tcW w:w="3100" w:type="dxa"/>
                </w:tcPr>
                <w:p w14:paraId="2580BCA8" w14:textId="77777777" w:rsidR="001D0219" w:rsidRDefault="001D0219" w:rsidP="001053CA">
                  <w:pPr>
                    <w:spacing w:after="200" w:line="276" w:lineRule="auto"/>
                    <w:rPr>
                      <w:rFonts w:ascii="Arial" w:hAnsi="Arial" w:cs="Arial"/>
                      <w:b/>
                      <w:sz w:val="22"/>
                      <w:szCs w:val="22"/>
                    </w:rPr>
                  </w:pPr>
                </w:p>
              </w:tc>
              <w:tc>
                <w:tcPr>
                  <w:tcW w:w="3100" w:type="dxa"/>
                </w:tcPr>
                <w:p w14:paraId="56D24B9A" w14:textId="77777777" w:rsidR="001D0219" w:rsidRDefault="001D0219" w:rsidP="001053CA">
                  <w:pPr>
                    <w:spacing w:after="200" w:line="276" w:lineRule="auto"/>
                    <w:rPr>
                      <w:rFonts w:ascii="Arial" w:hAnsi="Arial" w:cs="Arial"/>
                      <w:b/>
                      <w:sz w:val="22"/>
                      <w:szCs w:val="22"/>
                    </w:rPr>
                  </w:pPr>
                </w:p>
              </w:tc>
              <w:tc>
                <w:tcPr>
                  <w:tcW w:w="3100" w:type="dxa"/>
                </w:tcPr>
                <w:p w14:paraId="5CAB333A" w14:textId="77777777" w:rsidR="001D0219" w:rsidRDefault="001D0219" w:rsidP="001053CA">
                  <w:pPr>
                    <w:spacing w:after="200" w:line="276" w:lineRule="auto"/>
                    <w:rPr>
                      <w:rFonts w:ascii="Arial" w:hAnsi="Arial" w:cs="Arial"/>
                      <w:b/>
                      <w:sz w:val="22"/>
                      <w:szCs w:val="22"/>
                    </w:rPr>
                  </w:pPr>
                </w:p>
              </w:tc>
            </w:tr>
            <w:tr w:rsidR="001D0219" w14:paraId="28B0810B" w14:textId="77777777" w:rsidTr="008A3E1A">
              <w:trPr>
                <w:trHeight w:val="557"/>
              </w:trPr>
              <w:tc>
                <w:tcPr>
                  <w:tcW w:w="3100" w:type="dxa"/>
                </w:tcPr>
                <w:p w14:paraId="5AE9AE49" w14:textId="77777777" w:rsidR="001D0219" w:rsidRDefault="001D0219" w:rsidP="001053CA">
                  <w:pPr>
                    <w:spacing w:after="200" w:line="276" w:lineRule="auto"/>
                    <w:rPr>
                      <w:rFonts w:ascii="Arial" w:hAnsi="Arial" w:cs="Arial"/>
                      <w:b/>
                      <w:sz w:val="22"/>
                      <w:szCs w:val="22"/>
                    </w:rPr>
                  </w:pPr>
                </w:p>
              </w:tc>
              <w:tc>
                <w:tcPr>
                  <w:tcW w:w="3100" w:type="dxa"/>
                </w:tcPr>
                <w:p w14:paraId="51D014F7" w14:textId="77777777" w:rsidR="001D0219" w:rsidRDefault="001D0219" w:rsidP="001053CA">
                  <w:pPr>
                    <w:spacing w:after="200" w:line="276" w:lineRule="auto"/>
                    <w:rPr>
                      <w:rFonts w:ascii="Arial" w:hAnsi="Arial" w:cs="Arial"/>
                      <w:b/>
                      <w:sz w:val="22"/>
                      <w:szCs w:val="22"/>
                    </w:rPr>
                  </w:pPr>
                </w:p>
              </w:tc>
              <w:tc>
                <w:tcPr>
                  <w:tcW w:w="3100" w:type="dxa"/>
                </w:tcPr>
                <w:p w14:paraId="36C11788" w14:textId="77777777" w:rsidR="001D0219" w:rsidRDefault="001D0219" w:rsidP="001053CA">
                  <w:pPr>
                    <w:spacing w:after="200" w:line="276" w:lineRule="auto"/>
                    <w:rPr>
                      <w:rFonts w:ascii="Arial" w:hAnsi="Arial" w:cs="Arial"/>
                      <w:b/>
                      <w:sz w:val="22"/>
                      <w:szCs w:val="22"/>
                    </w:rPr>
                  </w:pPr>
                </w:p>
              </w:tc>
            </w:tr>
            <w:tr w:rsidR="001D0219" w14:paraId="60843BB4" w14:textId="77777777" w:rsidTr="008A3E1A">
              <w:trPr>
                <w:trHeight w:val="540"/>
              </w:trPr>
              <w:tc>
                <w:tcPr>
                  <w:tcW w:w="3100" w:type="dxa"/>
                </w:tcPr>
                <w:p w14:paraId="16534529" w14:textId="77777777" w:rsidR="001D0219" w:rsidRDefault="001D0219" w:rsidP="001053CA">
                  <w:pPr>
                    <w:spacing w:after="200" w:line="276" w:lineRule="auto"/>
                    <w:rPr>
                      <w:rFonts w:ascii="Arial" w:hAnsi="Arial" w:cs="Arial"/>
                      <w:b/>
                      <w:sz w:val="22"/>
                      <w:szCs w:val="22"/>
                    </w:rPr>
                  </w:pPr>
                </w:p>
              </w:tc>
              <w:tc>
                <w:tcPr>
                  <w:tcW w:w="3100" w:type="dxa"/>
                </w:tcPr>
                <w:p w14:paraId="1390F849" w14:textId="77777777" w:rsidR="001D0219" w:rsidRDefault="001D0219" w:rsidP="001053CA">
                  <w:pPr>
                    <w:spacing w:after="200" w:line="276" w:lineRule="auto"/>
                    <w:rPr>
                      <w:rFonts w:ascii="Arial" w:hAnsi="Arial" w:cs="Arial"/>
                      <w:b/>
                      <w:sz w:val="22"/>
                      <w:szCs w:val="22"/>
                    </w:rPr>
                  </w:pPr>
                </w:p>
              </w:tc>
              <w:tc>
                <w:tcPr>
                  <w:tcW w:w="3100" w:type="dxa"/>
                </w:tcPr>
                <w:p w14:paraId="3B91B973" w14:textId="77777777" w:rsidR="001D0219" w:rsidRDefault="001D0219" w:rsidP="001053CA">
                  <w:pPr>
                    <w:spacing w:after="200" w:line="276" w:lineRule="auto"/>
                    <w:rPr>
                      <w:rFonts w:ascii="Arial" w:hAnsi="Arial" w:cs="Arial"/>
                      <w:b/>
                      <w:sz w:val="22"/>
                      <w:szCs w:val="22"/>
                    </w:rPr>
                  </w:pPr>
                </w:p>
              </w:tc>
            </w:tr>
            <w:tr w:rsidR="001D0219" w14:paraId="72136142" w14:textId="77777777" w:rsidTr="008A3E1A">
              <w:trPr>
                <w:trHeight w:val="554"/>
              </w:trPr>
              <w:tc>
                <w:tcPr>
                  <w:tcW w:w="3100" w:type="dxa"/>
                </w:tcPr>
                <w:p w14:paraId="4BF35ACE" w14:textId="77777777" w:rsidR="001D0219" w:rsidRDefault="001D0219" w:rsidP="001053CA">
                  <w:pPr>
                    <w:spacing w:after="200" w:line="276" w:lineRule="auto"/>
                    <w:rPr>
                      <w:rFonts w:ascii="Arial" w:hAnsi="Arial" w:cs="Arial"/>
                      <w:b/>
                      <w:sz w:val="22"/>
                      <w:szCs w:val="22"/>
                    </w:rPr>
                  </w:pPr>
                </w:p>
              </w:tc>
              <w:tc>
                <w:tcPr>
                  <w:tcW w:w="3100" w:type="dxa"/>
                </w:tcPr>
                <w:p w14:paraId="51EF78B0" w14:textId="77777777" w:rsidR="001D0219" w:rsidRDefault="001D0219" w:rsidP="001053CA">
                  <w:pPr>
                    <w:spacing w:after="200" w:line="276" w:lineRule="auto"/>
                    <w:rPr>
                      <w:rFonts w:ascii="Arial" w:hAnsi="Arial" w:cs="Arial"/>
                      <w:b/>
                      <w:sz w:val="22"/>
                      <w:szCs w:val="22"/>
                    </w:rPr>
                  </w:pPr>
                </w:p>
              </w:tc>
              <w:tc>
                <w:tcPr>
                  <w:tcW w:w="3100" w:type="dxa"/>
                </w:tcPr>
                <w:p w14:paraId="6AF5C855" w14:textId="77777777" w:rsidR="001D0219" w:rsidRDefault="001D0219" w:rsidP="001053CA">
                  <w:pPr>
                    <w:spacing w:after="200" w:line="276" w:lineRule="auto"/>
                    <w:rPr>
                      <w:rFonts w:ascii="Arial" w:hAnsi="Arial" w:cs="Arial"/>
                      <w:b/>
                      <w:sz w:val="22"/>
                      <w:szCs w:val="22"/>
                    </w:rPr>
                  </w:pPr>
                </w:p>
              </w:tc>
            </w:tr>
          </w:tbl>
          <w:p w14:paraId="6C870EE5" w14:textId="77777777" w:rsidR="001D0219" w:rsidRDefault="001D0219" w:rsidP="001053CA">
            <w:pPr>
              <w:spacing w:after="200" w:line="276" w:lineRule="auto"/>
              <w:rPr>
                <w:rFonts w:ascii="Arial" w:hAnsi="Arial" w:cs="Arial"/>
                <w:b/>
                <w:sz w:val="22"/>
                <w:szCs w:val="22"/>
              </w:rPr>
            </w:pPr>
          </w:p>
        </w:tc>
      </w:tr>
    </w:tbl>
    <w:p w14:paraId="5BA4829D" w14:textId="77777777" w:rsidR="000E1EFD" w:rsidRDefault="000E1EFD" w:rsidP="005C37F0">
      <w:pPr>
        <w:jc w:val="both"/>
        <w:rPr>
          <w:rFonts w:ascii="Arial" w:hAnsi="Arial" w:cs="Arial"/>
          <w:b/>
          <w:sz w:val="22"/>
        </w:rPr>
      </w:pPr>
    </w:p>
    <w:p w14:paraId="5133A9C9" w14:textId="77777777" w:rsidR="000E1EFD" w:rsidRDefault="000E1EFD" w:rsidP="005C37F0">
      <w:pPr>
        <w:jc w:val="both"/>
        <w:rPr>
          <w:rFonts w:ascii="Arial" w:hAnsi="Arial" w:cs="Arial"/>
          <w:b/>
          <w:sz w:val="22"/>
        </w:rPr>
      </w:pPr>
    </w:p>
    <w:p w14:paraId="46055B50" w14:textId="77777777" w:rsidR="000E1EFD" w:rsidRDefault="000E1EFD" w:rsidP="000E1EFD">
      <w:pPr>
        <w:spacing w:after="200" w:line="276" w:lineRule="auto"/>
        <w:rPr>
          <w:rFonts w:ascii="Arial" w:hAnsi="Arial" w:cs="Arial"/>
          <w:b/>
          <w:sz w:val="22"/>
          <w:szCs w:val="22"/>
        </w:rPr>
      </w:pPr>
    </w:p>
    <w:p w14:paraId="568CD6FD" w14:textId="77777777" w:rsidR="000E1EFD" w:rsidRPr="00EF3774" w:rsidRDefault="000E1EFD" w:rsidP="000E1EFD">
      <w:pPr>
        <w:spacing w:after="200" w:line="276" w:lineRule="auto"/>
        <w:rPr>
          <w:rFonts w:ascii="Arial" w:hAnsi="Arial" w:cs="Arial"/>
          <w:b/>
          <w:sz w:val="20"/>
          <w:szCs w:val="22"/>
        </w:rPr>
      </w:pPr>
      <w:r>
        <w:rPr>
          <w:rFonts w:ascii="Arial" w:hAnsi="Arial" w:cs="Arial"/>
          <w:b/>
          <w:sz w:val="22"/>
          <w:szCs w:val="22"/>
        </w:rPr>
        <w:t>TASK B</w:t>
      </w:r>
      <w:r w:rsidRPr="005C37F0">
        <w:rPr>
          <w:rFonts w:ascii="Arial" w:hAnsi="Arial" w:cs="Arial"/>
          <w:b/>
          <w:sz w:val="22"/>
          <w:szCs w:val="22"/>
        </w:rPr>
        <w:t xml:space="preserve"> – (</w:t>
      </w:r>
      <w:r>
        <w:rPr>
          <w:rFonts w:ascii="Arial" w:hAnsi="Arial" w:cs="Arial"/>
          <w:b/>
          <w:sz w:val="22"/>
          <w:szCs w:val="22"/>
        </w:rPr>
        <w:t>Picture Board – 5 p</w:t>
      </w:r>
      <w:r w:rsidR="00EF3774">
        <w:rPr>
          <w:rFonts w:ascii="Arial" w:hAnsi="Arial" w:cs="Arial"/>
          <w:b/>
          <w:sz w:val="22"/>
          <w:szCs w:val="22"/>
        </w:rPr>
        <w:t>ics</w:t>
      </w:r>
      <w:r>
        <w:rPr>
          <w:rFonts w:ascii="Arial" w:hAnsi="Arial" w:cs="Arial"/>
          <w:b/>
          <w:sz w:val="22"/>
          <w:szCs w:val="22"/>
        </w:rPr>
        <w:t xml:space="preserve"> </w:t>
      </w:r>
      <w:r w:rsidRPr="00EF3774">
        <w:rPr>
          <w:rFonts w:ascii="Arial" w:hAnsi="Arial" w:cs="Arial"/>
          <w:b/>
          <w:sz w:val="16"/>
          <w:szCs w:val="22"/>
        </w:rPr>
        <w:t>(40MB upload limit to Turnitin)</w:t>
      </w:r>
      <w:r w:rsidR="00EF3774" w:rsidRPr="00EF3774">
        <w:rPr>
          <w:rFonts w:ascii="Arial" w:hAnsi="Arial" w:cs="Arial"/>
          <w:b/>
          <w:sz w:val="12"/>
          <w:szCs w:val="22"/>
        </w:rPr>
        <w:t xml:space="preserve"> </w:t>
      </w:r>
      <w:r w:rsidR="00EF3774" w:rsidRPr="00EF3774">
        <w:rPr>
          <w:rFonts w:ascii="Arial" w:hAnsi="Arial" w:cs="Arial"/>
          <w:b/>
          <w:sz w:val="16"/>
          <w:szCs w:val="22"/>
        </w:rPr>
        <w:t>(Experience, Roles, Improvements)</w:t>
      </w:r>
    </w:p>
    <w:tbl>
      <w:tblPr>
        <w:tblStyle w:val="TableGrid"/>
        <w:tblW w:w="9511" w:type="dxa"/>
        <w:tblLook w:val="04A0" w:firstRow="1" w:lastRow="0" w:firstColumn="1" w:lastColumn="0" w:noHBand="0" w:noVBand="1"/>
      </w:tblPr>
      <w:tblGrid>
        <w:gridCol w:w="9511"/>
      </w:tblGrid>
      <w:tr w:rsidR="0023752D" w14:paraId="1C1A9427" w14:textId="77777777" w:rsidTr="001053CA">
        <w:trPr>
          <w:trHeight w:val="11309"/>
        </w:trPr>
        <w:tc>
          <w:tcPr>
            <w:tcW w:w="9511" w:type="dxa"/>
          </w:tcPr>
          <w:tbl>
            <w:tblPr>
              <w:tblStyle w:val="TableGrid"/>
              <w:tblW w:w="0" w:type="auto"/>
              <w:tblLook w:val="04A0" w:firstRow="1" w:lastRow="0" w:firstColumn="1" w:lastColumn="0" w:noHBand="0" w:noVBand="1"/>
            </w:tblPr>
            <w:tblGrid>
              <w:gridCol w:w="6665"/>
              <w:gridCol w:w="2620"/>
            </w:tblGrid>
            <w:tr w:rsidR="00727B72" w14:paraId="5B9CD8E9" w14:textId="77777777" w:rsidTr="000E1EFD">
              <w:tc>
                <w:tcPr>
                  <w:tcW w:w="4642" w:type="dxa"/>
                </w:tcPr>
                <w:p w14:paraId="74209A53" w14:textId="77777777" w:rsidR="000E1EFD" w:rsidRDefault="000E1EFD" w:rsidP="000E1EFD">
                  <w:pPr>
                    <w:spacing w:after="200" w:line="276" w:lineRule="auto"/>
                    <w:jc w:val="center"/>
                    <w:rPr>
                      <w:rFonts w:ascii="Arial" w:hAnsi="Arial" w:cs="Arial"/>
                      <w:b/>
                      <w:sz w:val="22"/>
                      <w:szCs w:val="22"/>
                    </w:rPr>
                  </w:pPr>
                  <w:r>
                    <w:rPr>
                      <w:rFonts w:ascii="Arial" w:hAnsi="Arial" w:cs="Arial"/>
                      <w:b/>
                      <w:sz w:val="22"/>
                      <w:szCs w:val="22"/>
                    </w:rPr>
                    <w:t>Picture</w:t>
                  </w:r>
                </w:p>
              </w:tc>
              <w:tc>
                <w:tcPr>
                  <w:tcW w:w="4643" w:type="dxa"/>
                </w:tcPr>
                <w:p w14:paraId="21CD4A01" w14:textId="77777777" w:rsidR="000E1EFD" w:rsidRDefault="000E1EFD" w:rsidP="000E1EFD">
                  <w:pPr>
                    <w:spacing w:after="200" w:line="276" w:lineRule="auto"/>
                    <w:jc w:val="center"/>
                    <w:rPr>
                      <w:rFonts w:ascii="Arial" w:hAnsi="Arial" w:cs="Arial"/>
                      <w:b/>
                      <w:sz w:val="22"/>
                      <w:szCs w:val="22"/>
                    </w:rPr>
                  </w:pPr>
                  <w:r>
                    <w:rPr>
                      <w:rFonts w:ascii="Arial" w:hAnsi="Arial" w:cs="Arial"/>
                      <w:b/>
                      <w:sz w:val="22"/>
                      <w:szCs w:val="22"/>
                    </w:rPr>
                    <w:t>Text (Paragraph)</w:t>
                  </w:r>
                </w:p>
              </w:tc>
            </w:tr>
            <w:tr w:rsidR="00727B72" w14:paraId="484B6F19" w14:textId="77777777" w:rsidTr="00E15F21">
              <w:trPr>
                <w:trHeight w:val="7740"/>
              </w:trPr>
              <w:tc>
                <w:tcPr>
                  <w:tcW w:w="4642" w:type="dxa"/>
                </w:tcPr>
                <w:p w14:paraId="458726D2" w14:textId="76B70A51" w:rsidR="000E1EFD" w:rsidRDefault="00E15F21" w:rsidP="001053CA">
                  <w:pPr>
                    <w:spacing w:after="200" w:line="276" w:lineRule="auto"/>
                    <w:rPr>
                      <w:rFonts w:ascii="Arial" w:hAnsi="Arial" w:cs="Arial"/>
                      <w:b/>
                      <w:sz w:val="22"/>
                      <w:szCs w:val="22"/>
                    </w:rPr>
                  </w:pPr>
                  <w:r>
                    <w:rPr>
                      <w:rFonts w:ascii="Arial" w:hAnsi="Arial" w:cs="Arial"/>
                      <w:b/>
                      <w:noProof/>
                      <w:sz w:val="22"/>
                      <w:szCs w:val="22"/>
                    </w:rPr>
                    <w:drawing>
                      <wp:anchor distT="0" distB="0" distL="114300" distR="114300" simplePos="0" relativeHeight="251673088" behindDoc="0" locked="0" layoutInCell="1" allowOverlap="1" wp14:anchorId="36EDF846" wp14:editId="49206435">
                        <wp:simplePos x="0" y="0"/>
                        <wp:positionH relativeFrom="column">
                          <wp:posOffset>-62865</wp:posOffset>
                        </wp:positionH>
                        <wp:positionV relativeFrom="paragraph">
                          <wp:posOffset>65405</wp:posOffset>
                        </wp:positionV>
                        <wp:extent cx="3754120" cy="4027805"/>
                        <wp:effectExtent l="0" t="0" r="5080" b="0"/>
                        <wp:wrapSquare wrapText="bothSides"/>
                        <wp:docPr id="4" name="Picture 4" descr="A picture containing game, person, people, group&#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MG_2554.PNG"/>
                                <pic:cNvPicPr/>
                              </pic:nvPicPr>
                              <pic:blipFill rotWithShape="1">
                                <a:blip r:embed="rId15" cstate="print">
                                  <a:extLst>
                                    <a:ext uri="{28A0092B-C50C-407E-A947-70E740481C1C}">
                                      <a14:useLocalDpi xmlns:a14="http://schemas.microsoft.com/office/drawing/2010/main" val="0"/>
                                    </a:ext>
                                  </a:extLst>
                                </a:blip>
                                <a:srcRect t="15401" b="38157"/>
                                <a:stretch/>
                              </pic:blipFill>
                              <pic:spPr bwMode="auto">
                                <a:xfrm>
                                  <a:off x="0" y="0"/>
                                  <a:ext cx="3754120" cy="402780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tc>
              <w:tc>
                <w:tcPr>
                  <w:tcW w:w="4643" w:type="dxa"/>
                </w:tcPr>
                <w:p w14:paraId="4E66AF4E" w14:textId="5921B70B" w:rsidR="00E15F21" w:rsidRDefault="00E15F21" w:rsidP="001053CA">
                  <w:pPr>
                    <w:spacing w:after="200" w:line="276" w:lineRule="auto"/>
                    <w:rPr>
                      <w:rFonts w:ascii="Arial" w:hAnsi="Arial" w:cs="Arial"/>
                      <w:b/>
                      <w:sz w:val="22"/>
                      <w:szCs w:val="22"/>
                    </w:rPr>
                  </w:pPr>
                </w:p>
                <w:p w14:paraId="5BBF2852" w14:textId="32532E6E" w:rsidR="00E15F21" w:rsidRPr="00A47F4F" w:rsidRDefault="00E15F21" w:rsidP="00A47F4F">
                  <w:pPr>
                    <w:spacing w:after="200" w:line="360" w:lineRule="auto"/>
                    <w:jc w:val="both"/>
                    <w:rPr>
                      <w:rFonts w:ascii="Arial" w:hAnsi="Arial" w:cs="Arial"/>
                      <w:bCs/>
                    </w:rPr>
                  </w:pPr>
                  <w:r w:rsidRPr="00A47F4F">
                    <w:rPr>
                      <w:rFonts w:ascii="Arial" w:hAnsi="Arial" w:cs="Arial"/>
                      <w:bCs/>
                    </w:rPr>
                    <w:t xml:space="preserve">Group: Lon Las </w:t>
                  </w:r>
                </w:p>
                <w:p w14:paraId="3C28F3D3" w14:textId="726E3CAB" w:rsidR="00E15F21" w:rsidRPr="00A47F4F" w:rsidRDefault="00E15F21" w:rsidP="00A47F4F">
                  <w:pPr>
                    <w:spacing w:after="200" w:line="360" w:lineRule="auto"/>
                    <w:jc w:val="both"/>
                    <w:rPr>
                      <w:rFonts w:ascii="Arial" w:hAnsi="Arial" w:cs="Arial"/>
                      <w:bCs/>
                    </w:rPr>
                  </w:pPr>
                  <w:r w:rsidRPr="00A47F4F">
                    <w:rPr>
                      <w:rFonts w:ascii="Arial" w:hAnsi="Arial" w:cs="Arial"/>
                      <w:bCs/>
                    </w:rPr>
                    <w:t>Venue: LC</w:t>
                  </w:r>
                  <w:r w:rsidR="004A0874" w:rsidRPr="00A47F4F">
                    <w:rPr>
                      <w:rFonts w:ascii="Arial" w:hAnsi="Arial" w:cs="Arial"/>
                      <w:bCs/>
                    </w:rPr>
                    <w:t>2, One Badminton Court.</w:t>
                  </w:r>
                </w:p>
                <w:p w14:paraId="6A0BC6AC" w14:textId="00466BC9" w:rsidR="00E15F21" w:rsidRPr="00A47F4F" w:rsidRDefault="00E15F21" w:rsidP="00A47F4F">
                  <w:pPr>
                    <w:spacing w:after="200" w:line="360" w:lineRule="auto"/>
                    <w:jc w:val="both"/>
                    <w:rPr>
                      <w:rFonts w:ascii="Arial" w:hAnsi="Arial" w:cs="Arial"/>
                      <w:bCs/>
                    </w:rPr>
                  </w:pPr>
                  <w:r w:rsidRPr="00A47F4F">
                    <w:rPr>
                      <w:rFonts w:ascii="Arial" w:hAnsi="Arial" w:cs="Arial"/>
                      <w:bCs/>
                    </w:rPr>
                    <w:t>Time: 11:30 am</w:t>
                  </w:r>
                  <w:r w:rsidR="004A0874" w:rsidRPr="00A47F4F">
                    <w:rPr>
                      <w:rFonts w:ascii="Arial" w:hAnsi="Arial" w:cs="Arial"/>
                      <w:bCs/>
                    </w:rPr>
                    <w:t>.</w:t>
                  </w:r>
                </w:p>
                <w:p w14:paraId="55A5D155" w14:textId="64F0A3AC" w:rsidR="00E15F21" w:rsidRPr="00A47F4F" w:rsidRDefault="00E15F21" w:rsidP="00A47F4F">
                  <w:pPr>
                    <w:spacing w:after="200" w:line="360" w:lineRule="auto"/>
                    <w:jc w:val="both"/>
                    <w:rPr>
                      <w:rFonts w:ascii="Arial" w:hAnsi="Arial" w:cs="Arial"/>
                      <w:bCs/>
                    </w:rPr>
                  </w:pPr>
                  <w:r w:rsidRPr="00A47F4F">
                    <w:rPr>
                      <w:rFonts w:ascii="Arial" w:hAnsi="Arial" w:cs="Arial"/>
                      <w:bCs/>
                    </w:rPr>
                    <w:t>Ability of Group: Mixed</w:t>
                  </w:r>
                  <w:r w:rsidR="004A0874" w:rsidRPr="00A47F4F">
                    <w:rPr>
                      <w:rFonts w:ascii="Arial" w:hAnsi="Arial" w:cs="Arial"/>
                      <w:bCs/>
                    </w:rPr>
                    <w:t xml:space="preserve"> Group.</w:t>
                  </w:r>
                  <w:r w:rsidRPr="00A47F4F">
                    <w:rPr>
                      <w:rFonts w:ascii="Arial" w:hAnsi="Arial" w:cs="Arial"/>
                      <w:bCs/>
                    </w:rPr>
                    <w:t xml:space="preserve"> </w:t>
                  </w:r>
                </w:p>
                <w:p w14:paraId="2DD15851" w14:textId="7EC3DBAA" w:rsidR="004A0874" w:rsidRPr="00A47F4F" w:rsidRDefault="004A0874" w:rsidP="00A47F4F">
                  <w:pPr>
                    <w:spacing w:after="200" w:line="360" w:lineRule="auto"/>
                    <w:jc w:val="both"/>
                    <w:rPr>
                      <w:rFonts w:ascii="Arial" w:hAnsi="Arial" w:cs="Arial"/>
                      <w:bCs/>
                    </w:rPr>
                  </w:pPr>
                  <w:r w:rsidRPr="00A47F4F">
                    <w:rPr>
                      <w:rFonts w:ascii="Arial" w:hAnsi="Arial" w:cs="Arial"/>
                      <w:bCs/>
                    </w:rPr>
                    <w:t>Number of Participants: 12.</w:t>
                  </w:r>
                </w:p>
                <w:p w14:paraId="2ACD0F78" w14:textId="08F9B3CB" w:rsidR="004A0874" w:rsidRPr="00A47F4F" w:rsidRDefault="004A0874" w:rsidP="00A47F4F">
                  <w:pPr>
                    <w:spacing w:after="200" w:line="360" w:lineRule="auto"/>
                    <w:jc w:val="both"/>
                    <w:rPr>
                      <w:rFonts w:ascii="Arial" w:hAnsi="Arial" w:cs="Arial"/>
                      <w:bCs/>
                    </w:rPr>
                  </w:pPr>
                  <w:r w:rsidRPr="00A47F4F">
                    <w:rPr>
                      <w:rFonts w:ascii="Arial" w:hAnsi="Arial" w:cs="Arial"/>
                      <w:bCs/>
                    </w:rPr>
                    <w:t>Activity: Football/ Passing Skills.</w:t>
                  </w:r>
                </w:p>
                <w:p w14:paraId="6E731DAD" w14:textId="3855A8B6" w:rsidR="004A0874" w:rsidRPr="00A47F4F" w:rsidRDefault="004A0874" w:rsidP="00A47F4F">
                  <w:pPr>
                    <w:spacing w:after="200" w:line="360" w:lineRule="auto"/>
                    <w:jc w:val="both"/>
                    <w:rPr>
                      <w:rFonts w:ascii="Arial" w:hAnsi="Arial" w:cs="Arial"/>
                      <w:bCs/>
                    </w:rPr>
                  </w:pPr>
                  <w:r w:rsidRPr="00A47F4F">
                    <w:rPr>
                      <w:rFonts w:ascii="Arial" w:hAnsi="Arial" w:cs="Arial"/>
                      <w:bCs/>
                    </w:rPr>
                    <w:t>Equipment:  Soft Football, Cones, Bibs and Goal Post.</w:t>
                  </w:r>
                </w:p>
                <w:p w14:paraId="6CE92C0A" w14:textId="74251A8F" w:rsidR="00843B16" w:rsidRDefault="004A0874" w:rsidP="00A47F4F">
                  <w:pPr>
                    <w:spacing w:after="200" w:line="360" w:lineRule="auto"/>
                    <w:jc w:val="both"/>
                    <w:rPr>
                      <w:rFonts w:ascii="Arial" w:hAnsi="Arial" w:cs="Arial"/>
                      <w:b/>
                      <w:sz w:val="22"/>
                      <w:szCs w:val="22"/>
                    </w:rPr>
                  </w:pPr>
                  <w:r w:rsidRPr="00A47F4F">
                    <w:rPr>
                      <w:rFonts w:ascii="Arial" w:hAnsi="Arial" w:cs="Arial"/>
                      <w:bCs/>
                    </w:rPr>
                    <w:t xml:space="preserve">The aim of the session was for participant to learn how to pass the ball accurately with their inside foot and also to keep </w:t>
                  </w:r>
                  <w:r w:rsidR="009E079E" w:rsidRPr="00A47F4F">
                    <w:rPr>
                      <w:rFonts w:ascii="Arial" w:hAnsi="Arial" w:cs="Arial"/>
                      <w:bCs/>
                    </w:rPr>
                    <w:t>their body in line with the direction that they want to pass the ball as quickly as possible.</w:t>
                  </w:r>
                </w:p>
              </w:tc>
            </w:tr>
            <w:tr w:rsidR="00727B72" w14:paraId="67044B2F" w14:textId="77777777" w:rsidTr="000E1EFD">
              <w:tc>
                <w:tcPr>
                  <w:tcW w:w="4642" w:type="dxa"/>
                </w:tcPr>
                <w:p w14:paraId="10F1E87A" w14:textId="6713C33A" w:rsidR="000E1EFD" w:rsidRDefault="00727B72" w:rsidP="001053CA">
                  <w:pPr>
                    <w:spacing w:after="200" w:line="276" w:lineRule="auto"/>
                    <w:rPr>
                      <w:rFonts w:ascii="Arial" w:hAnsi="Arial" w:cs="Arial"/>
                      <w:b/>
                      <w:sz w:val="22"/>
                      <w:szCs w:val="22"/>
                    </w:rPr>
                  </w:pPr>
                  <w:r>
                    <w:rPr>
                      <w:rFonts w:ascii="Arial" w:hAnsi="Arial" w:cs="Arial"/>
                      <w:b/>
                      <w:noProof/>
                      <w:sz w:val="22"/>
                      <w:szCs w:val="22"/>
                    </w:rPr>
                    <w:lastRenderedPageBreak/>
                    <w:drawing>
                      <wp:anchor distT="0" distB="0" distL="114300" distR="114300" simplePos="0" relativeHeight="251674112" behindDoc="0" locked="0" layoutInCell="1" allowOverlap="1" wp14:anchorId="3F16463D" wp14:editId="1ABA8917">
                        <wp:simplePos x="0" y="0"/>
                        <wp:positionH relativeFrom="column">
                          <wp:posOffset>-62865</wp:posOffset>
                        </wp:positionH>
                        <wp:positionV relativeFrom="paragraph">
                          <wp:posOffset>144145</wp:posOffset>
                        </wp:positionV>
                        <wp:extent cx="3756025" cy="2164080"/>
                        <wp:effectExtent l="0" t="0" r="0" b="0"/>
                        <wp:wrapSquare wrapText="bothSides"/>
                        <wp:docPr id="8" name="Picture 8" descr="A screenshot of a cell pho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IMG_2558.PNG"/>
                                <pic:cNvPicPr/>
                              </pic:nvPicPr>
                              <pic:blipFill rotWithShape="1">
                                <a:blip r:embed="rId16" cstate="print">
                                  <a:extLst>
                                    <a:ext uri="{28A0092B-C50C-407E-A947-70E740481C1C}">
                                      <a14:useLocalDpi xmlns:a14="http://schemas.microsoft.com/office/drawing/2010/main" val="0"/>
                                    </a:ext>
                                  </a:extLst>
                                </a:blip>
                                <a:srcRect t="14890" r="3892" b="59513"/>
                                <a:stretch/>
                              </pic:blipFill>
                              <pic:spPr bwMode="auto">
                                <a:xfrm>
                                  <a:off x="0" y="0"/>
                                  <a:ext cx="3756025" cy="216408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2B70545B" w14:textId="7A0BAAE2" w:rsidR="000E1EFD" w:rsidRDefault="000E1EFD" w:rsidP="001053CA">
                  <w:pPr>
                    <w:spacing w:after="200" w:line="276" w:lineRule="auto"/>
                    <w:rPr>
                      <w:rFonts w:ascii="Arial" w:hAnsi="Arial" w:cs="Arial"/>
                      <w:b/>
                      <w:sz w:val="22"/>
                      <w:szCs w:val="22"/>
                    </w:rPr>
                  </w:pPr>
                </w:p>
                <w:p w14:paraId="0F60FE34" w14:textId="77777777" w:rsidR="000E1EFD" w:rsidRDefault="000E1EFD" w:rsidP="001053CA">
                  <w:pPr>
                    <w:spacing w:after="200" w:line="276" w:lineRule="auto"/>
                    <w:rPr>
                      <w:rFonts w:ascii="Arial" w:hAnsi="Arial" w:cs="Arial"/>
                      <w:b/>
                      <w:sz w:val="22"/>
                      <w:szCs w:val="22"/>
                    </w:rPr>
                  </w:pPr>
                </w:p>
                <w:p w14:paraId="1704CDE3" w14:textId="77777777" w:rsidR="000E1EFD" w:rsidRDefault="000E1EFD" w:rsidP="001053CA">
                  <w:pPr>
                    <w:spacing w:after="200" w:line="276" w:lineRule="auto"/>
                    <w:rPr>
                      <w:rFonts w:ascii="Arial" w:hAnsi="Arial" w:cs="Arial"/>
                      <w:b/>
                      <w:sz w:val="22"/>
                      <w:szCs w:val="22"/>
                    </w:rPr>
                  </w:pPr>
                </w:p>
                <w:p w14:paraId="2E5B2B66" w14:textId="06B6BB03" w:rsidR="000E1EFD" w:rsidRDefault="000E1EFD" w:rsidP="001053CA">
                  <w:pPr>
                    <w:spacing w:after="200" w:line="276" w:lineRule="auto"/>
                    <w:rPr>
                      <w:rFonts w:ascii="Arial" w:hAnsi="Arial" w:cs="Arial"/>
                      <w:b/>
                      <w:sz w:val="22"/>
                      <w:szCs w:val="22"/>
                    </w:rPr>
                  </w:pPr>
                </w:p>
              </w:tc>
              <w:tc>
                <w:tcPr>
                  <w:tcW w:w="4643" w:type="dxa"/>
                </w:tcPr>
                <w:p w14:paraId="3B16EB97" w14:textId="77777777" w:rsidR="000E1EFD" w:rsidRDefault="000E1EFD" w:rsidP="001053CA">
                  <w:pPr>
                    <w:spacing w:after="200" w:line="276" w:lineRule="auto"/>
                    <w:rPr>
                      <w:rFonts w:ascii="Arial" w:hAnsi="Arial" w:cs="Arial"/>
                      <w:b/>
                      <w:sz w:val="22"/>
                      <w:szCs w:val="22"/>
                    </w:rPr>
                  </w:pPr>
                </w:p>
                <w:p w14:paraId="535D1B4C" w14:textId="77777777" w:rsidR="00727B72" w:rsidRPr="00A47F4F" w:rsidRDefault="00727B72" w:rsidP="00A47F4F">
                  <w:pPr>
                    <w:spacing w:after="200" w:line="360" w:lineRule="auto"/>
                    <w:jc w:val="both"/>
                    <w:rPr>
                      <w:rFonts w:ascii="Arial" w:hAnsi="Arial" w:cs="Arial"/>
                      <w:bCs/>
                    </w:rPr>
                  </w:pPr>
                  <w:r w:rsidRPr="00A47F4F">
                    <w:rPr>
                      <w:rFonts w:ascii="Arial" w:hAnsi="Arial" w:cs="Arial"/>
                      <w:bCs/>
                    </w:rPr>
                    <w:t>Group: Meadow View Football Camp.</w:t>
                  </w:r>
                </w:p>
                <w:p w14:paraId="2E0A6BD9" w14:textId="441EA3F1" w:rsidR="00727B72" w:rsidRPr="00A47F4F" w:rsidRDefault="00727B72" w:rsidP="00A47F4F">
                  <w:pPr>
                    <w:spacing w:after="200" w:line="360" w:lineRule="auto"/>
                    <w:jc w:val="both"/>
                    <w:rPr>
                      <w:rFonts w:ascii="Arial" w:hAnsi="Arial" w:cs="Arial"/>
                      <w:bCs/>
                    </w:rPr>
                  </w:pPr>
                  <w:r w:rsidRPr="00A47F4F">
                    <w:rPr>
                      <w:rFonts w:ascii="Arial" w:hAnsi="Arial" w:cs="Arial"/>
                      <w:bCs/>
                    </w:rPr>
                    <w:t>Time: 11:30 am.</w:t>
                  </w:r>
                </w:p>
                <w:p w14:paraId="7A13CB8E" w14:textId="77777777" w:rsidR="00727B72" w:rsidRPr="00A47F4F" w:rsidRDefault="00727B72" w:rsidP="00A47F4F">
                  <w:pPr>
                    <w:spacing w:after="200" w:line="360" w:lineRule="auto"/>
                    <w:jc w:val="both"/>
                    <w:rPr>
                      <w:rFonts w:ascii="Arial" w:hAnsi="Arial" w:cs="Arial"/>
                      <w:bCs/>
                    </w:rPr>
                  </w:pPr>
                  <w:r w:rsidRPr="00A47F4F">
                    <w:rPr>
                      <w:rFonts w:ascii="Arial" w:hAnsi="Arial" w:cs="Arial"/>
                      <w:bCs/>
                    </w:rPr>
                    <w:t>Number of Participant:12.</w:t>
                  </w:r>
                </w:p>
                <w:p w14:paraId="4F425584" w14:textId="77777777" w:rsidR="00727B72" w:rsidRPr="00A47F4F" w:rsidRDefault="00727B72" w:rsidP="00A47F4F">
                  <w:pPr>
                    <w:spacing w:after="200" w:line="360" w:lineRule="auto"/>
                    <w:jc w:val="both"/>
                    <w:rPr>
                      <w:rFonts w:ascii="Arial" w:hAnsi="Arial" w:cs="Arial"/>
                      <w:bCs/>
                    </w:rPr>
                  </w:pPr>
                  <w:r w:rsidRPr="00A47F4F">
                    <w:rPr>
                      <w:rFonts w:ascii="Arial" w:hAnsi="Arial" w:cs="Arial"/>
                      <w:bCs/>
                    </w:rPr>
                    <w:t>Ability of Group: Mixed Group.</w:t>
                  </w:r>
                </w:p>
                <w:p w14:paraId="3C02588D" w14:textId="77777777" w:rsidR="00727B72" w:rsidRPr="00A47F4F" w:rsidRDefault="00727B72" w:rsidP="00A47F4F">
                  <w:pPr>
                    <w:spacing w:after="200" w:line="360" w:lineRule="auto"/>
                    <w:jc w:val="both"/>
                    <w:rPr>
                      <w:rFonts w:ascii="Arial" w:hAnsi="Arial" w:cs="Arial"/>
                      <w:bCs/>
                    </w:rPr>
                  </w:pPr>
                  <w:r w:rsidRPr="00A47F4F">
                    <w:rPr>
                      <w:rFonts w:ascii="Arial" w:hAnsi="Arial" w:cs="Arial"/>
                      <w:bCs/>
                    </w:rPr>
                    <w:t>Activity: Dynamic Passing and Possession Game.</w:t>
                  </w:r>
                </w:p>
                <w:p w14:paraId="33D7A16F" w14:textId="77777777" w:rsidR="00727B72" w:rsidRPr="00A47F4F" w:rsidRDefault="00727B72" w:rsidP="00A47F4F">
                  <w:pPr>
                    <w:spacing w:after="200" w:line="360" w:lineRule="auto"/>
                    <w:jc w:val="both"/>
                    <w:rPr>
                      <w:rFonts w:ascii="Arial" w:hAnsi="Arial" w:cs="Arial"/>
                      <w:bCs/>
                    </w:rPr>
                  </w:pPr>
                  <w:r w:rsidRPr="00A47F4F">
                    <w:rPr>
                      <w:rFonts w:ascii="Arial" w:hAnsi="Arial" w:cs="Arial"/>
                      <w:bCs/>
                    </w:rPr>
                    <w:t>Equipment: Football, Cones, Coloured Bibs, Goal Post.</w:t>
                  </w:r>
                </w:p>
                <w:p w14:paraId="7A9CA8CA" w14:textId="2A366CEE" w:rsidR="00727B72" w:rsidRDefault="00E128F9" w:rsidP="00A47F4F">
                  <w:pPr>
                    <w:spacing w:after="200" w:line="360" w:lineRule="auto"/>
                    <w:jc w:val="both"/>
                    <w:rPr>
                      <w:rFonts w:ascii="Arial" w:hAnsi="Arial" w:cs="Arial"/>
                      <w:b/>
                      <w:sz w:val="22"/>
                      <w:szCs w:val="22"/>
                    </w:rPr>
                  </w:pPr>
                  <w:r w:rsidRPr="00A47F4F">
                    <w:rPr>
                      <w:rFonts w:ascii="Arial" w:hAnsi="Arial" w:cs="Arial"/>
                      <w:bCs/>
                    </w:rPr>
                    <w:t>Aim: participant will try to pass to each other by using their inside foot and they will also have to mover in different direction after passing the ball to their teammate. I will progress this activity by adding more space in the pitch.</w:t>
                  </w:r>
                </w:p>
              </w:tc>
            </w:tr>
            <w:tr w:rsidR="00727B72" w14:paraId="0EA74788" w14:textId="77777777" w:rsidTr="000E1EFD">
              <w:tc>
                <w:tcPr>
                  <w:tcW w:w="4642" w:type="dxa"/>
                </w:tcPr>
                <w:p w14:paraId="6D9CD904" w14:textId="03CB49FA" w:rsidR="000E1EFD" w:rsidRDefault="00D162D1" w:rsidP="001053CA">
                  <w:pPr>
                    <w:spacing w:after="200" w:line="276" w:lineRule="auto"/>
                    <w:rPr>
                      <w:rFonts w:ascii="Arial" w:hAnsi="Arial" w:cs="Arial"/>
                      <w:b/>
                      <w:sz w:val="22"/>
                      <w:szCs w:val="22"/>
                    </w:rPr>
                  </w:pPr>
                  <w:r>
                    <w:rPr>
                      <w:rFonts w:ascii="Arial" w:hAnsi="Arial" w:cs="Arial"/>
                      <w:b/>
                      <w:noProof/>
                      <w:sz w:val="22"/>
                      <w:szCs w:val="22"/>
                    </w:rPr>
                    <w:lastRenderedPageBreak/>
                    <w:drawing>
                      <wp:anchor distT="0" distB="0" distL="114300" distR="114300" simplePos="0" relativeHeight="251676160" behindDoc="0" locked="0" layoutInCell="1" allowOverlap="1" wp14:anchorId="7A8BF4ED" wp14:editId="2FE5D30A">
                        <wp:simplePos x="0" y="0"/>
                        <wp:positionH relativeFrom="column">
                          <wp:posOffset>-65381</wp:posOffset>
                        </wp:positionH>
                        <wp:positionV relativeFrom="paragraph">
                          <wp:posOffset>217676</wp:posOffset>
                        </wp:positionV>
                        <wp:extent cx="4095115" cy="2337435"/>
                        <wp:effectExtent l="0" t="0" r="0" b="0"/>
                        <wp:wrapSquare wrapText="bothSides"/>
                        <wp:docPr id="9" name="Picture 9" descr="A screenshot of a social media pos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IMG_2551.PNG"/>
                                <pic:cNvPicPr/>
                              </pic:nvPicPr>
                              <pic:blipFill rotWithShape="1">
                                <a:blip r:embed="rId17" cstate="print">
                                  <a:extLst>
                                    <a:ext uri="{28A0092B-C50C-407E-A947-70E740481C1C}">
                                      <a14:useLocalDpi xmlns:a14="http://schemas.microsoft.com/office/drawing/2010/main" val="0"/>
                                    </a:ext>
                                  </a:extLst>
                                </a:blip>
                                <a:srcRect l="-1979" t="15673" r="1979" b="57948"/>
                                <a:stretch/>
                              </pic:blipFill>
                              <pic:spPr bwMode="auto">
                                <a:xfrm>
                                  <a:off x="0" y="0"/>
                                  <a:ext cx="4095115" cy="233743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353E52EF" w14:textId="487D2398" w:rsidR="000E1EFD" w:rsidRDefault="000E1EFD" w:rsidP="001053CA">
                  <w:pPr>
                    <w:spacing w:after="200" w:line="276" w:lineRule="auto"/>
                    <w:rPr>
                      <w:rFonts w:ascii="Arial" w:hAnsi="Arial" w:cs="Arial"/>
                      <w:b/>
                      <w:sz w:val="22"/>
                      <w:szCs w:val="22"/>
                    </w:rPr>
                  </w:pPr>
                </w:p>
                <w:p w14:paraId="330064A1" w14:textId="77777777" w:rsidR="000E1EFD" w:rsidRDefault="000E1EFD" w:rsidP="001053CA">
                  <w:pPr>
                    <w:spacing w:after="200" w:line="276" w:lineRule="auto"/>
                    <w:rPr>
                      <w:rFonts w:ascii="Arial" w:hAnsi="Arial" w:cs="Arial"/>
                      <w:b/>
                      <w:sz w:val="22"/>
                      <w:szCs w:val="22"/>
                    </w:rPr>
                  </w:pPr>
                </w:p>
                <w:p w14:paraId="31214B1B" w14:textId="77777777" w:rsidR="000E1EFD" w:rsidRDefault="000E1EFD" w:rsidP="001053CA">
                  <w:pPr>
                    <w:spacing w:after="200" w:line="276" w:lineRule="auto"/>
                    <w:rPr>
                      <w:rFonts w:ascii="Arial" w:hAnsi="Arial" w:cs="Arial"/>
                      <w:b/>
                      <w:sz w:val="22"/>
                      <w:szCs w:val="22"/>
                    </w:rPr>
                  </w:pPr>
                </w:p>
              </w:tc>
              <w:tc>
                <w:tcPr>
                  <w:tcW w:w="4643" w:type="dxa"/>
                </w:tcPr>
                <w:p w14:paraId="72FB0034" w14:textId="77777777" w:rsidR="000E1EFD" w:rsidRDefault="000E1EFD" w:rsidP="001053CA">
                  <w:pPr>
                    <w:spacing w:after="200" w:line="276" w:lineRule="auto"/>
                    <w:rPr>
                      <w:rFonts w:ascii="Arial" w:hAnsi="Arial" w:cs="Arial"/>
                      <w:b/>
                      <w:sz w:val="22"/>
                      <w:szCs w:val="22"/>
                    </w:rPr>
                  </w:pPr>
                </w:p>
                <w:p w14:paraId="0EA8E298" w14:textId="67FA5B1F" w:rsidR="00D162D1" w:rsidRPr="00A47F4F" w:rsidRDefault="00D162D1" w:rsidP="00A47F4F">
                  <w:pPr>
                    <w:spacing w:after="200" w:line="276" w:lineRule="auto"/>
                    <w:jc w:val="both"/>
                    <w:rPr>
                      <w:rFonts w:ascii="Arial" w:hAnsi="Arial" w:cs="Arial"/>
                      <w:bCs/>
                    </w:rPr>
                  </w:pPr>
                  <w:r w:rsidRPr="00A47F4F">
                    <w:rPr>
                      <w:rFonts w:ascii="Arial" w:hAnsi="Arial" w:cs="Arial"/>
                      <w:bCs/>
                    </w:rPr>
                    <w:t>Group: Students.</w:t>
                  </w:r>
                </w:p>
                <w:p w14:paraId="68C998D0" w14:textId="77777777" w:rsidR="00D162D1" w:rsidRPr="00A47F4F" w:rsidRDefault="00D162D1" w:rsidP="00A47F4F">
                  <w:pPr>
                    <w:spacing w:after="200" w:line="276" w:lineRule="auto"/>
                    <w:jc w:val="both"/>
                    <w:rPr>
                      <w:rFonts w:ascii="Arial" w:hAnsi="Arial" w:cs="Arial"/>
                      <w:bCs/>
                    </w:rPr>
                  </w:pPr>
                  <w:r w:rsidRPr="00A47F4F">
                    <w:rPr>
                      <w:rFonts w:ascii="Arial" w:hAnsi="Arial" w:cs="Arial"/>
                      <w:bCs/>
                    </w:rPr>
                    <w:t>Venue: LC2.</w:t>
                  </w:r>
                </w:p>
                <w:p w14:paraId="0AB95D69" w14:textId="77777777" w:rsidR="00D162D1" w:rsidRPr="00A47F4F" w:rsidRDefault="00D162D1" w:rsidP="00A47F4F">
                  <w:pPr>
                    <w:spacing w:after="200" w:line="276" w:lineRule="auto"/>
                    <w:jc w:val="both"/>
                    <w:rPr>
                      <w:rFonts w:ascii="Arial" w:hAnsi="Arial" w:cs="Arial"/>
                      <w:bCs/>
                    </w:rPr>
                  </w:pPr>
                  <w:r w:rsidRPr="00A47F4F">
                    <w:rPr>
                      <w:rFonts w:ascii="Arial" w:hAnsi="Arial" w:cs="Arial"/>
                      <w:bCs/>
                    </w:rPr>
                    <w:t>Time: 11:30 am.</w:t>
                  </w:r>
                </w:p>
                <w:p w14:paraId="5452AB1C" w14:textId="77777777" w:rsidR="00D162D1" w:rsidRPr="00A47F4F" w:rsidRDefault="00D162D1" w:rsidP="00A47F4F">
                  <w:pPr>
                    <w:spacing w:after="200" w:line="276" w:lineRule="auto"/>
                    <w:jc w:val="both"/>
                    <w:rPr>
                      <w:rFonts w:ascii="Arial" w:hAnsi="Arial" w:cs="Arial"/>
                      <w:bCs/>
                    </w:rPr>
                  </w:pPr>
                  <w:r w:rsidRPr="00A47F4F">
                    <w:rPr>
                      <w:rFonts w:ascii="Arial" w:hAnsi="Arial" w:cs="Arial"/>
                      <w:bCs/>
                    </w:rPr>
                    <w:t>Ability of group: Mixed.</w:t>
                  </w:r>
                </w:p>
                <w:p w14:paraId="4C5299B6" w14:textId="77777777" w:rsidR="00D162D1" w:rsidRPr="00A47F4F" w:rsidRDefault="00D162D1" w:rsidP="00A47F4F">
                  <w:pPr>
                    <w:spacing w:after="200" w:line="276" w:lineRule="auto"/>
                    <w:jc w:val="both"/>
                    <w:rPr>
                      <w:rFonts w:ascii="Arial" w:hAnsi="Arial" w:cs="Arial"/>
                      <w:bCs/>
                    </w:rPr>
                  </w:pPr>
                  <w:r w:rsidRPr="00A47F4F">
                    <w:rPr>
                      <w:rFonts w:ascii="Arial" w:hAnsi="Arial" w:cs="Arial"/>
                      <w:bCs/>
                    </w:rPr>
                    <w:t>Activity: Netball Practical Session.</w:t>
                  </w:r>
                </w:p>
                <w:p w14:paraId="654B23BF" w14:textId="7C153805" w:rsidR="00D162D1" w:rsidRDefault="00D162D1" w:rsidP="00A47F4F">
                  <w:pPr>
                    <w:spacing w:after="200" w:line="360" w:lineRule="auto"/>
                    <w:jc w:val="both"/>
                    <w:rPr>
                      <w:rFonts w:ascii="Arial" w:hAnsi="Arial" w:cs="Arial"/>
                      <w:b/>
                      <w:sz w:val="22"/>
                      <w:szCs w:val="22"/>
                    </w:rPr>
                  </w:pPr>
                  <w:r w:rsidRPr="00A47F4F">
                    <w:rPr>
                      <w:rFonts w:ascii="Arial" w:hAnsi="Arial" w:cs="Arial"/>
                      <w:bCs/>
                    </w:rPr>
                    <w:t>Aim of the session is to hold the ball</w:t>
                  </w:r>
                  <w:r>
                    <w:rPr>
                      <w:rFonts w:ascii="Arial" w:hAnsi="Arial" w:cs="Arial"/>
                      <w:b/>
                      <w:sz w:val="22"/>
                      <w:szCs w:val="22"/>
                    </w:rPr>
                    <w:t xml:space="preserve"> </w:t>
                  </w:r>
                  <w:r w:rsidRPr="00A47F4F">
                    <w:rPr>
                      <w:rFonts w:ascii="Arial" w:hAnsi="Arial" w:cs="Arial"/>
                      <w:bCs/>
                    </w:rPr>
                    <w:t xml:space="preserve">between your hand and make </w:t>
                  </w:r>
                  <w:r w:rsidR="00E35F96" w:rsidRPr="00A47F4F">
                    <w:rPr>
                      <w:rFonts w:ascii="Arial" w:hAnsi="Arial" w:cs="Arial"/>
                      <w:bCs/>
                    </w:rPr>
                    <w:t xml:space="preserve">as much pass you can, and your hand need to be at chest Hight and also always communicate to </w:t>
                  </w:r>
                  <w:r w:rsidR="007A55C1" w:rsidRPr="00A47F4F">
                    <w:rPr>
                      <w:rFonts w:ascii="Arial" w:hAnsi="Arial" w:cs="Arial"/>
                      <w:bCs/>
                    </w:rPr>
                    <w:t>your</w:t>
                  </w:r>
                  <w:r w:rsidR="00E35F96" w:rsidRPr="00A47F4F">
                    <w:rPr>
                      <w:rFonts w:ascii="Arial" w:hAnsi="Arial" w:cs="Arial"/>
                      <w:bCs/>
                    </w:rPr>
                    <w:t xml:space="preserve"> </w:t>
                  </w:r>
                  <w:r w:rsidR="00A9106D" w:rsidRPr="00A47F4F">
                    <w:rPr>
                      <w:rFonts w:ascii="Arial" w:hAnsi="Arial" w:cs="Arial"/>
                      <w:bCs/>
                    </w:rPr>
                    <w:t>teammate</w:t>
                  </w:r>
                  <w:r w:rsidR="00E35F96" w:rsidRPr="00A47F4F">
                    <w:rPr>
                      <w:rFonts w:ascii="Arial" w:hAnsi="Arial" w:cs="Arial"/>
                      <w:bCs/>
                    </w:rPr>
                    <w:t xml:space="preserve"> in a loud and clear manner.</w:t>
                  </w:r>
                  <w:r w:rsidR="00E35F96">
                    <w:rPr>
                      <w:rFonts w:ascii="Arial" w:hAnsi="Arial" w:cs="Arial"/>
                      <w:b/>
                      <w:sz w:val="22"/>
                      <w:szCs w:val="22"/>
                    </w:rPr>
                    <w:t xml:space="preserve"> </w:t>
                  </w:r>
                  <w:r>
                    <w:rPr>
                      <w:rFonts w:ascii="Arial" w:hAnsi="Arial" w:cs="Arial"/>
                      <w:b/>
                      <w:sz w:val="22"/>
                      <w:szCs w:val="22"/>
                    </w:rPr>
                    <w:t xml:space="preserve"> </w:t>
                  </w:r>
                </w:p>
              </w:tc>
            </w:tr>
            <w:tr w:rsidR="00727B72" w14:paraId="3C96FB1F" w14:textId="77777777" w:rsidTr="000E1EFD">
              <w:tc>
                <w:tcPr>
                  <w:tcW w:w="4642" w:type="dxa"/>
                </w:tcPr>
                <w:p w14:paraId="426FEA86" w14:textId="64752EBA" w:rsidR="000E1EFD" w:rsidRDefault="00C7697F" w:rsidP="001053CA">
                  <w:pPr>
                    <w:spacing w:after="200" w:line="276" w:lineRule="auto"/>
                    <w:rPr>
                      <w:rFonts w:ascii="Arial" w:hAnsi="Arial" w:cs="Arial"/>
                      <w:b/>
                      <w:sz w:val="22"/>
                      <w:szCs w:val="22"/>
                    </w:rPr>
                  </w:pPr>
                  <w:r>
                    <w:rPr>
                      <w:rFonts w:ascii="Arial" w:hAnsi="Arial" w:cs="Arial"/>
                      <w:b/>
                      <w:noProof/>
                      <w:sz w:val="22"/>
                      <w:szCs w:val="22"/>
                    </w:rPr>
                    <w:drawing>
                      <wp:anchor distT="0" distB="0" distL="114300" distR="114300" simplePos="0" relativeHeight="251677184" behindDoc="0" locked="0" layoutInCell="1" allowOverlap="1" wp14:anchorId="5511AB5D" wp14:editId="0617C35C">
                        <wp:simplePos x="0" y="0"/>
                        <wp:positionH relativeFrom="column">
                          <wp:posOffset>-5080</wp:posOffset>
                        </wp:positionH>
                        <wp:positionV relativeFrom="paragraph">
                          <wp:posOffset>226567</wp:posOffset>
                        </wp:positionV>
                        <wp:extent cx="4095115" cy="2164080"/>
                        <wp:effectExtent l="0" t="0" r="0" b="0"/>
                        <wp:wrapSquare wrapText="bothSides"/>
                        <wp:docPr id="10" name="Picture 10" descr="A screenshot of a social media pos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IMG_2548.PNG"/>
                                <pic:cNvPicPr/>
                              </pic:nvPicPr>
                              <pic:blipFill rotWithShape="1">
                                <a:blip r:embed="rId18" cstate="print">
                                  <a:extLst>
                                    <a:ext uri="{28A0092B-C50C-407E-A947-70E740481C1C}">
                                      <a14:useLocalDpi xmlns:a14="http://schemas.microsoft.com/office/drawing/2010/main" val="0"/>
                                    </a:ext>
                                  </a:extLst>
                                </a:blip>
                                <a:srcRect t="39702" b="35871"/>
                                <a:stretch/>
                              </pic:blipFill>
                              <pic:spPr bwMode="auto">
                                <a:xfrm>
                                  <a:off x="0" y="0"/>
                                  <a:ext cx="4095115" cy="216408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7D824F79" w14:textId="551A13C4" w:rsidR="00C7697F" w:rsidRDefault="00C7697F" w:rsidP="001053CA">
                  <w:pPr>
                    <w:spacing w:after="200" w:line="276" w:lineRule="auto"/>
                    <w:rPr>
                      <w:rFonts w:ascii="Arial" w:hAnsi="Arial" w:cs="Arial"/>
                      <w:b/>
                      <w:sz w:val="22"/>
                      <w:szCs w:val="22"/>
                    </w:rPr>
                  </w:pPr>
                </w:p>
                <w:p w14:paraId="5A84E068" w14:textId="1B126F14" w:rsidR="000E1EFD" w:rsidRDefault="000E1EFD" w:rsidP="001053CA">
                  <w:pPr>
                    <w:spacing w:after="200" w:line="276" w:lineRule="auto"/>
                    <w:rPr>
                      <w:rFonts w:ascii="Arial" w:hAnsi="Arial" w:cs="Arial"/>
                      <w:b/>
                      <w:sz w:val="22"/>
                      <w:szCs w:val="22"/>
                    </w:rPr>
                  </w:pPr>
                </w:p>
                <w:p w14:paraId="36A1EBCB" w14:textId="232A5DE1" w:rsidR="000E1EFD" w:rsidRDefault="000E1EFD" w:rsidP="001053CA">
                  <w:pPr>
                    <w:spacing w:after="200" w:line="276" w:lineRule="auto"/>
                    <w:rPr>
                      <w:rFonts w:ascii="Arial" w:hAnsi="Arial" w:cs="Arial"/>
                      <w:b/>
                      <w:sz w:val="22"/>
                      <w:szCs w:val="22"/>
                    </w:rPr>
                  </w:pPr>
                </w:p>
                <w:p w14:paraId="7CDFA7CE" w14:textId="05196A4D" w:rsidR="000E1EFD" w:rsidRDefault="000E1EFD" w:rsidP="001053CA">
                  <w:pPr>
                    <w:spacing w:after="200" w:line="276" w:lineRule="auto"/>
                    <w:rPr>
                      <w:rFonts w:ascii="Arial" w:hAnsi="Arial" w:cs="Arial"/>
                      <w:b/>
                      <w:sz w:val="22"/>
                      <w:szCs w:val="22"/>
                    </w:rPr>
                  </w:pPr>
                </w:p>
                <w:p w14:paraId="2B357A9B" w14:textId="602A2CD1" w:rsidR="000E1EFD" w:rsidRDefault="000E1EFD" w:rsidP="001053CA">
                  <w:pPr>
                    <w:spacing w:after="200" w:line="276" w:lineRule="auto"/>
                    <w:rPr>
                      <w:rFonts w:ascii="Arial" w:hAnsi="Arial" w:cs="Arial"/>
                      <w:b/>
                      <w:sz w:val="22"/>
                      <w:szCs w:val="22"/>
                    </w:rPr>
                  </w:pPr>
                </w:p>
              </w:tc>
              <w:tc>
                <w:tcPr>
                  <w:tcW w:w="4643" w:type="dxa"/>
                </w:tcPr>
                <w:p w14:paraId="7659E18B" w14:textId="77777777" w:rsidR="000E1EFD" w:rsidRDefault="000E1EFD" w:rsidP="001053CA">
                  <w:pPr>
                    <w:spacing w:after="200" w:line="276" w:lineRule="auto"/>
                    <w:rPr>
                      <w:rFonts w:ascii="Arial" w:hAnsi="Arial" w:cs="Arial"/>
                      <w:b/>
                      <w:sz w:val="22"/>
                      <w:szCs w:val="22"/>
                    </w:rPr>
                  </w:pPr>
                </w:p>
                <w:p w14:paraId="41D67251" w14:textId="77777777" w:rsidR="00750FD2" w:rsidRPr="00A47F4F" w:rsidRDefault="00750FD2" w:rsidP="00A47F4F">
                  <w:pPr>
                    <w:spacing w:after="200" w:line="360" w:lineRule="auto"/>
                    <w:jc w:val="both"/>
                    <w:rPr>
                      <w:rFonts w:ascii="Arial" w:hAnsi="Arial" w:cs="Arial"/>
                      <w:bCs/>
                    </w:rPr>
                  </w:pPr>
                  <w:r w:rsidRPr="00A47F4F">
                    <w:rPr>
                      <w:rFonts w:ascii="Arial" w:hAnsi="Arial" w:cs="Arial"/>
                      <w:bCs/>
                    </w:rPr>
                    <w:t>Group: Students.</w:t>
                  </w:r>
                </w:p>
                <w:p w14:paraId="021CEA38" w14:textId="77777777" w:rsidR="00750FD2" w:rsidRPr="00A47F4F" w:rsidRDefault="00750FD2" w:rsidP="00A47F4F">
                  <w:pPr>
                    <w:spacing w:after="200" w:line="360" w:lineRule="auto"/>
                    <w:jc w:val="both"/>
                    <w:rPr>
                      <w:rFonts w:ascii="Arial" w:hAnsi="Arial" w:cs="Arial"/>
                      <w:bCs/>
                    </w:rPr>
                  </w:pPr>
                  <w:r w:rsidRPr="00A47F4F">
                    <w:rPr>
                      <w:rFonts w:ascii="Arial" w:hAnsi="Arial" w:cs="Arial"/>
                      <w:bCs/>
                    </w:rPr>
                    <w:t>Venue: LC2.</w:t>
                  </w:r>
                </w:p>
                <w:p w14:paraId="542321D3" w14:textId="77777777" w:rsidR="00750FD2" w:rsidRPr="00A47F4F" w:rsidRDefault="00750FD2" w:rsidP="00A47F4F">
                  <w:pPr>
                    <w:spacing w:after="200" w:line="360" w:lineRule="auto"/>
                    <w:jc w:val="both"/>
                    <w:rPr>
                      <w:rFonts w:ascii="Arial" w:hAnsi="Arial" w:cs="Arial"/>
                      <w:bCs/>
                    </w:rPr>
                  </w:pPr>
                  <w:r w:rsidRPr="00A47F4F">
                    <w:rPr>
                      <w:rFonts w:ascii="Arial" w:hAnsi="Arial" w:cs="Arial"/>
                      <w:bCs/>
                    </w:rPr>
                    <w:t>Ability of Group Mixed.</w:t>
                  </w:r>
                </w:p>
                <w:p w14:paraId="461A5917" w14:textId="77777777" w:rsidR="00750FD2" w:rsidRPr="00A47F4F" w:rsidRDefault="00750FD2" w:rsidP="00A47F4F">
                  <w:pPr>
                    <w:spacing w:after="200" w:line="360" w:lineRule="auto"/>
                    <w:jc w:val="both"/>
                    <w:rPr>
                      <w:rFonts w:ascii="Arial" w:hAnsi="Arial" w:cs="Arial"/>
                      <w:bCs/>
                    </w:rPr>
                  </w:pPr>
                  <w:r w:rsidRPr="00A47F4F">
                    <w:rPr>
                      <w:rFonts w:ascii="Arial" w:hAnsi="Arial" w:cs="Arial"/>
                      <w:bCs/>
                    </w:rPr>
                    <w:t>Time: 11:30 am.</w:t>
                  </w:r>
                </w:p>
                <w:p w14:paraId="739054F5" w14:textId="77777777" w:rsidR="00750FD2" w:rsidRPr="00A47F4F" w:rsidRDefault="00750FD2" w:rsidP="00A47F4F">
                  <w:pPr>
                    <w:spacing w:after="200" w:line="360" w:lineRule="auto"/>
                    <w:jc w:val="both"/>
                    <w:rPr>
                      <w:rFonts w:ascii="Arial" w:hAnsi="Arial" w:cs="Arial"/>
                      <w:bCs/>
                    </w:rPr>
                  </w:pPr>
                  <w:r w:rsidRPr="00A47F4F">
                    <w:rPr>
                      <w:rFonts w:ascii="Arial" w:hAnsi="Arial" w:cs="Arial"/>
                      <w:bCs/>
                    </w:rPr>
                    <w:t xml:space="preserve">Activity: Throwing </w:t>
                  </w:r>
                </w:p>
                <w:p w14:paraId="3DAD4E05" w14:textId="20F65AB6" w:rsidR="00750FD2" w:rsidRDefault="00750FD2" w:rsidP="00A47F4F">
                  <w:pPr>
                    <w:spacing w:after="200" w:line="360" w:lineRule="auto"/>
                    <w:jc w:val="both"/>
                    <w:rPr>
                      <w:rFonts w:ascii="Arial" w:hAnsi="Arial" w:cs="Arial"/>
                      <w:b/>
                      <w:sz w:val="22"/>
                      <w:szCs w:val="22"/>
                    </w:rPr>
                  </w:pPr>
                  <w:r w:rsidRPr="00A47F4F">
                    <w:rPr>
                      <w:rFonts w:ascii="Arial" w:hAnsi="Arial" w:cs="Arial"/>
                      <w:bCs/>
                    </w:rPr>
                    <w:t xml:space="preserve">Aim of this activity is for participant to be able to use the correct technique for throwing such as hold the ball in your stronger hand, </w:t>
                  </w:r>
                  <w:r w:rsidRPr="00A47F4F">
                    <w:rPr>
                      <w:rFonts w:ascii="Arial" w:hAnsi="Arial" w:cs="Arial"/>
                      <w:bCs/>
                    </w:rPr>
                    <w:lastRenderedPageBreak/>
                    <w:t>catch the ball with both hands, make a V shape when catching the ball and eyes should always be on the ball, one foot forward and the other backward.</w:t>
                  </w:r>
                  <w:r>
                    <w:rPr>
                      <w:rFonts w:ascii="Arial" w:hAnsi="Arial" w:cs="Arial"/>
                      <w:b/>
                      <w:sz w:val="22"/>
                      <w:szCs w:val="22"/>
                    </w:rPr>
                    <w:t xml:space="preserve"> </w:t>
                  </w:r>
                </w:p>
              </w:tc>
            </w:tr>
            <w:tr w:rsidR="00727B72" w14:paraId="2AF7C749" w14:textId="77777777" w:rsidTr="000E1EFD">
              <w:tc>
                <w:tcPr>
                  <w:tcW w:w="4642" w:type="dxa"/>
                </w:tcPr>
                <w:p w14:paraId="072C9DEC" w14:textId="4D062C09" w:rsidR="000E1EFD" w:rsidRDefault="006F3AB3" w:rsidP="001053CA">
                  <w:pPr>
                    <w:spacing w:after="200" w:line="276" w:lineRule="auto"/>
                    <w:rPr>
                      <w:rFonts w:ascii="Arial" w:hAnsi="Arial" w:cs="Arial"/>
                      <w:b/>
                      <w:sz w:val="22"/>
                      <w:szCs w:val="22"/>
                    </w:rPr>
                  </w:pPr>
                  <w:r>
                    <w:rPr>
                      <w:rFonts w:ascii="Arial" w:hAnsi="Arial" w:cs="Arial"/>
                      <w:b/>
                      <w:noProof/>
                      <w:sz w:val="22"/>
                      <w:szCs w:val="22"/>
                    </w:rPr>
                    <w:lastRenderedPageBreak/>
                    <w:drawing>
                      <wp:anchor distT="0" distB="0" distL="114300" distR="114300" simplePos="0" relativeHeight="251679232" behindDoc="0" locked="0" layoutInCell="1" allowOverlap="1" wp14:anchorId="0FC8365B" wp14:editId="2781E439">
                        <wp:simplePos x="0" y="0"/>
                        <wp:positionH relativeFrom="column">
                          <wp:posOffset>-62865</wp:posOffset>
                        </wp:positionH>
                        <wp:positionV relativeFrom="paragraph">
                          <wp:posOffset>105410</wp:posOffset>
                        </wp:positionV>
                        <wp:extent cx="3356610" cy="1801495"/>
                        <wp:effectExtent l="0" t="0" r="5080" b="0"/>
                        <wp:wrapSquare wrapText="bothSides"/>
                        <wp:docPr id="11" name="Picture 11" descr="A screenshot of a cell pho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IMG_2562.PNG"/>
                                <pic:cNvPicPr/>
                              </pic:nvPicPr>
                              <pic:blipFill rotWithShape="1">
                                <a:blip r:embed="rId19" cstate="print">
                                  <a:extLst>
                                    <a:ext uri="{28A0092B-C50C-407E-A947-70E740481C1C}">
                                      <a14:useLocalDpi xmlns:a14="http://schemas.microsoft.com/office/drawing/2010/main" val="0"/>
                                    </a:ext>
                                  </a:extLst>
                                </a:blip>
                                <a:srcRect t="15544" b="59635"/>
                                <a:stretch/>
                              </pic:blipFill>
                              <pic:spPr bwMode="auto">
                                <a:xfrm>
                                  <a:off x="0" y="0"/>
                                  <a:ext cx="3356610" cy="180149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55B3090D" w14:textId="6C7A71AA" w:rsidR="000E1EFD" w:rsidRDefault="000E1EFD" w:rsidP="001053CA">
                  <w:pPr>
                    <w:spacing w:after="200" w:line="276" w:lineRule="auto"/>
                    <w:rPr>
                      <w:rFonts w:ascii="Arial" w:hAnsi="Arial" w:cs="Arial"/>
                      <w:b/>
                      <w:sz w:val="22"/>
                      <w:szCs w:val="22"/>
                    </w:rPr>
                  </w:pPr>
                </w:p>
                <w:p w14:paraId="506F18E7" w14:textId="77777777" w:rsidR="000E1EFD" w:rsidRDefault="000E1EFD" w:rsidP="001053CA">
                  <w:pPr>
                    <w:spacing w:after="200" w:line="276" w:lineRule="auto"/>
                    <w:rPr>
                      <w:rFonts w:ascii="Arial" w:hAnsi="Arial" w:cs="Arial"/>
                      <w:b/>
                      <w:sz w:val="22"/>
                      <w:szCs w:val="22"/>
                    </w:rPr>
                  </w:pPr>
                </w:p>
                <w:p w14:paraId="511B464F" w14:textId="77777777" w:rsidR="000E1EFD" w:rsidRDefault="000E1EFD" w:rsidP="001053CA">
                  <w:pPr>
                    <w:spacing w:after="200" w:line="276" w:lineRule="auto"/>
                    <w:rPr>
                      <w:rFonts w:ascii="Arial" w:hAnsi="Arial" w:cs="Arial"/>
                      <w:b/>
                      <w:sz w:val="22"/>
                      <w:szCs w:val="22"/>
                    </w:rPr>
                  </w:pPr>
                </w:p>
              </w:tc>
              <w:tc>
                <w:tcPr>
                  <w:tcW w:w="4643" w:type="dxa"/>
                </w:tcPr>
                <w:p w14:paraId="7AFAF2F3" w14:textId="77777777" w:rsidR="000E1EFD" w:rsidRDefault="000E1EFD" w:rsidP="001053CA">
                  <w:pPr>
                    <w:spacing w:after="200" w:line="276" w:lineRule="auto"/>
                    <w:rPr>
                      <w:rFonts w:ascii="Arial" w:hAnsi="Arial" w:cs="Arial"/>
                      <w:b/>
                      <w:sz w:val="22"/>
                      <w:szCs w:val="22"/>
                    </w:rPr>
                  </w:pPr>
                </w:p>
                <w:p w14:paraId="2D3F8677" w14:textId="77777777" w:rsidR="006F3AB3" w:rsidRPr="00A47F4F" w:rsidRDefault="006F3AB3" w:rsidP="00A47F4F">
                  <w:pPr>
                    <w:spacing w:after="200" w:line="360" w:lineRule="auto"/>
                    <w:jc w:val="both"/>
                    <w:rPr>
                      <w:rFonts w:ascii="Arial" w:hAnsi="Arial" w:cs="Arial"/>
                      <w:bCs/>
                    </w:rPr>
                  </w:pPr>
                  <w:r w:rsidRPr="00A47F4F">
                    <w:rPr>
                      <w:rFonts w:ascii="Arial" w:hAnsi="Arial" w:cs="Arial"/>
                      <w:bCs/>
                    </w:rPr>
                    <w:t>Group: Students.</w:t>
                  </w:r>
                </w:p>
                <w:p w14:paraId="1FF7C7D2" w14:textId="77777777" w:rsidR="006F3AB3" w:rsidRPr="00A47F4F" w:rsidRDefault="006F3AB3" w:rsidP="00A47F4F">
                  <w:pPr>
                    <w:spacing w:after="200" w:line="360" w:lineRule="auto"/>
                    <w:jc w:val="both"/>
                    <w:rPr>
                      <w:rFonts w:ascii="Arial" w:hAnsi="Arial" w:cs="Arial"/>
                      <w:bCs/>
                    </w:rPr>
                  </w:pPr>
                  <w:r w:rsidRPr="00A47F4F">
                    <w:rPr>
                      <w:rFonts w:ascii="Arial" w:hAnsi="Arial" w:cs="Arial"/>
                      <w:bCs/>
                    </w:rPr>
                    <w:t>Venue: LC2.</w:t>
                  </w:r>
                </w:p>
                <w:p w14:paraId="5A3161A6" w14:textId="77777777" w:rsidR="006F3AB3" w:rsidRPr="00A47F4F" w:rsidRDefault="006F3AB3" w:rsidP="00A47F4F">
                  <w:pPr>
                    <w:spacing w:after="200" w:line="360" w:lineRule="auto"/>
                    <w:jc w:val="both"/>
                    <w:rPr>
                      <w:rFonts w:ascii="Arial" w:hAnsi="Arial" w:cs="Arial"/>
                      <w:bCs/>
                    </w:rPr>
                  </w:pPr>
                  <w:r w:rsidRPr="00A47F4F">
                    <w:rPr>
                      <w:rFonts w:ascii="Arial" w:hAnsi="Arial" w:cs="Arial"/>
                      <w:bCs/>
                    </w:rPr>
                    <w:t>Ability of Group: Mixed.</w:t>
                  </w:r>
                </w:p>
                <w:p w14:paraId="07CB35C4" w14:textId="77777777" w:rsidR="006F3AB3" w:rsidRPr="00A47F4F" w:rsidRDefault="006F3AB3" w:rsidP="00A47F4F">
                  <w:pPr>
                    <w:spacing w:after="200" w:line="360" w:lineRule="auto"/>
                    <w:jc w:val="both"/>
                    <w:rPr>
                      <w:rFonts w:ascii="Arial" w:hAnsi="Arial" w:cs="Arial"/>
                      <w:bCs/>
                    </w:rPr>
                  </w:pPr>
                  <w:r w:rsidRPr="00A47F4F">
                    <w:rPr>
                      <w:rFonts w:ascii="Arial" w:hAnsi="Arial" w:cs="Arial"/>
                      <w:bCs/>
                    </w:rPr>
                    <w:t>Time: 11:30 am</w:t>
                  </w:r>
                </w:p>
                <w:p w14:paraId="36377B8E" w14:textId="77777777" w:rsidR="006F3AB3" w:rsidRPr="00A47F4F" w:rsidRDefault="006F3AB3" w:rsidP="00A47F4F">
                  <w:pPr>
                    <w:spacing w:after="200" w:line="360" w:lineRule="auto"/>
                    <w:jc w:val="both"/>
                    <w:rPr>
                      <w:rFonts w:ascii="Arial" w:hAnsi="Arial" w:cs="Arial"/>
                      <w:bCs/>
                    </w:rPr>
                  </w:pPr>
                  <w:r w:rsidRPr="00A47F4F">
                    <w:rPr>
                      <w:rFonts w:ascii="Arial" w:hAnsi="Arial" w:cs="Arial"/>
                      <w:bCs/>
                    </w:rPr>
                    <w:t xml:space="preserve">Activity: </w:t>
                  </w:r>
                  <w:r w:rsidR="00843745" w:rsidRPr="00A47F4F">
                    <w:rPr>
                      <w:rFonts w:ascii="Arial" w:hAnsi="Arial" w:cs="Arial"/>
                      <w:bCs/>
                    </w:rPr>
                    <w:t>Jujitsu.</w:t>
                  </w:r>
                </w:p>
                <w:p w14:paraId="1E653039" w14:textId="0DAA43EF" w:rsidR="00843745" w:rsidRDefault="00843745" w:rsidP="00A47F4F">
                  <w:pPr>
                    <w:spacing w:after="200" w:line="360" w:lineRule="auto"/>
                    <w:jc w:val="both"/>
                    <w:rPr>
                      <w:rFonts w:ascii="Arial" w:hAnsi="Arial" w:cs="Arial"/>
                      <w:b/>
                      <w:sz w:val="22"/>
                      <w:szCs w:val="22"/>
                    </w:rPr>
                  </w:pPr>
                  <w:r w:rsidRPr="00A47F4F">
                    <w:rPr>
                      <w:rFonts w:ascii="Arial" w:hAnsi="Arial" w:cs="Arial"/>
                      <w:bCs/>
                    </w:rPr>
                    <w:t>Aim of this session is to defend yourself</w:t>
                  </w:r>
                  <w:r>
                    <w:rPr>
                      <w:rFonts w:ascii="Arial" w:hAnsi="Arial" w:cs="Arial"/>
                      <w:b/>
                      <w:sz w:val="22"/>
                      <w:szCs w:val="22"/>
                    </w:rPr>
                    <w:t xml:space="preserve">. </w:t>
                  </w:r>
                </w:p>
              </w:tc>
            </w:tr>
          </w:tbl>
          <w:p w14:paraId="7EA5076B" w14:textId="1A58800A" w:rsidR="000E1EFD" w:rsidRDefault="000E1EFD" w:rsidP="000E1EFD">
            <w:pPr>
              <w:spacing w:after="200" w:line="276" w:lineRule="auto"/>
              <w:rPr>
                <w:rFonts w:ascii="Arial" w:hAnsi="Arial" w:cs="Arial"/>
                <w:b/>
                <w:sz w:val="22"/>
                <w:szCs w:val="22"/>
              </w:rPr>
            </w:pPr>
          </w:p>
        </w:tc>
      </w:tr>
    </w:tbl>
    <w:p w14:paraId="42B24E72" w14:textId="77777777" w:rsidR="000E1EFD" w:rsidRDefault="000E1EFD">
      <w:pPr>
        <w:spacing w:after="200" w:line="276" w:lineRule="auto"/>
        <w:rPr>
          <w:rFonts w:ascii="Arial" w:hAnsi="Arial" w:cs="Arial"/>
          <w:b/>
          <w:sz w:val="22"/>
          <w:szCs w:val="22"/>
        </w:rPr>
      </w:pPr>
    </w:p>
    <w:p w14:paraId="4D7840AF" w14:textId="77777777" w:rsidR="00D8400A" w:rsidRDefault="00D8400A" w:rsidP="000E1EFD">
      <w:pPr>
        <w:spacing w:after="200" w:line="276" w:lineRule="auto"/>
        <w:rPr>
          <w:rFonts w:ascii="Arial" w:hAnsi="Arial" w:cs="Arial"/>
          <w:b/>
          <w:sz w:val="22"/>
          <w:szCs w:val="22"/>
        </w:rPr>
      </w:pPr>
    </w:p>
    <w:p w14:paraId="1956482D" w14:textId="77777777" w:rsidR="00EF3774" w:rsidRPr="00EF3774" w:rsidRDefault="00EF3774" w:rsidP="00EF3774">
      <w:pPr>
        <w:spacing w:after="200" w:line="276" w:lineRule="auto"/>
        <w:rPr>
          <w:rFonts w:ascii="Arial" w:hAnsi="Arial" w:cs="Arial"/>
          <w:b/>
          <w:sz w:val="20"/>
          <w:szCs w:val="22"/>
        </w:rPr>
      </w:pPr>
      <w:r>
        <w:rPr>
          <w:rFonts w:ascii="Arial" w:hAnsi="Arial" w:cs="Arial"/>
          <w:b/>
          <w:sz w:val="22"/>
          <w:szCs w:val="22"/>
        </w:rPr>
        <w:t>TASK B</w:t>
      </w:r>
      <w:r w:rsidRPr="005C37F0">
        <w:rPr>
          <w:rFonts w:ascii="Arial" w:hAnsi="Arial" w:cs="Arial"/>
          <w:b/>
          <w:sz w:val="22"/>
          <w:szCs w:val="22"/>
        </w:rPr>
        <w:t xml:space="preserve"> – (</w:t>
      </w:r>
      <w:r>
        <w:rPr>
          <w:rFonts w:ascii="Arial" w:hAnsi="Arial" w:cs="Arial"/>
          <w:b/>
          <w:sz w:val="22"/>
          <w:szCs w:val="22"/>
        </w:rPr>
        <w:t xml:space="preserve">Picture Board Cont.–5 pics </w:t>
      </w:r>
      <w:r w:rsidRPr="00EF3774">
        <w:rPr>
          <w:rFonts w:ascii="Arial" w:hAnsi="Arial" w:cs="Arial"/>
          <w:b/>
          <w:sz w:val="16"/>
          <w:szCs w:val="22"/>
        </w:rPr>
        <w:t>(40MB upload limit to Turnitin)</w:t>
      </w:r>
      <w:r w:rsidRPr="00EF3774">
        <w:rPr>
          <w:rFonts w:ascii="Arial" w:hAnsi="Arial" w:cs="Arial"/>
          <w:b/>
          <w:sz w:val="12"/>
          <w:szCs w:val="22"/>
        </w:rPr>
        <w:t xml:space="preserve"> </w:t>
      </w:r>
      <w:r w:rsidRPr="00EF3774">
        <w:rPr>
          <w:rFonts w:ascii="Arial" w:hAnsi="Arial" w:cs="Arial"/>
          <w:b/>
          <w:sz w:val="16"/>
          <w:szCs w:val="22"/>
        </w:rPr>
        <w:t>(Experience, Roles, Improvements)</w:t>
      </w:r>
    </w:p>
    <w:tbl>
      <w:tblPr>
        <w:tblStyle w:val="TableGrid"/>
        <w:tblW w:w="9511" w:type="dxa"/>
        <w:tblLook w:val="04A0" w:firstRow="1" w:lastRow="0" w:firstColumn="1" w:lastColumn="0" w:noHBand="0" w:noVBand="1"/>
      </w:tblPr>
      <w:tblGrid>
        <w:gridCol w:w="9511"/>
      </w:tblGrid>
      <w:tr w:rsidR="000E1EFD" w14:paraId="2AE88B14" w14:textId="77777777" w:rsidTr="00585B4A">
        <w:trPr>
          <w:trHeight w:val="11309"/>
        </w:trPr>
        <w:tc>
          <w:tcPr>
            <w:tcW w:w="9511" w:type="dxa"/>
          </w:tcPr>
          <w:tbl>
            <w:tblPr>
              <w:tblStyle w:val="TableGrid"/>
              <w:tblW w:w="0" w:type="auto"/>
              <w:tblLook w:val="04A0" w:firstRow="1" w:lastRow="0" w:firstColumn="1" w:lastColumn="0" w:noHBand="0" w:noVBand="1"/>
            </w:tblPr>
            <w:tblGrid>
              <w:gridCol w:w="6665"/>
              <w:gridCol w:w="2620"/>
            </w:tblGrid>
            <w:tr w:rsidR="00532FF0" w14:paraId="0FAEAE42" w14:textId="77777777" w:rsidTr="00585B4A">
              <w:tc>
                <w:tcPr>
                  <w:tcW w:w="4642" w:type="dxa"/>
                </w:tcPr>
                <w:p w14:paraId="1E1BAE95" w14:textId="77777777" w:rsidR="000E1EFD" w:rsidRDefault="000E1EFD" w:rsidP="00585B4A">
                  <w:pPr>
                    <w:spacing w:after="200" w:line="276" w:lineRule="auto"/>
                    <w:jc w:val="center"/>
                    <w:rPr>
                      <w:rFonts w:ascii="Arial" w:hAnsi="Arial" w:cs="Arial"/>
                      <w:b/>
                      <w:sz w:val="22"/>
                      <w:szCs w:val="22"/>
                    </w:rPr>
                  </w:pPr>
                  <w:r>
                    <w:rPr>
                      <w:rFonts w:ascii="Arial" w:hAnsi="Arial" w:cs="Arial"/>
                      <w:b/>
                      <w:sz w:val="22"/>
                      <w:szCs w:val="22"/>
                    </w:rPr>
                    <w:lastRenderedPageBreak/>
                    <w:t>Picture</w:t>
                  </w:r>
                </w:p>
              </w:tc>
              <w:tc>
                <w:tcPr>
                  <w:tcW w:w="4643" w:type="dxa"/>
                </w:tcPr>
                <w:p w14:paraId="27054181" w14:textId="77777777" w:rsidR="000E1EFD" w:rsidRDefault="000E1EFD" w:rsidP="00585B4A">
                  <w:pPr>
                    <w:spacing w:after="200" w:line="276" w:lineRule="auto"/>
                    <w:jc w:val="center"/>
                    <w:rPr>
                      <w:rFonts w:ascii="Arial" w:hAnsi="Arial" w:cs="Arial"/>
                      <w:b/>
                      <w:sz w:val="22"/>
                      <w:szCs w:val="22"/>
                    </w:rPr>
                  </w:pPr>
                  <w:r>
                    <w:rPr>
                      <w:rFonts w:ascii="Arial" w:hAnsi="Arial" w:cs="Arial"/>
                      <w:b/>
                      <w:sz w:val="22"/>
                      <w:szCs w:val="22"/>
                    </w:rPr>
                    <w:t>Text (Paragraph)</w:t>
                  </w:r>
                </w:p>
              </w:tc>
            </w:tr>
            <w:tr w:rsidR="00532FF0" w14:paraId="639FCC2C" w14:textId="77777777" w:rsidTr="00585B4A">
              <w:tc>
                <w:tcPr>
                  <w:tcW w:w="4642" w:type="dxa"/>
                </w:tcPr>
                <w:p w14:paraId="43220490" w14:textId="72F7F3D7" w:rsidR="000E1EFD" w:rsidRDefault="00AF5025" w:rsidP="00585B4A">
                  <w:pPr>
                    <w:spacing w:after="200" w:line="276" w:lineRule="auto"/>
                    <w:rPr>
                      <w:rFonts w:ascii="Arial" w:hAnsi="Arial" w:cs="Arial"/>
                      <w:b/>
                      <w:sz w:val="22"/>
                      <w:szCs w:val="22"/>
                    </w:rPr>
                  </w:pPr>
                  <w:r>
                    <w:rPr>
                      <w:rFonts w:ascii="Arial" w:hAnsi="Arial" w:cs="Arial"/>
                      <w:b/>
                      <w:noProof/>
                      <w:sz w:val="22"/>
                      <w:szCs w:val="22"/>
                    </w:rPr>
                    <w:drawing>
                      <wp:anchor distT="0" distB="0" distL="114300" distR="114300" simplePos="0" relativeHeight="251680256" behindDoc="0" locked="0" layoutInCell="1" allowOverlap="1" wp14:anchorId="720600F7" wp14:editId="5E6F661A">
                        <wp:simplePos x="0" y="0"/>
                        <wp:positionH relativeFrom="column">
                          <wp:posOffset>-62865</wp:posOffset>
                        </wp:positionH>
                        <wp:positionV relativeFrom="paragraph">
                          <wp:posOffset>0</wp:posOffset>
                        </wp:positionV>
                        <wp:extent cx="2950845" cy="2835275"/>
                        <wp:effectExtent l="0" t="0" r="0" b="0"/>
                        <wp:wrapSquare wrapText="bothSides"/>
                        <wp:docPr id="12" name="Picture 12" descr="A screenshot of a cell pho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IMG_2560.PNG"/>
                                <pic:cNvPicPr/>
                              </pic:nvPicPr>
                              <pic:blipFill rotWithShape="1">
                                <a:blip r:embed="rId20" cstate="print">
                                  <a:extLst>
                                    <a:ext uri="{28A0092B-C50C-407E-A947-70E740481C1C}">
                                      <a14:useLocalDpi xmlns:a14="http://schemas.microsoft.com/office/drawing/2010/main" val="0"/>
                                    </a:ext>
                                  </a:extLst>
                                </a:blip>
                                <a:srcRect t="16717" b="38884"/>
                                <a:stretch/>
                              </pic:blipFill>
                              <pic:spPr bwMode="auto">
                                <a:xfrm>
                                  <a:off x="0" y="0"/>
                                  <a:ext cx="2950845" cy="283527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tc>
              <w:tc>
                <w:tcPr>
                  <w:tcW w:w="4643" w:type="dxa"/>
                </w:tcPr>
                <w:p w14:paraId="03852E2E" w14:textId="77777777" w:rsidR="000E1EFD" w:rsidRDefault="000E1EFD" w:rsidP="00585B4A">
                  <w:pPr>
                    <w:spacing w:after="200" w:line="276" w:lineRule="auto"/>
                    <w:rPr>
                      <w:rFonts w:ascii="Arial" w:hAnsi="Arial" w:cs="Arial"/>
                      <w:b/>
                      <w:sz w:val="22"/>
                      <w:szCs w:val="22"/>
                    </w:rPr>
                  </w:pPr>
                </w:p>
                <w:p w14:paraId="5410A993" w14:textId="4DB30479" w:rsidR="00AF5025" w:rsidRPr="00A47F4F" w:rsidRDefault="00AF5025" w:rsidP="00A47F4F">
                  <w:pPr>
                    <w:spacing w:after="200" w:line="360" w:lineRule="auto"/>
                    <w:jc w:val="both"/>
                    <w:rPr>
                      <w:rFonts w:ascii="Arial" w:hAnsi="Arial" w:cs="Arial"/>
                      <w:bCs/>
                    </w:rPr>
                  </w:pPr>
                  <w:r w:rsidRPr="00A47F4F">
                    <w:rPr>
                      <w:rFonts w:ascii="Arial" w:hAnsi="Arial" w:cs="Arial"/>
                      <w:bCs/>
                    </w:rPr>
                    <w:t>Group: Trallwm.</w:t>
                  </w:r>
                </w:p>
                <w:p w14:paraId="0B2C513D" w14:textId="67BF63BB" w:rsidR="00AF5025" w:rsidRPr="00A47F4F" w:rsidRDefault="00AF5025" w:rsidP="00A47F4F">
                  <w:pPr>
                    <w:spacing w:after="200" w:line="360" w:lineRule="auto"/>
                    <w:jc w:val="both"/>
                    <w:rPr>
                      <w:rFonts w:ascii="Arial" w:hAnsi="Arial" w:cs="Arial"/>
                      <w:bCs/>
                    </w:rPr>
                  </w:pPr>
                  <w:r w:rsidRPr="00A47F4F">
                    <w:rPr>
                      <w:rFonts w:ascii="Arial" w:hAnsi="Arial" w:cs="Arial"/>
                      <w:bCs/>
                    </w:rPr>
                    <w:t>Venue: LC2.</w:t>
                  </w:r>
                </w:p>
                <w:p w14:paraId="3461EB9B" w14:textId="3C10B071" w:rsidR="00AF5025" w:rsidRPr="00A47F4F" w:rsidRDefault="00AF5025" w:rsidP="00A47F4F">
                  <w:pPr>
                    <w:spacing w:after="200" w:line="360" w:lineRule="auto"/>
                    <w:jc w:val="both"/>
                    <w:rPr>
                      <w:rFonts w:ascii="Arial" w:hAnsi="Arial" w:cs="Arial"/>
                      <w:bCs/>
                    </w:rPr>
                  </w:pPr>
                  <w:r w:rsidRPr="00A47F4F">
                    <w:rPr>
                      <w:rFonts w:ascii="Arial" w:hAnsi="Arial" w:cs="Arial"/>
                      <w:bCs/>
                    </w:rPr>
                    <w:t>Time: 11:30 am</w:t>
                  </w:r>
                </w:p>
                <w:p w14:paraId="674DBD4F" w14:textId="412738D8" w:rsidR="00AF5025" w:rsidRPr="00A47F4F" w:rsidRDefault="00AF5025" w:rsidP="00A47F4F">
                  <w:pPr>
                    <w:spacing w:after="200" w:line="360" w:lineRule="auto"/>
                    <w:jc w:val="both"/>
                    <w:rPr>
                      <w:rFonts w:ascii="Arial" w:hAnsi="Arial" w:cs="Arial"/>
                      <w:bCs/>
                    </w:rPr>
                  </w:pPr>
                  <w:r w:rsidRPr="00A47F4F">
                    <w:rPr>
                      <w:rFonts w:ascii="Arial" w:hAnsi="Arial" w:cs="Arial"/>
                      <w:bCs/>
                    </w:rPr>
                    <w:t>Ability of Group: Mixed.</w:t>
                  </w:r>
                </w:p>
                <w:p w14:paraId="18BC7B55" w14:textId="5720846D" w:rsidR="00AF5025" w:rsidRPr="00A47F4F" w:rsidRDefault="00AF5025" w:rsidP="00A47F4F">
                  <w:pPr>
                    <w:spacing w:after="200" w:line="360" w:lineRule="auto"/>
                    <w:jc w:val="both"/>
                    <w:rPr>
                      <w:rFonts w:ascii="Arial" w:hAnsi="Arial" w:cs="Arial"/>
                      <w:bCs/>
                    </w:rPr>
                  </w:pPr>
                  <w:r w:rsidRPr="00A47F4F">
                    <w:rPr>
                      <w:rFonts w:ascii="Arial" w:hAnsi="Arial" w:cs="Arial"/>
                      <w:bCs/>
                    </w:rPr>
                    <w:t xml:space="preserve">Activity: Traitor Dodgeball </w:t>
                  </w:r>
                </w:p>
                <w:p w14:paraId="15853A4B" w14:textId="2D69AA2D" w:rsidR="00AF5025" w:rsidRPr="00A47F4F" w:rsidRDefault="00AF5025" w:rsidP="00A47F4F">
                  <w:pPr>
                    <w:spacing w:after="200" w:line="360" w:lineRule="auto"/>
                    <w:jc w:val="both"/>
                    <w:rPr>
                      <w:rFonts w:ascii="Arial" w:hAnsi="Arial" w:cs="Arial"/>
                      <w:bCs/>
                    </w:rPr>
                  </w:pPr>
                  <w:r w:rsidRPr="00A47F4F">
                    <w:rPr>
                      <w:rFonts w:ascii="Arial" w:hAnsi="Arial" w:cs="Arial"/>
                      <w:bCs/>
                    </w:rPr>
                    <w:t xml:space="preserve">Participant will be split in to two teams each team will have a traitor. the traitor will try to catch the ball while the other team members will be passing the ball to each by using the right technique such as catch ball with both hands, hands to chest Hight. </w:t>
                  </w:r>
                </w:p>
                <w:p w14:paraId="0B15EFDE" w14:textId="5EB154D7" w:rsidR="00AF5025" w:rsidRDefault="00AF5025" w:rsidP="00585B4A">
                  <w:pPr>
                    <w:spacing w:after="200" w:line="276" w:lineRule="auto"/>
                    <w:rPr>
                      <w:rFonts w:ascii="Arial" w:hAnsi="Arial" w:cs="Arial"/>
                      <w:b/>
                      <w:sz w:val="22"/>
                      <w:szCs w:val="22"/>
                    </w:rPr>
                  </w:pPr>
                </w:p>
              </w:tc>
            </w:tr>
            <w:tr w:rsidR="00532FF0" w14:paraId="20962BF5" w14:textId="77777777" w:rsidTr="00585B4A">
              <w:tc>
                <w:tcPr>
                  <w:tcW w:w="4642" w:type="dxa"/>
                </w:tcPr>
                <w:p w14:paraId="04689A7E" w14:textId="34DF74AF" w:rsidR="000E1EFD" w:rsidRDefault="00532FF0" w:rsidP="00585B4A">
                  <w:pPr>
                    <w:spacing w:after="200" w:line="276" w:lineRule="auto"/>
                    <w:rPr>
                      <w:rFonts w:ascii="Arial" w:hAnsi="Arial" w:cs="Arial"/>
                      <w:b/>
                      <w:sz w:val="22"/>
                      <w:szCs w:val="22"/>
                    </w:rPr>
                  </w:pPr>
                  <w:r>
                    <w:rPr>
                      <w:rFonts w:ascii="Arial" w:hAnsi="Arial" w:cs="Arial"/>
                      <w:b/>
                      <w:noProof/>
                      <w:sz w:val="22"/>
                      <w:szCs w:val="22"/>
                    </w:rPr>
                    <w:lastRenderedPageBreak/>
                    <w:drawing>
                      <wp:anchor distT="0" distB="0" distL="114300" distR="114300" simplePos="0" relativeHeight="251682304" behindDoc="0" locked="0" layoutInCell="1" allowOverlap="1" wp14:anchorId="4F1C0057" wp14:editId="091016EE">
                        <wp:simplePos x="0" y="0"/>
                        <wp:positionH relativeFrom="column">
                          <wp:posOffset>-5080</wp:posOffset>
                        </wp:positionH>
                        <wp:positionV relativeFrom="paragraph">
                          <wp:posOffset>79367</wp:posOffset>
                        </wp:positionV>
                        <wp:extent cx="2684780" cy="2633980"/>
                        <wp:effectExtent l="0" t="0" r="0" b="0"/>
                        <wp:wrapSquare wrapText="bothSides"/>
                        <wp:docPr id="13" name="Picture 13"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IMG_2552.PNG"/>
                                <pic:cNvPicPr/>
                              </pic:nvPicPr>
                              <pic:blipFill rotWithShape="1">
                                <a:blip r:embed="rId21" cstate="print">
                                  <a:extLst>
                                    <a:ext uri="{28A0092B-C50C-407E-A947-70E740481C1C}">
                                      <a14:useLocalDpi xmlns:a14="http://schemas.microsoft.com/office/drawing/2010/main" val="0"/>
                                    </a:ext>
                                  </a:extLst>
                                </a:blip>
                                <a:srcRect l="-2544" t="15933" r="2544" b="38880"/>
                                <a:stretch/>
                              </pic:blipFill>
                              <pic:spPr bwMode="auto">
                                <a:xfrm>
                                  <a:off x="0" y="0"/>
                                  <a:ext cx="2684780" cy="263398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3BFB7378" w14:textId="4D64F388" w:rsidR="000E1EFD" w:rsidRDefault="000E1EFD" w:rsidP="00585B4A">
                  <w:pPr>
                    <w:spacing w:after="200" w:line="276" w:lineRule="auto"/>
                    <w:rPr>
                      <w:rFonts w:ascii="Arial" w:hAnsi="Arial" w:cs="Arial"/>
                      <w:b/>
                      <w:sz w:val="22"/>
                      <w:szCs w:val="22"/>
                    </w:rPr>
                  </w:pPr>
                </w:p>
                <w:p w14:paraId="38899611" w14:textId="77777777" w:rsidR="000E1EFD" w:rsidRDefault="000E1EFD" w:rsidP="00585B4A">
                  <w:pPr>
                    <w:spacing w:after="200" w:line="276" w:lineRule="auto"/>
                    <w:rPr>
                      <w:rFonts w:ascii="Arial" w:hAnsi="Arial" w:cs="Arial"/>
                      <w:b/>
                      <w:sz w:val="22"/>
                      <w:szCs w:val="22"/>
                    </w:rPr>
                  </w:pPr>
                </w:p>
                <w:p w14:paraId="114ECAFE" w14:textId="77777777" w:rsidR="000E1EFD" w:rsidRDefault="000E1EFD" w:rsidP="00585B4A">
                  <w:pPr>
                    <w:spacing w:after="200" w:line="276" w:lineRule="auto"/>
                    <w:rPr>
                      <w:rFonts w:ascii="Arial" w:hAnsi="Arial" w:cs="Arial"/>
                      <w:b/>
                      <w:sz w:val="22"/>
                      <w:szCs w:val="22"/>
                    </w:rPr>
                  </w:pPr>
                </w:p>
                <w:p w14:paraId="16CE2A53" w14:textId="7A3D0AEF" w:rsidR="000E1EFD" w:rsidRDefault="000E1EFD" w:rsidP="00585B4A">
                  <w:pPr>
                    <w:spacing w:after="200" w:line="276" w:lineRule="auto"/>
                    <w:rPr>
                      <w:rFonts w:ascii="Arial" w:hAnsi="Arial" w:cs="Arial"/>
                      <w:b/>
                      <w:sz w:val="22"/>
                      <w:szCs w:val="22"/>
                    </w:rPr>
                  </w:pPr>
                </w:p>
              </w:tc>
              <w:tc>
                <w:tcPr>
                  <w:tcW w:w="4643" w:type="dxa"/>
                </w:tcPr>
                <w:p w14:paraId="10CBFF3C" w14:textId="77777777" w:rsidR="000E1EFD" w:rsidRDefault="000E1EFD" w:rsidP="00585B4A">
                  <w:pPr>
                    <w:spacing w:after="200" w:line="276" w:lineRule="auto"/>
                    <w:rPr>
                      <w:rFonts w:ascii="Arial" w:hAnsi="Arial" w:cs="Arial"/>
                      <w:b/>
                      <w:sz w:val="22"/>
                      <w:szCs w:val="22"/>
                    </w:rPr>
                  </w:pPr>
                </w:p>
                <w:p w14:paraId="6C8F74A3" w14:textId="77777777" w:rsidR="00532FF0" w:rsidRPr="00A47F4F" w:rsidRDefault="00251C5A" w:rsidP="00A47F4F">
                  <w:pPr>
                    <w:spacing w:after="200" w:line="360" w:lineRule="auto"/>
                    <w:jc w:val="both"/>
                    <w:rPr>
                      <w:rFonts w:ascii="Arial" w:hAnsi="Arial" w:cs="Arial"/>
                      <w:bCs/>
                    </w:rPr>
                  </w:pPr>
                  <w:r w:rsidRPr="00A47F4F">
                    <w:rPr>
                      <w:rFonts w:ascii="Arial" w:hAnsi="Arial" w:cs="Arial"/>
                      <w:bCs/>
                    </w:rPr>
                    <w:t>Group: Swansea Primary School Competition.</w:t>
                  </w:r>
                </w:p>
                <w:p w14:paraId="286587F1" w14:textId="77777777" w:rsidR="00251C5A" w:rsidRPr="00A47F4F" w:rsidRDefault="00251C5A" w:rsidP="00A47F4F">
                  <w:pPr>
                    <w:spacing w:after="200" w:line="360" w:lineRule="auto"/>
                    <w:jc w:val="both"/>
                    <w:rPr>
                      <w:rFonts w:ascii="Arial" w:hAnsi="Arial" w:cs="Arial"/>
                      <w:bCs/>
                    </w:rPr>
                  </w:pPr>
                  <w:r w:rsidRPr="00A47F4F">
                    <w:rPr>
                      <w:rFonts w:ascii="Arial" w:hAnsi="Arial" w:cs="Arial"/>
                      <w:bCs/>
                    </w:rPr>
                    <w:t>Venue: LC2.</w:t>
                  </w:r>
                </w:p>
                <w:p w14:paraId="6F576755" w14:textId="77777777" w:rsidR="00251C5A" w:rsidRPr="00A47F4F" w:rsidRDefault="00251C5A" w:rsidP="00A47F4F">
                  <w:pPr>
                    <w:spacing w:after="200" w:line="360" w:lineRule="auto"/>
                    <w:jc w:val="both"/>
                    <w:rPr>
                      <w:rFonts w:ascii="Arial" w:hAnsi="Arial" w:cs="Arial"/>
                      <w:bCs/>
                    </w:rPr>
                  </w:pPr>
                  <w:r w:rsidRPr="00A47F4F">
                    <w:rPr>
                      <w:rFonts w:ascii="Arial" w:hAnsi="Arial" w:cs="Arial"/>
                      <w:bCs/>
                    </w:rPr>
                    <w:t>Time: 11:30 am.</w:t>
                  </w:r>
                </w:p>
                <w:p w14:paraId="70B5999E" w14:textId="77777777" w:rsidR="00251C5A" w:rsidRPr="00A47F4F" w:rsidRDefault="00251C5A" w:rsidP="00A47F4F">
                  <w:pPr>
                    <w:spacing w:after="200" w:line="360" w:lineRule="auto"/>
                    <w:jc w:val="both"/>
                    <w:rPr>
                      <w:rFonts w:ascii="Arial" w:hAnsi="Arial" w:cs="Arial"/>
                      <w:bCs/>
                    </w:rPr>
                  </w:pPr>
                  <w:r w:rsidRPr="00A47F4F">
                    <w:rPr>
                      <w:rFonts w:ascii="Arial" w:hAnsi="Arial" w:cs="Arial"/>
                      <w:bCs/>
                    </w:rPr>
                    <w:t>Ability: Mixed Group.</w:t>
                  </w:r>
                </w:p>
                <w:p w14:paraId="265EFFE6" w14:textId="14266545" w:rsidR="00251C5A" w:rsidRPr="00A47F4F" w:rsidRDefault="00251C5A" w:rsidP="00A47F4F">
                  <w:pPr>
                    <w:spacing w:after="200" w:line="360" w:lineRule="auto"/>
                    <w:jc w:val="both"/>
                    <w:rPr>
                      <w:rFonts w:ascii="Arial" w:hAnsi="Arial" w:cs="Arial"/>
                      <w:bCs/>
                    </w:rPr>
                  </w:pPr>
                  <w:r w:rsidRPr="00A47F4F">
                    <w:rPr>
                      <w:rFonts w:ascii="Arial" w:hAnsi="Arial" w:cs="Arial"/>
                      <w:bCs/>
                    </w:rPr>
                    <w:t>Activity: Badminton Competition.</w:t>
                  </w:r>
                </w:p>
                <w:p w14:paraId="2007BA92" w14:textId="660AB518" w:rsidR="00251C5A" w:rsidRPr="00A47F4F" w:rsidRDefault="00251C5A" w:rsidP="00A47F4F">
                  <w:pPr>
                    <w:spacing w:after="200" w:line="360" w:lineRule="auto"/>
                    <w:jc w:val="both"/>
                    <w:rPr>
                      <w:rFonts w:ascii="Arial" w:hAnsi="Arial" w:cs="Arial"/>
                      <w:bCs/>
                    </w:rPr>
                  </w:pPr>
                  <w:r w:rsidRPr="00A47F4F">
                    <w:rPr>
                      <w:rFonts w:ascii="Arial" w:hAnsi="Arial" w:cs="Arial"/>
                      <w:bCs/>
                    </w:rPr>
                    <w:t xml:space="preserve">I was helping out in this competition my job was to record scores of the schools and also to make sure participant were following the rules of badminton. </w:t>
                  </w:r>
                </w:p>
                <w:p w14:paraId="7E3A6088" w14:textId="5F645007" w:rsidR="00251C5A" w:rsidRDefault="00251C5A" w:rsidP="00585B4A">
                  <w:pPr>
                    <w:spacing w:after="200" w:line="276" w:lineRule="auto"/>
                    <w:rPr>
                      <w:rFonts w:ascii="Arial" w:hAnsi="Arial" w:cs="Arial"/>
                      <w:b/>
                      <w:sz w:val="22"/>
                      <w:szCs w:val="22"/>
                    </w:rPr>
                  </w:pPr>
                </w:p>
              </w:tc>
            </w:tr>
            <w:tr w:rsidR="00532FF0" w14:paraId="67F9FCBC" w14:textId="77777777" w:rsidTr="00585B4A">
              <w:tc>
                <w:tcPr>
                  <w:tcW w:w="4642" w:type="dxa"/>
                </w:tcPr>
                <w:p w14:paraId="3C2114DF" w14:textId="545FCE31" w:rsidR="000E1EFD" w:rsidRDefault="007079E5" w:rsidP="00585B4A">
                  <w:pPr>
                    <w:spacing w:after="200" w:line="276" w:lineRule="auto"/>
                    <w:rPr>
                      <w:rFonts w:ascii="Arial" w:hAnsi="Arial" w:cs="Arial"/>
                      <w:b/>
                      <w:sz w:val="22"/>
                      <w:szCs w:val="22"/>
                    </w:rPr>
                  </w:pPr>
                  <w:r>
                    <w:rPr>
                      <w:rFonts w:ascii="Arial" w:hAnsi="Arial" w:cs="Arial"/>
                      <w:b/>
                      <w:noProof/>
                      <w:sz w:val="22"/>
                      <w:szCs w:val="22"/>
                    </w:rPr>
                    <w:drawing>
                      <wp:anchor distT="0" distB="0" distL="114300" distR="114300" simplePos="0" relativeHeight="251683328" behindDoc="0" locked="0" layoutInCell="1" allowOverlap="1" wp14:anchorId="0FB7DB1D" wp14:editId="0EE4E666">
                        <wp:simplePos x="0" y="0"/>
                        <wp:positionH relativeFrom="column">
                          <wp:posOffset>-5080</wp:posOffset>
                        </wp:positionH>
                        <wp:positionV relativeFrom="paragraph">
                          <wp:posOffset>73660</wp:posOffset>
                        </wp:positionV>
                        <wp:extent cx="2858770" cy="2638425"/>
                        <wp:effectExtent l="0" t="0" r="0" b="3175"/>
                        <wp:wrapSquare wrapText="bothSides"/>
                        <wp:docPr id="14" name="Picture 14" descr="A group of people in a roo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IMG_2550.PNG"/>
                                <pic:cNvPicPr/>
                              </pic:nvPicPr>
                              <pic:blipFill rotWithShape="1">
                                <a:blip r:embed="rId22" cstate="print">
                                  <a:extLst>
                                    <a:ext uri="{28A0092B-C50C-407E-A947-70E740481C1C}">
                                      <a14:useLocalDpi xmlns:a14="http://schemas.microsoft.com/office/drawing/2010/main" val="0"/>
                                    </a:ext>
                                  </a:extLst>
                                </a:blip>
                                <a:srcRect t="15934" b="26607"/>
                                <a:stretch/>
                              </pic:blipFill>
                              <pic:spPr bwMode="auto">
                                <a:xfrm>
                                  <a:off x="0" y="0"/>
                                  <a:ext cx="2858770" cy="263842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5C2A71B2" w14:textId="7DECD135" w:rsidR="000E1EFD" w:rsidRDefault="000E1EFD" w:rsidP="00585B4A">
                  <w:pPr>
                    <w:spacing w:after="200" w:line="276" w:lineRule="auto"/>
                    <w:rPr>
                      <w:rFonts w:ascii="Arial" w:hAnsi="Arial" w:cs="Arial"/>
                      <w:b/>
                      <w:sz w:val="22"/>
                      <w:szCs w:val="22"/>
                    </w:rPr>
                  </w:pPr>
                </w:p>
                <w:p w14:paraId="6358ACD4" w14:textId="370F4354" w:rsidR="000E1EFD" w:rsidRDefault="000E1EFD" w:rsidP="00585B4A">
                  <w:pPr>
                    <w:spacing w:after="200" w:line="276" w:lineRule="auto"/>
                    <w:rPr>
                      <w:rFonts w:ascii="Arial" w:hAnsi="Arial" w:cs="Arial"/>
                      <w:b/>
                      <w:sz w:val="22"/>
                      <w:szCs w:val="22"/>
                    </w:rPr>
                  </w:pPr>
                </w:p>
                <w:p w14:paraId="5BEB21D2" w14:textId="4C4FB8A6" w:rsidR="000E1EFD" w:rsidRDefault="000E1EFD" w:rsidP="00585B4A">
                  <w:pPr>
                    <w:spacing w:after="200" w:line="276" w:lineRule="auto"/>
                    <w:rPr>
                      <w:rFonts w:ascii="Arial" w:hAnsi="Arial" w:cs="Arial"/>
                      <w:b/>
                      <w:sz w:val="22"/>
                      <w:szCs w:val="22"/>
                    </w:rPr>
                  </w:pPr>
                </w:p>
                <w:p w14:paraId="667D6933" w14:textId="2958F29A" w:rsidR="000E1EFD" w:rsidRDefault="000E1EFD" w:rsidP="00585B4A">
                  <w:pPr>
                    <w:spacing w:after="200" w:line="276" w:lineRule="auto"/>
                    <w:rPr>
                      <w:rFonts w:ascii="Arial" w:hAnsi="Arial" w:cs="Arial"/>
                      <w:b/>
                      <w:sz w:val="22"/>
                      <w:szCs w:val="22"/>
                    </w:rPr>
                  </w:pPr>
                </w:p>
              </w:tc>
              <w:tc>
                <w:tcPr>
                  <w:tcW w:w="4643" w:type="dxa"/>
                </w:tcPr>
                <w:p w14:paraId="652915DA" w14:textId="77777777" w:rsidR="000E1EFD" w:rsidRPr="00A47F4F" w:rsidRDefault="000E1EFD" w:rsidP="00A47F4F">
                  <w:pPr>
                    <w:spacing w:after="200" w:line="360" w:lineRule="auto"/>
                    <w:jc w:val="both"/>
                    <w:rPr>
                      <w:rFonts w:ascii="Arial" w:hAnsi="Arial" w:cs="Arial"/>
                      <w:bCs/>
                    </w:rPr>
                  </w:pPr>
                </w:p>
                <w:p w14:paraId="3591A068" w14:textId="77777777" w:rsidR="007079E5" w:rsidRPr="00A47F4F" w:rsidRDefault="007079E5" w:rsidP="00A47F4F">
                  <w:pPr>
                    <w:spacing w:after="200" w:line="360" w:lineRule="auto"/>
                    <w:jc w:val="both"/>
                    <w:rPr>
                      <w:rFonts w:ascii="Arial" w:hAnsi="Arial" w:cs="Arial"/>
                      <w:bCs/>
                    </w:rPr>
                  </w:pPr>
                  <w:r w:rsidRPr="00A47F4F">
                    <w:rPr>
                      <w:rFonts w:ascii="Arial" w:hAnsi="Arial" w:cs="Arial"/>
                      <w:bCs/>
                    </w:rPr>
                    <w:t xml:space="preserve">Group: </w:t>
                  </w:r>
                  <w:r w:rsidR="0067386F" w:rsidRPr="00A47F4F">
                    <w:rPr>
                      <w:rFonts w:ascii="Arial" w:hAnsi="Arial" w:cs="Arial"/>
                      <w:bCs/>
                    </w:rPr>
                    <w:t>Penllergaer Primary School.</w:t>
                  </w:r>
                </w:p>
                <w:p w14:paraId="56636F5A" w14:textId="77777777" w:rsidR="0067386F" w:rsidRPr="00A47F4F" w:rsidRDefault="0067386F" w:rsidP="00A47F4F">
                  <w:pPr>
                    <w:spacing w:after="200" w:line="360" w:lineRule="auto"/>
                    <w:jc w:val="both"/>
                    <w:rPr>
                      <w:rFonts w:ascii="Arial" w:hAnsi="Arial" w:cs="Arial"/>
                      <w:bCs/>
                    </w:rPr>
                  </w:pPr>
                  <w:r w:rsidRPr="00A47F4F">
                    <w:rPr>
                      <w:rFonts w:ascii="Arial" w:hAnsi="Arial" w:cs="Arial"/>
                      <w:bCs/>
                    </w:rPr>
                    <w:t>Venue: LC2.</w:t>
                  </w:r>
                </w:p>
                <w:p w14:paraId="7F7730D9" w14:textId="77777777" w:rsidR="0067386F" w:rsidRPr="00A47F4F" w:rsidRDefault="0067386F" w:rsidP="00A47F4F">
                  <w:pPr>
                    <w:spacing w:after="200" w:line="360" w:lineRule="auto"/>
                    <w:jc w:val="both"/>
                    <w:rPr>
                      <w:rFonts w:ascii="Arial" w:hAnsi="Arial" w:cs="Arial"/>
                      <w:bCs/>
                    </w:rPr>
                  </w:pPr>
                  <w:r w:rsidRPr="00A47F4F">
                    <w:rPr>
                      <w:rFonts w:ascii="Arial" w:hAnsi="Arial" w:cs="Arial"/>
                      <w:bCs/>
                    </w:rPr>
                    <w:t>Time: 11:30 am.</w:t>
                  </w:r>
                </w:p>
                <w:p w14:paraId="7A287B89" w14:textId="77777777" w:rsidR="0067386F" w:rsidRPr="00A47F4F" w:rsidRDefault="0067386F" w:rsidP="00A47F4F">
                  <w:pPr>
                    <w:spacing w:after="200" w:line="360" w:lineRule="auto"/>
                    <w:jc w:val="both"/>
                    <w:rPr>
                      <w:rFonts w:ascii="Arial" w:hAnsi="Arial" w:cs="Arial"/>
                      <w:bCs/>
                    </w:rPr>
                  </w:pPr>
                  <w:r w:rsidRPr="00A47F4F">
                    <w:rPr>
                      <w:rFonts w:ascii="Arial" w:hAnsi="Arial" w:cs="Arial"/>
                      <w:bCs/>
                    </w:rPr>
                    <w:t>Ability: Mixed Group.</w:t>
                  </w:r>
                </w:p>
                <w:p w14:paraId="3C09824D" w14:textId="3FEA06DD" w:rsidR="0067386F" w:rsidRPr="00A47F4F" w:rsidRDefault="0067386F" w:rsidP="00A47F4F">
                  <w:pPr>
                    <w:spacing w:after="200" w:line="360" w:lineRule="auto"/>
                    <w:jc w:val="both"/>
                    <w:rPr>
                      <w:rFonts w:ascii="Arial" w:hAnsi="Arial" w:cs="Arial"/>
                      <w:bCs/>
                    </w:rPr>
                  </w:pPr>
                  <w:r w:rsidRPr="00A47F4F">
                    <w:rPr>
                      <w:rFonts w:ascii="Arial" w:hAnsi="Arial" w:cs="Arial"/>
                      <w:bCs/>
                    </w:rPr>
                    <w:t>Activity: Under Hand and Overhand Throw.</w:t>
                  </w:r>
                </w:p>
                <w:p w14:paraId="1016198A" w14:textId="314EE4C3" w:rsidR="0067386F" w:rsidRPr="00A47F4F" w:rsidRDefault="0067386F" w:rsidP="00A47F4F">
                  <w:pPr>
                    <w:spacing w:after="200" w:line="360" w:lineRule="auto"/>
                    <w:jc w:val="both"/>
                    <w:rPr>
                      <w:rFonts w:ascii="Arial" w:hAnsi="Arial" w:cs="Arial"/>
                      <w:bCs/>
                    </w:rPr>
                  </w:pPr>
                  <w:r w:rsidRPr="00A47F4F">
                    <w:rPr>
                      <w:rFonts w:ascii="Arial" w:hAnsi="Arial" w:cs="Arial"/>
                      <w:bCs/>
                    </w:rPr>
                    <w:lastRenderedPageBreak/>
                    <w:t xml:space="preserve">Aim participant will learn the basic skills such as keep balance at all time when throwing the ball, communicate, bend knee when doing under hand throw, head should be up when throwing the ball, step one foot in front when throwing.  </w:t>
                  </w:r>
                </w:p>
                <w:p w14:paraId="7439C9A7" w14:textId="53D8A90D" w:rsidR="0067386F" w:rsidRPr="00A47F4F" w:rsidRDefault="0067386F" w:rsidP="00A47F4F">
                  <w:pPr>
                    <w:spacing w:after="200" w:line="360" w:lineRule="auto"/>
                    <w:jc w:val="both"/>
                    <w:rPr>
                      <w:rFonts w:ascii="Arial" w:hAnsi="Arial" w:cs="Arial"/>
                      <w:bCs/>
                    </w:rPr>
                  </w:pPr>
                </w:p>
              </w:tc>
            </w:tr>
            <w:tr w:rsidR="00532FF0" w14:paraId="72534562" w14:textId="77777777" w:rsidTr="00585B4A">
              <w:tc>
                <w:tcPr>
                  <w:tcW w:w="4642" w:type="dxa"/>
                </w:tcPr>
                <w:p w14:paraId="5712C2B9" w14:textId="046FF274" w:rsidR="000E1EFD" w:rsidRDefault="002C695D" w:rsidP="00585B4A">
                  <w:pPr>
                    <w:spacing w:after="200" w:line="276" w:lineRule="auto"/>
                    <w:rPr>
                      <w:rFonts w:ascii="Arial" w:hAnsi="Arial" w:cs="Arial"/>
                      <w:b/>
                      <w:sz w:val="22"/>
                      <w:szCs w:val="22"/>
                    </w:rPr>
                  </w:pPr>
                  <w:r>
                    <w:rPr>
                      <w:rFonts w:ascii="Arial" w:hAnsi="Arial" w:cs="Arial"/>
                      <w:b/>
                      <w:noProof/>
                      <w:sz w:val="22"/>
                      <w:szCs w:val="22"/>
                    </w:rPr>
                    <w:lastRenderedPageBreak/>
                    <w:drawing>
                      <wp:anchor distT="0" distB="0" distL="114300" distR="114300" simplePos="0" relativeHeight="251684352" behindDoc="0" locked="0" layoutInCell="1" allowOverlap="1" wp14:anchorId="0B01A687" wp14:editId="71289EB7">
                        <wp:simplePos x="0" y="0"/>
                        <wp:positionH relativeFrom="column">
                          <wp:posOffset>-65381</wp:posOffset>
                        </wp:positionH>
                        <wp:positionV relativeFrom="paragraph">
                          <wp:posOffset>5281</wp:posOffset>
                        </wp:positionV>
                        <wp:extent cx="4095115" cy="2210435"/>
                        <wp:effectExtent l="0" t="0" r="0" b="0"/>
                        <wp:wrapSquare wrapText="bothSides"/>
                        <wp:docPr id="15" name="Picture 15" descr="A screenshot of a social media pos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IMG_2549.PNG"/>
                                <pic:cNvPicPr/>
                              </pic:nvPicPr>
                              <pic:blipFill rotWithShape="1">
                                <a:blip r:embed="rId23" cstate="print">
                                  <a:extLst>
                                    <a:ext uri="{28A0092B-C50C-407E-A947-70E740481C1C}">
                                      <a14:useLocalDpi xmlns:a14="http://schemas.microsoft.com/office/drawing/2010/main" val="0"/>
                                    </a:ext>
                                  </a:extLst>
                                </a:blip>
                                <a:srcRect t="39308" b="35749"/>
                                <a:stretch/>
                              </pic:blipFill>
                              <pic:spPr bwMode="auto">
                                <a:xfrm>
                                  <a:off x="0" y="0"/>
                                  <a:ext cx="4095115" cy="221043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tc>
              <w:tc>
                <w:tcPr>
                  <w:tcW w:w="4643" w:type="dxa"/>
                </w:tcPr>
                <w:p w14:paraId="68525CD2" w14:textId="77777777" w:rsidR="000E1EFD" w:rsidRPr="00A47F4F" w:rsidRDefault="000E1EFD" w:rsidP="00A47F4F">
                  <w:pPr>
                    <w:spacing w:after="200" w:line="360" w:lineRule="auto"/>
                    <w:jc w:val="both"/>
                    <w:rPr>
                      <w:rFonts w:ascii="Arial" w:hAnsi="Arial" w:cs="Arial"/>
                      <w:bCs/>
                    </w:rPr>
                  </w:pPr>
                </w:p>
                <w:p w14:paraId="0A62E4F5" w14:textId="77777777" w:rsidR="00CA6BA0" w:rsidRPr="00A47F4F" w:rsidRDefault="00CA6BA0" w:rsidP="00A47F4F">
                  <w:pPr>
                    <w:spacing w:after="200" w:line="360" w:lineRule="auto"/>
                    <w:jc w:val="both"/>
                    <w:rPr>
                      <w:rFonts w:ascii="Arial" w:hAnsi="Arial" w:cs="Arial"/>
                      <w:bCs/>
                    </w:rPr>
                  </w:pPr>
                  <w:r w:rsidRPr="00A47F4F">
                    <w:rPr>
                      <w:rFonts w:ascii="Arial" w:hAnsi="Arial" w:cs="Arial"/>
                      <w:bCs/>
                    </w:rPr>
                    <w:t>Group: Students</w:t>
                  </w:r>
                </w:p>
                <w:p w14:paraId="7B1BA5FE" w14:textId="77777777" w:rsidR="00CA6BA0" w:rsidRPr="00A47F4F" w:rsidRDefault="00CA6BA0" w:rsidP="00A47F4F">
                  <w:pPr>
                    <w:spacing w:after="200" w:line="360" w:lineRule="auto"/>
                    <w:jc w:val="both"/>
                    <w:rPr>
                      <w:rFonts w:ascii="Arial" w:hAnsi="Arial" w:cs="Arial"/>
                      <w:bCs/>
                    </w:rPr>
                  </w:pPr>
                  <w:r w:rsidRPr="00A47F4F">
                    <w:rPr>
                      <w:rFonts w:ascii="Arial" w:hAnsi="Arial" w:cs="Arial"/>
                      <w:bCs/>
                    </w:rPr>
                    <w:t>Venue: LC2.</w:t>
                  </w:r>
                </w:p>
                <w:p w14:paraId="6DD7F34A" w14:textId="77777777" w:rsidR="00CA6BA0" w:rsidRPr="00A47F4F" w:rsidRDefault="00CA6BA0" w:rsidP="00A47F4F">
                  <w:pPr>
                    <w:spacing w:after="200" w:line="360" w:lineRule="auto"/>
                    <w:jc w:val="both"/>
                    <w:rPr>
                      <w:rFonts w:ascii="Arial" w:hAnsi="Arial" w:cs="Arial"/>
                      <w:bCs/>
                    </w:rPr>
                  </w:pPr>
                  <w:r w:rsidRPr="00A47F4F">
                    <w:rPr>
                      <w:rFonts w:ascii="Arial" w:hAnsi="Arial" w:cs="Arial"/>
                      <w:bCs/>
                    </w:rPr>
                    <w:t>Time: 11:30 am.</w:t>
                  </w:r>
                </w:p>
                <w:p w14:paraId="2697193E" w14:textId="77777777" w:rsidR="00CA6BA0" w:rsidRPr="00A47F4F" w:rsidRDefault="00CA6BA0" w:rsidP="00A47F4F">
                  <w:pPr>
                    <w:spacing w:after="200" w:line="360" w:lineRule="auto"/>
                    <w:jc w:val="both"/>
                    <w:rPr>
                      <w:rFonts w:ascii="Arial" w:hAnsi="Arial" w:cs="Arial"/>
                      <w:bCs/>
                    </w:rPr>
                  </w:pPr>
                  <w:r w:rsidRPr="00A47F4F">
                    <w:rPr>
                      <w:rFonts w:ascii="Arial" w:hAnsi="Arial" w:cs="Arial"/>
                      <w:bCs/>
                    </w:rPr>
                    <w:t>Ability: Mixed group.</w:t>
                  </w:r>
                </w:p>
                <w:p w14:paraId="155ED682" w14:textId="77777777" w:rsidR="00CA6BA0" w:rsidRPr="00A47F4F" w:rsidRDefault="00CA6BA0" w:rsidP="00A47F4F">
                  <w:pPr>
                    <w:spacing w:after="200" w:line="360" w:lineRule="auto"/>
                    <w:jc w:val="both"/>
                    <w:rPr>
                      <w:rFonts w:ascii="Arial" w:hAnsi="Arial" w:cs="Arial"/>
                      <w:bCs/>
                    </w:rPr>
                  </w:pPr>
                  <w:r w:rsidRPr="00A47F4F">
                    <w:rPr>
                      <w:rFonts w:ascii="Arial" w:hAnsi="Arial" w:cs="Arial"/>
                      <w:bCs/>
                    </w:rPr>
                    <w:t>Activity: Practical Tennis.</w:t>
                  </w:r>
                </w:p>
                <w:p w14:paraId="05C504BC" w14:textId="676E06B1" w:rsidR="00CA6BA0" w:rsidRPr="00A47F4F" w:rsidRDefault="00CA6BA0" w:rsidP="00A47F4F">
                  <w:pPr>
                    <w:spacing w:after="200" w:line="360" w:lineRule="auto"/>
                    <w:jc w:val="both"/>
                    <w:rPr>
                      <w:rFonts w:ascii="Arial" w:hAnsi="Arial" w:cs="Arial"/>
                      <w:bCs/>
                    </w:rPr>
                  </w:pPr>
                  <w:r w:rsidRPr="00A47F4F">
                    <w:rPr>
                      <w:rFonts w:ascii="Arial" w:hAnsi="Arial" w:cs="Arial"/>
                      <w:bCs/>
                    </w:rPr>
                    <w:t xml:space="preserve">Aim is to have fun and also learn basic skills that is needed for tennis such as keep your eyes on the ball, hold the tennis bat I your stronger hand, push hand forward with power, </w:t>
                  </w:r>
                </w:p>
              </w:tc>
            </w:tr>
            <w:tr w:rsidR="00532FF0" w14:paraId="564BD298" w14:textId="77777777" w:rsidTr="00585B4A">
              <w:tc>
                <w:tcPr>
                  <w:tcW w:w="4642" w:type="dxa"/>
                </w:tcPr>
                <w:p w14:paraId="7F99BD6E" w14:textId="55B4F3ED" w:rsidR="000E1EFD" w:rsidRDefault="00923A1B" w:rsidP="00585B4A">
                  <w:pPr>
                    <w:spacing w:after="200" w:line="276" w:lineRule="auto"/>
                    <w:rPr>
                      <w:rFonts w:ascii="Arial" w:hAnsi="Arial" w:cs="Arial"/>
                      <w:b/>
                      <w:sz w:val="22"/>
                      <w:szCs w:val="22"/>
                    </w:rPr>
                  </w:pPr>
                  <w:r>
                    <w:rPr>
                      <w:rFonts w:ascii="Arial" w:hAnsi="Arial" w:cs="Arial"/>
                      <w:b/>
                      <w:noProof/>
                      <w:sz w:val="22"/>
                      <w:szCs w:val="22"/>
                    </w:rPr>
                    <w:lastRenderedPageBreak/>
                    <w:drawing>
                      <wp:anchor distT="0" distB="0" distL="114300" distR="114300" simplePos="0" relativeHeight="251686400" behindDoc="0" locked="0" layoutInCell="1" allowOverlap="1" wp14:anchorId="19FEB63F" wp14:editId="09A2A43C">
                        <wp:simplePos x="0" y="0"/>
                        <wp:positionH relativeFrom="column">
                          <wp:posOffset>-62865</wp:posOffset>
                        </wp:positionH>
                        <wp:positionV relativeFrom="paragraph">
                          <wp:posOffset>0</wp:posOffset>
                        </wp:positionV>
                        <wp:extent cx="4006850" cy="2071370"/>
                        <wp:effectExtent l="0" t="0" r="6350" b="0"/>
                        <wp:wrapSquare wrapText="bothSides"/>
                        <wp:docPr id="16" name="Picture 16" descr="A picture containing indoor, screenshot, people, gam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IMG_2561.PNG"/>
                                <pic:cNvPicPr/>
                              </pic:nvPicPr>
                              <pic:blipFill rotWithShape="1">
                                <a:blip r:embed="rId24" cstate="print">
                                  <a:extLst>
                                    <a:ext uri="{28A0092B-C50C-407E-A947-70E740481C1C}">
                                      <a14:useLocalDpi xmlns:a14="http://schemas.microsoft.com/office/drawing/2010/main" val="0"/>
                                    </a:ext>
                                  </a:extLst>
                                </a:blip>
                                <a:srcRect t="16197" b="59898"/>
                                <a:stretch/>
                              </pic:blipFill>
                              <pic:spPr bwMode="auto">
                                <a:xfrm>
                                  <a:off x="0" y="0"/>
                                  <a:ext cx="4006850" cy="207137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4805167A" w14:textId="3DA5903E" w:rsidR="000E1EFD" w:rsidRDefault="000E1EFD" w:rsidP="00585B4A">
                  <w:pPr>
                    <w:spacing w:after="200" w:line="276" w:lineRule="auto"/>
                    <w:rPr>
                      <w:rFonts w:ascii="Arial" w:hAnsi="Arial" w:cs="Arial"/>
                      <w:b/>
                      <w:sz w:val="22"/>
                      <w:szCs w:val="22"/>
                    </w:rPr>
                  </w:pPr>
                </w:p>
                <w:p w14:paraId="063C275B" w14:textId="77777777" w:rsidR="000E1EFD" w:rsidRDefault="000E1EFD" w:rsidP="00585B4A">
                  <w:pPr>
                    <w:spacing w:after="200" w:line="276" w:lineRule="auto"/>
                    <w:rPr>
                      <w:rFonts w:ascii="Arial" w:hAnsi="Arial" w:cs="Arial"/>
                      <w:b/>
                      <w:sz w:val="22"/>
                      <w:szCs w:val="22"/>
                    </w:rPr>
                  </w:pPr>
                </w:p>
                <w:p w14:paraId="4CBE8A27" w14:textId="77777777" w:rsidR="000E1EFD" w:rsidRDefault="000E1EFD" w:rsidP="00585B4A">
                  <w:pPr>
                    <w:spacing w:after="200" w:line="276" w:lineRule="auto"/>
                    <w:rPr>
                      <w:rFonts w:ascii="Arial" w:hAnsi="Arial" w:cs="Arial"/>
                      <w:b/>
                      <w:sz w:val="22"/>
                      <w:szCs w:val="22"/>
                    </w:rPr>
                  </w:pPr>
                </w:p>
                <w:p w14:paraId="44C6C792" w14:textId="77777777" w:rsidR="000E1EFD" w:rsidRDefault="000E1EFD" w:rsidP="00585B4A">
                  <w:pPr>
                    <w:spacing w:after="200" w:line="276" w:lineRule="auto"/>
                    <w:rPr>
                      <w:rFonts w:ascii="Arial" w:hAnsi="Arial" w:cs="Arial"/>
                      <w:b/>
                      <w:sz w:val="22"/>
                      <w:szCs w:val="22"/>
                    </w:rPr>
                  </w:pPr>
                </w:p>
              </w:tc>
              <w:tc>
                <w:tcPr>
                  <w:tcW w:w="4643" w:type="dxa"/>
                </w:tcPr>
                <w:p w14:paraId="2C050915" w14:textId="77777777" w:rsidR="000E1EFD" w:rsidRDefault="000E1EFD" w:rsidP="00585B4A">
                  <w:pPr>
                    <w:spacing w:after="200" w:line="276" w:lineRule="auto"/>
                    <w:rPr>
                      <w:rFonts w:ascii="Arial" w:hAnsi="Arial" w:cs="Arial"/>
                      <w:b/>
                      <w:sz w:val="22"/>
                      <w:szCs w:val="22"/>
                    </w:rPr>
                  </w:pPr>
                </w:p>
                <w:p w14:paraId="3C3D890D" w14:textId="77777777" w:rsidR="00923A1B" w:rsidRPr="00A47F4F" w:rsidRDefault="00923A1B" w:rsidP="00A47F4F">
                  <w:pPr>
                    <w:spacing w:after="200" w:line="360" w:lineRule="auto"/>
                    <w:jc w:val="both"/>
                    <w:rPr>
                      <w:rFonts w:ascii="Arial" w:hAnsi="Arial" w:cs="Arial"/>
                      <w:bCs/>
                    </w:rPr>
                  </w:pPr>
                  <w:r w:rsidRPr="00A47F4F">
                    <w:rPr>
                      <w:rFonts w:ascii="Arial" w:hAnsi="Arial" w:cs="Arial"/>
                      <w:bCs/>
                    </w:rPr>
                    <w:t>Group: Students.</w:t>
                  </w:r>
                </w:p>
                <w:p w14:paraId="713E2B9B" w14:textId="77777777" w:rsidR="00923A1B" w:rsidRPr="00A47F4F" w:rsidRDefault="00923A1B" w:rsidP="00A47F4F">
                  <w:pPr>
                    <w:spacing w:after="200" w:line="360" w:lineRule="auto"/>
                    <w:jc w:val="both"/>
                    <w:rPr>
                      <w:rFonts w:ascii="Arial" w:hAnsi="Arial" w:cs="Arial"/>
                      <w:bCs/>
                    </w:rPr>
                  </w:pPr>
                  <w:r w:rsidRPr="00A47F4F">
                    <w:rPr>
                      <w:rFonts w:ascii="Arial" w:hAnsi="Arial" w:cs="Arial"/>
                      <w:bCs/>
                    </w:rPr>
                    <w:t>Venue: LC2.</w:t>
                  </w:r>
                </w:p>
                <w:p w14:paraId="5302A2BA" w14:textId="77777777" w:rsidR="00923A1B" w:rsidRPr="00A47F4F" w:rsidRDefault="00923A1B" w:rsidP="00A47F4F">
                  <w:pPr>
                    <w:spacing w:after="200" w:line="360" w:lineRule="auto"/>
                    <w:jc w:val="both"/>
                    <w:rPr>
                      <w:rFonts w:ascii="Arial" w:hAnsi="Arial" w:cs="Arial"/>
                      <w:bCs/>
                    </w:rPr>
                  </w:pPr>
                  <w:r w:rsidRPr="00A47F4F">
                    <w:rPr>
                      <w:rFonts w:ascii="Arial" w:hAnsi="Arial" w:cs="Arial"/>
                      <w:bCs/>
                    </w:rPr>
                    <w:t>Time: 11:30 am,</w:t>
                  </w:r>
                </w:p>
                <w:p w14:paraId="13D7248B" w14:textId="77777777" w:rsidR="00923A1B" w:rsidRPr="00A47F4F" w:rsidRDefault="00923A1B" w:rsidP="00A47F4F">
                  <w:pPr>
                    <w:spacing w:after="200" w:line="360" w:lineRule="auto"/>
                    <w:jc w:val="both"/>
                    <w:rPr>
                      <w:rFonts w:ascii="Arial" w:hAnsi="Arial" w:cs="Arial"/>
                      <w:bCs/>
                    </w:rPr>
                  </w:pPr>
                  <w:r w:rsidRPr="00A47F4F">
                    <w:rPr>
                      <w:rFonts w:ascii="Arial" w:hAnsi="Arial" w:cs="Arial"/>
                      <w:bCs/>
                    </w:rPr>
                    <w:t>Ability: Mixed Group.</w:t>
                  </w:r>
                </w:p>
                <w:p w14:paraId="18E2F7DF" w14:textId="6D6E56E3" w:rsidR="00923A1B" w:rsidRDefault="00923A1B" w:rsidP="00A47F4F">
                  <w:pPr>
                    <w:spacing w:after="200" w:line="360" w:lineRule="auto"/>
                    <w:jc w:val="both"/>
                    <w:rPr>
                      <w:rFonts w:ascii="Arial" w:hAnsi="Arial" w:cs="Arial"/>
                      <w:b/>
                      <w:sz w:val="22"/>
                      <w:szCs w:val="22"/>
                    </w:rPr>
                  </w:pPr>
                  <w:r w:rsidRPr="00A47F4F">
                    <w:rPr>
                      <w:rFonts w:ascii="Arial" w:hAnsi="Arial" w:cs="Arial"/>
                      <w:bCs/>
                    </w:rPr>
                    <w:t>Aim is to learn the fundamental skills of throwing such as step stronger foot in front and weaker backward, eyes on the target, catch the ball with both hands</w:t>
                  </w:r>
                  <w:r>
                    <w:rPr>
                      <w:rFonts w:ascii="Arial" w:hAnsi="Arial" w:cs="Arial"/>
                      <w:b/>
                      <w:sz w:val="22"/>
                      <w:szCs w:val="22"/>
                    </w:rPr>
                    <w:t xml:space="preserve">. </w:t>
                  </w:r>
                </w:p>
              </w:tc>
            </w:tr>
          </w:tbl>
          <w:p w14:paraId="35DAEDFB" w14:textId="287DFD6C" w:rsidR="000E1EFD" w:rsidRDefault="000E1EFD" w:rsidP="00585B4A">
            <w:pPr>
              <w:spacing w:after="200" w:line="276" w:lineRule="auto"/>
              <w:rPr>
                <w:rFonts w:ascii="Arial" w:hAnsi="Arial" w:cs="Arial"/>
                <w:b/>
                <w:sz w:val="22"/>
                <w:szCs w:val="22"/>
              </w:rPr>
            </w:pPr>
          </w:p>
        </w:tc>
      </w:tr>
    </w:tbl>
    <w:p w14:paraId="362C5063" w14:textId="77777777" w:rsidR="00D8400A" w:rsidRDefault="00D8400A" w:rsidP="0023752D">
      <w:pPr>
        <w:spacing w:after="200" w:line="276" w:lineRule="auto"/>
        <w:rPr>
          <w:rFonts w:ascii="Arial" w:hAnsi="Arial" w:cs="Arial"/>
          <w:b/>
          <w:sz w:val="22"/>
          <w:szCs w:val="22"/>
        </w:rPr>
      </w:pPr>
    </w:p>
    <w:p w14:paraId="5D14C2CD" w14:textId="77777777" w:rsidR="00DD1A51" w:rsidRDefault="00DD1A51" w:rsidP="0023752D">
      <w:pPr>
        <w:spacing w:after="200" w:line="276" w:lineRule="auto"/>
        <w:rPr>
          <w:rFonts w:ascii="Arial" w:hAnsi="Arial" w:cs="Arial"/>
          <w:b/>
          <w:sz w:val="22"/>
          <w:szCs w:val="22"/>
        </w:rPr>
      </w:pPr>
      <w:r>
        <w:rPr>
          <w:rFonts w:ascii="Arial" w:hAnsi="Arial" w:cs="Arial"/>
          <w:b/>
          <w:sz w:val="22"/>
          <w:szCs w:val="22"/>
        </w:rPr>
        <w:t xml:space="preserve">TASK C Evidence – Employer Report (Signed), </w:t>
      </w:r>
    </w:p>
    <w:p w14:paraId="00820E57" w14:textId="77777777" w:rsidR="00DD1A51" w:rsidRDefault="00DD1A51" w:rsidP="0023752D">
      <w:pPr>
        <w:spacing w:after="200" w:line="276" w:lineRule="auto"/>
        <w:rPr>
          <w:rFonts w:ascii="Arial" w:hAnsi="Arial" w:cs="Arial"/>
          <w:b/>
          <w:sz w:val="22"/>
          <w:szCs w:val="22"/>
        </w:rPr>
      </w:pPr>
      <w:r>
        <w:rPr>
          <w:rFonts w:ascii="Arial" w:hAnsi="Arial" w:cs="Arial"/>
          <w:b/>
          <w:sz w:val="22"/>
          <w:szCs w:val="22"/>
        </w:rPr>
        <w:t xml:space="preserve">NOTE – This will be compared against the report sent to the University. </w:t>
      </w:r>
    </w:p>
    <w:p w14:paraId="186CC73F" w14:textId="77777777" w:rsidR="00EB527E" w:rsidRDefault="00EB527E" w:rsidP="0023752D">
      <w:pPr>
        <w:spacing w:after="200" w:line="276" w:lineRule="auto"/>
        <w:rPr>
          <w:rFonts w:ascii="Arial" w:hAnsi="Arial" w:cs="Arial"/>
          <w:b/>
          <w:sz w:val="22"/>
          <w:szCs w:val="22"/>
        </w:rPr>
      </w:pPr>
      <w:r w:rsidRPr="00EB527E">
        <w:rPr>
          <w:rFonts w:ascii="Arial" w:hAnsi="Arial" w:cs="Arial"/>
          <w:b/>
          <w:sz w:val="20"/>
          <w:szCs w:val="22"/>
        </w:rPr>
        <w:t>NOTE – You will need to complete additional copies if you have more than one provider.</w:t>
      </w:r>
    </w:p>
    <w:tbl>
      <w:tblPr>
        <w:tblStyle w:val="TableGrid"/>
        <w:tblW w:w="9511" w:type="dxa"/>
        <w:tblLook w:val="04A0" w:firstRow="1" w:lastRow="0" w:firstColumn="1" w:lastColumn="0" w:noHBand="0" w:noVBand="1"/>
      </w:tblPr>
      <w:tblGrid>
        <w:gridCol w:w="9511"/>
      </w:tblGrid>
      <w:tr w:rsidR="0023752D" w14:paraId="31527A24" w14:textId="77777777" w:rsidTr="00D8400A">
        <w:trPr>
          <w:trHeight w:val="10636"/>
        </w:trPr>
        <w:tc>
          <w:tcPr>
            <w:tcW w:w="9511" w:type="dxa"/>
          </w:tcPr>
          <w:p w14:paraId="202472BD" w14:textId="77777777" w:rsidR="0023752D" w:rsidRDefault="0023752D" w:rsidP="001053CA">
            <w:pPr>
              <w:spacing w:after="200" w:line="276" w:lineRule="auto"/>
              <w:rPr>
                <w:rFonts w:ascii="Arial" w:hAnsi="Arial" w:cs="Arial"/>
                <w:b/>
                <w:sz w:val="22"/>
                <w:szCs w:val="22"/>
              </w:rPr>
            </w:pPr>
          </w:p>
        </w:tc>
      </w:tr>
    </w:tbl>
    <w:p w14:paraId="44247F1F" w14:textId="77777777" w:rsidR="0023752D" w:rsidRDefault="0023752D">
      <w:pPr>
        <w:spacing w:after="200" w:line="276" w:lineRule="auto"/>
        <w:rPr>
          <w:rFonts w:ascii="Arial" w:hAnsi="Arial" w:cs="Arial"/>
          <w:b/>
          <w:sz w:val="22"/>
          <w:szCs w:val="22"/>
        </w:rPr>
      </w:pPr>
      <w:r>
        <w:rPr>
          <w:rFonts w:ascii="Arial" w:hAnsi="Arial" w:cs="Arial"/>
          <w:b/>
          <w:sz w:val="22"/>
          <w:szCs w:val="22"/>
        </w:rPr>
        <w:br w:type="page"/>
      </w:r>
    </w:p>
    <w:p w14:paraId="472DA7C2" w14:textId="77777777" w:rsidR="0023752D" w:rsidRDefault="0023752D">
      <w:pPr>
        <w:spacing w:after="200" w:line="276" w:lineRule="auto"/>
        <w:rPr>
          <w:rFonts w:ascii="Arial" w:hAnsi="Arial" w:cs="Arial"/>
          <w:b/>
          <w:sz w:val="22"/>
          <w:szCs w:val="22"/>
        </w:rPr>
      </w:pPr>
    </w:p>
    <w:p w14:paraId="3D899764" w14:textId="77777777" w:rsidR="00DD1A51" w:rsidRDefault="00DD1A51" w:rsidP="00DD1A51">
      <w:pPr>
        <w:spacing w:after="200" w:line="276" w:lineRule="auto"/>
        <w:rPr>
          <w:rFonts w:ascii="Arial" w:hAnsi="Arial" w:cs="Arial"/>
          <w:b/>
          <w:sz w:val="22"/>
          <w:szCs w:val="22"/>
        </w:rPr>
      </w:pPr>
      <w:r>
        <w:rPr>
          <w:rFonts w:ascii="Arial" w:hAnsi="Arial" w:cs="Arial"/>
          <w:b/>
          <w:sz w:val="22"/>
          <w:szCs w:val="22"/>
        </w:rPr>
        <w:t xml:space="preserve">TASK C Continued Evidence – Employer Report (Signed), </w:t>
      </w:r>
    </w:p>
    <w:p w14:paraId="6281AFF7" w14:textId="77777777" w:rsidR="00DD1A51" w:rsidRDefault="00DD1A51" w:rsidP="00DD1A51">
      <w:pPr>
        <w:spacing w:after="200" w:line="276" w:lineRule="auto"/>
        <w:rPr>
          <w:rFonts w:ascii="Arial" w:hAnsi="Arial" w:cs="Arial"/>
          <w:b/>
          <w:sz w:val="22"/>
          <w:szCs w:val="22"/>
        </w:rPr>
      </w:pPr>
      <w:r>
        <w:rPr>
          <w:rFonts w:ascii="Arial" w:hAnsi="Arial" w:cs="Arial"/>
          <w:b/>
          <w:sz w:val="22"/>
          <w:szCs w:val="22"/>
        </w:rPr>
        <w:t xml:space="preserve">NOTE – This will be compared against the report sent to the University. </w:t>
      </w:r>
    </w:p>
    <w:tbl>
      <w:tblPr>
        <w:tblStyle w:val="TableGrid"/>
        <w:tblW w:w="9511" w:type="dxa"/>
        <w:tblLook w:val="04A0" w:firstRow="1" w:lastRow="0" w:firstColumn="1" w:lastColumn="0" w:noHBand="0" w:noVBand="1"/>
      </w:tblPr>
      <w:tblGrid>
        <w:gridCol w:w="9511"/>
      </w:tblGrid>
      <w:tr w:rsidR="0023752D" w14:paraId="0F23C863" w14:textId="77777777" w:rsidTr="001053CA">
        <w:trPr>
          <w:trHeight w:val="11309"/>
        </w:trPr>
        <w:tc>
          <w:tcPr>
            <w:tcW w:w="9511" w:type="dxa"/>
          </w:tcPr>
          <w:p w14:paraId="2448925D" w14:textId="77777777" w:rsidR="0023752D" w:rsidRDefault="0023752D" w:rsidP="001053CA">
            <w:pPr>
              <w:spacing w:after="200" w:line="276" w:lineRule="auto"/>
              <w:rPr>
                <w:rFonts w:ascii="Arial" w:hAnsi="Arial" w:cs="Arial"/>
                <w:b/>
                <w:sz w:val="22"/>
                <w:szCs w:val="22"/>
              </w:rPr>
            </w:pPr>
          </w:p>
        </w:tc>
      </w:tr>
    </w:tbl>
    <w:p w14:paraId="6ACB4632" w14:textId="77777777" w:rsidR="00BB2EFC" w:rsidRDefault="00290BD5">
      <w:pPr>
        <w:spacing w:after="200" w:line="276" w:lineRule="auto"/>
        <w:rPr>
          <w:rFonts w:ascii="Arial" w:hAnsi="Arial" w:cs="Arial"/>
          <w:b/>
          <w:sz w:val="22"/>
          <w:szCs w:val="22"/>
        </w:rPr>
      </w:pPr>
      <w:r>
        <w:rPr>
          <w:rFonts w:ascii="Arial" w:hAnsi="Arial" w:cs="Arial"/>
          <w:b/>
          <w:sz w:val="22"/>
          <w:szCs w:val="22"/>
        </w:rPr>
        <w:br w:type="page"/>
      </w:r>
    </w:p>
    <w:p w14:paraId="1350C9E7" w14:textId="77777777" w:rsidR="00BB2EFC" w:rsidRDefault="00BB2EFC">
      <w:pPr>
        <w:spacing w:after="200" w:line="276" w:lineRule="auto"/>
        <w:rPr>
          <w:rFonts w:ascii="Arial" w:hAnsi="Arial" w:cs="Arial"/>
          <w:b/>
          <w:sz w:val="22"/>
          <w:szCs w:val="22"/>
        </w:rPr>
      </w:pPr>
    </w:p>
    <w:p w14:paraId="1D5E5F63" w14:textId="77777777" w:rsidR="00DD1A51" w:rsidRDefault="00DD1A51" w:rsidP="00DD1A51">
      <w:pPr>
        <w:spacing w:after="200" w:line="276" w:lineRule="auto"/>
        <w:rPr>
          <w:rFonts w:ascii="Arial" w:hAnsi="Arial" w:cs="Arial"/>
          <w:b/>
          <w:sz w:val="22"/>
          <w:szCs w:val="22"/>
        </w:rPr>
      </w:pPr>
      <w:r>
        <w:rPr>
          <w:rFonts w:ascii="Arial" w:hAnsi="Arial" w:cs="Arial"/>
          <w:b/>
          <w:sz w:val="22"/>
          <w:szCs w:val="22"/>
        </w:rPr>
        <w:t xml:space="preserve">TASK C Evidence – Ethics Form – Signed by Organisation and Lecturer </w:t>
      </w:r>
    </w:p>
    <w:p w14:paraId="487E22D8" w14:textId="77777777" w:rsidR="00DD1A51" w:rsidRPr="00EB527E" w:rsidRDefault="00DD1A51" w:rsidP="00DD1A51">
      <w:pPr>
        <w:spacing w:after="200" w:line="276" w:lineRule="auto"/>
        <w:rPr>
          <w:rFonts w:ascii="Arial" w:hAnsi="Arial" w:cs="Arial"/>
          <w:b/>
          <w:sz w:val="20"/>
          <w:szCs w:val="22"/>
        </w:rPr>
      </w:pPr>
      <w:r w:rsidRPr="00EB527E">
        <w:rPr>
          <w:rFonts w:ascii="Arial" w:hAnsi="Arial" w:cs="Arial"/>
          <w:b/>
          <w:sz w:val="20"/>
          <w:szCs w:val="22"/>
        </w:rPr>
        <w:t xml:space="preserve">NOTE – You will need to complete additional </w:t>
      </w:r>
      <w:r w:rsidR="00EB527E" w:rsidRPr="00EB527E">
        <w:rPr>
          <w:rFonts w:ascii="Arial" w:hAnsi="Arial" w:cs="Arial"/>
          <w:b/>
          <w:sz w:val="20"/>
          <w:szCs w:val="22"/>
        </w:rPr>
        <w:t>copies if you have more than one provider</w:t>
      </w:r>
      <w:r w:rsidRPr="00EB527E">
        <w:rPr>
          <w:rFonts w:ascii="Arial" w:hAnsi="Arial" w:cs="Arial"/>
          <w:b/>
          <w:sz w:val="20"/>
          <w:szCs w:val="22"/>
        </w:rPr>
        <w:t xml:space="preserve">. </w:t>
      </w:r>
    </w:p>
    <w:tbl>
      <w:tblPr>
        <w:tblStyle w:val="TableGrid"/>
        <w:tblW w:w="9511" w:type="dxa"/>
        <w:tblLook w:val="04A0" w:firstRow="1" w:lastRow="0" w:firstColumn="1" w:lastColumn="0" w:noHBand="0" w:noVBand="1"/>
      </w:tblPr>
      <w:tblGrid>
        <w:gridCol w:w="9511"/>
      </w:tblGrid>
      <w:tr w:rsidR="00BB2EFC" w14:paraId="19886BE8" w14:textId="77777777" w:rsidTr="001053CA">
        <w:trPr>
          <w:trHeight w:val="11309"/>
        </w:trPr>
        <w:tc>
          <w:tcPr>
            <w:tcW w:w="9511" w:type="dxa"/>
          </w:tcPr>
          <w:p w14:paraId="2A0B960E" w14:textId="77777777" w:rsidR="00BB2EFC" w:rsidRDefault="00BB2EFC" w:rsidP="001053CA">
            <w:pPr>
              <w:spacing w:after="200" w:line="276" w:lineRule="auto"/>
              <w:rPr>
                <w:rFonts w:ascii="Arial" w:hAnsi="Arial" w:cs="Arial"/>
                <w:b/>
                <w:sz w:val="22"/>
                <w:szCs w:val="22"/>
              </w:rPr>
            </w:pPr>
          </w:p>
        </w:tc>
      </w:tr>
    </w:tbl>
    <w:p w14:paraId="21A06E70" w14:textId="77777777" w:rsidR="00BB2EFC" w:rsidRDefault="00BB2EFC">
      <w:pPr>
        <w:spacing w:after="200" w:line="276" w:lineRule="auto"/>
        <w:rPr>
          <w:rFonts w:ascii="Arial" w:hAnsi="Arial" w:cs="Arial"/>
          <w:b/>
          <w:sz w:val="22"/>
          <w:szCs w:val="22"/>
        </w:rPr>
      </w:pPr>
      <w:r>
        <w:rPr>
          <w:rFonts w:ascii="Arial" w:hAnsi="Arial" w:cs="Arial"/>
          <w:b/>
          <w:sz w:val="22"/>
          <w:szCs w:val="22"/>
        </w:rPr>
        <w:br w:type="page"/>
      </w:r>
    </w:p>
    <w:p w14:paraId="22B97949" w14:textId="77777777" w:rsidR="00BB2EFC" w:rsidRDefault="00BB2EFC">
      <w:pPr>
        <w:spacing w:after="200" w:line="276" w:lineRule="auto"/>
        <w:rPr>
          <w:rFonts w:ascii="Arial" w:hAnsi="Arial" w:cs="Arial"/>
          <w:b/>
          <w:sz w:val="22"/>
          <w:szCs w:val="22"/>
        </w:rPr>
      </w:pPr>
    </w:p>
    <w:p w14:paraId="406E9AA5" w14:textId="77777777" w:rsidR="00EB527E" w:rsidRDefault="00EB527E" w:rsidP="00EB527E">
      <w:pPr>
        <w:spacing w:after="200" w:line="276" w:lineRule="auto"/>
        <w:rPr>
          <w:rFonts w:ascii="Arial" w:hAnsi="Arial" w:cs="Arial"/>
          <w:b/>
          <w:sz w:val="22"/>
          <w:szCs w:val="22"/>
        </w:rPr>
      </w:pPr>
      <w:r>
        <w:rPr>
          <w:rFonts w:ascii="Arial" w:hAnsi="Arial" w:cs="Arial"/>
          <w:b/>
          <w:sz w:val="22"/>
          <w:szCs w:val="22"/>
        </w:rPr>
        <w:t xml:space="preserve">TASK C Evidence – Ethics Form Continued </w:t>
      </w:r>
    </w:p>
    <w:tbl>
      <w:tblPr>
        <w:tblStyle w:val="TableGrid"/>
        <w:tblW w:w="9511" w:type="dxa"/>
        <w:tblLook w:val="04A0" w:firstRow="1" w:lastRow="0" w:firstColumn="1" w:lastColumn="0" w:noHBand="0" w:noVBand="1"/>
      </w:tblPr>
      <w:tblGrid>
        <w:gridCol w:w="9511"/>
      </w:tblGrid>
      <w:tr w:rsidR="00BB2EFC" w14:paraId="2EED09AF" w14:textId="77777777" w:rsidTr="001053CA">
        <w:trPr>
          <w:trHeight w:val="11309"/>
        </w:trPr>
        <w:tc>
          <w:tcPr>
            <w:tcW w:w="9511" w:type="dxa"/>
          </w:tcPr>
          <w:p w14:paraId="6E2F7D76" w14:textId="77777777" w:rsidR="00BB2EFC" w:rsidRDefault="00BB2EFC" w:rsidP="001053CA">
            <w:pPr>
              <w:spacing w:after="200" w:line="276" w:lineRule="auto"/>
              <w:rPr>
                <w:rFonts w:ascii="Arial" w:hAnsi="Arial" w:cs="Arial"/>
                <w:b/>
                <w:sz w:val="22"/>
                <w:szCs w:val="22"/>
              </w:rPr>
            </w:pPr>
          </w:p>
        </w:tc>
      </w:tr>
    </w:tbl>
    <w:p w14:paraId="5699551E" w14:textId="77777777" w:rsidR="00BB2EFC" w:rsidRDefault="00BB2EFC">
      <w:pPr>
        <w:spacing w:after="200" w:line="276" w:lineRule="auto"/>
        <w:rPr>
          <w:rFonts w:ascii="Arial" w:hAnsi="Arial" w:cs="Arial"/>
          <w:b/>
          <w:sz w:val="22"/>
          <w:szCs w:val="22"/>
        </w:rPr>
      </w:pPr>
      <w:r>
        <w:rPr>
          <w:rFonts w:ascii="Arial" w:hAnsi="Arial" w:cs="Arial"/>
          <w:b/>
          <w:sz w:val="22"/>
          <w:szCs w:val="22"/>
        </w:rPr>
        <w:br w:type="page"/>
      </w:r>
    </w:p>
    <w:p w14:paraId="536331DE" w14:textId="77777777" w:rsidR="00BB2EFC" w:rsidRDefault="00BB2EFC">
      <w:pPr>
        <w:spacing w:after="200" w:line="276" w:lineRule="auto"/>
        <w:rPr>
          <w:rFonts w:ascii="Arial" w:hAnsi="Arial" w:cs="Arial"/>
          <w:b/>
          <w:sz w:val="22"/>
          <w:szCs w:val="22"/>
        </w:rPr>
      </w:pPr>
    </w:p>
    <w:p w14:paraId="1F7D06EA" w14:textId="77777777" w:rsidR="00EB527E" w:rsidRDefault="00EB527E" w:rsidP="00EB527E">
      <w:pPr>
        <w:spacing w:after="200" w:line="276" w:lineRule="auto"/>
        <w:rPr>
          <w:rFonts w:ascii="Arial" w:hAnsi="Arial" w:cs="Arial"/>
          <w:b/>
          <w:sz w:val="22"/>
          <w:szCs w:val="22"/>
        </w:rPr>
      </w:pPr>
      <w:r>
        <w:rPr>
          <w:rFonts w:ascii="Arial" w:hAnsi="Arial" w:cs="Arial"/>
          <w:b/>
          <w:sz w:val="22"/>
          <w:szCs w:val="22"/>
        </w:rPr>
        <w:t xml:space="preserve">TASK C Evidence – Ethics Form Continued </w:t>
      </w:r>
    </w:p>
    <w:tbl>
      <w:tblPr>
        <w:tblStyle w:val="TableGrid"/>
        <w:tblW w:w="9511" w:type="dxa"/>
        <w:tblLook w:val="04A0" w:firstRow="1" w:lastRow="0" w:firstColumn="1" w:lastColumn="0" w:noHBand="0" w:noVBand="1"/>
      </w:tblPr>
      <w:tblGrid>
        <w:gridCol w:w="9511"/>
      </w:tblGrid>
      <w:tr w:rsidR="00BB2EFC" w14:paraId="14B31F01" w14:textId="77777777" w:rsidTr="001053CA">
        <w:trPr>
          <w:trHeight w:val="11309"/>
        </w:trPr>
        <w:tc>
          <w:tcPr>
            <w:tcW w:w="9511" w:type="dxa"/>
          </w:tcPr>
          <w:p w14:paraId="1A7EFCC0" w14:textId="77777777" w:rsidR="00BB2EFC" w:rsidRDefault="00BB2EFC" w:rsidP="001053CA">
            <w:pPr>
              <w:spacing w:after="200" w:line="276" w:lineRule="auto"/>
              <w:rPr>
                <w:rFonts w:ascii="Arial" w:hAnsi="Arial" w:cs="Arial"/>
                <w:b/>
                <w:sz w:val="22"/>
                <w:szCs w:val="22"/>
              </w:rPr>
            </w:pPr>
          </w:p>
        </w:tc>
      </w:tr>
    </w:tbl>
    <w:p w14:paraId="36B92741" w14:textId="77777777" w:rsidR="00BB2EFC" w:rsidRDefault="00BB2EFC">
      <w:pPr>
        <w:spacing w:after="200" w:line="276" w:lineRule="auto"/>
        <w:rPr>
          <w:rFonts w:ascii="Arial" w:hAnsi="Arial" w:cs="Arial"/>
          <w:b/>
          <w:sz w:val="22"/>
          <w:szCs w:val="22"/>
        </w:rPr>
      </w:pPr>
      <w:r>
        <w:rPr>
          <w:rFonts w:ascii="Arial" w:hAnsi="Arial" w:cs="Arial"/>
          <w:b/>
          <w:sz w:val="22"/>
          <w:szCs w:val="22"/>
        </w:rPr>
        <w:br w:type="page"/>
      </w:r>
    </w:p>
    <w:p w14:paraId="7823C3CC" w14:textId="77777777" w:rsidR="00BB2EFC" w:rsidRDefault="00BB2EFC">
      <w:pPr>
        <w:spacing w:after="200" w:line="276" w:lineRule="auto"/>
        <w:rPr>
          <w:rFonts w:ascii="Arial" w:hAnsi="Arial" w:cs="Arial"/>
          <w:b/>
          <w:sz w:val="22"/>
          <w:szCs w:val="22"/>
        </w:rPr>
      </w:pPr>
    </w:p>
    <w:p w14:paraId="0F1B6B7D" w14:textId="77777777" w:rsidR="00EB527E" w:rsidRDefault="00EB527E" w:rsidP="00EB527E">
      <w:pPr>
        <w:spacing w:after="200" w:line="276" w:lineRule="auto"/>
        <w:rPr>
          <w:rFonts w:ascii="Arial" w:hAnsi="Arial" w:cs="Arial"/>
          <w:b/>
          <w:sz w:val="22"/>
          <w:szCs w:val="22"/>
        </w:rPr>
      </w:pPr>
      <w:r>
        <w:rPr>
          <w:rFonts w:ascii="Arial" w:hAnsi="Arial" w:cs="Arial"/>
          <w:b/>
          <w:sz w:val="22"/>
          <w:szCs w:val="22"/>
        </w:rPr>
        <w:t xml:space="preserve">TASK C Evidence – Ethics Form Continued </w:t>
      </w:r>
    </w:p>
    <w:tbl>
      <w:tblPr>
        <w:tblStyle w:val="TableGrid"/>
        <w:tblW w:w="9511" w:type="dxa"/>
        <w:tblLook w:val="04A0" w:firstRow="1" w:lastRow="0" w:firstColumn="1" w:lastColumn="0" w:noHBand="0" w:noVBand="1"/>
      </w:tblPr>
      <w:tblGrid>
        <w:gridCol w:w="9511"/>
      </w:tblGrid>
      <w:tr w:rsidR="00BB2EFC" w14:paraId="0FC44B85" w14:textId="77777777" w:rsidTr="001053CA">
        <w:trPr>
          <w:trHeight w:val="11309"/>
        </w:trPr>
        <w:tc>
          <w:tcPr>
            <w:tcW w:w="9511" w:type="dxa"/>
          </w:tcPr>
          <w:p w14:paraId="29F74FFC" w14:textId="77777777" w:rsidR="00BB2EFC" w:rsidRDefault="00BB2EFC" w:rsidP="001053CA">
            <w:pPr>
              <w:spacing w:after="200" w:line="276" w:lineRule="auto"/>
              <w:rPr>
                <w:rFonts w:ascii="Arial" w:hAnsi="Arial" w:cs="Arial"/>
                <w:b/>
                <w:sz w:val="22"/>
                <w:szCs w:val="22"/>
              </w:rPr>
            </w:pPr>
          </w:p>
        </w:tc>
      </w:tr>
    </w:tbl>
    <w:p w14:paraId="7891E00A" w14:textId="77777777" w:rsidR="006E04C9" w:rsidRDefault="00BB2EFC">
      <w:pPr>
        <w:spacing w:after="200" w:line="276" w:lineRule="auto"/>
        <w:rPr>
          <w:rFonts w:ascii="Arial" w:hAnsi="Arial" w:cs="Arial"/>
          <w:b/>
          <w:sz w:val="22"/>
          <w:szCs w:val="22"/>
        </w:rPr>
      </w:pPr>
      <w:r>
        <w:rPr>
          <w:rFonts w:ascii="Arial" w:hAnsi="Arial" w:cs="Arial"/>
          <w:b/>
          <w:sz w:val="22"/>
          <w:szCs w:val="22"/>
        </w:rPr>
        <w:br w:type="page"/>
      </w:r>
    </w:p>
    <w:p w14:paraId="0F4CDEB7" w14:textId="77777777" w:rsidR="006E04C9" w:rsidRDefault="006E04C9">
      <w:pPr>
        <w:spacing w:after="200" w:line="276" w:lineRule="auto"/>
        <w:rPr>
          <w:rFonts w:ascii="Arial" w:hAnsi="Arial" w:cs="Arial"/>
          <w:b/>
          <w:sz w:val="22"/>
          <w:szCs w:val="22"/>
        </w:rPr>
      </w:pPr>
    </w:p>
    <w:p w14:paraId="1308C85B" w14:textId="77777777" w:rsidR="00EB527E" w:rsidRDefault="00EB527E" w:rsidP="00EB527E">
      <w:pPr>
        <w:spacing w:after="200" w:line="276" w:lineRule="auto"/>
        <w:rPr>
          <w:rFonts w:ascii="Arial" w:hAnsi="Arial" w:cs="Arial"/>
          <w:b/>
          <w:sz w:val="22"/>
          <w:szCs w:val="22"/>
        </w:rPr>
      </w:pPr>
      <w:r>
        <w:rPr>
          <w:rFonts w:ascii="Arial" w:hAnsi="Arial" w:cs="Arial"/>
          <w:b/>
          <w:sz w:val="22"/>
          <w:szCs w:val="22"/>
        </w:rPr>
        <w:t xml:space="preserve">TASK C Evidence – </w:t>
      </w:r>
      <w:r w:rsidR="00DC08DE">
        <w:rPr>
          <w:rFonts w:ascii="Arial" w:hAnsi="Arial" w:cs="Arial"/>
          <w:b/>
          <w:sz w:val="22"/>
          <w:szCs w:val="22"/>
        </w:rPr>
        <w:t>Post Placement Review and Feedback</w:t>
      </w:r>
      <w:r>
        <w:rPr>
          <w:rFonts w:ascii="Arial" w:hAnsi="Arial" w:cs="Arial"/>
          <w:b/>
          <w:sz w:val="22"/>
          <w:szCs w:val="22"/>
        </w:rPr>
        <w:t xml:space="preserve"> </w:t>
      </w:r>
    </w:p>
    <w:tbl>
      <w:tblPr>
        <w:tblStyle w:val="TableGrid"/>
        <w:tblW w:w="9511" w:type="dxa"/>
        <w:tblLook w:val="04A0" w:firstRow="1" w:lastRow="0" w:firstColumn="1" w:lastColumn="0" w:noHBand="0" w:noVBand="1"/>
      </w:tblPr>
      <w:tblGrid>
        <w:gridCol w:w="9511"/>
      </w:tblGrid>
      <w:tr w:rsidR="006E04C9" w14:paraId="2EB847C6" w14:textId="77777777" w:rsidTr="001053CA">
        <w:trPr>
          <w:trHeight w:val="11309"/>
        </w:trPr>
        <w:tc>
          <w:tcPr>
            <w:tcW w:w="9511" w:type="dxa"/>
          </w:tcPr>
          <w:p w14:paraId="52FB1589" w14:textId="77777777" w:rsidR="00DC08DE" w:rsidRPr="00B06041" w:rsidRDefault="00DC08DE" w:rsidP="00DC08DE">
            <w:pPr>
              <w:rPr>
                <w:rFonts w:ascii="Arial" w:hAnsi="Arial" w:cs="Arial"/>
                <w:b/>
                <w:bCs/>
              </w:rPr>
            </w:pPr>
            <w:r w:rsidRPr="00B06041">
              <w:rPr>
                <w:rFonts w:ascii="Arial" w:hAnsi="Arial" w:cs="Arial"/>
                <w:b/>
                <w:bCs/>
              </w:rPr>
              <w:t>Dear Participant</w:t>
            </w:r>
          </w:p>
          <w:p w14:paraId="057617BE" w14:textId="77777777" w:rsidR="00DC08DE" w:rsidRPr="00B06041" w:rsidRDefault="00DC08DE" w:rsidP="00DC08DE">
            <w:pPr>
              <w:jc w:val="both"/>
              <w:rPr>
                <w:rFonts w:ascii="Arial" w:hAnsi="Arial" w:cs="Arial"/>
              </w:rPr>
            </w:pPr>
          </w:p>
          <w:p w14:paraId="1E7987E0" w14:textId="77777777" w:rsidR="00DC08DE" w:rsidRPr="00B06041" w:rsidRDefault="00DC08DE" w:rsidP="00DC08DE">
            <w:pPr>
              <w:jc w:val="both"/>
              <w:rPr>
                <w:rFonts w:ascii="Arial" w:hAnsi="Arial" w:cs="Arial"/>
              </w:rPr>
            </w:pPr>
            <w:r w:rsidRPr="00B06041">
              <w:rPr>
                <w:rFonts w:ascii="Arial" w:hAnsi="Arial" w:cs="Arial"/>
              </w:rPr>
              <w:t xml:space="preserve">Many thanks for your involvement in the work placement. I hope that </w:t>
            </w:r>
            <w:r>
              <w:rPr>
                <w:rFonts w:ascii="Arial" w:hAnsi="Arial" w:cs="Arial"/>
              </w:rPr>
              <w:t xml:space="preserve">you had a positive experience. </w:t>
            </w:r>
            <w:r w:rsidRPr="00B06041">
              <w:rPr>
                <w:rFonts w:ascii="Arial" w:hAnsi="Arial" w:cs="Arial"/>
              </w:rPr>
              <w:t xml:space="preserve">The University of Wales Trinity Saint David reviews the provision annually for enhancement purposes and so we would be pleased to hear your feedback on any aspect of the placement.  </w:t>
            </w:r>
          </w:p>
          <w:p w14:paraId="375E6A87" w14:textId="77777777" w:rsidR="00DC08DE" w:rsidRPr="00B06041" w:rsidRDefault="00DC08DE" w:rsidP="00DC08DE">
            <w:pPr>
              <w:jc w:val="both"/>
              <w:rPr>
                <w:rFonts w:ascii="Arial" w:hAnsi="Arial" w:cs="Arial"/>
              </w:rPr>
            </w:pPr>
          </w:p>
          <w:p w14:paraId="3C2981D4" w14:textId="77777777" w:rsidR="00DC08DE" w:rsidRPr="00B06041" w:rsidRDefault="00DC08DE" w:rsidP="00DC08DE">
            <w:pPr>
              <w:rPr>
                <w:rFonts w:ascii="Arial" w:hAnsi="Arial" w:cs="Arial"/>
              </w:rPr>
            </w:pPr>
            <w:r w:rsidRPr="00B06041">
              <w:rPr>
                <w:rFonts w:ascii="Arial" w:hAnsi="Arial" w:cs="Arial"/>
              </w:rPr>
              <w:t xml:space="preserve">Yours sincerely </w:t>
            </w:r>
          </w:p>
          <w:p w14:paraId="1F66721E" w14:textId="77777777" w:rsidR="00DC08DE" w:rsidRPr="00B06041" w:rsidRDefault="00DC08DE" w:rsidP="00DC08DE">
            <w:pPr>
              <w:rPr>
                <w:rFonts w:ascii="Arial" w:hAnsi="Arial" w:cs="Arial"/>
                <w:i/>
              </w:rPr>
            </w:pPr>
          </w:p>
          <w:p w14:paraId="3834A30B" w14:textId="77777777" w:rsidR="00DC08DE" w:rsidRPr="00B06041" w:rsidRDefault="00DC08DE" w:rsidP="00DC08DE">
            <w:pPr>
              <w:rPr>
                <w:rFonts w:ascii="Arial" w:hAnsi="Arial" w:cs="Arial"/>
                <w:i/>
              </w:rPr>
            </w:pPr>
            <w:r>
              <w:rPr>
                <w:rFonts w:ascii="Arial" w:hAnsi="Arial" w:cs="Arial"/>
                <w:i/>
              </w:rPr>
              <w:t xml:space="preserve">Andrew Thomas, </w:t>
            </w:r>
            <w:r w:rsidRPr="00B06041">
              <w:rPr>
                <w:rFonts w:ascii="Arial" w:hAnsi="Arial" w:cs="Arial"/>
                <w:i/>
              </w:rPr>
              <w:t xml:space="preserve">Placement Coordinator </w:t>
            </w:r>
            <w:r>
              <w:rPr>
                <w:rFonts w:ascii="Arial" w:hAnsi="Arial" w:cs="Arial"/>
                <w:i/>
              </w:rPr>
              <w:t>Sports Management Portfolio</w:t>
            </w:r>
          </w:p>
          <w:p w14:paraId="565FB509" w14:textId="77777777" w:rsidR="00DC08DE" w:rsidRPr="00B06041" w:rsidRDefault="00DC08DE" w:rsidP="00DC08DE">
            <w:pPr>
              <w:rPr>
                <w:rFonts w:ascii="Arial" w:hAnsi="Arial" w:cs="Arial"/>
              </w:rPr>
            </w:pPr>
          </w:p>
          <w:tbl>
            <w:tblPr>
              <w:tblStyle w:val="TableGrid"/>
              <w:tblW w:w="0" w:type="auto"/>
              <w:tblLook w:val="04A0" w:firstRow="1" w:lastRow="0" w:firstColumn="1" w:lastColumn="0" w:noHBand="0" w:noVBand="1"/>
            </w:tblPr>
            <w:tblGrid>
              <w:gridCol w:w="1809"/>
              <w:gridCol w:w="851"/>
              <w:gridCol w:w="3118"/>
              <w:gridCol w:w="1270"/>
              <w:gridCol w:w="2132"/>
              <w:gridCol w:w="62"/>
            </w:tblGrid>
            <w:tr w:rsidR="00DC08DE" w:rsidRPr="00B06041" w14:paraId="701B1B5D" w14:textId="77777777" w:rsidTr="00585B4A">
              <w:trPr>
                <w:gridAfter w:val="1"/>
                <w:wAfter w:w="62" w:type="dxa"/>
              </w:trPr>
              <w:tc>
                <w:tcPr>
                  <w:tcW w:w="2660" w:type="dxa"/>
                  <w:gridSpan w:val="2"/>
                  <w:shd w:val="clear" w:color="auto" w:fill="DBE5F1" w:themeFill="accent1" w:themeFillTint="33"/>
                </w:tcPr>
                <w:p w14:paraId="30B10485" w14:textId="77777777" w:rsidR="00DC08DE" w:rsidRPr="00B06041" w:rsidRDefault="00DC08DE" w:rsidP="00DC08DE">
                  <w:pPr>
                    <w:rPr>
                      <w:rFonts w:ascii="Arial" w:hAnsi="Arial" w:cs="Arial"/>
                      <w:b/>
                    </w:rPr>
                  </w:pPr>
                  <w:r w:rsidRPr="00B06041">
                    <w:rPr>
                      <w:rFonts w:ascii="Arial" w:hAnsi="Arial" w:cs="Arial"/>
                      <w:b/>
                    </w:rPr>
                    <w:t>Name of provider</w:t>
                  </w:r>
                  <w:r w:rsidRPr="00B06041">
                    <w:rPr>
                      <w:rFonts w:ascii="Arial" w:hAnsi="Arial" w:cs="Arial"/>
                    </w:rPr>
                    <w:t>’</w:t>
                  </w:r>
                  <w:r w:rsidRPr="00B06041">
                    <w:rPr>
                      <w:rFonts w:ascii="Arial" w:hAnsi="Arial" w:cs="Arial"/>
                      <w:b/>
                    </w:rPr>
                    <w:t>s</w:t>
                  </w:r>
                  <w:r w:rsidRPr="00B06041">
                    <w:rPr>
                      <w:rFonts w:ascii="Arial" w:hAnsi="Arial" w:cs="Arial"/>
                    </w:rPr>
                    <w:t xml:space="preserve"> </w:t>
                  </w:r>
                  <w:r w:rsidRPr="00B06041">
                    <w:rPr>
                      <w:rFonts w:ascii="Arial" w:hAnsi="Arial" w:cs="Arial"/>
                      <w:b/>
                    </w:rPr>
                    <w:t>organisation:</w:t>
                  </w:r>
                </w:p>
              </w:tc>
              <w:tc>
                <w:tcPr>
                  <w:tcW w:w="6520" w:type="dxa"/>
                  <w:gridSpan w:val="3"/>
                </w:tcPr>
                <w:p w14:paraId="12072B86" w14:textId="77777777" w:rsidR="00DC08DE" w:rsidRPr="00B06041" w:rsidRDefault="00DC08DE" w:rsidP="00DC08DE">
                  <w:pPr>
                    <w:rPr>
                      <w:rFonts w:ascii="Arial" w:hAnsi="Arial" w:cs="Arial"/>
                    </w:rPr>
                  </w:pPr>
                </w:p>
                <w:p w14:paraId="381D78EA" w14:textId="77777777" w:rsidR="00DC08DE" w:rsidRDefault="00DC08DE" w:rsidP="00DC08DE">
                  <w:pPr>
                    <w:rPr>
                      <w:rFonts w:ascii="Arial" w:hAnsi="Arial" w:cs="Arial"/>
                    </w:rPr>
                  </w:pPr>
                </w:p>
                <w:p w14:paraId="5DB47C8D" w14:textId="77777777" w:rsidR="00DC08DE" w:rsidRPr="00B06041" w:rsidRDefault="00DC08DE" w:rsidP="00DC08DE">
                  <w:pPr>
                    <w:rPr>
                      <w:rFonts w:ascii="Arial" w:hAnsi="Arial" w:cs="Arial"/>
                    </w:rPr>
                  </w:pPr>
                </w:p>
              </w:tc>
            </w:tr>
            <w:tr w:rsidR="00DC08DE" w:rsidRPr="00B06041" w14:paraId="62C6E9A6" w14:textId="77777777" w:rsidTr="00585B4A">
              <w:trPr>
                <w:gridAfter w:val="1"/>
                <w:wAfter w:w="62" w:type="dxa"/>
              </w:trPr>
              <w:tc>
                <w:tcPr>
                  <w:tcW w:w="2660" w:type="dxa"/>
                  <w:gridSpan w:val="2"/>
                  <w:shd w:val="clear" w:color="auto" w:fill="DBE5F1" w:themeFill="accent1" w:themeFillTint="33"/>
                </w:tcPr>
                <w:p w14:paraId="5AF5BF70" w14:textId="77777777" w:rsidR="00DC08DE" w:rsidRPr="00B06041" w:rsidRDefault="00DC08DE" w:rsidP="00DC08DE">
                  <w:pPr>
                    <w:rPr>
                      <w:rFonts w:ascii="Arial" w:hAnsi="Arial" w:cs="Arial"/>
                      <w:b/>
                    </w:rPr>
                  </w:pPr>
                  <w:r w:rsidRPr="00B06041">
                    <w:rPr>
                      <w:rFonts w:ascii="Arial" w:hAnsi="Arial" w:cs="Arial"/>
                      <w:b/>
                    </w:rPr>
                    <w:t>Name of student:</w:t>
                  </w:r>
                </w:p>
              </w:tc>
              <w:tc>
                <w:tcPr>
                  <w:tcW w:w="6520" w:type="dxa"/>
                  <w:gridSpan w:val="3"/>
                </w:tcPr>
                <w:p w14:paraId="20BE00E2" w14:textId="77777777" w:rsidR="00DC08DE" w:rsidRPr="00B06041" w:rsidRDefault="00DC08DE" w:rsidP="00DC08DE">
                  <w:pPr>
                    <w:rPr>
                      <w:rFonts w:ascii="Arial" w:hAnsi="Arial" w:cs="Arial"/>
                    </w:rPr>
                  </w:pPr>
                </w:p>
                <w:p w14:paraId="3434A5BC" w14:textId="77777777" w:rsidR="00DC08DE" w:rsidRPr="00B06041" w:rsidRDefault="00DC08DE" w:rsidP="00DC08DE">
                  <w:pPr>
                    <w:rPr>
                      <w:rFonts w:ascii="Arial" w:hAnsi="Arial" w:cs="Arial"/>
                    </w:rPr>
                  </w:pPr>
                </w:p>
              </w:tc>
            </w:tr>
            <w:tr w:rsidR="00DC08DE" w:rsidRPr="00B06041" w14:paraId="511BFA09" w14:textId="77777777" w:rsidTr="00585B4A">
              <w:tc>
                <w:tcPr>
                  <w:tcW w:w="9242" w:type="dxa"/>
                  <w:gridSpan w:val="6"/>
                  <w:shd w:val="clear" w:color="auto" w:fill="DBE5F1" w:themeFill="accent1" w:themeFillTint="33"/>
                </w:tcPr>
                <w:p w14:paraId="03FE62AB" w14:textId="77777777" w:rsidR="00DC08DE" w:rsidRPr="00B06041" w:rsidRDefault="00DC08DE" w:rsidP="00DC08DE">
                  <w:pPr>
                    <w:rPr>
                      <w:rFonts w:ascii="Arial" w:hAnsi="Arial" w:cs="Arial"/>
                      <w:b/>
                    </w:rPr>
                  </w:pPr>
                  <w:r w:rsidRPr="00B06041">
                    <w:rPr>
                      <w:rFonts w:ascii="Arial" w:hAnsi="Arial" w:cs="Arial"/>
                      <w:b/>
                    </w:rPr>
                    <w:t>What were the positive aspects?</w:t>
                  </w:r>
                </w:p>
              </w:tc>
            </w:tr>
            <w:tr w:rsidR="00DC08DE" w:rsidRPr="00B06041" w14:paraId="4000AA1E" w14:textId="77777777" w:rsidTr="00585B4A">
              <w:tc>
                <w:tcPr>
                  <w:tcW w:w="9242" w:type="dxa"/>
                  <w:gridSpan w:val="6"/>
                </w:tcPr>
                <w:p w14:paraId="395402C9" w14:textId="77777777" w:rsidR="00DC08DE" w:rsidRPr="00AF0E99" w:rsidRDefault="00DC08DE" w:rsidP="00DC08DE">
                  <w:pPr>
                    <w:rPr>
                      <w:rFonts w:ascii="Arial" w:hAnsi="Arial" w:cs="Arial"/>
                    </w:rPr>
                  </w:pPr>
                </w:p>
                <w:p w14:paraId="66FBB8DA" w14:textId="77777777" w:rsidR="00DC08DE" w:rsidRPr="00AF0E99" w:rsidRDefault="00DC08DE" w:rsidP="00DC08DE">
                  <w:pPr>
                    <w:rPr>
                      <w:rFonts w:ascii="Arial" w:hAnsi="Arial" w:cs="Arial"/>
                    </w:rPr>
                  </w:pPr>
                </w:p>
                <w:p w14:paraId="61EF693F" w14:textId="77777777" w:rsidR="00DC08DE" w:rsidRPr="00AF0E99" w:rsidRDefault="00DC08DE" w:rsidP="00DC08DE">
                  <w:pPr>
                    <w:rPr>
                      <w:rFonts w:ascii="Arial" w:hAnsi="Arial" w:cs="Arial"/>
                    </w:rPr>
                  </w:pPr>
                </w:p>
                <w:p w14:paraId="38A57EDD" w14:textId="77777777" w:rsidR="00DC08DE" w:rsidRPr="00AF0E99" w:rsidRDefault="00DC08DE" w:rsidP="00DC08DE">
                  <w:pPr>
                    <w:rPr>
                      <w:rFonts w:ascii="Arial" w:hAnsi="Arial" w:cs="Arial"/>
                    </w:rPr>
                  </w:pPr>
                </w:p>
              </w:tc>
            </w:tr>
            <w:tr w:rsidR="00DC08DE" w:rsidRPr="00B06041" w14:paraId="19370332" w14:textId="77777777" w:rsidTr="00585B4A">
              <w:tc>
                <w:tcPr>
                  <w:tcW w:w="9242" w:type="dxa"/>
                  <w:gridSpan w:val="6"/>
                  <w:shd w:val="clear" w:color="auto" w:fill="DBE5F1" w:themeFill="accent1" w:themeFillTint="33"/>
                </w:tcPr>
                <w:p w14:paraId="748B25D3" w14:textId="77777777" w:rsidR="00DC08DE" w:rsidRPr="00B06041" w:rsidRDefault="00DC08DE" w:rsidP="00DC08DE">
                  <w:pPr>
                    <w:rPr>
                      <w:rFonts w:ascii="Arial" w:hAnsi="Arial" w:cs="Arial"/>
                      <w:b/>
                    </w:rPr>
                  </w:pPr>
                  <w:r w:rsidRPr="00B06041">
                    <w:rPr>
                      <w:rFonts w:ascii="Arial" w:hAnsi="Arial" w:cs="Arial"/>
                      <w:b/>
                    </w:rPr>
                    <w:t>Were there any problems?</w:t>
                  </w:r>
                </w:p>
              </w:tc>
            </w:tr>
            <w:tr w:rsidR="00DC08DE" w:rsidRPr="00B06041" w14:paraId="2520CE15" w14:textId="77777777" w:rsidTr="00585B4A">
              <w:tc>
                <w:tcPr>
                  <w:tcW w:w="9242" w:type="dxa"/>
                  <w:gridSpan w:val="6"/>
                </w:tcPr>
                <w:p w14:paraId="6E824C3C" w14:textId="77777777" w:rsidR="00DC08DE" w:rsidRPr="00AF0E99" w:rsidRDefault="00DC08DE" w:rsidP="00DC08DE">
                  <w:pPr>
                    <w:rPr>
                      <w:rFonts w:ascii="Arial" w:hAnsi="Arial" w:cs="Arial"/>
                    </w:rPr>
                  </w:pPr>
                </w:p>
                <w:p w14:paraId="17B3870C" w14:textId="77777777" w:rsidR="00DC08DE" w:rsidRPr="00AF0E99" w:rsidRDefault="00DC08DE" w:rsidP="00DC08DE">
                  <w:pPr>
                    <w:rPr>
                      <w:rFonts w:ascii="Arial" w:hAnsi="Arial" w:cs="Arial"/>
                    </w:rPr>
                  </w:pPr>
                </w:p>
                <w:p w14:paraId="5D50848A" w14:textId="77777777" w:rsidR="00DC08DE" w:rsidRPr="00AF0E99" w:rsidRDefault="00DC08DE" w:rsidP="00DC08DE">
                  <w:pPr>
                    <w:rPr>
                      <w:rFonts w:ascii="Arial" w:hAnsi="Arial" w:cs="Arial"/>
                    </w:rPr>
                  </w:pPr>
                </w:p>
                <w:p w14:paraId="74F99046" w14:textId="77777777" w:rsidR="00DC08DE" w:rsidRPr="00AF0E99" w:rsidRDefault="00DC08DE" w:rsidP="00DC08DE">
                  <w:pPr>
                    <w:rPr>
                      <w:rFonts w:ascii="Arial" w:hAnsi="Arial" w:cs="Arial"/>
                    </w:rPr>
                  </w:pPr>
                </w:p>
              </w:tc>
            </w:tr>
            <w:tr w:rsidR="00DC08DE" w:rsidRPr="00B06041" w14:paraId="5FEDF648" w14:textId="77777777" w:rsidTr="00585B4A">
              <w:tc>
                <w:tcPr>
                  <w:tcW w:w="9242" w:type="dxa"/>
                  <w:gridSpan w:val="6"/>
                  <w:shd w:val="clear" w:color="auto" w:fill="DBE5F1" w:themeFill="accent1" w:themeFillTint="33"/>
                </w:tcPr>
                <w:p w14:paraId="768ED0D2" w14:textId="77777777" w:rsidR="00DC08DE" w:rsidRPr="00B06041" w:rsidRDefault="00DC08DE" w:rsidP="00DC08DE">
                  <w:pPr>
                    <w:rPr>
                      <w:rFonts w:ascii="Arial" w:hAnsi="Arial" w:cs="Arial"/>
                      <w:b/>
                    </w:rPr>
                  </w:pPr>
                  <w:r w:rsidRPr="00B06041">
                    <w:rPr>
                      <w:rFonts w:ascii="Arial" w:hAnsi="Arial" w:cs="Arial"/>
                      <w:b/>
                    </w:rPr>
                    <w:t>Do you have any recommendations for enhancement for the future?</w:t>
                  </w:r>
                </w:p>
              </w:tc>
            </w:tr>
            <w:tr w:rsidR="00DC08DE" w:rsidRPr="00B06041" w14:paraId="0588EE78" w14:textId="77777777" w:rsidTr="00585B4A">
              <w:tc>
                <w:tcPr>
                  <w:tcW w:w="9242" w:type="dxa"/>
                  <w:gridSpan w:val="6"/>
                </w:tcPr>
                <w:p w14:paraId="470E1ADF" w14:textId="77777777" w:rsidR="00DC08DE" w:rsidRPr="00AF0E99" w:rsidRDefault="00DC08DE" w:rsidP="00DC08DE">
                  <w:pPr>
                    <w:rPr>
                      <w:rFonts w:ascii="Arial" w:hAnsi="Arial" w:cs="Arial"/>
                    </w:rPr>
                  </w:pPr>
                </w:p>
                <w:p w14:paraId="0329BA60" w14:textId="77777777" w:rsidR="00DC08DE" w:rsidRPr="00AF0E99" w:rsidRDefault="00DC08DE" w:rsidP="00DC08DE">
                  <w:pPr>
                    <w:rPr>
                      <w:rFonts w:ascii="Arial" w:hAnsi="Arial" w:cs="Arial"/>
                    </w:rPr>
                  </w:pPr>
                </w:p>
                <w:p w14:paraId="72DFB4C9" w14:textId="77777777" w:rsidR="00DC08DE" w:rsidRPr="00AF0E99" w:rsidRDefault="00DC08DE" w:rsidP="00DC08DE">
                  <w:pPr>
                    <w:rPr>
                      <w:rFonts w:ascii="Arial" w:hAnsi="Arial" w:cs="Arial"/>
                    </w:rPr>
                  </w:pPr>
                </w:p>
                <w:p w14:paraId="0B2780E8" w14:textId="77777777" w:rsidR="00DC08DE" w:rsidRPr="00AF0E99" w:rsidRDefault="00DC08DE" w:rsidP="00DC08DE">
                  <w:pPr>
                    <w:rPr>
                      <w:rFonts w:ascii="Arial" w:hAnsi="Arial" w:cs="Arial"/>
                    </w:rPr>
                  </w:pPr>
                </w:p>
              </w:tc>
            </w:tr>
            <w:tr w:rsidR="00DC08DE" w:rsidRPr="00B06041" w14:paraId="14303033" w14:textId="77777777" w:rsidTr="00585B4A">
              <w:tc>
                <w:tcPr>
                  <w:tcW w:w="1809" w:type="dxa"/>
                  <w:shd w:val="clear" w:color="auto" w:fill="DBE5F1" w:themeFill="accent1" w:themeFillTint="33"/>
                </w:tcPr>
                <w:p w14:paraId="71312F2F" w14:textId="77777777" w:rsidR="00DC08DE" w:rsidRPr="00B06041" w:rsidRDefault="00DC08DE" w:rsidP="00DC08DE">
                  <w:pPr>
                    <w:rPr>
                      <w:rFonts w:ascii="Arial" w:hAnsi="Arial" w:cs="Arial"/>
                      <w:b/>
                    </w:rPr>
                  </w:pPr>
                  <w:r w:rsidRPr="00B06041">
                    <w:rPr>
                      <w:rFonts w:ascii="Arial" w:hAnsi="Arial" w:cs="Arial"/>
                      <w:b/>
                    </w:rPr>
                    <w:t>Signed:</w:t>
                  </w:r>
                </w:p>
              </w:tc>
              <w:tc>
                <w:tcPr>
                  <w:tcW w:w="7433" w:type="dxa"/>
                  <w:gridSpan w:val="5"/>
                </w:tcPr>
                <w:p w14:paraId="06EC03C1" w14:textId="77777777" w:rsidR="00DC08DE" w:rsidRPr="00B06041" w:rsidRDefault="00DC08DE" w:rsidP="00DC08DE">
                  <w:pPr>
                    <w:rPr>
                      <w:rFonts w:ascii="Arial" w:hAnsi="Arial" w:cs="Arial"/>
                    </w:rPr>
                  </w:pPr>
                </w:p>
                <w:p w14:paraId="2758C953" w14:textId="77777777" w:rsidR="00DC08DE" w:rsidRPr="00B06041" w:rsidRDefault="00DC08DE" w:rsidP="00DC08DE">
                  <w:pPr>
                    <w:rPr>
                      <w:rFonts w:ascii="Arial" w:hAnsi="Arial" w:cs="Arial"/>
                    </w:rPr>
                  </w:pPr>
                </w:p>
              </w:tc>
            </w:tr>
            <w:tr w:rsidR="00DC08DE" w:rsidRPr="00B06041" w14:paraId="30AA733A" w14:textId="77777777" w:rsidTr="00585B4A">
              <w:tc>
                <w:tcPr>
                  <w:tcW w:w="1809" w:type="dxa"/>
                  <w:shd w:val="clear" w:color="auto" w:fill="DBE5F1" w:themeFill="accent1" w:themeFillTint="33"/>
                </w:tcPr>
                <w:p w14:paraId="17B5CD1A" w14:textId="77777777" w:rsidR="00DC08DE" w:rsidRPr="00B06041" w:rsidRDefault="00DC08DE" w:rsidP="00DC08DE">
                  <w:pPr>
                    <w:rPr>
                      <w:rFonts w:ascii="Arial" w:hAnsi="Arial" w:cs="Arial"/>
                      <w:b/>
                    </w:rPr>
                  </w:pPr>
                  <w:r w:rsidRPr="00B06041">
                    <w:rPr>
                      <w:rFonts w:ascii="Arial" w:hAnsi="Arial" w:cs="Arial"/>
                      <w:b/>
                    </w:rPr>
                    <w:t>Name in block capitals:</w:t>
                  </w:r>
                </w:p>
              </w:tc>
              <w:tc>
                <w:tcPr>
                  <w:tcW w:w="7433" w:type="dxa"/>
                  <w:gridSpan w:val="5"/>
                </w:tcPr>
                <w:p w14:paraId="348A173E" w14:textId="77777777" w:rsidR="00DC08DE" w:rsidRPr="00B06041" w:rsidRDefault="00DC08DE" w:rsidP="00DC08DE">
                  <w:pPr>
                    <w:rPr>
                      <w:rFonts w:ascii="Arial" w:hAnsi="Arial" w:cs="Arial"/>
                    </w:rPr>
                  </w:pPr>
                </w:p>
              </w:tc>
            </w:tr>
            <w:tr w:rsidR="00DC08DE" w:rsidRPr="00B06041" w14:paraId="0F6785FA" w14:textId="77777777" w:rsidTr="00585B4A">
              <w:tc>
                <w:tcPr>
                  <w:tcW w:w="1809" w:type="dxa"/>
                  <w:shd w:val="clear" w:color="auto" w:fill="DBE5F1" w:themeFill="accent1" w:themeFillTint="33"/>
                </w:tcPr>
                <w:p w14:paraId="16133969" w14:textId="77777777" w:rsidR="00DC08DE" w:rsidRPr="00B06041" w:rsidRDefault="00DC08DE" w:rsidP="00DC08DE">
                  <w:pPr>
                    <w:rPr>
                      <w:rFonts w:ascii="Arial" w:hAnsi="Arial" w:cs="Arial"/>
                      <w:b/>
                    </w:rPr>
                  </w:pPr>
                  <w:r w:rsidRPr="00B06041">
                    <w:rPr>
                      <w:rFonts w:ascii="Arial" w:hAnsi="Arial" w:cs="Arial"/>
                      <w:b/>
                    </w:rPr>
                    <w:t>Position (please tick one):</w:t>
                  </w:r>
                </w:p>
              </w:tc>
              <w:tc>
                <w:tcPr>
                  <w:tcW w:w="3969" w:type="dxa"/>
                  <w:gridSpan w:val="2"/>
                </w:tcPr>
                <w:p w14:paraId="7A8E339A" w14:textId="77777777" w:rsidR="00DC08DE" w:rsidRPr="00B06041" w:rsidRDefault="00A73EE5" w:rsidP="00DC08DE">
                  <w:pPr>
                    <w:rPr>
                      <w:rFonts w:ascii="Arial" w:hAnsi="Arial" w:cs="Arial"/>
                    </w:rPr>
                  </w:pPr>
                  <w:sdt>
                    <w:sdtPr>
                      <w:rPr>
                        <w:rFonts w:ascii="Arial" w:hAnsi="Arial" w:cs="Arial"/>
                      </w:rPr>
                      <w:id w:val="-250355588"/>
                      <w14:checkbox>
                        <w14:checked w14:val="0"/>
                        <w14:checkedState w14:val="2612" w14:font="MS Gothic"/>
                        <w14:uncheckedState w14:val="2610" w14:font="MS Gothic"/>
                      </w14:checkbox>
                    </w:sdtPr>
                    <w:sdtEndPr/>
                    <w:sdtContent>
                      <w:r w:rsidR="00DC08DE">
                        <w:rPr>
                          <w:rFonts w:ascii="MS Gothic" w:eastAsia="MS Gothic" w:hAnsi="MS Gothic" w:cs="Arial" w:hint="eastAsia"/>
                        </w:rPr>
                        <w:t>☐</w:t>
                      </w:r>
                    </w:sdtContent>
                  </w:sdt>
                  <w:r w:rsidR="00DC08DE" w:rsidRPr="00B06041">
                    <w:rPr>
                      <w:rFonts w:ascii="Arial" w:hAnsi="Arial" w:cs="Arial"/>
                    </w:rPr>
                    <w:t xml:space="preserve"> Placement Provider</w:t>
                  </w:r>
                </w:p>
                <w:p w14:paraId="3C5E9F92" w14:textId="77777777" w:rsidR="00DC08DE" w:rsidRPr="00B06041" w:rsidRDefault="00A73EE5" w:rsidP="00DC08DE">
                  <w:pPr>
                    <w:rPr>
                      <w:rFonts w:ascii="Arial" w:hAnsi="Arial" w:cs="Arial"/>
                    </w:rPr>
                  </w:pPr>
                  <w:sdt>
                    <w:sdtPr>
                      <w:rPr>
                        <w:rFonts w:ascii="Arial" w:hAnsi="Arial" w:cs="Arial"/>
                      </w:rPr>
                      <w:id w:val="-671328989"/>
                      <w14:checkbox>
                        <w14:checked w14:val="0"/>
                        <w14:checkedState w14:val="2612" w14:font="MS Gothic"/>
                        <w14:uncheckedState w14:val="2610" w14:font="MS Gothic"/>
                      </w14:checkbox>
                    </w:sdtPr>
                    <w:sdtEndPr/>
                    <w:sdtContent>
                      <w:r w:rsidR="00DC08DE">
                        <w:rPr>
                          <w:rFonts w:ascii="MS Gothic" w:eastAsia="MS Gothic" w:hAnsi="MS Gothic" w:cs="Arial" w:hint="eastAsia"/>
                        </w:rPr>
                        <w:t>☐</w:t>
                      </w:r>
                    </w:sdtContent>
                  </w:sdt>
                  <w:r w:rsidR="00DC08DE" w:rsidRPr="00B06041">
                    <w:rPr>
                      <w:rFonts w:ascii="Arial" w:hAnsi="Arial" w:cs="Arial"/>
                    </w:rPr>
                    <w:t xml:space="preserve"> Student</w:t>
                  </w:r>
                </w:p>
                <w:p w14:paraId="151C6B00" w14:textId="77777777" w:rsidR="00DC08DE" w:rsidRPr="00B06041" w:rsidRDefault="00A73EE5" w:rsidP="00DC08DE">
                  <w:pPr>
                    <w:rPr>
                      <w:rFonts w:ascii="Arial" w:hAnsi="Arial" w:cs="Arial"/>
                    </w:rPr>
                  </w:pPr>
                  <w:sdt>
                    <w:sdtPr>
                      <w:rPr>
                        <w:rFonts w:ascii="Arial" w:hAnsi="Arial" w:cs="Arial"/>
                      </w:rPr>
                      <w:id w:val="1049877736"/>
                      <w14:checkbox>
                        <w14:checked w14:val="0"/>
                        <w14:checkedState w14:val="2612" w14:font="MS Gothic"/>
                        <w14:uncheckedState w14:val="2610" w14:font="MS Gothic"/>
                      </w14:checkbox>
                    </w:sdtPr>
                    <w:sdtEndPr/>
                    <w:sdtContent>
                      <w:r w:rsidR="00DC08DE">
                        <w:rPr>
                          <w:rFonts w:ascii="MS Gothic" w:eastAsia="MS Gothic" w:hAnsi="MS Gothic" w:cs="Arial" w:hint="eastAsia"/>
                        </w:rPr>
                        <w:t>☐</w:t>
                      </w:r>
                    </w:sdtContent>
                  </w:sdt>
                  <w:r w:rsidR="00DC08DE" w:rsidRPr="00B06041">
                    <w:rPr>
                      <w:rFonts w:ascii="Arial" w:hAnsi="Arial" w:cs="Arial"/>
                    </w:rPr>
                    <w:t xml:space="preserve"> Placement Tutor</w:t>
                  </w:r>
                </w:p>
              </w:tc>
              <w:tc>
                <w:tcPr>
                  <w:tcW w:w="1270" w:type="dxa"/>
                  <w:shd w:val="clear" w:color="auto" w:fill="DBE5F1" w:themeFill="accent1" w:themeFillTint="33"/>
                </w:tcPr>
                <w:p w14:paraId="7E4192FF" w14:textId="77777777" w:rsidR="00DC08DE" w:rsidRPr="00B06041" w:rsidRDefault="00DC08DE" w:rsidP="00DC08DE">
                  <w:pPr>
                    <w:rPr>
                      <w:rFonts w:ascii="Arial" w:hAnsi="Arial" w:cs="Arial"/>
                    </w:rPr>
                  </w:pPr>
                  <w:r w:rsidRPr="00B06041">
                    <w:rPr>
                      <w:rFonts w:ascii="Arial" w:hAnsi="Arial" w:cs="Arial"/>
                      <w:b/>
                    </w:rPr>
                    <w:t>Date:</w:t>
                  </w:r>
                </w:p>
              </w:tc>
              <w:tc>
                <w:tcPr>
                  <w:tcW w:w="2194" w:type="dxa"/>
                  <w:gridSpan w:val="2"/>
                </w:tcPr>
                <w:p w14:paraId="34B14317" w14:textId="77777777" w:rsidR="00DC08DE" w:rsidRPr="00B06041" w:rsidRDefault="00DC08DE" w:rsidP="00DC08DE">
                  <w:pPr>
                    <w:rPr>
                      <w:rFonts w:ascii="Arial" w:hAnsi="Arial" w:cs="Arial"/>
                    </w:rPr>
                  </w:pPr>
                </w:p>
              </w:tc>
            </w:tr>
          </w:tbl>
          <w:p w14:paraId="118B7947" w14:textId="77777777" w:rsidR="006E04C9" w:rsidRDefault="006E04C9" w:rsidP="001053CA">
            <w:pPr>
              <w:spacing w:after="200" w:line="276" w:lineRule="auto"/>
              <w:rPr>
                <w:rFonts w:ascii="Arial" w:hAnsi="Arial" w:cs="Arial"/>
                <w:b/>
                <w:sz w:val="22"/>
                <w:szCs w:val="22"/>
              </w:rPr>
            </w:pPr>
          </w:p>
        </w:tc>
      </w:tr>
    </w:tbl>
    <w:p w14:paraId="6EA64C7F" w14:textId="77777777" w:rsidR="000F38A0" w:rsidRDefault="006E04C9">
      <w:pPr>
        <w:spacing w:after="200" w:line="276" w:lineRule="auto"/>
        <w:rPr>
          <w:rFonts w:ascii="Arial" w:hAnsi="Arial" w:cs="Arial"/>
          <w:b/>
          <w:sz w:val="22"/>
          <w:szCs w:val="22"/>
        </w:rPr>
      </w:pPr>
      <w:r>
        <w:rPr>
          <w:rFonts w:ascii="Arial" w:hAnsi="Arial" w:cs="Arial"/>
          <w:b/>
          <w:sz w:val="22"/>
          <w:szCs w:val="22"/>
        </w:rPr>
        <w:br w:type="page"/>
      </w:r>
    </w:p>
    <w:p w14:paraId="7CD18E9B" w14:textId="77777777" w:rsidR="000F38A0" w:rsidRDefault="000F38A0">
      <w:pPr>
        <w:spacing w:after="200" w:line="276" w:lineRule="auto"/>
        <w:rPr>
          <w:rFonts w:ascii="Arial" w:hAnsi="Arial" w:cs="Arial"/>
          <w:b/>
          <w:sz w:val="22"/>
          <w:szCs w:val="22"/>
        </w:rPr>
      </w:pPr>
    </w:p>
    <w:p w14:paraId="0E58D4DC" w14:textId="77777777" w:rsidR="000F38A0" w:rsidRDefault="000F38A0" w:rsidP="000F38A0">
      <w:pPr>
        <w:spacing w:after="200" w:line="276" w:lineRule="auto"/>
        <w:rPr>
          <w:rFonts w:ascii="Arial" w:hAnsi="Arial" w:cs="Arial"/>
          <w:b/>
          <w:sz w:val="22"/>
          <w:szCs w:val="22"/>
        </w:rPr>
      </w:pPr>
      <w:r>
        <w:rPr>
          <w:rFonts w:ascii="Arial" w:hAnsi="Arial" w:cs="Arial"/>
          <w:b/>
          <w:sz w:val="22"/>
          <w:szCs w:val="22"/>
        </w:rPr>
        <w:t xml:space="preserve">TASK C Evidence – Student Placement Induction Checklist </w:t>
      </w:r>
    </w:p>
    <w:tbl>
      <w:tblPr>
        <w:tblStyle w:val="TableGrid"/>
        <w:tblW w:w="9180" w:type="dxa"/>
        <w:tblLayout w:type="fixed"/>
        <w:tblLook w:val="04A0" w:firstRow="1" w:lastRow="0" w:firstColumn="1" w:lastColumn="0" w:noHBand="0" w:noVBand="1"/>
      </w:tblPr>
      <w:tblGrid>
        <w:gridCol w:w="2310"/>
        <w:gridCol w:w="6870"/>
      </w:tblGrid>
      <w:tr w:rsidR="000F38A0" w:rsidRPr="000F38A0" w14:paraId="4A42FE70" w14:textId="77777777" w:rsidTr="000F38A0">
        <w:trPr>
          <w:cantSplit/>
        </w:trPr>
        <w:tc>
          <w:tcPr>
            <w:tcW w:w="2310" w:type="dxa"/>
            <w:shd w:val="clear" w:color="auto" w:fill="FDE9D9" w:themeFill="accent6" w:themeFillTint="33"/>
          </w:tcPr>
          <w:p w14:paraId="00EABBD7" w14:textId="77777777" w:rsidR="000F38A0" w:rsidRPr="000F38A0" w:rsidRDefault="000F38A0" w:rsidP="000F38A0">
            <w:pPr>
              <w:rPr>
                <w:rFonts w:ascii="Arial" w:eastAsiaTheme="minorHAnsi" w:hAnsi="Arial" w:cs="Arial"/>
                <w:b/>
                <w:sz w:val="22"/>
                <w:szCs w:val="22"/>
                <w:lang w:eastAsia="en-US"/>
              </w:rPr>
            </w:pPr>
            <w:r w:rsidRPr="000F38A0">
              <w:rPr>
                <w:rFonts w:ascii="Arial" w:eastAsiaTheme="minorHAnsi" w:hAnsi="Arial" w:cs="Arial"/>
                <w:b/>
                <w:sz w:val="22"/>
                <w:szCs w:val="22"/>
                <w:lang w:eastAsia="en-US"/>
              </w:rPr>
              <w:t>Student Name:</w:t>
            </w:r>
          </w:p>
          <w:p w14:paraId="4834D842" w14:textId="77777777" w:rsidR="000F38A0" w:rsidRPr="000F38A0" w:rsidRDefault="000F38A0" w:rsidP="000F38A0">
            <w:pPr>
              <w:rPr>
                <w:rFonts w:ascii="Arial" w:eastAsiaTheme="minorHAnsi" w:hAnsi="Arial" w:cs="Arial"/>
                <w:b/>
                <w:sz w:val="22"/>
                <w:szCs w:val="22"/>
                <w:lang w:eastAsia="en-US"/>
              </w:rPr>
            </w:pPr>
          </w:p>
        </w:tc>
        <w:tc>
          <w:tcPr>
            <w:tcW w:w="6870" w:type="dxa"/>
          </w:tcPr>
          <w:p w14:paraId="2E593BD0" w14:textId="77777777" w:rsidR="000F38A0" w:rsidRPr="000F38A0" w:rsidRDefault="000F38A0" w:rsidP="000F38A0">
            <w:pPr>
              <w:rPr>
                <w:rFonts w:ascii="Arial" w:eastAsiaTheme="minorHAnsi" w:hAnsi="Arial" w:cs="Arial"/>
                <w:sz w:val="22"/>
                <w:szCs w:val="22"/>
                <w:lang w:eastAsia="en-US"/>
              </w:rPr>
            </w:pPr>
          </w:p>
          <w:p w14:paraId="305865B8" w14:textId="77777777" w:rsidR="000F38A0" w:rsidRPr="000F38A0" w:rsidRDefault="000F38A0" w:rsidP="000F38A0">
            <w:pPr>
              <w:rPr>
                <w:rFonts w:ascii="Arial" w:eastAsiaTheme="minorHAnsi" w:hAnsi="Arial" w:cs="Arial"/>
                <w:sz w:val="22"/>
                <w:szCs w:val="22"/>
                <w:lang w:eastAsia="en-US"/>
              </w:rPr>
            </w:pPr>
          </w:p>
        </w:tc>
      </w:tr>
      <w:tr w:rsidR="000F38A0" w:rsidRPr="000F38A0" w14:paraId="579D1E00" w14:textId="77777777" w:rsidTr="000F38A0">
        <w:trPr>
          <w:cantSplit/>
        </w:trPr>
        <w:tc>
          <w:tcPr>
            <w:tcW w:w="2310" w:type="dxa"/>
            <w:shd w:val="clear" w:color="auto" w:fill="FDE9D9" w:themeFill="accent6" w:themeFillTint="33"/>
          </w:tcPr>
          <w:p w14:paraId="0727EA2E" w14:textId="77777777" w:rsidR="000F38A0" w:rsidRPr="000F38A0" w:rsidRDefault="000F38A0" w:rsidP="000F38A0">
            <w:pPr>
              <w:rPr>
                <w:rFonts w:ascii="Arial" w:eastAsiaTheme="minorHAnsi" w:hAnsi="Arial" w:cs="Arial"/>
                <w:b/>
                <w:sz w:val="22"/>
                <w:szCs w:val="22"/>
                <w:lang w:eastAsia="en-US"/>
              </w:rPr>
            </w:pPr>
            <w:r w:rsidRPr="000F38A0">
              <w:rPr>
                <w:rFonts w:ascii="Arial" w:eastAsiaTheme="minorHAnsi" w:hAnsi="Arial" w:cs="Arial"/>
                <w:b/>
                <w:sz w:val="22"/>
                <w:szCs w:val="22"/>
                <w:lang w:eastAsia="en-US"/>
              </w:rPr>
              <w:t>Name of Placement Provider</w:t>
            </w:r>
            <w:r w:rsidRPr="000F38A0">
              <w:rPr>
                <w:rFonts w:ascii="Arial" w:eastAsiaTheme="minorHAnsi" w:hAnsi="Arial" w:cs="Arial"/>
                <w:sz w:val="22"/>
                <w:szCs w:val="22"/>
                <w:lang w:eastAsia="en-US"/>
              </w:rPr>
              <w:t xml:space="preserve"> </w:t>
            </w:r>
            <w:r w:rsidRPr="000F38A0">
              <w:rPr>
                <w:rFonts w:ascii="Arial" w:eastAsiaTheme="minorHAnsi" w:hAnsi="Arial" w:cs="Arial"/>
                <w:b/>
                <w:sz w:val="22"/>
                <w:szCs w:val="22"/>
                <w:lang w:eastAsia="en-US"/>
              </w:rPr>
              <w:t>organisation:</w:t>
            </w:r>
          </w:p>
        </w:tc>
        <w:tc>
          <w:tcPr>
            <w:tcW w:w="6870" w:type="dxa"/>
          </w:tcPr>
          <w:p w14:paraId="214F91DF" w14:textId="77777777" w:rsidR="000F38A0" w:rsidRPr="000F38A0" w:rsidRDefault="000F38A0" w:rsidP="000F38A0">
            <w:pPr>
              <w:rPr>
                <w:rFonts w:ascii="Arial" w:eastAsiaTheme="minorHAnsi" w:hAnsi="Arial" w:cs="Arial"/>
                <w:sz w:val="22"/>
                <w:szCs w:val="22"/>
                <w:lang w:eastAsia="en-US"/>
              </w:rPr>
            </w:pPr>
          </w:p>
          <w:p w14:paraId="049BE378" w14:textId="77777777" w:rsidR="000F38A0" w:rsidRPr="000F38A0" w:rsidRDefault="000F38A0" w:rsidP="000F38A0">
            <w:pPr>
              <w:rPr>
                <w:rFonts w:ascii="Arial" w:eastAsiaTheme="minorHAnsi" w:hAnsi="Arial" w:cs="Arial"/>
                <w:sz w:val="22"/>
                <w:szCs w:val="22"/>
                <w:lang w:eastAsia="en-US"/>
              </w:rPr>
            </w:pPr>
          </w:p>
          <w:p w14:paraId="6B7222B2" w14:textId="77777777" w:rsidR="000F38A0" w:rsidRPr="000F38A0" w:rsidRDefault="000F38A0" w:rsidP="000F38A0">
            <w:pPr>
              <w:rPr>
                <w:rFonts w:ascii="Arial" w:eastAsiaTheme="minorHAnsi" w:hAnsi="Arial" w:cs="Arial"/>
                <w:sz w:val="22"/>
                <w:szCs w:val="22"/>
                <w:lang w:eastAsia="en-US"/>
              </w:rPr>
            </w:pPr>
          </w:p>
          <w:p w14:paraId="14A9F809" w14:textId="77777777" w:rsidR="000F38A0" w:rsidRPr="000F38A0" w:rsidRDefault="000F38A0" w:rsidP="000F38A0">
            <w:pPr>
              <w:rPr>
                <w:rFonts w:ascii="Arial" w:eastAsiaTheme="minorHAnsi" w:hAnsi="Arial" w:cs="Arial"/>
                <w:sz w:val="22"/>
                <w:szCs w:val="22"/>
                <w:lang w:eastAsia="en-US"/>
              </w:rPr>
            </w:pPr>
          </w:p>
        </w:tc>
      </w:tr>
      <w:tr w:rsidR="000F38A0" w:rsidRPr="000F38A0" w14:paraId="65B1B83F" w14:textId="77777777" w:rsidTr="000F38A0">
        <w:trPr>
          <w:cantSplit/>
        </w:trPr>
        <w:tc>
          <w:tcPr>
            <w:tcW w:w="2310" w:type="dxa"/>
            <w:shd w:val="clear" w:color="auto" w:fill="FDE9D9" w:themeFill="accent6" w:themeFillTint="33"/>
          </w:tcPr>
          <w:p w14:paraId="4194D0B3" w14:textId="77777777" w:rsidR="000F38A0" w:rsidRPr="000F38A0" w:rsidRDefault="000F38A0" w:rsidP="000F38A0">
            <w:pPr>
              <w:rPr>
                <w:rFonts w:ascii="Arial" w:eastAsiaTheme="minorHAnsi" w:hAnsi="Arial" w:cs="Arial"/>
                <w:b/>
                <w:sz w:val="22"/>
                <w:szCs w:val="22"/>
                <w:lang w:eastAsia="en-US"/>
              </w:rPr>
            </w:pPr>
            <w:r w:rsidRPr="000F38A0">
              <w:rPr>
                <w:rFonts w:ascii="Arial" w:eastAsiaTheme="minorHAnsi" w:hAnsi="Arial" w:cs="Arial"/>
                <w:b/>
                <w:sz w:val="22"/>
                <w:szCs w:val="22"/>
                <w:lang w:eastAsia="en-US"/>
              </w:rPr>
              <w:t>Placement Site Address:</w:t>
            </w:r>
          </w:p>
        </w:tc>
        <w:tc>
          <w:tcPr>
            <w:tcW w:w="6870" w:type="dxa"/>
          </w:tcPr>
          <w:p w14:paraId="05172FAF" w14:textId="77777777" w:rsidR="000F38A0" w:rsidRPr="000F38A0" w:rsidRDefault="000F38A0" w:rsidP="000F38A0">
            <w:pPr>
              <w:rPr>
                <w:rFonts w:ascii="Arial" w:eastAsiaTheme="minorHAnsi" w:hAnsi="Arial" w:cs="Arial"/>
                <w:sz w:val="22"/>
                <w:szCs w:val="22"/>
                <w:lang w:eastAsia="en-US"/>
              </w:rPr>
            </w:pPr>
          </w:p>
          <w:p w14:paraId="658CF914" w14:textId="77777777" w:rsidR="000F38A0" w:rsidRPr="000F38A0" w:rsidRDefault="000F38A0" w:rsidP="000F38A0">
            <w:pPr>
              <w:rPr>
                <w:rFonts w:ascii="Arial" w:eastAsiaTheme="minorHAnsi" w:hAnsi="Arial" w:cs="Arial"/>
                <w:sz w:val="22"/>
                <w:szCs w:val="22"/>
                <w:lang w:eastAsia="en-US"/>
              </w:rPr>
            </w:pPr>
          </w:p>
          <w:p w14:paraId="6C3C706B" w14:textId="77777777" w:rsidR="000F38A0" w:rsidRPr="000F38A0" w:rsidRDefault="000F38A0" w:rsidP="000F38A0">
            <w:pPr>
              <w:rPr>
                <w:rFonts w:ascii="Arial" w:eastAsiaTheme="minorHAnsi" w:hAnsi="Arial" w:cs="Arial"/>
                <w:sz w:val="22"/>
                <w:szCs w:val="22"/>
                <w:lang w:eastAsia="en-US"/>
              </w:rPr>
            </w:pPr>
          </w:p>
        </w:tc>
      </w:tr>
    </w:tbl>
    <w:p w14:paraId="6DF640FF" w14:textId="77777777" w:rsidR="000F38A0" w:rsidRPr="000F38A0" w:rsidRDefault="000F38A0" w:rsidP="000F38A0">
      <w:pPr>
        <w:autoSpaceDE w:val="0"/>
        <w:autoSpaceDN w:val="0"/>
        <w:adjustRightInd w:val="0"/>
        <w:jc w:val="both"/>
        <w:rPr>
          <w:rFonts w:ascii="Arial" w:hAnsi="Arial" w:cs="Arial"/>
          <w:color w:val="000000"/>
          <w:sz w:val="22"/>
          <w:szCs w:val="22"/>
          <w:lang w:val="en-US" w:eastAsia="en-US"/>
        </w:rPr>
      </w:pPr>
    </w:p>
    <w:tbl>
      <w:tblPr>
        <w:tblW w:w="9214" w:type="dxa"/>
        <w:tblInd w:w="-34" w:type="dxa"/>
        <w:tblLayout w:type="fixed"/>
        <w:tblLook w:val="0000" w:firstRow="0" w:lastRow="0" w:firstColumn="0" w:lastColumn="0" w:noHBand="0" w:noVBand="0"/>
      </w:tblPr>
      <w:tblGrid>
        <w:gridCol w:w="6946"/>
        <w:gridCol w:w="709"/>
        <w:gridCol w:w="709"/>
        <w:gridCol w:w="850"/>
      </w:tblGrid>
      <w:tr w:rsidR="000F38A0" w:rsidRPr="000F38A0" w14:paraId="0826A98D" w14:textId="77777777" w:rsidTr="00585B4A">
        <w:tc>
          <w:tcPr>
            <w:tcW w:w="6946" w:type="dxa"/>
            <w:tcBorders>
              <w:top w:val="single" w:sz="8" w:space="0" w:color="auto"/>
              <w:left w:val="single" w:sz="8" w:space="0" w:color="auto"/>
              <w:bottom w:val="single" w:sz="8" w:space="0" w:color="auto"/>
              <w:right w:val="single" w:sz="8" w:space="0" w:color="auto"/>
            </w:tcBorders>
            <w:shd w:val="clear" w:color="auto" w:fill="FDE9D9" w:themeFill="accent6" w:themeFillTint="33"/>
          </w:tcPr>
          <w:p w14:paraId="1B2856FF" w14:textId="77777777" w:rsidR="000F38A0" w:rsidRPr="000F38A0" w:rsidRDefault="000F38A0" w:rsidP="000F38A0">
            <w:pPr>
              <w:spacing w:after="200" w:line="276" w:lineRule="auto"/>
              <w:jc w:val="both"/>
              <w:rPr>
                <w:rFonts w:ascii="Arial" w:eastAsiaTheme="minorHAnsi" w:hAnsi="Arial" w:cs="Arial"/>
                <w:b/>
                <w:sz w:val="22"/>
                <w:szCs w:val="22"/>
                <w:u w:val="single"/>
                <w:lang w:eastAsia="en-US"/>
              </w:rPr>
            </w:pPr>
            <w:r w:rsidRPr="000F38A0">
              <w:rPr>
                <w:rFonts w:ascii="Arial" w:eastAsiaTheme="minorHAnsi" w:hAnsi="Arial" w:cs="Arial"/>
                <w:b/>
                <w:sz w:val="22"/>
                <w:szCs w:val="22"/>
                <w:lang w:eastAsia="en-US"/>
              </w:rPr>
              <w:t>Health &amp; Safety Issues</w:t>
            </w:r>
          </w:p>
        </w:tc>
        <w:tc>
          <w:tcPr>
            <w:tcW w:w="709" w:type="dxa"/>
            <w:tcBorders>
              <w:top w:val="single" w:sz="8" w:space="0" w:color="auto"/>
              <w:left w:val="single" w:sz="8" w:space="0" w:color="auto"/>
              <w:bottom w:val="single" w:sz="8" w:space="0" w:color="auto"/>
              <w:right w:val="single" w:sz="8" w:space="0" w:color="auto"/>
            </w:tcBorders>
            <w:shd w:val="clear" w:color="auto" w:fill="FDE9D9" w:themeFill="accent6" w:themeFillTint="33"/>
          </w:tcPr>
          <w:p w14:paraId="759E3EE3" w14:textId="77777777" w:rsidR="000F38A0" w:rsidRPr="000F38A0" w:rsidRDefault="000F38A0" w:rsidP="000F38A0">
            <w:pPr>
              <w:spacing w:after="200" w:line="276" w:lineRule="auto"/>
              <w:jc w:val="center"/>
              <w:rPr>
                <w:rFonts w:ascii="Arial" w:eastAsiaTheme="minorHAnsi" w:hAnsi="Arial" w:cs="Arial"/>
                <w:b/>
                <w:sz w:val="22"/>
                <w:szCs w:val="22"/>
                <w:u w:val="single"/>
                <w:lang w:eastAsia="en-US"/>
              </w:rPr>
            </w:pPr>
            <w:r w:rsidRPr="000F38A0">
              <w:rPr>
                <w:rFonts w:ascii="Arial" w:eastAsiaTheme="minorHAnsi" w:hAnsi="Arial" w:cs="Arial"/>
                <w:b/>
                <w:sz w:val="22"/>
                <w:szCs w:val="22"/>
                <w:lang w:eastAsia="en-US"/>
              </w:rPr>
              <w:t xml:space="preserve">No </w:t>
            </w:r>
          </w:p>
        </w:tc>
        <w:tc>
          <w:tcPr>
            <w:tcW w:w="709" w:type="dxa"/>
            <w:tcBorders>
              <w:top w:val="single" w:sz="8" w:space="0" w:color="auto"/>
              <w:left w:val="single" w:sz="8" w:space="0" w:color="auto"/>
              <w:bottom w:val="single" w:sz="8" w:space="0" w:color="auto"/>
              <w:right w:val="single" w:sz="8" w:space="0" w:color="auto"/>
            </w:tcBorders>
            <w:shd w:val="clear" w:color="auto" w:fill="FDE9D9" w:themeFill="accent6" w:themeFillTint="33"/>
          </w:tcPr>
          <w:p w14:paraId="52DF8AE4" w14:textId="77777777" w:rsidR="000F38A0" w:rsidRPr="000F38A0" w:rsidRDefault="000F38A0" w:rsidP="000F38A0">
            <w:pPr>
              <w:spacing w:after="200" w:line="276" w:lineRule="auto"/>
              <w:jc w:val="center"/>
              <w:rPr>
                <w:rFonts w:ascii="Arial" w:eastAsiaTheme="minorHAnsi" w:hAnsi="Arial" w:cs="Arial"/>
                <w:b/>
                <w:sz w:val="22"/>
                <w:szCs w:val="22"/>
                <w:lang w:eastAsia="en-US"/>
              </w:rPr>
            </w:pPr>
            <w:r w:rsidRPr="000F38A0">
              <w:rPr>
                <w:rFonts w:ascii="Arial" w:eastAsiaTheme="minorHAnsi" w:hAnsi="Arial" w:cs="Arial"/>
                <w:b/>
                <w:sz w:val="22"/>
                <w:szCs w:val="22"/>
                <w:lang w:eastAsia="en-US"/>
              </w:rPr>
              <w:t>Yes</w:t>
            </w:r>
          </w:p>
        </w:tc>
        <w:tc>
          <w:tcPr>
            <w:tcW w:w="850" w:type="dxa"/>
            <w:tcBorders>
              <w:top w:val="single" w:sz="8" w:space="0" w:color="auto"/>
              <w:left w:val="single" w:sz="8" w:space="0" w:color="auto"/>
              <w:bottom w:val="single" w:sz="8" w:space="0" w:color="auto"/>
              <w:right w:val="single" w:sz="8" w:space="0" w:color="auto"/>
            </w:tcBorders>
            <w:shd w:val="clear" w:color="auto" w:fill="FDE9D9" w:themeFill="accent6" w:themeFillTint="33"/>
          </w:tcPr>
          <w:p w14:paraId="64E0338E" w14:textId="77777777" w:rsidR="000F38A0" w:rsidRPr="000F38A0" w:rsidRDefault="000F38A0" w:rsidP="000F38A0">
            <w:pPr>
              <w:spacing w:after="200" w:line="276" w:lineRule="auto"/>
              <w:jc w:val="center"/>
              <w:rPr>
                <w:rFonts w:ascii="Arial" w:eastAsiaTheme="minorHAnsi" w:hAnsi="Arial" w:cs="Arial"/>
                <w:b/>
                <w:sz w:val="22"/>
                <w:szCs w:val="22"/>
                <w:lang w:eastAsia="en-US"/>
              </w:rPr>
            </w:pPr>
            <w:r w:rsidRPr="000F38A0">
              <w:rPr>
                <w:rFonts w:ascii="Arial" w:eastAsiaTheme="minorHAnsi" w:hAnsi="Arial" w:cs="Arial"/>
                <w:b/>
                <w:sz w:val="22"/>
                <w:szCs w:val="22"/>
                <w:lang w:eastAsia="en-US"/>
              </w:rPr>
              <w:t>Date</w:t>
            </w:r>
          </w:p>
        </w:tc>
      </w:tr>
      <w:tr w:rsidR="000F38A0" w:rsidRPr="000F38A0" w14:paraId="31E9D983" w14:textId="77777777" w:rsidTr="00585B4A">
        <w:trPr>
          <w:cantSplit/>
        </w:trPr>
        <w:tc>
          <w:tcPr>
            <w:tcW w:w="6946" w:type="dxa"/>
            <w:tcBorders>
              <w:top w:val="single" w:sz="8" w:space="0" w:color="auto"/>
              <w:left w:val="single" w:sz="6" w:space="0" w:color="auto"/>
              <w:bottom w:val="single" w:sz="6" w:space="0" w:color="auto"/>
              <w:right w:val="single" w:sz="6" w:space="0" w:color="auto"/>
            </w:tcBorders>
          </w:tcPr>
          <w:p w14:paraId="4E434D54" w14:textId="77777777" w:rsidR="000F38A0" w:rsidRPr="000F38A0" w:rsidRDefault="000F38A0" w:rsidP="000F38A0">
            <w:pPr>
              <w:numPr>
                <w:ilvl w:val="0"/>
                <w:numId w:val="5"/>
              </w:numPr>
              <w:spacing w:after="200" w:line="276" w:lineRule="auto"/>
              <w:jc w:val="both"/>
              <w:rPr>
                <w:rFonts w:ascii="Arial" w:hAnsi="Arial" w:cs="Arial"/>
                <w:sz w:val="20"/>
                <w:szCs w:val="20"/>
                <w:lang w:val="en-AU"/>
              </w:rPr>
            </w:pPr>
            <w:r w:rsidRPr="000F38A0">
              <w:rPr>
                <w:rFonts w:ascii="Arial" w:hAnsi="Arial" w:cs="Arial"/>
                <w:sz w:val="20"/>
                <w:szCs w:val="20"/>
                <w:lang w:val="en-AU"/>
              </w:rPr>
              <w:t>Introduction to key staff members and their roles explained</w:t>
            </w:r>
          </w:p>
        </w:tc>
        <w:tc>
          <w:tcPr>
            <w:tcW w:w="709" w:type="dxa"/>
            <w:tcBorders>
              <w:top w:val="single" w:sz="8" w:space="0" w:color="auto"/>
              <w:left w:val="single" w:sz="6" w:space="0" w:color="auto"/>
              <w:bottom w:val="single" w:sz="6" w:space="0" w:color="auto"/>
              <w:right w:val="single" w:sz="6" w:space="0" w:color="auto"/>
            </w:tcBorders>
          </w:tcPr>
          <w:p w14:paraId="06FA77D2"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8" w:space="0" w:color="auto"/>
              <w:left w:val="single" w:sz="6" w:space="0" w:color="auto"/>
              <w:bottom w:val="single" w:sz="6" w:space="0" w:color="auto"/>
              <w:right w:val="single" w:sz="6" w:space="0" w:color="auto"/>
            </w:tcBorders>
          </w:tcPr>
          <w:p w14:paraId="51D360C5"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8" w:space="0" w:color="auto"/>
              <w:left w:val="single" w:sz="6" w:space="0" w:color="auto"/>
              <w:bottom w:val="single" w:sz="6" w:space="0" w:color="auto"/>
              <w:right w:val="single" w:sz="6" w:space="0" w:color="auto"/>
            </w:tcBorders>
          </w:tcPr>
          <w:p w14:paraId="35344939"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0C5E7788" w14:textId="77777777" w:rsidTr="00585B4A">
        <w:trPr>
          <w:cantSplit/>
        </w:trPr>
        <w:tc>
          <w:tcPr>
            <w:tcW w:w="6946" w:type="dxa"/>
            <w:tcBorders>
              <w:left w:val="single" w:sz="6" w:space="0" w:color="auto"/>
              <w:right w:val="single" w:sz="6" w:space="0" w:color="auto"/>
            </w:tcBorders>
          </w:tcPr>
          <w:p w14:paraId="734A4D34" w14:textId="77777777" w:rsidR="000F38A0" w:rsidRPr="000F38A0" w:rsidRDefault="000F38A0" w:rsidP="000F38A0">
            <w:pPr>
              <w:numPr>
                <w:ilvl w:val="0"/>
                <w:numId w:val="5"/>
              </w:numPr>
              <w:spacing w:after="200" w:line="276" w:lineRule="auto"/>
              <w:jc w:val="both"/>
              <w:rPr>
                <w:rFonts w:ascii="Arial" w:hAnsi="Arial" w:cs="Arial"/>
                <w:sz w:val="20"/>
                <w:szCs w:val="20"/>
                <w:lang w:val="en-AU"/>
              </w:rPr>
            </w:pPr>
            <w:r w:rsidRPr="000F38A0">
              <w:rPr>
                <w:rFonts w:ascii="Arial" w:hAnsi="Arial" w:cs="Arial"/>
                <w:sz w:val="20"/>
                <w:szCs w:val="20"/>
                <w:lang w:val="en-AU"/>
              </w:rPr>
              <w:t>Location of welfare facilities (e.g. toilets, kitchen, rest room, showers, etc.)</w:t>
            </w:r>
          </w:p>
        </w:tc>
        <w:tc>
          <w:tcPr>
            <w:tcW w:w="709" w:type="dxa"/>
            <w:tcBorders>
              <w:left w:val="single" w:sz="6" w:space="0" w:color="auto"/>
              <w:right w:val="single" w:sz="6" w:space="0" w:color="auto"/>
            </w:tcBorders>
          </w:tcPr>
          <w:p w14:paraId="0480C333"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left w:val="single" w:sz="6" w:space="0" w:color="auto"/>
              <w:right w:val="single" w:sz="6" w:space="0" w:color="auto"/>
            </w:tcBorders>
          </w:tcPr>
          <w:p w14:paraId="5ACD2004"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left w:val="single" w:sz="6" w:space="0" w:color="auto"/>
              <w:right w:val="single" w:sz="6" w:space="0" w:color="auto"/>
            </w:tcBorders>
          </w:tcPr>
          <w:p w14:paraId="0A5224E7"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23873EDF" w14:textId="77777777" w:rsidTr="00585B4A">
        <w:trPr>
          <w:cantSplit/>
        </w:trPr>
        <w:tc>
          <w:tcPr>
            <w:tcW w:w="6946" w:type="dxa"/>
            <w:tcBorders>
              <w:top w:val="single" w:sz="6" w:space="0" w:color="auto"/>
              <w:left w:val="single" w:sz="6" w:space="0" w:color="auto"/>
              <w:bottom w:val="single" w:sz="6" w:space="0" w:color="auto"/>
              <w:right w:val="single" w:sz="6" w:space="0" w:color="auto"/>
            </w:tcBorders>
          </w:tcPr>
          <w:p w14:paraId="1F1C4612" w14:textId="77777777" w:rsidR="000F38A0" w:rsidRPr="000F38A0" w:rsidRDefault="000F38A0" w:rsidP="000F38A0">
            <w:pPr>
              <w:numPr>
                <w:ilvl w:val="0"/>
                <w:numId w:val="5"/>
              </w:numPr>
              <w:spacing w:after="200" w:line="276" w:lineRule="auto"/>
              <w:jc w:val="both"/>
              <w:rPr>
                <w:rFonts w:ascii="Arial" w:hAnsi="Arial" w:cs="Arial"/>
                <w:b/>
                <w:sz w:val="20"/>
                <w:szCs w:val="20"/>
                <w:u w:val="single"/>
                <w:lang w:val="en-AU"/>
              </w:rPr>
            </w:pPr>
            <w:r w:rsidRPr="000F38A0">
              <w:rPr>
                <w:rFonts w:ascii="Arial" w:hAnsi="Arial" w:cs="Arial"/>
                <w:sz w:val="20"/>
                <w:szCs w:val="20"/>
                <w:lang w:val="en-AU"/>
              </w:rPr>
              <w:t>Emergency procedures</w:t>
            </w:r>
          </w:p>
        </w:tc>
        <w:tc>
          <w:tcPr>
            <w:tcW w:w="709" w:type="dxa"/>
            <w:tcBorders>
              <w:top w:val="single" w:sz="6" w:space="0" w:color="auto"/>
              <w:left w:val="single" w:sz="6" w:space="0" w:color="auto"/>
              <w:bottom w:val="single" w:sz="6" w:space="0" w:color="auto"/>
              <w:right w:val="single" w:sz="6" w:space="0" w:color="auto"/>
            </w:tcBorders>
          </w:tcPr>
          <w:p w14:paraId="1AB8D3B8"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6" w:space="0" w:color="auto"/>
              <w:left w:val="single" w:sz="6" w:space="0" w:color="auto"/>
              <w:bottom w:val="single" w:sz="6" w:space="0" w:color="auto"/>
              <w:right w:val="single" w:sz="6" w:space="0" w:color="auto"/>
            </w:tcBorders>
          </w:tcPr>
          <w:p w14:paraId="3F9EEFA5"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6" w:space="0" w:color="auto"/>
              <w:left w:val="single" w:sz="6" w:space="0" w:color="auto"/>
              <w:bottom w:val="single" w:sz="6" w:space="0" w:color="auto"/>
              <w:right w:val="single" w:sz="6" w:space="0" w:color="auto"/>
            </w:tcBorders>
          </w:tcPr>
          <w:p w14:paraId="4F5C5074"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7F1BE3BF" w14:textId="77777777" w:rsidTr="00585B4A">
        <w:trPr>
          <w:cantSplit/>
        </w:trPr>
        <w:tc>
          <w:tcPr>
            <w:tcW w:w="6946" w:type="dxa"/>
            <w:tcBorders>
              <w:top w:val="single" w:sz="6" w:space="0" w:color="auto"/>
              <w:left w:val="single" w:sz="6" w:space="0" w:color="auto"/>
              <w:bottom w:val="single" w:sz="6" w:space="0" w:color="auto"/>
              <w:right w:val="single" w:sz="6" w:space="0" w:color="auto"/>
            </w:tcBorders>
          </w:tcPr>
          <w:p w14:paraId="1683A47E" w14:textId="77777777" w:rsidR="000F38A0" w:rsidRPr="000F38A0" w:rsidRDefault="000F38A0" w:rsidP="000F38A0">
            <w:pPr>
              <w:numPr>
                <w:ilvl w:val="0"/>
                <w:numId w:val="5"/>
              </w:numPr>
              <w:spacing w:after="200" w:line="276" w:lineRule="auto"/>
              <w:jc w:val="both"/>
              <w:rPr>
                <w:rFonts w:ascii="Arial" w:hAnsi="Arial" w:cs="Arial"/>
                <w:sz w:val="20"/>
                <w:szCs w:val="20"/>
                <w:u w:val="single"/>
                <w:lang w:val="en-AU"/>
              </w:rPr>
            </w:pPr>
            <w:r w:rsidRPr="000F38A0">
              <w:rPr>
                <w:rFonts w:ascii="Arial" w:hAnsi="Arial" w:cs="Arial"/>
                <w:sz w:val="20"/>
                <w:szCs w:val="20"/>
                <w:lang w:val="en-AU"/>
              </w:rPr>
              <w:t>Copy of safety policy received or location known</w:t>
            </w:r>
          </w:p>
        </w:tc>
        <w:tc>
          <w:tcPr>
            <w:tcW w:w="709" w:type="dxa"/>
            <w:tcBorders>
              <w:top w:val="single" w:sz="6" w:space="0" w:color="auto"/>
              <w:left w:val="single" w:sz="6" w:space="0" w:color="auto"/>
              <w:bottom w:val="single" w:sz="6" w:space="0" w:color="auto"/>
              <w:right w:val="single" w:sz="6" w:space="0" w:color="auto"/>
            </w:tcBorders>
          </w:tcPr>
          <w:p w14:paraId="534A2115"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6" w:space="0" w:color="auto"/>
              <w:left w:val="single" w:sz="6" w:space="0" w:color="auto"/>
              <w:bottom w:val="single" w:sz="6" w:space="0" w:color="auto"/>
              <w:right w:val="single" w:sz="6" w:space="0" w:color="auto"/>
            </w:tcBorders>
          </w:tcPr>
          <w:p w14:paraId="5DE3FC04"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6" w:space="0" w:color="auto"/>
              <w:left w:val="single" w:sz="6" w:space="0" w:color="auto"/>
              <w:bottom w:val="single" w:sz="6" w:space="0" w:color="auto"/>
              <w:right w:val="single" w:sz="6" w:space="0" w:color="auto"/>
            </w:tcBorders>
          </w:tcPr>
          <w:p w14:paraId="0E481A0B"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0F0DE803" w14:textId="77777777" w:rsidTr="00585B4A">
        <w:trPr>
          <w:cantSplit/>
        </w:trPr>
        <w:tc>
          <w:tcPr>
            <w:tcW w:w="6946" w:type="dxa"/>
            <w:tcBorders>
              <w:top w:val="single" w:sz="6" w:space="0" w:color="auto"/>
              <w:left w:val="single" w:sz="6" w:space="0" w:color="auto"/>
              <w:bottom w:val="single" w:sz="6" w:space="0" w:color="auto"/>
              <w:right w:val="single" w:sz="6" w:space="0" w:color="auto"/>
            </w:tcBorders>
          </w:tcPr>
          <w:p w14:paraId="6BFD08BA" w14:textId="77777777" w:rsidR="000F38A0" w:rsidRPr="000F38A0" w:rsidRDefault="000F38A0" w:rsidP="000F38A0">
            <w:pPr>
              <w:numPr>
                <w:ilvl w:val="0"/>
                <w:numId w:val="5"/>
              </w:numPr>
              <w:spacing w:after="200" w:line="276" w:lineRule="auto"/>
              <w:jc w:val="both"/>
              <w:rPr>
                <w:rFonts w:ascii="Arial" w:hAnsi="Arial" w:cs="Arial"/>
                <w:b/>
                <w:sz w:val="20"/>
                <w:szCs w:val="20"/>
                <w:u w:val="single"/>
                <w:lang w:val="en-AU"/>
              </w:rPr>
            </w:pPr>
            <w:r w:rsidRPr="000F38A0">
              <w:rPr>
                <w:rFonts w:ascii="Arial" w:hAnsi="Arial" w:cs="Arial"/>
                <w:sz w:val="20"/>
                <w:szCs w:val="20"/>
                <w:lang w:val="en-AU"/>
              </w:rPr>
              <w:t>Location of first aid facilities and contact for first aiders</w:t>
            </w:r>
          </w:p>
        </w:tc>
        <w:tc>
          <w:tcPr>
            <w:tcW w:w="709" w:type="dxa"/>
            <w:tcBorders>
              <w:top w:val="single" w:sz="6" w:space="0" w:color="auto"/>
              <w:left w:val="single" w:sz="6" w:space="0" w:color="auto"/>
              <w:bottom w:val="single" w:sz="6" w:space="0" w:color="auto"/>
              <w:right w:val="single" w:sz="6" w:space="0" w:color="auto"/>
            </w:tcBorders>
          </w:tcPr>
          <w:p w14:paraId="6544A89A"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6" w:space="0" w:color="auto"/>
              <w:left w:val="single" w:sz="6" w:space="0" w:color="auto"/>
              <w:bottom w:val="single" w:sz="6" w:space="0" w:color="auto"/>
              <w:right w:val="single" w:sz="6" w:space="0" w:color="auto"/>
            </w:tcBorders>
          </w:tcPr>
          <w:p w14:paraId="1604FE7B"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6" w:space="0" w:color="auto"/>
              <w:left w:val="single" w:sz="6" w:space="0" w:color="auto"/>
              <w:bottom w:val="single" w:sz="6" w:space="0" w:color="auto"/>
              <w:right w:val="single" w:sz="6" w:space="0" w:color="auto"/>
            </w:tcBorders>
          </w:tcPr>
          <w:p w14:paraId="58A362B0"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48CBB8F9" w14:textId="77777777" w:rsidTr="00585B4A">
        <w:trPr>
          <w:cantSplit/>
        </w:trPr>
        <w:tc>
          <w:tcPr>
            <w:tcW w:w="6946" w:type="dxa"/>
            <w:tcBorders>
              <w:top w:val="single" w:sz="6" w:space="0" w:color="auto"/>
              <w:left w:val="single" w:sz="6" w:space="0" w:color="auto"/>
              <w:bottom w:val="single" w:sz="6" w:space="0" w:color="auto"/>
              <w:right w:val="single" w:sz="6" w:space="0" w:color="auto"/>
            </w:tcBorders>
          </w:tcPr>
          <w:p w14:paraId="238A680D" w14:textId="77777777" w:rsidR="000F38A0" w:rsidRPr="000F38A0" w:rsidRDefault="000F38A0" w:rsidP="000F38A0">
            <w:pPr>
              <w:numPr>
                <w:ilvl w:val="0"/>
                <w:numId w:val="5"/>
              </w:numPr>
              <w:spacing w:after="200" w:line="276" w:lineRule="auto"/>
              <w:jc w:val="both"/>
              <w:rPr>
                <w:rFonts w:ascii="Arial" w:hAnsi="Arial" w:cs="Arial"/>
                <w:b/>
                <w:sz w:val="20"/>
                <w:szCs w:val="20"/>
                <w:u w:val="single"/>
                <w:lang w:val="en-AU"/>
              </w:rPr>
            </w:pPr>
            <w:r w:rsidRPr="000F38A0">
              <w:rPr>
                <w:rFonts w:ascii="Arial" w:hAnsi="Arial" w:cs="Arial"/>
                <w:sz w:val="20"/>
                <w:szCs w:val="20"/>
                <w:lang w:val="en-AU"/>
              </w:rPr>
              <w:t>Fire procedures and location of fire-fighting equipment</w:t>
            </w:r>
          </w:p>
        </w:tc>
        <w:tc>
          <w:tcPr>
            <w:tcW w:w="709" w:type="dxa"/>
            <w:tcBorders>
              <w:top w:val="single" w:sz="6" w:space="0" w:color="auto"/>
              <w:left w:val="single" w:sz="6" w:space="0" w:color="auto"/>
              <w:bottom w:val="single" w:sz="6" w:space="0" w:color="auto"/>
              <w:right w:val="single" w:sz="6" w:space="0" w:color="auto"/>
            </w:tcBorders>
          </w:tcPr>
          <w:p w14:paraId="0FC66D9A"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6" w:space="0" w:color="auto"/>
              <w:left w:val="single" w:sz="6" w:space="0" w:color="auto"/>
              <w:bottom w:val="single" w:sz="6" w:space="0" w:color="auto"/>
              <w:right w:val="single" w:sz="6" w:space="0" w:color="auto"/>
            </w:tcBorders>
          </w:tcPr>
          <w:p w14:paraId="4A676D3C"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6" w:space="0" w:color="auto"/>
              <w:left w:val="single" w:sz="6" w:space="0" w:color="auto"/>
              <w:bottom w:val="single" w:sz="6" w:space="0" w:color="auto"/>
              <w:right w:val="single" w:sz="6" w:space="0" w:color="auto"/>
            </w:tcBorders>
          </w:tcPr>
          <w:p w14:paraId="7CD66ACA"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00A4EC1F" w14:textId="77777777" w:rsidTr="00585B4A">
        <w:trPr>
          <w:cantSplit/>
        </w:trPr>
        <w:tc>
          <w:tcPr>
            <w:tcW w:w="6946" w:type="dxa"/>
            <w:tcBorders>
              <w:top w:val="single" w:sz="6" w:space="0" w:color="auto"/>
              <w:left w:val="single" w:sz="6" w:space="0" w:color="auto"/>
              <w:bottom w:val="single" w:sz="6" w:space="0" w:color="auto"/>
              <w:right w:val="single" w:sz="6" w:space="0" w:color="auto"/>
            </w:tcBorders>
          </w:tcPr>
          <w:p w14:paraId="4A841062" w14:textId="77777777" w:rsidR="000F38A0" w:rsidRPr="000F38A0" w:rsidRDefault="000F38A0" w:rsidP="000F38A0">
            <w:pPr>
              <w:numPr>
                <w:ilvl w:val="0"/>
                <w:numId w:val="5"/>
              </w:numPr>
              <w:spacing w:after="200" w:line="276" w:lineRule="auto"/>
              <w:jc w:val="both"/>
              <w:rPr>
                <w:rFonts w:ascii="Arial" w:hAnsi="Arial" w:cs="Arial"/>
                <w:b/>
                <w:sz w:val="20"/>
                <w:szCs w:val="20"/>
                <w:u w:val="single"/>
                <w:lang w:val="en-AU"/>
              </w:rPr>
            </w:pPr>
            <w:r w:rsidRPr="000F38A0">
              <w:rPr>
                <w:rFonts w:ascii="Arial" w:hAnsi="Arial" w:cs="Arial"/>
                <w:sz w:val="20"/>
                <w:szCs w:val="20"/>
                <w:lang w:val="en-AU"/>
              </w:rPr>
              <w:t>Accident/incident reporting and location of accident book</w:t>
            </w:r>
          </w:p>
        </w:tc>
        <w:tc>
          <w:tcPr>
            <w:tcW w:w="709" w:type="dxa"/>
            <w:tcBorders>
              <w:top w:val="single" w:sz="6" w:space="0" w:color="auto"/>
              <w:left w:val="single" w:sz="6" w:space="0" w:color="auto"/>
              <w:bottom w:val="single" w:sz="6" w:space="0" w:color="auto"/>
              <w:right w:val="single" w:sz="6" w:space="0" w:color="auto"/>
            </w:tcBorders>
          </w:tcPr>
          <w:p w14:paraId="477556F8"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6" w:space="0" w:color="auto"/>
              <w:left w:val="single" w:sz="6" w:space="0" w:color="auto"/>
              <w:bottom w:val="single" w:sz="6" w:space="0" w:color="auto"/>
              <w:right w:val="single" w:sz="6" w:space="0" w:color="auto"/>
            </w:tcBorders>
          </w:tcPr>
          <w:p w14:paraId="7B9639FD"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6" w:space="0" w:color="auto"/>
              <w:left w:val="single" w:sz="6" w:space="0" w:color="auto"/>
              <w:bottom w:val="single" w:sz="6" w:space="0" w:color="auto"/>
              <w:right w:val="single" w:sz="6" w:space="0" w:color="auto"/>
            </w:tcBorders>
          </w:tcPr>
          <w:p w14:paraId="4D3B8D34"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6DB4066E" w14:textId="77777777" w:rsidTr="00585B4A">
        <w:trPr>
          <w:cantSplit/>
        </w:trPr>
        <w:tc>
          <w:tcPr>
            <w:tcW w:w="6946" w:type="dxa"/>
            <w:tcBorders>
              <w:top w:val="single" w:sz="6" w:space="0" w:color="auto"/>
              <w:left w:val="single" w:sz="6" w:space="0" w:color="auto"/>
              <w:bottom w:val="single" w:sz="6" w:space="0" w:color="auto"/>
              <w:right w:val="single" w:sz="6" w:space="0" w:color="auto"/>
            </w:tcBorders>
          </w:tcPr>
          <w:p w14:paraId="520307C6" w14:textId="77777777" w:rsidR="000F38A0" w:rsidRPr="000F38A0" w:rsidRDefault="000F38A0" w:rsidP="000F38A0">
            <w:pPr>
              <w:numPr>
                <w:ilvl w:val="0"/>
                <w:numId w:val="5"/>
              </w:numPr>
              <w:spacing w:after="200" w:line="276" w:lineRule="auto"/>
              <w:jc w:val="both"/>
              <w:rPr>
                <w:rFonts w:ascii="Arial" w:hAnsi="Arial" w:cs="Arial"/>
                <w:sz w:val="20"/>
                <w:szCs w:val="20"/>
                <w:lang w:val="en-AU"/>
              </w:rPr>
            </w:pPr>
            <w:r w:rsidRPr="000F38A0">
              <w:rPr>
                <w:rFonts w:ascii="Arial" w:hAnsi="Arial" w:cs="Arial"/>
                <w:sz w:val="20"/>
                <w:szCs w:val="20"/>
                <w:lang w:val="en-AU"/>
              </w:rPr>
              <w:t>Use/control measures for hazardous substances in the workplace (e.g. COSHH) – if applicable</w:t>
            </w:r>
          </w:p>
        </w:tc>
        <w:tc>
          <w:tcPr>
            <w:tcW w:w="709" w:type="dxa"/>
            <w:tcBorders>
              <w:top w:val="single" w:sz="6" w:space="0" w:color="auto"/>
              <w:left w:val="single" w:sz="6" w:space="0" w:color="auto"/>
              <w:bottom w:val="single" w:sz="6" w:space="0" w:color="auto"/>
              <w:right w:val="single" w:sz="6" w:space="0" w:color="auto"/>
            </w:tcBorders>
          </w:tcPr>
          <w:p w14:paraId="594E1EB5"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6" w:space="0" w:color="auto"/>
              <w:left w:val="single" w:sz="6" w:space="0" w:color="auto"/>
              <w:bottom w:val="single" w:sz="6" w:space="0" w:color="auto"/>
              <w:right w:val="single" w:sz="6" w:space="0" w:color="auto"/>
            </w:tcBorders>
          </w:tcPr>
          <w:p w14:paraId="24FCDAA6"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6" w:space="0" w:color="auto"/>
              <w:left w:val="single" w:sz="6" w:space="0" w:color="auto"/>
              <w:bottom w:val="single" w:sz="6" w:space="0" w:color="auto"/>
              <w:right w:val="single" w:sz="6" w:space="0" w:color="auto"/>
            </w:tcBorders>
          </w:tcPr>
          <w:p w14:paraId="135CE46E"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3C3C785B" w14:textId="77777777" w:rsidTr="00585B4A">
        <w:trPr>
          <w:cantSplit/>
        </w:trPr>
        <w:tc>
          <w:tcPr>
            <w:tcW w:w="6946" w:type="dxa"/>
            <w:tcBorders>
              <w:top w:val="single" w:sz="6" w:space="0" w:color="auto"/>
              <w:left w:val="single" w:sz="6" w:space="0" w:color="auto"/>
              <w:bottom w:val="single" w:sz="6" w:space="0" w:color="auto"/>
              <w:right w:val="single" w:sz="6" w:space="0" w:color="auto"/>
            </w:tcBorders>
          </w:tcPr>
          <w:p w14:paraId="2E67AC30" w14:textId="77777777" w:rsidR="000F38A0" w:rsidRPr="000F38A0" w:rsidRDefault="000F38A0" w:rsidP="000F38A0">
            <w:pPr>
              <w:numPr>
                <w:ilvl w:val="0"/>
                <w:numId w:val="5"/>
              </w:numPr>
              <w:spacing w:after="200" w:line="276" w:lineRule="auto"/>
              <w:jc w:val="both"/>
              <w:rPr>
                <w:rFonts w:ascii="Arial" w:hAnsi="Arial" w:cs="Arial"/>
                <w:b/>
                <w:sz w:val="20"/>
                <w:szCs w:val="20"/>
                <w:u w:val="single"/>
                <w:lang w:val="en-AU"/>
              </w:rPr>
            </w:pPr>
            <w:r w:rsidRPr="000F38A0">
              <w:rPr>
                <w:rFonts w:ascii="Arial" w:hAnsi="Arial" w:cs="Arial"/>
                <w:sz w:val="20"/>
                <w:szCs w:val="20"/>
                <w:lang w:val="en-AU"/>
              </w:rPr>
              <w:t>Display Screen Equipment Regulations and associated procedures – if applicable</w:t>
            </w:r>
          </w:p>
        </w:tc>
        <w:tc>
          <w:tcPr>
            <w:tcW w:w="709" w:type="dxa"/>
            <w:tcBorders>
              <w:top w:val="single" w:sz="6" w:space="0" w:color="auto"/>
              <w:left w:val="single" w:sz="6" w:space="0" w:color="auto"/>
              <w:bottom w:val="single" w:sz="6" w:space="0" w:color="auto"/>
              <w:right w:val="single" w:sz="6" w:space="0" w:color="auto"/>
            </w:tcBorders>
          </w:tcPr>
          <w:p w14:paraId="5A457B96"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6" w:space="0" w:color="auto"/>
              <w:left w:val="single" w:sz="6" w:space="0" w:color="auto"/>
              <w:bottom w:val="single" w:sz="6" w:space="0" w:color="auto"/>
              <w:right w:val="single" w:sz="6" w:space="0" w:color="auto"/>
            </w:tcBorders>
          </w:tcPr>
          <w:p w14:paraId="36A314A4"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6" w:space="0" w:color="auto"/>
              <w:left w:val="single" w:sz="6" w:space="0" w:color="auto"/>
              <w:bottom w:val="single" w:sz="6" w:space="0" w:color="auto"/>
              <w:right w:val="single" w:sz="6" w:space="0" w:color="auto"/>
            </w:tcBorders>
          </w:tcPr>
          <w:p w14:paraId="295BA7AE"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02888B67" w14:textId="77777777" w:rsidTr="00585B4A">
        <w:trPr>
          <w:cantSplit/>
        </w:trPr>
        <w:tc>
          <w:tcPr>
            <w:tcW w:w="6946" w:type="dxa"/>
            <w:tcBorders>
              <w:top w:val="single" w:sz="6" w:space="0" w:color="auto"/>
              <w:left w:val="single" w:sz="6" w:space="0" w:color="auto"/>
              <w:bottom w:val="single" w:sz="6" w:space="0" w:color="auto"/>
              <w:right w:val="single" w:sz="6" w:space="0" w:color="auto"/>
            </w:tcBorders>
          </w:tcPr>
          <w:p w14:paraId="76E21319" w14:textId="77777777" w:rsidR="000F38A0" w:rsidRPr="000F38A0" w:rsidRDefault="000F38A0" w:rsidP="000F38A0">
            <w:pPr>
              <w:numPr>
                <w:ilvl w:val="0"/>
                <w:numId w:val="5"/>
              </w:numPr>
              <w:spacing w:after="200" w:line="276" w:lineRule="auto"/>
              <w:jc w:val="both"/>
              <w:rPr>
                <w:rFonts w:ascii="Arial" w:hAnsi="Arial" w:cs="Arial"/>
                <w:b/>
                <w:sz w:val="20"/>
                <w:szCs w:val="20"/>
                <w:u w:val="single"/>
                <w:lang w:val="en-AU"/>
              </w:rPr>
            </w:pPr>
            <w:r w:rsidRPr="000F38A0">
              <w:rPr>
                <w:rFonts w:ascii="Arial" w:hAnsi="Arial" w:cs="Arial"/>
                <w:sz w:val="20"/>
                <w:szCs w:val="20"/>
                <w:lang w:val="en-AU"/>
              </w:rPr>
              <w:t>Manual handling procedures – if applicable</w:t>
            </w:r>
          </w:p>
        </w:tc>
        <w:tc>
          <w:tcPr>
            <w:tcW w:w="709" w:type="dxa"/>
            <w:tcBorders>
              <w:top w:val="single" w:sz="6" w:space="0" w:color="auto"/>
              <w:left w:val="single" w:sz="6" w:space="0" w:color="auto"/>
              <w:bottom w:val="single" w:sz="6" w:space="0" w:color="auto"/>
              <w:right w:val="single" w:sz="6" w:space="0" w:color="auto"/>
            </w:tcBorders>
          </w:tcPr>
          <w:p w14:paraId="5A039054"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6" w:space="0" w:color="auto"/>
              <w:left w:val="single" w:sz="6" w:space="0" w:color="auto"/>
              <w:bottom w:val="single" w:sz="6" w:space="0" w:color="auto"/>
              <w:right w:val="single" w:sz="6" w:space="0" w:color="auto"/>
            </w:tcBorders>
          </w:tcPr>
          <w:p w14:paraId="55C4D63C"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6" w:space="0" w:color="auto"/>
              <w:left w:val="single" w:sz="6" w:space="0" w:color="auto"/>
              <w:bottom w:val="single" w:sz="6" w:space="0" w:color="auto"/>
              <w:right w:val="single" w:sz="6" w:space="0" w:color="auto"/>
            </w:tcBorders>
          </w:tcPr>
          <w:p w14:paraId="7B5B8EF7"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3DE31B38" w14:textId="77777777" w:rsidTr="00585B4A">
        <w:trPr>
          <w:cantSplit/>
        </w:trPr>
        <w:tc>
          <w:tcPr>
            <w:tcW w:w="6946" w:type="dxa"/>
            <w:tcBorders>
              <w:top w:val="single" w:sz="6" w:space="0" w:color="auto"/>
              <w:left w:val="single" w:sz="6" w:space="0" w:color="auto"/>
              <w:bottom w:val="single" w:sz="6" w:space="0" w:color="auto"/>
              <w:right w:val="single" w:sz="6" w:space="0" w:color="auto"/>
            </w:tcBorders>
          </w:tcPr>
          <w:p w14:paraId="4B5890A9" w14:textId="77777777" w:rsidR="000F38A0" w:rsidRPr="000F38A0" w:rsidRDefault="000F38A0" w:rsidP="000F38A0">
            <w:pPr>
              <w:numPr>
                <w:ilvl w:val="0"/>
                <w:numId w:val="5"/>
              </w:numPr>
              <w:spacing w:after="200" w:line="276" w:lineRule="auto"/>
              <w:jc w:val="both"/>
              <w:rPr>
                <w:rFonts w:ascii="Arial" w:hAnsi="Arial" w:cs="Arial"/>
                <w:b/>
                <w:sz w:val="20"/>
                <w:szCs w:val="20"/>
                <w:u w:val="single"/>
                <w:lang w:val="en-AU"/>
              </w:rPr>
            </w:pPr>
            <w:r w:rsidRPr="000F38A0">
              <w:rPr>
                <w:rFonts w:ascii="Arial" w:hAnsi="Arial" w:cs="Arial"/>
                <w:sz w:val="20"/>
                <w:szCs w:val="20"/>
                <w:lang w:val="en-AU"/>
              </w:rPr>
              <w:t>Protective clothing/equipment arrangements – if applicable</w:t>
            </w:r>
          </w:p>
        </w:tc>
        <w:tc>
          <w:tcPr>
            <w:tcW w:w="709" w:type="dxa"/>
            <w:tcBorders>
              <w:top w:val="single" w:sz="6" w:space="0" w:color="auto"/>
              <w:left w:val="single" w:sz="6" w:space="0" w:color="auto"/>
              <w:bottom w:val="single" w:sz="6" w:space="0" w:color="auto"/>
              <w:right w:val="single" w:sz="6" w:space="0" w:color="auto"/>
            </w:tcBorders>
          </w:tcPr>
          <w:p w14:paraId="1FB27D9D"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6" w:space="0" w:color="auto"/>
              <w:left w:val="single" w:sz="6" w:space="0" w:color="auto"/>
              <w:bottom w:val="single" w:sz="6" w:space="0" w:color="auto"/>
              <w:right w:val="single" w:sz="6" w:space="0" w:color="auto"/>
            </w:tcBorders>
          </w:tcPr>
          <w:p w14:paraId="1D89AED4"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6" w:space="0" w:color="auto"/>
              <w:left w:val="single" w:sz="6" w:space="0" w:color="auto"/>
              <w:bottom w:val="single" w:sz="6" w:space="0" w:color="auto"/>
              <w:right w:val="single" w:sz="6" w:space="0" w:color="auto"/>
            </w:tcBorders>
          </w:tcPr>
          <w:p w14:paraId="4604B6BC"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426F0F01" w14:textId="77777777" w:rsidTr="00585B4A">
        <w:trPr>
          <w:cantSplit/>
        </w:trPr>
        <w:tc>
          <w:tcPr>
            <w:tcW w:w="6946" w:type="dxa"/>
            <w:tcBorders>
              <w:top w:val="single" w:sz="6" w:space="0" w:color="auto"/>
              <w:left w:val="single" w:sz="6" w:space="0" w:color="auto"/>
              <w:right w:val="single" w:sz="6" w:space="0" w:color="auto"/>
            </w:tcBorders>
          </w:tcPr>
          <w:p w14:paraId="4C9813C7" w14:textId="77777777" w:rsidR="000F38A0" w:rsidRPr="000F38A0" w:rsidRDefault="000F38A0" w:rsidP="000F38A0">
            <w:pPr>
              <w:numPr>
                <w:ilvl w:val="0"/>
                <w:numId w:val="5"/>
              </w:numPr>
              <w:spacing w:after="200" w:line="276" w:lineRule="auto"/>
              <w:jc w:val="both"/>
              <w:rPr>
                <w:rFonts w:ascii="Arial" w:hAnsi="Arial" w:cs="Arial"/>
                <w:b/>
                <w:sz w:val="20"/>
                <w:szCs w:val="20"/>
                <w:u w:val="single"/>
                <w:lang w:val="en-AU"/>
              </w:rPr>
            </w:pPr>
            <w:r w:rsidRPr="000F38A0">
              <w:rPr>
                <w:rFonts w:ascii="Arial" w:hAnsi="Arial" w:cs="Arial"/>
                <w:sz w:val="20"/>
                <w:szCs w:val="20"/>
                <w:lang w:val="en-AU"/>
              </w:rPr>
              <w:t>Instruction on equipment you will be using (list equipment)</w:t>
            </w:r>
          </w:p>
        </w:tc>
        <w:tc>
          <w:tcPr>
            <w:tcW w:w="709" w:type="dxa"/>
            <w:tcBorders>
              <w:top w:val="single" w:sz="6" w:space="0" w:color="auto"/>
              <w:left w:val="single" w:sz="6" w:space="0" w:color="auto"/>
              <w:right w:val="single" w:sz="6" w:space="0" w:color="auto"/>
            </w:tcBorders>
          </w:tcPr>
          <w:p w14:paraId="013B8A5F"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6" w:space="0" w:color="auto"/>
              <w:left w:val="single" w:sz="6" w:space="0" w:color="auto"/>
              <w:right w:val="single" w:sz="6" w:space="0" w:color="auto"/>
            </w:tcBorders>
          </w:tcPr>
          <w:p w14:paraId="64380027"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6" w:space="0" w:color="auto"/>
              <w:left w:val="single" w:sz="6" w:space="0" w:color="auto"/>
              <w:right w:val="single" w:sz="6" w:space="0" w:color="auto"/>
            </w:tcBorders>
          </w:tcPr>
          <w:p w14:paraId="536AC75D"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6021F325" w14:textId="77777777" w:rsidTr="00585B4A">
        <w:trPr>
          <w:cantSplit/>
        </w:trPr>
        <w:tc>
          <w:tcPr>
            <w:tcW w:w="6946" w:type="dxa"/>
            <w:tcBorders>
              <w:top w:val="single" w:sz="6" w:space="0" w:color="auto"/>
              <w:left w:val="single" w:sz="6" w:space="0" w:color="auto"/>
              <w:right w:val="single" w:sz="6" w:space="0" w:color="auto"/>
            </w:tcBorders>
          </w:tcPr>
          <w:p w14:paraId="399F797F" w14:textId="77777777" w:rsidR="000F38A0" w:rsidRPr="000F38A0" w:rsidRDefault="000F38A0" w:rsidP="000F38A0">
            <w:pPr>
              <w:numPr>
                <w:ilvl w:val="0"/>
                <w:numId w:val="5"/>
              </w:numPr>
              <w:spacing w:after="200" w:line="276" w:lineRule="auto"/>
              <w:jc w:val="both"/>
              <w:rPr>
                <w:rFonts w:ascii="Arial" w:hAnsi="Arial" w:cs="Arial"/>
                <w:b/>
                <w:sz w:val="20"/>
                <w:szCs w:val="20"/>
                <w:u w:val="single"/>
                <w:lang w:val="en-AU"/>
              </w:rPr>
            </w:pPr>
            <w:r w:rsidRPr="000F38A0">
              <w:rPr>
                <w:rFonts w:ascii="Arial" w:hAnsi="Arial" w:cs="Arial"/>
                <w:sz w:val="20"/>
                <w:szCs w:val="20"/>
                <w:lang w:val="en-AU"/>
              </w:rPr>
              <w:t>Specific training for tasks to be undertaken</w:t>
            </w:r>
          </w:p>
        </w:tc>
        <w:tc>
          <w:tcPr>
            <w:tcW w:w="709" w:type="dxa"/>
            <w:tcBorders>
              <w:top w:val="single" w:sz="6" w:space="0" w:color="auto"/>
              <w:left w:val="nil"/>
              <w:right w:val="single" w:sz="6" w:space="0" w:color="auto"/>
            </w:tcBorders>
          </w:tcPr>
          <w:p w14:paraId="3604D8B3"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6" w:space="0" w:color="auto"/>
              <w:left w:val="nil"/>
              <w:right w:val="single" w:sz="6" w:space="0" w:color="auto"/>
            </w:tcBorders>
          </w:tcPr>
          <w:p w14:paraId="72FA2384"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6" w:space="0" w:color="auto"/>
              <w:left w:val="nil"/>
              <w:right w:val="single" w:sz="6" w:space="0" w:color="auto"/>
            </w:tcBorders>
          </w:tcPr>
          <w:p w14:paraId="01316CA7"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28577C07" w14:textId="77777777" w:rsidTr="00585B4A">
        <w:trPr>
          <w:cantSplit/>
        </w:trPr>
        <w:tc>
          <w:tcPr>
            <w:tcW w:w="6946" w:type="dxa"/>
            <w:tcBorders>
              <w:top w:val="single" w:sz="6" w:space="0" w:color="auto"/>
              <w:left w:val="single" w:sz="6" w:space="0" w:color="auto"/>
              <w:right w:val="single" w:sz="6" w:space="0" w:color="auto"/>
            </w:tcBorders>
          </w:tcPr>
          <w:p w14:paraId="1179C04A" w14:textId="77777777" w:rsidR="000F38A0" w:rsidRPr="000F38A0" w:rsidRDefault="000F38A0" w:rsidP="000F38A0">
            <w:pPr>
              <w:numPr>
                <w:ilvl w:val="0"/>
                <w:numId w:val="5"/>
              </w:numPr>
              <w:spacing w:after="200" w:line="276" w:lineRule="auto"/>
              <w:jc w:val="both"/>
              <w:rPr>
                <w:rFonts w:ascii="Arial" w:hAnsi="Arial" w:cs="Arial"/>
                <w:b/>
                <w:sz w:val="20"/>
                <w:szCs w:val="20"/>
                <w:u w:val="single"/>
                <w:lang w:val="en-AU"/>
              </w:rPr>
            </w:pPr>
            <w:r w:rsidRPr="000F38A0">
              <w:rPr>
                <w:rFonts w:ascii="Arial" w:hAnsi="Arial" w:cs="Arial"/>
                <w:sz w:val="20"/>
                <w:szCs w:val="20"/>
                <w:lang w:val="en-AU"/>
              </w:rPr>
              <w:t>Specific information relating to risk assessments covering tasks to be undertaken</w:t>
            </w:r>
          </w:p>
        </w:tc>
        <w:tc>
          <w:tcPr>
            <w:tcW w:w="709" w:type="dxa"/>
            <w:tcBorders>
              <w:top w:val="single" w:sz="6" w:space="0" w:color="auto"/>
              <w:left w:val="nil"/>
              <w:right w:val="single" w:sz="6" w:space="0" w:color="auto"/>
            </w:tcBorders>
          </w:tcPr>
          <w:p w14:paraId="06D2A0C4"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6" w:space="0" w:color="auto"/>
              <w:left w:val="nil"/>
              <w:right w:val="single" w:sz="6" w:space="0" w:color="auto"/>
            </w:tcBorders>
          </w:tcPr>
          <w:p w14:paraId="596E366D"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6" w:space="0" w:color="auto"/>
              <w:left w:val="nil"/>
              <w:right w:val="single" w:sz="6" w:space="0" w:color="auto"/>
            </w:tcBorders>
          </w:tcPr>
          <w:p w14:paraId="742AC86A"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164EA535" w14:textId="77777777" w:rsidTr="00585B4A">
        <w:trPr>
          <w:cantSplit/>
        </w:trPr>
        <w:tc>
          <w:tcPr>
            <w:tcW w:w="6946" w:type="dxa"/>
            <w:tcBorders>
              <w:top w:val="single" w:sz="6" w:space="0" w:color="auto"/>
              <w:left w:val="single" w:sz="6" w:space="0" w:color="auto"/>
              <w:bottom w:val="single" w:sz="6" w:space="0" w:color="auto"/>
              <w:right w:val="single" w:sz="6" w:space="0" w:color="auto"/>
            </w:tcBorders>
          </w:tcPr>
          <w:p w14:paraId="3F3DD336" w14:textId="77777777" w:rsidR="000F38A0" w:rsidRPr="000F38A0" w:rsidRDefault="000F38A0" w:rsidP="000F38A0">
            <w:pPr>
              <w:numPr>
                <w:ilvl w:val="0"/>
                <w:numId w:val="5"/>
              </w:numPr>
              <w:spacing w:after="200" w:line="276" w:lineRule="auto"/>
              <w:jc w:val="both"/>
              <w:rPr>
                <w:rFonts w:ascii="Arial" w:hAnsi="Arial" w:cs="Arial"/>
                <w:b/>
                <w:sz w:val="20"/>
                <w:szCs w:val="20"/>
                <w:u w:val="single"/>
                <w:lang w:val="en-AU"/>
              </w:rPr>
            </w:pPr>
            <w:r w:rsidRPr="000F38A0">
              <w:rPr>
                <w:rFonts w:ascii="Arial" w:hAnsi="Arial" w:cs="Arial"/>
                <w:sz w:val="20"/>
                <w:szCs w:val="20"/>
                <w:lang w:val="en-AU"/>
              </w:rPr>
              <w:t>Location of health and safety information and advice</w:t>
            </w:r>
          </w:p>
        </w:tc>
        <w:tc>
          <w:tcPr>
            <w:tcW w:w="709" w:type="dxa"/>
            <w:tcBorders>
              <w:top w:val="single" w:sz="6" w:space="0" w:color="auto"/>
              <w:left w:val="nil"/>
              <w:bottom w:val="single" w:sz="6" w:space="0" w:color="auto"/>
              <w:right w:val="single" w:sz="6" w:space="0" w:color="auto"/>
            </w:tcBorders>
          </w:tcPr>
          <w:p w14:paraId="41DCA113"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6" w:space="0" w:color="auto"/>
              <w:left w:val="nil"/>
              <w:bottom w:val="single" w:sz="6" w:space="0" w:color="auto"/>
              <w:right w:val="single" w:sz="6" w:space="0" w:color="auto"/>
            </w:tcBorders>
          </w:tcPr>
          <w:p w14:paraId="481C234E"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6" w:space="0" w:color="auto"/>
              <w:left w:val="nil"/>
              <w:bottom w:val="single" w:sz="6" w:space="0" w:color="auto"/>
              <w:right w:val="single" w:sz="6" w:space="0" w:color="auto"/>
            </w:tcBorders>
          </w:tcPr>
          <w:p w14:paraId="7A833329"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1E727021" w14:textId="77777777" w:rsidTr="00585B4A">
        <w:trPr>
          <w:cantSplit/>
        </w:trPr>
        <w:tc>
          <w:tcPr>
            <w:tcW w:w="6946" w:type="dxa"/>
            <w:tcBorders>
              <w:left w:val="single" w:sz="6" w:space="0" w:color="auto"/>
              <w:bottom w:val="single" w:sz="4" w:space="0" w:color="auto"/>
              <w:right w:val="single" w:sz="6" w:space="0" w:color="auto"/>
            </w:tcBorders>
          </w:tcPr>
          <w:p w14:paraId="622498BA" w14:textId="77777777" w:rsidR="000F38A0" w:rsidRPr="000F38A0" w:rsidRDefault="000F38A0" w:rsidP="000F38A0">
            <w:pPr>
              <w:numPr>
                <w:ilvl w:val="0"/>
                <w:numId w:val="5"/>
              </w:numPr>
              <w:spacing w:after="200" w:line="276" w:lineRule="auto"/>
              <w:jc w:val="both"/>
              <w:rPr>
                <w:rFonts w:ascii="Arial" w:hAnsi="Arial" w:cs="Arial"/>
                <w:sz w:val="20"/>
                <w:szCs w:val="20"/>
                <w:lang w:val="en-AU"/>
              </w:rPr>
            </w:pPr>
            <w:r w:rsidRPr="000F38A0">
              <w:rPr>
                <w:rFonts w:ascii="Arial" w:hAnsi="Arial" w:cs="Arial"/>
                <w:sz w:val="20"/>
                <w:szCs w:val="20"/>
                <w:lang w:val="en-AU"/>
              </w:rPr>
              <w:t>Specific disability related induction issues</w:t>
            </w:r>
          </w:p>
        </w:tc>
        <w:tc>
          <w:tcPr>
            <w:tcW w:w="709" w:type="dxa"/>
            <w:tcBorders>
              <w:left w:val="nil"/>
              <w:bottom w:val="single" w:sz="4" w:space="0" w:color="auto"/>
              <w:right w:val="single" w:sz="6" w:space="0" w:color="auto"/>
            </w:tcBorders>
          </w:tcPr>
          <w:p w14:paraId="3103F36F"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left w:val="nil"/>
              <w:bottom w:val="single" w:sz="4" w:space="0" w:color="auto"/>
              <w:right w:val="single" w:sz="6" w:space="0" w:color="auto"/>
            </w:tcBorders>
          </w:tcPr>
          <w:p w14:paraId="7F9EB752"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left w:val="nil"/>
              <w:bottom w:val="single" w:sz="4" w:space="0" w:color="auto"/>
              <w:right w:val="single" w:sz="6" w:space="0" w:color="auto"/>
            </w:tcBorders>
          </w:tcPr>
          <w:p w14:paraId="06EBC85E"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4B836C00" w14:textId="77777777" w:rsidTr="00585B4A">
        <w:trPr>
          <w:cantSplit/>
        </w:trPr>
        <w:tc>
          <w:tcPr>
            <w:tcW w:w="6946" w:type="dxa"/>
            <w:tcBorders>
              <w:left w:val="single" w:sz="6" w:space="0" w:color="auto"/>
              <w:bottom w:val="single" w:sz="4" w:space="0" w:color="auto"/>
              <w:right w:val="single" w:sz="6" w:space="0" w:color="auto"/>
            </w:tcBorders>
          </w:tcPr>
          <w:p w14:paraId="27445B63" w14:textId="77777777" w:rsidR="000F38A0" w:rsidRPr="000F38A0" w:rsidRDefault="000F38A0" w:rsidP="000F38A0">
            <w:pPr>
              <w:numPr>
                <w:ilvl w:val="0"/>
                <w:numId w:val="5"/>
              </w:numPr>
              <w:spacing w:after="200" w:line="276" w:lineRule="auto"/>
              <w:jc w:val="both"/>
              <w:rPr>
                <w:rFonts w:ascii="Arial" w:hAnsi="Arial" w:cs="Arial"/>
                <w:b/>
                <w:sz w:val="20"/>
                <w:szCs w:val="20"/>
                <w:u w:val="single"/>
                <w:lang w:val="en-AU"/>
              </w:rPr>
            </w:pPr>
            <w:r w:rsidRPr="000F38A0">
              <w:rPr>
                <w:rFonts w:ascii="Arial" w:hAnsi="Arial" w:cs="Arial"/>
                <w:sz w:val="20"/>
                <w:szCs w:val="20"/>
                <w:lang w:val="en-AU"/>
              </w:rPr>
              <w:t>Other issues covered/to be covered please state:</w:t>
            </w:r>
          </w:p>
        </w:tc>
        <w:tc>
          <w:tcPr>
            <w:tcW w:w="709" w:type="dxa"/>
            <w:tcBorders>
              <w:left w:val="nil"/>
              <w:bottom w:val="single" w:sz="4" w:space="0" w:color="auto"/>
              <w:right w:val="single" w:sz="6" w:space="0" w:color="auto"/>
            </w:tcBorders>
          </w:tcPr>
          <w:p w14:paraId="04729DB1" w14:textId="77777777" w:rsidR="000F38A0" w:rsidRPr="000F38A0" w:rsidRDefault="000F38A0" w:rsidP="000F38A0">
            <w:pPr>
              <w:jc w:val="both"/>
              <w:rPr>
                <w:rFonts w:ascii="Arial" w:eastAsiaTheme="minorHAnsi" w:hAnsi="Arial" w:cs="Arial"/>
                <w:sz w:val="20"/>
                <w:szCs w:val="20"/>
                <w:lang w:eastAsia="en-US"/>
              </w:rPr>
            </w:pPr>
          </w:p>
        </w:tc>
        <w:tc>
          <w:tcPr>
            <w:tcW w:w="709" w:type="dxa"/>
            <w:tcBorders>
              <w:left w:val="nil"/>
              <w:bottom w:val="single" w:sz="4" w:space="0" w:color="auto"/>
              <w:right w:val="single" w:sz="6" w:space="0" w:color="auto"/>
            </w:tcBorders>
          </w:tcPr>
          <w:p w14:paraId="3C182FAC" w14:textId="77777777" w:rsidR="000F38A0" w:rsidRPr="000F38A0" w:rsidRDefault="000F38A0" w:rsidP="000F38A0">
            <w:pPr>
              <w:jc w:val="both"/>
              <w:rPr>
                <w:rFonts w:ascii="Arial" w:eastAsiaTheme="minorHAnsi" w:hAnsi="Arial" w:cs="Arial"/>
                <w:sz w:val="20"/>
                <w:szCs w:val="20"/>
                <w:lang w:eastAsia="en-US"/>
              </w:rPr>
            </w:pPr>
          </w:p>
        </w:tc>
        <w:tc>
          <w:tcPr>
            <w:tcW w:w="850" w:type="dxa"/>
            <w:tcBorders>
              <w:left w:val="nil"/>
              <w:bottom w:val="single" w:sz="4" w:space="0" w:color="auto"/>
              <w:right w:val="single" w:sz="6" w:space="0" w:color="auto"/>
            </w:tcBorders>
          </w:tcPr>
          <w:p w14:paraId="06E99EF2"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3D4AC535" w14:textId="77777777" w:rsidTr="00585B4A">
        <w:trPr>
          <w:cantSplit/>
        </w:trPr>
        <w:tc>
          <w:tcPr>
            <w:tcW w:w="6946" w:type="dxa"/>
            <w:tcBorders>
              <w:top w:val="single" w:sz="4" w:space="0" w:color="auto"/>
              <w:left w:val="single" w:sz="4" w:space="0" w:color="auto"/>
              <w:bottom w:val="single" w:sz="4" w:space="0" w:color="auto"/>
              <w:right w:val="single" w:sz="4" w:space="0" w:color="auto"/>
            </w:tcBorders>
          </w:tcPr>
          <w:p w14:paraId="0BD31DC9" w14:textId="77777777" w:rsidR="000F38A0" w:rsidRPr="000F38A0" w:rsidRDefault="000F38A0" w:rsidP="000F38A0">
            <w:pPr>
              <w:jc w:val="both"/>
              <w:rPr>
                <w:rFonts w:ascii="Arial" w:eastAsiaTheme="minorHAnsi" w:hAnsi="Arial" w:cs="Arial"/>
                <w:sz w:val="22"/>
                <w:szCs w:val="22"/>
                <w:lang w:eastAsia="en-US"/>
              </w:rPr>
            </w:pPr>
          </w:p>
          <w:p w14:paraId="3D2A5D12" w14:textId="77777777" w:rsidR="000F38A0" w:rsidRPr="000F38A0" w:rsidRDefault="000F38A0" w:rsidP="000F38A0">
            <w:pPr>
              <w:jc w:val="both"/>
              <w:rPr>
                <w:rFonts w:ascii="Arial" w:eastAsiaTheme="minorHAnsi" w:hAnsi="Arial" w:cs="Arial"/>
                <w:sz w:val="22"/>
                <w:szCs w:val="22"/>
                <w:lang w:eastAsia="en-US"/>
              </w:rPr>
            </w:pPr>
          </w:p>
        </w:tc>
        <w:tc>
          <w:tcPr>
            <w:tcW w:w="709" w:type="dxa"/>
            <w:tcBorders>
              <w:top w:val="single" w:sz="4" w:space="0" w:color="auto"/>
              <w:left w:val="single" w:sz="4" w:space="0" w:color="auto"/>
              <w:bottom w:val="single" w:sz="4" w:space="0" w:color="auto"/>
              <w:right w:val="single" w:sz="4" w:space="0" w:color="auto"/>
            </w:tcBorders>
          </w:tcPr>
          <w:p w14:paraId="1D414618" w14:textId="77777777" w:rsidR="000F38A0" w:rsidRPr="000F38A0" w:rsidRDefault="000F38A0" w:rsidP="000F38A0">
            <w:pPr>
              <w:jc w:val="both"/>
              <w:rPr>
                <w:rFonts w:ascii="Arial" w:eastAsiaTheme="minorHAnsi" w:hAnsi="Arial" w:cs="Arial"/>
                <w:sz w:val="22"/>
                <w:szCs w:val="22"/>
                <w:lang w:eastAsia="en-US"/>
              </w:rPr>
            </w:pPr>
          </w:p>
        </w:tc>
        <w:tc>
          <w:tcPr>
            <w:tcW w:w="709" w:type="dxa"/>
            <w:tcBorders>
              <w:top w:val="single" w:sz="4" w:space="0" w:color="auto"/>
              <w:left w:val="single" w:sz="4" w:space="0" w:color="auto"/>
              <w:bottom w:val="single" w:sz="4" w:space="0" w:color="auto"/>
              <w:right w:val="single" w:sz="4" w:space="0" w:color="auto"/>
            </w:tcBorders>
          </w:tcPr>
          <w:p w14:paraId="6C2AD64A" w14:textId="77777777" w:rsidR="000F38A0" w:rsidRPr="000F38A0" w:rsidRDefault="000F38A0" w:rsidP="000F38A0">
            <w:pPr>
              <w:jc w:val="both"/>
              <w:rPr>
                <w:rFonts w:ascii="Arial" w:eastAsiaTheme="minorHAnsi" w:hAnsi="Arial" w:cs="Arial"/>
                <w:sz w:val="22"/>
                <w:szCs w:val="22"/>
                <w:lang w:eastAsia="en-US"/>
              </w:rPr>
            </w:pPr>
          </w:p>
        </w:tc>
        <w:tc>
          <w:tcPr>
            <w:tcW w:w="850" w:type="dxa"/>
            <w:tcBorders>
              <w:top w:val="single" w:sz="4" w:space="0" w:color="auto"/>
              <w:left w:val="single" w:sz="4" w:space="0" w:color="auto"/>
              <w:bottom w:val="single" w:sz="4" w:space="0" w:color="auto"/>
              <w:right w:val="single" w:sz="4" w:space="0" w:color="auto"/>
            </w:tcBorders>
          </w:tcPr>
          <w:p w14:paraId="426BD157" w14:textId="77777777" w:rsidR="000F38A0" w:rsidRPr="000F38A0" w:rsidRDefault="000F38A0" w:rsidP="000F38A0">
            <w:pPr>
              <w:jc w:val="both"/>
              <w:rPr>
                <w:rFonts w:ascii="Arial" w:eastAsiaTheme="minorHAnsi" w:hAnsi="Arial" w:cs="Arial"/>
                <w:sz w:val="22"/>
                <w:szCs w:val="22"/>
                <w:lang w:eastAsia="en-US"/>
              </w:rPr>
            </w:pPr>
          </w:p>
        </w:tc>
      </w:tr>
    </w:tbl>
    <w:p w14:paraId="787C4A7B" w14:textId="77777777" w:rsidR="000F38A0" w:rsidRPr="000F38A0" w:rsidRDefault="000F38A0" w:rsidP="000F38A0">
      <w:pPr>
        <w:spacing w:after="200" w:line="276" w:lineRule="auto"/>
        <w:rPr>
          <w:rFonts w:ascii="Arial" w:eastAsiaTheme="minorHAnsi" w:hAnsi="Arial" w:cs="Arial"/>
          <w:b/>
          <w:sz w:val="28"/>
          <w:szCs w:val="28"/>
          <w:lang w:eastAsia="en-US"/>
        </w:rPr>
      </w:pPr>
    </w:p>
    <w:p w14:paraId="534254C8" w14:textId="77777777" w:rsidR="000F38A0" w:rsidRDefault="000F38A0" w:rsidP="000F38A0">
      <w:pPr>
        <w:spacing w:after="60" w:line="276" w:lineRule="auto"/>
        <w:jc w:val="both"/>
        <w:rPr>
          <w:rFonts w:ascii="Arial" w:hAnsi="Arial" w:cs="Arial"/>
          <w:color w:val="000000"/>
          <w:sz w:val="22"/>
          <w:szCs w:val="22"/>
          <w:lang w:val="en-US" w:eastAsia="en-US"/>
        </w:rPr>
      </w:pPr>
    </w:p>
    <w:p w14:paraId="32BB5F7D" w14:textId="77777777" w:rsidR="000F38A0" w:rsidRDefault="000F38A0" w:rsidP="000F38A0">
      <w:pPr>
        <w:spacing w:after="60" w:line="276" w:lineRule="auto"/>
        <w:jc w:val="both"/>
        <w:rPr>
          <w:rFonts w:ascii="Arial" w:eastAsiaTheme="minorHAnsi" w:hAnsi="Arial" w:cs="Arial"/>
          <w:b/>
          <w:sz w:val="28"/>
          <w:szCs w:val="28"/>
          <w:lang w:eastAsia="en-US"/>
        </w:rPr>
      </w:pPr>
      <w:r w:rsidRPr="000F38A0">
        <w:rPr>
          <w:rFonts w:ascii="Arial" w:hAnsi="Arial" w:cs="Arial"/>
          <w:color w:val="000000"/>
          <w:sz w:val="22"/>
          <w:szCs w:val="22"/>
          <w:lang w:val="en-US" w:eastAsia="en-US"/>
        </w:rPr>
        <w:t xml:space="preserve">As a minimum, the topics listed </w:t>
      </w:r>
      <w:r>
        <w:rPr>
          <w:rFonts w:ascii="Arial" w:hAnsi="Arial" w:cs="Arial"/>
          <w:color w:val="000000"/>
          <w:sz w:val="22"/>
          <w:szCs w:val="22"/>
          <w:lang w:val="en-US" w:eastAsia="en-US"/>
        </w:rPr>
        <w:t xml:space="preserve">above </w:t>
      </w:r>
      <w:r w:rsidRPr="000F38A0">
        <w:rPr>
          <w:rFonts w:ascii="Arial" w:hAnsi="Arial" w:cs="Arial"/>
          <w:color w:val="000000"/>
          <w:sz w:val="22"/>
          <w:szCs w:val="22"/>
          <w:lang w:val="en-US" w:eastAsia="en-US"/>
        </w:rPr>
        <w:t>should be included within the induction that you provide for the student on placement, preferably on their first day. Please check off the subjects as they are covered.</w:t>
      </w:r>
    </w:p>
    <w:p w14:paraId="594B084A" w14:textId="77777777" w:rsidR="000F38A0" w:rsidRDefault="000F38A0" w:rsidP="000F38A0">
      <w:pPr>
        <w:spacing w:after="60" w:line="276" w:lineRule="auto"/>
        <w:rPr>
          <w:rFonts w:ascii="Arial" w:eastAsiaTheme="minorHAnsi" w:hAnsi="Arial" w:cs="Arial"/>
          <w:b/>
          <w:sz w:val="28"/>
          <w:szCs w:val="28"/>
          <w:lang w:eastAsia="en-US"/>
        </w:rPr>
      </w:pPr>
    </w:p>
    <w:p w14:paraId="2E89DC78" w14:textId="77777777" w:rsidR="000F38A0" w:rsidRPr="000F38A0" w:rsidRDefault="000F38A0" w:rsidP="000F38A0">
      <w:pPr>
        <w:spacing w:after="60" w:line="276" w:lineRule="auto"/>
        <w:rPr>
          <w:rFonts w:ascii="Arial" w:eastAsiaTheme="minorHAnsi" w:hAnsi="Arial" w:cs="Arial"/>
          <w:b/>
          <w:sz w:val="28"/>
          <w:szCs w:val="28"/>
          <w:lang w:eastAsia="en-US"/>
        </w:rPr>
      </w:pPr>
      <w:r w:rsidRPr="000F38A0">
        <w:rPr>
          <w:rFonts w:ascii="Arial" w:eastAsiaTheme="minorHAnsi" w:hAnsi="Arial" w:cs="Arial"/>
          <w:b/>
          <w:sz w:val="28"/>
          <w:szCs w:val="28"/>
          <w:lang w:eastAsia="en-US"/>
        </w:rPr>
        <w:t>PLACEMENT PROVIDER CONFIRMATION</w:t>
      </w:r>
    </w:p>
    <w:p w14:paraId="79DBBC69" w14:textId="77777777" w:rsidR="000F38A0" w:rsidRDefault="000F38A0" w:rsidP="000F38A0">
      <w:pPr>
        <w:spacing w:after="60" w:line="276" w:lineRule="auto"/>
        <w:rPr>
          <w:rFonts w:ascii="Arial" w:eastAsiaTheme="minorHAnsi" w:hAnsi="Arial" w:cs="Arial"/>
          <w:sz w:val="22"/>
          <w:szCs w:val="22"/>
          <w:lang w:eastAsia="en-US"/>
        </w:rPr>
      </w:pPr>
    </w:p>
    <w:p w14:paraId="7DD7F9A8" w14:textId="77777777" w:rsidR="000F38A0" w:rsidRPr="000F38A0" w:rsidRDefault="000F38A0" w:rsidP="000F38A0">
      <w:pPr>
        <w:spacing w:after="60" w:line="276" w:lineRule="auto"/>
        <w:rPr>
          <w:rFonts w:ascii="Arial" w:eastAsiaTheme="minorHAnsi" w:hAnsi="Arial" w:cs="Arial"/>
          <w:sz w:val="22"/>
          <w:szCs w:val="22"/>
          <w:lang w:eastAsia="en-US"/>
        </w:rPr>
      </w:pPr>
      <w:r w:rsidRPr="000F38A0">
        <w:rPr>
          <w:rFonts w:ascii="Arial" w:eastAsiaTheme="minorHAnsi" w:hAnsi="Arial" w:cs="Arial"/>
          <w:sz w:val="22"/>
          <w:szCs w:val="22"/>
          <w:lang w:eastAsia="en-US"/>
        </w:rPr>
        <w:t>I confirm that the student has been provided with the induction specified above:</w:t>
      </w:r>
    </w:p>
    <w:tbl>
      <w:tblPr>
        <w:tblStyle w:val="TableGrid"/>
        <w:tblW w:w="0" w:type="auto"/>
        <w:tblLayout w:type="fixed"/>
        <w:tblLook w:val="04A0" w:firstRow="1" w:lastRow="0" w:firstColumn="1" w:lastColumn="0" w:noHBand="0" w:noVBand="1"/>
      </w:tblPr>
      <w:tblGrid>
        <w:gridCol w:w="1668"/>
        <w:gridCol w:w="3402"/>
        <w:gridCol w:w="1647"/>
        <w:gridCol w:w="2525"/>
      </w:tblGrid>
      <w:tr w:rsidR="000F38A0" w:rsidRPr="000F38A0" w14:paraId="371CC421" w14:textId="77777777" w:rsidTr="00585B4A">
        <w:tc>
          <w:tcPr>
            <w:tcW w:w="1668" w:type="dxa"/>
            <w:shd w:val="clear" w:color="auto" w:fill="FDE9D9" w:themeFill="accent6" w:themeFillTint="33"/>
          </w:tcPr>
          <w:p w14:paraId="6191A96D" w14:textId="77777777" w:rsidR="000F38A0" w:rsidRPr="000F38A0" w:rsidRDefault="000F38A0" w:rsidP="000F38A0">
            <w:pPr>
              <w:rPr>
                <w:rFonts w:ascii="Arial" w:eastAsiaTheme="minorHAnsi" w:hAnsi="Arial" w:cs="Arial"/>
                <w:b/>
                <w:sz w:val="22"/>
                <w:szCs w:val="22"/>
                <w:lang w:eastAsia="en-US"/>
              </w:rPr>
            </w:pPr>
            <w:r w:rsidRPr="000F38A0">
              <w:rPr>
                <w:rFonts w:ascii="Arial" w:eastAsiaTheme="minorHAnsi" w:hAnsi="Arial" w:cs="Arial"/>
                <w:b/>
                <w:sz w:val="22"/>
                <w:szCs w:val="22"/>
                <w:lang w:eastAsia="en-US"/>
              </w:rPr>
              <w:t>Signed:</w:t>
            </w:r>
          </w:p>
        </w:tc>
        <w:tc>
          <w:tcPr>
            <w:tcW w:w="7574" w:type="dxa"/>
            <w:gridSpan w:val="3"/>
          </w:tcPr>
          <w:p w14:paraId="2C1D9D21" w14:textId="77777777" w:rsidR="000F38A0" w:rsidRPr="000F38A0" w:rsidRDefault="000F38A0" w:rsidP="000F38A0">
            <w:pPr>
              <w:rPr>
                <w:rFonts w:ascii="Arial" w:eastAsiaTheme="minorHAnsi" w:hAnsi="Arial" w:cs="Arial"/>
                <w:sz w:val="22"/>
                <w:szCs w:val="22"/>
                <w:lang w:eastAsia="en-US"/>
              </w:rPr>
            </w:pPr>
          </w:p>
          <w:p w14:paraId="0721CF5D" w14:textId="77777777" w:rsidR="000F38A0" w:rsidRPr="000F38A0" w:rsidRDefault="000F38A0" w:rsidP="000F38A0">
            <w:pPr>
              <w:rPr>
                <w:rFonts w:ascii="Arial" w:eastAsiaTheme="minorHAnsi" w:hAnsi="Arial" w:cs="Arial"/>
                <w:sz w:val="22"/>
                <w:szCs w:val="22"/>
                <w:lang w:eastAsia="en-US"/>
              </w:rPr>
            </w:pPr>
          </w:p>
        </w:tc>
      </w:tr>
      <w:tr w:rsidR="000F38A0" w:rsidRPr="000F38A0" w14:paraId="26E8991A" w14:textId="77777777" w:rsidTr="00585B4A">
        <w:tc>
          <w:tcPr>
            <w:tcW w:w="1668" w:type="dxa"/>
            <w:shd w:val="clear" w:color="auto" w:fill="FDE9D9" w:themeFill="accent6" w:themeFillTint="33"/>
          </w:tcPr>
          <w:p w14:paraId="659CF94E" w14:textId="77777777" w:rsidR="000F38A0" w:rsidRPr="000F38A0" w:rsidRDefault="000F38A0" w:rsidP="000F38A0">
            <w:pPr>
              <w:rPr>
                <w:rFonts w:ascii="Arial" w:eastAsiaTheme="minorHAnsi" w:hAnsi="Arial" w:cs="Arial"/>
                <w:b/>
                <w:sz w:val="22"/>
                <w:szCs w:val="22"/>
                <w:lang w:eastAsia="en-US"/>
              </w:rPr>
            </w:pPr>
            <w:r w:rsidRPr="000F38A0">
              <w:rPr>
                <w:rFonts w:ascii="Arial" w:eastAsiaTheme="minorHAnsi" w:hAnsi="Arial" w:cs="Arial"/>
                <w:b/>
                <w:sz w:val="22"/>
                <w:szCs w:val="22"/>
                <w:lang w:eastAsia="en-US"/>
              </w:rPr>
              <w:t>Print Name:</w:t>
            </w:r>
          </w:p>
          <w:p w14:paraId="521524F0" w14:textId="77777777" w:rsidR="000F38A0" w:rsidRPr="000F38A0" w:rsidRDefault="000F38A0" w:rsidP="000F38A0">
            <w:pPr>
              <w:rPr>
                <w:rFonts w:ascii="Arial" w:eastAsiaTheme="minorHAnsi" w:hAnsi="Arial" w:cs="Arial"/>
                <w:b/>
                <w:sz w:val="22"/>
                <w:szCs w:val="22"/>
                <w:lang w:eastAsia="en-US"/>
              </w:rPr>
            </w:pPr>
          </w:p>
        </w:tc>
        <w:tc>
          <w:tcPr>
            <w:tcW w:w="7574" w:type="dxa"/>
            <w:gridSpan w:val="3"/>
          </w:tcPr>
          <w:p w14:paraId="1036F1D8" w14:textId="77777777" w:rsidR="000F38A0" w:rsidRPr="000F38A0" w:rsidRDefault="000F38A0" w:rsidP="000F38A0">
            <w:pPr>
              <w:rPr>
                <w:rFonts w:ascii="Arial" w:eastAsiaTheme="minorHAnsi" w:hAnsi="Arial" w:cs="Arial"/>
                <w:sz w:val="22"/>
                <w:szCs w:val="22"/>
                <w:lang w:eastAsia="en-US"/>
              </w:rPr>
            </w:pPr>
          </w:p>
        </w:tc>
      </w:tr>
      <w:tr w:rsidR="000F38A0" w:rsidRPr="000F38A0" w14:paraId="6516A1D4" w14:textId="77777777" w:rsidTr="00585B4A">
        <w:tc>
          <w:tcPr>
            <w:tcW w:w="1668" w:type="dxa"/>
            <w:shd w:val="clear" w:color="auto" w:fill="FDE9D9" w:themeFill="accent6" w:themeFillTint="33"/>
          </w:tcPr>
          <w:p w14:paraId="444645AC" w14:textId="77777777" w:rsidR="000F38A0" w:rsidRPr="000F38A0" w:rsidRDefault="000F38A0" w:rsidP="000F38A0">
            <w:pPr>
              <w:rPr>
                <w:rFonts w:ascii="Arial" w:eastAsiaTheme="minorHAnsi" w:hAnsi="Arial" w:cs="Arial"/>
                <w:b/>
                <w:sz w:val="22"/>
                <w:szCs w:val="22"/>
                <w:lang w:eastAsia="en-US"/>
              </w:rPr>
            </w:pPr>
            <w:r w:rsidRPr="000F38A0">
              <w:rPr>
                <w:rFonts w:ascii="Arial" w:eastAsiaTheme="minorHAnsi" w:hAnsi="Arial" w:cs="Arial"/>
                <w:b/>
                <w:sz w:val="22"/>
                <w:szCs w:val="22"/>
                <w:lang w:eastAsia="en-US"/>
              </w:rPr>
              <w:t>Position:</w:t>
            </w:r>
          </w:p>
          <w:p w14:paraId="56EBBF69" w14:textId="77777777" w:rsidR="000F38A0" w:rsidRPr="000F38A0" w:rsidRDefault="000F38A0" w:rsidP="000F38A0">
            <w:pPr>
              <w:rPr>
                <w:rFonts w:ascii="Arial" w:eastAsiaTheme="minorHAnsi" w:hAnsi="Arial" w:cs="Arial"/>
                <w:b/>
                <w:sz w:val="22"/>
                <w:szCs w:val="22"/>
                <w:lang w:eastAsia="en-US"/>
              </w:rPr>
            </w:pPr>
          </w:p>
        </w:tc>
        <w:tc>
          <w:tcPr>
            <w:tcW w:w="3402" w:type="dxa"/>
          </w:tcPr>
          <w:p w14:paraId="2D1AF683" w14:textId="77777777" w:rsidR="000F38A0" w:rsidRPr="000F38A0" w:rsidRDefault="000F38A0" w:rsidP="000F38A0">
            <w:pPr>
              <w:rPr>
                <w:rFonts w:ascii="Arial" w:eastAsiaTheme="minorHAnsi" w:hAnsi="Arial" w:cs="Arial"/>
                <w:sz w:val="22"/>
                <w:szCs w:val="22"/>
                <w:lang w:eastAsia="en-US"/>
              </w:rPr>
            </w:pPr>
          </w:p>
        </w:tc>
        <w:tc>
          <w:tcPr>
            <w:tcW w:w="1647" w:type="dxa"/>
            <w:shd w:val="clear" w:color="auto" w:fill="FDE9D9" w:themeFill="accent6" w:themeFillTint="33"/>
          </w:tcPr>
          <w:p w14:paraId="7E6FD17C" w14:textId="77777777" w:rsidR="000F38A0" w:rsidRPr="000F38A0" w:rsidRDefault="000F38A0" w:rsidP="000F38A0">
            <w:pPr>
              <w:rPr>
                <w:rFonts w:ascii="Arial" w:eastAsiaTheme="minorHAnsi" w:hAnsi="Arial" w:cs="Arial"/>
                <w:sz w:val="22"/>
                <w:szCs w:val="22"/>
                <w:lang w:eastAsia="en-US"/>
              </w:rPr>
            </w:pPr>
            <w:r w:rsidRPr="000F38A0">
              <w:rPr>
                <w:rFonts w:ascii="Arial" w:eastAsiaTheme="minorHAnsi" w:hAnsi="Arial" w:cs="Arial"/>
                <w:b/>
                <w:sz w:val="22"/>
                <w:szCs w:val="22"/>
                <w:lang w:eastAsia="en-US"/>
              </w:rPr>
              <w:t>Date:</w:t>
            </w:r>
          </w:p>
        </w:tc>
        <w:tc>
          <w:tcPr>
            <w:tcW w:w="2525" w:type="dxa"/>
          </w:tcPr>
          <w:p w14:paraId="22C47058" w14:textId="77777777" w:rsidR="000F38A0" w:rsidRPr="000F38A0" w:rsidRDefault="000F38A0" w:rsidP="000F38A0">
            <w:pPr>
              <w:rPr>
                <w:rFonts w:ascii="Arial" w:eastAsiaTheme="minorHAnsi" w:hAnsi="Arial" w:cs="Arial"/>
                <w:sz w:val="22"/>
                <w:szCs w:val="22"/>
                <w:lang w:eastAsia="en-US"/>
              </w:rPr>
            </w:pPr>
          </w:p>
        </w:tc>
      </w:tr>
    </w:tbl>
    <w:p w14:paraId="304B3542" w14:textId="77777777" w:rsidR="000F38A0" w:rsidRPr="000F38A0" w:rsidRDefault="000F38A0" w:rsidP="000F38A0">
      <w:pPr>
        <w:spacing w:after="200" w:line="276" w:lineRule="auto"/>
        <w:rPr>
          <w:rFonts w:ascii="Arial" w:eastAsiaTheme="minorHAnsi" w:hAnsi="Arial" w:cs="Arial"/>
          <w:sz w:val="22"/>
          <w:szCs w:val="22"/>
          <w:lang w:eastAsia="en-US"/>
        </w:rPr>
      </w:pPr>
    </w:p>
    <w:p w14:paraId="5046E663" w14:textId="77777777" w:rsidR="000F38A0" w:rsidRDefault="000F38A0" w:rsidP="000F38A0">
      <w:pPr>
        <w:spacing w:after="60"/>
        <w:rPr>
          <w:rFonts w:ascii="Arial" w:hAnsi="Arial" w:cs="Arial"/>
          <w:b/>
          <w:sz w:val="28"/>
          <w:szCs w:val="28"/>
        </w:rPr>
      </w:pPr>
    </w:p>
    <w:p w14:paraId="4B0153C2" w14:textId="77777777" w:rsidR="000F38A0" w:rsidRPr="007A3339" w:rsidRDefault="000F38A0" w:rsidP="000F38A0">
      <w:pPr>
        <w:spacing w:after="60"/>
        <w:rPr>
          <w:rFonts w:ascii="Arial" w:hAnsi="Arial" w:cs="Arial"/>
          <w:b/>
          <w:sz w:val="28"/>
          <w:szCs w:val="28"/>
        </w:rPr>
      </w:pPr>
      <w:r w:rsidRPr="007A3339">
        <w:rPr>
          <w:rFonts w:ascii="Arial" w:hAnsi="Arial" w:cs="Arial"/>
          <w:b/>
          <w:sz w:val="28"/>
          <w:szCs w:val="28"/>
        </w:rPr>
        <w:t>STUDENT CONFIRMATION</w:t>
      </w:r>
    </w:p>
    <w:p w14:paraId="0CF7139E" w14:textId="77777777" w:rsidR="000F38A0" w:rsidRDefault="000F38A0" w:rsidP="000F38A0">
      <w:pPr>
        <w:spacing w:after="60"/>
        <w:rPr>
          <w:rFonts w:ascii="Arial" w:hAnsi="Arial" w:cs="Arial"/>
        </w:rPr>
      </w:pPr>
    </w:p>
    <w:p w14:paraId="7DB85B94" w14:textId="77777777" w:rsidR="000F38A0" w:rsidRPr="007A3339" w:rsidRDefault="000F38A0" w:rsidP="000F38A0">
      <w:pPr>
        <w:spacing w:after="60"/>
        <w:rPr>
          <w:rFonts w:ascii="Arial" w:hAnsi="Arial" w:cs="Arial"/>
        </w:rPr>
      </w:pPr>
      <w:r w:rsidRPr="007A3339">
        <w:rPr>
          <w:rFonts w:ascii="Arial" w:hAnsi="Arial" w:cs="Arial"/>
        </w:rPr>
        <w:t>I confirm that I have been provided with an appropriate induction as specified above:</w:t>
      </w:r>
    </w:p>
    <w:tbl>
      <w:tblPr>
        <w:tblStyle w:val="TableGrid"/>
        <w:tblW w:w="0" w:type="auto"/>
        <w:tblLayout w:type="fixed"/>
        <w:tblLook w:val="04A0" w:firstRow="1" w:lastRow="0" w:firstColumn="1" w:lastColumn="0" w:noHBand="0" w:noVBand="1"/>
      </w:tblPr>
      <w:tblGrid>
        <w:gridCol w:w="1668"/>
        <w:gridCol w:w="3402"/>
        <w:gridCol w:w="1647"/>
        <w:gridCol w:w="2525"/>
      </w:tblGrid>
      <w:tr w:rsidR="000F38A0" w:rsidRPr="007A3339" w14:paraId="1235C883" w14:textId="77777777" w:rsidTr="00585B4A">
        <w:trPr>
          <w:cantSplit/>
          <w:trHeight w:val="567"/>
        </w:trPr>
        <w:tc>
          <w:tcPr>
            <w:tcW w:w="1668" w:type="dxa"/>
            <w:shd w:val="clear" w:color="auto" w:fill="FDE9D9" w:themeFill="accent6" w:themeFillTint="33"/>
          </w:tcPr>
          <w:p w14:paraId="249E2C09" w14:textId="77777777" w:rsidR="000F38A0" w:rsidRPr="007A3339" w:rsidRDefault="000F38A0" w:rsidP="00585B4A">
            <w:pPr>
              <w:rPr>
                <w:rFonts w:ascii="Arial" w:hAnsi="Arial" w:cs="Arial"/>
                <w:b/>
              </w:rPr>
            </w:pPr>
            <w:r w:rsidRPr="007A3339">
              <w:rPr>
                <w:rFonts w:ascii="Arial" w:hAnsi="Arial" w:cs="Arial"/>
                <w:b/>
              </w:rPr>
              <w:t>Signed:</w:t>
            </w:r>
          </w:p>
        </w:tc>
        <w:tc>
          <w:tcPr>
            <w:tcW w:w="7574" w:type="dxa"/>
            <w:gridSpan w:val="3"/>
          </w:tcPr>
          <w:p w14:paraId="630C2511" w14:textId="77777777" w:rsidR="000F38A0" w:rsidRPr="007A3339" w:rsidRDefault="000F38A0" w:rsidP="00585B4A">
            <w:pPr>
              <w:rPr>
                <w:rFonts w:ascii="Arial" w:hAnsi="Arial" w:cs="Arial"/>
              </w:rPr>
            </w:pPr>
          </w:p>
          <w:p w14:paraId="63F6E82C" w14:textId="77777777" w:rsidR="000F38A0" w:rsidRPr="007A3339" w:rsidRDefault="000F38A0" w:rsidP="00585B4A">
            <w:pPr>
              <w:rPr>
                <w:rFonts w:ascii="Arial" w:hAnsi="Arial" w:cs="Arial"/>
              </w:rPr>
            </w:pPr>
          </w:p>
        </w:tc>
      </w:tr>
      <w:tr w:rsidR="000F38A0" w:rsidRPr="007A3339" w14:paraId="7C452B01" w14:textId="77777777" w:rsidTr="00585B4A">
        <w:trPr>
          <w:cantSplit/>
          <w:trHeight w:val="567"/>
        </w:trPr>
        <w:tc>
          <w:tcPr>
            <w:tcW w:w="1668" w:type="dxa"/>
            <w:shd w:val="clear" w:color="auto" w:fill="FDE9D9" w:themeFill="accent6" w:themeFillTint="33"/>
          </w:tcPr>
          <w:p w14:paraId="345A0BFA" w14:textId="77777777" w:rsidR="000F38A0" w:rsidRPr="007A3339" w:rsidRDefault="000F38A0" w:rsidP="00585B4A">
            <w:pPr>
              <w:rPr>
                <w:rFonts w:ascii="Arial" w:hAnsi="Arial" w:cs="Arial"/>
                <w:b/>
              </w:rPr>
            </w:pPr>
            <w:r w:rsidRPr="007A3339">
              <w:rPr>
                <w:rFonts w:ascii="Arial" w:hAnsi="Arial" w:cs="Arial"/>
                <w:b/>
              </w:rPr>
              <w:t>Print Name:</w:t>
            </w:r>
          </w:p>
          <w:p w14:paraId="7D8A4D1C" w14:textId="77777777" w:rsidR="000F38A0" w:rsidRPr="007A3339" w:rsidRDefault="000F38A0" w:rsidP="00585B4A">
            <w:pPr>
              <w:rPr>
                <w:rFonts w:ascii="Arial" w:hAnsi="Arial" w:cs="Arial"/>
                <w:b/>
              </w:rPr>
            </w:pPr>
          </w:p>
        </w:tc>
        <w:tc>
          <w:tcPr>
            <w:tcW w:w="7574" w:type="dxa"/>
            <w:gridSpan w:val="3"/>
          </w:tcPr>
          <w:p w14:paraId="3DBD1C77" w14:textId="77777777" w:rsidR="000F38A0" w:rsidRDefault="000F38A0" w:rsidP="00585B4A">
            <w:pPr>
              <w:rPr>
                <w:rFonts w:ascii="Arial" w:hAnsi="Arial" w:cs="Arial"/>
              </w:rPr>
            </w:pPr>
          </w:p>
          <w:p w14:paraId="1AF9CD49" w14:textId="77777777" w:rsidR="000F38A0" w:rsidRPr="007A3339" w:rsidRDefault="000F38A0" w:rsidP="00585B4A">
            <w:pPr>
              <w:rPr>
                <w:rFonts w:ascii="Arial" w:hAnsi="Arial" w:cs="Arial"/>
              </w:rPr>
            </w:pPr>
          </w:p>
        </w:tc>
      </w:tr>
      <w:tr w:rsidR="000F38A0" w:rsidRPr="007A3339" w14:paraId="29664167" w14:textId="77777777" w:rsidTr="00585B4A">
        <w:trPr>
          <w:cantSplit/>
          <w:trHeight w:val="567"/>
        </w:trPr>
        <w:tc>
          <w:tcPr>
            <w:tcW w:w="1668" w:type="dxa"/>
            <w:shd w:val="clear" w:color="auto" w:fill="FDE9D9" w:themeFill="accent6" w:themeFillTint="33"/>
          </w:tcPr>
          <w:p w14:paraId="048FBC21" w14:textId="77777777" w:rsidR="000F38A0" w:rsidRPr="007A3339" w:rsidRDefault="000F38A0" w:rsidP="00585B4A">
            <w:pPr>
              <w:rPr>
                <w:rFonts w:ascii="Arial" w:hAnsi="Arial" w:cs="Arial"/>
                <w:b/>
              </w:rPr>
            </w:pPr>
            <w:r w:rsidRPr="007A3339">
              <w:rPr>
                <w:rFonts w:ascii="Arial" w:hAnsi="Arial" w:cs="Arial"/>
                <w:b/>
              </w:rPr>
              <w:t>Position:</w:t>
            </w:r>
          </w:p>
          <w:p w14:paraId="1930EDB8" w14:textId="77777777" w:rsidR="000F38A0" w:rsidRPr="007A3339" w:rsidRDefault="000F38A0" w:rsidP="00585B4A">
            <w:pPr>
              <w:rPr>
                <w:rFonts w:ascii="Arial" w:hAnsi="Arial" w:cs="Arial"/>
                <w:b/>
              </w:rPr>
            </w:pPr>
          </w:p>
        </w:tc>
        <w:tc>
          <w:tcPr>
            <w:tcW w:w="3402" w:type="dxa"/>
          </w:tcPr>
          <w:p w14:paraId="051C7A5F" w14:textId="77777777" w:rsidR="000F38A0" w:rsidRPr="007A3339" w:rsidRDefault="000F38A0" w:rsidP="00585B4A">
            <w:pPr>
              <w:rPr>
                <w:rFonts w:ascii="Arial" w:hAnsi="Arial" w:cs="Arial"/>
              </w:rPr>
            </w:pPr>
          </w:p>
        </w:tc>
        <w:tc>
          <w:tcPr>
            <w:tcW w:w="1647" w:type="dxa"/>
            <w:shd w:val="clear" w:color="auto" w:fill="FDE9D9" w:themeFill="accent6" w:themeFillTint="33"/>
          </w:tcPr>
          <w:p w14:paraId="308F4FC7" w14:textId="77777777" w:rsidR="000F38A0" w:rsidRPr="007A3339" w:rsidRDefault="000F38A0" w:rsidP="00585B4A">
            <w:pPr>
              <w:rPr>
                <w:rFonts w:ascii="Arial" w:hAnsi="Arial" w:cs="Arial"/>
              </w:rPr>
            </w:pPr>
            <w:r w:rsidRPr="007A3339">
              <w:rPr>
                <w:rFonts w:ascii="Arial" w:hAnsi="Arial" w:cs="Arial"/>
                <w:b/>
              </w:rPr>
              <w:t>Date:</w:t>
            </w:r>
          </w:p>
        </w:tc>
        <w:tc>
          <w:tcPr>
            <w:tcW w:w="2525" w:type="dxa"/>
          </w:tcPr>
          <w:p w14:paraId="04F440CA" w14:textId="77777777" w:rsidR="000F38A0" w:rsidRPr="007A3339" w:rsidRDefault="000F38A0" w:rsidP="00585B4A">
            <w:pPr>
              <w:rPr>
                <w:rFonts w:ascii="Arial" w:hAnsi="Arial" w:cs="Arial"/>
              </w:rPr>
            </w:pPr>
          </w:p>
        </w:tc>
      </w:tr>
    </w:tbl>
    <w:p w14:paraId="52E7D2DA" w14:textId="77777777" w:rsidR="000F38A0" w:rsidRDefault="000F38A0">
      <w:pPr>
        <w:spacing w:after="200" w:line="276" w:lineRule="auto"/>
        <w:rPr>
          <w:rFonts w:ascii="Arial" w:hAnsi="Arial" w:cs="Arial"/>
          <w:b/>
          <w:sz w:val="22"/>
          <w:szCs w:val="22"/>
        </w:rPr>
      </w:pPr>
    </w:p>
    <w:p w14:paraId="2290C525" w14:textId="77777777" w:rsidR="000F38A0" w:rsidRDefault="000F38A0">
      <w:pPr>
        <w:spacing w:after="200" w:line="276" w:lineRule="auto"/>
        <w:rPr>
          <w:rFonts w:ascii="Arial" w:hAnsi="Arial" w:cs="Arial"/>
          <w:b/>
          <w:sz w:val="22"/>
          <w:szCs w:val="22"/>
        </w:rPr>
      </w:pPr>
    </w:p>
    <w:p w14:paraId="58F993F6" w14:textId="77777777" w:rsidR="006E1FA6" w:rsidRDefault="000F38A0" w:rsidP="000F38A0">
      <w:pPr>
        <w:spacing w:after="200" w:line="276" w:lineRule="auto"/>
        <w:jc w:val="center"/>
        <w:rPr>
          <w:rFonts w:ascii="Arial" w:hAnsi="Arial" w:cs="Arial"/>
          <w:b/>
          <w:sz w:val="22"/>
          <w:szCs w:val="22"/>
        </w:rPr>
      </w:pPr>
      <w:r w:rsidRPr="000F38A0">
        <w:rPr>
          <w:rFonts w:ascii="Arial" w:hAnsi="Arial" w:cs="Arial"/>
          <w:b/>
          <w:sz w:val="22"/>
          <w:szCs w:val="22"/>
        </w:rPr>
        <w:t xml:space="preserve">NOTE – If this is not completed please ask your supervisor on </w:t>
      </w:r>
      <w:r>
        <w:rPr>
          <w:rFonts w:ascii="Arial" w:hAnsi="Arial" w:cs="Arial"/>
          <w:b/>
          <w:sz w:val="22"/>
          <w:szCs w:val="22"/>
        </w:rPr>
        <w:t>the placement to complete ASAP. H</w:t>
      </w:r>
      <w:r w:rsidRPr="000F38A0">
        <w:rPr>
          <w:rFonts w:ascii="Arial" w:hAnsi="Arial" w:cs="Arial"/>
          <w:b/>
          <w:sz w:val="22"/>
          <w:szCs w:val="22"/>
        </w:rPr>
        <w:t>owever, please inform the placement coordinator at the earliest possible opportunity if this procedure does not take place.</w:t>
      </w:r>
    </w:p>
    <w:p w14:paraId="2B504052" w14:textId="77777777" w:rsidR="006E1FA6" w:rsidRDefault="006E1FA6" w:rsidP="000F38A0">
      <w:pPr>
        <w:spacing w:after="200" w:line="276" w:lineRule="auto"/>
        <w:jc w:val="center"/>
        <w:rPr>
          <w:rFonts w:ascii="Arial" w:hAnsi="Arial" w:cs="Arial"/>
          <w:b/>
          <w:sz w:val="22"/>
          <w:szCs w:val="22"/>
        </w:rPr>
      </w:pPr>
    </w:p>
    <w:p w14:paraId="2B769A4E" w14:textId="3E59C882" w:rsidR="006E1FA6" w:rsidRDefault="006E1FA6" w:rsidP="000F38A0">
      <w:pPr>
        <w:spacing w:after="200" w:line="276" w:lineRule="auto"/>
        <w:jc w:val="center"/>
        <w:rPr>
          <w:rFonts w:ascii="Arial" w:hAnsi="Arial" w:cs="Arial"/>
          <w:b/>
          <w:sz w:val="22"/>
          <w:szCs w:val="22"/>
        </w:rPr>
      </w:pPr>
    </w:p>
    <w:p w14:paraId="42871249" w14:textId="77777777" w:rsidR="006E1FA6" w:rsidRDefault="006E1FA6" w:rsidP="006E1FA6">
      <w:pPr>
        <w:pStyle w:val="Default"/>
        <w:jc w:val="center"/>
        <w:rPr>
          <w:b/>
          <w:sz w:val="28"/>
          <w:szCs w:val="28"/>
          <w:u w:val="single"/>
        </w:rPr>
      </w:pPr>
    </w:p>
    <w:p w14:paraId="5A6BBD9D" w14:textId="77777777" w:rsidR="006E1FA6" w:rsidRDefault="006E1FA6" w:rsidP="006E1FA6">
      <w:pPr>
        <w:pStyle w:val="Default"/>
        <w:jc w:val="center"/>
        <w:rPr>
          <w:b/>
          <w:sz w:val="28"/>
          <w:szCs w:val="28"/>
          <w:u w:val="single"/>
        </w:rPr>
      </w:pPr>
    </w:p>
    <w:p w14:paraId="6BB9D18B" w14:textId="77777777" w:rsidR="006E1FA6" w:rsidRDefault="006E1FA6" w:rsidP="006E1FA6">
      <w:pPr>
        <w:pStyle w:val="Default"/>
        <w:jc w:val="center"/>
        <w:rPr>
          <w:b/>
          <w:sz w:val="28"/>
          <w:szCs w:val="28"/>
          <w:u w:val="single"/>
        </w:rPr>
      </w:pPr>
    </w:p>
    <w:p w14:paraId="2B10F055" w14:textId="77777777" w:rsidR="006E1FA6" w:rsidRDefault="006E1FA6" w:rsidP="006E1FA6">
      <w:pPr>
        <w:pStyle w:val="Default"/>
        <w:jc w:val="center"/>
        <w:rPr>
          <w:b/>
          <w:sz w:val="28"/>
          <w:szCs w:val="28"/>
          <w:u w:val="single"/>
        </w:rPr>
      </w:pPr>
    </w:p>
    <w:p w14:paraId="204B7CFE" w14:textId="77777777" w:rsidR="006E1FA6" w:rsidRDefault="006E1FA6" w:rsidP="006E1FA6">
      <w:pPr>
        <w:pStyle w:val="Default"/>
        <w:jc w:val="center"/>
        <w:rPr>
          <w:b/>
          <w:sz w:val="28"/>
          <w:szCs w:val="28"/>
          <w:u w:val="single"/>
        </w:rPr>
      </w:pPr>
    </w:p>
    <w:p w14:paraId="23537CC6" w14:textId="77777777" w:rsidR="006E1FA6" w:rsidRDefault="006E1FA6" w:rsidP="006E1FA6">
      <w:pPr>
        <w:pStyle w:val="Default"/>
        <w:jc w:val="center"/>
        <w:rPr>
          <w:b/>
          <w:sz w:val="28"/>
          <w:szCs w:val="28"/>
          <w:u w:val="single"/>
        </w:rPr>
      </w:pPr>
    </w:p>
    <w:p w14:paraId="2717E1EE" w14:textId="77777777" w:rsidR="006E1FA6" w:rsidRDefault="006E1FA6" w:rsidP="006E1FA6">
      <w:pPr>
        <w:pStyle w:val="Default"/>
        <w:jc w:val="center"/>
        <w:rPr>
          <w:b/>
          <w:sz w:val="28"/>
          <w:szCs w:val="28"/>
          <w:u w:val="single"/>
        </w:rPr>
      </w:pPr>
    </w:p>
    <w:p w14:paraId="5CBD8BBA" w14:textId="77777777" w:rsidR="006E1FA6" w:rsidRDefault="006E1FA6" w:rsidP="006E1FA6">
      <w:pPr>
        <w:pStyle w:val="Default"/>
        <w:jc w:val="center"/>
        <w:rPr>
          <w:b/>
          <w:sz w:val="28"/>
          <w:szCs w:val="28"/>
          <w:u w:val="single"/>
        </w:rPr>
      </w:pPr>
    </w:p>
    <w:p w14:paraId="32D7032E" w14:textId="5A4323B4" w:rsidR="006E1FA6" w:rsidRPr="00300628" w:rsidRDefault="006E1FA6" w:rsidP="006E1FA6">
      <w:pPr>
        <w:pStyle w:val="Default"/>
        <w:jc w:val="center"/>
        <w:rPr>
          <w:b/>
          <w:sz w:val="28"/>
          <w:szCs w:val="28"/>
          <w:u w:val="single"/>
        </w:rPr>
      </w:pPr>
      <w:r w:rsidRPr="00300628">
        <w:rPr>
          <w:b/>
          <w:sz w:val="28"/>
          <w:szCs w:val="28"/>
          <w:u w:val="single"/>
        </w:rPr>
        <w:t>Placement Employer Report - Evaluation of Student Performance</w:t>
      </w:r>
    </w:p>
    <w:p w14:paraId="7DA1D8B2" w14:textId="77777777" w:rsidR="006E1FA6" w:rsidRDefault="006E1FA6" w:rsidP="006E1FA6">
      <w:pPr>
        <w:pStyle w:val="Default"/>
        <w:rPr>
          <w:sz w:val="28"/>
          <w:szCs w:val="28"/>
        </w:rPr>
      </w:pPr>
    </w:p>
    <w:p w14:paraId="45030E76" w14:textId="77777777" w:rsidR="006E1FA6" w:rsidRDefault="006E1FA6" w:rsidP="006E1FA6">
      <w:pPr>
        <w:pStyle w:val="Default"/>
        <w:rPr>
          <w:sz w:val="21"/>
          <w:szCs w:val="21"/>
        </w:rPr>
      </w:pPr>
      <w:r>
        <w:rPr>
          <w:b/>
          <w:bCs/>
          <w:sz w:val="21"/>
          <w:szCs w:val="21"/>
        </w:rPr>
        <w:t xml:space="preserve">Student </w:t>
      </w:r>
      <w:proofErr w:type="gramStart"/>
      <w:r>
        <w:rPr>
          <w:b/>
          <w:bCs/>
          <w:sz w:val="21"/>
          <w:szCs w:val="21"/>
        </w:rPr>
        <w:t>Name</w:t>
      </w:r>
      <w:r>
        <w:rPr>
          <w:sz w:val="21"/>
          <w:szCs w:val="21"/>
        </w:rPr>
        <w:t>:…</w:t>
      </w:r>
      <w:proofErr w:type="gramEnd"/>
      <w:r>
        <w:rPr>
          <w:sz w:val="21"/>
          <w:szCs w:val="21"/>
        </w:rPr>
        <w:t xml:space="preserve">…Mohamed Bangura…………. </w:t>
      </w:r>
      <w:r>
        <w:rPr>
          <w:b/>
          <w:sz w:val="21"/>
          <w:szCs w:val="21"/>
        </w:rPr>
        <w:t>Dates of</w:t>
      </w:r>
      <w:r>
        <w:rPr>
          <w:b/>
          <w:bCs/>
          <w:sz w:val="21"/>
          <w:szCs w:val="21"/>
        </w:rPr>
        <w:t xml:space="preserve"> Employment: </w:t>
      </w:r>
      <w:r>
        <w:rPr>
          <w:sz w:val="21"/>
          <w:szCs w:val="21"/>
        </w:rPr>
        <w:t>…6…/.2020……</w:t>
      </w:r>
    </w:p>
    <w:p w14:paraId="214EB0FE" w14:textId="77777777" w:rsidR="006E1FA6" w:rsidRDefault="006E1FA6" w:rsidP="006E1FA6">
      <w:pPr>
        <w:pStyle w:val="Default"/>
        <w:rPr>
          <w:sz w:val="21"/>
          <w:szCs w:val="21"/>
        </w:rPr>
      </w:pPr>
      <w:r>
        <w:rPr>
          <w:sz w:val="21"/>
          <w:szCs w:val="21"/>
        </w:rPr>
        <w:t xml:space="preserve"> </w:t>
      </w:r>
    </w:p>
    <w:tbl>
      <w:tblPr>
        <w:tblW w:w="18976" w:type="dxa"/>
        <w:tblInd w:w="-459" w:type="dxa"/>
        <w:tblBorders>
          <w:top w:val="nil"/>
          <w:left w:val="nil"/>
          <w:bottom w:val="nil"/>
          <w:right w:val="nil"/>
        </w:tblBorders>
        <w:tblLayout w:type="fixed"/>
        <w:tblLook w:val="0000" w:firstRow="0" w:lastRow="0" w:firstColumn="0" w:lastColumn="0" w:noHBand="0" w:noVBand="0"/>
      </w:tblPr>
      <w:tblGrid>
        <w:gridCol w:w="567"/>
        <w:gridCol w:w="142"/>
        <w:gridCol w:w="284"/>
        <w:gridCol w:w="141"/>
        <w:gridCol w:w="142"/>
        <w:gridCol w:w="1215"/>
        <w:gridCol w:w="628"/>
        <w:gridCol w:w="142"/>
        <w:gridCol w:w="141"/>
        <w:gridCol w:w="1121"/>
        <w:gridCol w:w="580"/>
        <w:gridCol w:w="142"/>
        <w:gridCol w:w="294"/>
        <w:gridCol w:w="1016"/>
        <w:gridCol w:w="533"/>
        <w:gridCol w:w="142"/>
        <w:gridCol w:w="141"/>
        <w:gridCol w:w="1216"/>
        <w:gridCol w:w="485"/>
        <w:gridCol w:w="142"/>
        <w:gridCol w:w="142"/>
        <w:gridCol w:w="1263"/>
        <w:gridCol w:w="6"/>
        <w:gridCol w:w="8351"/>
      </w:tblGrid>
      <w:tr w:rsidR="006E1FA6" w14:paraId="589F2E9C" w14:textId="77777777" w:rsidTr="00F9405A">
        <w:trPr>
          <w:gridAfter w:val="1"/>
          <w:wAfter w:w="8351" w:type="dxa"/>
          <w:trHeight w:val="138"/>
        </w:trPr>
        <w:tc>
          <w:tcPr>
            <w:tcW w:w="10625" w:type="dxa"/>
            <w:gridSpan w:val="23"/>
          </w:tcPr>
          <w:p w14:paraId="62E8B7DE" w14:textId="77777777" w:rsidR="006E1FA6" w:rsidRPr="00300628" w:rsidRDefault="006E1FA6" w:rsidP="00F9405A">
            <w:pPr>
              <w:pStyle w:val="Default"/>
              <w:rPr>
                <w:b/>
                <w:bCs/>
                <w:sz w:val="20"/>
                <w:szCs w:val="20"/>
                <w:u w:val="single"/>
              </w:rPr>
            </w:pPr>
            <w:r>
              <w:rPr>
                <w:b/>
                <w:bCs/>
                <w:sz w:val="21"/>
                <w:szCs w:val="21"/>
              </w:rPr>
              <w:t xml:space="preserve"> </w:t>
            </w:r>
            <w:r w:rsidRPr="00300628">
              <w:rPr>
                <w:b/>
                <w:bCs/>
                <w:sz w:val="20"/>
                <w:szCs w:val="20"/>
                <w:u w:val="single"/>
              </w:rPr>
              <w:t xml:space="preserve">Interest in Work </w:t>
            </w:r>
          </w:p>
          <w:p w14:paraId="14E2B750" w14:textId="77777777" w:rsidR="006E1FA6" w:rsidRPr="00300628" w:rsidRDefault="006E1FA6" w:rsidP="00F9405A">
            <w:pPr>
              <w:pStyle w:val="Default"/>
              <w:rPr>
                <w:sz w:val="12"/>
                <w:szCs w:val="20"/>
              </w:rPr>
            </w:pPr>
          </w:p>
        </w:tc>
      </w:tr>
      <w:tr w:rsidR="006E1FA6" w14:paraId="01751E1B" w14:textId="77777777" w:rsidTr="00F9405A">
        <w:trPr>
          <w:gridAfter w:val="2"/>
          <w:wAfter w:w="8357" w:type="dxa"/>
          <w:trHeight w:val="383"/>
        </w:trPr>
        <w:tc>
          <w:tcPr>
            <w:tcW w:w="993" w:type="dxa"/>
            <w:gridSpan w:val="3"/>
          </w:tcPr>
          <w:p w14:paraId="6DCBF980"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p>
        </w:tc>
        <w:tc>
          <w:tcPr>
            <w:tcW w:w="1498" w:type="dxa"/>
            <w:gridSpan w:val="3"/>
          </w:tcPr>
          <w:p w14:paraId="452F93BE" w14:textId="77777777" w:rsidR="006E1FA6" w:rsidRDefault="006E1FA6" w:rsidP="00F9405A">
            <w:pPr>
              <w:pStyle w:val="Default"/>
              <w:rPr>
                <w:sz w:val="16"/>
                <w:szCs w:val="16"/>
              </w:rPr>
            </w:pPr>
            <w:r>
              <w:rPr>
                <w:sz w:val="16"/>
                <w:szCs w:val="16"/>
              </w:rPr>
              <w:t xml:space="preserve">High interest in job. Very enthusiastic. </w:t>
            </w:r>
          </w:p>
        </w:tc>
        <w:tc>
          <w:tcPr>
            <w:tcW w:w="628" w:type="dxa"/>
          </w:tcPr>
          <w:p w14:paraId="4D43BDC2"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x</w:t>
            </w:r>
            <w:r>
              <w:rPr>
                <w:rFonts w:ascii="Wingdings" w:hAnsi="Wingdings" w:cs="Wingdings"/>
                <w:sz w:val="44"/>
                <w:szCs w:val="44"/>
              </w:rPr>
              <w:t></w:t>
            </w:r>
          </w:p>
        </w:tc>
        <w:tc>
          <w:tcPr>
            <w:tcW w:w="1404" w:type="dxa"/>
            <w:gridSpan w:val="3"/>
          </w:tcPr>
          <w:p w14:paraId="3AD39E3C" w14:textId="77777777" w:rsidR="006E1FA6" w:rsidRDefault="006E1FA6" w:rsidP="00F9405A">
            <w:pPr>
              <w:pStyle w:val="Default"/>
              <w:rPr>
                <w:sz w:val="16"/>
                <w:szCs w:val="16"/>
              </w:rPr>
            </w:pPr>
            <w:r>
              <w:rPr>
                <w:sz w:val="16"/>
                <w:szCs w:val="16"/>
              </w:rPr>
              <w:t xml:space="preserve">More than average amount of interest and enthusiasm for job. </w:t>
            </w:r>
          </w:p>
        </w:tc>
        <w:tc>
          <w:tcPr>
            <w:tcW w:w="580" w:type="dxa"/>
          </w:tcPr>
          <w:p w14:paraId="636A26B5"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452" w:type="dxa"/>
            <w:gridSpan w:val="3"/>
          </w:tcPr>
          <w:p w14:paraId="7A5BCF75" w14:textId="77777777" w:rsidR="006E1FA6" w:rsidRDefault="006E1FA6" w:rsidP="00F9405A">
            <w:pPr>
              <w:pStyle w:val="Default"/>
              <w:rPr>
                <w:sz w:val="16"/>
                <w:szCs w:val="16"/>
              </w:rPr>
            </w:pPr>
            <w:r>
              <w:rPr>
                <w:sz w:val="16"/>
                <w:szCs w:val="16"/>
              </w:rPr>
              <w:t xml:space="preserve">Satisfactory amount of interest and enthusiasm for job. </w:t>
            </w:r>
          </w:p>
        </w:tc>
        <w:tc>
          <w:tcPr>
            <w:tcW w:w="533" w:type="dxa"/>
          </w:tcPr>
          <w:p w14:paraId="2F32B650"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499" w:type="dxa"/>
            <w:gridSpan w:val="3"/>
          </w:tcPr>
          <w:p w14:paraId="4788E9D0" w14:textId="77777777" w:rsidR="006E1FA6" w:rsidRDefault="006E1FA6" w:rsidP="00F9405A">
            <w:pPr>
              <w:pStyle w:val="Default"/>
              <w:rPr>
                <w:sz w:val="16"/>
                <w:szCs w:val="16"/>
              </w:rPr>
            </w:pPr>
            <w:r>
              <w:rPr>
                <w:sz w:val="16"/>
                <w:szCs w:val="16"/>
              </w:rPr>
              <w:t xml:space="preserve">Interest spasmodic. Occasionally enthusiastic. </w:t>
            </w:r>
          </w:p>
        </w:tc>
        <w:tc>
          <w:tcPr>
            <w:tcW w:w="627" w:type="dxa"/>
            <w:gridSpan w:val="2"/>
          </w:tcPr>
          <w:p w14:paraId="6A7EA6BA"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405" w:type="dxa"/>
            <w:gridSpan w:val="2"/>
          </w:tcPr>
          <w:p w14:paraId="17CF296E" w14:textId="77777777" w:rsidR="006E1FA6" w:rsidRDefault="006E1FA6" w:rsidP="00F9405A">
            <w:pPr>
              <w:pStyle w:val="Default"/>
              <w:rPr>
                <w:sz w:val="16"/>
                <w:szCs w:val="16"/>
              </w:rPr>
            </w:pPr>
            <w:r>
              <w:rPr>
                <w:sz w:val="16"/>
                <w:szCs w:val="16"/>
              </w:rPr>
              <w:t xml:space="preserve">Little interest or enthusiasm for job. </w:t>
            </w:r>
          </w:p>
        </w:tc>
      </w:tr>
      <w:tr w:rsidR="006E1FA6" w14:paraId="6BE3A4B5" w14:textId="77777777" w:rsidTr="00F9405A">
        <w:trPr>
          <w:gridAfter w:val="1"/>
          <w:wAfter w:w="8351" w:type="dxa"/>
          <w:trHeight w:val="131"/>
        </w:trPr>
        <w:tc>
          <w:tcPr>
            <w:tcW w:w="10625" w:type="dxa"/>
            <w:gridSpan w:val="23"/>
          </w:tcPr>
          <w:p w14:paraId="0510ADAE" w14:textId="77777777" w:rsidR="006E1FA6" w:rsidRDefault="006E1FA6" w:rsidP="00F9405A">
            <w:pPr>
              <w:pStyle w:val="Default"/>
              <w:rPr>
                <w:sz w:val="20"/>
                <w:szCs w:val="20"/>
              </w:rPr>
            </w:pPr>
          </w:p>
        </w:tc>
      </w:tr>
      <w:tr w:rsidR="006E1FA6" w14:paraId="19C1B50E" w14:textId="77777777" w:rsidTr="00F9405A">
        <w:trPr>
          <w:gridAfter w:val="1"/>
          <w:wAfter w:w="8351" w:type="dxa"/>
          <w:trHeight w:val="138"/>
        </w:trPr>
        <w:tc>
          <w:tcPr>
            <w:tcW w:w="10625" w:type="dxa"/>
            <w:gridSpan w:val="23"/>
          </w:tcPr>
          <w:p w14:paraId="17329772" w14:textId="77777777" w:rsidR="006E1FA6" w:rsidRPr="00300628" w:rsidRDefault="006E1FA6" w:rsidP="00F9405A">
            <w:pPr>
              <w:pStyle w:val="Default"/>
              <w:rPr>
                <w:b/>
                <w:bCs/>
                <w:sz w:val="20"/>
                <w:szCs w:val="20"/>
                <w:u w:val="single"/>
              </w:rPr>
            </w:pPr>
            <w:r w:rsidRPr="00300628">
              <w:rPr>
                <w:b/>
                <w:bCs/>
                <w:sz w:val="20"/>
                <w:szCs w:val="20"/>
                <w:u w:val="single"/>
              </w:rPr>
              <w:t xml:space="preserve">Initiative </w:t>
            </w:r>
          </w:p>
          <w:p w14:paraId="0AE8A2FF" w14:textId="77777777" w:rsidR="006E1FA6" w:rsidRPr="00300628" w:rsidRDefault="006E1FA6" w:rsidP="00F9405A">
            <w:pPr>
              <w:pStyle w:val="Default"/>
              <w:rPr>
                <w:sz w:val="12"/>
                <w:szCs w:val="20"/>
              </w:rPr>
            </w:pPr>
          </w:p>
        </w:tc>
      </w:tr>
      <w:tr w:rsidR="006E1FA6" w14:paraId="0147B9FA" w14:textId="77777777" w:rsidTr="00F9405A">
        <w:trPr>
          <w:gridAfter w:val="2"/>
          <w:wAfter w:w="8357" w:type="dxa"/>
          <w:trHeight w:val="383"/>
        </w:trPr>
        <w:tc>
          <w:tcPr>
            <w:tcW w:w="1134" w:type="dxa"/>
            <w:gridSpan w:val="4"/>
          </w:tcPr>
          <w:p w14:paraId="374B9834"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357" w:type="dxa"/>
            <w:gridSpan w:val="2"/>
          </w:tcPr>
          <w:p w14:paraId="6A1ACC9E" w14:textId="77777777" w:rsidR="006E1FA6" w:rsidRDefault="006E1FA6" w:rsidP="00F9405A">
            <w:pPr>
              <w:pStyle w:val="Default"/>
              <w:rPr>
                <w:sz w:val="16"/>
                <w:szCs w:val="16"/>
              </w:rPr>
            </w:pPr>
            <w:r>
              <w:rPr>
                <w:sz w:val="16"/>
                <w:szCs w:val="16"/>
              </w:rPr>
              <w:t xml:space="preserve">Self-starter. Asks for new jobs. Looks for work to do. </w:t>
            </w:r>
          </w:p>
        </w:tc>
        <w:tc>
          <w:tcPr>
            <w:tcW w:w="770" w:type="dxa"/>
            <w:gridSpan w:val="2"/>
          </w:tcPr>
          <w:p w14:paraId="2128BF6A"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x</w:t>
            </w:r>
            <w:r>
              <w:rPr>
                <w:rFonts w:ascii="Wingdings" w:hAnsi="Wingdings" w:cs="Wingdings"/>
                <w:sz w:val="44"/>
                <w:szCs w:val="44"/>
              </w:rPr>
              <w:t></w:t>
            </w:r>
          </w:p>
        </w:tc>
        <w:tc>
          <w:tcPr>
            <w:tcW w:w="1262" w:type="dxa"/>
            <w:gridSpan w:val="2"/>
          </w:tcPr>
          <w:p w14:paraId="3343FC35" w14:textId="77777777" w:rsidR="006E1FA6" w:rsidRDefault="006E1FA6" w:rsidP="00F9405A">
            <w:pPr>
              <w:pStyle w:val="Default"/>
              <w:rPr>
                <w:sz w:val="16"/>
                <w:szCs w:val="16"/>
              </w:rPr>
            </w:pPr>
            <w:r>
              <w:rPr>
                <w:sz w:val="16"/>
                <w:szCs w:val="16"/>
              </w:rPr>
              <w:t xml:space="preserve">Acts voluntarily in most matters. </w:t>
            </w:r>
          </w:p>
        </w:tc>
        <w:tc>
          <w:tcPr>
            <w:tcW w:w="722" w:type="dxa"/>
            <w:gridSpan w:val="2"/>
          </w:tcPr>
          <w:p w14:paraId="522F47A8"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310" w:type="dxa"/>
            <w:gridSpan w:val="2"/>
          </w:tcPr>
          <w:p w14:paraId="7ADCE007" w14:textId="77777777" w:rsidR="006E1FA6" w:rsidRDefault="006E1FA6" w:rsidP="00F9405A">
            <w:pPr>
              <w:pStyle w:val="Default"/>
              <w:rPr>
                <w:sz w:val="16"/>
                <w:szCs w:val="16"/>
              </w:rPr>
            </w:pPr>
            <w:r>
              <w:rPr>
                <w:sz w:val="16"/>
                <w:szCs w:val="16"/>
              </w:rPr>
              <w:t xml:space="preserve">Acts voluntarily in routine matters. </w:t>
            </w:r>
          </w:p>
        </w:tc>
        <w:tc>
          <w:tcPr>
            <w:tcW w:w="533" w:type="dxa"/>
          </w:tcPr>
          <w:p w14:paraId="068B713F"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499" w:type="dxa"/>
            <w:gridSpan w:val="3"/>
          </w:tcPr>
          <w:p w14:paraId="2E842560" w14:textId="77777777" w:rsidR="006E1FA6" w:rsidRDefault="006E1FA6" w:rsidP="00F9405A">
            <w:pPr>
              <w:pStyle w:val="Default"/>
              <w:rPr>
                <w:sz w:val="16"/>
                <w:szCs w:val="16"/>
              </w:rPr>
            </w:pPr>
            <w:r>
              <w:rPr>
                <w:sz w:val="16"/>
                <w:szCs w:val="16"/>
              </w:rPr>
              <w:t xml:space="preserve">Relies on others. Must be told frequently what to do. </w:t>
            </w:r>
          </w:p>
        </w:tc>
        <w:tc>
          <w:tcPr>
            <w:tcW w:w="627" w:type="dxa"/>
            <w:gridSpan w:val="2"/>
          </w:tcPr>
          <w:p w14:paraId="1E9AA327"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405" w:type="dxa"/>
            <w:gridSpan w:val="2"/>
          </w:tcPr>
          <w:p w14:paraId="2D71C964" w14:textId="77777777" w:rsidR="006E1FA6" w:rsidRDefault="006E1FA6" w:rsidP="00F9405A">
            <w:pPr>
              <w:pStyle w:val="Default"/>
              <w:rPr>
                <w:sz w:val="16"/>
                <w:szCs w:val="16"/>
              </w:rPr>
            </w:pPr>
            <w:r>
              <w:rPr>
                <w:sz w:val="16"/>
                <w:szCs w:val="16"/>
              </w:rPr>
              <w:t xml:space="preserve">Usually needs to be told what to do next. </w:t>
            </w:r>
          </w:p>
        </w:tc>
      </w:tr>
      <w:tr w:rsidR="006E1FA6" w14:paraId="6C4A2312" w14:textId="77777777" w:rsidTr="00F9405A">
        <w:trPr>
          <w:gridAfter w:val="1"/>
          <w:wAfter w:w="8351" w:type="dxa"/>
          <w:trHeight w:val="131"/>
        </w:trPr>
        <w:tc>
          <w:tcPr>
            <w:tcW w:w="10625" w:type="dxa"/>
            <w:gridSpan w:val="23"/>
          </w:tcPr>
          <w:p w14:paraId="37B66B96" w14:textId="77777777" w:rsidR="006E1FA6" w:rsidRDefault="006E1FA6" w:rsidP="00F9405A">
            <w:pPr>
              <w:pStyle w:val="Default"/>
              <w:rPr>
                <w:sz w:val="20"/>
                <w:szCs w:val="20"/>
              </w:rPr>
            </w:pPr>
          </w:p>
        </w:tc>
      </w:tr>
      <w:tr w:rsidR="006E1FA6" w14:paraId="5334B159" w14:textId="77777777" w:rsidTr="00F9405A">
        <w:trPr>
          <w:gridAfter w:val="1"/>
          <w:wAfter w:w="8351" w:type="dxa"/>
          <w:trHeight w:val="138"/>
        </w:trPr>
        <w:tc>
          <w:tcPr>
            <w:tcW w:w="10625" w:type="dxa"/>
            <w:gridSpan w:val="23"/>
          </w:tcPr>
          <w:p w14:paraId="73305D13" w14:textId="77777777" w:rsidR="006E1FA6" w:rsidRPr="00300628" w:rsidRDefault="006E1FA6" w:rsidP="00F9405A">
            <w:pPr>
              <w:pStyle w:val="Default"/>
              <w:rPr>
                <w:b/>
                <w:bCs/>
                <w:sz w:val="20"/>
                <w:szCs w:val="20"/>
                <w:u w:val="single"/>
              </w:rPr>
            </w:pPr>
            <w:r w:rsidRPr="00300628">
              <w:rPr>
                <w:b/>
                <w:bCs/>
                <w:sz w:val="20"/>
                <w:szCs w:val="20"/>
                <w:u w:val="single"/>
              </w:rPr>
              <w:t xml:space="preserve">Organisation and Planning </w:t>
            </w:r>
          </w:p>
          <w:p w14:paraId="216FA5B4" w14:textId="77777777" w:rsidR="006E1FA6" w:rsidRPr="00300628" w:rsidRDefault="006E1FA6" w:rsidP="00F9405A">
            <w:pPr>
              <w:pStyle w:val="Default"/>
              <w:rPr>
                <w:sz w:val="12"/>
                <w:szCs w:val="20"/>
              </w:rPr>
            </w:pPr>
          </w:p>
        </w:tc>
      </w:tr>
      <w:tr w:rsidR="006E1FA6" w14:paraId="77667864" w14:textId="77777777" w:rsidTr="00F9405A">
        <w:trPr>
          <w:gridAfter w:val="2"/>
          <w:wAfter w:w="8357" w:type="dxa"/>
          <w:trHeight w:val="475"/>
        </w:trPr>
        <w:tc>
          <w:tcPr>
            <w:tcW w:w="1134" w:type="dxa"/>
            <w:gridSpan w:val="4"/>
          </w:tcPr>
          <w:p w14:paraId="27847DB3"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357" w:type="dxa"/>
            <w:gridSpan w:val="2"/>
          </w:tcPr>
          <w:p w14:paraId="20D6F1C1" w14:textId="77777777" w:rsidR="006E1FA6" w:rsidRDefault="006E1FA6" w:rsidP="00F9405A">
            <w:pPr>
              <w:pStyle w:val="Default"/>
              <w:rPr>
                <w:sz w:val="16"/>
                <w:szCs w:val="16"/>
              </w:rPr>
            </w:pPr>
            <w:r>
              <w:rPr>
                <w:sz w:val="16"/>
                <w:szCs w:val="16"/>
              </w:rPr>
              <w:t xml:space="preserve">Does an excellent job of planning and organising </w:t>
            </w:r>
            <w:proofErr w:type="gramStart"/>
            <w:r>
              <w:rPr>
                <w:sz w:val="16"/>
                <w:szCs w:val="16"/>
              </w:rPr>
              <w:t>work.</w:t>
            </w:r>
            <w:proofErr w:type="gramEnd"/>
            <w:r>
              <w:rPr>
                <w:sz w:val="16"/>
                <w:szCs w:val="16"/>
              </w:rPr>
              <w:t xml:space="preserve"> </w:t>
            </w:r>
          </w:p>
        </w:tc>
        <w:tc>
          <w:tcPr>
            <w:tcW w:w="770" w:type="dxa"/>
            <w:gridSpan w:val="2"/>
          </w:tcPr>
          <w:p w14:paraId="710535A7"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262" w:type="dxa"/>
            <w:gridSpan w:val="2"/>
          </w:tcPr>
          <w:p w14:paraId="6FE83EE0" w14:textId="77777777" w:rsidR="006E1FA6" w:rsidRDefault="006E1FA6" w:rsidP="00F9405A">
            <w:pPr>
              <w:pStyle w:val="Default"/>
              <w:rPr>
                <w:sz w:val="16"/>
                <w:szCs w:val="16"/>
              </w:rPr>
            </w:pPr>
            <w:r>
              <w:rPr>
                <w:sz w:val="16"/>
                <w:szCs w:val="16"/>
              </w:rPr>
              <w:t xml:space="preserve">Usually organises work well. </w:t>
            </w:r>
          </w:p>
        </w:tc>
        <w:tc>
          <w:tcPr>
            <w:tcW w:w="722" w:type="dxa"/>
            <w:gridSpan w:val="2"/>
          </w:tcPr>
          <w:p w14:paraId="3BC11747"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x</w:t>
            </w:r>
            <w:r>
              <w:rPr>
                <w:rFonts w:ascii="Wingdings" w:hAnsi="Wingdings" w:cs="Wingdings"/>
                <w:sz w:val="44"/>
                <w:szCs w:val="44"/>
              </w:rPr>
              <w:t></w:t>
            </w:r>
          </w:p>
        </w:tc>
        <w:tc>
          <w:tcPr>
            <w:tcW w:w="1310" w:type="dxa"/>
            <w:gridSpan w:val="2"/>
          </w:tcPr>
          <w:p w14:paraId="79A6DB07" w14:textId="77777777" w:rsidR="006E1FA6" w:rsidRDefault="006E1FA6" w:rsidP="00F9405A">
            <w:pPr>
              <w:pStyle w:val="Default"/>
              <w:rPr>
                <w:sz w:val="16"/>
                <w:szCs w:val="16"/>
              </w:rPr>
            </w:pPr>
            <w:r>
              <w:rPr>
                <w:sz w:val="16"/>
                <w:szCs w:val="16"/>
              </w:rPr>
              <w:t xml:space="preserve">Does normal amount of planning and organising. </w:t>
            </w:r>
          </w:p>
        </w:tc>
        <w:tc>
          <w:tcPr>
            <w:tcW w:w="675" w:type="dxa"/>
            <w:gridSpan w:val="2"/>
          </w:tcPr>
          <w:p w14:paraId="112D8C63"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357" w:type="dxa"/>
            <w:gridSpan w:val="2"/>
          </w:tcPr>
          <w:p w14:paraId="1B6F7AB9" w14:textId="77777777" w:rsidR="006E1FA6" w:rsidRDefault="006E1FA6" w:rsidP="00F9405A">
            <w:pPr>
              <w:pStyle w:val="Default"/>
              <w:rPr>
                <w:sz w:val="16"/>
                <w:szCs w:val="16"/>
              </w:rPr>
            </w:pPr>
            <w:r>
              <w:rPr>
                <w:sz w:val="16"/>
                <w:szCs w:val="16"/>
              </w:rPr>
              <w:t xml:space="preserve">More often than not fails to organise and plan work effectively. </w:t>
            </w:r>
          </w:p>
        </w:tc>
        <w:tc>
          <w:tcPr>
            <w:tcW w:w="627" w:type="dxa"/>
            <w:gridSpan w:val="2"/>
          </w:tcPr>
          <w:p w14:paraId="1EC3CCFF"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405" w:type="dxa"/>
            <w:gridSpan w:val="2"/>
          </w:tcPr>
          <w:p w14:paraId="589C188B" w14:textId="77777777" w:rsidR="006E1FA6" w:rsidRDefault="006E1FA6" w:rsidP="00F9405A">
            <w:pPr>
              <w:pStyle w:val="Default"/>
              <w:rPr>
                <w:sz w:val="16"/>
                <w:szCs w:val="16"/>
              </w:rPr>
            </w:pPr>
            <w:r>
              <w:rPr>
                <w:sz w:val="16"/>
                <w:szCs w:val="16"/>
              </w:rPr>
              <w:t xml:space="preserve">Consistently fails to organise and plan work effectively. </w:t>
            </w:r>
          </w:p>
        </w:tc>
      </w:tr>
      <w:tr w:rsidR="006E1FA6" w14:paraId="26DCCC05" w14:textId="77777777" w:rsidTr="00F9405A">
        <w:trPr>
          <w:gridAfter w:val="1"/>
          <w:wAfter w:w="8351" w:type="dxa"/>
          <w:trHeight w:val="131"/>
        </w:trPr>
        <w:tc>
          <w:tcPr>
            <w:tcW w:w="10625" w:type="dxa"/>
            <w:gridSpan w:val="23"/>
          </w:tcPr>
          <w:p w14:paraId="312583BF" w14:textId="77777777" w:rsidR="006E1FA6" w:rsidRDefault="006E1FA6" w:rsidP="00F9405A">
            <w:pPr>
              <w:pStyle w:val="Default"/>
              <w:rPr>
                <w:sz w:val="20"/>
                <w:szCs w:val="20"/>
              </w:rPr>
            </w:pPr>
          </w:p>
          <w:p w14:paraId="073C1420" w14:textId="77777777" w:rsidR="006E1FA6" w:rsidRDefault="006E1FA6" w:rsidP="00F9405A">
            <w:pPr>
              <w:pStyle w:val="Default"/>
              <w:rPr>
                <w:sz w:val="20"/>
                <w:szCs w:val="20"/>
              </w:rPr>
            </w:pPr>
          </w:p>
        </w:tc>
      </w:tr>
      <w:tr w:rsidR="006E1FA6" w14:paraId="1FD0A33D" w14:textId="77777777" w:rsidTr="00F9405A">
        <w:trPr>
          <w:gridAfter w:val="1"/>
          <w:wAfter w:w="8351" w:type="dxa"/>
          <w:trHeight w:val="138"/>
        </w:trPr>
        <w:tc>
          <w:tcPr>
            <w:tcW w:w="10625" w:type="dxa"/>
            <w:gridSpan w:val="23"/>
          </w:tcPr>
          <w:p w14:paraId="7F8B9EB9" w14:textId="77777777" w:rsidR="006E1FA6" w:rsidRPr="00300628" w:rsidRDefault="006E1FA6" w:rsidP="00F9405A">
            <w:pPr>
              <w:pStyle w:val="Default"/>
              <w:rPr>
                <w:b/>
                <w:bCs/>
                <w:sz w:val="20"/>
                <w:szCs w:val="20"/>
                <w:u w:val="single"/>
              </w:rPr>
            </w:pPr>
            <w:r w:rsidRPr="00300628">
              <w:rPr>
                <w:b/>
                <w:bCs/>
                <w:sz w:val="20"/>
                <w:szCs w:val="20"/>
                <w:u w:val="single"/>
              </w:rPr>
              <w:t>Ability to Learn</w:t>
            </w:r>
          </w:p>
          <w:p w14:paraId="2A552747" w14:textId="77777777" w:rsidR="006E1FA6" w:rsidRPr="00300628" w:rsidRDefault="006E1FA6" w:rsidP="00F9405A">
            <w:pPr>
              <w:pStyle w:val="Default"/>
              <w:rPr>
                <w:sz w:val="12"/>
                <w:szCs w:val="20"/>
              </w:rPr>
            </w:pPr>
            <w:r>
              <w:rPr>
                <w:b/>
                <w:bCs/>
                <w:sz w:val="20"/>
                <w:szCs w:val="20"/>
              </w:rPr>
              <w:t xml:space="preserve"> </w:t>
            </w:r>
          </w:p>
        </w:tc>
      </w:tr>
      <w:tr w:rsidR="006E1FA6" w14:paraId="23667442" w14:textId="77777777" w:rsidTr="00F9405A">
        <w:trPr>
          <w:gridAfter w:val="2"/>
          <w:wAfter w:w="8357" w:type="dxa"/>
          <w:trHeight w:val="842"/>
        </w:trPr>
        <w:tc>
          <w:tcPr>
            <w:tcW w:w="1134" w:type="dxa"/>
            <w:gridSpan w:val="4"/>
          </w:tcPr>
          <w:p w14:paraId="221329D6"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p w14:paraId="5438C5F1" w14:textId="77777777" w:rsidR="006E1FA6" w:rsidRPr="00650AF3" w:rsidRDefault="006E1FA6" w:rsidP="00F9405A">
            <w:pPr>
              <w:tabs>
                <w:tab w:val="left" w:pos="761"/>
              </w:tabs>
            </w:pPr>
          </w:p>
        </w:tc>
        <w:tc>
          <w:tcPr>
            <w:tcW w:w="1357" w:type="dxa"/>
            <w:gridSpan w:val="2"/>
          </w:tcPr>
          <w:p w14:paraId="210E882B" w14:textId="77777777" w:rsidR="006E1FA6" w:rsidRDefault="006E1FA6" w:rsidP="00F9405A">
            <w:pPr>
              <w:pStyle w:val="Default"/>
              <w:rPr>
                <w:sz w:val="16"/>
                <w:szCs w:val="16"/>
              </w:rPr>
            </w:pPr>
            <w:r>
              <w:rPr>
                <w:sz w:val="16"/>
                <w:szCs w:val="16"/>
              </w:rPr>
              <w:t xml:space="preserve">Exceptionally quick. </w:t>
            </w:r>
          </w:p>
        </w:tc>
        <w:tc>
          <w:tcPr>
            <w:tcW w:w="628" w:type="dxa"/>
          </w:tcPr>
          <w:p w14:paraId="458A9663"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404" w:type="dxa"/>
            <w:gridSpan w:val="3"/>
          </w:tcPr>
          <w:p w14:paraId="70B839B7" w14:textId="77777777" w:rsidR="006E1FA6" w:rsidRDefault="006E1FA6" w:rsidP="00F9405A">
            <w:pPr>
              <w:pStyle w:val="Default"/>
              <w:rPr>
                <w:sz w:val="16"/>
                <w:szCs w:val="16"/>
              </w:rPr>
            </w:pPr>
            <w:r>
              <w:rPr>
                <w:sz w:val="16"/>
                <w:szCs w:val="16"/>
              </w:rPr>
              <w:t xml:space="preserve">Quick to learn. </w:t>
            </w:r>
          </w:p>
        </w:tc>
        <w:tc>
          <w:tcPr>
            <w:tcW w:w="722" w:type="dxa"/>
            <w:gridSpan w:val="2"/>
          </w:tcPr>
          <w:p w14:paraId="668B14F1"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x</w:t>
            </w:r>
            <w:r>
              <w:rPr>
                <w:rFonts w:ascii="Wingdings" w:hAnsi="Wingdings" w:cs="Wingdings"/>
                <w:sz w:val="44"/>
                <w:szCs w:val="44"/>
              </w:rPr>
              <w:t></w:t>
            </w:r>
          </w:p>
        </w:tc>
        <w:tc>
          <w:tcPr>
            <w:tcW w:w="1310" w:type="dxa"/>
            <w:gridSpan w:val="2"/>
          </w:tcPr>
          <w:p w14:paraId="00AF5E50" w14:textId="77777777" w:rsidR="006E1FA6" w:rsidRDefault="006E1FA6" w:rsidP="00F9405A">
            <w:pPr>
              <w:pStyle w:val="Default"/>
              <w:rPr>
                <w:sz w:val="16"/>
                <w:szCs w:val="16"/>
              </w:rPr>
            </w:pPr>
            <w:r>
              <w:rPr>
                <w:sz w:val="16"/>
                <w:szCs w:val="16"/>
              </w:rPr>
              <w:t xml:space="preserve">Average. </w:t>
            </w:r>
          </w:p>
        </w:tc>
        <w:tc>
          <w:tcPr>
            <w:tcW w:w="816" w:type="dxa"/>
            <w:gridSpan w:val="3"/>
          </w:tcPr>
          <w:p w14:paraId="62C1C0BB"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216" w:type="dxa"/>
          </w:tcPr>
          <w:p w14:paraId="3E0BC371" w14:textId="77777777" w:rsidR="006E1FA6" w:rsidRDefault="006E1FA6" w:rsidP="00F9405A">
            <w:pPr>
              <w:pStyle w:val="Default"/>
              <w:rPr>
                <w:sz w:val="16"/>
                <w:szCs w:val="16"/>
              </w:rPr>
            </w:pPr>
            <w:r>
              <w:rPr>
                <w:sz w:val="16"/>
                <w:szCs w:val="16"/>
              </w:rPr>
              <w:t xml:space="preserve">Slow to learn. </w:t>
            </w:r>
          </w:p>
        </w:tc>
        <w:tc>
          <w:tcPr>
            <w:tcW w:w="769" w:type="dxa"/>
            <w:gridSpan w:val="3"/>
          </w:tcPr>
          <w:p w14:paraId="64558E81"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263" w:type="dxa"/>
          </w:tcPr>
          <w:p w14:paraId="4148DD81" w14:textId="77777777" w:rsidR="006E1FA6" w:rsidRDefault="006E1FA6" w:rsidP="00F9405A">
            <w:pPr>
              <w:pStyle w:val="Default"/>
              <w:rPr>
                <w:sz w:val="16"/>
                <w:szCs w:val="16"/>
              </w:rPr>
            </w:pPr>
            <w:r>
              <w:rPr>
                <w:sz w:val="16"/>
                <w:szCs w:val="16"/>
              </w:rPr>
              <w:t xml:space="preserve">Very slow to learn. </w:t>
            </w:r>
          </w:p>
        </w:tc>
      </w:tr>
      <w:tr w:rsidR="006E1FA6" w14:paraId="4A4D663B" w14:textId="77777777" w:rsidTr="00F9405A">
        <w:trPr>
          <w:gridAfter w:val="1"/>
          <w:wAfter w:w="8351" w:type="dxa"/>
          <w:trHeight w:val="131"/>
        </w:trPr>
        <w:tc>
          <w:tcPr>
            <w:tcW w:w="10625" w:type="dxa"/>
            <w:gridSpan w:val="23"/>
          </w:tcPr>
          <w:p w14:paraId="2C86CC03" w14:textId="77777777" w:rsidR="006E1FA6" w:rsidRDefault="006E1FA6" w:rsidP="00F9405A">
            <w:pPr>
              <w:pStyle w:val="Default"/>
              <w:rPr>
                <w:sz w:val="20"/>
                <w:szCs w:val="20"/>
              </w:rPr>
            </w:pPr>
          </w:p>
        </w:tc>
      </w:tr>
      <w:tr w:rsidR="006E1FA6" w14:paraId="7118F0F2" w14:textId="77777777" w:rsidTr="00F9405A">
        <w:trPr>
          <w:gridAfter w:val="1"/>
          <w:wAfter w:w="8351" w:type="dxa"/>
          <w:trHeight w:val="138"/>
        </w:trPr>
        <w:tc>
          <w:tcPr>
            <w:tcW w:w="10625" w:type="dxa"/>
            <w:gridSpan w:val="23"/>
          </w:tcPr>
          <w:p w14:paraId="1657C8CB" w14:textId="77777777" w:rsidR="006E1FA6" w:rsidRDefault="006E1FA6" w:rsidP="00F9405A">
            <w:pPr>
              <w:pStyle w:val="Default"/>
              <w:rPr>
                <w:b/>
                <w:bCs/>
                <w:sz w:val="20"/>
                <w:szCs w:val="20"/>
                <w:u w:val="single"/>
              </w:rPr>
            </w:pPr>
            <w:r w:rsidRPr="00300628">
              <w:rPr>
                <w:b/>
                <w:bCs/>
                <w:sz w:val="20"/>
                <w:szCs w:val="20"/>
                <w:u w:val="single"/>
              </w:rPr>
              <w:t xml:space="preserve">Quality of Work </w:t>
            </w:r>
          </w:p>
          <w:p w14:paraId="40BEC1AD" w14:textId="77777777" w:rsidR="006E1FA6" w:rsidRPr="00300628" w:rsidRDefault="006E1FA6" w:rsidP="00F9405A">
            <w:pPr>
              <w:pStyle w:val="Default"/>
              <w:rPr>
                <w:b/>
                <w:bCs/>
                <w:sz w:val="12"/>
                <w:szCs w:val="20"/>
                <w:u w:val="single"/>
              </w:rPr>
            </w:pPr>
          </w:p>
        </w:tc>
      </w:tr>
      <w:tr w:rsidR="006E1FA6" w14:paraId="6C2C116B" w14:textId="77777777" w:rsidTr="00F9405A">
        <w:trPr>
          <w:gridAfter w:val="2"/>
          <w:wAfter w:w="8357" w:type="dxa"/>
          <w:trHeight w:val="475"/>
        </w:trPr>
        <w:tc>
          <w:tcPr>
            <w:tcW w:w="1134" w:type="dxa"/>
            <w:gridSpan w:val="4"/>
          </w:tcPr>
          <w:p w14:paraId="64E071B7"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357" w:type="dxa"/>
            <w:gridSpan w:val="2"/>
          </w:tcPr>
          <w:p w14:paraId="117778C9" w14:textId="77777777" w:rsidR="006E1FA6" w:rsidRDefault="006E1FA6" w:rsidP="00F9405A">
            <w:pPr>
              <w:pStyle w:val="Default"/>
              <w:rPr>
                <w:sz w:val="16"/>
                <w:szCs w:val="16"/>
              </w:rPr>
            </w:pPr>
            <w:r>
              <w:rPr>
                <w:sz w:val="16"/>
                <w:szCs w:val="16"/>
              </w:rPr>
              <w:t xml:space="preserve">Very thorough in performing work. Very few errors if any. </w:t>
            </w:r>
          </w:p>
        </w:tc>
        <w:tc>
          <w:tcPr>
            <w:tcW w:w="911" w:type="dxa"/>
            <w:gridSpan w:val="3"/>
          </w:tcPr>
          <w:p w14:paraId="2F6181CD"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121" w:type="dxa"/>
          </w:tcPr>
          <w:p w14:paraId="4ABD5396" w14:textId="77777777" w:rsidR="006E1FA6" w:rsidRDefault="006E1FA6" w:rsidP="00F9405A">
            <w:pPr>
              <w:pStyle w:val="Default"/>
              <w:rPr>
                <w:sz w:val="16"/>
                <w:szCs w:val="16"/>
              </w:rPr>
            </w:pPr>
            <w:r>
              <w:rPr>
                <w:sz w:val="16"/>
                <w:szCs w:val="16"/>
              </w:rPr>
              <w:t xml:space="preserve">Usually thorough. Good work with few errors. </w:t>
            </w:r>
          </w:p>
        </w:tc>
        <w:tc>
          <w:tcPr>
            <w:tcW w:w="580" w:type="dxa"/>
          </w:tcPr>
          <w:p w14:paraId="5C3C9195"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x</w:t>
            </w:r>
            <w:r>
              <w:rPr>
                <w:rFonts w:ascii="Wingdings" w:hAnsi="Wingdings" w:cs="Wingdings"/>
                <w:sz w:val="44"/>
                <w:szCs w:val="44"/>
              </w:rPr>
              <w:t></w:t>
            </w:r>
          </w:p>
        </w:tc>
        <w:tc>
          <w:tcPr>
            <w:tcW w:w="1452" w:type="dxa"/>
            <w:gridSpan w:val="3"/>
          </w:tcPr>
          <w:p w14:paraId="1AA9F725" w14:textId="77777777" w:rsidR="006E1FA6" w:rsidRDefault="006E1FA6" w:rsidP="00F9405A">
            <w:pPr>
              <w:pStyle w:val="Default"/>
              <w:rPr>
                <w:sz w:val="16"/>
                <w:szCs w:val="16"/>
              </w:rPr>
            </w:pPr>
            <w:r>
              <w:rPr>
                <w:sz w:val="16"/>
                <w:szCs w:val="16"/>
              </w:rPr>
              <w:t xml:space="preserve">Work usually passes review. Has normal amount of errors. </w:t>
            </w:r>
          </w:p>
        </w:tc>
        <w:tc>
          <w:tcPr>
            <w:tcW w:w="675" w:type="dxa"/>
            <w:gridSpan w:val="2"/>
          </w:tcPr>
          <w:p w14:paraId="057AFD25"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357" w:type="dxa"/>
            <w:gridSpan w:val="2"/>
          </w:tcPr>
          <w:p w14:paraId="5A4E187B" w14:textId="77777777" w:rsidR="006E1FA6" w:rsidRDefault="006E1FA6" w:rsidP="00F9405A">
            <w:pPr>
              <w:pStyle w:val="Default"/>
              <w:rPr>
                <w:sz w:val="16"/>
                <w:szCs w:val="16"/>
              </w:rPr>
            </w:pPr>
            <w:r>
              <w:rPr>
                <w:sz w:val="16"/>
                <w:szCs w:val="16"/>
              </w:rPr>
              <w:t xml:space="preserve">More than average amount of errors for a trainee. </w:t>
            </w:r>
          </w:p>
        </w:tc>
        <w:tc>
          <w:tcPr>
            <w:tcW w:w="627" w:type="dxa"/>
            <w:gridSpan w:val="2"/>
          </w:tcPr>
          <w:p w14:paraId="010E0EB0"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405" w:type="dxa"/>
            <w:gridSpan w:val="2"/>
          </w:tcPr>
          <w:p w14:paraId="13562DE9" w14:textId="77777777" w:rsidR="006E1FA6" w:rsidRDefault="006E1FA6" w:rsidP="00F9405A">
            <w:pPr>
              <w:pStyle w:val="Default"/>
              <w:rPr>
                <w:sz w:val="16"/>
                <w:szCs w:val="16"/>
              </w:rPr>
            </w:pPr>
            <w:r>
              <w:rPr>
                <w:sz w:val="16"/>
                <w:szCs w:val="16"/>
              </w:rPr>
              <w:t xml:space="preserve">Work usually done in a careless manner. Makes errors often. </w:t>
            </w:r>
          </w:p>
        </w:tc>
      </w:tr>
      <w:tr w:rsidR="006E1FA6" w14:paraId="6930E318" w14:textId="77777777" w:rsidTr="00F9405A">
        <w:trPr>
          <w:gridAfter w:val="1"/>
          <w:wAfter w:w="8351" w:type="dxa"/>
          <w:trHeight w:val="131"/>
        </w:trPr>
        <w:tc>
          <w:tcPr>
            <w:tcW w:w="10625" w:type="dxa"/>
            <w:gridSpan w:val="23"/>
          </w:tcPr>
          <w:p w14:paraId="71A5300A" w14:textId="77777777" w:rsidR="006E1FA6" w:rsidRDefault="006E1FA6" w:rsidP="00F9405A">
            <w:pPr>
              <w:pStyle w:val="Default"/>
              <w:rPr>
                <w:sz w:val="20"/>
                <w:szCs w:val="20"/>
              </w:rPr>
            </w:pPr>
          </w:p>
        </w:tc>
      </w:tr>
      <w:tr w:rsidR="006E1FA6" w14:paraId="127C4234" w14:textId="77777777" w:rsidTr="00F9405A">
        <w:trPr>
          <w:gridAfter w:val="1"/>
          <w:wAfter w:w="8351" w:type="dxa"/>
          <w:trHeight w:val="138"/>
        </w:trPr>
        <w:tc>
          <w:tcPr>
            <w:tcW w:w="10625" w:type="dxa"/>
            <w:gridSpan w:val="23"/>
          </w:tcPr>
          <w:p w14:paraId="13850C7A" w14:textId="77777777" w:rsidR="006E1FA6" w:rsidRDefault="006E1FA6" w:rsidP="00F9405A">
            <w:pPr>
              <w:pStyle w:val="Default"/>
              <w:rPr>
                <w:b/>
                <w:bCs/>
                <w:sz w:val="20"/>
                <w:szCs w:val="20"/>
                <w:u w:val="single"/>
              </w:rPr>
            </w:pPr>
            <w:r w:rsidRPr="00300628">
              <w:rPr>
                <w:b/>
                <w:bCs/>
                <w:sz w:val="20"/>
                <w:szCs w:val="20"/>
                <w:u w:val="single"/>
              </w:rPr>
              <w:t>Quantity of Work</w:t>
            </w:r>
          </w:p>
          <w:p w14:paraId="723C685A" w14:textId="77777777" w:rsidR="006E1FA6" w:rsidRPr="00300628" w:rsidRDefault="006E1FA6" w:rsidP="00F9405A">
            <w:pPr>
              <w:pStyle w:val="Default"/>
              <w:rPr>
                <w:b/>
                <w:bCs/>
                <w:sz w:val="12"/>
                <w:szCs w:val="20"/>
                <w:u w:val="single"/>
              </w:rPr>
            </w:pPr>
          </w:p>
        </w:tc>
      </w:tr>
      <w:tr w:rsidR="006E1FA6" w14:paraId="04251B67" w14:textId="77777777" w:rsidTr="00F9405A">
        <w:trPr>
          <w:gridAfter w:val="2"/>
          <w:wAfter w:w="8357" w:type="dxa"/>
          <w:trHeight w:val="475"/>
        </w:trPr>
        <w:tc>
          <w:tcPr>
            <w:tcW w:w="1276" w:type="dxa"/>
            <w:gridSpan w:val="5"/>
          </w:tcPr>
          <w:p w14:paraId="440481F5"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215" w:type="dxa"/>
          </w:tcPr>
          <w:p w14:paraId="7BFA6F43" w14:textId="77777777" w:rsidR="006E1FA6" w:rsidRDefault="006E1FA6" w:rsidP="00F9405A">
            <w:pPr>
              <w:pStyle w:val="Default"/>
              <w:rPr>
                <w:sz w:val="16"/>
                <w:szCs w:val="16"/>
              </w:rPr>
            </w:pPr>
            <w:r>
              <w:rPr>
                <w:sz w:val="16"/>
                <w:szCs w:val="16"/>
              </w:rPr>
              <w:t xml:space="preserve">Highly productive in comparison with other students. </w:t>
            </w:r>
          </w:p>
        </w:tc>
        <w:tc>
          <w:tcPr>
            <w:tcW w:w="770" w:type="dxa"/>
            <w:gridSpan w:val="2"/>
          </w:tcPr>
          <w:p w14:paraId="518B66AF"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262" w:type="dxa"/>
            <w:gridSpan w:val="2"/>
          </w:tcPr>
          <w:p w14:paraId="6BEF1F76" w14:textId="77777777" w:rsidR="006E1FA6" w:rsidRDefault="006E1FA6" w:rsidP="00F9405A">
            <w:pPr>
              <w:pStyle w:val="Default"/>
              <w:rPr>
                <w:sz w:val="16"/>
                <w:szCs w:val="16"/>
              </w:rPr>
            </w:pPr>
            <w:r>
              <w:rPr>
                <w:sz w:val="16"/>
                <w:szCs w:val="16"/>
              </w:rPr>
              <w:t xml:space="preserve">More than expected in comparison with other students. </w:t>
            </w:r>
          </w:p>
        </w:tc>
        <w:tc>
          <w:tcPr>
            <w:tcW w:w="722" w:type="dxa"/>
            <w:gridSpan w:val="2"/>
          </w:tcPr>
          <w:p w14:paraId="4F96F48B"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x</w:t>
            </w:r>
            <w:r>
              <w:rPr>
                <w:rFonts w:ascii="Wingdings" w:hAnsi="Wingdings" w:cs="Wingdings"/>
                <w:sz w:val="44"/>
                <w:szCs w:val="44"/>
              </w:rPr>
              <w:t></w:t>
            </w:r>
          </w:p>
        </w:tc>
        <w:tc>
          <w:tcPr>
            <w:tcW w:w="1310" w:type="dxa"/>
            <w:gridSpan w:val="2"/>
          </w:tcPr>
          <w:p w14:paraId="6D3049F1" w14:textId="77777777" w:rsidR="006E1FA6" w:rsidRDefault="006E1FA6" w:rsidP="00F9405A">
            <w:pPr>
              <w:pStyle w:val="Default"/>
              <w:rPr>
                <w:sz w:val="16"/>
                <w:szCs w:val="16"/>
              </w:rPr>
            </w:pPr>
            <w:r>
              <w:rPr>
                <w:sz w:val="16"/>
                <w:szCs w:val="16"/>
              </w:rPr>
              <w:t xml:space="preserve">Expected amount of productivity for a student. </w:t>
            </w:r>
          </w:p>
        </w:tc>
        <w:tc>
          <w:tcPr>
            <w:tcW w:w="533" w:type="dxa"/>
          </w:tcPr>
          <w:p w14:paraId="70918D65"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499" w:type="dxa"/>
            <w:gridSpan w:val="3"/>
          </w:tcPr>
          <w:p w14:paraId="1AEA5CCC" w14:textId="77777777" w:rsidR="006E1FA6" w:rsidRDefault="006E1FA6" w:rsidP="00F9405A">
            <w:pPr>
              <w:pStyle w:val="Default"/>
              <w:rPr>
                <w:sz w:val="16"/>
                <w:szCs w:val="16"/>
              </w:rPr>
            </w:pPr>
            <w:r>
              <w:rPr>
                <w:sz w:val="16"/>
                <w:szCs w:val="16"/>
              </w:rPr>
              <w:t xml:space="preserve">Less than expected in comparison with other students. </w:t>
            </w:r>
          </w:p>
        </w:tc>
        <w:tc>
          <w:tcPr>
            <w:tcW w:w="627" w:type="dxa"/>
            <w:gridSpan w:val="2"/>
          </w:tcPr>
          <w:p w14:paraId="2BF6B063"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405" w:type="dxa"/>
            <w:gridSpan w:val="2"/>
          </w:tcPr>
          <w:p w14:paraId="31D99B3C" w14:textId="77777777" w:rsidR="006E1FA6" w:rsidRDefault="006E1FA6" w:rsidP="00F9405A">
            <w:pPr>
              <w:pStyle w:val="Default"/>
              <w:rPr>
                <w:sz w:val="16"/>
                <w:szCs w:val="16"/>
              </w:rPr>
            </w:pPr>
            <w:r>
              <w:rPr>
                <w:sz w:val="16"/>
                <w:szCs w:val="16"/>
              </w:rPr>
              <w:t xml:space="preserve">Very low in comparison with other students. </w:t>
            </w:r>
          </w:p>
        </w:tc>
      </w:tr>
      <w:tr w:rsidR="006E1FA6" w14:paraId="69E12E41" w14:textId="77777777" w:rsidTr="00F9405A">
        <w:trPr>
          <w:gridAfter w:val="1"/>
          <w:wAfter w:w="8351" w:type="dxa"/>
          <w:trHeight w:val="131"/>
        </w:trPr>
        <w:tc>
          <w:tcPr>
            <w:tcW w:w="10625" w:type="dxa"/>
            <w:gridSpan w:val="23"/>
          </w:tcPr>
          <w:p w14:paraId="1E98E04A" w14:textId="77777777" w:rsidR="006E1FA6" w:rsidRDefault="006E1FA6" w:rsidP="00F9405A">
            <w:pPr>
              <w:pStyle w:val="Default"/>
              <w:rPr>
                <w:sz w:val="20"/>
                <w:szCs w:val="20"/>
              </w:rPr>
            </w:pPr>
          </w:p>
        </w:tc>
      </w:tr>
      <w:tr w:rsidR="006E1FA6" w14:paraId="35FF3A04" w14:textId="77777777" w:rsidTr="00F9405A">
        <w:trPr>
          <w:gridAfter w:val="1"/>
          <w:wAfter w:w="8351" w:type="dxa"/>
          <w:trHeight w:val="138"/>
        </w:trPr>
        <w:tc>
          <w:tcPr>
            <w:tcW w:w="10625" w:type="dxa"/>
            <w:gridSpan w:val="23"/>
          </w:tcPr>
          <w:p w14:paraId="7EB8565E" w14:textId="77777777" w:rsidR="006E1FA6" w:rsidRDefault="006E1FA6" w:rsidP="00F9405A">
            <w:pPr>
              <w:pStyle w:val="Default"/>
              <w:rPr>
                <w:b/>
                <w:bCs/>
                <w:sz w:val="20"/>
                <w:szCs w:val="20"/>
                <w:u w:val="single"/>
              </w:rPr>
            </w:pPr>
            <w:r w:rsidRPr="00300628">
              <w:rPr>
                <w:b/>
                <w:bCs/>
                <w:sz w:val="20"/>
                <w:szCs w:val="20"/>
                <w:u w:val="single"/>
              </w:rPr>
              <w:t xml:space="preserve">Judgement </w:t>
            </w:r>
          </w:p>
          <w:p w14:paraId="00D63D6D" w14:textId="77777777" w:rsidR="006E1FA6" w:rsidRPr="00300628" w:rsidRDefault="006E1FA6" w:rsidP="00F9405A">
            <w:pPr>
              <w:pStyle w:val="Default"/>
              <w:rPr>
                <w:b/>
                <w:bCs/>
                <w:sz w:val="12"/>
                <w:szCs w:val="20"/>
                <w:u w:val="single"/>
              </w:rPr>
            </w:pPr>
          </w:p>
        </w:tc>
      </w:tr>
      <w:tr w:rsidR="006E1FA6" w14:paraId="6CD17D3E" w14:textId="77777777" w:rsidTr="00F9405A">
        <w:trPr>
          <w:gridAfter w:val="2"/>
          <w:wAfter w:w="8357" w:type="dxa"/>
          <w:trHeight w:val="567"/>
        </w:trPr>
        <w:tc>
          <w:tcPr>
            <w:tcW w:w="709" w:type="dxa"/>
            <w:gridSpan w:val="2"/>
          </w:tcPr>
          <w:p w14:paraId="1B6186DF"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782" w:type="dxa"/>
            <w:gridSpan w:val="4"/>
          </w:tcPr>
          <w:p w14:paraId="077FC8AB" w14:textId="77777777" w:rsidR="006E1FA6" w:rsidRDefault="006E1FA6" w:rsidP="00F9405A">
            <w:pPr>
              <w:pStyle w:val="Default"/>
              <w:rPr>
                <w:sz w:val="16"/>
                <w:szCs w:val="16"/>
              </w:rPr>
            </w:pPr>
            <w:r>
              <w:rPr>
                <w:sz w:val="16"/>
                <w:szCs w:val="16"/>
              </w:rPr>
              <w:t xml:space="preserve">Exceptionally good. Decision based on thorough analysis of problem. </w:t>
            </w:r>
          </w:p>
        </w:tc>
        <w:tc>
          <w:tcPr>
            <w:tcW w:w="770" w:type="dxa"/>
            <w:gridSpan w:val="2"/>
          </w:tcPr>
          <w:p w14:paraId="4C420FAD"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x</w:t>
            </w:r>
            <w:r>
              <w:rPr>
                <w:rFonts w:ascii="Wingdings" w:hAnsi="Wingdings" w:cs="Wingdings"/>
                <w:sz w:val="44"/>
                <w:szCs w:val="44"/>
              </w:rPr>
              <w:t></w:t>
            </w:r>
          </w:p>
        </w:tc>
        <w:tc>
          <w:tcPr>
            <w:tcW w:w="1262" w:type="dxa"/>
            <w:gridSpan w:val="2"/>
          </w:tcPr>
          <w:p w14:paraId="1D604B99" w14:textId="77777777" w:rsidR="006E1FA6" w:rsidRDefault="006E1FA6" w:rsidP="00F9405A">
            <w:pPr>
              <w:pStyle w:val="Default"/>
              <w:rPr>
                <w:sz w:val="16"/>
                <w:szCs w:val="16"/>
              </w:rPr>
            </w:pPr>
            <w:r>
              <w:rPr>
                <w:sz w:val="16"/>
                <w:szCs w:val="16"/>
              </w:rPr>
              <w:t xml:space="preserve">Uses good common sense. Usually makes the right decision. </w:t>
            </w:r>
          </w:p>
        </w:tc>
        <w:tc>
          <w:tcPr>
            <w:tcW w:w="1016" w:type="dxa"/>
            <w:gridSpan w:val="3"/>
          </w:tcPr>
          <w:p w14:paraId="1240E7B4"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016" w:type="dxa"/>
          </w:tcPr>
          <w:p w14:paraId="5F05A3EE" w14:textId="77777777" w:rsidR="006E1FA6" w:rsidRDefault="006E1FA6" w:rsidP="00F9405A">
            <w:pPr>
              <w:pStyle w:val="Default"/>
              <w:rPr>
                <w:sz w:val="16"/>
                <w:szCs w:val="16"/>
              </w:rPr>
            </w:pPr>
            <w:r>
              <w:rPr>
                <w:sz w:val="16"/>
                <w:szCs w:val="16"/>
              </w:rPr>
              <w:t xml:space="preserve">Judgement usually good in routine situations. </w:t>
            </w:r>
          </w:p>
        </w:tc>
        <w:tc>
          <w:tcPr>
            <w:tcW w:w="675" w:type="dxa"/>
            <w:gridSpan w:val="2"/>
          </w:tcPr>
          <w:p w14:paraId="766EBC7F"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357" w:type="dxa"/>
            <w:gridSpan w:val="2"/>
          </w:tcPr>
          <w:p w14:paraId="11424894" w14:textId="77777777" w:rsidR="006E1FA6" w:rsidRDefault="006E1FA6" w:rsidP="00F9405A">
            <w:pPr>
              <w:pStyle w:val="Default"/>
              <w:rPr>
                <w:sz w:val="16"/>
                <w:szCs w:val="16"/>
              </w:rPr>
            </w:pPr>
            <w:r>
              <w:rPr>
                <w:sz w:val="16"/>
                <w:szCs w:val="16"/>
              </w:rPr>
              <w:t xml:space="preserve">Judgement often undependable. </w:t>
            </w:r>
          </w:p>
        </w:tc>
        <w:tc>
          <w:tcPr>
            <w:tcW w:w="627" w:type="dxa"/>
            <w:gridSpan w:val="2"/>
          </w:tcPr>
          <w:p w14:paraId="36E713BB"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405" w:type="dxa"/>
            <w:gridSpan w:val="2"/>
          </w:tcPr>
          <w:p w14:paraId="59ECCF17" w14:textId="77777777" w:rsidR="006E1FA6" w:rsidRDefault="006E1FA6" w:rsidP="00F9405A">
            <w:pPr>
              <w:pStyle w:val="Default"/>
              <w:rPr>
                <w:sz w:val="16"/>
                <w:szCs w:val="16"/>
              </w:rPr>
            </w:pPr>
            <w:r>
              <w:rPr>
                <w:sz w:val="16"/>
                <w:szCs w:val="16"/>
              </w:rPr>
              <w:t xml:space="preserve">Poor judgement. Jumps to conclusions without sufficient knowledge. </w:t>
            </w:r>
          </w:p>
        </w:tc>
      </w:tr>
      <w:tr w:rsidR="006E1FA6" w14:paraId="1E6093FA" w14:textId="77777777" w:rsidTr="00F9405A">
        <w:trPr>
          <w:gridAfter w:val="1"/>
          <w:wAfter w:w="8351" w:type="dxa"/>
          <w:trHeight w:val="131"/>
        </w:trPr>
        <w:tc>
          <w:tcPr>
            <w:tcW w:w="10625" w:type="dxa"/>
            <w:gridSpan w:val="23"/>
          </w:tcPr>
          <w:p w14:paraId="3BBEB633" w14:textId="77777777" w:rsidR="006E1FA6" w:rsidRDefault="006E1FA6" w:rsidP="00F9405A">
            <w:pPr>
              <w:pStyle w:val="Default"/>
              <w:rPr>
                <w:sz w:val="20"/>
                <w:szCs w:val="20"/>
              </w:rPr>
            </w:pPr>
          </w:p>
        </w:tc>
      </w:tr>
      <w:tr w:rsidR="006E1FA6" w14:paraId="4050A2CD" w14:textId="77777777" w:rsidTr="00F9405A">
        <w:trPr>
          <w:gridAfter w:val="1"/>
          <w:wAfter w:w="8351" w:type="dxa"/>
          <w:trHeight w:val="138"/>
        </w:trPr>
        <w:tc>
          <w:tcPr>
            <w:tcW w:w="10625" w:type="dxa"/>
            <w:gridSpan w:val="23"/>
          </w:tcPr>
          <w:p w14:paraId="7A19A24D" w14:textId="77777777" w:rsidR="006E1FA6" w:rsidRDefault="006E1FA6" w:rsidP="00F9405A">
            <w:pPr>
              <w:pStyle w:val="Default"/>
              <w:rPr>
                <w:b/>
                <w:bCs/>
                <w:sz w:val="20"/>
                <w:szCs w:val="20"/>
                <w:u w:val="single"/>
              </w:rPr>
            </w:pPr>
            <w:r w:rsidRPr="00300628">
              <w:rPr>
                <w:b/>
                <w:bCs/>
                <w:sz w:val="20"/>
                <w:szCs w:val="20"/>
                <w:u w:val="single"/>
              </w:rPr>
              <w:t>Dependability</w:t>
            </w:r>
          </w:p>
          <w:p w14:paraId="447464ED" w14:textId="77777777" w:rsidR="006E1FA6" w:rsidRPr="00300628" w:rsidRDefault="006E1FA6" w:rsidP="00F9405A">
            <w:pPr>
              <w:pStyle w:val="Default"/>
              <w:rPr>
                <w:b/>
                <w:bCs/>
                <w:sz w:val="20"/>
                <w:szCs w:val="20"/>
                <w:u w:val="single"/>
              </w:rPr>
            </w:pPr>
            <w:r w:rsidRPr="00300628">
              <w:rPr>
                <w:b/>
                <w:bCs/>
                <w:sz w:val="20"/>
                <w:szCs w:val="20"/>
                <w:u w:val="single"/>
              </w:rPr>
              <w:t xml:space="preserve"> </w:t>
            </w:r>
          </w:p>
        </w:tc>
      </w:tr>
      <w:tr w:rsidR="006E1FA6" w14:paraId="5DCEF6ED" w14:textId="77777777" w:rsidTr="00F9405A">
        <w:trPr>
          <w:gridAfter w:val="2"/>
          <w:wAfter w:w="8357" w:type="dxa"/>
          <w:trHeight w:val="383"/>
        </w:trPr>
        <w:tc>
          <w:tcPr>
            <w:tcW w:w="567" w:type="dxa"/>
          </w:tcPr>
          <w:p w14:paraId="70826FFB" w14:textId="77777777" w:rsidR="006E1FA6" w:rsidRDefault="006E1FA6" w:rsidP="00F9405A">
            <w:pPr>
              <w:pStyle w:val="Default"/>
              <w:rPr>
                <w:rFonts w:ascii="Wingdings" w:hAnsi="Wingdings" w:cs="Wingdings"/>
                <w:sz w:val="44"/>
                <w:szCs w:val="44"/>
              </w:rPr>
            </w:pPr>
            <w:r>
              <w:rPr>
                <w:rFonts w:ascii="Wingdings" w:hAnsi="Wingdings" w:cs="Wingdings"/>
                <w:sz w:val="44"/>
                <w:szCs w:val="44"/>
              </w:rPr>
              <w:lastRenderedPageBreak/>
              <w:t></w:t>
            </w:r>
          </w:p>
        </w:tc>
        <w:tc>
          <w:tcPr>
            <w:tcW w:w="1924" w:type="dxa"/>
            <w:gridSpan w:val="5"/>
          </w:tcPr>
          <w:p w14:paraId="570EE465" w14:textId="77777777" w:rsidR="006E1FA6" w:rsidRDefault="006E1FA6" w:rsidP="00F9405A">
            <w:pPr>
              <w:pStyle w:val="Default"/>
              <w:rPr>
                <w:sz w:val="16"/>
                <w:szCs w:val="16"/>
              </w:rPr>
            </w:pPr>
            <w:r>
              <w:rPr>
                <w:sz w:val="16"/>
                <w:szCs w:val="16"/>
              </w:rPr>
              <w:t xml:space="preserve">Can always be depended upon in any situation. </w:t>
            </w:r>
          </w:p>
        </w:tc>
        <w:tc>
          <w:tcPr>
            <w:tcW w:w="628" w:type="dxa"/>
          </w:tcPr>
          <w:p w14:paraId="715CEC67"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x</w:t>
            </w:r>
            <w:r>
              <w:rPr>
                <w:rFonts w:ascii="Wingdings" w:hAnsi="Wingdings" w:cs="Wingdings"/>
                <w:sz w:val="44"/>
                <w:szCs w:val="44"/>
              </w:rPr>
              <w:t></w:t>
            </w:r>
          </w:p>
        </w:tc>
        <w:tc>
          <w:tcPr>
            <w:tcW w:w="1404" w:type="dxa"/>
            <w:gridSpan w:val="3"/>
          </w:tcPr>
          <w:p w14:paraId="14E612F9" w14:textId="77777777" w:rsidR="006E1FA6" w:rsidRDefault="006E1FA6" w:rsidP="00F9405A">
            <w:pPr>
              <w:pStyle w:val="Default"/>
              <w:rPr>
                <w:sz w:val="16"/>
                <w:szCs w:val="16"/>
              </w:rPr>
            </w:pPr>
            <w:r>
              <w:rPr>
                <w:sz w:val="16"/>
                <w:szCs w:val="16"/>
              </w:rPr>
              <w:t xml:space="preserve">Can usually be depended upon in most situations. </w:t>
            </w:r>
          </w:p>
        </w:tc>
        <w:tc>
          <w:tcPr>
            <w:tcW w:w="580" w:type="dxa"/>
          </w:tcPr>
          <w:p w14:paraId="59728F21"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452" w:type="dxa"/>
            <w:gridSpan w:val="3"/>
          </w:tcPr>
          <w:p w14:paraId="1AE9D96E" w14:textId="77777777" w:rsidR="006E1FA6" w:rsidRDefault="006E1FA6" w:rsidP="00F9405A">
            <w:pPr>
              <w:pStyle w:val="Default"/>
              <w:rPr>
                <w:sz w:val="16"/>
                <w:szCs w:val="16"/>
              </w:rPr>
            </w:pPr>
            <w:r>
              <w:rPr>
                <w:sz w:val="16"/>
                <w:szCs w:val="16"/>
              </w:rPr>
              <w:t xml:space="preserve">Can only be depended upon in routine situations. </w:t>
            </w:r>
          </w:p>
        </w:tc>
        <w:tc>
          <w:tcPr>
            <w:tcW w:w="533" w:type="dxa"/>
          </w:tcPr>
          <w:p w14:paraId="18470EC8"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499" w:type="dxa"/>
            <w:gridSpan w:val="3"/>
          </w:tcPr>
          <w:p w14:paraId="790EBC82" w14:textId="77777777" w:rsidR="006E1FA6" w:rsidRDefault="006E1FA6" w:rsidP="00F9405A">
            <w:pPr>
              <w:pStyle w:val="Default"/>
              <w:rPr>
                <w:sz w:val="16"/>
                <w:szCs w:val="16"/>
              </w:rPr>
            </w:pPr>
            <w:r>
              <w:rPr>
                <w:sz w:val="16"/>
                <w:szCs w:val="16"/>
              </w:rPr>
              <w:t xml:space="preserve">Somewhat unreliable, needs above average checking. </w:t>
            </w:r>
          </w:p>
        </w:tc>
        <w:tc>
          <w:tcPr>
            <w:tcW w:w="485" w:type="dxa"/>
          </w:tcPr>
          <w:p w14:paraId="4562CDB9" w14:textId="77777777" w:rsidR="006E1FA6" w:rsidRDefault="006E1FA6" w:rsidP="00F9405A">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547" w:type="dxa"/>
            <w:gridSpan w:val="3"/>
          </w:tcPr>
          <w:p w14:paraId="7A7B0DD7" w14:textId="77777777" w:rsidR="006E1FA6" w:rsidRDefault="006E1FA6" w:rsidP="00F9405A">
            <w:pPr>
              <w:pStyle w:val="Default"/>
              <w:rPr>
                <w:sz w:val="16"/>
                <w:szCs w:val="16"/>
              </w:rPr>
            </w:pPr>
            <w:r>
              <w:rPr>
                <w:sz w:val="16"/>
                <w:szCs w:val="16"/>
              </w:rPr>
              <w:t xml:space="preserve">Unreliable. </w:t>
            </w:r>
          </w:p>
        </w:tc>
      </w:tr>
      <w:tr w:rsidR="006E1FA6" w14:paraId="5617BBAF" w14:textId="77777777" w:rsidTr="00F9405A">
        <w:tblPrEx>
          <w:tblBorders>
            <w:top w:val="none" w:sz="0" w:space="0" w:color="auto"/>
            <w:left w:val="none" w:sz="0" w:space="0" w:color="auto"/>
            <w:bottom w:val="none" w:sz="0" w:space="0" w:color="auto"/>
            <w:right w:val="none" w:sz="0" w:space="0" w:color="auto"/>
          </w:tblBorders>
          <w:tblLook w:val="04A0" w:firstRow="1" w:lastRow="0" w:firstColumn="1" w:lastColumn="0" w:noHBand="0" w:noVBand="1"/>
        </w:tblPrEx>
        <w:trPr>
          <w:trHeight w:val="131"/>
        </w:trPr>
        <w:tc>
          <w:tcPr>
            <w:tcW w:w="18976" w:type="dxa"/>
            <w:gridSpan w:val="24"/>
            <w:tcBorders>
              <w:top w:val="nil"/>
              <w:left w:val="nil"/>
              <w:bottom w:val="nil"/>
              <w:right w:val="nil"/>
            </w:tcBorders>
          </w:tcPr>
          <w:tbl>
            <w:tblPr>
              <w:tblW w:w="20043" w:type="dxa"/>
              <w:tblLayout w:type="fixed"/>
              <w:tblLook w:val="04A0" w:firstRow="1" w:lastRow="0" w:firstColumn="1" w:lastColumn="0" w:noHBand="0" w:noVBand="1"/>
            </w:tblPr>
            <w:tblGrid>
              <w:gridCol w:w="9957"/>
              <w:gridCol w:w="9850"/>
              <w:gridCol w:w="236"/>
            </w:tblGrid>
            <w:tr w:rsidR="006E1FA6" w14:paraId="365E67D4" w14:textId="77777777" w:rsidTr="00F9405A">
              <w:trPr>
                <w:trHeight w:val="5833"/>
              </w:trPr>
              <w:tc>
                <w:tcPr>
                  <w:tcW w:w="9957" w:type="dxa"/>
                  <w:tcBorders>
                    <w:top w:val="nil"/>
                    <w:left w:val="nil"/>
                    <w:bottom w:val="nil"/>
                    <w:right w:val="nil"/>
                  </w:tcBorders>
                </w:tcPr>
                <w:p w14:paraId="67E3CBD2" w14:textId="77777777" w:rsidR="006E1FA6" w:rsidRPr="004B1F82" w:rsidRDefault="006E1FA6" w:rsidP="00F9405A">
                  <w:pPr>
                    <w:pStyle w:val="Default"/>
                    <w:ind w:right="-2864"/>
                    <w:jc w:val="both"/>
                    <w:rPr>
                      <w:b/>
                      <w:sz w:val="20"/>
                      <w:szCs w:val="20"/>
                      <w:u w:val="single"/>
                    </w:rPr>
                  </w:pPr>
                  <w:r w:rsidRPr="004B1F82">
                    <w:rPr>
                      <w:b/>
                      <w:sz w:val="20"/>
                      <w:szCs w:val="20"/>
                      <w:u w:val="single"/>
                    </w:rPr>
                    <w:t xml:space="preserve">Please give your view of the student’s performance </w:t>
                  </w:r>
                  <w:r w:rsidRPr="004B1F82">
                    <w:rPr>
                      <w:b/>
                      <w:i/>
                      <w:sz w:val="20"/>
                      <w:szCs w:val="20"/>
                      <w:u w:val="single"/>
                    </w:rPr>
                    <w:t>(see guida</w:t>
                  </w:r>
                  <w:r>
                    <w:rPr>
                      <w:b/>
                      <w:i/>
                      <w:sz w:val="20"/>
                      <w:szCs w:val="20"/>
                      <w:u w:val="single"/>
                    </w:rPr>
                    <w:t xml:space="preserve">nce </w:t>
                  </w:r>
                  <w:r w:rsidRPr="004B1F82">
                    <w:rPr>
                      <w:b/>
                      <w:i/>
                      <w:sz w:val="20"/>
                      <w:szCs w:val="20"/>
                      <w:u w:val="single"/>
                    </w:rPr>
                    <w:t>definitions</w:t>
                  </w:r>
                  <w:r>
                    <w:rPr>
                      <w:b/>
                      <w:i/>
                      <w:sz w:val="20"/>
                      <w:szCs w:val="20"/>
                      <w:u w:val="single"/>
                    </w:rPr>
                    <w:t xml:space="preserve"> below</w:t>
                  </w:r>
                  <w:r w:rsidRPr="004B1F82">
                    <w:rPr>
                      <w:b/>
                      <w:i/>
                      <w:sz w:val="20"/>
                      <w:szCs w:val="20"/>
                      <w:u w:val="single"/>
                    </w:rPr>
                    <w:t>)</w:t>
                  </w:r>
                  <w:r w:rsidRPr="004B1F82">
                    <w:rPr>
                      <w:b/>
                      <w:sz w:val="20"/>
                      <w:szCs w:val="20"/>
                      <w:u w:val="single"/>
                    </w:rPr>
                    <w:t>:</w:t>
                  </w:r>
                </w:p>
                <w:p w14:paraId="290F1C72" w14:textId="77777777" w:rsidR="006E1FA6" w:rsidRDefault="006E1FA6" w:rsidP="00F9405A">
                  <w:pPr>
                    <w:pStyle w:val="Default"/>
                    <w:rPr>
                      <w:sz w:val="20"/>
                      <w:szCs w:val="20"/>
                    </w:rPr>
                  </w:pPr>
                </w:p>
                <w:tbl>
                  <w:tblPr>
                    <w:tblW w:w="8586" w:type="dxa"/>
                    <w:tblInd w:w="46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5580"/>
                    <w:gridCol w:w="605"/>
                    <w:gridCol w:w="605"/>
                    <w:gridCol w:w="605"/>
                    <w:gridCol w:w="605"/>
                    <w:gridCol w:w="586"/>
                  </w:tblGrid>
                  <w:tr w:rsidR="006E1FA6" w:rsidRPr="0094435D" w14:paraId="7E37A35E" w14:textId="77777777" w:rsidTr="00F9405A">
                    <w:trPr>
                      <w:trHeight w:val="547"/>
                    </w:trPr>
                    <w:tc>
                      <w:tcPr>
                        <w:tcW w:w="5580" w:type="dxa"/>
                        <w:tcBorders>
                          <w:top w:val="single" w:sz="4" w:space="0" w:color="000000"/>
                          <w:left w:val="single" w:sz="4" w:space="0" w:color="000000"/>
                          <w:bottom w:val="single" w:sz="4" w:space="0" w:color="000000"/>
                          <w:right w:val="single" w:sz="4" w:space="0" w:color="000000"/>
                        </w:tcBorders>
                        <w:shd w:val="clear" w:color="auto" w:fill="auto"/>
                      </w:tcPr>
                      <w:p w14:paraId="43C2FD22" w14:textId="77777777" w:rsidR="006E1FA6" w:rsidRPr="0094435D" w:rsidRDefault="006E1FA6" w:rsidP="00F9405A">
                        <w:pPr>
                          <w:pStyle w:val="Default"/>
                          <w:rPr>
                            <w:sz w:val="20"/>
                            <w:szCs w:val="20"/>
                          </w:rPr>
                        </w:pPr>
                      </w:p>
                    </w:tc>
                    <w:tc>
                      <w:tcPr>
                        <w:tcW w:w="605" w:type="dxa"/>
                        <w:tcBorders>
                          <w:top w:val="single" w:sz="4" w:space="0" w:color="000000"/>
                          <w:left w:val="single" w:sz="4" w:space="0" w:color="000000"/>
                          <w:bottom w:val="single" w:sz="4" w:space="0" w:color="000000"/>
                          <w:right w:val="single" w:sz="4" w:space="0" w:color="000000"/>
                        </w:tcBorders>
                        <w:shd w:val="clear" w:color="auto" w:fill="auto"/>
                        <w:hideMark/>
                      </w:tcPr>
                      <w:p w14:paraId="2A75D247" w14:textId="77777777" w:rsidR="006E1FA6" w:rsidRPr="0094435D" w:rsidRDefault="006E1FA6" w:rsidP="00F9405A">
                        <w:pPr>
                          <w:pStyle w:val="Default"/>
                          <w:jc w:val="center"/>
                          <w:rPr>
                            <w:b/>
                            <w:sz w:val="20"/>
                            <w:szCs w:val="20"/>
                          </w:rPr>
                        </w:pPr>
                        <w:r w:rsidRPr="0094435D">
                          <w:rPr>
                            <w:b/>
                            <w:sz w:val="20"/>
                            <w:szCs w:val="20"/>
                          </w:rPr>
                          <w:t>A</w:t>
                        </w:r>
                      </w:p>
                    </w:tc>
                    <w:tc>
                      <w:tcPr>
                        <w:tcW w:w="605" w:type="dxa"/>
                        <w:tcBorders>
                          <w:top w:val="single" w:sz="4" w:space="0" w:color="000000"/>
                          <w:left w:val="single" w:sz="4" w:space="0" w:color="000000"/>
                          <w:bottom w:val="single" w:sz="4" w:space="0" w:color="000000"/>
                          <w:right w:val="single" w:sz="4" w:space="0" w:color="000000"/>
                        </w:tcBorders>
                        <w:shd w:val="clear" w:color="auto" w:fill="auto"/>
                        <w:hideMark/>
                      </w:tcPr>
                      <w:p w14:paraId="0510A7DE" w14:textId="77777777" w:rsidR="006E1FA6" w:rsidRPr="0094435D" w:rsidRDefault="006E1FA6" w:rsidP="00F9405A">
                        <w:pPr>
                          <w:pStyle w:val="Default"/>
                          <w:jc w:val="center"/>
                          <w:rPr>
                            <w:b/>
                            <w:sz w:val="20"/>
                            <w:szCs w:val="20"/>
                          </w:rPr>
                        </w:pPr>
                        <w:r w:rsidRPr="0094435D">
                          <w:rPr>
                            <w:b/>
                            <w:sz w:val="20"/>
                            <w:szCs w:val="20"/>
                          </w:rPr>
                          <w:t>B</w:t>
                        </w:r>
                      </w:p>
                    </w:tc>
                    <w:tc>
                      <w:tcPr>
                        <w:tcW w:w="605" w:type="dxa"/>
                        <w:tcBorders>
                          <w:top w:val="single" w:sz="4" w:space="0" w:color="000000"/>
                          <w:left w:val="single" w:sz="4" w:space="0" w:color="000000"/>
                          <w:bottom w:val="single" w:sz="4" w:space="0" w:color="000000"/>
                          <w:right w:val="single" w:sz="4" w:space="0" w:color="000000"/>
                        </w:tcBorders>
                        <w:shd w:val="clear" w:color="auto" w:fill="auto"/>
                        <w:hideMark/>
                      </w:tcPr>
                      <w:p w14:paraId="6B049A5B" w14:textId="77777777" w:rsidR="006E1FA6" w:rsidRPr="0094435D" w:rsidRDefault="006E1FA6" w:rsidP="00F9405A">
                        <w:pPr>
                          <w:pStyle w:val="Default"/>
                          <w:jc w:val="center"/>
                          <w:rPr>
                            <w:b/>
                            <w:sz w:val="20"/>
                            <w:szCs w:val="20"/>
                          </w:rPr>
                        </w:pPr>
                        <w:r w:rsidRPr="0094435D">
                          <w:rPr>
                            <w:b/>
                            <w:sz w:val="20"/>
                            <w:szCs w:val="20"/>
                          </w:rPr>
                          <w:t>C</w:t>
                        </w:r>
                      </w:p>
                    </w:tc>
                    <w:tc>
                      <w:tcPr>
                        <w:tcW w:w="605" w:type="dxa"/>
                        <w:tcBorders>
                          <w:top w:val="single" w:sz="4" w:space="0" w:color="000000"/>
                          <w:left w:val="single" w:sz="4" w:space="0" w:color="000000"/>
                          <w:bottom w:val="single" w:sz="4" w:space="0" w:color="000000"/>
                          <w:right w:val="single" w:sz="4" w:space="0" w:color="000000"/>
                        </w:tcBorders>
                        <w:shd w:val="clear" w:color="auto" w:fill="auto"/>
                        <w:hideMark/>
                      </w:tcPr>
                      <w:p w14:paraId="2AA2836E" w14:textId="77777777" w:rsidR="006E1FA6" w:rsidRPr="0094435D" w:rsidRDefault="006E1FA6" w:rsidP="00F9405A">
                        <w:pPr>
                          <w:pStyle w:val="Default"/>
                          <w:jc w:val="center"/>
                          <w:rPr>
                            <w:b/>
                            <w:sz w:val="20"/>
                            <w:szCs w:val="20"/>
                          </w:rPr>
                        </w:pPr>
                        <w:r w:rsidRPr="0094435D">
                          <w:rPr>
                            <w:b/>
                            <w:sz w:val="20"/>
                            <w:szCs w:val="20"/>
                          </w:rPr>
                          <w:t>D</w:t>
                        </w:r>
                      </w:p>
                    </w:tc>
                    <w:tc>
                      <w:tcPr>
                        <w:tcW w:w="586" w:type="dxa"/>
                        <w:tcBorders>
                          <w:top w:val="single" w:sz="4" w:space="0" w:color="000000"/>
                          <w:left w:val="single" w:sz="4" w:space="0" w:color="000000"/>
                          <w:bottom w:val="single" w:sz="4" w:space="0" w:color="000000"/>
                          <w:right w:val="single" w:sz="4" w:space="0" w:color="000000"/>
                        </w:tcBorders>
                        <w:shd w:val="clear" w:color="auto" w:fill="auto"/>
                        <w:hideMark/>
                      </w:tcPr>
                      <w:p w14:paraId="3798DBDE" w14:textId="77777777" w:rsidR="006E1FA6" w:rsidRPr="0094435D" w:rsidRDefault="006E1FA6" w:rsidP="00F9405A">
                        <w:pPr>
                          <w:pStyle w:val="Default"/>
                          <w:jc w:val="center"/>
                          <w:rPr>
                            <w:b/>
                            <w:sz w:val="20"/>
                            <w:szCs w:val="20"/>
                          </w:rPr>
                        </w:pPr>
                        <w:r w:rsidRPr="0094435D">
                          <w:rPr>
                            <w:b/>
                            <w:sz w:val="20"/>
                            <w:szCs w:val="20"/>
                          </w:rPr>
                          <w:t>E</w:t>
                        </w:r>
                      </w:p>
                    </w:tc>
                  </w:tr>
                  <w:tr w:rsidR="006E1FA6" w:rsidRPr="0094435D" w14:paraId="59AD0DF2" w14:textId="77777777" w:rsidTr="00F9405A">
                    <w:trPr>
                      <w:trHeight w:val="547"/>
                    </w:trPr>
                    <w:tc>
                      <w:tcPr>
                        <w:tcW w:w="5580" w:type="dxa"/>
                        <w:tcBorders>
                          <w:top w:val="single" w:sz="4" w:space="0" w:color="000000"/>
                          <w:left w:val="single" w:sz="4" w:space="0" w:color="000000"/>
                          <w:bottom w:val="single" w:sz="4" w:space="0" w:color="000000"/>
                          <w:right w:val="single" w:sz="4" w:space="0" w:color="000000"/>
                        </w:tcBorders>
                        <w:shd w:val="clear" w:color="auto" w:fill="auto"/>
                        <w:hideMark/>
                      </w:tcPr>
                      <w:p w14:paraId="3783578B" w14:textId="77777777" w:rsidR="006E1FA6" w:rsidRPr="0094435D" w:rsidRDefault="006E1FA6" w:rsidP="00F9405A">
                        <w:pPr>
                          <w:pStyle w:val="Default"/>
                          <w:rPr>
                            <w:sz w:val="20"/>
                            <w:szCs w:val="20"/>
                          </w:rPr>
                        </w:pPr>
                        <w:r w:rsidRPr="0094435D">
                          <w:rPr>
                            <w:sz w:val="20"/>
                            <w:szCs w:val="20"/>
                          </w:rPr>
                          <w:t>Self-management &amp; development</w:t>
                        </w: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44C235DB" w14:textId="77777777" w:rsidR="006E1FA6" w:rsidRPr="0094435D" w:rsidRDefault="006E1FA6" w:rsidP="00F9405A">
                        <w:pPr>
                          <w:pStyle w:val="Default"/>
                          <w:rPr>
                            <w:sz w:val="20"/>
                            <w:szCs w:val="20"/>
                          </w:rPr>
                        </w:pP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6998DB89" w14:textId="77777777" w:rsidR="006E1FA6" w:rsidRPr="0094435D" w:rsidRDefault="006E1FA6" w:rsidP="00F9405A">
                        <w:pPr>
                          <w:pStyle w:val="Default"/>
                          <w:rPr>
                            <w:sz w:val="20"/>
                            <w:szCs w:val="20"/>
                          </w:rPr>
                        </w:pP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282B13D4" w14:textId="77777777" w:rsidR="006E1FA6" w:rsidRPr="0094435D" w:rsidRDefault="006E1FA6" w:rsidP="00F9405A">
                        <w:pPr>
                          <w:pStyle w:val="Default"/>
                          <w:rPr>
                            <w:sz w:val="20"/>
                            <w:szCs w:val="20"/>
                          </w:rPr>
                        </w:pPr>
                        <w:r>
                          <w:rPr>
                            <w:sz w:val="20"/>
                            <w:szCs w:val="20"/>
                          </w:rPr>
                          <w:t>x</w:t>
                        </w: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17A46590" w14:textId="77777777" w:rsidR="006E1FA6" w:rsidRPr="0094435D" w:rsidRDefault="006E1FA6" w:rsidP="00F9405A">
                        <w:pPr>
                          <w:pStyle w:val="Default"/>
                          <w:rPr>
                            <w:sz w:val="20"/>
                            <w:szCs w:val="20"/>
                          </w:rPr>
                        </w:pPr>
                      </w:p>
                    </w:tc>
                    <w:tc>
                      <w:tcPr>
                        <w:tcW w:w="586" w:type="dxa"/>
                        <w:tcBorders>
                          <w:top w:val="single" w:sz="4" w:space="0" w:color="000000"/>
                          <w:left w:val="single" w:sz="4" w:space="0" w:color="000000"/>
                          <w:bottom w:val="single" w:sz="4" w:space="0" w:color="000000"/>
                          <w:right w:val="single" w:sz="4" w:space="0" w:color="000000"/>
                        </w:tcBorders>
                        <w:shd w:val="clear" w:color="auto" w:fill="auto"/>
                      </w:tcPr>
                      <w:p w14:paraId="18D90BF9" w14:textId="77777777" w:rsidR="006E1FA6" w:rsidRPr="0094435D" w:rsidRDefault="006E1FA6" w:rsidP="00F9405A">
                        <w:pPr>
                          <w:pStyle w:val="Default"/>
                          <w:rPr>
                            <w:sz w:val="20"/>
                            <w:szCs w:val="20"/>
                          </w:rPr>
                        </w:pPr>
                      </w:p>
                    </w:tc>
                  </w:tr>
                  <w:tr w:rsidR="006E1FA6" w:rsidRPr="0094435D" w14:paraId="718C5793" w14:textId="77777777" w:rsidTr="00F9405A">
                    <w:trPr>
                      <w:trHeight w:val="515"/>
                    </w:trPr>
                    <w:tc>
                      <w:tcPr>
                        <w:tcW w:w="5580" w:type="dxa"/>
                        <w:tcBorders>
                          <w:top w:val="single" w:sz="4" w:space="0" w:color="000000"/>
                          <w:left w:val="single" w:sz="4" w:space="0" w:color="000000"/>
                          <w:bottom w:val="single" w:sz="4" w:space="0" w:color="000000"/>
                          <w:right w:val="single" w:sz="4" w:space="0" w:color="000000"/>
                        </w:tcBorders>
                        <w:shd w:val="clear" w:color="auto" w:fill="auto"/>
                        <w:hideMark/>
                      </w:tcPr>
                      <w:p w14:paraId="5EFCE97C" w14:textId="77777777" w:rsidR="006E1FA6" w:rsidRPr="0094435D" w:rsidRDefault="006E1FA6" w:rsidP="00F9405A">
                        <w:pPr>
                          <w:pStyle w:val="Default"/>
                          <w:rPr>
                            <w:sz w:val="20"/>
                            <w:szCs w:val="20"/>
                          </w:rPr>
                        </w:pPr>
                        <w:r w:rsidRPr="0094435D">
                          <w:rPr>
                            <w:sz w:val="20"/>
                            <w:szCs w:val="20"/>
                          </w:rPr>
                          <w:t>Managing Tasks</w:t>
                        </w: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27961B75" w14:textId="77777777" w:rsidR="006E1FA6" w:rsidRPr="0094435D" w:rsidRDefault="006E1FA6" w:rsidP="00F9405A">
                        <w:pPr>
                          <w:pStyle w:val="Default"/>
                          <w:rPr>
                            <w:sz w:val="20"/>
                            <w:szCs w:val="20"/>
                          </w:rPr>
                        </w:pP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44A81013" w14:textId="77777777" w:rsidR="006E1FA6" w:rsidRPr="0094435D" w:rsidRDefault="006E1FA6" w:rsidP="00F9405A">
                        <w:pPr>
                          <w:pStyle w:val="Default"/>
                          <w:rPr>
                            <w:sz w:val="20"/>
                            <w:szCs w:val="20"/>
                          </w:rPr>
                        </w:pP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7E7D880F" w14:textId="77777777" w:rsidR="006E1FA6" w:rsidRPr="0094435D" w:rsidRDefault="006E1FA6" w:rsidP="00F9405A">
                        <w:pPr>
                          <w:pStyle w:val="Default"/>
                          <w:rPr>
                            <w:sz w:val="20"/>
                            <w:szCs w:val="20"/>
                          </w:rPr>
                        </w:pPr>
                        <w:r>
                          <w:rPr>
                            <w:sz w:val="20"/>
                            <w:szCs w:val="20"/>
                          </w:rPr>
                          <w:t>x</w:t>
                        </w: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30D99B84" w14:textId="77777777" w:rsidR="006E1FA6" w:rsidRPr="0094435D" w:rsidRDefault="006E1FA6" w:rsidP="00F9405A">
                        <w:pPr>
                          <w:pStyle w:val="Default"/>
                          <w:rPr>
                            <w:sz w:val="20"/>
                            <w:szCs w:val="20"/>
                          </w:rPr>
                        </w:pPr>
                      </w:p>
                    </w:tc>
                    <w:tc>
                      <w:tcPr>
                        <w:tcW w:w="586" w:type="dxa"/>
                        <w:tcBorders>
                          <w:top w:val="single" w:sz="4" w:space="0" w:color="000000"/>
                          <w:left w:val="single" w:sz="4" w:space="0" w:color="000000"/>
                          <w:bottom w:val="single" w:sz="4" w:space="0" w:color="000000"/>
                          <w:right w:val="single" w:sz="4" w:space="0" w:color="000000"/>
                        </w:tcBorders>
                        <w:shd w:val="clear" w:color="auto" w:fill="auto"/>
                      </w:tcPr>
                      <w:p w14:paraId="272FD85E" w14:textId="77777777" w:rsidR="006E1FA6" w:rsidRPr="0094435D" w:rsidRDefault="006E1FA6" w:rsidP="00F9405A">
                        <w:pPr>
                          <w:pStyle w:val="Default"/>
                          <w:rPr>
                            <w:sz w:val="20"/>
                            <w:szCs w:val="20"/>
                          </w:rPr>
                        </w:pPr>
                      </w:p>
                    </w:tc>
                  </w:tr>
                  <w:tr w:rsidR="006E1FA6" w:rsidRPr="0094435D" w14:paraId="024F86CD" w14:textId="77777777" w:rsidTr="00F9405A">
                    <w:trPr>
                      <w:trHeight w:val="547"/>
                    </w:trPr>
                    <w:tc>
                      <w:tcPr>
                        <w:tcW w:w="5580" w:type="dxa"/>
                        <w:tcBorders>
                          <w:top w:val="single" w:sz="4" w:space="0" w:color="000000"/>
                          <w:left w:val="single" w:sz="4" w:space="0" w:color="000000"/>
                          <w:bottom w:val="single" w:sz="4" w:space="0" w:color="000000"/>
                          <w:right w:val="single" w:sz="4" w:space="0" w:color="000000"/>
                        </w:tcBorders>
                        <w:shd w:val="clear" w:color="auto" w:fill="auto"/>
                        <w:hideMark/>
                      </w:tcPr>
                      <w:p w14:paraId="3008A2E8" w14:textId="77777777" w:rsidR="006E1FA6" w:rsidRPr="0094435D" w:rsidRDefault="006E1FA6" w:rsidP="00F9405A">
                        <w:pPr>
                          <w:pStyle w:val="Default"/>
                          <w:rPr>
                            <w:sz w:val="20"/>
                            <w:szCs w:val="20"/>
                          </w:rPr>
                        </w:pPr>
                        <w:r w:rsidRPr="0094435D">
                          <w:rPr>
                            <w:sz w:val="20"/>
                            <w:szCs w:val="20"/>
                          </w:rPr>
                          <w:t>Communication skills</w:t>
                        </w: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565E6589" w14:textId="77777777" w:rsidR="006E1FA6" w:rsidRPr="0094435D" w:rsidRDefault="006E1FA6" w:rsidP="00F9405A">
                        <w:pPr>
                          <w:pStyle w:val="Default"/>
                          <w:rPr>
                            <w:sz w:val="20"/>
                            <w:szCs w:val="20"/>
                          </w:rPr>
                        </w:pP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7E6A2F01" w14:textId="77777777" w:rsidR="006E1FA6" w:rsidRPr="0094435D" w:rsidRDefault="006E1FA6" w:rsidP="00F9405A">
                        <w:pPr>
                          <w:pStyle w:val="Default"/>
                          <w:rPr>
                            <w:sz w:val="20"/>
                            <w:szCs w:val="20"/>
                          </w:rPr>
                        </w:pPr>
                        <w:r>
                          <w:rPr>
                            <w:sz w:val="20"/>
                            <w:szCs w:val="20"/>
                          </w:rPr>
                          <w:t>x</w:t>
                        </w: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4A9A2B54" w14:textId="77777777" w:rsidR="006E1FA6" w:rsidRPr="0094435D" w:rsidRDefault="006E1FA6" w:rsidP="00F9405A">
                        <w:pPr>
                          <w:pStyle w:val="Default"/>
                          <w:rPr>
                            <w:sz w:val="20"/>
                            <w:szCs w:val="20"/>
                          </w:rPr>
                        </w:pP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177D19FF" w14:textId="77777777" w:rsidR="006E1FA6" w:rsidRPr="0094435D" w:rsidRDefault="006E1FA6" w:rsidP="00F9405A">
                        <w:pPr>
                          <w:pStyle w:val="Default"/>
                          <w:rPr>
                            <w:sz w:val="20"/>
                            <w:szCs w:val="20"/>
                          </w:rPr>
                        </w:pPr>
                      </w:p>
                    </w:tc>
                    <w:tc>
                      <w:tcPr>
                        <w:tcW w:w="586" w:type="dxa"/>
                        <w:tcBorders>
                          <w:top w:val="single" w:sz="4" w:space="0" w:color="000000"/>
                          <w:left w:val="single" w:sz="4" w:space="0" w:color="000000"/>
                          <w:bottom w:val="single" w:sz="4" w:space="0" w:color="000000"/>
                          <w:right w:val="single" w:sz="4" w:space="0" w:color="000000"/>
                        </w:tcBorders>
                        <w:shd w:val="clear" w:color="auto" w:fill="auto"/>
                      </w:tcPr>
                      <w:p w14:paraId="355B155E" w14:textId="77777777" w:rsidR="006E1FA6" w:rsidRPr="0094435D" w:rsidRDefault="006E1FA6" w:rsidP="00F9405A">
                        <w:pPr>
                          <w:pStyle w:val="Default"/>
                          <w:rPr>
                            <w:sz w:val="20"/>
                            <w:szCs w:val="20"/>
                          </w:rPr>
                        </w:pPr>
                      </w:p>
                    </w:tc>
                  </w:tr>
                  <w:tr w:rsidR="006E1FA6" w:rsidRPr="0094435D" w14:paraId="318FDE1B" w14:textId="77777777" w:rsidTr="00F9405A">
                    <w:trPr>
                      <w:trHeight w:val="547"/>
                    </w:trPr>
                    <w:tc>
                      <w:tcPr>
                        <w:tcW w:w="5580" w:type="dxa"/>
                        <w:tcBorders>
                          <w:top w:val="single" w:sz="4" w:space="0" w:color="000000"/>
                          <w:left w:val="single" w:sz="4" w:space="0" w:color="000000"/>
                          <w:bottom w:val="single" w:sz="4" w:space="0" w:color="000000"/>
                          <w:right w:val="single" w:sz="4" w:space="0" w:color="000000"/>
                        </w:tcBorders>
                        <w:shd w:val="clear" w:color="auto" w:fill="auto"/>
                        <w:hideMark/>
                      </w:tcPr>
                      <w:p w14:paraId="3FF31D2C" w14:textId="77777777" w:rsidR="006E1FA6" w:rsidRPr="0094435D" w:rsidRDefault="006E1FA6" w:rsidP="00F9405A">
                        <w:pPr>
                          <w:pStyle w:val="Default"/>
                          <w:rPr>
                            <w:sz w:val="20"/>
                            <w:szCs w:val="20"/>
                          </w:rPr>
                        </w:pPr>
                        <w:r w:rsidRPr="0094435D">
                          <w:rPr>
                            <w:sz w:val="20"/>
                            <w:szCs w:val="20"/>
                          </w:rPr>
                          <w:t>Working with &amp; relating to others</w:t>
                        </w: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6CB2EB63" w14:textId="77777777" w:rsidR="006E1FA6" w:rsidRPr="0094435D" w:rsidRDefault="006E1FA6" w:rsidP="00F9405A">
                        <w:pPr>
                          <w:pStyle w:val="Default"/>
                          <w:rPr>
                            <w:sz w:val="20"/>
                            <w:szCs w:val="20"/>
                          </w:rPr>
                        </w:pP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26FD33F8" w14:textId="77777777" w:rsidR="006E1FA6" w:rsidRPr="0094435D" w:rsidRDefault="006E1FA6" w:rsidP="00F9405A">
                        <w:pPr>
                          <w:pStyle w:val="Default"/>
                          <w:rPr>
                            <w:sz w:val="20"/>
                            <w:szCs w:val="20"/>
                          </w:rPr>
                        </w:pPr>
                        <w:r>
                          <w:rPr>
                            <w:sz w:val="20"/>
                            <w:szCs w:val="20"/>
                          </w:rPr>
                          <w:t>x</w:t>
                        </w: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5ABF8670" w14:textId="77777777" w:rsidR="006E1FA6" w:rsidRPr="0094435D" w:rsidRDefault="006E1FA6" w:rsidP="00F9405A">
                        <w:pPr>
                          <w:pStyle w:val="Default"/>
                          <w:rPr>
                            <w:sz w:val="20"/>
                            <w:szCs w:val="20"/>
                          </w:rPr>
                        </w:pP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00954C43" w14:textId="77777777" w:rsidR="006E1FA6" w:rsidRPr="0094435D" w:rsidRDefault="006E1FA6" w:rsidP="00F9405A">
                        <w:pPr>
                          <w:pStyle w:val="Default"/>
                          <w:rPr>
                            <w:sz w:val="20"/>
                            <w:szCs w:val="20"/>
                          </w:rPr>
                        </w:pPr>
                      </w:p>
                    </w:tc>
                    <w:tc>
                      <w:tcPr>
                        <w:tcW w:w="586" w:type="dxa"/>
                        <w:tcBorders>
                          <w:top w:val="single" w:sz="4" w:space="0" w:color="000000"/>
                          <w:left w:val="single" w:sz="4" w:space="0" w:color="000000"/>
                          <w:bottom w:val="single" w:sz="4" w:space="0" w:color="000000"/>
                          <w:right w:val="single" w:sz="4" w:space="0" w:color="000000"/>
                        </w:tcBorders>
                        <w:shd w:val="clear" w:color="auto" w:fill="auto"/>
                      </w:tcPr>
                      <w:p w14:paraId="7A9B4415" w14:textId="77777777" w:rsidR="006E1FA6" w:rsidRPr="0094435D" w:rsidRDefault="006E1FA6" w:rsidP="00F9405A">
                        <w:pPr>
                          <w:pStyle w:val="Default"/>
                          <w:rPr>
                            <w:sz w:val="20"/>
                            <w:szCs w:val="20"/>
                          </w:rPr>
                        </w:pPr>
                      </w:p>
                    </w:tc>
                  </w:tr>
                  <w:tr w:rsidR="006E1FA6" w:rsidRPr="0094435D" w14:paraId="176EDF49" w14:textId="77777777" w:rsidTr="00F9405A">
                    <w:trPr>
                      <w:trHeight w:val="515"/>
                    </w:trPr>
                    <w:tc>
                      <w:tcPr>
                        <w:tcW w:w="5580" w:type="dxa"/>
                        <w:tcBorders>
                          <w:top w:val="single" w:sz="4" w:space="0" w:color="000000"/>
                          <w:left w:val="single" w:sz="4" w:space="0" w:color="000000"/>
                          <w:bottom w:val="single" w:sz="4" w:space="0" w:color="000000"/>
                          <w:right w:val="single" w:sz="4" w:space="0" w:color="000000"/>
                        </w:tcBorders>
                        <w:shd w:val="clear" w:color="auto" w:fill="auto"/>
                        <w:hideMark/>
                      </w:tcPr>
                      <w:p w14:paraId="77487637" w14:textId="77777777" w:rsidR="006E1FA6" w:rsidRPr="0094435D" w:rsidRDefault="006E1FA6" w:rsidP="00F9405A">
                        <w:pPr>
                          <w:pStyle w:val="Default"/>
                          <w:rPr>
                            <w:sz w:val="20"/>
                            <w:szCs w:val="20"/>
                          </w:rPr>
                        </w:pPr>
                        <w:r w:rsidRPr="0094435D">
                          <w:rPr>
                            <w:sz w:val="20"/>
                            <w:szCs w:val="20"/>
                          </w:rPr>
                          <w:t>Applying knowledge</w:t>
                        </w: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31EC15F7" w14:textId="77777777" w:rsidR="006E1FA6" w:rsidRPr="0094435D" w:rsidRDefault="006E1FA6" w:rsidP="00F9405A">
                        <w:pPr>
                          <w:pStyle w:val="Default"/>
                          <w:rPr>
                            <w:sz w:val="20"/>
                            <w:szCs w:val="20"/>
                          </w:rPr>
                        </w:pP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4913737B" w14:textId="77777777" w:rsidR="006E1FA6" w:rsidRPr="0094435D" w:rsidRDefault="006E1FA6" w:rsidP="00F9405A">
                        <w:pPr>
                          <w:pStyle w:val="Default"/>
                          <w:rPr>
                            <w:sz w:val="20"/>
                            <w:szCs w:val="20"/>
                          </w:rPr>
                        </w:pP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0A420BDB" w14:textId="77777777" w:rsidR="006E1FA6" w:rsidRPr="0094435D" w:rsidRDefault="006E1FA6" w:rsidP="00F9405A">
                        <w:pPr>
                          <w:pStyle w:val="Default"/>
                          <w:rPr>
                            <w:sz w:val="20"/>
                            <w:szCs w:val="20"/>
                          </w:rPr>
                        </w:pPr>
                        <w:r>
                          <w:rPr>
                            <w:sz w:val="20"/>
                            <w:szCs w:val="20"/>
                          </w:rPr>
                          <w:t>x</w:t>
                        </w: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22CD7FB1" w14:textId="77777777" w:rsidR="006E1FA6" w:rsidRPr="0094435D" w:rsidRDefault="006E1FA6" w:rsidP="00F9405A">
                        <w:pPr>
                          <w:pStyle w:val="Default"/>
                          <w:rPr>
                            <w:sz w:val="20"/>
                            <w:szCs w:val="20"/>
                          </w:rPr>
                        </w:pPr>
                      </w:p>
                    </w:tc>
                    <w:tc>
                      <w:tcPr>
                        <w:tcW w:w="586" w:type="dxa"/>
                        <w:tcBorders>
                          <w:top w:val="single" w:sz="4" w:space="0" w:color="000000"/>
                          <w:left w:val="single" w:sz="4" w:space="0" w:color="000000"/>
                          <w:bottom w:val="single" w:sz="4" w:space="0" w:color="000000"/>
                          <w:right w:val="single" w:sz="4" w:space="0" w:color="000000"/>
                        </w:tcBorders>
                        <w:shd w:val="clear" w:color="auto" w:fill="auto"/>
                      </w:tcPr>
                      <w:p w14:paraId="40A86671" w14:textId="77777777" w:rsidR="006E1FA6" w:rsidRPr="0094435D" w:rsidRDefault="006E1FA6" w:rsidP="00F9405A">
                        <w:pPr>
                          <w:pStyle w:val="Default"/>
                          <w:rPr>
                            <w:sz w:val="20"/>
                            <w:szCs w:val="20"/>
                          </w:rPr>
                        </w:pPr>
                      </w:p>
                    </w:tc>
                  </w:tr>
                  <w:tr w:rsidR="006E1FA6" w:rsidRPr="0094435D" w14:paraId="4739913D" w14:textId="77777777" w:rsidTr="00F9405A">
                    <w:trPr>
                      <w:trHeight w:val="547"/>
                    </w:trPr>
                    <w:tc>
                      <w:tcPr>
                        <w:tcW w:w="5580" w:type="dxa"/>
                        <w:tcBorders>
                          <w:top w:val="single" w:sz="4" w:space="0" w:color="000000"/>
                          <w:left w:val="single" w:sz="4" w:space="0" w:color="000000"/>
                          <w:bottom w:val="single" w:sz="4" w:space="0" w:color="000000"/>
                          <w:right w:val="single" w:sz="4" w:space="0" w:color="000000"/>
                        </w:tcBorders>
                        <w:shd w:val="clear" w:color="auto" w:fill="auto"/>
                        <w:hideMark/>
                      </w:tcPr>
                      <w:p w14:paraId="1378AC05" w14:textId="77777777" w:rsidR="006E1FA6" w:rsidRPr="0094435D" w:rsidRDefault="006E1FA6" w:rsidP="00F9405A">
                        <w:pPr>
                          <w:pStyle w:val="Default"/>
                          <w:rPr>
                            <w:sz w:val="20"/>
                            <w:szCs w:val="20"/>
                          </w:rPr>
                        </w:pPr>
                        <w:r w:rsidRPr="0094435D">
                          <w:rPr>
                            <w:sz w:val="20"/>
                            <w:szCs w:val="20"/>
                          </w:rPr>
                          <w:t>Applying initiative in work problems</w:t>
                        </w: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176BEDA6" w14:textId="77777777" w:rsidR="006E1FA6" w:rsidRPr="0094435D" w:rsidRDefault="006E1FA6" w:rsidP="00F9405A">
                        <w:pPr>
                          <w:pStyle w:val="Default"/>
                          <w:rPr>
                            <w:sz w:val="20"/>
                            <w:szCs w:val="20"/>
                          </w:rPr>
                        </w:pP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2288A4C4" w14:textId="77777777" w:rsidR="006E1FA6" w:rsidRPr="0094435D" w:rsidRDefault="006E1FA6" w:rsidP="00F9405A">
                        <w:pPr>
                          <w:pStyle w:val="Default"/>
                          <w:rPr>
                            <w:sz w:val="20"/>
                            <w:szCs w:val="20"/>
                          </w:rPr>
                        </w:pPr>
                        <w:r>
                          <w:rPr>
                            <w:sz w:val="20"/>
                            <w:szCs w:val="20"/>
                          </w:rPr>
                          <w:t>x</w:t>
                        </w: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6F25B42A" w14:textId="77777777" w:rsidR="006E1FA6" w:rsidRPr="0094435D" w:rsidRDefault="006E1FA6" w:rsidP="00F9405A">
                        <w:pPr>
                          <w:pStyle w:val="Default"/>
                          <w:rPr>
                            <w:sz w:val="20"/>
                            <w:szCs w:val="20"/>
                          </w:rPr>
                        </w:pP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147D9B9B" w14:textId="77777777" w:rsidR="006E1FA6" w:rsidRPr="0094435D" w:rsidRDefault="006E1FA6" w:rsidP="00F9405A">
                        <w:pPr>
                          <w:pStyle w:val="Default"/>
                          <w:rPr>
                            <w:sz w:val="20"/>
                            <w:szCs w:val="20"/>
                          </w:rPr>
                        </w:pPr>
                      </w:p>
                    </w:tc>
                    <w:tc>
                      <w:tcPr>
                        <w:tcW w:w="586" w:type="dxa"/>
                        <w:tcBorders>
                          <w:top w:val="single" w:sz="4" w:space="0" w:color="000000"/>
                          <w:left w:val="single" w:sz="4" w:space="0" w:color="000000"/>
                          <w:bottom w:val="single" w:sz="4" w:space="0" w:color="000000"/>
                          <w:right w:val="single" w:sz="4" w:space="0" w:color="000000"/>
                        </w:tcBorders>
                        <w:shd w:val="clear" w:color="auto" w:fill="auto"/>
                      </w:tcPr>
                      <w:p w14:paraId="31C755F6" w14:textId="77777777" w:rsidR="006E1FA6" w:rsidRPr="0094435D" w:rsidRDefault="006E1FA6" w:rsidP="00F9405A">
                        <w:pPr>
                          <w:pStyle w:val="Default"/>
                          <w:rPr>
                            <w:sz w:val="20"/>
                            <w:szCs w:val="20"/>
                          </w:rPr>
                        </w:pPr>
                      </w:p>
                    </w:tc>
                  </w:tr>
                </w:tbl>
                <w:p w14:paraId="0685A6F5" w14:textId="77777777" w:rsidR="006E1FA6" w:rsidRDefault="006E1FA6" w:rsidP="00F9405A">
                  <w:pPr>
                    <w:pStyle w:val="Default"/>
                    <w:rPr>
                      <w:sz w:val="20"/>
                      <w:szCs w:val="20"/>
                    </w:rPr>
                  </w:pPr>
                </w:p>
                <w:p w14:paraId="5062B7A8" w14:textId="77777777" w:rsidR="006E1FA6" w:rsidRDefault="006E1FA6" w:rsidP="00F9405A">
                  <w:pPr>
                    <w:pStyle w:val="Default"/>
                    <w:rPr>
                      <w:b/>
                      <w:bCs/>
                      <w:sz w:val="20"/>
                    </w:rPr>
                  </w:pPr>
                  <w:r>
                    <w:rPr>
                      <w:sz w:val="20"/>
                      <w:szCs w:val="20"/>
                    </w:rPr>
                    <w:t xml:space="preserve">A - </w:t>
                  </w:r>
                  <w:r>
                    <w:rPr>
                      <w:b/>
                      <w:bCs/>
                      <w:sz w:val="20"/>
                    </w:rPr>
                    <w:t xml:space="preserve">Outstanding </w:t>
                  </w:r>
                </w:p>
                <w:p w14:paraId="762C79C6" w14:textId="77777777" w:rsidR="006E1FA6" w:rsidRDefault="006E1FA6" w:rsidP="00F9405A">
                  <w:pPr>
                    <w:pStyle w:val="Default"/>
                    <w:rPr>
                      <w:sz w:val="20"/>
                    </w:rPr>
                  </w:pPr>
                  <w:r>
                    <w:rPr>
                      <w:sz w:val="20"/>
                    </w:rPr>
                    <w:t>(consistently exceeded the standard expected of a placement student)</w:t>
                  </w:r>
                </w:p>
                <w:p w14:paraId="2348A7A7" w14:textId="77777777" w:rsidR="006E1FA6" w:rsidRDefault="006E1FA6" w:rsidP="00F9405A">
                  <w:pPr>
                    <w:pStyle w:val="Default"/>
                    <w:rPr>
                      <w:sz w:val="20"/>
                    </w:rPr>
                  </w:pPr>
                  <w:r>
                    <w:rPr>
                      <w:sz w:val="20"/>
                    </w:rPr>
                    <w:t xml:space="preserve"> </w:t>
                  </w:r>
                </w:p>
                <w:p w14:paraId="35547BEC" w14:textId="77777777" w:rsidR="006E1FA6" w:rsidRDefault="006E1FA6" w:rsidP="00F9405A">
                  <w:pPr>
                    <w:pStyle w:val="Default"/>
                    <w:rPr>
                      <w:b/>
                      <w:bCs/>
                      <w:sz w:val="20"/>
                    </w:rPr>
                  </w:pPr>
                  <w:r>
                    <w:rPr>
                      <w:bCs/>
                      <w:sz w:val="20"/>
                    </w:rPr>
                    <w:t>B -</w:t>
                  </w:r>
                  <w:r>
                    <w:rPr>
                      <w:b/>
                      <w:bCs/>
                      <w:sz w:val="20"/>
                    </w:rPr>
                    <w:t xml:space="preserve">Very Good </w:t>
                  </w:r>
                </w:p>
                <w:p w14:paraId="0522E6CD" w14:textId="77777777" w:rsidR="006E1FA6" w:rsidRDefault="006E1FA6" w:rsidP="00F9405A">
                  <w:pPr>
                    <w:pStyle w:val="Default"/>
                    <w:rPr>
                      <w:sz w:val="20"/>
                    </w:rPr>
                  </w:pPr>
                  <w:r>
                    <w:rPr>
                      <w:sz w:val="20"/>
                    </w:rPr>
                    <w:t xml:space="preserve">(frequently exceeded the standard expected of a placement student) </w:t>
                  </w:r>
                </w:p>
                <w:p w14:paraId="26FD06B0" w14:textId="77777777" w:rsidR="006E1FA6" w:rsidRDefault="006E1FA6" w:rsidP="00F9405A">
                  <w:pPr>
                    <w:pStyle w:val="Default"/>
                    <w:rPr>
                      <w:sz w:val="20"/>
                    </w:rPr>
                  </w:pPr>
                </w:p>
                <w:p w14:paraId="53F65AF7" w14:textId="77777777" w:rsidR="006E1FA6" w:rsidRDefault="006E1FA6" w:rsidP="00F9405A">
                  <w:pPr>
                    <w:pStyle w:val="Default"/>
                    <w:rPr>
                      <w:b/>
                      <w:bCs/>
                      <w:sz w:val="20"/>
                    </w:rPr>
                  </w:pPr>
                  <w:r>
                    <w:rPr>
                      <w:bCs/>
                      <w:sz w:val="20"/>
                    </w:rPr>
                    <w:t xml:space="preserve">C - </w:t>
                  </w:r>
                  <w:r>
                    <w:rPr>
                      <w:b/>
                      <w:bCs/>
                      <w:sz w:val="20"/>
                    </w:rPr>
                    <w:t xml:space="preserve">Good </w:t>
                  </w:r>
                </w:p>
                <w:p w14:paraId="2D0C8515" w14:textId="77777777" w:rsidR="006E1FA6" w:rsidRDefault="006E1FA6" w:rsidP="00F9405A">
                  <w:pPr>
                    <w:pStyle w:val="Default"/>
                    <w:rPr>
                      <w:sz w:val="20"/>
                    </w:rPr>
                  </w:pPr>
                  <w:r>
                    <w:rPr>
                      <w:sz w:val="20"/>
                    </w:rPr>
                    <w:t>(always achieved (at least) the standard expected of a placement student)</w:t>
                  </w:r>
                </w:p>
                <w:p w14:paraId="545A37D1" w14:textId="77777777" w:rsidR="006E1FA6" w:rsidRDefault="006E1FA6" w:rsidP="00F9405A">
                  <w:pPr>
                    <w:pStyle w:val="Default"/>
                    <w:rPr>
                      <w:sz w:val="20"/>
                    </w:rPr>
                  </w:pPr>
                  <w:r>
                    <w:rPr>
                      <w:sz w:val="20"/>
                    </w:rPr>
                    <w:t xml:space="preserve"> </w:t>
                  </w:r>
                </w:p>
                <w:p w14:paraId="241C27D1" w14:textId="77777777" w:rsidR="006E1FA6" w:rsidRDefault="006E1FA6" w:rsidP="00F9405A">
                  <w:pPr>
                    <w:pStyle w:val="Default"/>
                    <w:rPr>
                      <w:b/>
                      <w:bCs/>
                      <w:sz w:val="20"/>
                    </w:rPr>
                  </w:pPr>
                  <w:r>
                    <w:rPr>
                      <w:bCs/>
                      <w:sz w:val="20"/>
                    </w:rPr>
                    <w:t>D -</w:t>
                  </w:r>
                  <w:r>
                    <w:rPr>
                      <w:b/>
                      <w:bCs/>
                      <w:sz w:val="20"/>
                    </w:rPr>
                    <w:t xml:space="preserve">Satisfactory </w:t>
                  </w:r>
                </w:p>
                <w:p w14:paraId="67303D10" w14:textId="77777777" w:rsidR="006E1FA6" w:rsidRDefault="006E1FA6" w:rsidP="00F9405A">
                  <w:pPr>
                    <w:pStyle w:val="Default"/>
                    <w:rPr>
                      <w:sz w:val="20"/>
                    </w:rPr>
                  </w:pPr>
                  <w:r>
                    <w:rPr>
                      <w:sz w:val="20"/>
                    </w:rPr>
                    <w:t>(achieved (at least) the minimum accepted standard for a placement student)</w:t>
                  </w:r>
                </w:p>
                <w:p w14:paraId="40A37B3C" w14:textId="77777777" w:rsidR="006E1FA6" w:rsidRDefault="006E1FA6" w:rsidP="00F9405A">
                  <w:pPr>
                    <w:pStyle w:val="Default"/>
                    <w:rPr>
                      <w:sz w:val="20"/>
                    </w:rPr>
                  </w:pPr>
                  <w:r>
                    <w:rPr>
                      <w:sz w:val="20"/>
                    </w:rPr>
                    <w:t xml:space="preserve"> </w:t>
                  </w:r>
                </w:p>
                <w:p w14:paraId="5ABB8044" w14:textId="77777777" w:rsidR="006E1FA6" w:rsidRDefault="006E1FA6" w:rsidP="00F9405A">
                  <w:pPr>
                    <w:pStyle w:val="Default"/>
                    <w:rPr>
                      <w:b/>
                      <w:bCs/>
                      <w:sz w:val="20"/>
                      <w:szCs w:val="20"/>
                    </w:rPr>
                  </w:pPr>
                  <w:r>
                    <w:rPr>
                      <w:bCs/>
                      <w:sz w:val="20"/>
                      <w:szCs w:val="20"/>
                    </w:rPr>
                    <w:t xml:space="preserve">E - </w:t>
                  </w:r>
                  <w:r>
                    <w:rPr>
                      <w:b/>
                      <w:bCs/>
                      <w:sz w:val="20"/>
                      <w:szCs w:val="20"/>
                    </w:rPr>
                    <w:t xml:space="preserve">Unsatisfactory </w:t>
                  </w:r>
                </w:p>
                <w:p w14:paraId="663497E1" w14:textId="77777777" w:rsidR="006E1FA6" w:rsidRDefault="006E1FA6" w:rsidP="00F9405A">
                  <w:pPr>
                    <w:pStyle w:val="Default"/>
                    <w:rPr>
                      <w:sz w:val="20"/>
                      <w:szCs w:val="20"/>
                    </w:rPr>
                  </w:pPr>
                  <w:r>
                    <w:rPr>
                      <w:sz w:val="20"/>
                      <w:szCs w:val="20"/>
                    </w:rPr>
                    <w:t>(did not achieve the minimum accepted standard for a placement student)</w:t>
                  </w:r>
                </w:p>
                <w:p w14:paraId="0AB37127" w14:textId="77777777" w:rsidR="006E1FA6" w:rsidRDefault="006E1FA6" w:rsidP="00F9405A">
                  <w:pPr>
                    <w:pStyle w:val="Default"/>
                    <w:rPr>
                      <w:sz w:val="20"/>
                      <w:szCs w:val="20"/>
                    </w:rPr>
                  </w:pPr>
                </w:p>
                <w:p w14:paraId="2108938D" w14:textId="77777777" w:rsidR="006E1FA6" w:rsidRDefault="006E1FA6" w:rsidP="00F9405A">
                  <w:pPr>
                    <w:pStyle w:val="Default"/>
                    <w:jc w:val="center"/>
                    <w:rPr>
                      <w:b/>
                      <w:sz w:val="28"/>
                      <w:szCs w:val="28"/>
                    </w:rPr>
                  </w:pPr>
                  <w:r>
                    <w:rPr>
                      <w:b/>
                      <w:sz w:val="28"/>
                      <w:szCs w:val="28"/>
                    </w:rPr>
                    <w:t>Your opinion of their overall performance:  __B___ (A to E)</w:t>
                  </w:r>
                </w:p>
                <w:p w14:paraId="61114C68" w14:textId="77777777" w:rsidR="006E1FA6" w:rsidRDefault="006E1FA6" w:rsidP="00F9405A">
                  <w:pPr>
                    <w:pStyle w:val="Default"/>
                    <w:rPr>
                      <w:b/>
                      <w:sz w:val="28"/>
                      <w:szCs w:val="28"/>
                    </w:rPr>
                  </w:pPr>
                </w:p>
                <w:p w14:paraId="6FAD16DB" w14:textId="77777777" w:rsidR="006E1FA6" w:rsidRDefault="006E1FA6" w:rsidP="00F9405A">
                  <w:pPr>
                    <w:pStyle w:val="Default"/>
                    <w:rPr>
                      <w:sz w:val="20"/>
                      <w:szCs w:val="20"/>
                    </w:rPr>
                  </w:pPr>
                </w:p>
                <w:p w14:paraId="5E52D108" w14:textId="77777777" w:rsidR="006E1FA6" w:rsidRPr="00532558" w:rsidRDefault="006E1FA6" w:rsidP="00F9405A">
                  <w:pPr>
                    <w:pStyle w:val="Default"/>
                    <w:rPr>
                      <w:sz w:val="22"/>
                      <w:szCs w:val="22"/>
                    </w:rPr>
                  </w:pPr>
                  <w:r>
                    <w:rPr>
                      <w:iCs/>
                      <w:sz w:val="22"/>
                      <w:szCs w:val="22"/>
                      <w:u w:val="single"/>
                    </w:rPr>
                    <w:t>Concluding Comments /Overall observations</w:t>
                  </w:r>
                  <w:r w:rsidRPr="00532558">
                    <w:rPr>
                      <w:iCs/>
                      <w:sz w:val="22"/>
                      <w:szCs w:val="22"/>
                      <w:u w:val="single"/>
                    </w:rPr>
                    <w:t xml:space="preserve"> of Student Performance:</w:t>
                  </w:r>
                  <w:r w:rsidRPr="00532558">
                    <w:rPr>
                      <w:iCs/>
                      <w:sz w:val="22"/>
                      <w:szCs w:val="22"/>
                    </w:rPr>
                    <w:t xml:space="preserve">       </w:t>
                  </w:r>
                </w:p>
                <w:p w14:paraId="2A2A1B51" w14:textId="77777777" w:rsidR="006E1FA6" w:rsidRDefault="006E1FA6" w:rsidP="00F9405A">
                  <w:pPr>
                    <w:pStyle w:val="Default"/>
                    <w:rPr>
                      <w:sz w:val="20"/>
                      <w:szCs w:val="20"/>
                      <w:u w:val="single"/>
                    </w:rPr>
                  </w:pPr>
                </w:p>
                <w:p w14:paraId="2C66AC1F" w14:textId="77777777" w:rsidR="006E1FA6" w:rsidRPr="004B1F82" w:rsidRDefault="006E1FA6" w:rsidP="00F9405A">
                  <w:pPr>
                    <w:pStyle w:val="Default"/>
                    <w:rPr>
                      <w:sz w:val="20"/>
                      <w:szCs w:val="20"/>
                      <w:u w:val="single"/>
                    </w:rPr>
                  </w:pPr>
                  <w:r>
                    <w:rPr>
                      <w:sz w:val="20"/>
                      <w:szCs w:val="20"/>
                      <w:u w:val="single"/>
                    </w:rPr>
                    <w:t xml:space="preserve">Based on experiences within the Coaching and Mentoring module whilst coaching and developing children in sport and physical activity. </w:t>
                  </w:r>
                  <w:r w:rsidRPr="004B1F82">
                    <w:rPr>
                      <w:sz w:val="20"/>
                      <w:szCs w:val="20"/>
                      <w:u w:val="single"/>
                    </w:rPr>
                    <w:t>_____________________________________________________________________________________________________________________________________________________________________________</w:t>
                  </w:r>
                </w:p>
                <w:p w14:paraId="79E5F5DA" w14:textId="77777777" w:rsidR="006E1FA6" w:rsidRPr="004B1F82" w:rsidRDefault="006E1FA6" w:rsidP="00F9405A">
                  <w:pPr>
                    <w:pStyle w:val="Default"/>
                    <w:rPr>
                      <w:sz w:val="20"/>
                      <w:szCs w:val="20"/>
                      <w:u w:val="single"/>
                    </w:rPr>
                  </w:pPr>
                  <w:r w:rsidRPr="004B1F82">
                    <w:rPr>
                      <w:sz w:val="20"/>
                      <w:szCs w:val="20"/>
                      <w:u w:val="single"/>
                    </w:rPr>
                    <w:t>_______________________________________________________________________________________</w:t>
                  </w:r>
                </w:p>
                <w:p w14:paraId="0615AF2C" w14:textId="77777777" w:rsidR="006E1FA6" w:rsidRDefault="006E1FA6" w:rsidP="00F9405A">
                  <w:pPr>
                    <w:pStyle w:val="Default"/>
                    <w:rPr>
                      <w:sz w:val="20"/>
                      <w:szCs w:val="20"/>
                    </w:rPr>
                  </w:pPr>
                </w:p>
                <w:p w14:paraId="08EDF1F2" w14:textId="77777777" w:rsidR="006E1FA6" w:rsidRDefault="006E1FA6" w:rsidP="00F9405A">
                  <w:pPr>
                    <w:pStyle w:val="Default"/>
                    <w:rPr>
                      <w:sz w:val="20"/>
                      <w:szCs w:val="20"/>
                    </w:rPr>
                  </w:pPr>
                </w:p>
                <w:p w14:paraId="2B6784EA" w14:textId="77777777" w:rsidR="006E1FA6" w:rsidRPr="00E47432" w:rsidRDefault="006E1FA6" w:rsidP="00F9405A">
                  <w:pPr>
                    <w:pStyle w:val="Default"/>
                    <w:jc w:val="both"/>
                    <w:rPr>
                      <w:sz w:val="22"/>
                      <w:szCs w:val="22"/>
                    </w:rPr>
                  </w:pPr>
                  <w:r w:rsidRPr="00E47432">
                    <w:rPr>
                      <w:sz w:val="22"/>
                      <w:szCs w:val="22"/>
                    </w:rPr>
                    <w:t>Finally, could you please confirm that</w:t>
                  </w:r>
                  <w:r>
                    <w:rPr>
                      <w:sz w:val="22"/>
                      <w:szCs w:val="22"/>
                    </w:rPr>
                    <w:t xml:space="preserve"> the student either completed the minimum requirement for placement (200 hours and 8 Weeks) or is in the process of completing this prior to the contractual term? </w:t>
                  </w:r>
                  <w:r w:rsidRPr="00E47432">
                    <w:rPr>
                      <w:sz w:val="22"/>
                      <w:szCs w:val="22"/>
                    </w:rPr>
                    <w:t xml:space="preserve"> </w:t>
                  </w:r>
                </w:p>
                <w:p w14:paraId="3D62E118" w14:textId="77777777" w:rsidR="006E1FA6" w:rsidRPr="00E47432" w:rsidRDefault="006E1FA6" w:rsidP="00F9405A">
                  <w:pPr>
                    <w:pStyle w:val="Default"/>
                    <w:rPr>
                      <w:sz w:val="22"/>
                      <w:szCs w:val="22"/>
                    </w:rPr>
                  </w:pPr>
                </w:p>
                <w:p w14:paraId="156238A1" w14:textId="77777777" w:rsidR="006E1FA6" w:rsidRPr="00E47432" w:rsidRDefault="006E1FA6" w:rsidP="00F9405A">
                  <w:pPr>
                    <w:pStyle w:val="Default"/>
                    <w:rPr>
                      <w:sz w:val="22"/>
                      <w:szCs w:val="22"/>
                    </w:rPr>
                  </w:pPr>
                  <w:r w:rsidRPr="00E47432">
                    <w:rPr>
                      <w:sz w:val="22"/>
                      <w:szCs w:val="22"/>
                    </w:rPr>
                    <w:t>I confirm that I am the student’s nominated supervisor</w:t>
                  </w:r>
                  <w:r>
                    <w:rPr>
                      <w:sz w:val="22"/>
                      <w:szCs w:val="22"/>
                    </w:rPr>
                    <w:t>/their nominee</w:t>
                  </w:r>
                  <w:r w:rsidRPr="00E47432">
                    <w:rPr>
                      <w:sz w:val="22"/>
                      <w:szCs w:val="22"/>
                    </w:rPr>
                    <w:t xml:space="preserve"> and am able to comment knowledgeably on their performance whilst on placement.</w:t>
                  </w:r>
                </w:p>
                <w:p w14:paraId="742322F8" w14:textId="77777777" w:rsidR="006E1FA6" w:rsidRPr="00E47432" w:rsidRDefault="006E1FA6" w:rsidP="00F9405A">
                  <w:pPr>
                    <w:pStyle w:val="Default"/>
                    <w:rPr>
                      <w:sz w:val="22"/>
                      <w:szCs w:val="22"/>
                    </w:rPr>
                  </w:pPr>
                </w:p>
                <w:p w14:paraId="030183ED" w14:textId="77777777" w:rsidR="006E1FA6" w:rsidRDefault="006E1FA6" w:rsidP="00F9405A">
                  <w:pPr>
                    <w:pStyle w:val="Default"/>
                    <w:rPr>
                      <w:sz w:val="22"/>
                      <w:szCs w:val="22"/>
                    </w:rPr>
                  </w:pPr>
                  <w:r>
                    <w:rPr>
                      <w:sz w:val="22"/>
                      <w:szCs w:val="22"/>
                    </w:rPr>
                    <w:lastRenderedPageBreak/>
                    <w:t>Name …Andrew Thomas………………</w:t>
                  </w:r>
                  <w:proofErr w:type="gramStart"/>
                  <w:r>
                    <w:rPr>
                      <w:sz w:val="22"/>
                      <w:szCs w:val="22"/>
                    </w:rPr>
                    <w:t>…..</w:t>
                  </w:r>
                  <w:proofErr w:type="gramEnd"/>
                  <w:r>
                    <w:rPr>
                      <w:sz w:val="22"/>
                      <w:szCs w:val="22"/>
                    </w:rPr>
                    <w:t xml:space="preserve">          </w:t>
                  </w:r>
                  <w:r w:rsidRPr="00E47432">
                    <w:rPr>
                      <w:sz w:val="22"/>
                      <w:szCs w:val="22"/>
                    </w:rPr>
                    <w:t>Signed…</w:t>
                  </w:r>
                  <w:proofErr w:type="spellStart"/>
                  <w:proofErr w:type="gramStart"/>
                  <w:r w:rsidRPr="00B931E3">
                    <w:rPr>
                      <w:rFonts w:ascii="Viner Hand ITC" w:hAnsi="Viner Hand ITC"/>
                      <w:sz w:val="22"/>
                      <w:szCs w:val="22"/>
                    </w:rPr>
                    <w:t>A.Thomas</w:t>
                  </w:r>
                  <w:proofErr w:type="spellEnd"/>
                  <w:proofErr w:type="gramEnd"/>
                  <w:r w:rsidRPr="00E47432">
                    <w:rPr>
                      <w:sz w:val="22"/>
                      <w:szCs w:val="22"/>
                    </w:rPr>
                    <w:t>……………………………………</w:t>
                  </w:r>
                </w:p>
                <w:p w14:paraId="6C2ECA13" w14:textId="77777777" w:rsidR="006E1FA6" w:rsidRDefault="006E1FA6" w:rsidP="00F9405A">
                  <w:pPr>
                    <w:pStyle w:val="Default"/>
                    <w:rPr>
                      <w:sz w:val="22"/>
                      <w:szCs w:val="22"/>
                    </w:rPr>
                  </w:pPr>
                  <w:r w:rsidRPr="00E47432">
                    <w:rPr>
                      <w:sz w:val="22"/>
                      <w:szCs w:val="22"/>
                    </w:rPr>
                    <w:t xml:space="preserve">       </w:t>
                  </w:r>
                </w:p>
                <w:p w14:paraId="5A0B36D6" w14:textId="77777777" w:rsidR="006E1FA6" w:rsidRPr="004B1F82" w:rsidRDefault="006E1FA6" w:rsidP="00F9405A">
                  <w:pPr>
                    <w:pStyle w:val="Default"/>
                    <w:rPr>
                      <w:sz w:val="22"/>
                      <w:szCs w:val="22"/>
                    </w:rPr>
                  </w:pPr>
                  <w:r w:rsidRPr="00E47432">
                    <w:rPr>
                      <w:sz w:val="22"/>
                      <w:szCs w:val="22"/>
                    </w:rPr>
                    <w:t>Pos</w:t>
                  </w:r>
                  <w:r>
                    <w:rPr>
                      <w:sz w:val="22"/>
                      <w:szCs w:val="22"/>
                    </w:rPr>
                    <w:t>i</w:t>
                  </w:r>
                  <w:r w:rsidRPr="00E47432">
                    <w:rPr>
                      <w:sz w:val="22"/>
                      <w:szCs w:val="22"/>
                    </w:rPr>
                    <w:t>tion…</w:t>
                  </w:r>
                  <w:r>
                    <w:rPr>
                      <w:sz w:val="22"/>
                      <w:szCs w:val="22"/>
                    </w:rPr>
                    <w:t>Programme Director</w:t>
                  </w:r>
                  <w:r w:rsidRPr="00E47432">
                    <w:rPr>
                      <w:sz w:val="22"/>
                      <w:szCs w:val="22"/>
                    </w:rPr>
                    <w:t>……</w:t>
                  </w:r>
                  <w:r>
                    <w:rPr>
                      <w:sz w:val="22"/>
                      <w:szCs w:val="22"/>
                    </w:rPr>
                    <w:t>…………</w:t>
                  </w:r>
                  <w:r w:rsidRPr="00E47432">
                    <w:rPr>
                      <w:sz w:val="22"/>
                      <w:szCs w:val="22"/>
                    </w:rPr>
                    <w:t xml:space="preserve">     </w:t>
                  </w:r>
                  <w:r>
                    <w:rPr>
                      <w:sz w:val="22"/>
                      <w:szCs w:val="22"/>
                    </w:rPr>
                    <w:t xml:space="preserve">     </w:t>
                  </w:r>
                  <w:r w:rsidRPr="00E47432">
                    <w:rPr>
                      <w:sz w:val="22"/>
                      <w:szCs w:val="22"/>
                    </w:rPr>
                    <w:t>Date……</w:t>
                  </w:r>
                  <w:r>
                    <w:rPr>
                      <w:sz w:val="22"/>
                      <w:szCs w:val="22"/>
                    </w:rPr>
                    <w:t>22/6/20</w:t>
                  </w:r>
                  <w:r w:rsidRPr="00E47432">
                    <w:rPr>
                      <w:sz w:val="22"/>
                      <w:szCs w:val="22"/>
                    </w:rPr>
                    <w:t>……………</w:t>
                  </w:r>
                  <w:proofErr w:type="gramStart"/>
                  <w:r>
                    <w:rPr>
                      <w:sz w:val="22"/>
                      <w:szCs w:val="22"/>
                    </w:rPr>
                    <w:t>…..</w:t>
                  </w:r>
                  <w:proofErr w:type="gramEnd"/>
                  <w:r>
                    <w:rPr>
                      <w:sz w:val="22"/>
                      <w:szCs w:val="22"/>
                    </w:rPr>
                    <w:t>(Circa 1</w:t>
                  </w:r>
                  <w:r w:rsidRPr="004B1F82">
                    <w:rPr>
                      <w:sz w:val="22"/>
                      <w:szCs w:val="22"/>
                      <w:vertAlign w:val="superscript"/>
                    </w:rPr>
                    <w:t>st</w:t>
                  </w:r>
                  <w:r>
                    <w:rPr>
                      <w:sz w:val="22"/>
                      <w:szCs w:val="22"/>
                    </w:rPr>
                    <w:t xml:space="preserve"> August)</w:t>
                  </w:r>
                </w:p>
              </w:tc>
              <w:tc>
                <w:tcPr>
                  <w:tcW w:w="9850" w:type="dxa"/>
                  <w:tcBorders>
                    <w:top w:val="nil"/>
                    <w:left w:val="nil"/>
                    <w:bottom w:val="nil"/>
                    <w:right w:val="nil"/>
                  </w:tcBorders>
                </w:tcPr>
                <w:p w14:paraId="7B438AED" w14:textId="77777777" w:rsidR="006E1FA6" w:rsidRDefault="006E1FA6" w:rsidP="00F9405A">
                  <w:pPr>
                    <w:pStyle w:val="Default"/>
                    <w:rPr>
                      <w:sz w:val="20"/>
                      <w:szCs w:val="20"/>
                    </w:rPr>
                  </w:pPr>
                </w:p>
                <w:p w14:paraId="6935A878" w14:textId="77777777" w:rsidR="006E1FA6" w:rsidRDefault="006E1FA6" w:rsidP="00F9405A">
                  <w:pPr>
                    <w:pStyle w:val="Default"/>
                    <w:rPr>
                      <w:sz w:val="20"/>
                      <w:szCs w:val="20"/>
                    </w:rPr>
                  </w:pPr>
                </w:p>
                <w:p w14:paraId="4A8D05E5" w14:textId="77777777" w:rsidR="006E1FA6" w:rsidRDefault="006E1FA6" w:rsidP="00F9405A">
                  <w:pPr>
                    <w:pStyle w:val="Default"/>
                    <w:rPr>
                      <w:sz w:val="20"/>
                      <w:szCs w:val="20"/>
                    </w:rPr>
                  </w:pPr>
                  <w:r>
                    <w:rPr>
                      <w:sz w:val="20"/>
                      <w:szCs w:val="20"/>
                    </w:rPr>
                    <w:t xml:space="preserve">        </w:t>
                  </w:r>
                </w:p>
                <w:p w14:paraId="1F27F72A" w14:textId="77777777" w:rsidR="006E1FA6" w:rsidRDefault="006E1FA6" w:rsidP="00F9405A">
                  <w:pPr>
                    <w:pStyle w:val="Default"/>
                    <w:rPr>
                      <w:sz w:val="20"/>
                      <w:szCs w:val="20"/>
                    </w:rPr>
                  </w:pPr>
                </w:p>
                <w:p w14:paraId="5B41B8FC" w14:textId="77777777" w:rsidR="006E1FA6" w:rsidRDefault="006E1FA6" w:rsidP="00F9405A">
                  <w:pPr>
                    <w:pStyle w:val="Default"/>
                    <w:rPr>
                      <w:sz w:val="20"/>
                      <w:szCs w:val="20"/>
                    </w:rPr>
                  </w:pPr>
                </w:p>
                <w:p w14:paraId="03627444" w14:textId="77777777" w:rsidR="006E1FA6" w:rsidRDefault="006E1FA6" w:rsidP="00F9405A">
                  <w:pPr>
                    <w:pStyle w:val="Default"/>
                    <w:rPr>
                      <w:sz w:val="20"/>
                      <w:szCs w:val="20"/>
                    </w:rPr>
                  </w:pPr>
                </w:p>
                <w:p w14:paraId="73130A93" w14:textId="77777777" w:rsidR="006E1FA6" w:rsidRDefault="006E1FA6" w:rsidP="00F9405A">
                  <w:pPr>
                    <w:pStyle w:val="Default"/>
                    <w:rPr>
                      <w:sz w:val="20"/>
                      <w:szCs w:val="20"/>
                    </w:rPr>
                  </w:pPr>
                </w:p>
                <w:p w14:paraId="3C899A3F" w14:textId="77777777" w:rsidR="006E1FA6" w:rsidRDefault="006E1FA6" w:rsidP="00F9405A">
                  <w:pPr>
                    <w:pStyle w:val="Default"/>
                    <w:rPr>
                      <w:sz w:val="20"/>
                      <w:szCs w:val="20"/>
                    </w:rPr>
                  </w:pPr>
                  <w:r>
                    <w:rPr>
                      <w:sz w:val="20"/>
                      <w:szCs w:val="20"/>
                    </w:rPr>
                    <w:t xml:space="preserve">                    </w:t>
                  </w:r>
                </w:p>
                <w:tbl>
                  <w:tblPr>
                    <w:tblW w:w="2704" w:type="dxa"/>
                    <w:tblInd w:w="69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ayout w:type="fixed"/>
                    <w:tblLook w:val="04A0" w:firstRow="1" w:lastRow="0" w:firstColumn="1" w:lastColumn="0" w:noHBand="0" w:noVBand="1"/>
                  </w:tblPr>
                  <w:tblGrid>
                    <w:gridCol w:w="280"/>
                    <w:gridCol w:w="404"/>
                    <w:gridCol w:w="404"/>
                    <w:gridCol w:w="404"/>
                    <w:gridCol w:w="404"/>
                    <w:gridCol w:w="404"/>
                    <w:gridCol w:w="404"/>
                  </w:tblGrid>
                  <w:tr w:rsidR="006E1FA6" w:rsidRPr="0094435D" w14:paraId="77578C31" w14:textId="77777777" w:rsidTr="00F9405A">
                    <w:tc>
                      <w:tcPr>
                        <w:tcW w:w="280" w:type="dxa"/>
                        <w:tcBorders>
                          <w:top w:val="single" w:sz="4" w:space="0" w:color="000000"/>
                          <w:left w:val="single" w:sz="4" w:space="0" w:color="000000"/>
                          <w:bottom w:val="single" w:sz="4" w:space="0" w:color="000000"/>
                          <w:right w:val="single" w:sz="4" w:space="0" w:color="000000"/>
                        </w:tcBorders>
                        <w:shd w:val="clear" w:color="auto" w:fill="auto"/>
                      </w:tcPr>
                      <w:p w14:paraId="05EF2BA5"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436A1ABB"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58903DD7"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30A14D01"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3713E86B"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11C82E89"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47ADF331" w14:textId="77777777" w:rsidR="006E1FA6" w:rsidRPr="0094435D" w:rsidRDefault="006E1FA6" w:rsidP="00F9405A">
                        <w:pPr>
                          <w:pStyle w:val="Default"/>
                          <w:rPr>
                            <w:sz w:val="20"/>
                            <w:szCs w:val="20"/>
                          </w:rPr>
                        </w:pPr>
                      </w:p>
                    </w:tc>
                  </w:tr>
                  <w:tr w:rsidR="006E1FA6" w:rsidRPr="0094435D" w14:paraId="37ABB002" w14:textId="77777777" w:rsidTr="00F9405A">
                    <w:tc>
                      <w:tcPr>
                        <w:tcW w:w="280" w:type="dxa"/>
                        <w:tcBorders>
                          <w:top w:val="single" w:sz="4" w:space="0" w:color="000000"/>
                          <w:left w:val="single" w:sz="4" w:space="0" w:color="000000"/>
                          <w:bottom w:val="single" w:sz="4" w:space="0" w:color="000000"/>
                          <w:right w:val="single" w:sz="4" w:space="0" w:color="000000"/>
                        </w:tcBorders>
                        <w:shd w:val="clear" w:color="auto" w:fill="auto"/>
                      </w:tcPr>
                      <w:p w14:paraId="74AA3B7E"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41B94F2D"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7D1F5BAB"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370CA5A9"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7B3C05A7"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48B1DFE3"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6AE6E9FE" w14:textId="77777777" w:rsidR="006E1FA6" w:rsidRPr="0094435D" w:rsidRDefault="006E1FA6" w:rsidP="00F9405A">
                        <w:pPr>
                          <w:pStyle w:val="Default"/>
                          <w:rPr>
                            <w:sz w:val="20"/>
                            <w:szCs w:val="20"/>
                          </w:rPr>
                        </w:pPr>
                      </w:p>
                    </w:tc>
                  </w:tr>
                  <w:tr w:rsidR="006E1FA6" w:rsidRPr="0094435D" w14:paraId="5332A8C1" w14:textId="77777777" w:rsidTr="00F9405A">
                    <w:tc>
                      <w:tcPr>
                        <w:tcW w:w="280" w:type="dxa"/>
                        <w:tcBorders>
                          <w:top w:val="single" w:sz="4" w:space="0" w:color="000000"/>
                          <w:left w:val="single" w:sz="4" w:space="0" w:color="000000"/>
                          <w:bottom w:val="single" w:sz="4" w:space="0" w:color="000000"/>
                          <w:right w:val="single" w:sz="4" w:space="0" w:color="000000"/>
                        </w:tcBorders>
                        <w:shd w:val="clear" w:color="auto" w:fill="auto"/>
                      </w:tcPr>
                      <w:p w14:paraId="508C0495"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2698A963"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49A70BF6"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2882C3C5"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3B9D2985"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174E9BB3"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3DB7E756" w14:textId="77777777" w:rsidR="006E1FA6" w:rsidRPr="0094435D" w:rsidRDefault="006E1FA6" w:rsidP="00F9405A">
                        <w:pPr>
                          <w:pStyle w:val="Default"/>
                          <w:rPr>
                            <w:sz w:val="20"/>
                            <w:szCs w:val="20"/>
                          </w:rPr>
                        </w:pPr>
                      </w:p>
                    </w:tc>
                  </w:tr>
                  <w:tr w:rsidR="006E1FA6" w:rsidRPr="0094435D" w14:paraId="544945D0" w14:textId="77777777" w:rsidTr="00F9405A">
                    <w:tc>
                      <w:tcPr>
                        <w:tcW w:w="280" w:type="dxa"/>
                        <w:tcBorders>
                          <w:top w:val="single" w:sz="4" w:space="0" w:color="000000"/>
                          <w:left w:val="single" w:sz="4" w:space="0" w:color="000000"/>
                          <w:bottom w:val="single" w:sz="4" w:space="0" w:color="000000"/>
                          <w:right w:val="single" w:sz="4" w:space="0" w:color="000000"/>
                        </w:tcBorders>
                        <w:shd w:val="clear" w:color="auto" w:fill="auto"/>
                      </w:tcPr>
                      <w:p w14:paraId="5980DE23"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3FD6BF61"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2C78BDD6"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2F178D2A"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358F569B"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56FA43AF"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5A03866F" w14:textId="77777777" w:rsidR="006E1FA6" w:rsidRPr="0094435D" w:rsidRDefault="006E1FA6" w:rsidP="00F9405A">
                        <w:pPr>
                          <w:pStyle w:val="Default"/>
                          <w:rPr>
                            <w:sz w:val="20"/>
                            <w:szCs w:val="20"/>
                          </w:rPr>
                        </w:pPr>
                      </w:p>
                    </w:tc>
                  </w:tr>
                  <w:tr w:rsidR="006E1FA6" w:rsidRPr="0094435D" w14:paraId="0822F43E" w14:textId="77777777" w:rsidTr="00F9405A">
                    <w:tc>
                      <w:tcPr>
                        <w:tcW w:w="280" w:type="dxa"/>
                        <w:tcBorders>
                          <w:top w:val="single" w:sz="4" w:space="0" w:color="000000"/>
                          <w:left w:val="single" w:sz="4" w:space="0" w:color="000000"/>
                          <w:bottom w:val="single" w:sz="4" w:space="0" w:color="000000"/>
                          <w:right w:val="single" w:sz="4" w:space="0" w:color="000000"/>
                        </w:tcBorders>
                        <w:shd w:val="clear" w:color="auto" w:fill="auto"/>
                      </w:tcPr>
                      <w:p w14:paraId="1A080F36"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423C4B81"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1E29793E"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381D1026"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4E01465D"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21F53F58"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588BD97A" w14:textId="77777777" w:rsidR="006E1FA6" w:rsidRPr="0094435D" w:rsidRDefault="006E1FA6" w:rsidP="00F9405A">
                        <w:pPr>
                          <w:pStyle w:val="Default"/>
                          <w:rPr>
                            <w:sz w:val="20"/>
                            <w:szCs w:val="20"/>
                          </w:rPr>
                        </w:pPr>
                      </w:p>
                    </w:tc>
                  </w:tr>
                  <w:tr w:rsidR="006E1FA6" w:rsidRPr="0094435D" w14:paraId="4499F2AA" w14:textId="77777777" w:rsidTr="00F9405A">
                    <w:tc>
                      <w:tcPr>
                        <w:tcW w:w="280" w:type="dxa"/>
                        <w:tcBorders>
                          <w:top w:val="single" w:sz="4" w:space="0" w:color="000000"/>
                          <w:left w:val="single" w:sz="4" w:space="0" w:color="000000"/>
                          <w:bottom w:val="single" w:sz="4" w:space="0" w:color="000000"/>
                          <w:right w:val="single" w:sz="4" w:space="0" w:color="000000"/>
                        </w:tcBorders>
                        <w:shd w:val="clear" w:color="auto" w:fill="auto"/>
                      </w:tcPr>
                      <w:p w14:paraId="4000969C"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719EBF54"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721EDF7E"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2570C6DB"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7289908E"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227B7EFD"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76C37CDC" w14:textId="77777777" w:rsidR="006E1FA6" w:rsidRPr="0094435D" w:rsidRDefault="006E1FA6" w:rsidP="00F9405A">
                        <w:pPr>
                          <w:pStyle w:val="Default"/>
                          <w:rPr>
                            <w:sz w:val="20"/>
                            <w:szCs w:val="20"/>
                          </w:rPr>
                        </w:pPr>
                      </w:p>
                    </w:tc>
                  </w:tr>
                  <w:tr w:rsidR="006E1FA6" w:rsidRPr="0094435D" w14:paraId="3F148F80" w14:textId="77777777" w:rsidTr="00F9405A">
                    <w:tc>
                      <w:tcPr>
                        <w:tcW w:w="280" w:type="dxa"/>
                        <w:tcBorders>
                          <w:top w:val="single" w:sz="4" w:space="0" w:color="000000"/>
                          <w:left w:val="single" w:sz="4" w:space="0" w:color="000000"/>
                          <w:bottom w:val="single" w:sz="4" w:space="0" w:color="000000"/>
                          <w:right w:val="single" w:sz="4" w:space="0" w:color="000000"/>
                        </w:tcBorders>
                        <w:shd w:val="clear" w:color="auto" w:fill="auto"/>
                      </w:tcPr>
                      <w:p w14:paraId="60FF4F94"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3D9CC937"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42E024C3"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2BEF2841"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10E8102C"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31C11132"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56BD8141" w14:textId="77777777" w:rsidR="006E1FA6" w:rsidRPr="0094435D" w:rsidRDefault="006E1FA6" w:rsidP="00F9405A">
                        <w:pPr>
                          <w:pStyle w:val="Default"/>
                          <w:rPr>
                            <w:sz w:val="20"/>
                            <w:szCs w:val="20"/>
                          </w:rPr>
                        </w:pPr>
                      </w:p>
                    </w:tc>
                  </w:tr>
                  <w:tr w:rsidR="006E1FA6" w:rsidRPr="0094435D" w14:paraId="3F83AE36" w14:textId="77777777" w:rsidTr="00F9405A">
                    <w:tc>
                      <w:tcPr>
                        <w:tcW w:w="280" w:type="dxa"/>
                        <w:tcBorders>
                          <w:top w:val="single" w:sz="4" w:space="0" w:color="000000"/>
                          <w:left w:val="single" w:sz="4" w:space="0" w:color="000000"/>
                          <w:bottom w:val="single" w:sz="4" w:space="0" w:color="000000"/>
                          <w:right w:val="single" w:sz="4" w:space="0" w:color="000000"/>
                        </w:tcBorders>
                        <w:shd w:val="clear" w:color="auto" w:fill="auto"/>
                      </w:tcPr>
                      <w:p w14:paraId="12D20921"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1EB4F27C"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1EC73B11"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5C31C19B"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7BDD4D9E"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73F79F54" w14:textId="77777777" w:rsidR="006E1FA6" w:rsidRPr="0094435D" w:rsidRDefault="006E1FA6" w:rsidP="00F9405A">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7DA8604F" w14:textId="77777777" w:rsidR="006E1FA6" w:rsidRPr="0094435D" w:rsidRDefault="006E1FA6" w:rsidP="00F9405A">
                        <w:pPr>
                          <w:pStyle w:val="Default"/>
                          <w:rPr>
                            <w:sz w:val="20"/>
                            <w:szCs w:val="20"/>
                          </w:rPr>
                        </w:pPr>
                      </w:p>
                    </w:tc>
                  </w:tr>
                </w:tbl>
                <w:p w14:paraId="39BF1CAB" w14:textId="77777777" w:rsidR="006E1FA6" w:rsidRDefault="006E1FA6" w:rsidP="00F9405A">
                  <w:pPr>
                    <w:pStyle w:val="Default"/>
                    <w:rPr>
                      <w:sz w:val="20"/>
                      <w:szCs w:val="20"/>
                    </w:rPr>
                  </w:pPr>
                </w:p>
                <w:p w14:paraId="73BB97CC" w14:textId="77777777" w:rsidR="006E1FA6" w:rsidRDefault="006E1FA6" w:rsidP="00F9405A">
                  <w:pPr>
                    <w:pStyle w:val="Default"/>
                    <w:rPr>
                      <w:sz w:val="20"/>
                      <w:szCs w:val="20"/>
                    </w:rPr>
                  </w:pPr>
                </w:p>
                <w:p w14:paraId="7EBB587A" w14:textId="77777777" w:rsidR="006E1FA6" w:rsidRDefault="006E1FA6" w:rsidP="00F9405A">
                  <w:pPr>
                    <w:pStyle w:val="Default"/>
                    <w:rPr>
                      <w:sz w:val="20"/>
                      <w:szCs w:val="20"/>
                    </w:rPr>
                  </w:pPr>
                </w:p>
                <w:p w14:paraId="743E4BC2" w14:textId="77777777" w:rsidR="006E1FA6" w:rsidRDefault="006E1FA6" w:rsidP="00F9405A">
                  <w:pPr>
                    <w:pStyle w:val="Default"/>
                    <w:rPr>
                      <w:sz w:val="20"/>
                      <w:szCs w:val="20"/>
                    </w:rPr>
                  </w:pPr>
                </w:p>
                <w:p w14:paraId="14ED5308" w14:textId="77777777" w:rsidR="006E1FA6" w:rsidRDefault="006E1FA6" w:rsidP="00F9405A">
                  <w:pPr>
                    <w:pStyle w:val="Default"/>
                    <w:rPr>
                      <w:sz w:val="20"/>
                      <w:szCs w:val="20"/>
                    </w:rPr>
                  </w:pPr>
                </w:p>
                <w:p w14:paraId="6F970FA1" w14:textId="77777777" w:rsidR="006E1FA6" w:rsidRDefault="006E1FA6" w:rsidP="00F9405A">
                  <w:pPr>
                    <w:pStyle w:val="Default"/>
                    <w:rPr>
                      <w:sz w:val="20"/>
                      <w:szCs w:val="20"/>
                    </w:rPr>
                  </w:pPr>
                </w:p>
                <w:p w14:paraId="113F7666" w14:textId="77777777" w:rsidR="006E1FA6" w:rsidRDefault="006E1FA6" w:rsidP="00F9405A">
                  <w:pPr>
                    <w:pStyle w:val="Default"/>
                    <w:rPr>
                      <w:sz w:val="20"/>
                      <w:szCs w:val="20"/>
                    </w:rPr>
                  </w:pPr>
                </w:p>
                <w:p w14:paraId="4AADD18A" w14:textId="77777777" w:rsidR="006E1FA6" w:rsidRDefault="006E1FA6" w:rsidP="00F9405A">
                  <w:pPr>
                    <w:pStyle w:val="Default"/>
                    <w:rPr>
                      <w:sz w:val="20"/>
                      <w:szCs w:val="20"/>
                    </w:rPr>
                  </w:pPr>
                </w:p>
                <w:p w14:paraId="094C749A" w14:textId="77777777" w:rsidR="006E1FA6" w:rsidRDefault="006E1FA6" w:rsidP="00F9405A">
                  <w:pPr>
                    <w:pStyle w:val="Default"/>
                    <w:rPr>
                      <w:sz w:val="20"/>
                      <w:szCs w:val="20"/>
                    </w:rPr>
                  </w:pPr>
                </w:p>
                <w:p w14:paraId="5521E6C6" w14:textId="77777777" w:rsidR="006E1FA6" w:rsidRDefault="006E1FA6" w:rsidP="00F9405A">
                  <w:pPr>
                    <w:pStyle w:val="Default"/>
                    <w:rPr>
                      <w:sz w:val="20"/>
                      <w:szCs w:val="20"/>
                    </w:rPr>
                  </w:pPr>
                </w:p>
                <w:p w14:paraId="109F27ED" w14:textId="77777777" w:rsidR="006E1FA6" w:rsidRDefault="006E1FA6" w:rsidP="00F9405A">
                  <w:pPr>
                    <w:pStyle w:val="Default"/>
                    <w:rPr>
                      <w:sz w:val="20"/>
                      <w:szCs w:val="20"/>
                    </w:rPr>
                  </w:pPr>
                </w:p>
                <w:p w14:paraId="44CB7B73" w14:textId="77777777" w:rsidR="006E1FA6" w:rsidRDefault="006E1FA6" w:rsidP="00F9405A">
                  <w:pPr>
                    <w:pStyle w:val="Default"/>
                    <w:rPr>
                      <w:sz w:val="20"/>
                      <w:szCs w:val="20"/>
                    </w:rPr>
                  </w:pPr>
                </w:p>
                <w:p w14:paraId="4D4BC823" w14:textId="77777777" w:rsidR="006E1FA6" w:rsidRDefault="006E1FA6" w:rsidP="00F9405A">
                  <w:pPr>
                    <w:pStyle w:val="Default"/>
                    <w:rPr>
                      <w:sz w:val="20"/>
                      <w:szCs w:val="20"/>
                    </w:rPr>
                  </w:pPr>
                </w:p>
                <w:p w14:paraId="6F49CCFD" w14:textId="77777777" w:rsidR="006E1FA6" w:rsidRDefault="006E1FA6" w:rsidP="00F9405A">
                  <w:pPr>
                    <w:pStyle w:val="Default"/>
                    <w:rPr>
                      <w:sz w:val="20"/>
                      <w:szCs w:val="20"/>
                    </w:rPr>
                  </w:pPr>
                </w:p>
                <w:p w14:paraId="7D4A03C9" w14:textId="77777777" w:rsidR="006E1FA6" w:rsidRDefault="006E1FA6" w:rsidP="00F9405A">
                  <w:pPr>
                    <w:pStyle w:val="Default"/>
                    <w:rPr>
                      <w:sz w:val="20"/>
                      <w:szCs w:val="20"/>
                    </w:rPr>
                  </w:pPr>
                </w:p>
                <w:p w14:paraId="1B803C38" w14:textId="77777777" w:rsidR="006E1FA6" w:rsidRDefault="006E1FA6" w:rsidP="00F9405A">
                  <w:pPr>
                    <w:pStyle w:val="Default"/>
                    <w:rPr>
                      <w:sz w:val="20"/>
                      <w:szCs w:val="20"/>
                    </w:rPr>
                  </w:pPr>
                </w:p>
                <w:p w14:paraId="2192F01C" w14:textId="77777777" w:rsidR="006E1FA6" w:rsidRDefault="006E1FA6" w:rsidP="00F9405A">
                  <w:pPr>
                    <w:pStyle w:val="Default"/>
                    <w:rPr>
                      <w:sz w:val="20"/>
                      <w:szCs w:val="20"/>
                    </w:rPr>
                  </w:pPr>
                </w:p>
                <w:p w14:paraId="1D122BC1" w14:textId="77777777" w:rsidR="006E1FA6" w:rsidRDefault="006E1FA6" w:rsidP="00F9405A">
                  <w:pPr>
                    <w:pStyle w:val="Default"/>
                    <w:rPr>
                      <w:sz w:val="20"/>
                      <w:szCs w:val="20"/>
                    </w:rPr>
                  </w:pPr>
                </w:p>
                <w:p w14:paraId="5D254CD3" w14:textId="77777777" w:rsidR="006E1FA6" w:rsidRDefault="006E1FA6" w:rsidP="00F9405A">
                  <w:pPr>
                    <w:pStyle w:val="Default"/>
                    <w:rPr>
                      <w:sz w:val="20"/>
                      <w:szCs w:val="20"/>
                    </w:rPr>
                  </w:pPr>
                </w:p>
                <w:p w14:paraId="7B011FF4" w14:textId="77777777" w:rsidR="006E1FA6" w:rsidRDefault="006E1FA6" w:rsidP="00F9405A">
                  <w:pPr>
                    <w:pStyle w:val="Default"/>
                    <w:rPr>
                      <w:sz w:val="20"/>
                      <w:szCs w:val="20"/>
                    </w:rPr>
                  </w:pPr>
                </w:p>
                <w:p w14:paraId="7533C3A8" w14:textId="77777777" w:rsidR="006E1FA6" w:rsidRDefault="006E1FA6" w:rsidP="00F9405A">
                  <w:pPr>
                    <w:pStyle w:val="Default"/>
                    <w:rPr>
                      <w:sz w:val="20"/>
                      <w:szCs w:val="20"/>
                    </w:rPr>
                  </w:pPr>
                </w:p>
                <w:p w14:paraId="5DE5F326" w14:textId="77777777" w:rsidR="006E1FA6" w:rsidRDefault="006E1FA6" w:rsidP="00F9405A">
                  <w:pPr>
                    <w:pStyle w:val="Default"/>
                    <w:rPr>
                      <w:sz w:val="20"/>
                      <w:szCs w:val="20"/>
                    </w:rPr>
                  </w:pPr>
                </w:p>
                <w:p w14:paraId="59ADE107" w14:textId="77777777" w:rsidR="006E1FA6" w:rsidRDefault="006E1FA6" w:rsidP="00F9405A">
                  <w:pPr>
                    <w:pStyle w:val="Default"/>
                    <w:rPr>
                      <w:sz w:val="20"/>
                      <w:szCs w:val="20"/>
                    </w:rPr>
                  </w:pPr>
                </w:p>
                <w:p w14:paraId="7E9EBCC7" w14:textId="77777777" w:rsidR="006E1FA6" w:rsidRDefault="006E1FA6" w:rsidP="00F9405A">
                  <w:pPr>
                    <w:pStyle w:val="Default"/>
                    <w:rPr>
                      <w:sz w:val="20"/>
                      <w:szCs w:val="20"/>
                    </w:rPr>
                  </w:pPr>
                  <w:r>
                    <w:rPr>
                      <w:sz w:val="20"/>
                      <w:szCs w:val="20"/>
                    </w:rPr>
                    <w:t xml:space="preserve"> </w:t>
                  </w:r>
                </w:p>
              </w:tc>
              <w:tc>
                <w:tcPr>
                  <w:tcW w:w="236" w:type="dxa"/>
                  <w:tcBorders>
                    <w:top w:val="nil"/>
                    <w:left w:val="nil"/>
                    <w:bottom w:val="nil"/>
                    <w:right w:val="nil"/>
                  </w:tcBorders>
                  <w:hideMark/>
                </w:tcPr>
                <w:p w14:paraId="2ABD2C6F" w14:textId="77777777" w:rsidR="006E1FA6" w:rsidRDefault="006E1FA6" w:rsidP="00F9405A">
                  <w:pPr>
                    <w:pStyle w:val="Default"/>
                    <w:rPr>
                      <w:sz w:val="20"/>
                      <w:szCs w:val="20"/>
                    </w:rPr>
                  </w:pPr>
                  <w:r>
                    <w:rPr>
                      <w:sz w:val="20"/>
                      <w:szCs w:val="20"/>
                    </w:rPr>
                    <w:t xml:space="preserve"> </w:t>
                  </w:r>
                </w:p>
              </w:tc>
            </w:tr>
          </w:tbl>
          <w:p w14:paraId="5EC2111F" w14:textId="77777777" w:rsidR="006E1FA6" w:rsidRPr="00B1485A" w:rsidRDefault="006E1FA6" w:rsidP="00F9405A">
            <w:pPr>
              <w:pStyle w:val="Default"/>
              <w:rPr>
                <w:sz w:val="20"/>
                <w:szCs w:val="20"/>
              </w:rPr>
            </w:pPr>
          </w:p>
        </w:tc>
      </w:tr>
    </w:tbl>
    <w:p w14:paraId="67881837" w14:textId="77777777" w:rsidR="006E1FA6" w:rsidRDefault="006E1FA6" w:rsidP="006E1FA6"/>
    <w:p w14:paraId="49D9BDBA" w14:textId="4150622F" w:rsidR="006E1FA6" w:rsidRDefault="006E1FA6" w:rsidP="000F38A0">
      <w:pPr>
        <w:spacing w:after="200" w:line="276" w:lineRule="auto"/>
        <w:jc w:val="center"/>
        <w:rPr>
          <w:rFonts w:ascii="Arial" w:hAnsi="Arial" w:cs="Arial"/>
          <w:b/>
          <w:sz w:val="22"/>
          <w:szCs w:val="22"/>
        </w:rPr>
      </w:pPr>
    </w:p>
    <w:p w14:paraId="43D38834" w14:textId="77777777" w:rsidR="006E1FA6" w:rsidRDefault="006E1FA6" w:rsidP="000F38A0">
      <w:pPr>
        <w:spacing w:after="200" w:line="276" w:lineRule="auto"/>
        <w:jc w:val="center"/>
        <w:rPr>
          <w:rFonts w:ascii="Arial" w:hAnsi="Arial" w:cs="Arial"/>
          <w:b/>
          <w:sz w:val="22"/>
          <w:szCs w:val="22"/>
        </w:rPr>
      </w:pPr>
    </w:p>
    <w:p w14:paraId="2C30E8B2" w14:textId="77777777" w:rsidR="006E1FA6" w:rsidRDefault="006E1FA6" w:rsidP="000F38A0">
      <w:pPr>
        <w:spacing w:after="200" w:line="276" w:lineRule="auto"/>
        <w:jc w:val="center"/>
        <w:rPr>
          <w:rFonts w:ascii="Arial" w:hAnsi="Arial" w:cs="Arial"/>
          <w:b/>
          <w:sz w:val="22"/>
          <w:szCs w:val="22"/>
        </w:rPr>
      </w:pPr>
    </w:p>
    <w:p w14:paraId="26E7EF04" w14:textId="000A74D6" w:rsidR="000F38A0" w:rsidRPr="000F38A0" w:rsidRDefault="000F38A0" w:rsidP="000F38A0">
      <w:pPr>
        <w:spacing w:after="200" w:line="276" w:lineRule="auto"/>
        <w:jc w:val="center"/>
        <w:rPr>
          <w:rFonts w:ascii="Arial" w:hAnsi="Arial" w:cs="Arial"/>
          <w:b/>
          <w:sz w:val="22"/>
          <w:szCs w:val="22"/>
        </w:rPr>
      </w:pPr>
      <w:r w:rsidRPr="000F38A0">
        <w:rPr>
          <w:rFonts w:ascii="Arial" w:hAnsi="Arial" w:cs="Arial"/>
          <w:b/>
          <w:sz w:val="22"/>
          <w:szCs w:val="22"/>
        </w:rPr>
        <w:br w:type="page"/>
      </w:r>
    </w:p>
    <w:p w14:paraId="2AC92660" w14:textId="77777777" w:rsidR="006E04C9" w:rsidRDefault="000F38A0">
      <w:pPr>
        <w:spacing w:after="200" w:line="276" w:lineRule="auto"/>
        <w:rPr>
          <w:rFonts w:ascii="Arial" w:hAnsi="Arial" w:cs="Arial"/>
          <w:b/>
          <w:sz w:val="22"/>
          <w:szCs w:val="22"/>
        </w:rPr>
      </w:pPr>
      <w:r>
        <w:rPr>
          <w:rFonts w:ascii="Arial" w:hAnsi="Arial" w:cs="Arial"/>
          <w:noProof/>
          <w:sz w:val="22"/>
          <w:szCs w:val="22"/>
        </w:rPr>
        <w:lastRenderedPageBreak/>
        <w:drawing>
          <wp:anchor distT="0" distB="0" distL="114300" distR="114300" simplePos="0" relativeHeight="251659264" behindDoc="1" locked="0" layoutInCell="1" allowOverlap="1" wp14:anchorId="015DA563" wp14:editId="009E71AE">
            <wp:simplePos x="0" y="0"/>
            <wp:positionH relativeFrom="page">
              <wp:align>left</wp:align>
            </wp:positionH>
            <wp:positionV relativeFrom="paragraph">
              <wp:posOffset>200025</wp:posOffset>
            </wp:positionV>
            <wp:extent cx="7699375" cy="14107160"/>
            <wp:effectExtent l="0" t="0" r="0" b="889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olicy_Back.jpg"/>
                    <pic:cNvPicPr/>
                  </pic:nvPicPr>
                  <pic:blipFill>
                    <a:blip r:embed="rId25" cstate="print">
                      <a:extLst>
                        <a:ext uri="{28A0092B-C50C-407E-A947-70E740481C1C}">
                          <a14:useLocalDpi xmlns:a14="http://schemas.microsoft.com/office/drawing/2010/main" val="0"/>
                        </a:ext>
                      </a:extLst>
                    </a:blip>
                    <a:stretch>
                      <a:fillRect/>
                    </a:stretch>
                  </pic:blipFill>
                  <pic:spPr>
                    <a:xfrm>
                      <a:off x="0" y="0"/>
                      <a:ext cx="7699375" cy="14107160"/>
                    </a:xfrm>
                    <a:prstGeom prst="rect">
                      <a:avLst/>
                    </a:prstGeom>
                  </pic:spPr>
                </pic:pic>
              </a:graphicData>
            </a:graphic>
            <wp14:sizeRelH relativeFrom="page">
              <wp14:pctWidth>0</wp14:pctWidth>
            </wp14:sizeRelH>
            <wp14:sizeRelV relativeFrom="page">
              <wp14:pctHeight>0</wp14:pctHeight>
            </wp14:sizeRelV>
          </wp:anchor>
        </w:drawing>
      </w:r>
    </w:p>
    <w:p w14:paraId="01D1F404" w14:textId="77777777" w:rsidR="006E04C9" w:rsidRDefault="006E04C9">
      <w:pPr>
        <w:spacing w:after="200" w:line="276" w:lineRule="auto"/>
        <w:rPr>
          <w:rFonts w:ascii="Arial" w:hAnsi="Arial" w:cs="Arial"/>
          <w:b/>
          <w:sz w:val="22"/>
          <w:szCs w:val="22"/>
        </w:rPr>
      </w:pPr>
    </w:p>
    <w:p w14:paraId="6E8AE756" w14:textId="77777777" w:rsidR="006E04C9" w:rsidRDefault="006E04C9" w:rsidP="006E04C9">
      <w:pPr>
        <w:jc w:val="both"/>
        <w:rPr>
          <w:rFonts w:ascii="Arial" w:hAnsi="Arial" w:cs="Arial"/>
          <w:sz w:val="22"/>
          <w:szCs w:val="22"/>
        </w:rPr>
      </w:pPr>
    </w:p>
    <w:p w14:paraId="61D9BCB0" w14:textId="77777777" w:rsidR="006E04C9" w:rsidRDefault="006E04C9" w:rsidP="006E04C9">
      <w:pPr>
        <w:jc w:val="both"/>
        <w:rPr>
          <w:rFonts w:ascii="Arial" w:hAnsi="Arial" w:cs="Arial"/>
          <w:sz w:val="22"/>
          <w:szCs w:val="22"/>
        </w:rPr>
      </w:pPr>
    </w:p>
    <w:p w14:paraId="792892D0" w14:textId="77777777" w:rsidR="005C37F0" w:rsidRDefault="005C37F0">
      <w:pPr>
        <w:spacing w:after="200" w:line="276" w:lineRule="auto"/>
        <w:rPr>
          <w:rFonts w:ascii="Arial" w:hAnsi="Arial" w:cs="Arial"/>
          <w:b/>
          <w:sz w:val="22"/>
          <w:szCs w:val="22"/>
        </w:rPr>
      </w:pPr>
    </w:p>
    <w:p w14:paraId="24951E77" w14:textId="77777777" w:rsidR="005C37F0" w:rsidRDefault="005C37F0">
      <w:pPr>
        <w:spacing w:after="200" w:line="276" w:lineRule="auto"/>
        <w:rPr>
          <w:rFonts w:ascii="Arial" w:hAnsi="Arial" w:cs="Arial"/>
          <w:b/>
          <w:sz w:val="22"/>
          <w:szCs w:val="22"/>
        </w:rPr>
      </w:pPr>
    </w:p>
    <w:p w14:paraId="07BE7A19" w14:textId="77777777" w:rsidR="00BB2EFC" w:rsidRDefault="00BB2EFC">
      <w:pPr>
        <w:spacing w:after="200" w:line="276" w:lineRule="auto"/>
        <w:rPr>
          <w:rFonts w:ascii="Arial" w:hAnsi="Arial" w:cs="Arial"/>
          <w:b/>
          <w:sz w:val="22"/>
          <w:szCs w:val="22"/>
        </w:rPr>
      </w:pPr>
    </w:p>
    <w:p w14:paraId="315ED3C5" w14:textId="77777777" w:rsidR="00BB2EFC" w:rsidRDefault="00BB2EFC">
      <w:pPr>
        <w:spacing w:after="200" w:line="276" w:lineRule="auto"/>
        <w:rPr>
          <w:rFonts w:ascii="Arial" w:hAnsi="Arial" w:cs="Arial"/>
          <w:b/>
          <w:sz w:val="22"/>
          <w:szCs w:val="22"/>
        </w:rPr>
      </w:pPr>
    </w:p>
    <w:p w14:paraId="1DEEF95F" w14:textId="77777777" w:rsidR="00BB2EFC" w:rsidRDefault="00BB2EFC">
      <w:pPr>
        <w:spacing w:after="200" w:line="276" w:lineRule="auto"/>
        <w:rPr>
          <w:rFonts w:ascii="Arial" w:hAnsi="Arial" w:cs="Arial"/>
          <w:b/>
          <w:sz w:val="22"/>
          <w:szCs w:val="22"/>
        </w:rPr>
      </w:pPr>
    </w:p>
    <w:p w14:paraId="73E16BF4" w14:textId="77777777" w:rsidR="00BB2EFC" w:rsidRDefault="00BB2EFC">
      <w:pPr>
        <w:spacing w:after="200" w:line="276" w:lineRule="auto"/>
        <w:rPr>
          <w:rFonts w:ascii="Arial" w:hAnsi="Arial" w:cs="Arial"/>
          <w:b/>
          <w:sz w:val="22"/>
          <w:szCs w:val="22"/>
        </w:rPr>
      </w:pPr>
    </w:p>
    <w:p w14:paraId="29F7638E" w14:textId="77777777" w:rsidR="00BB2EFC" w:rsidRDefault="00BB2EFC">
      <w:pPr>
        <w:spacing w:after="200" w:line="276" w:lineRule="auto"/>
        <w:rPr>
          <w:rFonts w:ascii="Arial" w:hAnsi="Arial" w:cs="Arial"/>
          <w:b/>
          <w:sz w:val="22"/>
          <w:szCs w:val="22"/>
        </w:rPr>
      </w:pPr>
    </w:p>
    <w:p w14:paraId="12B3186E" w14:textId="77777777" w:rsidR="00290BD5" w:rsidRDefault="00290BD5">
      <w:pPr>
        <w:spacing w:after="200" w:line="276" w:lineRule="auto"/>
        <w:rPr>
          <w:rFonts w:ascii="Arial" w:hAnsi="Arial" w:cs="Arial"/>
          <w:b/>
          <w:sz w:val="22"/>
          <w:szCs w:val="22"/>
        </w:rPr>
      </w:pPr>
    </w:p>
    <w:p w14:paraId="7BBCDF44" w14:textId="77777777" w:rsidR="0023752D" w:rsidRDefault="0023752D">
      <w:pPr>
        <w:spacing w:after="200" w:line="276" w:lineRule="auto"/>
        <w:rPr>
          <w:rFonts w:ascii="Arial" w:hAnsi="Arial" w:cs="Arial"/>
          <w:b/>
          <w:sz w:val="22"/>
          <w:szCs w:val="22"/>
        </w:rPr>
      </w:pPr>
    </w:p>
    <w:p w14:paraId="17CE3375" w14:textId="77777777" w:rsidR="0023752D" w:rsidRDefault="0023752D">
      <w:pPr>
        <w:spacing w:after="200" w:line="276" w:lineRule="auto"/>
        <w:rPr>
          <w:rFonts w:ascii="Arial" w:hAnsi="Arial" w:cs="Arial"/>
          <w:b/>
          <w:sz w:val="22"/>
          <w:szCs w:val="22"/>
        </w:rPr>
      </w:pPr>
    </w:p>
    <w:p w14:paraId="5C98DDCD" w14:textId="77777777" w:rsidR="00290BD5" w:rsidRDefault="00290BD5" w:rsidP="00290BD5">
      <w:pPr>
        <w:jc w:val="both"/>
        <w:rPr>
          <w:rFonts w:ascii="Arial" w:hAnsi="Arial" w:cs="Arial"/>
          <w:b/>
          <w:sz w:val="22"/>
          <w:szCs w:val="22"/>
        </w:rPr>
      </w:pPr>
    </w:p>
    <w:p w14:paraId="6F81FA8E" w14:textId="77777777" w:rsidR="00290BD5" w:rsidRDefault="00290BD5" w:rsidP="00290BD5">
      <w:pPr>
        <w:jc w:val="both"/>
        <w:rPr>
          <w:rFonts w:ascii="Arial" w:hAnsi="Arial" w:cs="Arial"/>
          <w:b/>
          <w:sz w:val="22"/>
          <w:szCs w:val="22"/>
        </w:rPr>
      </w:pPr>
    </w:p>
    <w:p w14:paraId="687607CE" w14:textId="77777777" w:rsidR="00AB6B41" w:rsidRDefault="00AB6B41" w:rsidP="00290BD5">
      <w:pPr>
        <w:jc w:val="both"/>
        <w:rPr>
          <w:rFonts w:ascii="Arial" w:hAnsi="Arial" w:cs="Arial"/>
          <w:b/>
          <w:sz w:val="22"/>
          <w:szCs w:val="22"/>
        </w:rPr>
      </w:pPr>
    </w:p>
    <w:p w14:paraId="13164B2C" w14:textId="77777777" w:rsidR="00AB6B41" w:rsidRDefault="00AB6B41" w:rsidP="00290BD5">
      <w:pPr>
        <w:jc w:val="both"/>
        <w:rPr>
          <w:rFonts w:ascii="Arial" w:hAnsi="Arial" w:cs="Arial"/>
          <w:b/>
          <w:sz w:val="22"/>
          <w:szCs w:val="22"/>
        </w:rPr>
      </w:pPr>
    </w:p>
    <w:p w14:paraId="594E8896" w14:textId="77777777" w:rsidR="00AB6B41" w:rsidRDefault="00AB6B41" w:rsidP="00290BD5">
      <w:pPr>
        <w:jc w:val="both"/>
        <w:rPr>
          <w:rFonts w:ascii="Arial" w:hAnsi="Arial" w:cs="Arial"/>
          <w:b/>
          <w:sz w:val="22"/>
          <w:szCs w:val="22"/>
        </w:rPr>
      </w:pPr>
    </w:p>
    <w:p w14:paraId="34DAC5C6" w14:textId="77777777" w:rsidR="00AB6B41" w:rsidRDefault="00AB6B41" w:rsidP="00290BD5">
      <w:pPr>
        <w:jc w:val="both"/>
        <w:rPr>
          <w:rFonts w:ascii="Arial" w:hAnsi="Arial" w:cs="Arial"/>
          <w:b/>
          <w:sz w:val="22"/>
          <w:szCs w:val="22"/>
        </w:rPr>
      </w:pPr>
    </w:p>
    <w:p w14:paraId="47E20A41" w14:textId="77777777" w:rsidR="00AB6B41" w:rsidRDefault="00AB6B41" w:rsidP="00290BD5">
      <w:pPr>
        <w:jc w:val="both"/>
        <w:rPr>
          <w:rFonts w:ascii="Arial" w:hAnsi="Arial" w:cs="Arial"/>
          <w:b/>
          <w:sz w:val="22"/>
          <w:szCs w:val="22"/>
        </w:rPr>
      </w:pPr>
    </w:p>
    <w:p w14:paraId="45B04AD6" w14:textId="77777777" w:rsidR="00AB6B41" w:rsidRDefault="00AB6B41" w:rsidP="00290BD5">
      <w:pPr>
        <w:jc w:val="both"/>
        <w:rPr>
          <w:rFonts w:ascii="Arial" w:hAnsi="Arial" w:cs="Arial"/>
          <w:b/>
          <w:sz w:val="22"/>
          <w:szCs w:val="22"/>
        </w:rPr>
      </w:pPr>
    </w:p>
    <w:p w14:paraId="1733CAD0" w14:textId="77777777" w:rsidR="00AB6B41" w:rsidRDefault="00AB6B41" w:rsidP="00290BD5">
      <w:pPr>
        <w:jc w:val="both"/>
        <w:rPr>
          <w:rFonts w:ascii="Arial" w:hAnsi="Arial" w:cs="Arial"/>
          <w:b/>
          <w:sz w:val="22"/>
          <w:szCs w:val="22"/>
        </w:rPr>
      </w:pPr>
    </w:p>
    <w:p w14:paraId="38F84396" w14:textId="77777777" w:rsidR="00AB6B41" w:rsidRDefault="00AB6B41" w:rsidP="00290BD5">
      <w:pPr>
        <w:jc w:val="both"/>
        <w:rPr>
          <w:rFonts w:ascii="Arial" w:hAnsi="Arial" w:cs="Arial"/>
          <w:b/>
          <w:sz w:val="22"/>
          <w:szCs w:val="22"/>
        </w:rPr>
      </w:pPr>
    </w:p>
    <w:p w14:paraId="2745A9E9" w14:textId="77777777" w:rsidR="00AB6B41" w:rsidRDefault="00AB6B41" w:rsidP="00290BD5">
      <w:pPr>
        <w:jc w:val="both"/>
        <w:rPr>
          <w:rFonts w:ascii="Arial" w:hAnsi="Arial" w:cs="Arial"/>
          <w:b/>
          <w:sz w:val="22"/>
          <w:szCs w:val="22"/>
        </w:rPr>
      </w:pPr>
    </w:p>
    <w:p w14:paraId="36941002" w14:textId="77777777" w:rsidR="00AB6B41" w:rsidRDefault="00AB6B41" w:rsidP="00290BD5">
      <w:pPr>
        <w:jc w:val="both"/>
        <w:rPr>
          <w:rFonts w:ascii="Arial" w:hAnsi="Arial" w:cs="Arial"/>
          <w:b/>
          <w:sz w:val="22"/>
          <w:szCs w:val="22"/>
        </w:rPr>
      </w:pPr>
    </w:p>
    <w:p w14:paraId="6936F7B0" w14:textId="77777777" w:rsidR="00AB6B41" w:rsidRDefault="00704306" w:rsidP="00290BD5">
      <w:pPr>
        <w:jc w:val="both"/>
        <w:rPr>
          <w:rFonts w:ascii="Arial" w:hAnsi="Arial" w:cs="Arial"/>
          <w:b/>
          <w:sz w:val="22"/>
          <w:szCs w:val="22"/>
        </w:rPr>
      </w:pPr>
      <w:r w:rsidRPr="00AB6B41">
        <w:rPr>
          <w:rFonts w:ascii="Arial" w:hAnsi="Arial" w:cs="Arial"/>
          <w:noProof/>
          <w:sz w:val="22"/>
          <w:szCs w:val="22"/>
        </w:rPr>
        <mc:AlternateContent>
          <mc:Choice Requires="wps">
            <w:drawing>
              <wp:anchor distT="45720" distB="45720" distL="114300" distR="114300" simplePos="0" relativeHeight="251671040" behindDoc="0" locked="0" layoutInCell="1" allowOverlap="1" wp14:anchorId="597BC1DB" wp14:editId="7BC8C2E2">
                <wp:simplePos x="0" y="0"/>
                <wp:positionH relativeFrom="margin">
                  <wp:posOffset>550711</wp:posOffset>
                </wp:positionH>
                <wp:positionV relativeFrom="paragraph">
                  <wp:posOffset>11154</wp:posOffset>
                </wp:positionV>
                <wp:extent cx="4686300" cy="1200150"/>
                <wp:effectExtent l="0" t="0" r="19050" b="19050"/>
                <wp:wrapSquare wrapText="bothSides"/>
                <wp:docPr id="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86300" cy="1200150"/>
                        </a:xfrm>
                        <a:prstGeom prst="rect">
                          <a:avLst/>
                        </a:prstGeom>
                        <a:solidFill>
                          <a:srgbClr val="FFFFFF"/>
                        </a:solidFill>
                        <a:ln w="9525">
                          <a:solidFill>
                            <a:srgbClr val="000000"/>
                          </a:solidFill>
                          <a:miter lim="800000"/>
                          <a:headEnd/>
                          <a:tailEnd/>
                        </a:ln>
                      </wps:spPr>
                      <wps:txbx>
                        <w:txbxContent>
                          <w:p w14:paraId="0C973D7D" w14:textId="77777777" w:rsidR="00585B4A" w:rsidRDefault="00585B4A" w:rsidP="005C37F0">
                            <w:pPr>
                              <w:jc w:val="center"/>
                              <w:rPr>
                                <w:sz w:val="72"/>
                              </w:rPr>
                            </w:pPr>
                            <w:r>
                              <w:rPr>
                                <w:sz w:val="72"/>
                              </w:rPr>
                              <w:t>UWTSD SPORT</w:t>
                            </w:r>
                          </w:p>
                          <w:p w14:paraId="211E8D40" w14:textId="77777777" w:rsidR="00585B4A" w:rsidRPr="00AB6B41" w:rsidRDefault="00585B4A" w:rsidP="005C37F0">
                            <w:pPr>
                              <w:jc w:val="center"/>
                              <w:rPr>
                                <w:sz w:val="72"/>
                              </w:rPr>
                            </w:pPr>
                            <w:r>
                              <w:rPr>
                                <w:sz w:val="72"/>
                              </w:rPr>
                              <w:t>Placement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597BC1DB" id="_x0000_s1027" type="#_x0000_t202" style="position:absolute;left:0;text-align:left;margin-left:43.35pt;margin-top:.9pt;width:369pt;height:94.5pt;z-index:251671040;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kR15TJQIAAEwEAAAOAAAAZHJzL2Uyb0RvYy54bWysVNtu2zAMfR+wfxD0vtjOkiw14hRdugwD&#13;&#10;ugvQ7gNkWY6FSaImKbGzry8lp2nQbS/D/CCIInVEnkN6dT1oRQ7CeQmmosUkp0QYDo00u4p+f9i+&#13;&#10;WVLiAzMNU2BERY/C0+v161er3pZiCh2oRjiCIMaXva1oF4Its8zzTmjmJ2CFQWcLTrOApttljWM9&#13;&#10;omuVTfN8kfXgGuuAC+/x9HZ00nXCb1vBw9e29SIQVVHMLaTVpbWOa7ZesXLnmO0kP6XB/iELzaTB&#13;&#10;R89QtywwsnfyNygtuQMPbZhw0Bm0reQi1YDVFPmLau47ZkWqBcnx9kyT/3+w/MvhmyOyqeiCEsM0&#13;&#10;SvQghkDew0CmkZ3e+hKD7i2GhQGPUeVUqbd3wH94YmDTMbMTN85B3wnWYHZFvJldXB1xfASp+8/Q&#13;&#10;4DNsHyABDa3TkTokgyA6qnQ8KxNT4Xg4WywXb3N0cfQVKHwxT9plrHy6bp0PHwVoEjcVdSh9gmeH&#13;&#10;Ox9iOqx8ComveVCy2UqlkuF29UY5cmDYJtv0pQpehClD+opezafzkYG/QuTp+xOElgH7XUld0eU5&#13;&#10;iJWRtw+mSd0YmFTjHlNW5kRk5G5kMQz1kBRLLEeSa2iOyKyDsb1xHHHTgftFSY+tXVH/c8+coER9&#13;&#10;MqjOVTGbxVlIxmz+boqGu/TUlx5mOEJVNFAybjchzU/kzcANqtjKxO9zJqeUsWUT7afxijNxaaeo&#13;&#10;55/A+hEAAP//AwBQSwMEFAAGAAgAAAAhAB/TDYrfAAAADQEAAA8AAABkcnMvZG93bnJldi54bWxM&#13;&#10;T01PwzAMvSPxHyIjcUEsZUxd1zWdEAgENxgIrlnjtRWJU5KsK/8ec4KLpednv49qMzkrRgyx96Tg&#13;&#10;apaBQGq86alV8PZ6f1mAiEmT0dYTKvjGCJv69KTSpfFHesFxm1rBIhRLraBLaSiljE2HTseZH5CY&#13;&#10;2/vgdGIYWmmCPrK4s3KeZbl0uid26PSAtx02n9uDU1AsHseP+HT9/N7ke7tKF8vx4SsodX423a15&#13;&#10;3KxBJJzS3wf8duD8UHOwnT+QicKyUL7kS95zC6aL+YLxjvEqK0DWlfzfov4BAAD//wMAUEsBAi0A&#13;&#10;FAAGAAgAAAAhALaDOJL+AAAA4QEAABMAAAAAAAAAAAAAAAAAAAAAAFtDb250ZW50X1R5cGVzXS54&#13;&#10;bWxQSwECLQAUAAYACAAAACEAOP0h/9YAAACUAQAACwAAAAAAAAAAAAAAAAAvAQAAX3JlbHMvLnJl&#13;&#10;bHNQSwECLQAUAAYACAAAACEAJEdeUyUCAABMBAAADgAAAAAAAAAAAAAAAAAuAgAAZHJzL2Uyb0Rv&#13;&#10;Yy54bWxQSwECLQAUAAYACAAAACEAH9MNit8AAAANAQAADwAAAAAAAAAAAAAAAAB/BAAAZHJzL2Rv&#13;&#10;d25yZXYueG1sUEsFBgAAAAAEAAQA8wAAAIsFAAAAAA==&#13;&#10;">
                <v:textbox>
                  <w:txbxContent>
                    <w:p w14:paraId="0C973D7D" w14:textId="77777777" w:rsidR="00585B4A" w:rsidRDefault="00585B4A" w:rsidP="005C37F0">
                      <w:pPr>
                        <w:jc w:val="center"/>
                        <w:rPr>
                          <w:sz w:val="72"/>
                        </w:rPr>
                      </w:pPr>
                      <w:r>
                        <w:rPr>
                          <w:sz w:val="72"/>
                        </w:rPr>
                        <w:t>UWTSD SPORT</w:t>
                      </w:r>
                    </w:p>
                    <w:p w14:paraId="211E8D40" w14:textId="77777777" w:rsidR="00585B4A" w:rsidRPr="00AB6B41" w:rsidRDefault="00585B4A" w:rsidP="005C37F0">
                      <w:pPr>
                        <w:jc w:val="center"/>
                        <w:rPr>
                          <w:sz w:val="72"/>
                        </w:rPr>
                      </w:pPr>
                      <w:r>
                        <w:rPr>
                          <w:sz w:val="72"/>
                        </w:rPr>
                        <w:t>Placement</w:t>
                      </w:r>
                    </w:p>
                  </w:txbxContent>
                </v:textbox>
                <w10:wrap type="square" anchorx="margin"/>
              </v:shape>
            </w:pict>
          </mc:Fallback>
        </mc:AlternateContent>
      </w:r>
    </w:p>
    <w:p w14:paraId="7CC90868" w14:textId="77777777" w:rsidR="00AB6B41" w:rsidRDefault="00AB6B41" w:rsidP="00290BD5">
      <w:pPr>
        <w:jc w:val="both"/>
        <w:rPr>
          <w:rFonts w:ascii="Arial" w:hAnsi="Arial" w:cs="Arial"/>
          <w:b/>
          <w:sz w:val="22"/>
          <w:szCs w:val="22"/>
        </w:rPr>
      </w:pPr>
    </w:p>
    <w:p w14:paraId="47546615" w14:textId="77777777" w:rsidR="00AB6B41" w:rsidRDefault="00AB6B41" w:rsidP="00290BD5">
      <w:pPr>
        <w:jc w:val="both"/>
        <w:rPr>
          <w:rFonts w:ascii="Arial" w:hAnsi="Arial" w:cs="Arial"/>
          <w:b/>
          <w:sz w:val="22"/>
          <w:szCs w:val="22"/>
        </w:rPr>
      </w:pPr>
    </w:p>
    <w:p w14:paraId="0BDD077A" w14:textId="77777777" w:rsidR="00AB6B41" w:rsidRDefault="00AB6B41" w:rsidP="00290BD5">
      <w:pPr>
        <w:jc w:val="both"/>
        <w:rPr>
          <w:rFonts w:ascii="Arial" w:hAnsi="Arial" w:cs="Arial"/>
          <w:b/>
          <w:sz w:val="22"/>
          <w:szCs w:val="22"/>
        </w:rPr>
      </w:pPr>
    </w:p>
    <w:p w14:paraId="3974909D" w14:textId="77777777" w:rsidR="00AB6B41" w:rsidRDefault="00AB6B41" w:rsidP="00290BD5">
      <w:pPr>
        <w:jc w:val="both"/>
        <w:rPr>
          <w:rFonts w:ascii="Arial" w:hAnsi="Arial" w:cs="Arial"/>
          <w:b/>
          <w:sz w:val="22"/>
          <w:szCs w:val="22"/>
        </w:rPr>
      </w:pPr>
    </w:p>
    <w:p w14:paraId="47DCA0D7" w14:textId="77777777" w:rsidR="00AB6B41" w:rsidRDefault="00AB6B41" w:rsidP="00290BD5">
      <w:pPr>
        <w:jc w:val="both"/>
        <w:rPr>
          <w:rFonts w:ascii="Arial" w:hAnsi="Arial" w:cs="Arial"/>
          <w:b/>
          <w:sz w:val="22"/>
          <w:szCs w:val="22"/>
        </w:rPr>
      </w:pPr>
    </w:p>
    <w:p w14:paraId="76132EB8" w14:textId="77777777" w:rsidR="00AB6B41" w:rsidRDefault="00AB6B41" w:rsidP="00290BD5">
      <w:pPr>
        <w:jc w:val="both"/>
        <w:rPr>
          <w:rFonts w:ascii="Arial" w:hAnsi="Arial" w:cs="Arial"/>
          <w:b/>
          <w:sz w:val="22"/>
          <w:szCs w:val="22"/>
        </w:rPr>
      </w:pPr>
    </w:p>
    <w:p w14:paraId="58F44825" w14:textId="77777777" w:rsidR="00AB6B41" w:rsidRDefault="00AB6B41" w:rsidP="00290BD5">
      <w:pPr>
        <w:jc w:val="both"/>
        <w:rPr>
          <w:rFonts w:ascii="Arial" w:hAnsi="Arial" w:cs="Arial"/>
          <w:b/>
          <w:sz w:val="22"/>
          <w:szCs w:val="22"/>
        </w:rPr>
      </w:pPr>
    </w:p>
    <w:p w14:paraId="2E80A4A9" w14:textId="77777777" w:rsidR="00AB6B41" w:rsidRDefault="00AB6B41" w:rsidP="00290BD5">
      <w:pPr>
        <w:jc w:val="both"/>
        <w:rPr>
          <w:rFonts w:ascii="Arial" w:hAnsi="Arial" w:cs="Arial"/>
          <w:b/>
          <w:sz w:val="22"/>
          <w:szCs w:val="22"/>
        </w:rPr>
      </w:pPr>
    </w:p>
    <w:p w14:paraId="1839AC7B" w14:textId="77777777" w:rsidR="00AB6B41" w:rsidRDefault="00AB6B41" w:rsidP="00290BD5">
      <w:pPr>
        <w:jc w:val="both"/>
        <w:rPr>
          <w:rFonts w:ascii="Arial" w:hAnsi="Arial" w:cs="Arial"/>
          <w:b/>
          <w:sz w:val="22"/>
          <w:szCs w:val="22"/>
        </w:rPr>
      </w:pPr>
    </w:p>
    <w:p w14:paraId="779AB04A" w14:textId="77777777" w:rsidR="00AB6B41" w:rsidRDefault="00AB6B41" w:rsidP="00290BD5">
      <w:pPr>
        <w:jc w:val="both"/>
        <w:rPr>
          <w:rFonts w:ascii="Arial" w:hAnsi="Arial" w:cs="Arial"/>
          <w:b/>
          <w:sz w:val="22"/>
          <w:szCs w:val="22"/>
        </w:rPr>
      </w:pPr>
    </w:p>
    <w:p w14:paraId="0469FD46" w14:textId="77777777" w:rsidR="00AB6B41" w:rsidRDefault="00AB6B41" w:rsidP="00290BD5">
      <w:pPr>
        <w:jc w:val="both"/>
        <w:rPr>
          <w:rFonts w:ascii="Arial" w:hAnsi="Arial" w:cs="Arial"/>
          <w:b/>
          <w:sz w:val="22"/>
          <w:szCs w:val="22"/>
        </w:rPr>
      </w:pPr>
    </w:p>
    <w:p w14:paraId="7126199A" w14:textId="77777777" w:rsidR="00590E4C" w:rsidRPr="00290BD5" w:rsidRDefault="00590E4C" w:rsidP="00290BD5">
      <w:pPr>
        <w:jc w:val="both"/>
        <w:rPr>
          <w:rFonts w:ascii="Arial" w:hAnsi="Arial" w:cs="Arial"/>
          <w:sz w:val="22"/>
          <w:szCs w:val="22"/>
        </w:rPr>
      </w:pPr>
    </w:p>
    <w:sectPr w:rsidR="00590E4C" w:rsidRPr="00290BD5" w:rsidSect="00682E7D">
      <w:headerReference w:type="first" r:id="rId26"/>
      <w:pgSz w:w="11906" w:h="16838"/>
      <w:pgMar w:top="1440" w:right="1440" w:bottom="1440" w:left="1440" w:header="708" w:footer="708"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4C6A663B" w14:textId="77777777" w:rsidR="00A73EE5" w:rsidRDefault="00A73EE5" w:rsidP="00290BD5">
      <w:r>
        <w:separator/>
      </w:r>
    </w:p>
  </w:endnote>
  <w:endnote w:type="continuationSeparator" w:id="0">
    <w:p w14:paraId="4EF48AAC" w14:textId="77777777" w:rsidR="00A73EE5" w:rsidRDefault="00A73EE5" w:rsidP="00290BD5">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Arial">
    <w:panose1 w:val="020B0604020202020204"/>
    <w:charset w:val="00"/>
    <w:family w:val="swiss"/>
    <w:pitch w:val="variable"/>
    <w:sig w:usb0="E0002A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decorative"/>
    <w:pitch w:val="variable"/>
    <w:sig w:usb0="00000003" w:usb1="10000000" w:usb2="00000000" w:usb3="00000000" w:csb0="80000001" w:csb1="00000000"/>
  </w:font>
  <w:font w:name="Calibri">
    <w:panose1 w:val="020F0502020204030204"/>
    <w:charset w:val="00"/>
    <w:family w:val="swiss"/>
    <w:pitch w:val="variable"/>
    <w:sig w:usb0="E0002AFF" w:usb1="C000ACFF" w:usb2="00000009" w:usb3="00000000" w:csb0="000001FF" w:csb1="00000000"/>
  </w:font>
  <w:font w:name="Verdana">
    <w:panose1 w:val="020B0604030504040204"/>
    <w:charset w:val="00"/>
    <w:family w:val="swiss"/>
    <w:pitch w:val="variable"/>
    <w:sig w:usb0="A1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MS Gothic">
    <w:altName w:val="ＭＳ ゴシック"/>
    <w:panose1 w:val="020B0609070205080204"/>
    <w:charset w:val="80"/>
    <w:family w:val="modern"/>
    <w:pitch w:val="fixed"/>
    <w:sig w:usb0="E00002FF" w:usb1="6AC7FDFB" w:usb2="08000012" w:usb3="00000000" w:csb0="0002009F" w:csb1="00000000"/>
  </w:font>
  <w:font w:name="Viner Hand ITC">
    <w:panose1 w:val="03070502030502020203"/>
    <w:charset w:val="00"/>
    <w:family w:val="script"/>
    <w:pitch w:val="variable"/>
    <w:sig w:usb0="00000003" w:usb1="00000000" w:usb2="00000000" w:usb3="00000000" w:csb0="00000001"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rPr>
        <w:rFonts w:ascii="Arial" w:hAnsi="Arial" w:cs="Arial"/>
        <w:sz w:val="20"/>
        <w:szCs w:val="20"/>
      </w:rPr>
      <w:id w:val="-1686661216"/>
      <w:docPartObj>
        <w:docPartGallery w:val="Page Numbers (Bottom of Page)"/>
        <w:docPartUnique/>
      </w:docPartObj>
    </w:sdtPr>
    <w:sdtEndPr/>
    <w:sdtContent>
      <w:sdt>
        <w:sdtPr>
          <w:rPr>
            <w:rFonts w:ascii="Arial" w:hAnsi="Arial" w:cs="Arial"/>
            <w:sz w:val="20"/>
            <w:szCs w:val="20"/>
          </w:rPr>
          <w:id w:val="-1669238322"/>
          <w:docPartObj>
            <w:docPartGallery w:val="Page Numbers (Top of Page)"/>
            <w:docPartUnique/>
          </w:docPartObj>
        </w:sdtPr>
        <w:sdtEndPr/>
        <w:sdtContent>
          <w:p w14:paraId="602DB2E4" w14:textId="77777777" w:rsidR="00585B4A" w:rsidRDefault="00585B4A" w:rsidP="00AB6B41">
            <w:pPr>
              <w:pStyle w:val="Footer"/>
              <w:rPr>
                <w:rFonts w:ascii="Arial" w:hAnsi="Arial" w:cs="Arial"/>
                <w:sz w:val="20"/>
                <w:szCs w:val="20"/>
              </w:rPr>
            </w:pPr>
          </w:p>
          <w:p w14:paraId="5434B483" w14:textId="77777777" w:rsidR="00585B4A" w:rsidRPr="00590E4C" w:rsidRDefault="00585B4A">
            <w:pPr>
              <w:pStyle w:val="Footer"/>
              <w:jc w:val="center"/>
              <w:rPr>
                <w:rFonts w:ascii="Arial" w:hAnsi="Arial" w:cs="Arial"/>
                <w:sz w:val="20"/>
                <w:szCs w:val="20"/>
              </w:rPr>
            </w:pPr>
            <w:r w:rsidRPr="00590E4C">
              <w:rPr>
                <w:rFonts w:ascii="Arial" w:hAnsi="Arial" w:cs="Arial"/>
                <w:sz w:val="20"/>
                <w:szCs w:val="20"/>
              </w:rPr>
              <w:t xml:space="preserve">Page </w:t>
            </w:r>
            <w:r w:rsidRPr="00590E4C">
              <w:rPr>
                <w:rFonts w:ascii="Arial" w:hAnsi="Arial" w:cs="Arial"/>
                <w:b/>
                <w:bCs/>
                <w:sz w:val="20"/>
                <w:szCs w:val="20"/>
              </w:rPr>
              <w:fldChar w:fldCharType="begin"/>
            </w:r>
            <w:r w:rsidRPr="00590E4C">
              <w:rPr>
                <w:rFonts w:ascii="Arial" w:hAnsi="Arial" w:cs="Arial"/>
                <w:b/>
                <w:bCs/>
                <w:sz w:val="20"/>
                <w:szCs w:val="20"/>
              </w:rPr>
              <w:instrText xml:space="preserve"> PAGE </w:instrText>
            </w:r>
            <w:r w:rsidRPr="00590E4C">
              <w:rPr>
                <w:rFonts w:ascii="Arial" w:hAnsi="Arial" w:cs="Arial"/>
                <w:b/>
                <w:bCs/>
                <w:sz w:val="20"/>
                <w:szCs w:val="20"/>
              </w:rPr>
              <w:fldChar w:fldCharType="separate"/>
            </w:r>
            <w:r>
              <w:rPr>
                <w:rFonts w:ascii="Arial" w:hAnsi="Arial" w:cs="Arial"/>
                <w:b/>
                <w:bCs/>
                <w:noProof/>
                <w:sz w:val="20"/>
                <w:szCs w:val="20"/>
              </w:rPr>
              <w:t>16</w:t>
            </w:r>
            <w:r w:rsidRPr="00590E4C">
              <w:rPr>
                <w:rFonts w:ascii="Arial" w:hAnsi="Arial" w:cs="Arial"/>
                <w:b/>
                <w:bCs/>
                <w:sz w:val="20"/>
                <w:szCs w:val="20"/>
              </w:rPr>
              <w:fldChar w:fldCharType="end"/>
            </w:r>
            <w:r w:rsidRPr="00590E4C">
              <w:rPr>
                <w:rFonts w:ascii="Arial" w:hAnsi="Arial" w:cs="Arial"/>
                <w:sz w:val="20"/>
                <w:szCs w:val="20"/>
              </w:rPr>
              <w:t xml:space="preserve"> of </w:t>
            </w:r>
            <w:r w:rsidRPr="00590E4C">
              <w:rPr>
                <w:rFonts w:ascii="Arial" w:hAnsi="Arial" w:cs="Arial"/>
                <w:b/>
                <w:bCs/>
                <w:sz w:val="20"/>
                <w:szCs w:val="20"/>
              </w:rPr>
              <w:fldChar w:fldCharType="begin"/>
            </w:r>
            <w:r w:rsidRPr="00590E4C">
              <w:rPr>
                <w:rFonts w:ascii="Arial" w:hAnsi="Arial" w:cs="Arial"/>
                <w:b/>
                <w:bCs/>
                <w:sz w:val="20"/>
                <w:szCs w:val="20"/>
              </w:rPr>
              <w:instrText xml:space="preserve"> NUMPAGES  </w:instrText>
            </w:r>
            <w:r w:rsidRPr="00590E4C">
              <w:rPr>
                <w:rFonts w:ascii="Arial" w:hAnsi="Arial" w:cs="Arial"/>
                <w:b/>
                <w:bCs/>
                <w:sz w:val="20"/>
                <w:szCs w:val="20"/>
              </w:rPr>
              <w:fldChar w:fldCharType="separate"/>
            </w:r>
            <w:r>
              <w:rPr>
                <w:rFonts w:ascii="Arial" w:hAnsi="Arial" w:cs="Arial"/>
                <w:b/>
                <w:bCs/>
                <w:noProof/>
                <w:sz w:val="20"/>
                <w:szCs w:val="20"/>
              </w:rPr>
              <w:t>19</w:t>
            </w:r>
            <w:r w:rsidRPr="00590E4C">
              <w:rPr>
                <w:rFonts w:ascii="Arial" w:hAnsi="Arial" w:cs="Arial"/>
                <w:b/>
                <w:bCs/>
                <w:sz w:val="20"/>
                <w:szCs w:val="20"/>
              </w:rPr>
              <w:fldChar w:fldCharType="end"/>
            </w:r>
          </w:p>
        </w:sdtContent>
      </w:sdt>
    </w:sdtContent>
  </w:sdt>
  <w:p w14:paraId="04FDDDB6" w14:textId="77777777" w:rsidR="00585B4A" w:rsidRDefault="00585B4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1DC200BD" w14:textId="77777777" w:rsidR="00A73EE5" w:rsidRDefault="00A73EE5" w:rsidP="00290BD5">
      <w:r>
        <w:separator/>
      </w:r>
    </w:p>
  </w:footnote>
  <w:footnote w:type="continuationSeparator" w:id="0">
    <w:p w14:paraId="2BD548D9" w14:textId="77777777" w:rsidR="00A73EE5" w:rsidRDefault="00A73EE5" w:rsidP="00290BD5">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E326881" w14:textId="77777777" w:rsidR="00585B4A" w:rsidRDefault="00585B4A">
    <w:pPr>
      <w:pStyle w:val="Header"/>
    </w:pPr>
    <w:r>
      <w:rPr>
        <w:rFonts w:ascii="Arial" w:hAnsi="Arial" w:cs="Arial"/>
        <w:noProof/>
        <w:sz w:val="22"/>
        <w:szCs w:val="22"/>
      </w:rPr>
      <w:drawing>
        <wp:anchor distT="0" distB="0" distL="114300" distR="114300" simplePos="0" relativeHeight="251659264" behindDoc="1" locked="0" layoutInCell="1" allowOverlap="1" wp14:anchorId="314DEA33" wp14:editId="151E7342">
          <wp:simplePos x="0" y="0"/>
          <wp:positionH relativeFrom="column">
            <wp:posOffset>-672838</wp:posOffset>
          </wp:positionH>
          <wp:positionV relativeFrom="paragraph">
            <wp:posOffset>-287534</wp:posOffset>
          </wp:positionV>
          <wp:extent cx="2491569" cy="997261"/>
          <wp:effectExtent l="0" t="0" r="4445"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SD_corp_logo2013.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491569" cy="997261"/>
                  </a:xfrm>
                  <a:prstGeom prst="rect">
                    <a:avLst/>
                  </a:prstGeom>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FDBACC2" w14:textId="77777777" w:rsidR="00585B4A" w:rsidRDefault="00585B4A">
    <w:pPr>
      <w:pStyle w:val="Header"/>
    </w:pPr>
    <w:r>
      <w:rPr>
        <w:rFonts w:ascii="Arial" w:hAnsi="Arial" w:cs="Arial"/>
        <w:noProof/>
        <w:sz w:val="22"/>
        <w:szCs w:val="22"/>
      </w:rPr>
      <w:drawing>
        <wp:anchor distT="0" distB="0" distL="114300" distR="114300" simplePos="0" relativeHeight="251661312" behindDoc="1" locked="0" layoutInCell="1" allowOverlap="1" wp14:anchorId="4C385E74" wp14:editId="298C59D0">
          <wp:simplePos x="0" y="0"/>
          <wp:positionH relativeFrom="column">
            <wp:posOffset>-895350</wp:posOffset>
          </wp:positionH>
          <wp:positionV relativeFrom="paragraph">
            <wp:posOffset>-438785</wp:posOffset>
          </wp:positionV>
          <wp:extent cx="2491569" cy="997261"/>
          <wp:effectExtent l="0" t="0" r="4445" b="0"/>
          <wp:wrapNone/>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SD_corp_logo2013.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491569" cy="997261"/>
                  </a:xfrm>
                  <a:prstGeom prst="rect">
                    <a:avLst/>
                  </a:prstGeom>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4C9A004" w14:textId="77777777" w:rsidR="00585B4A" w:rsidRDefault="00585B4A">
    <w:pPr>
      <w:pStyle w:val="Header"/>
    </w:pPr>
    <w:r>
      <w:rPr>
        <w:rFonts w:ascii="Arial" w:hAnsi="Arial" w:cs="Arial"/>
        <w:noProof/>
        <w:sz w:val="22"/>
        <w:szCs w:val="22"/>
      </w:rPr>
      <w:drawing>
        <wp:anchor distT="0" distB="0" distL="114300" distR="114300" simplePos="0" relativeHeight="251663360" behindDoc="1" locked="0" layoutInCell="1" allowOverlap="1" wp14:anchorId="085E59F5" wp14:editId="26ADB3DE">
          <wp:simplePos x="0" y="0"/>
          <wp:positionH relativeFrom="page">
            <wp:align>left</wp:align>
          </wp:positionH>
          <wp:positionV relativeFrom="paragraph">
            <wp:posOffset>-448310</wp:posOffset>
          </wp:positionV>
          <wp:extent cx="2491569" cy="997261"/>
          <wp:effectExtent l="0" t="0" r="4445" b="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SD_corp_logo2013.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491569" cy="997261"/>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2B92989"/>
    <w:multiLevelType w:val="multilevel"/>
    <w:tmpl w:val="60FC192A"/>
    <w:lvl w:ilvl="0">
      <w:start w:val="1"/>
      <w:numFmt w:val="decimal"/>
      <w:lvlText w:val="%1."/>
      <w:lvlJc w:val="left"/>
      <w:pPr>
        <w:tabs>
          <w:tab w:val="num" w:pos="360"/>
        </w:tabs>
        <w:ind w:left="360" w:hanging="360"/>
      </w:pPr>
      <w:rPr>
        <w:rFonts w:ascii="Arial" w:hAnsi="Arial" w:hint="default"/>
        <w:b/>
        <w:i w:val="0"/>
        <w:sz w:val="24"/>
      </w:rPr>
    </w:lvl>
    <w:lvl w:ilvl="1">
      <w:start w:val="2"/>
      <w:numFmt w:val="none"/>
      <w:lvlText w:val="2.1"/>
      <w:lvlJc w:val="left"/>
      <w:pPr>
        <w:tabs>
          <w:tab w:val="num" w:pos="576"/>
        </w:tabs>
        <w:ind w:left="576" w:hanging="576"/>
      </w:pPr>
      <w:rPr>
        <w:rFonts w:hint="default"/>
      </w:rPr>
    </w:lvl>
    <w:lvl w:ilvl="2">
      <w:start w:val="1"/>
      <w:numFmt w:val="decimal"/>
      <w:pStyle w:val="Heading3"/>
      <w:lvlText w:val="%1.%2.%3"/>
      <w:lvlJc w:val="left"/>
      <w:pPr>
        <w:tabs>
          <w:tab w:val="num" w:pos="720"/>
        </w:tabs>
        <w:ind w:left="720" w:hanging="720"/>
      </w:pPr>
      <w:rPr>
        <w:rFonts w:hint="default"/>
      </w:rPr>
    </w:lvl>
    <w:lvl w:ilvl="3">
      <w:start w:val="1"/>
      <w:numFmt w:val="decimal"/>
      <w:pStyle w:val="Heading4"/>
      <w:lvlText w:val="%1.%2.%3.%4"/>
      <w:lvlJc w:val="left"/>
      <w:pPr>
        <w:tabs>
          <w:tab w:val="num" w:pos="864"/>
        </w:tabs>
        <w:ind w:left="864" w:hanging="864"/>
      </w:pPr>
      <w:rPr>
        <w:rFonts w:hint="default"/>
      </w:rPr>
    </w:lvl>
    <w:lvl w:ilvl="4">
      <w:start w:val="1"/>
      <w:numFmt w:val="decimal"/>
      <w:pStyle w:val="Heading5"/>
      <w:lvlText w:val="%1.%2.%3.%4.%5"/>
      <w:lvlJc w:val="left"/>
      <w:pPr>
        <w:tabs>
          <w:tab w:val="num" w:pos="1008"/>
        </w:tabs>
        <w:ind w:left="1008" w:hanging="1008"/>
      </w:pPr>
      <w:rPr>
        <w:rFonts w:hint="default"/>
      </w:rPr>
    </w:lvl>
    <w:lvl w:ilvl="5">
      <w:start w:val="1"/>
      <w:numFmt w:val="decimal"/>
      <w:pStyle w:val="Heading6"/>
      <w:lvlText w:val="%1.%2.%3.%4.%5.%6"/>
      <w:lvlJc w:val="left"/>
      <w:pPr>
        <w:tabs>
          <w:tab w:val="num" w:pos="1152"/>
        </w:tabs>
        <w:ind w:left="1152" w:hanging="1152"/>
      </w:pPr>
      <w:rPr>
        <w:rFonts w:hint="default"/>
      </w:rPr>
    </w:lvl>
    <w:lvl w:ilvl="6">
      <w:start w:val="1"/>
      <w:numFmt w:val="decimal"/>
      <w:pStyle w:val="Heading7"/>
      <w:lvlText w:val="%1.%2.%3.%4.%5.%6.%7"/>
      <w:lvlJc w:val="left"/>
      <w:pPr>
        <w:tabs>
          <w:tab w:val="num" w:pos="1296"/>
        </w:tabs>
        <w:ind w:left="1296" w:hanging="1296"/>
      </w:pPr>
      <w:rPr>
        <w:rFonts w:hint="default"/>
        <w:b w:val="0"/>
        <w:i w:val="0"/>
      </w:rPr>
    </w:lvl>
    <w:lvl w:ilvl="7">
      <w:start w:val="1"/>
      <w:numFmt w:val="decimal"/>
      <w:pStyle w:val="Heading8"/>
      <w:lvlText w:val="%1.%2.%3.%4.%5.%6.%7.%8"/>
      <w:lvlJc w:val="left"/>
      <w:pPr>
        <w:tabs>
          <w:tab w:val="num" w:pos="1440"/>
        </w:tabs>
        <w:ind w:left="1440" w:hanging="1440"/>
      </w:pPr>
      <w:rPr>
        <w:rFonts w:hint="default"/>
      </w:rPr>
    </w:lvl>
    <w:lvl w:ilvl="8">
      <w:start w:val="1"/>
      <w:numFmt w:val="decimal"/>
      <w:pStyle w:val="Heading9"/>
      <w:lvlText w:val="%1.%2.%3.%4.%5.%6.%7.%8.%9"/>
      <w:lvlJc w:val="left"/>
      <w:pPr>
        <w:tabs>
          <w:tab w:val="num" w:pos="1584"/>
        </w:tabs>
        <w:ind w:left="1584" w:hanging="1584"/>
      </w:pPr>
      <w:rPr>
        <w:rFonts w:hint="default"/>
      </w:rPr>
    </w:lvl>
  </w:abstractNum>
  <w:abstractNum w:abstractNumId="1" w15:restartNumberingAfterBreak="0">
    <w:nsid w:val="14216F55"/>
    <w:multiLevelType w:val="hybridMultilevel"/>
    <w:tmpl w:val="AEFC6A4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18C85E4F"/>
    <w:multiLevelType w:val="hybridMultilevel"/>
    <w:tmpl w:val="76F4CB8A"/>
    <w:lvl w:ilvl="0" w:tplc="0372780E">
      <w:start w:val="1"/>
      <w:numFmt w:val="decimal"/>
      <w:lvlText w:val="%1."/>
      <w:lvlJc w:val="left"/>
      <w:pPr>
        <w:ind w:left="360" w:hanging="360"/>
      </w:pPr>
      <w:rPr>
        <w:b w:val="0"/>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3" w15:restartNumberingAfterBreak="0">
    <w:nsid w:val="2A6A6E3E"/>
    <w:multiLevelType w:val="hybridMultilevel"/>
    <w:tmpl w:val="0D8E73F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372D78FD"/>
    <w:multiLevelType w:val="hybridMultilevel"/>
    <w:tmpl w:val="AAF85F4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5B423178"/>
    <w:multiLevelType w:val="hybridMultilevel"/>
    <w:tmpl w:val="1EE801D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66B86123"/>
    <w:multiLevelType w:val="multilevel"/>
    <w:tmpl w:val="A3D466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7A8762A0"/>
    <w:multiLevelType w:val="multilevel"/>
    <w:tmpl w:val="A560E62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abstractNumId w:val="0"/>
  </w:num>
  <w:num w:numId="2">
    <w:abstractNumId w:val="4"/>
  </w:num>
  <w:num w:numId="3">
    <w:abstractNumId w:val="5"/>
  </w:num>
  <w:num w:numId="4">
    <w:abstractNumId w:val="1"/>
  </w:num>
  <w:num w:numId="5">
    <w:abstractNumId w:val="2"/>
  </w:num>
  <w:num w:numId="6">
    <w:abstractNumId w:val="6"/>
  </w:num>
  <w:num w:numId="7">
    <w:abstractNumId w:val="3"/>
  </w:num>
  <w:num w:numId="8">
    <w:abstractNumId w:val="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7"/>
  <w:proofState w:spelling="clean" w:grammar="clean"/>
  <w:attachedTemplate r:id="rId1"/>
  <w:defaultTabStop w:val="720"/>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053CA"/>
    <w:rsid w:val="00004139"/>
    <w:rsid w:val="000306CC"/>
    <w:rsid w:val="000311FE"/>
    <w:rsid w:val="00066FF2"/>
    <w:rsid w:val="00091F76"/>
    <w:rsid w:val="000C6DBE"/>
    <w:rsid w:val="000E1EFD"/>
    <w:rsid w:val="000F0FB8"/>
    <w:rsid w:val="000F38A0"/>
    <w:rsid w:val="0010488E"/>
    <w:rsid w:val="00104F22"/>
    <w:rsid w:val="001053CA"/>
    <w:rsid w:val="0013539D"/>
    <w:rsid w:val="00154457"/>
    <w:rsid w:val="00181F2B"/>
    <w:rsid w:val="0018497A"/>
    <w:rsid w:val="001865D7"/>
    <w:rsid w:val="001A4AE0"/>
    <w:rsid w:val="001B336D"/>
    <w:rsid w:val="001B727E"/>
    <w:rsid w:val="001D0219"/>
    <w:rsid w:val="001D1817"/>
    <w:rsid w:val="00204FC7"/>
    <w:rsid w:val="002241D4"/>
    <w:rsid w:val="0023752D"/>
    <w:rsid w:val="00241069"/>
    <w:rsid w:val="00251C5A"/>
    <w:rsid w:val="00252D90"/>
    <w:rsid w:val="002875BD"/>
    <w:rsid w:val="00290BD5"/>
    <w:rsid w:val="002A307A"/>
    <w:rsid w:val="002B707E"/>
    <w:rsid w:val="002C5CD6"/>
    <w:rsid w:val="002C695D"/>
    <w:rsid w:val="002D27ED"/>
    <w:rsid w:val="002D6A1F"/>
    <w:rsid w:val="002E3ECA"/>
    <w:rsid w:val="002F19AF"/>
    <w:rsid w:val="003349D2"/>
    <w:rsid w:val="00337D50"/>
    <w:rsid w:val="00344C0D"/>
    <w:rsid w:val="003770C4"/>
    <w:rsid w:val="003A39E1"/>
    <w:rsid w:val="003B5ABC"/>
    <w:rsid w:val="003D2F34"/>
    <w:rsid w:val="003E6AA5"/>
    <w:rsid w:val="003F7EEA"/>
    <w:rsid w:val="0040187D"/>
    <w:rsid w:val="004115FF"/>
    <w:rsid w:val="0042172A"/>
    <w:rsid w:val="00457A09"/>
    <w:rsid w:val="00471CA3"/>
    <w:rsid w:val="00491442"/>
    <w:rsid w:val="004A0874"/>
    <w:rsid w:val="004A1E9A"/>
    <w:rsid w:val="004A7962"/>
    <w:rsid w:val="004B45A9"/>
    <w:rsid w:val="004B45AE"/>
    <w:rsid w:val="004C2AAF"/>
    <w:rsid w:val="004C61A2"/>
    <w:rsid w:val="004F135D"/>
    <w:rsid w:val="00505EF7"/>
    <w:rsid w:val="00512448"/>
    <w:rsid w:val="005154A2"/>
    <w:rsid w:val="0051694A"/>
    <w:rsid w:val="0052041F"/>
    <w:rsid w:val="00532FF0"/>
    <w:rsid w:val="005416E3"/>
    <w:rsid w:val="005454B4"/>
    <w:rsid w:val="00567033"/>
    <w:rsid w:val="00570925"/>
    <w:rsid w:val="00585B4A"/>
    <w:rsid w:val="00590E4C"/>
    <w:rsid w:val="005A5D17"/>
    <w:rsid w:val="005B58FF"/>
    <w:rsid w:val="005C37F0"/>
    <w:rsid w:val="005C7B1E"/>
    <w:rsid w:val="005F15DF"/>
    <w:rsid w:val="005F1B28"/>
    <w:rsid w:val="00614811"/>
    <w:rsid w:val="006149E7"/>
    <w:rsid w:val="00624E5B"/>
    <w:rsid w:val="00642EB4"/>
    <w:rsid w:val="006442CB"/>
    <w:rsid w:val="0065470D"/>
    <w:rsid w:val="006644B9"/>
    <w:rsid w:val="0067386F"/>
    <w:rsid w:val="00674AFD"/>
    <w:rsid w:val="00682E7D"/>
    <w:rsid w:val="006A2F72"/>
    <w:rsid w:val="006E04C9"/>
    <w:rsid w:val="006E1AF9"/>
    <w:rsid w:val="006E1FA6"/>
    <w:rsid w:val="006F3AB3"/>
    <w:rsid w:val="006F3DA5"/>
    <w:rsid w:val="00704306"/>
    <w:rsid w:val="007079E5"/>
    <w:rsid w:val="00714FD1"/>
    <w:rsid w:val="00727B72"/>
    <w:rsid w:val="00750FD2"/>
    <w:rsid w:val="00770FE0"/>
    <w:rsid w:val="00773909"/>
    <w:rsid w:val="007A10DF"/>
    <w:rsid w:val="007A55C1"/>
    <w:rsid w:val="007B0D53"/>
    <w:rsid w:val="007E3622"/>
    <w:rsid w:val="007E470D"/>
    <w:rsid w:val="007F020C"/>
    <w:rsid w:val="007F50C7"/>
    <w:rsid w:val="00816938"/>
    <w:rsid w:val="00832178"/>
    <w:rsid w:val="00843745"/>
    <w:rsid w:val="00843B16"/>
    <w:rsid w:val="0088650C"/>
    <w:rsid w:val="008A3E1A"/>
    <w:rsid w:val="008A5B5F"/>
    <w:rsid w:val="008B521D"/>
    <w:rsid w:val="008C1F2B"/>
    <w:rsid w:val="008C2E13"/>
    <w:rsid w:val="00900768"/>
    <w:rsid w:val="00912101"/>
    <w:rsid w:val="00923A1B"/>
    <w:rsid w:val="0094512F"/>
    <w:rsid w:val="009506E0"/>
    <w:rsid w:val="00956E8B"/>
    <w:rsid w:val="00964430"/>
    <w:rsid w:val="00993A4D"/>
    <w:rsid w:val="009A116E"/>
    <w:rsid w:val="009A2C85"/>
    <w:rsid w:val="009E079E"/>
    <w:rsid w:val="009E4263"/>
    <w:rsid w:val="00A47F4F"/>
    <w:rsid w:val="00A578CE"/>
    <w:rsid w:val="00A63E4B"/>
    <w:rsid w:val="00A73EE5"/>
    <w:rsid w:val="00A80595"/>
    <w:rsid w:val="00A82696"/>
    <w:rsid w:val="00A9106D"/>
    <w:rsid w:val="00A938C0"/>
    <w:rsid w:val="00AA260B"/>
    <w:rsid w:val="00AB6B41"/>
    <w:rsid w:val="00AD6907"/>
    <w:rsid w:val="00AF5025"/>
    <w:rsid w:val="00B5142A"/>
    <w:rsid w:val="00B52A01"/>
    <w:rsid w:val="00B54EF1"/>
    <w:rsid w:val="00B62C4A"/>
    <w:rsid w:val="00B80BF2"/>
    <w:rsid w:val="00B97034"/>
    <w:rsid w:val="00BB2EFC"/>
    <w:rsid w:val="00BB520D"/>
    <w:rsid w:val="00BF37D0"/>
    <w:rsid w:val="00C028CC"/>
    <w:rsid w:val="00C15579"/>
    <w:rsid w:val="00C25958"/>
    <w:rsid w:val="00C34B15"/>
    <w:rsid w:val="00C53B0C"/>
    <w:rsid w:val="00C5596D"/>
    <w:rsid w:val="00C673AB"/>
    <w:rsid w:val="00C7697F"/>
    <w:rsid w:val="00C96CE7"/>
    <w:rsid w:val="00CA6BA0"/>
    <w:rsid w:val="00D0728C"/>
    <w:rsid w:val="00D162D1"/>
    <w:rsid w:val="00D25C92"/>
    <w:rsid w:val="00D53027"/>
    <w:rsid w:val="00D8400A"/>
    <w:rsid w:val="00D955C0"/>
    <w:rsid w:val="00DC08DE"/>
    <w:rsid w:val="00DD1A51"/>
    <w:rsid w:val="00E05715"/>
    <w:rsid w:val="00E128F9"/>
    <w:rsid w:val="00E15F21"/>
    <w:rsid w:val="00E326D7"/>
    <w:rsid w:val="00E35F96"/>
    <w:rsid w:val="00E61FA4"/>
    <w:rsid w:val="00E64E97"/>
    <w:rsid w:val="00E814CF"/>
    <w:rsid w:val="00E82FAF"/>
    <w:rsid w:val="00E84864"/>
    <w:rsid w:val="00E96A05"/>
    <w:rsid w:val="00E96E20"/>
    <w:rsid w:val="00EB527E"/>
    <w:rsid w:val="00EB791C"/>
    <w:rsid w:val="00EC1B33"/>
    <w:rsid w:val="00EC48FE"/>
    <w:rsid w:val="00EC6E3D"/>
    <w:rsid w:val="00ED3263"/>
    <w:rsid w:val="00EF3774"/>
    <w:rsid w:val="00F0372C"/>
    <w:rsid w:val="00F119A0"/>
    <w:rsid w:val="00F128CD"/>
    <w:rsid w:val="00F547B7"/>
    <w:rsid w:val="00FA44B5"/>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02132DA2"/>
  <w15:docId w15:val="{58E342D4-17E4-4F19-9F7D-9FCAABF93D8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34B15"/>
    <w:pPr>
      <w:spacing w:after="0" w:line="240" w:lineRule="auto"/>
    </w:pPr>
    <w:rPr>
      <w:rFonts w:ascii="Verdana" w:eastAsia="Times New Roman" w:hAnsi="Verdana" w:cs="Times New Roman"/>
      <w:sz w:val="24"/>
      <w:szCs w:val="24"/>
      <w:lang w:eastAsia="en-GB"/>
    </w:rPr>
  </w:style>
  <w:style w:type="paragraph" w:styleId="Heading3">
    <w:name w:val="heading 3"/>
    <w:basedOn w:val="Normal"/>
    <w:next w:val="Normal"/>
    <w:link w:val="Heading3Char"/>
    <w:qFormat/>
    <w:rsid w:val="00C34B15"/>
    <w:pPr>
      <w:keepNext/>
      <w:numPr>
        <w:ilvl w:val="2"/>
        <w:numId w:val="1"/>
      </w:numPr>
      <w:spacing w:before="240" w:after="60"/>
      <w:outlineLvl w:val="2"/>
    </w:pPr>
    <w:rPr>
      <w:rFonts w:cs="Arial"/>
      <w:b/>
      <w:bCs/>
      <w:sz w:val="26"/>
      <w:szCs w:val="26"/>
      <w:lang w:eastAsia="en-US"/>
    </w:rPr>
  </w:style>
  <w:style w:type="paragraph" w:styleId="Heading4">
    <w:name w:val="heading 4"/>
    <w:basedOn w:val="Normal"/>
    <w:next w:val="Normal"/>
    <w:link w:val="Heading4Char"/>
    <w:qFormat/>
    <w:rsid w:val="00C34B15"/>
    <w:pPr>
      <w:keepNext/>
      <w:numPr>
        <w:ilvl w:val="3"/>
        <w:numId w:val="1"/>
      </w:numPr>
      <w:spacing w:before="240" w:after="60"/>
      <w:outlineLvl w:val="3"/>
    </w:pPr>
    <w:rPr>
      <w:b/>
      <w:bCs/>
      <w:sz w:val="28"/>
      <w:szCs w:val="28"/>
      <w:lang w:eastAsia="en-US"/>
    </w:rPr>
  </w:style>
  <w:style w:type="paragraph" w:styleId="Heading5">
    <w:name w:val="heading 5"/>
    <w:basedOn w:val="Normal"/>
    <w:next w:val="Normal"/>
    <w:link w:val="Heading5Char"/>
    <w:qFormat/>
    <w:rsid w:val="00C34B15"/>
    <w:pPr>
      <w:numPr>
        <w:ilvl w:val="4"/>
        <w:numId w:val="1"/>
      </w:numPr>
      <w:spacing w:before="240" w:after="60"/>
      <w:outlineLvl w:val="4"/>
    </w:pPr>
    <w:rPr>
      <w:b/>
      <w:bCs/>
      <w:i/>
      <w:iCs/>
      <w:sz w:val="26"/>
      <w:szCs w:val="26"/>
      <w:lang w:eastAsia="en-US"/>
    </w:rPr>
  </w:style>
  <w:style w:type="paragraph" w:styleId="Heading6">
    <w:name w:val="heading 6"/>
    <w:basedOn w:val="Normal"/>
    <w:next w:val="Normal"/>
    <w:link w:val="Heading6Char"/>
    <w:qFormat/>
    <w:rsid w:val="00C34B15"/>
    <w:pPr>
      <w:numPr>
        <w:ilvl w:val="5"/>
        <w:numId w:val="1"/>
      </w:numPr>
      <w:spacing w:before="240" w:after="60"/>
      <w:outlineLvl w:val="5"/>
    </w:pPr>
    <w:rPr>
      <w:b/>
      <w:bCs/>
      <w:sz w:val="22"/>
      <w:szCs w:val="22"/>
      <w:lang w:eastAsia="en-US"/>
    </w:rPr>
  </w:style>
  <w:style w:type="paragraph" w:styleId="Heading7">
    <w:name w:val="heading 7"/>
    <w:basedOn w:val="Normal"/>
    <w:next w:val="Normal"/>
    <w:link w:val="Heading7Char"/>
    <w:qFormat/>
    <w:rsid w:val="00C34B15"/>
    <w:pPr>
      <w:numPr>
        <w:ilvl w:val="6"/>
        <w:numId w:val="1"/>
      </w:numPr>
      <w:spacing w:before="240" w:after="60"/>
      <w:outlineLvl w:val="6"/>
    </w:pPr>
    <w:rPr>
      <w:lang w:eastAsia="en-US"/>
    </w:rPr>
  </w:style>
  <w:style w:type="paragraph" w:styleId="Heading8">
    <w:name w:val="heading 8"/>
    <w:basedOn w:val="Normal"/>
    <w:next w:val="Normal"/>
    <w:link w:val="Heading8Char"/>
    <w:qFormat/>
    <w:rsid w:val="00C34B15"/>
    <w:pPr>
      <w:numPr>
        <w:ilvl w:val="7"/>
        <w:numId w:val="1"/>
      </w:numPr>
      <w:spacing w:before="240" w:after="60"/>
      <w:outlineLvl w:val="7"/>
    </w:pPr>
    <w:rPr>
      <w:i/>
      <w:iCs/>
      <w:lang w:eastAsia="en-US"/>
    </w:rPr>
  </w:style>
  <w:style w:type="paragraph" w:styleId="Heading9">
    <w:name w:val="heading 9"/>
    <w:basedOn w:val="Normal"/>
    <w:next w:val="Normal"/>
    <w:link w:val="Heading9Char"/>
    <w:qFormat/>
    <w:rsid w:val="00C34B15"/>
    <w:pPr>
      <w:numPr>
        <w:ilvl w:val="8"/>
        <w:numId w:val="1"/>
      </w:numPr>
      <w:spacing w:before="240" w:after="60"/>
      <w:outlineLvl w:val="8"/>
    </w:pPr>
    <w:rPr>
      <w:rFonts w:cs="Arial"/>
      <w:sz w:val="22"/>
      <w:szCs w:val="22"/>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3Char">
    <w:name w:val="Heading 3 Char"/>
    <w:basedOn w:val="DefaultParagraphFont"/>
    <w:link w:val="Heading3"/>
    <w:rsid w:val="00C34B15"/>
    <w:rPr>
      <w:rFonts w:ascii="Verdana" w:eastAsia="Times New Roman" w:hAnsi="Verdana" w:cs="Arial"/>
      <w:b/>
      <w:bCs/>
      <w:sz w:val="26"/>
      <w:szCs w:val="26"/>
    </w:rPr>
  </w:style>
  <w:style w:type="character" w:customStyle="1" w:styleId="Heading4Char">
    <w:name w:val="Heading 4 Char"/>
    <w:basedOn w:val="DefaultParagraphFont"/>
    <w:link w:val="Heading4"/>
    <w:rsid w:val="00C34B15"/>
    <w:rPr>
      <w:rFonts w:ascii="Verdana" w:eastAsia="Times New Roman" w:hAnsi="Verdana" w:cs="Times New Roman"/>
      <w:b/>
      <w:bCs/>
      <w:sz w:val="28"/>
      <w:szCs w:val="28"/>
    </w:rPr>
  </w:style>
  <w:style w:type="character" w:customStyle="1" w:styleId="Heading5Char">
    <w:name w:val="Heading 5 Char"/>
    <w:basedOn w:val="DefaultParagraphFont"/>
    <w:link w:val="Heading5"/>
    <w:rsid w:val="00C34B15"/>
    <w:rPr>
      <w:rFonts w:ascii="Verdana" w:eastAsia="Times New Roman" w:hAnsi="Verdana" w:cs="Times New Roman"/>
      <w:b/>
      <w:bCs/>
      <w:i/>
      <w:iCs/>
      <w:sz w:val="26"/>
      <w:szCs w:val="26"/>
    </w:rPr>
  </w:style>
  <w:style w:type="character" w:customStyle="1" w:styleId="Heading6Char">
    <w:name w:val="Heading 6 Char"/>
    <w:basedOn w:val="DefaultParagraphFont"/>
    <w:link w:val="Heading6"/>
    <w:rsid w:val="00C34B15"/>
    <w:rPr>
      <w:rFonts w:ascii="Verdana" w:eastAsia="Times New Roman" w:hAnsi="Verdana" w:cs="Times New Roman"/>
      <w:b/>
      <w:bCs/>
    </w:rPr>
  </w:style>
  <w:style w:type="character" w:customStyle="1" w:styleId="Heading7Char">
    <w:name w:val="Heading 7 Char"/>
    <w:basedOn w:val="DefaultParagraphFont"/>
    <w:link w:val="Heading7"/>
    <w:rsid w:val="00C34B15"/>
    <w:rPr>
      <w:rFonts w:ascii="Verdana" w:eastAsia="Times New Roman" w:hAnsi="Verdana" w:cs="Times New Roman"/>
      <w:sz w:val="24"/>
      <w:szCs w:val="24"/>
    </w:rPr>
  </w:style>
  <w:style w:type="character" w:customStyle="1" w:styleId="Heading8Char">
    <w:name w:val="Heading 8 Char"/>
    <w:basedOn w:val="DefaultParagraphFont"/>
    <w:link w:val="Heading8"/>
    <w:rsid w:val="00C34B15"/>
    <w:rPr>
      <w:rFonts w:ascii="Verdana" w:eastAsia="Times New Roman" w:hAnsi="Verdana" w:cs="Times New Roman"/>
      <w:i/>
      <w:iCs/>
      <w:sz w:val="24"/>
      <w:szCs w:val="24"/>
    </w:rPr>
  </w:style>
  <w:style w:type="character" w:customStyle="1" w:styleId="Heading9Char">
    <w:name w:val="Heading 9 Char"/>
    <w:basedOn w:val="DefaultParagraphFont"/>
    <w:link w:val="Heading9"/>
    <w:rsid w:val="00C34B15"/>
    <w:rPr>
      <w:rFonts w:ascii="Verdana" w:eastAsia="Times New Roman" w:hAnsi="Verdana" w:cs="Arial"/>
    </w:rPr>
  </w:style>
  <w:style w:type="table" w:styleId="TableGrid">
    <w:name w:val="Table Grid"/>
    <w:basedOn w:val="TableNormal"/>
    <w:uiPriority w:val="59"/>
    <w:rsid w:val="00290BD5"/>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290BD5"/>
    <w:rPr>
      <w:rFonts w:ascii="Tahoma" w:hAnsi="Tahoma" w:cs="Tahoma"/>
      <w:sz w:val="16"/>
      <w:szCs w:val="16"/>
    </w:rPr>
  </w:style>
  <w:style w:type="character" w:customStyle="1" w:styleId="BalloonTextChar">
    <w:name w:val="Balloon Text Char"/>
    <w:basedOn w:val="DefaultParagraphFont"/>
    <w:link w:val="BalloonText"/>
    <w:uiPriority w:val="99"/>
    <w:semiHidden/>
    <w:rsid w:val="00290BD5"/>
    <w:rPr>
      <w:rFonts w:ascii="Tahoma" w:eastAsia="Times New Roman" w:hAnsi="Tahoma" w:cs="Tahoma"/>
      <w:sz w:val="16"/>
      <w:szCs w:val="16"/>
      <w:lang w:eastAsia="en-GB"/>
    </w:rPr>
  </w:style>
  <w:style w:type="paragraph" w:styleId="Header">
    <w:name w:val="header"/>
    <w:basedOn w:val="Normal"/>
    <w:link w:val="HeaderChar"/>
    <w:uiPriority w:val="99"/>
    <w:unhideWhenUsed/>
    <w:rsid w:val="00290BD5"/>
    <w:pPr>
      <w:tabs>
        <w:tab w:val="center" w:pos="4513"/>
        <w:tab w:val="right" w:pos="9026"/>
      </w:tabs>
    </w:pPr>
  </w:style>
  <w:style w:type="character" w:customStyle="1" w:styleId="HeaderChar">
    <w:name w:val="Header Char"/>
    <w:basedOn w:val="DefaultParagraphFont"/>
    <w:link w:val="Header"/>
    <w:uiPriority w:val="99"/>
    <w:rsid w:val="00290BD5"/>
    <w:rPr>
      <w:rFonts w:ascii="Verdana" w:eastAsia="Times New Roman" w:hAnsi="Verdana" w:cs="Times New Roman"/>
      <w:sz w:val="24"/>
      <w:szCs w:val="24"/>
      <w:lang w:eastAsia="en-GB"/>
    </w:rPr>
  </w:style>
  <w:style w:type="paragraph" w:styleId="Footer">
    <w:name w:val="footer"/>
    <w:basedOn w:val="Normal"/>
    <w:link w:val="FooterChar"/>
    <w:uiPriority w:val="99"/>
    <w:unhideWhenUsed/>
    <w:rsid w:val="00290BD5"/>
    <w:pPr>
      <w:tabs>
        <w:tab w:val="center" w:pos="4513"/>
        <w:tab w:val="right" w:pos="9026"/>
      </w:tabs>
    </w:pPr>
  </w:style>
  <w:style w:type="character" w:customStyle="1" w:styleId="FooterChar">
    <w:name w:val="Footer Char"/>
    <w:basedOn w:val="DefaultParagraphFont"/>
    <w:link w:val="Footer"/>
    <w:uiPriority w:val="99"/>
    <w:rsid w:val="00290BD5"/>
    <w:rPr>
      <w:rFonts w:ascii="Verdana" w:eastAsia="Times New Roman" w:hAnsi="Verdana" w:cs="Times New Roman"/>
      <w:sz w:val="24"/>
      <w:szCs w:val="24"/>
      <w:lang w:eastAsia="en-GB"/>
    </w:rPr>
  </w:style>
  <w:style w:type="character" w:styleId="Hyperlink">
    <w:name w:val="Hyperlink"/>
    <w:basedOn w:val="DefaultParagraphFont"/>
    <w:uiPriority w:val="99"/>
    <w:unhideWhenUsed/>
    <w:rsid w:val="00D53027"/>
    <w:rPr>
      <w:color w:val="0000FF" w:themeColor="hyperlink"/>
      <w:u w:val="single"/>
    </w:rPr>
  </w:style>
  <w:style w:type="paragraph" w:styleId="NoSpacing">
    <w:name w:val="No Spacing"/>
    <w:link w:val="NoSpacingChar"/>
    <w:uiPriority w:val="1"/>
    <w:qFormat/>
    <w:rsid w:val="00682E7D"/>
    <w:pPr>
      <w:spacing w:after="0" w:line="240" w:lineRule="auto"/>
    </w:pPr>
    <w:rPr>
      <w:rFonts w:eastAsiaTheme="minorEastAsia"/>
      <w:lang w:val="en-US" w:eastAsia="ja-JP"/>
    </w:rPr>
  </w:style>
  <w:style w:type="character" w:customStyle="1" w:styleId="NoSpacingChar">
    <w:name w:val="No Spacing Char"/>
    <w:basedOn w:val="DefaultParagraphFont"/>
    <w:link w:val="NoSpacing"/>
    <w:uiPriority w:val="1"/>
    <w:rsid w:val="00682E7D"/>
    <w:rPr>
      <w:rFonts w:eastAsiaTheme="minorEastAsia"/>
      <w:lang w:val="en-US" w:eastAsia="ja-JP"/>
    </w:rPr>
  </w:style>
  <w:style w:type="paragraph" w:styleId="ListParagraph">
    <w:name w:val="List Paragraph"/>
    <w:basedOn w:val="Normal"/>
    <w:uiPriority w:val="34"/>
    <w:qFormat/>
    <w:rsid w:val="001053CA"/>
    <w:pPr>
      <w:ind w:left="720"/>
      <w:contextualSpacing/>
    </w:pPr>
    <w:rPr>
      <w:rFonts w:ascii="Times New Roman" w:hAnsi="Times New Roman"/>
      <w:sz w:val="20"/>
      <w:szCs w:val="20"/>
    </w:rPr>
  </w:style>
  <w:style w:type="character" w:customStyle="1" w:styleId="apple-converted-space">
    <w:name w:val="apple-converted-space"/>
    <w:basedOn w:val="DefaultParagraphFont"/>
    <w:rsid w:val="003E6AA5"/>
  </w:style>
  <w:style w:type="paragraph" w:customStyle="1" w:styleId="reflistitem">
    <w:name w:val="reflistitem"/>
    <w:basedOn w:val="Normal"/>
    <w:rsid w:val="00181F2B"/>
    <w:pPr>
      <w:spacing w:before="100" w:beforeAutospacing="1" w:after="100" w:afterAutospacing="1"/>
    </w:pPr>
    <w:rPr>
      <w:rFonts w:ascii="Times New Roman" w:hAnsi="Times New Roman"/>
    </w:rPr>
  </w:style>
  <w:style w:type="character" w:customStyle="1" w:styleId="ui-button-text">
    <w:name w:val="ui-button-text"/>
    <w:basedOn w:val="DefaultParagraphFont"/>
    <w:rsid w:val="007A10DF"/>
  </w:style>
  <w:style w:type="paragraph" w:customStyle="1" w:styleId="Default">
    <w:name w:val="Default"/>
    <w:rsid w:val="006E1FA6"/>
    <w:pPr>
      <w:autoSpaceDE w:val="0"/>
      <w:autoSpaceDN w:val="0"/>
      <w:adjustRightInd w:val="0"/>
      <w:spacing w:after="0" w:line="240" w:lineRule="auto"/>
    </w:pPr>
    <w:rPr>
      <w:rFonts w:ascii="Arial" w:eastAsia="Times New Roman" w:hAnsi="Arial" w:cs="Arial"/>
      <w:color w:val="000000"/>
      <w:sz w:val="24"/>
      <w:szCs w:val="24"/>
      <w:lang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08164584">
      <w:bodyDiv w:val="1"/>
      <w:marLeft w:val="0"/>
      <w:marRight w:val="0"/>
      <w:marTop w:val="0"/>
      <w:marBottom w:val="0"/>
      <w:divBdr>
        <w:top w:val="none" w:sz="0" w:space="0" w:color="auto"/>
        <w:left w:val="none" w:sz="0" w:space="0" w:color="auto"/>
        <w:bottom w:val="none" w:sz="0" w:space="0" w:color="auto"/>
        <w:right w:val="none" w:sz="0" w:space="0" w:color="auto"/>
      </w:divBdr>
    </w:div>
    <w:div w:id="489323733">
      <w:bodyDiv w:val="1"/>
      <w:marLeft w:val="0"/>
      <w:marRight w:val="0"/>
      <w:marTop w:val="0"/>
      <w:marBottom w:val="0"/>
      <w:divBdr>
        <w:top w:val="none" w:sz="0" w:space="0" w:color="auto"/>
        <w:left w:val="none" w:sz="0" w:space="0" w:color="auto"/>
        <w:bottom w:val="none" w:sz="0" w:space="0" w:color="auto"/>
        <w:right w:val="none" w:sz="0" w:space="0" w:color="auto"/>
      </w:divBdr>
      <w:divsChild>
        <w:div w:id="947085178">
          <w:marLeft w:val="0"/>
          <w:marRight w:val="0"/>
          <w:marTop w:val="0"/>
          <w:marBottom w:val="0"/>
          <w:divBdr>
            <w:top w:val="none" w:sz="0" w:space="0" w:color="auto"/>
            <w:left w:val="none" w:sz="0" w:space="0" w:color="auto"/>
            <w:bottom w:val="none" w:sz="0" w:space="0" w:color="auto"/>
            <w:right w:val="none" w:sz="0" w:space="0" w:color="auto"/>
          </w:divBdr>
        </w:div>
        <w:div w:id="1771311416">
          <w:marLeft w:val="0"/>
          <w:marRight w:val="0"/>
          <w:marTop w:val="0"/>
          <w:marBottom w:val="0"/>
          <w:divBdr>
            <w:top w:val="none" w:sz="0" w:space="0" w:color="auto"/>
            <w:left w:val="none" w:sz="0" w:space="0" w:color="auto"/>
            <w:bottom w:val="none" w:sz="0" w:space="0" w:color="auto"/>
            <w:right w:val="none" w:sz="0" w:space="0" w:color="auto"/>
          </w:divBdr>
        </w:div>
      </w:divsChild>
    </w:div>
    <w:div w:id="913396308">
      <w:bodyDiv w:val="1"/>
      <w:marLeft w:val="0"/>
      <w:marRight w:val="0"/>
      <w:marTop w:val="0"/>
      <w:marBottom w:val="0"/>
      <w:divBdr>
        <w:top w:val="none" w:sz="0" w:space="0" w:color="auto"/>
        <w:left w:val="none" w:sz="0" w:space="0" w:color="auto"/>
        <w:bottom w:val="none" w:sz="0" w:space="0" w:color="auto"/>
        <w:right w:val="none" w:sz="0" w:space="0" w:color="auto"/>
      </w:divBdr>
    </w:div>
    <w:div w:id="1064792197">
      <w:bodyDiv w:val="1"/>
      <w:marLeft w:val="0"/>
      <w:marRight w:val="0"/>
      <w:marTop w:val="0"/>
      <w:marBottom w:val="0"/>
      <w:divBdr>
        <w:top w:val="none" w:sz="0" w:space="0" w:color="auto"/>
        <w:left w:val="none" w:sz="0" w:space="0" w:color="auto"/>
        <w:bottom w:val="none" w:sz="0" w:space="0" w:color="auto"/>
        <w:right w:val="none" w:sz="0" w:space="0" w:color="auto"/>
      </w:divBdr>
      <w:divsChild>
        <w:div w:id="482621910">
          <w:marLeft w:val="0"/>
          <w:marRight w:val="0"/>
          <w:marTop w:val="0"/>
          <w:marBottom w:val="0"/>
          <w:divBdr>
            <w:top w:val="none" w:sz="0" w:space="0" w:color="auto"/>
            <w:left w:val="none" w:sz="0" w:space="0" w:color="auto"/>
            <w:bottom w:val="none" w:sz="0" w:space="0" w:color="auto"/>
            <w:right w:val="none" w:sz="0" w:space="0" w:color="auto"/>
          </w:divBdr>
        </w:div>
        <w:div w:id="1660966376">
          <w:marLeft w:val="0"/>
          <w:marRight w:val="0"/>
          <w:marTop w:val="0"/>
          <w:marBottom w:val="0"/>
          <w:divBdr>
            <w:top w:val="none" w:sz="0" w:space="0" w:color="auto"/>
            <w:left w:val="none" w:sz="0" w:space="0" w:color="auto"/>
            <w:bottom w:val="none" w:sz="0" w:space="0" w:color="auto"/>
            <w:right w:val="none" w:sz="0" w:space="0" w:color="auto"/>
          </w:divBdr>
        </w:div>
      </w:divsChild>
    </w:div>
    <w:div w:id="1284506092">
      <w:bodyDiv w:val="1"/>
      <w:marLeft w:val="0"/>
      <w:marRight w:val="0"/>
      <w:marTop w:val="0"/>
      <w:marBottom w:val="0"/>
      <w:divBdr>
        <w:top w:val="none" w:sz="0" w:space="0" w:color="auto"/>
        <w:left w:val="none" w:sz="0" w:space="0" w:color="auto"/>
        <w:bottom w:val="none" w:sz="0" w:space="0" w:color="auto"/>
        <w:right w:val="none" w:sz="0" w:space="0" w:color="auto"/>
      </w:divBdr>
      <w:divsChild>
        <w:div w:id="1946498515">
          <w:marLeft w:val="0"/>
          <w:marRight w:val="0"/>
          <w:marTop w:val="0"/>
          <w:marBottom w:val="0"/>
          <w:divBdr>
            <w:top w:val="none" w:sz="0" w:space="0" w:color="auto"/>
            <w:left w:val="none" w:sz="0" w:space="0" w:color="auto"/>
            <w:bottom w:val="none" w:sz="0" w:space="0" w:color="auto"/>
            <w:right w:val="none" w:sz="0" w:space="0" w:color="auto"/>
          </w:divBdr>
        </w:div>
        <w:div w:id="1955557272">
          <w:marLeft w:val="0"/>
          <w:marRight w:val="0"/>
          <w:marTop w:val="0"/>
          <w:marBottom w:val="0"/>
          <w:divBdr>
            <w:top w:val="none" w:sz="0" w:space="0" w:color="auto"/>
            <w:left w:val="none" w:sz="0" w:space="0" w:color="auto"/>
            <w:bottom w:val="none" w:sz="0" w:space="0" w:color="auto"/>
            <w:right w:val="none" w:sz="0" w:space="0" w:color="auto"/>
          </w:divBdr>
        </w:div>
      </w:divsChild>
    </w:div>
    <w:div w:id="1479147825">
      <w:bodyDiv w:val="1"/>
      <w:marLeft w:val="0"/>
      <w:marRight w:val="0"/>
      <w:marTop w:val="0"/>
      <w:marBottom w:val="0"/>
      <w:divBdr>
        <w:top w:val="none" w:sz="0" w:space="0" w:color="auto"/>
        <w:left w:val="none" w:sz="0" w:space="0" w:color="auto"/>
        <w:bottom w:val="none" w:sz="0" w:space="0" w:color="auto"/>
        <w:right w:val="none" w:sz="0" w:space="0" w:color="auto"/>
      </w:divBdr>
      <w:divsChild>
        <w:div w:id="2017266094">
          <w:marLeft w:val="0"/>
          <w:marRight w:val="0"/>
          <w:marTop w:val="0"/>
          <w:marBottom w:val="0"/>
          <w:divBdr>
            <w:top w:val="none" w:sz="0" w:space="0" w:color="auto"/>
            <w:left w:val="none" w:sz="0" w:space="0" w:color="auto"/>
            <w:bottom w:val="none" w:sz="0" w:space="0" w:color="auto"/>
            <w:right w:val="none" w:sz="0" w:space="0" w:color="auto"/>
          </w:divBdr>
        </w:div>
        <w:div w:id="1674335987">
          <w:marLeft w:val="0"/>
          <w:marRight w:val="0"/>
          <w:marTop w:val="0"/>
          <w:marBottom w:val="0"/>
          <w:divBdr>
            <w:top w:val="none" w:sz="0" w:space="0" w:color="auto"/>
            <w:left w:val="none" w:sz="0" w:space="0" w:color="auto"/>
            <w:bottom w:val="none" w:sz="0" w:space="0" w:color="auto"/>
            <w:right w:val="none" w:sz="0" w:space="0" w:color="auto"/>
          </w:divBdr>
        </w:div>
      </w:divsChild>
    </w:div>
    <w:div w:id="1489321791">
      <w:bodyDiv w:val="1"/>
      <w:marLeft w:val="0"/>
      <w:marRight w:val="0"/>
      <w:marTop w:val="0"/>
      <w:marBottom w:val="0"/>
      <w:divBdr>
        <w:top w:val="none" w:sz="0" w:space="0" w:color="auto"/>
        <w:left w:val="none" w:sz="0" w:space="0" w:color="auto"/>
        <w:bottom w:val="none" w:sz="0" w:space="0" w:color="auto"/>
        <w:right w:val="none" w:sz="0" w:space="0" w:color="auto"/>
      </w:divBdr>
      <w:divsChild>
        <w:div w:id="1995984215">
          <w:marLeft w:val="0"/>
          <w:marRight w:val="0"/>
          <w:marTop w:val="0"/>
          <w:marBottom w:val="0"/>
          <w:divBdr>
            <w:top w:val="none" w:sz="0" w:space="0" w:color="auto"/>
            <w:left w:val="none" w:sz="0" w:space="0" w:color="auto"/>
            <w:bottom w:val="none" w:sz="0" w:space="0" w:color="auto"/>
            <w:right w:val="none" w:sz="0" w:space="0" w:color="auto"/>
          </w:divBdr>
        </w:div>
        <w:div w:id="594830629">
          <w:marLeft w:val="0"/>
          <w:marRight w:val="0"/>
          <w:marTop w:val="0"/>
          <w:marBottom w:val="0"/>
          <w:divBdr>
            <w:top w:val="none" w:sz="0" w:space="0" w:color="auto"/>
            <w:left w:val="none" w:sz="0" w:space="0" w:color="auto"/>
            <w:bottom w:val="none" w:sz="0" w:space="0" w:color="auto"/>
            <w:right w:val="none" w:sz="0" w:space="0" w:color="auto"/>
          </w:divBdr>
        </w:div>
      </w:divsChild>
    </w:div>
    <w:div w:id="1505130169">
      <w:bodyDiv w:val="1"/>
      <w:marLeft w:val="0"/>
      <w:marRight w:val="0"/>
      <w:marTop w:val="0"/>
      <w:marBottom w:val="0"/>
      <w:divBdr>
        <w:top w:val="none" w:sz="0" w:space="0" w:color="auto"/>
        <w:left w:val="none" w:sz="0" w:space="0" w:color="auto"/>
        <w:bottom w:val="none" w:sz="0" w:space="0" w:color="auto"/>
        <w:right w:val="none" w:sz="0" w:space="0" w:color="auto"/>
      </w:divBdr>
      <w:divsChild>
        <w:div w:id="1964576286">
          <w:marLeft w:val="0"/>
          <w:marRight w:val="0"/>
          <w:marTop w:val="0"/>
          <w:marBottom w:val="0"/>
          <w:divBdr>
            <w:top w:val="none" w:sz="0" w:space="0" w:color="auto"/>
            <w:left w:val="none" w:sz="0" w:space="0" w:color="auto"/>
            <w:bottom w:val="none" w:sz="0" w:space="0" w:color="auto"/>
            <w:right w:val="none" w:sz="0" w:space="0" w:color="auto"/>
          </w:divBdr>
        </w:div>
        <w:div w:id="565725712">
          <w:marLeft w:val="0"/>
          <w:marRight w:val="0"/>
          <w:marTop w:val="0"/>
          <w:marBottom w:val="0"/>
          <w:divBdr>
            <w:top w:val="none" w:sz="0" w:space="0" w:color="auto"/>
            <w:left w:val="none" w:sz="0" w:space="0" w:color="auto"/>
            <w:bottom w:val="none" w:sz="0" w:space="0" w:color="auto"/>
            <w:right w:val="none" w:sz="0" w:space="0" w:color="auto"/>
          </w:divBdr>
        </w:div>
      </w:divsChild>
    </w:div>
    <w:div w:id="1626691154">
      <w:bodyDiv w:val="1"/>
      <w:marLeft w:val="0"/>
      <w:marRight w:val="0"/>
      <w:marTop w:val="0"/>
      <w:marBottom w:val="0"/>
      <w:divBdr>
        <w:top w:val="none" w:sz="0" w:space="0" w:color="auto"/>
        <w:left w:val="none" w:sz="0" w:space="0" w:color="auto"/>
        <w:bottom w:val="none" w:sz="0" w:space="0" w:color="auto"/>
        <w:right w:val="none" w:sz="0" w:space="0" w:color="auto"/>
      </w:divBdr>
    </w:div>
    <w:div w:id="1801798645">
      <w:bodyDiv w:val="1"/>
      <w:marLeft w:val="0"/>
      <w:marRight w:val="0"/>
      <w:marTop w:val="0"/>
      <w:marBottom w:val="0"/>
      <w:divBdr>
        <w:top w:val="none" w:sz="0" w:space="0" w:color="auto"/>
        <w:left w:val="none" w:sz="0" w:space="0" w:color="auto"/>
        <w:bottom w:val="none" w:sz="0" w:space="0" w:color="auto"/>
        <w:right w:val="none" w:sz="0" w:space="0" w:color="auto"/>
      </w:divBdr>
      <w:divsChild>
        <w:div w:id="57362058">
          <w:marLeft w:val="0"/>
          <w:marRight w:val="0"/>
          <w:marTop w:val="0"/>
          <w:marBottom w:val="0"/>
          <w:divBdr>
            <w:top w:val="none" w:sz="0" w:space="0" w:color="auto"/>
            <w:left w:val="none" w:sz="0" w:space="0" w:color="auto"/>
            <w:bottom w:val="none" w:sz="0" w:space="0" w:color="auto"/>
            <w:right w:val="none" w:sz="0" w:space="0" w:color="auto"/>
          </w:divBdr>
        </w:div>
        <w:div w:id="979917349">
          <w:marLeft w:val="0"/>
          <w:marRight w:val="0"/>
          <w:marTop w:val="0"/>
          <w:marBottom w:val="0"/>
          <w:divBdr>
            <w:top w:val="none" w:sz="0" w:space="0" w:color="auto"/>
            <w:left w:val="none" w:sz="0" w:space="0" w:color="auto"/>
            <w:bottom w:val="none" w:sz="0" w:space="0" w:color="auto"/>
            <w:right w:val="none" w:sz="0" w:space="0" w:color="auto"/>
          </w:divBdr>
        </w:div>
      </w:divsChild>
    </w:div>
    <w:div w:id="208877086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image" Target="media/image6.png"/><Relationship Id="rId26" Type="http://schemas.openxmlformats.org/officeDocument/2006/relationships/header" Target="header3.xml"/><Relationship Id="rId3" Type="http://schemas.openxmlformats.org/officeDocument/2006/relationships/customXml" Target="../customXml/item3.xml"/><Relationship Id="rId21" Type="http://schemas.openxmlformats.org/officeDocument/2006/relationships/image" Target="media/image9.png"/><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image" Target="media/image5.png"/><Relationship Id="rId25" Type="http://schemas.openxmlformats.org/officeDocument/2006/relationships/image" Target="media/image13.jpeg"/><Relationship Id="rId2" Type="http://schemas.openxmlformats.org/officeDocument/2006/relationships/customXml" Target="../customXml/item2.xml"/><Relationship Id="rId16" Type="http://schemas.openxmlformats.org/officeDocument/2006/relationships/image" Target="media/image4.png"/><Relationship Id="rId20" Type="http://schemas.openxmlformats.org/officeDocument/2006/relationships/image" Target="media/image8.png"/><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24" Type="http://schemas.openxmlformats.org/officeDocument/2006/relationships/image" Target="media/image12.png"/><Relationship Id="rId5" Type="http://schemas.openxmlformats.org/officeDocument/2006/relationships/numbering" Target="numbering.xml"/><Relationship Id="rId15" Type="http://schemas.openxmlformats.org/officeDocument/2006/relationships/image" Target="media/image3.png"/><Relationship Id="rId23" Type="http://schemas.openxmlformats.org/officeDocument/2006/relationships/image" Target="media/image11.png"/><Relationship Id="rId28"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image" Target="media/image7.pn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image" Target="media/image10.png"/><Relationship Id="rId27" Type="http://schemas.openxmlformats.org/officeDocument/2006/relationships/fontTable" Target="fontTable.xml"/></Relationships>
</file>

<file path=word/_rels/header1.xml.rels><?xml version="1.0" encoding="UTF-8" standalone="yes"?>
<Relationships xmlns="http://schemas.openxmlformats.org/package/2006/relationships"><Relationship Id="rId1" Type="http://schemas.openxmlformats.org/officeDocument/2006/relationships/image" Target="media/image2.jpg"/></Relationships>
</file>

<file path=word/_rels/header2.xml.rels><?xml version="1.0" encoding="UTF-8" standalone="yes"?>
<Relationships xmlns="http://schemas.openxmlformats.org/package/2006/relationships"><Relationship Id="rId1" Type="http://schemas.openxmlformats.org/officeDocument/2006/relationships/image" Target="media/image2.jpg"/></Relationships>
</file>

<file path=word/_rels/header3.xml.rels><?xml version="1.0" encoding="UTF-8" standalone="yes"?>
<Relationships xmlns="http://schemas.openxmlformats.org/package/2006/relationships"><Relationship Id="rId1" Type="http://schemas.openxmlformats.org/officeDocument/2006/relationships/image" Target="media/image2.jp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bus-at\Downloads\Sports%20Industry%20Research%20Project%20Proposal%20Template%20(13).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Sixth Edition"/>
</file>

<file path=customXml/itemProps1.xml><?xml version="1.0" encoding="utf-8"?>
<ds:datastoreItem xmlns:ds="http://schemas.openxmlformats.org/officeDocument/2006/customXml" ds:itemID="{5414DB9C-F17F-413E-91F1-E72D3FF2709E}">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0233FE8F-A013-4520-834B-699B204B39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DAABD6A-A579-45BE-85E1-97C07897E876}">
  <ds:schemaRefs>
    <ds:schemaRef ds:uri="http://schemas.microsoft.com/sharepoint/v3/contenttype/forms"/>
  </ds:schemaRefs>
</ds:datastoreItem>
</file>

<file path=customXml/itemProps4.xml><?xml version="1.0" encoding="utf-8"?>
<ds:datastoreItem xmlns:ds="http://schemas.openxmlformats.org/officeDocument/2006/customXml" ds:itemID="{F84ED538-B798-475C-A2AA-95118C9601F5}">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C:\Users\bus-at\Downloads\Sports Industry Research Project Proposal Template (13).dotx</Template>
  <TotalTime>32</TotalTime>
  <Pages>35</Pages>
  <Words>4097</Words>
  <Characters>23353</Characters>
  <Application>Microsoft Office Word</Application>
  <DocSecurity>0</DocSecurity>
  <Lines>194</Lines>
  <Paragraphs>54</Paragraphs>
  <ScaleCrop>false</ScaleCrop>
  <HeadingPairs>
    <vt:vector size="2" baseType="variant">
      <vt:variant>
        <vt:lpstr>Title</vt:lpstr>
      </vt:variant>
      <vt:variant>
        <vt:i4>1</vt:i4>
      </vt:variant>
    </vt:vector>
  </HeadingPairs>
  <TitlesOfParts>
    <vt:vector size="1" baseType="lpstr">
      <vt:lpstr>UWTSD Policy Template with blank pages &amp; covers</vt:lpstr>
    </vt:vector>
  </TitlesOfParts>
  <Company/>
  <LinksUpToDate>false</LinksUpToDate>
  <CharactersWithSpaces>27396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UWTSD Policy Template with blank pages &amp; covers</dc:title>
  <dc:subject/>
  <dc:creator>Administrator</dc:creator>
  <cp:keywords/>
  <dc:description/>
  <cp:lastModifiedBy>mohamed bangura</cp:lastModifiedBy>
  <cp:revision>12</cp:revision>
  <cp:lastPrinted>2015-02-09T16:35:00Z</cp:lastPrinted>
  <dcterms:created xsi:type="dcterms:W3CDTF">2020-08-01T18:05:00Z</dcterms:created>
  <dcterms:modified xsi:type="dcterms:W3CDTF">2020-08-01T18:31:00Z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