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4024" r:id="rId1"/>
  </p:sldMasterIdLst>
  <p:notesMasterIdLst>
    <p:notesMasterId r:id="rId15"/>
  </p:notesMasterIdLst>
  <p:handoutMasterIdLst>
    <p:handoutMasterId r:id="rId16"/>
  </p:handoutMasterIdLst>
  <p:sldIdLst>
    <p:sldId id="335" r:id="rId2"/>
    <p:sldId id="336" r:id="rId3"/>
    <p:sldId id="337" r:id="rId4"/>
    <p:sldId id="345" r:id="rId5"/>
    <p:sldId id="338" r:id="rId6"/>
    <p:sldId id="339" r:id="rId7"/>
    <p:sldId id="340" r:id="rId8"/>
    <p:sldId id="346" r:id="rId9"/>
    <p:sldId id="341" r:id="rId10"/>
    <p:sldId id="347" r:id="rId11"/>
    <p:sldId id="342" r:id="rId12"/>
    <p:sldId id="343" r:id="rId13"/>
    <p:sldId id="344" r:id="rId14"/>
  </p:sldIdLst>
  <p:sldSz cx="9144000" cy="6858000" type="screen4x3"/>
  <p:notesSz cx="6797675" cy="99266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>
          <p15:clr>
            <a:srgbClr val="A4A3A4"/>
          </p15:clr>
        </p15:guide>
        <p15:guide id="2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C0066"/>
    <a:srgbClr val="FF0066"/>
    <a:srgbClr val="B30068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59964" autoAdjust="0"/>
  </p:normalViewPr>
  <p:slideViewPr>
    <p:cSldViewPr>
      <p:cViewPr varScale="1">
        <p:scale>
          <a:sx n="43" d="100"/>
          <a:sy n="43" d="100"/>
        </p:scale>
        <p:origin x="2166" y="4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200" d="100"/>
        <a:sy n="2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1854" y="-90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49688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49688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panose="020B0604020202020204" pitchFamily="34" charset="0"/>
                <a:ea typeface="MS PGothic" panose="020B0600070205080204" pitchFamily="34" charset="-128"/>
              </a:defRPr>
            </a:lvl1pPr>
          </a:lstStyle>
          <a:p>
            <a:pPr>
              <a:defRPr/>
            </a:pPr>
            <a:fld id="{499F43A7-70B1-4554-8597-E92E3065903D}" type="slidenum">
              <a:rPr lang="cy-GB" altLang="en-US"/>
              <a:pPr>
                <a:defRPr/>
              </a:pPr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27437654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49688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331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5988" y="744538"/>
            <a:ext cx="4965700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9450" y="4714875"/>
            <a:ext cx="5438775" cy="446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y-GB" noProof="0"/>
              <a:t>Cliciwch i olygu arddulliau'r Meistr testun</a:t>
            </a:r>
          </a:p>
          <a:p>
            <a:pPr lvl="1"/>
            <a:r>
              <a:rPr lang="cy-GB" noProof="0"/>
              <a:t>Ail lefel</a:t>
            </a:r>
          </a:p>
          <a:p>
            <a:pPr lvl="2"/>
            <a:r>
              <a:rPr lang="cy-GB" noProof="0"/>
              <a:t>Trydydd lefel</a:t>
            </a:r>
          </a:p>
          <a:p>
            <a:pPr lvl="3"/>
            <a:r>
              <a:rPr lang="cy-GB" noProof="0"/>
              <a:t>Pedwerydd lefel</a:t>
            </a:r>
          </a:p>
          <a:p>
            <a:pPr lvl="4"/>
            <a:r>
              <a:rPr lang="cy-GB" noProof="0"/>
              <a:t>Pumed lefel</a:t>
            </a:r>
          </a:p>
        </p:txBody>
      </p:sp>
      <p:sp>
        <p:nvSpPr>
          <p:cNvPr id="1741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741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49688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panose="020B0604020202020204" pitchFamily="34" charset="0"/>
                <a:ea typeface="MS PGothic" panose="020B0600070205080204" pitchFamily="34" charset="-128"/>
              </a:defRPr>
            </a:lvl1pPr>
          </a:lstStyle>
          <a:p>
            <a:pPr>
              <a:defRPr/>
            </a:pPr>
            <a:fld id="{D4F67526-4B5B-4B6C-91F9-7152C04766D0}" type="slidenum">
              <a:rPr lang="cy-GB" altLang="en-US"/>
              <a:pPr>
                <a:defRPr/>
              </a:pPr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91386654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ＭＳ Ｐゴシック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376AFD6C-5D6C-46E1-90DE-603B0732D3C1}" type="slidenum">
              <a:rPr lang="cy-GB" altLang="en-US" sz="1200" smtClean="0">
                <a:latin typeface="Arial" panose="020B0604020202020204" pitchFamily="34" charset="0"/>
              </a:rPr>
              <a:pPr/>
              <a:t>1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370088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376AFD6C-5D6C-46E1-90DE-603B0732D3C1}" type="slidenum">
              <a:rPr lang="cy-GB" altLang="en-US" sz="1200" smtClean="0">
                <a:latin typeface="Arial" panose="020B0604020202020204" pitchFamily="34" charset="0"/>
              </a:rPr>
              <a:pPr/>
              <a:t>2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4546810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77350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228632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048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2048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64F10CC2-DF83-461C-8FA5-820429122666}" type="slidenum">
              <a:rPr lang="cy-GB" altLang="en-US" sz="1200" smtClean="0">
                <a:latin typeface="Arial" panose="020B0604020202020204" pitchFamily="34" charset="0"/>
              </a:rPr>
              <a:pPr/>
              <a:t>5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6538195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662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2662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9DEA7BD5-31CD-43E0-88A5-1CB93A02690A}" type="slidenum">
              <a:rPr lang="cy-GB" altLang="en-US" sz="1200" smtClean="0">
                <a:latin typeface="Arial" panose="020B0604020202020204" pitchFamily="34" charset="0"/>
              </a:rPr>
              <a:pPr/>
              <a:t>6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3655684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867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2867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E98B49E9-1912-4CDC-80BC-155FB218F295}" type="slidenum">
              <a:rPr lang="cy-GB" altLang="en-US" sz="1200" smtClean="0">
                <a:latin typeface="Arial" panose="020B0604020202020204" pitchFamily="34" charset="0"/>
              </a:rPr>
              <a:pPr/>
              <a:t>7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934757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867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2867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E98B49E9-1912-4CDC-80BC-155FB218F295}" type="slidenum">
              <a:rPr lang="cy-GB" altLang="en-US" sz="1200" smtClean="0">
                <a:latin typeface="Arial" panose="020B0604020202020204" pitchFamily="34" charset="0"/>
              </a:rPr>
              <a:pPr/>
              <a:t>8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001897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072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85C76BF-6E22-4EC2-8564-88A17316D07B}" type="slidenum">
              <a:rPr lang="cy-GB" altLang="en-US" sz="1200" smtClean="0">
                <a:latin typeface="Arial" panose="020B0604020202020204" pitchFamily="34" charset="0"/>
              </a:rPr>
              <a:pPr/>
              <a:t>9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983694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Explain that they mustn’t use the word kids in </a:t>
            </a:r>
            <a:r>
              <a:rPr lang="en-GB"/>
              <a:t>their essays.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4F67526-4B5B-4B6C-91F9-7152C04766D0}" type="slidenum">
              <a:rPr lang="cy-GB" altLang="en-US" smtClean="0"/>
              <a:pPr>
                <a:defRPr/>
              </a:pPr>
              <a:t>10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39537869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B801C702-F79B-4001-B6F5-1C0666D5680B}" type="slidenum">
              <a:rPr lang="cy-GB" altLang="en-US" sz="1200" smtClean="0">
                <a:latin typeface="Arial" panose="020B0604020202020204" pitchFamily="34" charset="0"/>
              </a:rPr>
              <a:pPr/>
              <a:t>11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517301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4301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4301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EE1285F9-819F-4D7B-8A34-66C6E2C4D6E8}" type="slidenum">
              <a:rPr lang="cy-GB" altLang="en-US" sz="1200" smtClean="0">
                <a:latin typeface="Arial" panose="020B0604020202020204" pitchFamily="34" charset="0"/>
              </a:rPr>
              <a:pPr/>
              <a:t>12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5361816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4505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4506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851B17B7-3559-4C4E-ADEF-DAC43537BF2E}" type="slidenum">
              <a:rPr lang="cy-GB" altLang="en-US" sz="1200" smtClean="0">
                <a:latin typeface="Arial" panose="020B0604020202020204" pitchFamily="34" charset="0"/>
              </a:rPr>
              <a:pPr/>
              <a:t>13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86769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65388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66557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11195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77840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96405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35176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34082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93903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26832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7166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9915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3017F952-3246-44B1-9AC9-E6CD807A6C59}" type="datetimeFigureOut">
              <a:rPr lang="en-GB"/>
              <a:pPr>
                <a:defRPr/>
              </a:pPr>
              <a:t>11/08/2021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>
                <a:solidFill>
                  <a:prstClr val="black"/>
                </a:solidFill>
                <a:latin typeface="Myriad Pro"/>
                <a:ea typeface="ＭＳ Ｐゴシック" charset="-128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CF05CBED-193F-40F1-A5C0-9629842B27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722087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7527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25" r:id="rId1"/>
    <p:sldLayoutId id="2147484026" r:id="rId2"/>
    <p:sldLayoutId id="2147484027" r:id="rId3"/>
    <p:sldLayoutId id="2147484028" r:id="rId4"/>
    <p:sldLayoutId id="2147484029" r:id="rId5"/>
    <p:sldLayoutId id="2147484030" r:id="rId6"/>
    <p:sldLayoutId id="2147484031" r:id="rId7"/>
    <p:sldLayoutId id="2147484032" r:id="rId8"/>
    <p:sldLayoutId id="2147484033" r:id="rId9"/>
    <p:sldLayoutId id="2147484034" r:id="rId10"/>
    <p:sldLayoutId id="2147484035" r:id="rId11"/>
    <p:sldLayoutId id="2147484036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endParaRPr lang="cy-GB" sz="3200" dirty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r>
              <a:rPr lang="en-GB" sz="3600" b="1" kern="0" dirty="0">
                <a:solidFill>
                  <a:srgbClr val="000000"/>
                </a:solidFill>
                <a:latin typeface="Lucida Sans" panose="020B0602040502020204" pitchFamily="34" charset="0"/>
              </a:rPr>
              <a:t>ECGE4003PC</a:t>
            </a:r>
          </a:p>
          <a:p>
            <a:pPr marL="0" indent="0">
              <a:buNone/>
              <a:defRPr/>
            </a:pPr>
            <a:endParaRPr lang="en-GB" sz="3600" b="1" kern="0" dirty="0">
              <a:solidFill>
                <a:srgbClr val="000000"/>
              </a:solidFill>
              <a:latin typeface="Lucida Sans" panose="020B0602040502020204" pitchFamily="34" charset="0"/>
            </a:endParaRPr>
          </a:p>
          <a:p>
            <a:pPr marL="0" indent="0">
              <a:buNone/>
              <a:defRPr/>
            </a:pPr>
            <a:endParaRPr lang="en-GB" kern="0" dirty="0">
              <a:solidFill>
                <a:srgbClr val="000000"/>
              </a:solidFill>
              <a:latin typeface="Lucida Sans" panose="020B0602040502020204" pitchFamily="34" charset="0"/>
            </a:endParaRPr>
          </a:p>
          <a:p>
            <a:pPr marL="0" indent="0">
              <a:buNone/>
              <a:defRPr/>
            </a:pPr>
            <a:r>
              <a:rPr lang="en-GB" kern="0" dirty="0" err="1">
                <a:solidFill>
                  <a:srgbClr val="000000"/>
                </a:solidFill>
                <a:latin typeface="Lucida Sans" panose="020B0602040502020204" pitchFamily="34" charset="0"/>
              </a:rPr>
              <a:t>Ysgrifennu</a:t>
            </a:r>
            <a:r>
              <a:rPr lang="en-GB" kern="0" dirty="0">
                <a:solidFill>
                  <a:srgbClr val="000000"/>
                </a:solidFill>
                <a:latin typeface="Lucida Sans" panose="020B0602040502020204" pitchFamily="34" charset="0"/>
              </a:rPr>
              <a:t> </a:t>
            </a:r>
            <a:r>
              <a:rPr lang="en-GB" kern="0" dirty="0" err="1">
                <a:solidFill>
                  <a:srgbClr val="000000"/>
                </a:solidFill>
                <a:latin typeface="Lucida Sans" panose="020B0602040502020204" pitchFamily="34" charset="0"/>
              </a:rPr>
              <a:t>Academaidd</a:t>
            </a:r>
            <a:endParaRPr lang="cy-GB" kern="0" dirty="0">
              <a:solidFill>
                <a:srgbClr val="000000"/>
              </a:solidFill>
              <a:latin typeface="Lucida Sans" panose="020B0602040502020204" pitchFamily="34" charset="0"/>
            </a:endParaRPr>
          </a:p>
          <a:p>
            <a:pPr>
              <a:defRPr/>
            </a:pPr>
            <a:endParaRPr lang="cy-GB" sz="2400" dirty="0"/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r>
              <a:rPr lang="cy-GB" sz="3600" b="1" dirty="0">
                <a:solidFill>
                  <a:srgbClr val="0000FF"/>
                </a:solidFill>
                <a:latin typeface="Lucida Sans" panose="020B0602030504020204" pitchFamily="34" charset="0"/>
              </a:rPr>
              <a:t>ECGE4003P</a:t>
            </a:r>
          </a:p>
          <a:p>
            <a:pPr marL="0" indent="0">
              <a:buNone/>
              <a:defRPr/>
            </a:pPr>
            <a:endParaRPr lang="cy-GB" sz="3600" b="1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indent="0">
              <a:buNone/>
              <a:defRPr/>
            </a:pPr>
            <a:endParaRPr lang="cy-GB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indent="0">
              <a:buNone/>
              <a:defRPr/>
            </a:pPr>
            <a:r>
              <a:rPr lang="cy-GB" dirty="0">
                <a:solidFill>
                  <a:srgbClr val="0000FF"/>
                </a:solidFill>
                <a:latin typeface="Lucida Sans" panose="020B0602030504020204" pitchFamily="34" charset="0"/>
              </a:rPr>
              <a:t>Academic Writing</a:t>
            </a:r>
          </a:p>
        </p:txBody>
      </p:sp>
    </p:spTree>
    <p:extLst>
      <p:ext uri="{BB962C8B-B14F-4D97-AF65-F5344CB8AC3E}">
        <p14:creationId xmlns:p14="http://schemas.microsoft.com/office/powerpoint/2010/main" val="23695448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cy-GB" sz="3200" kern="0" dirty="0">
                <a:solidFill>
                  <a:srgbClr val="000000"/>
                </a:solidFill>
                <a:latin typeface="Lucida Sans" pitchFamily="34" charset="0"/>
              </a:rPr>
              <a:t>Cynnwys</a:t>
            </a:r>
            <a:br>
              <a:rPr lang="en-GB" altLang="cy-GB" sz="3200" kern="0" dirty="0">
                <a:solidFill>
                  <a:srgbClr val="000000"/>
                </a:solidFill>
                <a:latin typeface="Lucida Sans" pitchFamily="34" charset="0"/>
              </a:rPr>
            </a:br>
            <a:r>
              <a:rPr lang="en-GB" altLang="cy-GB" sz="3200" kern="0" dirty="0">
                <a:solidFill>
                  <a:srgbClr val="0000FF"/>
                </a:solidFill>
                <a:latin typeface="Lucida Sans" pitchFamily="34" charset="0"/>
              </a:rPr>
              <a:t>Contents</a:t>
            </a:r>
            <a:endParaRPr lang="cy-GB" sz="3200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</a:rPr>
              <a:t>Arddull academaidd</a:t>
            </a:r>
          </a:p>
          <a:p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</a:rPr>
              <a:t>Arddull ffurfiol</a:t>
            </a:r>
          </a:p>
          <a:p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</a:rPr>
              <a:t>Bratiaith</a:t>
            </a:r>
          </a:p>
          <a:p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</a:rPr>
              <a:t>Ysgrifennu beirniadol</a:t>
            </a:r>
          </a:p>
          <a:p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</a:rPr>
              <a:t>Tasg </a:t>
            </a:r>
          </a:p>
          <a:p>
            <a:endParaRPr lang="cy-GB" altLang="cy-GB" kern="0" dirty="0">
              <a:solidFill>
                <a:srgbClr val="000000"/>
              </a:solidFill>
              <a:latin typeface="Lucida Sans" pitchFamily="34" charset="0"/>
            </a:endParaRPr>
          </a:p>
          <a:p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Academic style</a:t>
            </a:r>
          </a:p>
          <a:p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Formal style</a:t>
            </a:r>
          </a:p>
          <a:p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Slang</a:t>
            </a:r>
          </a:p>
          <a:p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Critical writing</a:t>
            </a:r>
          </a:p>
          <a:p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Task</a:t>
            </a:r>
            <a:endParaRPr lang="en-US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endParaRPr lang="cy-GB" sz="2400" dirty="0"/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endParaRPr lang="cy-GB" sz="2400" dirty="0"/>
          </a:p>
        </p:txBody>
      </p:sp>
    </p:spTree>
    <p:extLst>
      <p:ext uri="{BB962C8B-B14F-4D97-AF65-F5344CB8AC3E}">
        <p14:creationId xmlns:p14="http://schemas.microsoft.com/office/powerpoint/2010/main" val="8525008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err="1">
                <a:latin typeface="Lucida Sans" panose="020B0602030504020204" pitchFamily="34" charset="0"/>
              </a:rPr>
              <a:t>Adnoddau</a:t>
            </a:r>
            <a:br>
              <a:rPr lang="en-GB" dirty="0">
                <a:latin typeface="Lucida Sans" panose="020B0602030504020204" pitchFamily="34" charset="0"/>
              </a:rPr>
            </a:br>
            <a:r>
              <a:rPr lang="en-GB" sz="3600" dirty="0">
                <a:solidFill>
                  <a:srgbClr val="0000FF"/>
                </a:solidFill>
                <a:latin typeface="Lucida Sans" panose="020B0602030504020204" pitchFamily="34" charset="0"/>
              </a:rPr>
              <a:t>Resources</a:t>
            </a:r>
            <a:endParaRPr lang="en-US" sz="36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90689"/>
            <a:ext cx="4038600" cy="3898552"/>
          </a:xfrm>
        </p:spPr>
        <p:txBody>
          <a:bodyPr>
            <a:normAutofit/>
          </a:bodyPr>
          <a:lstStyle/>
          <a:p>
            <a:r>
              <a:rPr lang="en-GB" dirty="0" err="1">
                <a:latin typeface="Lucida Sans" panose="020B0602030504020204" pitchFamily="34" charset="0"/>
              </a:rPr>
              <a:t>Cyflwyniad</a:t>
            </a:r>
            <a:r>
              <a:rPr lang="en-GB" dirty="0">
                <a:latin typeface="Lucida Sans" panose="020B0602030504020204" pitchFamily="34" charset="0"/>
              </a:rPr>
              <a:t> PP</a:t>
            </a:r>
          </a:p>
          <a:p>
            <a:r>
              <a:rPr lang="en-GB" dirty="0" err="1">
                <a:latin typeface="Lucida Sans" panose="020B0602030504020204" pitchFamily="34" charset="0"/>
              </a:rPr>
              <a:t>Llawlyfr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cyfeirnodi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Tasg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ysgrifennu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>
                <a:latin typeface="Lucida Sans" panose="020B0602030504020204" pitchFamily="34" charset="0"/>
              </a:rPr>
              <a:t>academaidd</a:t>
            </a:r>
            <a:endParaRPr lang="en-GB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PP presentation</a:t>
            </a:r>
          </a:p>
          <a:p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Referencing handbook</a:t>
            </a:r>
          </a:p>
          <a:p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Academic writing task</a:t>
            </a:r>
            <a:endParaRPr lang="en-US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069460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600" dirty="0">
                <a:latin typeface="Lucida Sans" panose="020B0602030504020204" pitchFamily="34" charset="0"/>
              </a:rPr>
              <a:t>Sgiliau </a:t>
            </a:r>
            <a:r>
              <a:rPr lang="en-GB" sz="3600" dirty="0" err="1">
                <a:latin typeface="Lucida Sans" panose="020B0602030504020204" pitchFamily="34" charset="0"/>
              </a:rPr>
              <a:t>Cyflogadwyedd</a:t>
            </a:r>
            <a:r>
              <a:rPr lang="en-GB" sz="3600" dirty="0">
                <a:latin typeface="Lucida Sans" panose="020B0602030504020204" pitchFamily="34" charset="0"/>
              </a:rPr>
              <a:t>/</a:t>
            </a:r>
            <a:r>
              <a:rPr lang="en-GB" sz="3600" dirty="0" err="1">
                <a:latin typeface="Lucida Sans" panose="020B0602030504020204" pitchFamily="34" charset="0"/>
              </a:rPr>
              <a:t>Trosglwyddadwy</a:t>
            </a:r>
            <a:br>
              <a:rPr lang="en-GB" dirty="0">
                <a:latin typeface="Lucida Sans" panose="020B0602030504020204" pitchFamily="34" charset="0"/>
              </a:rPr>
            </a:br>
            <a:r>
              <a:rPr lang="en-GB" sz="3600" dirty="0">
                <a:solidFill>
                  <a:srgbClr val="0000FF"/>
                </a:solidFill>
                <a:latin typeface="Lucida Sans" panose="020B0602030504020204" pitchFamily="34" charset="0"/>
              </a:rPr>
              <a:t>Employability/Transferable Skills</a:t>
            </a:r>
            <a:endParaRPr lang="en-US" sz="36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/>
          <a:p>
            <a:r>
              <a:rPr lang="en-GB" dirty="0" err="1">
                <a:latin typeface="Lucida Sans" panose="020B0602030504020204" pitchFamily="34" charset="0"/>
              </a:rPr>
              <a:t>Ysgrifennu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ffurfiol</a:t>
            </a:r>
            <a:r>
              <a:rPr lang="en-GB" dirty="0">
                <a:latin typeface="Lucida Sans" panose="020B0602030504020204" pitchFamily="34" charset="0"/>
              </a:rPr>
              <a:t>, </a:t>
            </a:r>
            <a:r>
              <a:rPr lang="en-GB" dirty="0" err="1">
                <a:latin typeface="Lucida Sans" panose="020B0602030504020204" pitchFamily="34" charset="0"/>
              </a:rPr>
              <a:t>academaidd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Gwrthrycholdeb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Gwirio</a:t>
            </a:r>
            <a:r>
              <a:rPr lang="en-GB" dirty="0">
                <a:latin typeface="Lucida Sans" panose="020B0602030504020204" pitchFamily="34" charset="0"/>
              </a:rPr>
              <a:t> a </a:t>
            </a:r>
            <a:r>
              <a:rPr lang="en-GB" dirty="0" err="1">
                <a:latin typeface="Lucida Sans" panose="020B0602030504020204" pitchFamily="34" charset="0"/>
              </a:rPr>
              <a:t>golygu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Aralleirio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TGCh</a:t>
            </a:r>
            <a:endParaRPr lang="en-US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Formal, academic writing</a:t>
            </a:r>
          </a:p>
          <a:p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Objectivity</a:t>
            </a:r>
          </a:p>
          <a:p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Editing and checking</a:t>
            </a:r>
          </a:p>
          <a:p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Paraphrasing</a:t>
            </a:r>
          </a:p>
          <a:p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ICT</a:t>
            </a:r>
            <a:endParaRPr lang="en-US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350492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y-GB" altLang="cy-GB" sz="3200" kern="0" dirty="0">
                <a:solidFill>
                  <a:srgbClr val="000000"/>
                </a:solidFill>
                <a:latin typeface="Lucida Sans" pitchFamily="34" charset="0"/>
              </a:rPr>
              <a:t>Arddull Academaidd</a:t>
            </a:r>
            <a:br>
              <a:rPr lang="cy-GB" altLang="cy-GB" sz="3200" kern="0" dirty="0">
                <a:solidFill>
                  <a:srgbClr val="000000"/>
                </a:solidFill>
                <a:latin typeface="Lucida Sans" pitchFamily="34" charset="0"/>
              </a:rPr>
            </a:br>
            <a:r>
              <a:rPr lang="cy-GB" altLang="cy-GB" sz="3200" kern="0" dirty="0">
                <a:solidFill>
                  <a:srgbClr val="0000FF"/>
                </a:solidFill>
                <a:latin typeface="Lucida Sans" pitchFamily="34" charset="0"/>
              </a:rPr>
              <a:t>Academic Style</a:t>
            </a:r>
            <a:endParaRPr lang="cy-GB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56792"/>
            <a:ext cx="4038600" cy="5390108"/>
          </a:xfrm>
        </p:spPr>
        <p:txBody>
          <a:bodyPr/>
          <a:lstStyle/>
          <a:p>
            <a:pPr>
              <a:defRPr/>
            </a:pPr>
            <a:r>
              <a:rPr lang="cy-GB" dirty="0">
                <a:latin typeface="Lucida Sans" panose="020B0602030504020204" pitchFamily="34" charset="0"/>
              </a:rPr>
              <a:t>Ffurfiol</a:t>
            </a:r>
          </a:p>
          <a:p>
            <a:pPr>
              <a:defRPr/>
            </a:pPr>
            <a:r>
              <a:rPr lang="cy-GB" dirty="0">
                <a:latin typeface="Lucida Sans" panose="020B0602030504020204" pitchFamily="34" charset="0"/>
              </a:rPr>
              <a:t>Trydydd person</a:t>
            </a:r>
          </a:p>
          <a:p>
            <a:pPr>
              <a:defRPr/>
            </a:pPr>
            <a:r>
              <a:rPr lang="cy-GB" dirty="0">
                <a:latin typeface="Lucida Sans" panose="020B0602030504020204" pitchFamily="34" charset="0"/>
              </a:rPr>
              <a:t>Llawlyfr Cyfeirnodi (Moodle)</a:t>
            </a:r>
          </a:p>
          <a:p>
            <a:pPr>
              <a:defRPr/>
            </a:pPr>
            <a:r>
              <a:rPr lang="cy-GB" dirty="0">
                <a:latin typeface="Lucida Sans" panose="020B0602030504020204" pitchFamily="34" charset="0"/>
              </a:rPr>
              <a:t>Tystiolaeth </a:t>
            </a:r>
          </a:p>
          <a:p>
            <a:pPr marL="0" indent="0">
              <a:buNone/>
              <a:defRPr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556792"/>
            <a:ext cx="4038600" cy="5390108"/>
          </a:xfrm>
        </p:spPr>
        <p:txBody>
          <a:bodyPr/>
          <a:lstStyle/>
          <a:p>
            <a:pPr>
              <a:defRPr/>
            </a:pPr>
            <a:r>
              <a:rPr 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Formal</a:t>
            </a:r>
          </a:p>
          <a:p>
            <a:pPr>
              <a:defRPr/>
            </a:pPr>
            <a:r>
              <a:rPr 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Third person</a:t>
            </a:r>
          </a:p>
          <a:p>
            <a:pPr>
              <a:defRPr/>
            </a:pPr>
            <a:r>
              <a:rPr 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Referencing Handbook (Moodle)</a:t>
            </a:r>
          </a:p>
          <a:p>
            <a:pPr>
              <a:defRPr/>
            </a:pPr>
            <a:r>
              <a:rPr 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Evidence</a:t>
            </a: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7281999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4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cy-GB" sz="3200" kern="0" dirty="0">
                <a:solidFill>
                  <a:srgbClr val="000000"/>
                </a:solidFill>
                <a:latin typeface="Lucida Sans" pitchFamily="34" charset="0"/>
              </a:rPr>
              <a:t>Arddull Academaidd</a:t>
            </a:r>
            <a:br>
              <a:rPr lang="cy-GB" altLang="cy-GB" sz="3200" kern="0" dirty="0">
                <a:solidFill>
                  <a:srgbClr val="000000"/>
                </a:solidFill>
                <a:latin typeface="Lucida Sans" pitchFamily="34" charset="0"/>
              </a:rPr>
            </a:br>
            <a:r>
              <a:rPr lang="cy-GB" altLang="cy-GB" sz="3200" kern="0" dirty="0">
                <a:solidFill>
                  <a:srgbClr val="0000FF"/>
                </a:solidFill>
                <a:latin typeface="Lucida Sans" pitchFamily="34" charset="0"/>
              </a:rPr>
              <a:t>Academic Style</a:t>
            </a:r>
            <a:endParaRPr lang="cy-GB" sz="3200" dirty="0"/>
          </a:p>
        </p:txBody>
      </p:sp>
      <p:sp>
        <p:nvSpPr>
          <p:cNvPr id="3" name="Content Placeholder 6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cy-GB" altLang="cy-GB" sz="2200" kern="0" dirty="0">
                <a:solidFill>
                  <a:srgbClr val="000000"/>
                </a:solidFill>
                <a:latin typeface="Lucida Sans" pitchFamily="34" charset="0"/>
              </a:rPr>
              <a:t>Byddwch yn wrthrychol</a:t>
            </a:r>
          </a:p>
          <a:p>
            <a:pPr>
              <a:buFontTx/>
              <a:buChar char="•"/>
              <a:defRPr/>
            </a:pPr>
            <a:r>
              <a:rPr lang="cy-GB" altLang="cy-GB" sz="2200" kern="0" dirty="0">
                <a:solidFill>
                  <a:srgbClr val="000000"/>
                </a:solidFill>
                <a:latin typeface="Lucida Sans" pitchFamily="34" charset="0"/>
              </a:rPr>
              <a:t>Byddwch yn bwyllog</a:t>
            </a:r>
          </a:p>
          <a:p>
            <a:pPr>
              <a:buFontTx/>
              <a:buChar char="•"/>
              <a:defRPr/>
            </a:pPr>
            <a:endParaRPr lang="cy-GB" altLang="cy-GB" sz="2200" kern="0" dirty="0">
              <a:solidFill>
                <a:srgbClr val="000000"/>
              </a:solidFill>
              <a:latin typeface="Lucida Sans" pitchFamily="34" charset="0"/>
            </a:endParaRPr>
          </a:p>
          <a:p>
            <a:pPr>
              <a:buFontTx/>
              <a:buChar char="•"/>
              <a:defRPr/>
            </a:pPr>
            <a:r>
              <a:rPr lang="cy-GB" altLang="cy-GB" sz="2200" kern="0" dirty="0">
                <a:solidFill>
                  <a:srgbClr val="000000"/>
                </a:solidFill>
                <a:latin typeface="Lucida Sans" pitchFamily="34" charset="0"/>
              </a:rPr>
              <a:t>Nid mater o ddu a gwyn mo ymchwil academaidd, ac nid oes elfen o sicrwydd yn perthyn iddo chwaith, a dylai eich iaith adlewyrchu hyn</a:t>
            </a:r>
          </a:p>
          <a:p>
            <a:pPr>
              <a:buFontTx/>
              <a:buChar char="•"/>
              <a:defRPr/>
            </a:pPr>
            <a:r>
              <a:rPr lang="cy-GB" altLang="cy-GB" sz="2200" kern="0" dirty="0">
                <a:solidFill>
                  <a:srgbClr val="000000"/>
                </a:solidFill>
                <a:latin typeface="Lucida Sans" pitchFamily="34" charset="0"/>
              </a:rPr>
              <a:t>Trydydd person </a:t>
            </a:r>
          </a:p>
          <a:p>
            <a:pPr>
              <a:defRPr/>
            </a:pPr>
            <a:endParaRPr lang="cy-GB" dirty="0"/>
          </a:p>
        </p:txBody>
      </p:sp>
      <p:sp>
        <p:nvSpPr>
          <p:cNvPr id="4" name="Content Placeholder 7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US" altLang="cy-GB" sz="2200" kern="0" dirty="0">
                <a:solidFill>
                  <a:srgbClr val="0000FF"/>
                </a:solidFill>
                <a:latin typeface="Lucida Sans" pitchFamily="34" charset="0"/>
              </a:rPr>
              <a:t>Be objective</a:t>
            </a:r>
          </a:p>
          <a:p>
            <a:pPr>
              <a:buFontTx/>
              <a:buChar char="•"/>
              <a:defRPr/>
            </a:pPr>
            <a:r>
              <a:rPr lang="en-US" altLang="cy-GB" sz="2200" kern="0" dirty="0">
                <a:solidFill>
                  <a:srgbClr val="0000FF"/>
                </a:solidFill>
                <a:latin typeface="Lucida Sans" pitchFamily="34" charset="0"/>
              </a:rPr>
              <a:t>Be cautious</a:t>
            </a:r>
          </a:p>
          <a:p>
            <a:pPr>
              <a:buFontTx/>
              <a:buChar char="•"/>
              <a:defRPr/>
            </a:pPr>
            <a:endParaRPr lang="en-US" altLang="cy-GB" sz="2200" kern="0" dirty="0">
              <a:solidFill>
                <a:srgbClr val="0000FF"/>
              </a:solidFill>
              <a:latin typeface="Lucida Sans" pitchFamily="34" charset="0"/>
            </a:endParaRPr>
          </a:p>
          <a:p>
            <a:pPr>
              <a:buFontTx/>
              <a:buChar char="•"/>
              <a:defRPr/>
            </a:pPr>
            <a:r>
              <a:rPr lang="en-US" altLang="cy-GB" sz="2200" kern="0" dirty="0">
                <a:solidFill>
                  <a:srgbClr val="0000FF"/>
                </a:solidFill>
                <a:latin typeface="Lucida Sans" pitchFamily="34" charset="0"/>
              </a:rPr>
              <a:t>Academic research is not a black and white issue or a certainty, and your language should reflect this</a:t>
            </a:r>
          </a:p>
          <a:p>
            <a:pPr>
              <a:buFontTx/>
              <a:buChar char="•"/>
              <a:defRPr/>
            </a:pPr>
            <a:r>
              <a:rPr lang="en-US" altLang="cy-GB" sz="2200" kern="0" dirty="0">
                <a:solidFill>
                  <a:srgbClr val="0000FF"/>
                </a:solidFill>
                <a:latin typeface="Lucida Sans" pitchFamily="34" charset="0"/>
              </a:rPr>
              <a:t>Third person</a:t>
            </a: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6671093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altLang="en-US" sz="3600" dirty="0">
                <a:latin typeface="Lucida Sans" panose="020B0602030504020204" pitchFamily="34" charset="0"/>
              </a:rPr>
              <a:t>Byddwch </a:t>
            </a:r>
            <a:r>
              <a:rPr lang="en-GB" altLang="en-US" sz="3600" dirty="0" err="1">
                <a:latin typeface="Lucida Sans" panose="020B0602030504020204" pitchFamily="34" charset="0"/>
              </a:rPr>
              <a:t>yn</a:t>
            </a:r>
            <a:r>
              <a:rPr lang="en-GB" altLang="en-US" sz="3600" dirty="0">
                <a:latin typeface="Lucida Sans" panose="020B0602030504020204" pitchFamily="34" charset="0"/>
              </a:rPr>
              <a:t> </a:t>
            </a:r>
            <a:r>
              <a:rPr lang="en-GB" altLang="en-US" sz="3600" dirty="0" err="1">
                <a:latin typeface="Lucida Sans" panose="020B0602030504020204" pitchFamily="34" charset="0"/>
              </a:rPr>
              <a:t>ffurfiol</a:t>
            </a:r>
            <a:br>
              <a:rPr lang="en-GB" altLang="en-US" sz="3600" dirty="0">
                <a:latin typeface="Lucida Sans" panose="020B0602030504020204" pitchFamily="34" charset="0"/>
              </a:rPr>
            </a:br>
            <a:r>
              <a:rPr lang="en-GB" altLang="en-US" sz="3600" dirty="0">
                <a:solidFill>
                  <a:srgbClr val="0000FF"/>
                </a:solidFill>
                <a:latin typeface="Lucida Sans" panose="020B0602030504020204" pitchFamily="34" charset="0"/>
              </a:rPr>
              <a:t>Be formal</a:t>
            </a:r>
            <a:endParaRPr lang="cy-GB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</a:rPr>
              <a:t>‘</a:t>
            </a:r>
            <a:r>
              <a:rPr lang="pl-PL" altLang="cy-GB" kern="0" dirty="0">
                <a:solidFill>
                  <a:srgbClr val="000000"/>
                </a:solidFill>
                <a:latin typeface="Lucida Sans" pitchFamily="34" charset="0"/>
              </a:rPr>
              <a:t>Rwyf/Rydw </a:t>
            </a:r>
            <a:r>
              <a:rPr lang="en-GB" altLang="cy-GB" kern="0" dirty="0" err="1">
                <a:solidFill>
                  <a:srgbClr val="000000"/>
                </a:solidFill>
                <a:latin typeface="Lucida Sans" pitchFamily="34" charset="0"/>
              </a:rPr>
              <a:t>i</a:t>
            </a: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</a:rPr>
              <a:t>’</a:t>
            </a:r>
            <a:r>
              <a:rPr lang="pl-PL" altLang="cy-GB" kern="0" dirty="0">
                <a:solidFill>
                  <a:srgbClr val="000000"/>
                </a:solidFill>
                <a:latin typeface="Lucida Sans" pitchFamily="34" charset="0"/>
              </a:rPr>
              <a:t> yn hytrach na </a:t>
            </a: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</a:rPr>
              <a:t>‘</a:t>
            </a:r>
            <a:r>
              <a:rPr lang="pl-PL" altLang="cy-GB" kern="0" dirty="0">
                <a:solidFill>
                  <a:srgbClr val="000000"/>
                </a:solidFill>
                <a:latin typeface="Lucida Sans" pitchFamily="34" charset="0"/>
              </a:rPr>
              <a:t>Dw </a:t>
            </a:r>
            <a:r>
              <a:rPr lang="en-GB" altLang="cy-GB" kern="0" dirty="0" err="1">
                <a:solidFill>
                  <a:srgbClr val="000000"/>
                </a:solidFill>
                <a:latin typeface="Lucida Sans" pitchFamily="34" charset="0"/>
              </a:rPr>
              <a:t>i</a:t>
            </a: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</a:rPr>
              <a:t>’</a:t>
            </a:r>
            <a:endParaRPr lang="pl-PL" altLang="cy-GB" kern="0" dirty="0">
              <a:solidFill>
                <a:srgbClr val="000000"/>
              </a:solidFill>
              <a:latin typeface="Lucida Sans" pitchFamily="34" charset="0"/>
            </a:endParaRPr>
          </a:p>
          <a:p>
            <a:pPr>
              <a:buFontTx/>
              <a:buChar char="•"/>
              <a:defRPr/>
            </a:pPr>
            <a:endParaRPr lang="pl-PL" altLang="cy-GB" kern="0" dirty="0">
              <a:solidFill>
                <a:srgbClr val="000000"/>
              </a:solidFill>
              <a:latin typeface="Lucida Sans" pitchFamily="34" charset="0"/>
            </a:endParaRP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</a:rPr>
              <a:t>‘</a:t>
            </a:r>
            <a:r>
              <a:rPr lang="pl-PL" altLang="cy-GB" kern="0" dirty="0">
                <a:solidFill>
                  <a:srgbClr val="000000"/>
                </a:solidFill>
                <a:latin typeface="Lucida Sans" pitchFamily="34" charset="0"/>
              </a:rPr>
              <a:t>Nid yw</a:t>
            </a: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</a:rPr>
              <a:t>’</a:t>
            </a:r>
            <a:r>
              <a:rPr lang="pl-PL" altLang="cy-GB" kern="0" dirty="0">
                <a:solidFill>
                  <a:srgbClr val="000000"/>
                </a:solidFill>
                <a:latin typeface="Lucida Sans" pitchFamily="34" charset="0"/>
              </a:rPr>
              <a:t> yn hytrach na </a:t>
            </a: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</a:rPr>
              <a:t>‘</a:t>
            </a:r>
            <a:r>
              <a:rPr lang="pl-PL" altLang="cy-GB" kern="0" dirty="0">
                <a:solidFill>
                  <a:srgbClr val="000000"/>
                </a:solidFill>
                <a:latin typeface="Lucida Sans" pitchFamily="34" charset="0"/>
              </a:rPr>
              <a:t>Dyw</a:t>
            </a: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</a:rPr>
              <a:t>’</a:t>
            </a:r>
            <a:endParaRPr lang="pl-PL" altLang="cy-GB" kern="0" dirty="0">
              <a:solidFill>
                <a:srgbClr val="000000"/>
              </a:solidFill>
              <a:latin typeface="Lucida Sans" pitchFamily="34" charset="0"/>
            </a:endParaRPr>
          </a:p>
          <a:p>
            <a:pPr>
              <a:buFontTx/>
              <a:buChar char="•"/>
              <a:defRPr/>
            </a:pPr>
            <a:endParaRPr lang="pl-PL" altLang="cy-GB" kern="0" dirty="0">
              <a:solidFill>
                <a:srgbClr val="000000"/>
              </a:solidFill>
              <a:latin typeface="Lucida Sans" pitchFamily="34" charset="0"/>
            </a:endParaRP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</a:rPr>
              <a:t>‘</a:t>
            </a:r>
            <a:r>
              <a:rPr lang="pl-PL" altLang="cy-GB" kern="0" dirty="0">
                <a:solidFill>
                  <a:srgbClr val="000000"/>
                </a:solidFill>
                <a:latin typeface="Lucida Sans" pitchFamily="34" charset="0"/>
              </a:rPr>
              <a:t>Does dim</a:t>
            </a: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</a:rPr>
              <a:t>’</a:t>
            </a:r>
            <a:r>
              <a:rPr lang="pl-PL" altLang="cy-GB" kern="0" dirty="0">
                <a:solidFill>
                  <a:srgbClr val="000000"/>
                </a:solidFill>
                <a:latin typeface="Lucida Sans" pitchFamily="34" charset="0"/>
              </a:rPr>
              <a:t> yn hytrach na </a:t>
            </a: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</a:rPr>
              <a:t>‘</a:t>
            </a:r>
            <a:r>
              <a:rPr lang="pl-PL" altLang="cy-GB" kern="0" dirty="0">
                <a:solidFill>
                  <a:srgbClr val="000000"/>
                </a:solidFill>
                <a:latin typeface="Lucida Sans" pitchFamily="34" charset="0"/>
              </a:rPr>
              <a:t>Sdim</a:t>
            </a: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</a:rPr>
              <a:t>’</a:t>
            </a:r>
            <a:endParaRPr lang="pl-PL" altLang="cy-GB" kern="0" dirty="0">
              <a:solidFill>
                <a:srgbClr val="000000"/>
              </a:solidFill>
              <a:latin typeface="Lucida Sans" pitchFamily="34" charset="0"/>
            </a:endParaRPr>
          </a:p>
          <a:p>
            <a:pPr>
              <a:defRPr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US" altLang="cy-GB" kern="0" dirty="0">
                <a:solidFill>
                  <a:srgbClr val="0000FF"/>
                </a:solidFill>
                <a:latin typeface="Lucida Sans" pitchFamily="34" charset="0"/>
              </a:rPr>
              <a:t>‘Cannot’ instead of ‘Can’t’</a:t>
            </a:r>
          </a:p>
          <a:p>
            <a:pPr>
              <a:buFontTx/>
              <a:buChar char="•"/>
              <a:defRPr/>
            </a:pPr>
            <a:endParaRPr lang="en-US" altLang="cy-GB" kern="0" dirty="0">
              <a:solidFill>
                <a:srgbClr val="0000FF"/>
              </a:solidFill>
              <a:latin typeface="Lucida Sans" pitchFamily="34" charset="0"/>
            </a:endParaRPr>
          </a:p>
          <a:p>
            <a:pPr>
              <a:buFontTx/>
              <a:buChar char="•"/>
              <a:defRPr/>
            </a:pPr>
            <a:r>
              <a:rPr lang="en-US" altLang="cy-GB" kern="0" dirty="0">
                <a:solidFill>
                  <a:srgbClr val="0000FF"/>
                </a:solidFill>
                <a:latin typeface="Lucida Sans" pitchFamily="34" charset="0"/>
              </a:rPr>
              <a:t>‘Did not’ instead of ‘Didn’t’</a:t>
            </a:r>
          </a:p>
          <a:p>
            <a:pPr>
              <a:buFontTx/>
              <a:buChar char="•"/>
              <a:defRPr/>
            </a:pPr>
            <a:endParaRPr lang="en-US" altLang="cy-GB" kern="0" dirty="0">
              <a:solidFill>
                <a:srgbClr val="0000FF"/>
              </a:solidFill>
              <a:latin typeface="Lucida Sans" pitchFamily="34" charset="0"/>
            </a:endParaRPr>
          </a:p>
          <a:p>
            <a:pPr>
              <a:buFontTx/>
              <a:buChar char="•"/>
              <a:defRPr/>
            </a:pPr>
            <a:r>
              <a:rPr lang="en-US" altLang="cy-GB" kern="0" dirty="0">
                <a:solidFill>
                  <a:srgbClr val="0000FF"/>
                </a:solidFill>
                <a:latin typeface="Lucida Sans" pitchFamily="34" charset="0"/>
              </a:rPr>
              <a:t>‘They are’ instead of ‘They’re’</a:t>
            </a: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8437061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altLang="en-US" sz="3600" dirty="0">
                <a:latin typeface="Lucida Sans" panose="020B0602030504020204" pitchFamily="34" charset="0"/>
              </a:rPr>
              <a:t>Byddwch </a:t>
            </a:r>
            <a:r>
              <a:rPr lang="en-GB" altLang="en-US" sz="3600" dirty="0" err="1">
                <a:latin typeface="Lucida Sans" panose="020B0602030504020204" pitchFamily="34" charset="0"/>
              </a:rPr>
              <a:t>yn</a:t>
            </a:r>
            <a:r>
              <a:rPr lang="en-GB" altLang="en-US" sz="3600" dirty="0">
                <a:latin typeface="Lucida Sans" panose="020B0602030504020204" pitchFamily="34" charset="0"/>
              </a:rPr>
              <a:t> </a:t>
            </a:r>
            <a:r>
              <a:rPr lang="en-GB" altLang="en-US" sz="3600" dirty="0" err="1">
                <a:latin typeface="Lucida Sans" panose="020B0602030504020204" pitchFamily="34" charset="0"/>
              </a:rPr>
              <a:t>ffurfiol</a:t>
            </a:r>
            <a:br>
              <a:rPr lang="en-GB" altLang="en-US" sz="3600" dirty="0">
                <a:latin typeface="Lucida Sans" panose="020B0602030504020204" pitchFamily="34" charset="0"/>
              </a:rPr>
            </a:br>
            <a:r>
              <a:rPr lang="en-GB" altLang="en-US" sz="3600" dirty="0">
                <a:solidFill>
                  <a:srgbClr val="0000FF"/>
                </a:solidFill>
                <a:latin typeface="Lucida Sans" panose="020B0602030504020204" pitchFamily="34" charset="0"/>
              </a:rPr>
              <a:t>Be formal</a:t>
            </a:r>
            <a:endParaRPr lang="cy-GB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</a:rPr>
              <a:t>‘</a:t>
            </a:r>
            <a:r>
              <a:rPr lang="en-GB" altLang="cy-GB" kern="0" dirty="0" err="1">
                <a:solidFill>
                  <a:srgbClr val="000000"/>
                </a:solidFill>
                <a:latin typeface="Lucida Sans" pitchFamily="34" charset="0"/>
              </a:rPr>
              <a:t>Er</a:t>
            </a: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</a:rPr>
              <a:t> </a:t>
            </a:r>
            <a:r>
              <a:rPr lang="en-GB" altLang="cy-GB" kern="0" dirty="0" err="1">
                <a:solidFill>
                  <a:srgbClr val="000000"/>
                </a:solidFill>
                <a:latin typeface="Lucida Sans" pitchFamily="34" charset="0"/>
              </a:rPr>
              <a:t>enghraifft</a:t>
            </a: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</a:rPr>
              <a:t>’</a:t>
            </a:r>
            <a:r>
              <a:rPr lang="pl-PL" altLang="cy-GB" kern="0" dirty="0">
                <a:solidFill>
                  <a:srgbClr val="000000"/>
                </a:solidFill>
                <a:latin typeface="Lucida Sans" pitchFamily="34" charset="0"/>
              </a:rPr>
              <a:t> yn hytrach na </a:t>
            </a: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</a:rPr>
              <a:t>‘</a:t>
            </a:r>
            <a:r>
              <a:rPr lang="en-GB" altLang="cy-GB" kern="0" dirty="0" err="1">
                <a:solidFill>
                  <a:srgbClr val="000000"/>
                </a:solidFill>
                <a:latin typeface="Lucida Sans" pitchFamily="34" charset="0"/>
              </a:rPr>
              <a:t>ayyb</a:t>
            </a: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</a:rPr>
              <a:t>.’, ‘</a:t>
            </a:r>
            <a:r>
              <a:rPr lang="en-GB" altLang="cy-GB" kern="0" dirty="0" err="1">
                <a:solidFill>
                  <a:srgbClr val="000000"/>
                </a:solidFill>
                <a:latin typeface="Lucida Sans" pitchFamily="34" charset="0"/>
              </a:rPr>
              <a:t>e.e</a:t>
            </a: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</a:rPr>
              <a:t>.’</a:t>
            </a:r>
            <a:endParaRPr lang="pl-PL" altLang="cy-GB" kern="0" dirty="0">
              <a:solidFill>
                <a:srgbClr val="000000"/>
              </a:solidFill>
              <a:latin typeface="Lucida Sans" pitchFamily="34" charset="0"/>
            </a:endParaRPr>
          </a:p>
          <a:p>
            <a:pPr>
              <a:buFontTx/>
              <a:buChar char="•"/>
              <a:defRPr/>
            </a:pPr>
            <a:endParaRPr lang="pl-PL" altLang="cy-GB" kern="0" dirty="0">
              <a:solidFill>
                <a:srgbClr val="000000"/>
              </a:solidFill>
              <a:latin typeface="Lucida Sans" pitchFamily="34" charset="0"/>
            </a:endParaRP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</a:rPr>
              <a:t>‘</a:t>
            </a:r>
            <a:r>
              <a:rPr lang="en-GB" altLang="cy-GB" kern="0" dirty="0" err="1">
                <a:solidFill>
                  <a:srgbClr val="000000"/>
                </a:solidFill>
                <a:latin typeface="Lucida Sans" pitchFamily="34" charset="0"/>
              </a:rPr>
              <a:t>Hynny</a:t>
            </a: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</a:rPr>
              <a:t> </a:t>
            </a:r>
            <a:r>
              <a:rPr lang="en-GB" altLang="cy-GB" kern="0" dirty="0" err="1">
                <a:solidFill>
                  <a:srgbClr val="000000"/>
                </a:solidFill>
                <a:latin typeface="Lucida Sans" pitchFamily="34" charset="0"/>
              </a:rPr>
              <a:t>yw</a:t>
            </a: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</a:rPr>
              <a:t>’ </a:t>
            </a:r>
            <a:r>
              <a:rPr lang="en-GB" altLang="cy-GB" kern="0" dirty="0" err="1">
                <a:solidFill>
                  <a:srgbClr val="000000"/>
                </a:solidFill>
                <a:latin typeface="Lucida Sans" pitchFamily="34" charset="0"/>
              </a:rPr>
              <a:t>yn</a:t>
            </a: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</a:rPr>
              <a:t> </a:t>
            </a:r>
            <a:r>
              <a:rPr lang="en-GB" altLang="cy-GB" kern="0" dirty="0" err="1">
                <a:solidFill>
                  <a:srgbClr val="000000"/>
                </a:solidFill>
                <a:latin typeface="Lucida Sans" pitchFamily="34" charset="0"/>
              </a:rPr>
              <a:t>hytrach</a:t>
            </a: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</a:rPr>
              <a:t> </a:t>
            </a:r>
            <a:r>
              <a:rPr lang="en-GB" altLang="cy-GB" kern="0" dirty="0" err="1">
                <a:solidFill>
                  <a:srgbClr val="000000"/>
                </a:solidFill>
                <a:latin typeface="Lucida Sans" pitchFamily="34" charset="0"/>
              </a:rPr>
              <a:t>na</a:t>
            </a: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</a:rPr>
              <a:t> ‘</a:t>
            </a:r>
            <a:r>
              <a:rPr lang="en-GB" altLang="cy-GB" kern="0" dirty="0" err="1">
                <a:solidFill>
                  <a:srgbClr val="000000"/>
                </a:solidFill>
                <a:latin typeface="Lucida Sans" pitchFamily="34" charset="0"/>
              </a:rPr>
              <a:t>h.y</a:t>
            </a: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</a:rPr>
              <a:t>.’</a:t>
            </a:r>
            <a:endParaRPr lang="pl-PL" altLang="cy-GB" kern="0" dirty="0">
              <a:solidFill>
                <a:srgbClr val="000000"/>
              </a:solidFill>
              <a:latin typeface="Lucida Sans" pitchFamily="34" charset="0"/>
            </a:endParaRPr>
          </a:p>
          <a:p>
            <a:pPr>
              <a:buFontTx/>
              <a:buChar char="•"/>
              <a:defRPr/>
            </a:pPr>
            <a:endParaRPr lang="pl-PL" altLang="cy-GB" kern="0" dirty="0">
              <a:solidFill>
                <a:srgbClr val="000000"/>
              </a:solidFill>
              <a:latin typeface="Lucida Sans" pitchFamily="34" charset="0"/>
            </a:endParaRPr>
          </a:p>
          <a:p>
            <a:pPr marL="0" indent="0">
              <a:buNone/>
              <a:defRPr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US" altLang="cy-GB" kern="0" dirty="0">
                <a:solidFill>
                  <a:srgbClr val="0000FF"/>
                </a:solidFill>
                <a:latin typeface="Lucida Sans" pitchFamily="34" charset="0"/>
              </a:rPr>
              <a:t>‘For example’ instead of ‘etc.’, e.g.’</a:t>
            </a:r>
          </a:p>
          <a:p>
            <a:pPr>
              <a:buFontTx/>
              <a:buChar char="•"/>
              <a:defRPr/>
            </a:pPr>
            <a:endParaRPr lang="en-US" altLang="cy-GB" kern="0" dirty="0">
              <a:solidFill>
                <a:srgbClr val="0000FF"/>
              </a:solidFill>
              <a:latin typeface="Lucida Sans" pitchFamily="34" charset="0"/>
            </a:endParaRPr>
          </a:p>
          <a:p>
            <a:pPr>
              <a:buFontTx/>
              <a:buChar char="•"/>
              <a:defRPr/>
            </a:pPr>
            <a:r>
              <a:rPr lang="en-US" altLang="cy-GB" kern="0" dirty="0">
                <a:solidFill>
                  <a:srgbClr val="0000FF"/>
                </a:solidFill>
                <a:latin typeface="Lucida Sans" pitchFamily="34" charset="0"/>
              </a:rPr>
              <a:t>‘That is to say’ instead of ‘i.e.’</a:t>
            </a:r>
          </a:p>
          <a:p>
            <a:pPr>
              <a:buFontTx/>
              <a:buChar char="•"/>
              <a:defRPr/>
            </a:pPr>
            <a:endParaRPr lang="en-US" altLang="cy-GB" kern="0" dirty="0">
              <a:solidFill>
                <a:srgbClr val="0000FF"/>
              </a:solidFill>
              <a:latin typeface="Lucida Sans" pitchFamily="34" charset="0"/>
            </a:endParaRPr>
          </a:p>
          <a:p>
            <a:pPr marL="0" indent="0">
              <a:buNone/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696639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8263830" cy="1325563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US" altLang="en-US" sz="3200" noProof="1">
                <a:solidFill>
                  <a:srgbClr val="000000"/>
                </a:solidFill>
                <a:latin typeface="Lucida Sans" panose="020B0602030504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Osgowch fratiaith ac ymadroddion llafar </a:t>
            </a:r>
            <a:br>
              <a:rPr lang="en-GB" altLang="en-US" sz="3200" dirty="0">
                <a:solidFill>
                  <a:srgbClr val="000000"/>
                </a:solidFill>
                <a:latin typeface="Lucida Sans" panose="020B0602030504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altLang="en-US" sz="3200" noProof="1">
                <a:solidFill>
                  <a:srgbClr val="0000FF"/>
                </a:solidFill>
                <a:latin typeface="Lucida Sans" panose="020B0602030504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Avoid slang and colloquiums </a:t>
            </a:r>
            <a:endParaRPr lang="cy-GB" sz="32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>
            <a:normAutofit/>
          </a:bodyPr>
          <a:lstStyle/>
          <a:p>
            <a:pPr>
              <a:buFontTx/>
              <a:buChar char="•"/>
              <a:defRPr/>
            </a:pPr>
            <a:r>
              <a:rPr lang="cy-GB" altLang="cy-GB" sz="2200" kern="0" dirty="0">
                <a:solidFill>
                  <a:srgbClr val="000000"/>
                </a:solidFill>
                <a:latin typeface="Lucida Sans" pitchFamily="34" charset="0"/>
              </a:rPr>
              <a:t>Mae hyn allan o drefn yn llwyr oherwydd ..</a:t>
            </a:r>
            <a:r>
              <a:rPr lang="cy-GB" altLang="cy-GB" sz="2200" kern="0" dirty="0">
                <a:solidFill>
                  <a:srgbClr val="FF0000"/>
                </a:solidFill>
                <a:latin typeface="Lucida Sans" pitchFamily="34" charset="0"/>
              </a:rPr>
              <a:t>X</a:t>
            </a:r>
          </a:p>
          <a:p>
            <a:pPr>
              <a:buFontTx/>
              <a:buChar char="•"/>
              <a:defRPr/>
            </a:pPr>
            <a:r>
              <a:rPr lang="cy-GB" altLang="cy-GB" sz="2200" kern="0" dirty="0">
                <a:solidFill>
                  <a:srgbClr val="000000"/>
                </a:solidFill>
                <a:latin typeface="Lucida Sans" pitchFamily="34" charset="0"/>
              </a:rPr>
              <a:t>Gellir gweld bod y syniad hwn yn annerbyniol am ddau reswm.</a:t>
            </a:r>
            <a:r>
              <a:rPr lang="cy-GB" altLang="cy-GB" sz="2200" b="1" kern="0" dirty="0">
                <a:solidFill>
                  <a:schemeClr val="accent6"/>
                </a:solidFill>
                <a:latin typeface="Lucida Sans" pitchFamily="34" charset="0"/>
              </a:rPr>
              <a:t>√</a:t>
            </a:r>
          </a:p>
          <a:p>
            <a:pPr>
              <a:buFontTx/>
              <a:buChar char="•"/>
              <a:defRPr/>
            </a:pPr>
            <a:endParaRPr lang="cy-GB" altLang="cy-GB" sz="2200" kern="0" dirty="0">
              <a:solidFill>
                <a:srgbClr val="000000"/>
              </a:solidFill>
              <a:latin typeface="Lucida Sans" pitchFamily="34" charset="0"/>
            </a:endParaRPr>
          </a:p>
          <a:p>
            <a:pPr>
              <a:buFontTx/>
              <a:buChar char="•"/>
              <a:defRPr/>
            </a:pPr>
            <a:r>
              <a:rPr lang="cy-GB" altLang="cy-GB" sz="2200" kern="0" dirty="0">
                <a:solidFill>
                  <a:srgbClr val="000000"/>
                </a:solidFill>
                <a:latin typeface="Lucida Sans" pitchFamily="34" charset="0"/>
              </a:rPr>
              <a:t>Rhoddodd Maslow ei fys ar y broblem pan </a:t>
            </a:r>
            <a:r>
              <a:rPr lang="cy-GB" altLang="cy-GB" sz="2200" kern="0" dirty="0">
                <a:solidFill>
                  <a:srgbClr val="FF0000"/>
                </a:solidFill>
                <a:latin typeface="Lucida Sans" pitchFamily="34" charset="0"/>
              </a:rPr>
              <a:t>X</a:t>
            </a:r>
          </a:p>
          <a:p>
            <a:pPr>
              <a:buFontTx/>
              <a:buChar char="•"/>
              <a:defRPr/>
            </a:pPr>
            <a:r>
              <a:rPr lang="cy-GB" altLang="cy-GB" sz="2200" kern="0" dirty="0">
                <a:solidFill>
                  <a:srgbClr val="000000"/>
                </a:solidFill>
                <a:latin typeface="Lucida Sans" pitchFamily="34" charset="0"/>
              </a:rPr>
              <a:t>Nododd Maslow un mater llosg posibl gyda’r dull hwn pan …</a:t>
            </a:r>
            <a:r>
              <a:rPr lang="cy-GB" altLang="cy-GB" sz="2200" b="1" kern="0" dirty="0">
                <a:solidFill>
                  <a:schemeClr val="accent6"/>
                </a:solidFill>
                <a:latin typeface="Lucida Sans" pitchFamily="34" charset="0"/>
              </a:rPr>
              <a:t> √</a:t>
            </a:r>
            <a:endParaRPr lang="cy-GB" altLang="cy-GB" sz="2200" kern="0" dirty="0">
              <a:solidFill>
                <a:srgbClr val="000000"/>
              </a:solidFill>
              <a:latin typeface="Lucida Sans" pitchFamily="34" charset="0"/>
            </a:endParaRPr>
          </a:p>
          <a:p>
            <a:pPr>
              <a:defRPr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>
            <a:normAutofit/>
          </a:bodyPr>
          <a:lstStyle/>
          <a:p>
            <a:r>
              <a:rPr lang="en-US" altLang="en-US" sz="2200" noProof="1">
                <a:solidFill>
                  <a:schemeClr val="hlink"/>
                </a:solidFill>
                <a:latin typeface="Lucida Sans" panose="020B0602030504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This is well out of order because ..</a:t>
            </a:r>
            <a:r>
              <a:rPr lang="en-US" altLang="en-US" sz="2200" noProof="1">
                <a:solidFill>
                  <a:srgbClr val="FF0000"/>
                </a:solidFill>
                <a:latin typeface="Lucida Sans" panose="020B0602030504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X</a:t>
            </a:r>
          </a:p>
          <a:p>
            <a:r>
              <a:rPr lang="en-US" altLang="en-US" sz="2200" noProof="1">
                <a:solidFill>
                  <a:schemeClr val="hlink"/>
                </a:solidFill>
                <a:latin typeface="Lucida Sans" panose="020B0602030504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This idea can be seen as unacceptable for two reasons.</a:t>
            </a:r>
            <a:r>
              <a:rPr lang="cy-GB" altLang="cy-GB" sz="2200" b="1" kern="0" dirty="0">
                <a:solidFill>
                  <a:schemeClr val="accent6"/>
                </a:solidFill>
                <a:latin typeface="Lucida Sans" pitchFamily="34" charset="0"/>
              </a:rPr>
              <a:t> √</a:t>
            </a:r>
            <a:endParaRPr lang="en-US" altLang="en-US" sz="2200" noProof="1">
              <a:solidFill>
                <a:schemeClr val="hlink"/>
              </a:solidFill>
              <a:latin typeface="Lucida Sans" panose="020B0602030504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US" altLang="en-US" sz="2200" noProof="1">
              <a:solidFill>
                <a:schemeClr val="hlink"/>
              </a:solidFill>
              <a:latin typeface="Lucida Sans" panose="020B0602030504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US" altLang="en-US" sz="2200" noProof="1">
                <a:solidFill>
                  <a:schemeClr val="hlink"/>
                </a:solidFill>
                <a:latin typeface="Lucida Sans" panose="020B0602030504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Maslow put his finger on the problem when </a:t>
            </a:r>
            <a:r>
              <a:rPr lang="en-US" altLang="en-US" sz="2200" noProof="1">
                <a:solidFill>
                  <a:srgbClr val="FF0000"/>
                </a:solidFill>
                <a:latin typeface="Lucida Sans" panose="020B0602030504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X</a:t>
            </a:r>
          </a:p>
          <a:p>
            <a:r>
              <a:rPr lang="en-US" altLang="en-US" sz="2200" noProof="1">
                <a:solidFill>
                  <a:schemeClr val="hlink"/>
                </a:solidFill>
                <a:latin typeface="Lucida Sans" panose="020B0602030504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Maslow identified one possible issue with this approach when…</a:t>
            </a:r>
            <a:r>
              <a:rPr lang="cy-GB" altLang="cy-GB" sz="2200" b="1" kern="0" dirty="0">
                <a:solidFill>
                  <a:schemeClr val="accent6"/>
                </a:solidFill>
                <a:latin typeface="Lucida Sans" pitchFamily="34" charset="0"/>
              </a:rPr>
              <a:t> √</a:t>
            </a:r>
            <a:endParaRPr lang="en-US" altLang="en-US" sz="2200" noProof="1">
              <a:solidFill>
                <a:schemeClr val="hlink"/>
              </a:solidFill>
              <a:latin typeface="Lucida Sans" panose="020B0602030504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257493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“Kids, children and goats…”</a:t>
            </a:r>
          </a:p>
        </p:txBody>
      </p:sp>
      <p:pic>
        <p:nvPicPr>
          <p:cNvPr id="10" name="Content Placeholder 9"/>
          <p:cNvPicPr>
            <a:picLocks noGrp="1" noChangeAspect="1"/>
          </p:cNvPicPr>
          <p:nvPr>
            <p:ph sz="half" idx="1"/>
          </p:nvPr>
        </p:nvPicPr>
        <p:blipFill rotWithShape="1">
          <a:blip r:embed="rId3"/>
          <a:srcRect t="7576" b="7576"/>
          <a:stretch/>
        </p:blipFill>
        <p:spPr>
          <a:xfrm>
            <a:off x="1331640" y="1412777"/>
            <a:ext cx="6336704" cy="4032448"/>
          </a:xfrm>
          <a:prstGeom prst="rect">
            <a:avLst/>
          </a:prstGeom>
        </p:spPr>
      </p:pic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1959074" cy="4351338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09861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y-GB" altLang="cy-GB" sz="3600" kern="0" dirty="0">
                <a:solidFill>
                  <a:srgbClr val="000000"/>
                </a:solidFill>
                <a:latin typeface="Lucida Sans" pitchFamily="34" charset="0"/>
              </a:rPr>
              <a:t>Ysgrifennu beirniadol</a:t>
            </a:r>
            <a:br>
              <a:rPr lang="cy-GB" altLang="cy-GB" sz="3600" kern="0" dirty="0">
                <a:solidFill>
                  <a:srgbClr val="000000"/>
                </a:solidFill>
                <a:latin typeface="Lucida Sans" pitchFamily="34" charset="0"/>
              </a:rPr>
            </a:br>
            <a:r>
              <a:rPr lang="cy-GB" altLang="cy-GB" sz="3600" kern="0" dirty="0">
                <a:solidFill>
                  <a:srgbClr val="0000FF"/>
                </a:solidFill>
                <a:latin typeface="Lucida Sans" pitchFamily="34" charset="0"/>
              </a:rPr>
              <a:t>Critical writing </a:t>
            </a:r>
            <a:endParaRPr lang="cy-GB" dirty="0">
              <a:solidFill>
                <a:srgbClr val="0000FF"/>
              </a:solidFill>
            </a:endParaRPr>
          </a:p>
        </p:txBody>
      </p:sp>
      <p:sp>
        <p:nvSpPr>
          <p:cNvPr id="3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US" altLang="en-US" sz="2200" noProof="1">
                <a:latin typeface="Lucida Sans" panose="020B0602030504020204" pitchFamily="34" charset="0"/>
              </a:rPr>
              <a:t>Defnyddiwch dystiolaeth i gefnogi’r pwyntiau sy’n cael eu gwneud a dehonglwch y dystiolaeth hon i ddatblygu eich dadl. </a:t>
            </a:r>
            <a:endParaRPr lang="en-GB" altLang="en-US" sz="2200" dirty="0">
              <a:latin typeface="Lucida Sans" panose="020B0602030504020204" pitchFamily="34" charset="0"/>
            </a:endParaRPr>
          </a:p>
          <a:p>
            <a:pPr>
              <a:lnSpc>
                <a:spcPct val="80000"/>
              </a:lnSpc>
            </a:pPr>
            <a:r>
              <a:rPr lang="en-GB" altLang="en-US" sz="2200" noProof="1">
                <a:latin typeface="Lucida Sans" panose="020B0602030504020204" pitchFamily="34" charset="0"/>
              </a:rPr>
              <a:t>Gyda phob paragraff a ysgrifennwch, mae’n ddefnyddiol gofyn i chi’ch hun:</a:t>
            </a:r>
          </a:p>
          <a:p>
            <a:pPr>
              <a:lnSpc>
                <a:spcPct val="80000"/>
              </a:lnSpc>
            </a:pPr>
            <a:r>
              <a:rPr lang="en-GB" altLang="en-US" sz="2200" noProof="1">
                <a:latin typeface="Lucida Sans" panose="020B0602030504020204" pitchFamily="34" charset="0"/>
              </a:rPr>
              <a:t>Pam ydw i’n ysgrifennu hyn?</a:t>
            </a:r>
          </a:p>
          <a:p>
            <a:pPr>
              <a:lnSpc>
                <a:spcPct val="80000"/>
              </a:lnSpc>
            </a:pPr>
            <a:r>
              <a:rPr lang="en-GB" altLang="en-US" sz="2200" noProof="1">
                <a:latin typeface="Lucida Sans" panose="020B0602030504020204" pitchFamily="34" charset="0"/>
              </a:rPr>
              <a:t>Pa bwynt ydw i’n ceisio ei wneud?</a:t>
            </a:r>
          </a:p>
          <a:p>
            <a:pPr>
              <a:defRPr/>
            </a:pPr>
            <a:endParaRPr lang="cy-GB" dirty="0"/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>
              <a:defRPr/>
            </a:pPr>
            <a:r>
              <a:rPr lang="en-US" sz="2200" dirty="0">
                <a:solidFill>
                  <a:srgbClr val="0000FF"/>
                </a:solidFill>
                <a:latin typeface="Lucida Sans" panose="020B0602030504020204" pitchFamily="34" charset="0"/>
              </a:rPr>
              <a:t>Use evidence to support the points being made and interpret this evidence to develop your argument.   </a:t>
            </a:r>
          </a:p>
          <a:p>
            <a:pPr>
              <a:defRPr/>
            </a:pPr>
            <a:r>
              <a:rPr lang="en-US" sz="2200" dirty="0">
                <a:solidFill>
                  <a:srgbClr val="0000FF"/>
                </a:solidFill>
                <a:latin typeface="Lucida Sans" panose="020B0602030504020204" pitchFamily="34" charset="0"/>
              </a:rPr>
              <a:t>With each paragraph you write it is useful to ask yourself:</a:t>
            </a:r>
          </a:p>
          <a:p>
            <a:pPr>
              <a:defRPr/>
            </a:pPr>
            <a:r>
              <a:rPr lang="en-US" sz="2200" dirty="0">
                <a:solidFill>
                  <a:srgbClr val="0000FF"/>
                </a:solidFill>
                <a:latin typeface="Lucida Sans" panose="020B0602030504020204" pitchFamily="34" charset="0"/>
              </a:rPr>
              <a:t>Why am I writing this?</a:t>
            </a:r>
          </a:p>
          <a:p>
            <a:pPr>
              <a:defRPr/>
            </a:pPr>
            <a:r>
              <a:rPr lang="en-US" sz="2200" dirty="0">
                <a:solidFill>
                  <a:srgbClr val="0000FF"/>
                </a:solidFill>
                <a:latin typeface="Lucida Sans" panose="020B0602030504020204" pitchFamily="34" charset="0"/>
              </a:rPr>
              <a:t>What point am I trying to make?</a:t>
            </a: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0925302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US" altLang="cy-GB" sz="4000" kern="0" dirty="0" err="1">
                <a:solidFill>
                  <a:srgbClr val="000000"/>
                </a:solidFill>
                <a:latin typeface="Lucida Sans" pitchFamily="34" charset="0"/>
              </a:rPr>
              <a:t>Byddwch</a:t>
            </a:r>
            <a:r>
              <a:rPr lang="en-US" altLang="cy-GB" sz="4000" kern="0" dirty="0">
                <a:solidFill>
                  <a:srgbClr val="000000"/>
                </a:solidFill>
                <a:latin typeface="Lucida Sans" pitchFamily="34" charset="0"/>
              </a:rPr>
              <a:t> </a:t>
            </a:r>
            <a:r>
              <a:rPr lang="en-US" altLang="cy-GB" sz="4000" kern="0" dirty="0" err="1">
                <a:solidFill>
                  <a:srgbClr val="000000"/>
                </a:solidFill>
                <a:latin typeface="Lucida Sans" pitchFamily="34" charset="0"/>
              </a:rPr>
              <a:t>yn</a:t>
            </a:r>
            <a:r>
              <a:rPr lang="en-US" altLang="cy-GB" sz="4000" kern="0" dirty="0">
                <a:solidFill>
                  <a:srgbClr val="000000"/>
                </a:solidFill>
                <a:latin typeface="Lucida Sans" pitchFamily="34" charset="0"/>
              </a:rPr>
              <a:t> </a:t>
            </a:r>
            <a:r>
              <a:rPr lang="en-US" altLang="cy-GB" sz="4000" kern="0" dirty="0" err="1">
                <a:solidFill>
                  <a:srgbClr val="000000"/>
                </a:solidFill>
                <a:latin typeface="Lucida Sans" pitchFamily="34" charset="0"/>
              </a:rPr>
              <a:t>gryno</a:t>
            </a:r>
            <a:r>
              <a:rPr lang="en-US" altLang="cy-GB" sz="4000" kern="0" dirty="0">
                <a:solidFill>
                  <a:srgbClr val="000000"/>
                </a:solidFill>
                <a:latin typeface="Lucida Sans" pitchFamily="34" charset="0"/>
              </a:rPr>
              <a:t> a </a:t>
            </a:r>
            <a:r>
              <a:rPr lang="en-US" altLang="cy-GB" sz="4000" kern="0" dirty="0" err="1">
                <a:solidFill>
                  <a:srgbClr val="000000"/>
                </a:solidFill>
                <a:latin typeface="Lucida Sans" pitchFamily="34" charset="0"/>
              </a:rPr>
              <a:t>threfnus</a:t>
            </a:r>
            <a:r>
              <a:rPr lang="en-US" altLang="cy-GB" sz="4000" kern="0" dirty="0">
                <a:solidFill>
                  <a:srgbClr val="000000"/>
                </a:solidFill>
                <a:latin typeface="Lucida Sans" pitchFamily="34" charset="0"/>
              </a:rPr>
              <a:t> </a:t>
            </a:r>
            <a:br>
              <a:rPr lang="en-US" altLang="cy-GB" sz="4000" kern="0" dirty="0">
                <a:solidFill>
                  <a:srgbClr val="000000"/>
                </a:solidFill>
                <a:latin typeface="Lucida Sans" pitchFamily="34" charset="0"/>
              </a:rPr>
            </a:br>
            <a:r>
              <a:rPr lang="en-US" altLang="cy-GB" sz="4000" kern="0" dirty="0">
                <a:solidFill>
                  <a:srgbClr val="0000FF"/>
                </a:solidFill>
                <a:latin typeface="Lucida Sans" pitchFamily="34" charset="0"/>
              </a:rPr>
              <a:t>Be concise and structured </a:t>
            </a:r>
            <a:endParaRPr lang="cy-GB" dirty="0">
              <a:solidFill>
                <a:srgbClr val="0000FF"/>
              </a:solidFill>
            </a:endParaRPr>
          </a:p>
        </p:txBody>
      </p:sp>
      <p:sp>
        <p:nvSpPr>
          <p:cNvPr id="6" name="Content Placeholder 3"/>
          <p:cNvSpPr>
            <a:spLocks noGrp="1"/>
          </p:cNvSpPr>
          <p:nvPr>
            <p:ph sz="half" idx="1"/>
          </p:nvPr>
        </p:nvSpPr>
        <p:spPr>
          <a:xfrm>
            <a:off x="179512" y="1600200"/>
            <a:ext cx="4316288" cy="4525963"/>
          </a:xfrm>
        </p:spPr>
        <p:txBody>
          <a:bodyPr/>
          <a:lstStyle/>
          <a:p>
            <a:pPr>
              <a:defRPr/>
            </a:pPr>
            <a:r>
              <a:rPr lang="cy-GB" sz="2200" dirty="0">
                <a:latin typeface="Lucida Sans" panose="020B0602030504020204" pitchFamily="34" charset="0"/>
              </a:rPr>
              <a:t>A yw ystyr y frawddeg/ paragraff yn glir?</a:t>
            </a:r>
          </a:p>
          <a:p>
            <a:pPr>
              <a:defRPr/>
            </a:pPr>
            <a:r>
              <a:rPr lang="cy-GB" sz="2200" dirty="0">
                <a:latin typeface="Lucida Sans" panose="020B0602030504020204" pitchFamily="34" charset="0"/>
              </a:rPr>
              <a:t>Alla i wella’r ffordd rydw i wedi ysgrifennu’r frawddeg hon / paragraff hwn?</a:t>
            </a:r>
          </a:p>
          <a:p>
            <a:pPr>
              <a:defRPr/>
            </a:pPr>
            <a:r>
              <a:rPr lang="cy-GB" sz="2200" dirty="0">
                <a:latin typeface="Lucida Sans" panose="020B0602030504020204" pitchFamily="34" charset="0"/>
              </a:rPr>
              <a:t>Ydw i wedi defnyddio geiriau cysylltu/pontio i hybu llif a strwythur yr aseiniad?</a:t>
            </a:r>
          </a:p>
          <a:p>
            <a:pPr>
              <a:defRPr/>
            </a:pPr>
            <a:r>
              <a:rPr lang="cy-GB" sz="2200" dirty="0">
                <a:latin typeface="Lucida Sans" panose="020B0602030504020204" pitchFamily="34" charset="0"/>
              </a:rPr>
              <a:t>Ailddrafftiwch a golygwch eich gwaith</a:t>
            </a:r>
          </a:p>
          <a:p>
            <a:pPr>
              <a:defRPr/>
            </a:pPr>
            <a:endParaRPr lang="cy-GB" dirty="0"/>
          </a:p>
        </p:txBody>
      </p:sp>
      <p:sp>
        <p:nvSpPr>
          <p:cNvPr id="7" name="Content Placeholder 4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16288" cy="4525963"/>
          </a:xfrm>
        </p:spPr>
        <p:txBody>
          <a:bodyPr/>
          <a:lstStyle/>
          <a:p>
            <a:pPr>
              <a:defRPr/>
            </a:pPr>
            <a:r>
              <a:rPr lang="en-US" sz="2200" dirty="0">
                <a:solidFill>
                  <a:srgbClr val="0000FF"/>
                </a:solidFill>
                <a:latin typeface="Lucida Sans" panose="020B0602030504020204" pitchFamily="34" charset="0"/>
              </a:rPr>
              <a:t>Is the meaning of the sentence/paragraph clear?</a:t>
            </a:r>
          </a:p>
          <a:p>
            <a:pPr>
              <a:defRPr/>
            </a:pPr>
            <a:r>
              <a:rPr lang="en-US" sz="2200" dirty="0">
                <a:solidFill>
                  <a:srgbClr val="0000FF"/>
                </a:solidFill>
                <a:latin typeface="Lucida Sans" panose="020B0602030504020204" pitchFamily="34" charset="0"/>
              </a:rPr>
              <a:t>Can I improve the way I have written this sentence/paragraph?</a:t>
            </a:r>
          </a:p>
          <a:p>
            <a:pPr>
              <a:defRPr/>
            </a:pPr>
            <a:r>
              <a:rPr lang="en-US" sz="2200" dirty="0">
                <a:solidFill>
                  <a:srgbClr val="0000FF"/>
                </a:solidFill>
                <a:latin typeface="Lucida Sans" panose="020B0602030504020204" pitchFamily="34" charset="0"/>
              </a:rPr>
              <a:t>Have I used linking/transition words to assist the flow and structure of the assignment?</a:t>
            </a:r>
          </a:p>
          <a:p>
            <a:pPr>
              <a:defRPr/>
            </a:pPr>
            <a:r>
              <a:rPr lang="en-US" sz="2200" dirty="0">
                <a:solidFill>
                  <a:srgbClr val="0000FF"/>
                </a:solidFill>
                <a:latin typeface="Lucida Sans" panose="020B0602030504020204" pitchFamily="34" charset="0"/>
              </a:rPr>
              <a:t>Re-draft and edit</a:t>
            </a: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72325143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y-GB" altLang="cy-GB" sz="4000" kern="0" dirty="0">
                <a:solidFill>
                  <a:srgbClr val="000000"/>
                </a:solidFill>
                <a:latin typeface="Lucida Sans" pitchFamily="34" charset="0"/>
              </a:rPr>
              <a:t>Tasg</a:t>
            </a:r>
            <a:br>
              <a:rPr lang="en-GB" altLang="cy-GB" sz="4000" kern="0" dirty="0">
                <a:solidFill>
                  <a:srgbClr val="000000"/>
                </a:solidFill>
                <a:latin typeface="Lucida Sans" pitchFamily="34" charset="0"/>
              </a:rPr>
            </a:br>
            <a:r>
              <a:rPr lang="en-GB" altLang="cy-GB" sz="4000" kern="0" dirty="0">
                <a:solidFill>
                  <a:srgbClr val="0000FF"/>
                </a:solidFill>
                <a:latin typeface="Lucida Sans" pitchFamily="34" charset="0"/>
              </a:rPr>
              <a:t>Task</a:t>
            </a:r>
            <a:endParaRPr lang="cy-GB" dirty="0"/>
          </a:p>
        </p:txBody>
      </p:sp>
      <p:sp>
        <p:nvSpPr>
          <p:cNvPr id="6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1">
              <a:buFont typeface="Arial" panose="020B0604020202020204" pitchFamily="34" charset="0"/>
              <a:buChar char="•"/>
              <a:defRPr/>
            </a:pPr>
            <a:r>
              <a:rPr lang="en-GB" sz="2800" kern="0" dirty="0" err="1">
                <a:solidFill>
                  <a:srgbClr val="000000"/>
                </a:solidFill>
                <a:latin typeface="Lucida Sans" panose="020B0602040502020204" pitchFamily="34" charset="0"/>
              </a:rPr>
              <a:t>Eich</a:t>
            </a:r>
            <a:r>
              <a:rPr lang="en-GB" sz="2800" kern="0" dirty="0">
                <a:solidFill>
                  <a:srgbClr val="000000"/>
                </a:solidFill>
                <a:latin typeface="Lucida Sans" panose="020B0602040502020204" pitchFamily="34" charset="0"/>
              </a:rPr>
              <a:t> </a:t>
            </a:r>
            <a:r>
              <a:rPr lang="en-GB" sz="2800" kern="0" dirty="0" err="1">
                <a:solidFill>
                  <a:srgbClr val="000000"/>
                </a:solidFill>
                <a:latin typeface="Lucida Sans" panose="020B0602040502020204" pitchFamily="34" charset="0"/>
              </a:rPr>
              <a:t>tro</a:t>
            </a:r>
            <a:r>
              <a:rPr lang="en-GB" sz="2800" kern="0" dirty="0">
                <a:solidFill>
                  <a:srgbClr val="000000"/>
                </a:solidFill>
                <a:latin typeface="Lucida Sans" panose="020B0602040502020204" pitchFamily="34" charset="0"/>
              </a:rPr>
              <a:t> chi!</a:t>
            </a:r>
          </a:p>
          <a:p>
            <a:pPr lvl="1">
              <a:buFont typeface="Arial" panose="020B0604020202020204" pitchFamily="34" charset="0"/>
              <a:buChar char="•"/>
              <a:defRPr/>
            </a:pPr>
            <a:r>
              <a:rPr lang="en-GB" sz="2800" kern="0" dirty="0" err="1">
                <a:solidFill>
                  <a:srgbClr val="000000"/>
                </a:solidFill>
                <a:latin typeface="Lucida Sans" panose="020B0602040502020204" pitchFamily="34" charset="0"/>
              </a:rPr>
              <a:t>Gyda’r</a:t>
            </a:r>
            <a:r>
              <a:rPr lang="en-GB" sz="2800" kern="0" dirty="0">
                <a:solidFill>
                  <a:srgbClr val="000000"/>
                </a:solidFill>
                <a:latin typeface="Lucida Sans" panose="020B0602040502020204" pitchFamily="34" charset="0"/>
              </a:rPr>
              <a:t> </a:t>
            </a:r>
            <a:r>
              <a:rPr lang="en-GB" sz="2800" kern="0" dirty="0" err="1">
                <a:solidFill>
                  <a:srgbClr val="000000"/>
                </a:solidFill>
                <a:latin typeface="Lucida Sans" panose="020B0602040502020204" pitchFamily="34" charset="0"/>
              </a:rPr>
              <a:t>esiampl</a:t>
            </a:r>
            <a:r>
              <a:rPr lang="en-GB" sz="2800" kern="0" dirty="0">
                <a:solidFill>
                  <a:srgbClr val="000000"/>
                </a:solidFill>
                <a:latin typeface="Lucida Sans" panose="020B0602040502020204" pitchFamily="34" charset="0"/>
              </a:rPr>
              <a:t> </a:t>
            </a:r>
            <a:r>
              <a:rPr lang="en-GB" sz="2800" kern="0" dirty="0" err="1">
                <a:solidFill>
                  <a:srgbClr val="000000"/>
                </a:solidFill>
                <a:latin typeface="Lucida Sans" panose="020B0602040502020204" pitchFamily="34" charset="0"/>
              </a:rPr>
              <a:t>o’ch</a:t>
            </a:r>
            <a:r>
              <a:rPr lang="en-GB" sz="2800" kern="0" dirty="0">
                <a:solidFill>
                  <a:srgbClr val="000000"/>
                </a:solidFill>
                <a:latin typeface="Lucida Sans" panose="020B0602040502020204" pitchFamily="34" charset="0"/>
              </a:rPr>
              <a:t> </a:t>
            </a:r>
            <a:r>
              <a:rPr lang="en-GB" sz="2800" kern="0" dirty="0" err="1">
                <a:solidFill>
                  <a:srgbClr val="000000"/>
                </a:solidFill>
                <a:latin typeface="Lucida Sans" panose="020B0602040502020204" pitchFamily="34" charset="0"/>
              </a:rPr>
              <a:t>blaen</a:t>
            </a:r>
            <a:r>
              <a:rPr lang="en-GB" sz="2800" kern="0" dirty="0">
                <a:solidFill>
                  <a:srgbClr val="000000"/>
                </a:solidFill>
                <a:latin typeface="Lucida Sans" panose="020B0602040502020204" pitchFamily="34" charset="0"/>
              </a:rPr>
              <a:t>, </a:t>
            </a:r>
            <a:r>
              <a:rPr lang="en-GB" sz="2800" kern="0" dirty="0" err="1">
                <a:solidFill>
                  <a:srgbClr val="000000"/>
                </a:solidFill>
                <a:latin typeface="Lucida Sans" panose="020B0602040502020204" pitchFamily="34" charset="0"/>
              </a:rPr>
              <a:t>ewch</a:t>
            </a:r>
            <a:r>
              <a:rPr lang="en-GB" sz="2800" kern="0" dirty="0">
                <a:solidFill>
                  <a:srgbClr val="000000"/>
                </a:solidFill>
                <a:latin typeface="Lucida Sans" panose="020B0602040502020204" pitchFamily="34" charset="0"/>
              </a:rPr>
              <a:t> </a:t>
            </a:r>
            <a:r>
              <a:rPr lang="en-GB" sz="2800" kern="0" dirty="0" err="1">
                <a:solidFill>
                  <a:srgbClr val="000000"/>
                </a:solidFill>
                <a:latin typeface="Lucida Sans" panose="020B0602040502020204" pitchFamily="34" charset="0"/>
              </a:rPr>
              <a:t>ati</a:t>
            </a:r>
            <a:r>
              <a:rPr lang="en-GB" sz="2800" kern="0" dirty="0">
                <a:solidFill>
                  <a:srgbClr val="000000"/>
                </a:solidFill>
                <a:latin typeface="Lucida Sans" panose="020B0602040502020204" pitchFamily="34" charset="0"/>
              </a:rPr>
              <a:t> </a:t>
            </a:r>
            <a:r>
              <a:rPr lang="en-GB" sz="2800" kern="0" dirty="0" err="1">
                <a:solidFill>
                  <a:srgbClr val="000000"/>
                </a:solidFill>
                <a:latin typeface="Lucida Sans" panose="020B0602040502020204" pitchFamily="34" charset="0"/>
              </a:rPr>
              <a:t>i</a:t>
            </a:r>
            <a:r>
              <a:rPr lang="en-GB" sz="2800" kern="0" dirty="0">
                <a:solidFill>
                  <a:srgbClr val="000000"/>
                </a:solidFill>
                <a:latin typeface="Lucida Sans" panose="020B0602040502020204" pitchFamily="34" charset="0"/>
              </a:rPr>
              <a:t> ail-</a:t>
            </a:r>
            <a:r>
              <a:rPr lang="en-GB" sz="2800" kern="0" dirty="0" err="1">
                <a:solidFill>
                  <a:srgbClr val="000000"/>
                </a:solidFill>
                <a:latin typeface="Lucida Sans" panose="020B0602040502020204" pitchFamily="34" charset="0"/>
              </a:rPr>
              <a:t>ysgrifennu’r</a:t>
            </a:r>
            <a:r>
              <a:rPr lang="en-GB" sz="2800" kern="0" dirty="0">
                <a:solidFill>
                  <a:srgbClr val="000000"/>
                </a:solidFill>
                <a:latin typeface="Lucida Sans" panose="020B0602040502020204" pitchFamily="34" charset="0"/>
              </a:rPr>
              <a:t> </a:t>
            </a:r>
            <a:r>
              <a:rPr lang="en-GB" sz="2800" kern="0" dirty="0" err="1">
                <a:solidFill>
                  <a:srgbClr val="000000"/>
                </a:solidFill>
                <a:latin typeface="Lucida Sans" panose="020B0602040502020204" pitchFamily="34" charset="0"/>
              </a:rPr>
              <a:t>baragraff</a:t>
            </a:r>
            <a:r>
              <a:rPr lang="en-GB" sz="2800" kern="0" dirty="0">
                <a:solidFill>
                  <a:srgbClr val="000000"/>
                </a:solidFill>
                <a:latin typeface="Lucida Sans" panose="020B0602040502020204" pitchFamily="34" charset="0"/>
              </a:rPr>
              <a:t>/au </a:t>
            </a:r>
            <a:r>
              <a:rPr lang="en-GB" sz="2800" kern="0" dirty="0" err="1">
                <a:solidFill>
                  <a:srgbClr val="000000"/>
                </a:solidFill>
                <a:latin typeface="Lucida Sans" panose="020B0602040502020204" pitchFamily="34" charset="0"/>
              </a:rPr>
              <a:t>mewn</a:t>
            </a:r>
            <a:r>
              <a:rPr lang="en-GB" sz="2800" kern="0" dirty="0">
                <a:solidFill>
                  <a:srgbClr val="000000"/>
                </a:solidFill>
                <a:latin typeface="Lucida Sans" panose="020B0602040502020204" pitchFamily="34" charset="0"/>
              </a:rPr>
              <a:t> </a:t>
            </a:r>
            <a:r>
              <a:rPr lang="en-GB" sz="2800" kern="0" dirty="0" err="1">
                <a:solidFill>
                  <a:srgbClr val="000000"/>
                </a:solidFill>
                <a:latin typeface="Lucida Sans" panose="020B0602040502020204" pitchFamily="34" charset="0"/>
              </a:rPr>
              <a:t>arddull</a:t>
            </a:r>
            <a:r>
              <a:rPr lang="en-GB" sz="2800" kern="0" dirty="0">
                <a:solidFill>
                  <a:srgbClr val="000000"/>
                </a:solidFill>
                <a:latin typeface="Lucida Sans" panose="020B0602040502020204" pitchFamily="34" charset="0"/>
              </a:rPr>
              <a:t> </a:t>
            </a:r>
            <a:r>
              <a:rPr lang="en-GB" sz="2800" kern="0" dirty="0" err="1">
                <a:solidFill>
                  <a:srgbClr val="000000"/>
                </a:solidFill>
                <a:latin typeface="Lucida Sans" panose="020B0602040502020204" pitchFamily="34" charset="0"/>
              </a:rPr>
              <a:t>ffurfiol</a:t>
            </a:r>
            <a:r>
              <a:rPr lang="en-GB" sz="2800" kern="0" dirty="0">
                <a:solidFill>
                  <a:srgbClr val="000000"/>
                </a:solidFill>
                <a:latin typeface="Lucida Sans" panose="020B0602040502020204" pitchFamily="34" charset="0"/>
              </a:rPr>
              <a:t>, </a:t>
            </a:r>
            <a:r>
              <a:rPr lang="en-GB" sz="2800" kern="0" dirty="0" err="1">
                <a:solidFill>
                  <a:srgbClr val="000000"/>
                </a:solidFill>
                <a:latin typeface="Lucida Sans" panose="020B0602040502020204" pitchFamily="34" charset="0"/>
              </a:rPr>
              <a:t>academaidd</a:t>
            </a:r>
            <a:r>
              <a:rPr lang="en-GB" sz="2800" kern="0" dirty="0">
                <a:solidFill>
                  <a:srgbClr val="000000"/>
                </a:solidFill>
                <a:latin typeface="Lucida Sans" panose="020B0602040502020204" pitchFamily="34" charset="0"/>
              </a:rPr>
              <a:t>.</a:t>
            </a:r>
            <a:endParaRPr lang="cy-GB" sz="2800" kern="0" dirty="0">
              <a:solidFill>
                <a:srgbClr val="000000"/>
              </a:solidFill>
              <a:latin typeface="Lucida Sans" panose="020B0602040502020204" pitchFamily="34" charset="0"/>
            </a:endParaRPr>
          </a:p>
          <a:p>
            <a:pPr>
              <a:defRPr/>
            </a:pPr>
            <a:endParaRPr lang="cy-GB" dirty="0"/>
          </a:p>
        </p:txBody>
      </p:sp>
      <p:sp>
        <p:nvSpPr>
          <p:cNvPr id="7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</a:rPr>
              <a:t>Your turn!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</a:rPr>
              <a:t>With the sample provided, re-write the paragraph/s in a formal, academic style.</a:t>
            </a:r>
            <a:endParaRPr lang="en-US" altLang="cy-GB" kern="0" dirty="0">
              <a:solidFill>
                <a:srgbClr val="0000FF"/>
              </a:solidFill>
              <a:latin typeface="Lucida Sans" pitchFamily="34" charset="0"/>
            </a:endParaRP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68366942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hema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Thema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BrightEyesHarvey:Applications (Mac OS 9):Microsoft Office 98:Templates:Blank Presentation</Template>
  <TotalTime>2352</TotalTime>
  <Words>647</Words>
  <Application>Microsoft Office PowerPoint</Application>
  <PresentationFormat>On-screen Show (4:3)</PresentationFormat>
  <Paragraphs>124</Paragraphs>
  <Slides>13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Myriad Pro</vt:lpstr>
      <vt:lpstr>Arial</vt:lpstr>
      <vt:lpstr>Calibri</vt:lpstr>
      <vt:lpstr>Calibri Light</vt:lpstr>
      <vt:lpstr>Lucida Sans</vt:lpstr>
      <vt:lpstr>Times</vt:lpstr>
      <vt:lpstr>Office Theme</vt:lpstr>
      <vt:lpstr>PowerPoint Presentation</vt:lpstr>
      <vt:lpstr>Cynnwys Contents</vt:lpstr>
      <vt:lpstr>Adnoddau Resources</vt:lpstr>
      <vt:lpstr>Sgiliau Cyflogadwyedd/Trosglwyddadwy Employability/Transferable Skills</vt:lpstr>
      <vt:lpstr>Arddull Academaidd Academic Style</vt:lpstr>
      <vt:lpstr>Arddull Academaidd Academic Style</vt:lpstr>
      <vt:lpstr>Byddwch yn ffurfiol Be formal</vt:lpstr>
      <vt:lpstr>Byddwch yn ffurfiol Be formal</vt:lpstr>
      <vt:lpstr>Osgowch fratiaith ac ymadroddion llafar  Avoid slang and colloquiums </vt:lpstr>
      <vt:lpstr>“Kids, children and goats…”</vt:lpstr>
      <vt:lpstr>Ysgrifennu beirniadol Critical writing </vt:lpstr>
      <vt:lpstr>Byddwch yn gryno a threfnus  Be concise and structured </vt:lpstr>
      <vt:lpstr>Tasg Task</vt:lpstr>
    </vt:vector>
  </TitlesOfParts>
  <Company>Stills Design &amp; Advertising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Templed PowerPoint Bwrdd yr Iaith Gymraeg</dc:title>
  <dc:creator>chris carpenter</dc:creator>
  <cp:keywords>templed, dempled, thempled, powerpoint, bwrdd, fwrdd, iaith, cymraeg, gymraeg, chymraeg, cyflwyniadau, gyflwyniadau, chyflwyniadau, delwedd, ddelwedd,</cp:keywords>
  <cp:lastModifiedBy>Glenda Tinney</cp:lastModifiedBy>
  <cp:revision>108</cp:revision>
  <dcterms:created xsi:type="dcterms:W3CDTF">2004-04-06T15:50:52Z</dcterms:created>
  <dcterms:modified xsi:type="dcterms:W3CDTF">2021-08-11T12:22:14Z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WLBCategory">
    <vt:lpwstr>61</vt:lpwstr>
  </property>
  <property fmtid="{D5CDD505-2E9C-101B-9397-08002B2CF9AE}" pid="3" name="Target Audiences">
    <vt:lpwstr/>
  </property>
  <property fmtid="{D5CDD505-2E9C-101B-9397-08002B2CF9AE}" pid="4" name="Description0">
    <vt:lpwstr>Dyma dempled y Bwrdd ar gyfer cyflwyniadau PowerPoint. Mae'n cynnwys gwybodaeth a fydd o gymorth i chi lunio cyflwyniadau sydd yn cyflwyno delwedd y Bwrdd yn gyson. Cofiwch lynu'n gaeth at y templed - peidiwch â'i newid o gwbl.</vt:lpwstr>
  </property>
  <property fmtid="{D5CDD505-2E9C-101B-9397-08002B2CF9AE}" pid="5" name="Sites">
    <vt:lpwstr>;#Intranet Site;#</vt:lpwstr>
  </property>
  <property fmtid="{D5CDD505-2E9C-101B-9397-08002B2CF9AE}" pid="6" name="Name">
    <vt:lpwstr>1091.PPT</vt:lpwstr>
  </property>
  <property fmtid="{D5CDD505-2E9C-101B-9397-08002B2CF9AE}" pid="7" name="Date">
    <vt:lpwstr>2007-03-12T00:00:00Z</vt:lpwstr>
  </property>
  <property fmtid="{D5CDD505-2E9C-101B-9397-08002B2CF9AE}" pid="8" name="Order">
    <vt:lpwstr>211100.000000000</vt:lpwstr>
  </property>
  <property fmtid="{D5CDD505-2E9C-101B-9397-08002B2CF9AE}" pid="9" name="Hidden">
    <vt:lpwstr>0</vt:lpwstr>
  </property>
  <property fmtid="{D5CDD505-2E9C-101B-9397-08002B2CF9AE}" pid="10" name="IsPopular">
    <vt:lpwstr>0</vt:lpwstr>
  </property>
  <property fmtid="{D5CDD505-2E9C-101B-9397-08002B2CF9AE}" pid="11" name="xd_Signature">
    <vt:lpwstr/>
  </property>
  <property fmtid="{D5CDD505-2E9C-101B-9397-08002B2CF9AE}" pid="12" name="TemplateUrl">
    <vt:lpwstr/>
  </property>
  <property fmtid="{D5CDD505-2E9C-101B-9397-08002B2CF9AE}" pid="13" name="PublishingStartDate">
    <vt:lpwstr/>
  </property>
  <property fmtid="{D5CDD505-2E9C-101B-9397-08002B2CF9AE}" pid="14" name="PublishingExpirationDate">
    <vt:lpwstr/>
  </property>
  <property fmtid="{D5CDD505-2E9C-101B-9397-08002B2CF9AE}" pid="15" name="xd_ProgID">
    <vt:lpwstr/>
  </property>
  <property fmtid="{D5CDD505-2E9C-101B-9397-08002B2CF9AE}" pid="16" name="_SourceUrl">
    <vt:lpwstr/>
  </property>
  <property fmtid="{D5CDD505-2E9C-101B-9397-08002B2CF9AE}" pid="17" name="Keywords0">
    <vt:lpwstr>templed, dempled, thempled, powerpoint, bwrdd, fwrdd, iaith, cymraeg, gymraeg, chymraeg, cyflwyniadau, gyflwyniadau, chyflwyniadau, delwedd, ddelwedd, </vt:lpwstr>
  </property>
  <property fmtid="{D5CDD505-2E9C-101B-9397-08002B2CF9AE}" pid="18" name="Language">
    <vt:lpwstr>Welsh</vt:lpwstr>
  </property>
  <property fmtid="{D5CDD505-2E9C-101B-9397-08002B2CF9AE}" pid="19" name="display_urn:schemas-microsoft-com:office:office#Editor">
    <vt:lpwstr>NTDD2413\Operator</vt:lpwstr>
  </property>
  <property fmtid="{D5CDD505-2E9C-101B-9397-08002B2CF9AE}" pid="20" name="display_urn:schemas-microsoft-com:office:office#Author">
    <vt:lpwstr>Jeremy Evas</vt:lpwstr>
  </property>
  <property fmtid="{D5CDD505-2E9C-101B-9397-08002B2CF9AE}" pid="21" name="ContentTypeId">
    <vt:lpwstr>0x01010029C9ACB7DBE74D46989F0EEF1A4019DC</vt:lpwstr>
  </property>
</Properties>
</file>