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65" r:id="rId2"/>
    <p:sldId id="256"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Zainab Sesay" initials="ZS" lastIdx="1" clrIdx="0">
    <p:extLst>
      <p:ext uri="{19B8F6BF-5375-455C-9EA6-DF929625EA0E}">
        <p15:presenceInfo xmlns:p15="http://schemas.microsoft.com/office/powerpoint/2012/main" userId="S::S45486775@sccb.ac.uk::09962de6-337e-4e26-a722-0145c1400f1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commentAuthors" Target="commentAuthor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83A7B2-012D-485A-8EBC-684F1473030B}" type="datetimeFigureOut">
              <a:rPr lang="en-US" smtClean="0"/>
              <a:t>10/9/2022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B4E0F3-4556-49B9-9E2C-818041363344}" type="slidenum">
              <a:rPr lang="en-US" smtClean="0"/>
              <a:t>‹#›</a:t>
            </a:fld>
            <a:endParaRPr lang="en-US"/>
          </a:p>
        </p:txBody>
      </p:sp>
    </p:spTree>
    <p:extLst>
      <p:ext uri="{BB962C8B-B14F-4D97-AF65-F5344CB8AC3E}">
        <p14:creationId xmlns:p14="http://schemas.microsoft.com/office/powerpoint/2010/main" val="131745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Psychology is very important factor for social worker to understand the demand, expectation and behaviors of individuals. Psychology helps social worker to ensure holistic solutions of patients. In UK, maximum social worker practices different psychological theory to detect the problem of patients and ensure best salutations. Social learning theory is very popular physical theory that helps social worker to evaluate different factors that influence behaviors, attitudes and expectation of individuals.</a:t>
            </a:r>
          </a:p>
          <a:p>
            <a:endParaRPr lang="en-US" dirty="0"/>
          </a:p>
        </p:txBody>
      </p:sp>
      <p:sp>
        <p:nvSpPr>
          <p:cNvPr id="4" name="Slide Number Placeholder 3"/>
          <p:cNvSpPr>
            <a:spLocks noGrp="1"/>
          </p:cNvSpPr>
          <p:nvPr>
            <p:ph type="sldNum" sz="quarter" idx="10"/>
          </p:nvPr>
        </p:nvSpPr>
        <p:spPr/>
        <p:txBody>
          <a:bodyPr/>
          <a:lstStyle/>
          <a:p>
            <a:fld id="{51B4E0F3-4556-49B9-9E2C-818041363344}" type="slidenum">
              <a:rPr lang="en-US" smtClean="0"/>
              <a:t>3</a:t>
            </a:fld>
            <a:endParaRPr lang="en-US"/>
          </a:p>
        </p:txBody>
      </p:sp>
    </p:spTree>
    <p:extLst>
      <p:ext uri="{BB962C8B-B14F-4D97-AF65-F5344CB8AC3E}">
        <p14:creationId xmlns:p14="http://schemas.microsoft.com/office/powerpoint/2010/main" val="2305284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Psychologist Albert Bandura developed social learning theory which known as social cognitive theory. In UK, family social worker practices this cognitive theory to measure different problems and expectations of patients. There are five principles of social learning theory like-observation, retention, attention, reproduction and motivation (</a:t>
            </a:r>
            <a:r>
              <a:rPr lang="en-US" sz="1200" kern="1200" dirty="0" err="1">
                <a:solidFill>
                  <a:schemeClr val="tx1"/>
                </a:solidFill>
                <a:effectLst/>
                <a:latin typeface="+mn-lt"/>
                <a:ea typeface="+mn-ea"/>
                <a:cs typeface="+mn-cs"/>
              </a:rPr>
              <a:t>Knardahl</a:t>
            </a:r>
            <a:r>
              <a:rPr lang="en-US" sz="1200" kern="1200" dirty="0">
                <a:solidFill>
                  <a:schemeClr val="tx1"/>
                </a:solidFill>
                <a:effectLst/>
                <a:latin typeface="+mn-lt"/>
                <a:ea typeface="+mn-ea"/>
                <a:cs typeface="+mn-cs"/>
              </a:rPr>
              <a:t> &amp; Other, 2014). Family social worker follows the principles and policies of social learning theory to evaluate the psychological factors of individuals.</a:t>
            </a:r>
          </a:p>
          <a:p>
            <a:endParaRPr lang="en-US" dirty="0"/>
          </a:p>
        </p:txBody>
      </p:sp>
      <p:sp>
        <p:nvSpPr>
          <p:cNvPr id="4" name="Slide Number Placeholder 3"/>
          <p:cNvSpPr>
            <a:spLocks noGrp="1"/>
          </p:cNvSpPr>
          <p:nvPr>
            <p:ph type="sldNum" sz="quarter" idx="10"/>
          </p:nvPr>
        </p:nvSpPr>
        <p:spPr/>
        <p:txBody>
          <a:bodyPr/>
          <a:lstStyle/>
          <a:p>
            <a:fld id="{51B4E0F3-4556-49B9-9E2C-818041363344}" type="slidenum">
              <a:rPr lang="en-US" smtClean="0"/>
              <a:t>4</a:t>
            </a:fld>
            <a:endParaRPr lang="en-US"/>
          </a:p>
        </p:txBody>
      </p:sp>
    </p:spTree>
    <p:extLst>
      <p:ext uri="{BB962C8B-B14F-4D97-AF65-F5344CB8AC3E}">
        <p14:creationId xmlns:p14="http://schemas.microsoft.com/office/powerpoint/2010/main" val="230562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Family social worker need to practice the principles of social learning theory to conduct effective operations in workplace. The first step of social learning theory is attention where family social worker pay attention to the behaviors and approaches of family members in different situations in society. Family social worker must analysis and evaluate different attitudes and approaches of family members to provide them effective support and facilities (</a:t>
            </a:r>
            <a:r>
              <a:rPr lang="en-US" sz="1200" kern="1200" dirty="0" err="1">
                <a:solidFill>
                  <a:schemeClr val="tx1"/>
                </a:solidFill>
                <a:effectLst/>
                <a:latin typeface="+mn-lt"/>
                <a:ea typeface="+mn-ea"/>
                <a:cs typeface="+mn-cs"/>
              </a:rPr>
              <a:t>Onivehu</a:t>
            </a:r>
            <a:r>
              <a:rPr lang="en-US" sz="1200" kern="1200" dirty="0">
                <a:solidFill>
                  <a:schemeClr val="tx1"/>
                </a:solidFill>
                <a:effectLst/>
                <a:latin typeface="+mn-lt"/>
                <a:ea typeface="+mn-ea"/>
                <a:cs typeface="+mn-cs"/>
              </a:rPr>
              <a:t>, 2020). For, exempla, the attention of wrong behaviors of family members.</a:t>
            </a:r>
          </a:p>
          <a:p>
            <a:endParaRPr lang="en-US" dirty="0"/>
          </a:p>
        </p:txBody>
      </p:sp>
      <p:sp>
        <p:nvSpPr>
          <p:cNvPr id="4" name="Slide Number Placeholder 3"/>
          <p:cNvSpPr>
            <a:spLocks noGrp="1"/>
          </p:cNvSpPr>
          <p:nvPr>
            <p:ph type="sldNum" sz="quarter" idx="10"/>
          </p:nvPr>
        </p:nvSpPr>
        <p:spPr/>
        <p:txBody>
          <a:bodyPr/>
          <a:lstStyle/>
          <a:p>
            <a:fld id="{51B4E0F3-4556-49B9-9E2C-818041363344}" type="slidenum">
              <a:rPr lang="en-US" smtClean="0"/>
              <a:t>5</a:t>
            </a:fld>
            <a:endParaRPr lang="en-US"/>
          </a:p>
        </p:txBody>
      </p:sp>
    </p:spTree>
    <p:extLst>
      <p:ext uri="{BB962C8B-B14F-4D97-AF65-F5344CB8AC3E}">
        <p14:creationId xmlns:p14="http://schemas.microsoft.com/office/powerpoint/2010/main" val="100014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second principle social learning theory is retention where family social worker remember the previous activities of family members. In this time social worker analysis and evaluate the positive and negative experience about the behaviors and expectations of family members (Linton &amp; Shaw, 2011). Family social worker also tries to detect the causes and effects of wrong behaviors of individuals in various critical situations. </a:t>
            </a:r>
          </a:p>
          <a:p>
            <a:endParaRPr lang="en-US" dirty="0"/>
          </a:p>
        </p:txBody>
      </p:sp>
      <p:sp>
        <p:nvSpPr>
          <p:cNvPr id="4" name="Slide Number Placeholder 3"/>
          <p:cNvSpPr>
            <a:spLocks noGrp="1"/>
          </p:cNvSpPr>
          <p:nvPr>
            <p:ph type="sldNum" sz="quarter" idx="10"/>
          </p:nvPr>
        </p:nvSpPr>
        <p:spPr/>
        <p:txBody>
          <a:bodyPr/>
          <a:lstStyle/>
          <a:p>
            <a:fld id="{51B4E0F3-4556-49B9-9E2C-818041363344}" type="slidenum">
              <a:rPr lang="en-US" smtClean="0"/>
              <a:t>6</a:t>
            </a:fld>
            <a:endParaRPr lang="en-US"/>
          </a:p>
        </p:txBody>
      </p:sp>
    </p:spTree>
    <p:extLst>
      <p:ext uri="{BB962C8B-B14F-4D97-AF65-F5344CB8AC3E}">
        <p14:creationId xmlns:p14="http://schemas.microsoft.com/office/powerpoint/2010/main" val="2529733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Reproduction is very important principle of social learning theory where social worker evaluate the repetition behaviors and activities of family members. In society, each individual repeats his or her behaviors that shows personality. Family social worker evaluates those repetition behaviors and activities of individuals to provide effective directions to overcome any critical situations (</a:t>
            </a:r>
            <a:r>
              <a:rPr lang="en-US" sz="1200" kern="1200" dirty="0" err="1">
                <a:solidFill>
                  <a:schemeClr val="tx1"/>
                </a:solidFill>
                <a:effectLst/>
                <a:latin typeface="+mn-lt"/>
                <a:ea typeface="+mn-ea"/>
                <a:cs typeface="+mn-cs"/>
              </a:rPr>
              <a:t>Brajković</a:t>
            </a:r>
            <a:r>
              <a:rPr lang="en-US" sz="1200" kern="1200" dirty="0">
                <a:solidFill>
                  <a:schemeClr val="tx1"/>
                </a:solidFill>
                <a:effectLst/>
                <a:latin typeface="+mn-lt"/>
                <a:ea typeface="+mn-ea"/>
                <a:cs typeface="+mn-cs"/>
              </a:rPr>
              <a:t> &amp; Other, 2010). Motivation is another important psychological factor that influence future activities of individuals. In this time, family social worker gives motivation to individuals for improving areas of weakness and performing effective action procedures in society. Social learning theory plays a supportive role for improving innermost approaches and activities of individuals in society. Besides, psychological factor is very important issue for family social worker to detect the problems of patients and perform effective operations in any critical situations.</a:t>
            </a:r>
            <a:endParaRPr lang="en-US" dirty="0"/>
          </a:p>
        </p:txBody>
      </p:sp>
      <p:sp>
        <p:nvSpPr>
          <p:cNvPr id="4" name="Slide Number Placeholder 3"/>
          <p:cNvSpPr>
            <a:spLocks noGrp="1"/>
          </p:cNvSpPr>
          <p:nvPr>
            <p:ph type="sldNum" sz="quarter" idx="10"/>
          </p:nvPr>
        </p:nvSpPr>
        <p:spPr/>
        <p:txBody>
          <a:bodyPr/>
          <a:lstStyle/>
          <a:p>
            <a:fld id="{51B4E0F3-4556-49B9-9E2C-818041363344}" type="slidenum">
              <a:rPr lang="en-US" smtClean="0"/>
              <a:t>7</a:t>
            </a:fld>
            <a:endParaRPr lang="en-US"/>
          </a:p>
        </p:txBody>
      </p:sp>
    </p:spTree>
    <p:extLst>
      <p:ext uri="{BB962C8B-B14F-4D97-AF65-F5344CB8AC3E}">
        <p14:creationId xmlns:p14="http://schemas.microsoft.com/office/powerpoint/2010/main" val="1411950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Psychological factors are key concerning issues for each family social worker to conduct activities and take any new decision. Family social worker applies Social learning theory to analysis and evaluate psychological factors of individuals. Social learning theory mainly importance on personal, behavioral and environmental factors that influence psychological approaches and activities of individuals.</a:t>
            </a:r>
          </a:p>
          <a:p>
            <a:endParaRPr lang="en-US" dirty="0"/>
          </a:p>
        </p:txBody>
      </p:sp>
      <p:sp>
        <p:nvSpPr>
          <p:cNvPr id="4" name="Slide Number Placeholder 3"/>
          <p:cNvSpPr>
            <a:spLocks noGrp="1"/>
          </p:cNvSpPr>
          <p:nvPr>
            <p:ph type="sldNum" sz="quarter" idx="10"/>
          </p:nvPr>
        </p:nvSpPr>
        <p:spPr/>
        <p:txBody>
          <a:bodyPr/>
          <a:lstStyle/>
          <a:p>
            <a:fld id="{51B4E0F3-4556-49B9-9E2C-818041363344}" type="slidenum">
              <a:rPr lang="en-US" smtClean="0"/>
              <a:t>8</a:t>
            </a:fld>
            <a:endParaRPr lang="en-US"/>
          </a:p>
        </p:txBody>
      </p:sp>
    </p:spTree>
    <p:extLst>
      <p:ext uri="{BB962C8B-B14F-4D97-AF65-F5344CB8AC3E}">
        <p14:creationId xmlns:p14="http://schemas.microsoft.com/office/powerpoint/2010/main" val="4220097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Finne</a:t>
            </a:r>
            <a:r>
              <a:rPr lang="en-US" sz="1200" kern="1200" dirty="0">
                <a:solidFill>
                  <a:schemeClr val="tx1"/>
                </a:solidFill>
                <a:effectLst/>
                <a:latin typeface="+mn-lt"/>
                <a:ea typeface="+mn-ea"/>
                <a:cs typeface="+mn-cs"/>
              </a:rPr>
              <a:t>, L.B., Christensen, J.O. and </a:t>
            </a:r>
            <a:r>
              <a:rPr lang="en-US" sz="1200" kern="1200" dirty="0" err="1">
                <a:solidFill>
                  <a:schemeClr val="tx1"/>
                </a:solidFill>
                <a:effectLst/>
                <a:latin typeface="+mn-lt"/>
                <a:ea typeface="+mn-ea"/>
                <a:cs typeface="+mn-cs"/>
              </a:rPr>
              <a:t>Knardahl</a:t>
            </a:r>
            <a:r>
              <a:rPr lang="en-US" sz="1200" kern="1200" dirty="0">
                <a:solidFill>
                  <a:schemeClr val="tx1"/>
                </a:solidFill>
                <a:effectLst/>
                <a:latin typeface="+mn-lt"/>
                <a:ea typeface="+mn-ea"/>
                <a:cs typeface="+mn-cs"/>
              </a:rPr>
              <a:t>, S., 2014. Psychological and social work factors as predictors of mental distress: a prospective study. </a:t>
            </a:r>
            <a:r>
              <a:rPr lang="en-US" sz="1200" i="1" kern="1200" dirty="0" err="1">
                <a:solidFill>
                  <a:schemeClr val="tx1"/>
                </a:solidFill>
                <a:effectLst/>
                <a:latin typeface="+mn-lt"/>
                <a:ea typeface="+mn-ea"/>
                <a:cs typeface="+mn-cs"/>
              </a:rPr>
              <a:t>PloS</a:t>
            </a:r>
            <a:r>
              <a:rPr lang="en-US" sz="1200" i="1" kern="1200" dirty="0">
                <a:solidFill>
                  <a:schemeClr val="tx1"/>
                </a:solidFill>
                <a:effectLst/>
                <a:latin typeface="+mn-lt"/>
                <a:ea typeface="+mn-ea"/>
                <a:cs typeface="+mn-cs"/>
              </a:rPr>
              <a:t> one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9</a:t>
            </a:r>
            <a:r>
              <a:rPr lang="en-US" sz="1200" kern="1200" dirty="0">
                <a:solidFill>
                  <a:schemeClr val="tx1"/>
                </a:solidFill>
                <a:effectLst/>
                <a:latin typeface="+mn-lt"/>
                <a:ea typeface="+mn-ea"/>
                <a:cs typeface="+mn-cs"/>
              </a:rPr>
              <a:t>(7), p.e102514.</a:t>
            </a:r>
          </a:p>
          <a:p>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Gregurek</a:t>
            </a:r>
            <a:r>
              <a:rPr lang="en-US" sz="1200" kern="1200" dirty="0">
                <a:solidFill>
                  <a:schemeClr val="tx1"/>
                </a:solidFill>
                <a:effectLst/>
                <a:latin typeface="+mn-lt"/>
                <a:ea typeface="+mn-ea"/>
                <a:cs typeface="+mn-cs"/>
              </a:rPr>
              <a:t>, R., </a:t>
            </a:r>
            <a:r>
              <a:rPr lang="en-US" sz="1200" kern="1200" dirty="0" err="1">
                <a:solidFill>
                  <a:schemeClr val="tx1"/>
                </a:solidFill>
                <a:effectLst/>
                <a:latin typeface="+mn-lt"/>
                <a:ea typeface="+mn-ea"/>
                <a:cs typeface="+mn-cs"/>
              </a:rPr>
              <a:t>Braš</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Đorđević</a:t>
            </a:r>
            <a:r>
              <a:rPr lang="en-US" sz="1200" kern="1200" dirty="0">
                <a:solidFill>
                  <a:schemeClr val="tx1"/>
                </a:solidFill>
                <a:effectLst/>
                <a:latin typeface="+mn-lt"/>
                <a:ea typeface="+mn-ea"/>
                <a:cs typeface="+mn-cs"/>
              </a:rPr>
              <a:t>, V., </a:t>
            </a:r>
            <a:r>
              <a:rPr lang="en-US" sz="1200" kern="1200" dirty="0" err="1">
                <a:solidFill>
                  <a:schemeClr val="tx1"/>
                </a:solidFill>
                <a:effectLst/>
                <a:latin typeface="+mn-lt"/>
                <a:ea typeface="+mn-ea"/>
                <a:cs typeface="+mn-cs"/>
              </a:rPr>
              <a:t>Ratković</a:t>
            </a:r>
            <a:r>
              <a:rPr lang="en-US" sz="1200" kern="1200" dirty="0">
                <a:solidFill>
                  <a:schemeClr val="tx1"/>
                </a:solidFill>
                <a:effectLst/>
                <a:latin typeface="+mn-lt"/>
                <a:ea typeface="+mn-ea"/>
                <a:cs typeface="+mn-cs"/>
              </a:rPr>
              <a:t>, A.S. and </a:t>
            </a:r>
            <a:r>
              <a:rPr lang="en-US" sz="1200" kern="1200" dirty="0" err="1">
                <a:solidFill>
                  <a:schemeClr val="tx1"/>
                </a:solidFill>
                <a:effectLst/>
                <a:latin typeface="+mn-lt"/>
                <a:ea typeface="+mn-ea"/>
                <a:cs typeface="+mn-cs"/>
              </a:rPr>
              <a:t>Brajković</a:t>
            </a:r>
            <a:r>
              <a:rPr lang="en-US" sz="1200" kern="1200" dirty="0">
                <a:solidFill>
                  <a:schemeClr val="tx1"/>
                </a:solidFill>
                <a:effectLst/>
                <a:latin typeface="+mn-lt"/>
                <a:ea typeface="+mn-ea"/>
                <a:cs typeface="+mn-cs"/>
              </a:rPr>
              <a:t>, L., 2010. Psychological problems of patients with cancer. </a:t>
            </a:r>
            <a:r>
              <a:rPr lang="en-US" sz="1200" i="1" kern="1200" dirty="0" err="1">
                <a:solidFill>
                  <a:schemeClr val="tx1"/>
                </a:solidFill>
                <a:effectLst/>
                <a:latin typeface="+mn-lt"/>
                <a:ea typeface="+mn-ea"/>
                <a:cs typeface="+mn-cs"/>
              </a:rPr>
              <a:t>Psychiatria</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Danubina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22</a:t>
            </a:r>
            <a:r>
              <a:rPr lang="en-US" sz="1200" kern="1200" dirty="0">
                <a:solidFill>
                  <a:schemeClr val="tx1"/>
                </a:solidFill>
                <a:effectLst/>
                <a:latin typeface="+mn-lt"/>
                <a:ea typeface="+mn-ea"/>
                <a:cs typeface="+mn-cs"/>
              </a:rPr>
              <a:t>(2), pp.227-230.</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Linton, S.J. and Shaw, W.S., 2011. Impact of psychological factors in the experience of pain. </a:t>
            </a:r>
            <a:r>
              <a:rPr lang="en-US" sz="1200" i="1" kern="1200" dirty="0">
                <a:solidFill>
                  <a:schemeClr val="tx1"/>
                </a:solidFill>
                <a:effectLst/>
                <a:latin typeface="+mn-lt"/>
                <a:ea typeface="+mn-ea"/>
                <a:cs typeface="+mn-cs"/>
              </a:rPr>
              <a:t>Physical therapy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91</a:t>
            </a:r>
            <a:r>
              <a:rPr lang="en-US" sz="1200" kern="1200" dirty="0">
                <a:solidFill>
                  <a:schemeClr val="tx1"/>
                </a:solidFill>
                <a:effectLst/>
                <a:latin typeface="+mn-lt"/>
                <a:ea typeface="+mn-ea"/>
                <a:cs typeface="+mn-cs"/>
              </a:rPr>
              <a:t>(5), pp.700-711.</a:t>
            </a:r>
          </a:p>
          <a:p>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Onivehu</a:t>
            </a:r>
            <a:r>
              <a:rPr lang="en-US" sz="1200" kern="1200" dirty="0">
                <a:solidFill>
                  <a:schemeClr val="tx1"/>
                </a:solidFill>
                <a:effectLst/>
                <a:latin typeface="+mn-lt"/>
                <a:ea typeface="+mn-ea"/>
                <a:cs typeface="+mn-cs"/>
              </a:rPr>
              <a:t>, A.O., 2020. The relationship between psychological capital and academic performance of social work students. </a:t>
            </a:r>
            <a:r>
              <a:rPr lang="en-US" sz="1200" i="1" kern="1200" dirty="0" err="1">
                <a:solidFill>
                  <a:schemeClr val="tx1"/>
                </a:solidFill>
                <a:effectLst/>
                <a:latin typeface="+mn-lt"/>
                <a:ea typeface="+mn-ea"/>
                <a:cs typeface="+mn-cs"/>
              </a:rPr>
              <a:t>Sociální</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Pedagogika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8</a:t>
            </a:r>
            <a:r>
              <a:rPr lang="en-US" sz="1200" kern="1200" dirty="0">
                <a:solidFill>
                  <a:schemeClr val="tx1"/>
                </a:solidFill>
                <a:effectLst/>
                <a:latin typeface="+mn-lt"/>
                <a:ea typeface="+mn-ea"/>
                <a:cs typeface="+mn-cs"/>
              </a:rPr>
              <a:t>(1), pp.53-67.</a:t>
            </a:r>
          </a:p>
          <a:p>
            <a:r>
              <a:rPr lang="en-US" sz="1200" kern="1200" dirty="0">
                <a:solidFill>
                  <a:schemeClr val="tx1"/>
                </a:solidFill>
                <a:effectLst/>
                <a:latin typeface="+mn-lt"/>
                <a:ea typeface="+mn-ea"/>
                <a:cs typeface="+mn-cs"/>
              </a:rPr>
              <a:t>Reference </a:t>
            </a:r>
            <a:endParaRPr lang="en-US" dirty="0"/>
          </a:p>
        </p:txBody>
      </p:sp>
      <p:sp>
        <p:nvSpPr>
          <p:cNvPr id="4" name="Slide Number Placeholder 3"/>
          <p:cNvSpPr>
            <a:spLocks noGrp="1"/>
          </p:cNvSpPr>
          <p:nvPr>
            <p:ph type="sldNum" sz="quarter" idx="10"/>
          </p:nvPr>
        </p:nvSpPr>
        <p:spPr/>
        <p:txBody>
          <a:bodyPr/>
          <a:lstStyle/>
          <a:p>
            <a:fld id="{51B4E0F3-4556-49B9-9E2C-818041363344}" type="slidenum">
              <a:rPr lang="en-US" smtClean="0"/>
              <a:t>9</a:t>
            </a:fld>
            <a:endParaRPr lang="en-US"/>
          </a:p>
        </p:txBody>
      </p:sp>
    </p:spTree>
    <p:extLst>
      <p:ext uri="{BB962C8B-B14F-4D97-AF65-F5344CB8AC3E}">
        <p14:creationId xmlns:p14="http://schemas.microsoft.com/office/powerpoint/2010/main" val="553263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10/9/2022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9407" y="2276104"/>
            <a:ext cx="8911687" cy="2313214"/>
          </a:xfrm>
        </p:spPr>
        <p:txBody>
          <a:bodyPr>
            <a:normAutofit/>
          </a:bodyPr>
          <a:lstStyle/>
          <a:p>
            <a:pPr algn="ctr"/>
            <a:r>
              <a:rPr lang="en-GB" sz="4000" dirty="0"/>
              <a:t>Welcome to </a:t>
            </a:r>
            <a:r>
              <a:rPr lang="en-US" sz="4000" dirty="0"/>
              <a:t>the Presentation </a:t>
            </a:r>
            <a:br>
              <a:rPr lang="en-GB" sz="4000" dirty="0"/>
            </a:br>
            <a:r>
              <a:rPr lang="en-GB" sz="4000" dirty="0" err="1"/>
              <a:t>Zainab</a:t>
            </a:r>
            <a:r>
              <a:rPr lang="en-GB" sz="4000" dirty="0"/>
              <a:t> </a:t>
            </a:r>
            <a:r>
              <a:rPr lang="en-GB" sz="4000" dirty="0" err="1"/>
              <a:t>Sesay</a:t>
            </a:r>
            <a:r>
              <a:rPr lang="en-GB" sz="4000" dirty="0"/>
              <a:t> </a:t>
            </a:r>
            <a:br>
              <a:rPr lang="en-GB" sz="4000" dirty="0"/>
            </a:br>
            <a:r>
              <a:rPr lang="en-GB" sz="4000" dirty="0"/>
              <a:t>Student ID: 2119599</a:t>
            </a:r>
            <a:endParaRPr lang="en-US" sz="4000" dirty="0"/>
          </a:p>
        </p:txBody>
      </p:sp>
    </p:spTree>
    <p:extLst>
      <p:ext uri="{BB962C8B-B14F-4D97-AF65-F5344CB8AC3E}">
        <p14:creationId xmlns:p14="http://schemas.microsoft.com/office/powerpoint/2010/main" val="29240842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7844" y="1149437"/>
            <a:ext cx="8915399" cy="2262781"/>
          </a:xfrm>
        </p:spPr>
        <p:txBody>
          <a:bodyPr>
            <a:normAutofit/>
          </a:bodyPr>
          <a:lstStyle/>
          <a:p>
            <a:pPr algn="just"/>
            <a:r>
              <a:rPr lang="en-US" sz="2000" dirty="0"/>
              <a:t>Why is Psychology Important When Working as Family Social Worker</a:t>
            </a:r>
            <a:br>
              <a:rPr lang="en-US" dirty="0"/>
            </a:br>
            <a:endParaRPr lang="en-US" dirty="0"/>
          </a:p>
        </p:txBody>
      </p:sp>
    </p:spTree>
    <p:extLst>
      <p:ext uri="{BB962C8B-B14F-4D97-AF65-F5344CB8AC3E}">
        <p14:creationId xmlns:p14="http://schemas.microsoft.com/office/powerpoint/2010/main" val="2369761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p:txBody>
          <a:bodyPr/>
          <a:lstStyle/>
          <a:p>
            <a:pPr algn="just"/>
            <a:r>
              <a:rPr lang="en-US" dirty="0"/>
              <a:t>Psychology is very important factor for social worker to understand the demand, expectation and behaviors of individuals. </a:t>
            </a:r>
          </a:p>
          <a:p>
            <a:pPr algn="just"/>
            <a:r>
              <a:rPr lang="en-US" dirty="0"/>
              <a:t>Psychology helps social worker to ensure holistic solutions of patients. </a:t>
            </a:r>
          </a:p>
          <a:p>
            <a:pPr algn="just"/>
            <a:r>
              <a:rPr lang="en-US" dirty="0"/>
              <a:t>Social learning theory is very popular physical theory that helps social worker to evaluate different factors that influence behaviors, attitudes and expectation of individuals.</a:t>
            </a:r>
          </a:p>
          <a:p>
            <a:pPr marL="0" indent="0">
              <a:buNone/>
            </a:pPr>
            <a:endParaRPr lang="en-US" dirty="0"/>
          </a:p>
        </p:txBody>
      </p:sp>
    </p:spTree>
    <p:extLst>
      <p:ext uri="{BB962C8B-B14F-4D97-AF65-F5344CB8AC3E}">
        <p14:creationId xmlns:p14="http://schemas.microsoft.com/office/powerpoint/2010/main" val="2369237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9869" y="624110"/>
            <a:ext cx="9484743" cy="1280890"/>
          </a:xfrm>
        </p:spPr>
        <p:txBody>
          <a:bodyPr>
            <a:normAutofit fontScale="90000"/>
          </a:bodyPr>
          <a:lstStyle/>
          <a:p>
            <a:pPr algn="just"/>
            <a:r>
              <a:rPr lang="en-US" dirty="0"/>
              <a:t>Social learning theory for family social worker </a:t>
            </a:r>
            <a:br>
              <a:rPr lang="en-US" dirty="0"/>
            </a:br>
            <a:endParaRPr lang="en-US" dirty="0"/>
          </a:p>
        </p:txBody>
      </p:sp>
      <p:sp>
        <p:nvSpPr>
          <p:cNvPr id="3" name="Content Placeholder 2"/>
          <p:cNvSpPr>
            <a:spLocks noGrp="1"/>
          </p:cNvSpPr>
          <p:nvPr>
            <p:ph idx="1"/>
          </p:nvPr>
        </p:nvSpPr>
        <p:spPr/>
        <p:txBody>
          <a:bodyPr/>
          <a:lstStyle/>
          <a:p>
            <a:pPr algn="just"/>
            <a:r>
              <a:rPr lang="en-US" dirty="0"/>
              <a:t>Psychologist Albert Bandura developed social learning theory which known as social cognitive theory.</a:t>
            </a:r>
          </a:p>
          <a:p>
            <a:pPr algn="just"/>
            <a:r>
              <a:rPr lang="en-US" dirty="0"/>
              <a:t>There are five principles of social learning theory like-observation, retention, attention, reproduction and motivation (</a:t>
            </a:r>
            <a:r>
              <a:rPr lang="en-US" dirty="0" err="1"/>
              <a:t>Knardahl</a:t>
            </a:r>
            <a:r>
              <a:rPr lang="en-US" dirty="0"/>
              <a:t> &amp; Other, 2014).</a:t>
            </a:r>
          </a:p>
          <a:p>
            <a:pPr algn="just"/>
            <a:r>
              <a:rPr lang="en-US" dirty="0"/>
              <a:t> Family social worker follows the principles and policies of social learning theory to evaluate the psychological factors of individuals.</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2693" y="4160506"/>
            <a:ext cx="3828055" cy="1979316"/>
          </a:xfrm>
          <a:prstGeom prst="rect">
            <a:avLst/>
          </a:prstGeom>
        </p:spPr>
      </p:pic>
    </p:spTree>
    <p:extLst>
      <p:ext uri="{BB962C8B-B14F-4D97-AF65-F5344CB8AC3E}">
        <p14:creationId xmlns:p14="http://schemas.microsoft.com/office/powerpoint/2010/main" val="3875757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idx="1"/>
          </p:nvPr>
        </p:nvSpPr>
        <p:spPr/>
        <p:txBody>
          <a:bodyPr/>
          <a:lstStyle/>
          <a:p>
            <a:pPr algn="just"/>
            <a:r>
              <a:rPr lang="en-US" dirty="0"/>
              <a:t>Family social worker need to practice the principles of social learning theory to conduct effective operations in workplace. </a:t>
            </a:r>
          </a:p>
          <a:p>
            <a:pPr algn="just"/>
            <a:r>
              <a:rPr lang="en-US" dirty="0"/>
              <a:t>The first step of social learning theory is attention where family social worker pay attention to the behaviors and approaches of family members in different situations in society. </a:t>
            </a:r>
          </a:p>
          <a:p>
            <a:pPr algn="just"/>
            <a:r>
              <a:rPr lang="en-US" dirty="0"/>
              <a:t>For example, the attention of wrong behaviors of family members.</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0556" y="4244455"/>
            <a:ext cx="3621324" cy="2171486"/>
          </a:xfrm>
          <a:prstGeom prst="rect">
            <a:avLst/>
          </a:prstGeom>
        </p:spPr>
      </p:pic>
    </p:spTree>
    <p:extLst>
      <p:ext uri="{BB962C8B-B14F-4D97-AF65-F5344CB8AC3E}">
        <p14:creationId xmlns:p14="http://schemas.microsoft.com/office/powerpoint/2010/main" val="3967160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idx="1"/>
          </p:nvPr>
        </p:nvSpPr>
        <p:spPr/>
        <p:txBody>
          <a:bodyPr/>
          <a:lstStyle/>
          <a:p>
            <a:pPr algn="just"/>
            <a:r>
              <a:rPr lang="en-US" dirty="0"/>
              <a:t>The second principle social learning theory is retention where family social worker remember the previous activities of family members. </a:t>
            </a:r>
          </a:p>
          <a:p>
            <a:pPr algn="just"/>
            <a:r>
              <a:rPr lang="en-US" dirty="0"/>
              <a:t>In this time social worker analysis and evaluate the positive and negative experience about the behaviors and expectations of family members (Linton &amp; Shaw, 2011). </a:t>
            </a:r>
          </a:p>
          <a:p>
            <a:pPr algn="just"/>
            <a:r>
              <a:rPr lang="en-US" dirty="0"/>
              <a:t>Family social worker also tries to detect the causes and effects of wrong behaviors of individuals in various critical situations. </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07475" y="4467829"/>
            <a:ext cx="4092764" cy="2260517"/>
          </a:xfrm>
          <a:prstGeom prst="rect">
            <a:avLst/>
          </a:prstGeom>
        </p:spPr>
      </p:pic>
    </p:spTree>
    <p:extLst>
      <p:ext uri="{BB962C8B-B14F-4D97-AF65-F5344CB8AC3E}">
        <p14:creationId xmlns:p14="http://schemas.microsoft.com/office/powerpoint/2010/main" val="2879125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idx="1"/>
          </p:nvPr>
        </p:nvSpPr>
        <p:spPr/>
        <p:txBody>
          <a:bodyPr/>
          <a:lstStyle/>
          <a:p>
            <a:pPr algn="just"/>
            <a:r>
              <a:rPr lang="en-US" dirty="0"/>
              <a:t>Family social worker evaluates those repetition behaviors and activities of individuals to provide effective directions to overcome any critical situations (</a:t>
            </a:r>
            <a:r>
              <a:rPr lang="en-US" dirty="0" err="1"/>
              <a:t>Brajković</a:t>
            </a:r>
            <a:r>
              <a:rPr lang="en-US" dirty="0"/>
              <a:t> &amp; Other, 2010). </a:t>
            </a:r>
          </a:p>
          <a:p>
            <a:pPr algn="just"/>
            <a:r>
              <a:rPr lang="en-US" dirty="0"/>
              <a:t>Motivation is another important psychological factor that influence future activities of individuals.</a:t>
            </a:r>
          </a:p>
          <a:p>
            <a:pPr algn="just"/>
            <a:r>
              <a:rPr lang="en-US" dirty="0"/>
              <a:t> In this time, family social worker gives motivation to individuals for improving areas of weakness and performing effective action procedures in society. </a:t>
            </a:r>
          </a:p>
        </p:txBody>
      </p:sp>
    </p:spTree>
    <p:extLst>
      <p:ext uri="{BB962C8B-B14F-4D97-AF65-F5344CB8AC3E}">
        <p14:creationId xmlns:p14="http://schemas.microsoft.com/office/powerpoint/2010/main" val="832482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lstStyle/>
          <a:p>
            <a:pPr algn="just"/>
            <a:r>
              <a:rPr lang="en-US" dirty="0"/>
              <a:t>Psychological factors are key concerning issues for each family social worker to conduct activities and take any new decision.</a:t>
            </a:r>
          </a:p>
          <a:p>
            <a:pPr algn="just"/>
            <a:r>
              <a:rPr lang="en-US" dirty="0"/>
              <a:t>Family social worker applies Social learning theory to analysis and evaluate psychological factors of individuals. </a:t>
            </a:r>
          </a:p>
          <a:p>
            <a:pPr algn="just"/>
            <a:r>
              <a:rPr lang="en-US" dirty="0"/>
              <a:t>Social learning theory mainly importance on personal, behavioral and environmental factors that influence psychological approaches and activities of individuals.</a:t>
            </a:r>
          </a:p>
          <a:p>
            <a:endParaRPr lang="en-US" dirty="0"/>
          </a:p>
        </p:txBody>
      </p:sp>
    </p:spTree>
    <p:extLst>
      <p:ext uri="{BB962C8B-B14F-4D97-AF65-F5344CB8AC3E}">
        <p14:creationId xmlns:p14="http://schemas.microsoft.com/office/powerpoint/2010/main" val="1402168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a:t>
            </a:r>
          </a:p>
        </p:txBody>
      </p:sp>
      <p:sp>
        <p:nvSpPr>
          <p:cNvPr id="3" name="Content Placeholder 2"/>
          <p:cNvSpPr>
            <a:spLocks noGrp="1"/>
          </p:cNvSpPr>
          <p:nvPr>
            <p:ph idx="1"/>
          </p:nvPr>
        </p:nvSpPr>
        <p:spPr/>
        <p:txBody>
          <a:bodyPr>
            <a:normAutofit/>
          </a:bodyPr>
          <a:lstStyle/>
          <a:p>
            <a:r>
              <a:rPr lang="en-US" dirty="0" err="1"/>
              <a:t>Finne</a:t>
            </a:r>
            <a:r>
              <a:rPr lang="en-US" dirty="0"/>
              <a:t>, L.B., Christensen, J.O. and </a:t>
            </a:r>
            <a:r>
              <a:rPr lang="en-US" dirty="0" err="1"/>
              <a:t>Knardahl</a:t>
            </a:r>
            <a:r>
              <a:rPr lang="en-US" dirty="0"/>
              <a:t>, S., 2014. Psychological and social work factors as predictors of mental distress: a prospective study. </a:t>
            </a:r>
            <a:r>
              <a:rPr lang="en-US" i="1" dirty="0" err="1"/>
              <a:t>PloS</a:t>
            </a:r>
            <a:r>
              <a:rPr lang="en-US" i="1" dirty="0"/>
              <a:t> one</a:t>
            </a:r>
            <a:r>
              <a:rPr lang="en-US" dirty="0"/>
              <a:t>, </a:t>
            </a:r>
            <a:r>
              <a:rPr lang="en-US" i="1" dirty="0"/>
              <a:t>9</a:t>
            </a:r>
            <a:r>
              <a:rPr lang="en-US" dirty="0"/>
              <a:t>(7), p.e102514. </a:t>
            </a:r>
          </a:p>
          <a:p>
            <a:r>
              <a:rPr lang="en-US" dirty="0"/>
              <a:t>Linton, S.J. and Shaw, W.S., 2011. Impact of psychological factors in the experience of pain. </a:t>
            </a:r>
            <a:r>
              <a:rPr lang="en-US" i="1" dirty="0"/>
              <a:t>Physical therapy</a:t>
            </a:r>
            <a:r>
              <a:rPr lang="en-US" dirty="0"/>
              <a:t>, </a:t>
            </a:r>
            <a:r>
              <a:rPr lang="en-US" i="1" dirty="0"/>
              <a:t>91</a:t>
            </a:r>
            <a:r>
              <a:rPr lang="en-US" dirty="0"/>
              <a:t>(5), pp.700-711.</a:t>
            </a:r>
          </a:p>
          <a:p>
            <a:r>
              <a:rPr lang="en-US" dirty="0" err="1"/>
              <a:t>Onivehu</a:t>
            </a:r>
            <a:r>
              <a:rPr lang="en-US" dirty="0"/>
              <a:t>, A.O., 2020. The relationship between psychological capital and academic performance of social work students. </a:t>
            </a:r>
            <a:r>
              <a:rPr lang="en-US" i="1" dirty="0" err="1"/>
              <a:t>Sociální</a:t>
            </a:r>
            <a:r>
              <a:rPr lang="en-US" i="1" dirty="0"/>
              <a:t> </a:t>
            </a:r>
            <a:r>
              <a:rPr lang="en-US" i="1" dirty="0" err="1"/>
              <a:t>Pedagogika</a:t>
            </a:r>
            <a:r>
              <a:rPr lang="en-US" dirty="0"/>
              <a:t>, </a:t>
            </a:r>
            <a:r>
              <a:rPr lang="en-US" i="1" dirty="0"/>
              <a:t>8</a:t>
            </a:r>
            <a:r>
              <a:rPr lang="en-US" dirty="0"/>
              <a:t>(1), pp.53-67.</a:t>
            </a:r>
          </a:p>
        </p:txBody>
      </p:sp>
    </p:spTree>
    <p:extLst>
      <p:ext uri="{BB962C8B-B14F-4D97-AF65-F5344CB8AC3E}">
        <p14:creationId xmlns:p14="http://schemas.microsoft.com/office/powerpoint/2010/main" val="3940291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5318" y="2684922"/>
            <a:ext cx="8911687" cy="1280890"/>
          </a:xfrm>
        </p:spPr>
        <p:txBody>
          <a:bodyPr>
            <a:normAutofit/>
          </a:bodyPr>
          <a:lstStyle/>
          <a:p>
            <a:pPr algn="ctr"/>
            <a:r>
              <a:rPr lang="en-US" sz="6000" dirty="0"/>
              <a:t>Thank You </a:t>
            </a:r>
          </a:p>
        </p:txBody>
      </p:sp>
    </p:spTree>
    <p:extLst>
      <p:ext uri="{BB962C8B-B14F-4D97-AF65-F5344CB8AC3E}">
        <p14:creationId xmlns:p14="http://schemas.microsoft.com/office/powerpoint/2010/main" val="212605740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16</TotalTime>
  <Words>991</Words>
  <Application>Microsoft Office PowerPoint</Application>
  <PresentationFormat>Widescreen</PresentationFormat>
  <Paragraphs>52</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Wisp</vt:lpstr>
      <vt:lpstr>Welcome to the Presentation  Zainab Sesay  Student ID: 2119599</vt:lpstr>
      <vt:lpstr>Why is Psychology Important When Working as Family Social Worker </vt:lpstr>
      <vt:lpstr>Introduction </vt:lpstr>
      <vt:lpstr>Social learning theory for family social worker  </vt:lpstr>
      <vt:lpstr>Continue..</vt:lpstr>
      <vt:lpstr>Continue..</vt:lpstr>
      <vt:lpstr>Continue..</vt:lpstr>
      <vt:lpstr>Conclusion </vt:lpstr>
      <vt:lpstr>Reference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Family Social Worker </dc:title>
  <dc:creator>Ashik</dc:creator>
  <cp:lastModifiedBy>Zainab Sesay</cp:lastModifiedBy>
  <cp:revision>16</cp:revision>
  <dcterms:created xsi:type="dcterms:W3CDTF">2022-10-08T19:35:01Z</dcterms:created>
  <dcterms:modified xsi:type="dcterms:W3CDTF">2022-10-09T10:51:04Z</dcterms:modified>
</cp:coreProperties>
</file>