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25"/>
  </p:notesMasterIdLst>
  <p:sldIdLst>
    <p:sldId id="719" r:id="rId6"/>
    <p:sldId id="257" r:id="rId7"/>
    <p:sldId id="258" r:id="rId8"/>
    <p:sldId id="728" r:id="rId9"/>
    <p:sldId id="729" r:id="rId10"/>
    <p:sldId id="730" r:id="rId11"/>
    <p:sldId id="259" r:id="rId12"/>
    <p:sldId id="721" r:id="rId13"/>
    <p:sldId id="722" r:id="rId14"/>
    <p:sldId id="724" r:id="rId15"/>
    <p:sldId id="725" r:id="rId16"/>
    <p:sldId id="726" r:id="rId17"/>
    <p:sldId id="727" r:id="rId18"/>
    <p:sldId id="261" r:id="rId19"/>
    <p:sldId id="262" r:id="rId20"/>
    <p:sldId id="263" r:id="rId21"/>
    <p:sldId id="264" r:id="rId22"/>
    <p:sldId id="267" r:id="rId23"/>
    <p:sldId id="72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nifer Prince Devaraj" initials="JPD" lastIdx="2" clrIdx="0">
    <p:extLst>
      <p:ext uri="{19B8F6BF-5375-455C-9EA6-DF929625EA0E}">
        <p15:presenceInfo xmlns:p15="http://schemas.microsoft.com/office/powerpoint/2012/main" userId="S::j.prince-devaraj@uwtsd.ac.uk::c3fb109c-09d1-42a6-93f4-69472d70986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2F528F"/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60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356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emtech.com/uploads/technology/LoRa/lora-and-lorawan.pdf" TargetMode="Externa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ACDA5019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9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		: LoRa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5" y="926020"/>
            <a:ext cx="11558047" cy="1325563"/>
          </a:xfrm>
        </p:spPr>
        <p:txBody>
          <a:bodyPr>
            <a:normAutofit/>
          </a:bodyPr>
          <a:lstStyle/>
          <a:p>
            <a:r>
              <a:rPr sz="3200" b="1" dirty="0">
                <a:latin typeface="Book Antiqua" panose="02040602050305030304" pitchFamily="18" charset="0"/>
              </a:rPr>
              <a:t>Introduction to LoRa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E3E128E-0C8E-2B4E-5C52-8CC4F81DFA37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sp>
        <p:nvSpPr>
          <p:cNvPr id="5" name="Footer Placeholder 31">
            <a:extLst>
              <a:ext uri="{FF2B5EF4-FFF2-40B4-BE49-F238E27FC236}">
                <a16:creationId xmlns:a16="http://schemas.microsoft.com/office/drawing/2014/main" id="{F73A6209-6CE8-5817-3514-A499E3BB0DA4}"/>
              </a:ext>
            </a:extLst>
          </p:cNvPr>
          <p:cNvSpPr txBox="1">
            <a:spLocks/>
          </p:cNvSpPr>
          <p:nvPr/>
        </p:nvSpPr>
        <p:spPr>
          <a:xfrm>
            <a:off x="106365" y="6422100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/>
              <a:t>ACDA5019- Radio Frequency Systems</a:t>
            </a:r>
            <a:endParaRPr lang="en-GB" sz="1200" b="1" i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6D18648-831E-C745-B756-F2F79C2A82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0081" y="1295102"/>
            <a:ext cx="1367029" cy="2133898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406E6FD-77DC-BE20-F5F4-8492034B11F8}"/>
              </a:ext>
            </a:extLst>
          </p:cNvPr>
          <p:cNvSpPr txBox="1">
            <a:spLocks/>
          </p:cNvSpPr>
          <p:nvPr/>
        </p:nvSpPr>
        <p:spPr>
          <a:xfrm>
            <a:off x="360366" y="2251583"/>
            <a:ext cx="9381112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200" b="1">
                <a:latin typeface="Book Antiqua" panose="02040602050305030304" pitchFamily="18" charset="0"/>
              </a:rPr>
              <a:t>What is LoRa?</a:t>
            </a:r>
          </a:p>
          <a:p>
            <a:pPr marL="628650" lvl="2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200">
                <a:latin typeface="Book Antiqua" panose="02040602050305030304" pitchFamily="18" charset="0"/>
              </a:rPr>
              <a:t>- LoRa stands for </a:t>
            </a:r>
            <a:r>
              <a:rPr lang="en-GB" sz="2200" b="1" i="1">
                <a:latin typeface="Book Antiqua" panose="02040602050305030304" pitchFamily="18" charset="0"/>
              </a:rPr>
              <a:t>Lo</a:t>
            </a:r>
            <a:r>
              <a:rPr lang="en-GB" sz="2200">
                <a:latin typeface="Book Antiqua" panose="02040602050305030304" pitchFamily="18" charset="0"/>
              </a:rPr>
              <a:t>ng </a:t>
            </a:r>
            <a:r>
              <a:rPr lang="en-GB" sz="2200" b="1" i="1">
                <a:latin typeface="Book Antiqua" panose="02040602050305030304" pitchFamily="18" charset="0"/>
              </a:rPr>
              <a:t>Ra</a:t>
            </a:r>
            <a:r>
              <a:rPr lang="en-GB" sz="2200">
                <a:latin typeface="Book Antiqua" panose="02040602050305030304" pitchFamily="18" charset="0"/>
              </a:rPr>
              <a:t>nge Radio systems.</a:t>
            </a:r>
          </a:p>
          <a:p>
            <a:pPr marL="628650" lvl="2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200">
                <a:latin typeface="Book Antiqua" panose="02040602050305030304" pitchFamily="18" charset="0"/>
              </a:rPr>
              <a:t>- A low-power, long-range communication protocol developed by ‘</a:t>
            </a:r>
            <a:r>
              <a:rPr lang="en-GB" sz="2200" b="1">
                <a:latin typeface="Book Antiqua" panose="02040602050305030304" pitchFamily="18" charset="0"/>
              </a:rPr>
              <a:t>Semtech corporation</a:t>
            </a:r>
            <a:r>
              <a:rPr lang="en-GB" sz="2200">
                <a:latin typeface="Book Antiqua" panose="02040602050305030304" pitchFamily="18" charset="0"/>
              </a:rPr>
              <a:t>’.</a:t>
            </a:r>
          </a:p>
          <a:p>
            <a:pPr marL="628650" lvl="2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200">
                <a:latin typeface="Book Antiqua" panose="02040602050305030304" pitchFamily="18" charset="0"/>
              </a:rPr>
              <a:t>- Primarily used in Internet of Things (</a:t>
            </a:r>
            <a:r>
              <a:rPr lang="en-GB" sz="2200" b="1">
                <a:latin typeface="Book Antiqua" panose="02040602050305030304" pitchFamily="18" charset="0"/>
              </a:rPr>
              <a:t>IoT</a:t>
            </a:r>
            <a:r>
              <a:rPr lang="en-GB" sz="2200">
                <a:latin typeface="Book Antiqua" panose="02040602050305030304" pitchFamily="18" charset="0"/>
              </a:rPr>
              <a:t>) for connecting sensors, devices, and gateways.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25" y="1087079"/>
            <a:ext cx="11558047" cy="1325563"/>
          </a:xfrm>
        </p:spPr>
        <p:txBody>
          <a:bodyPr>
            <a:normAutofit/>
          </a:bodyPr>
          <a:lstStyle/>
          <a:p>
            <a:r>
              <a:rPr sz="3200" b="1" dirty="0">
                <a:latin typeface="Book Antiqua" panose="02040602050305030304" pitchFamily="18" charset="0"/>
              </a:rPr>
              <a:t>How LoRa Technology 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7581" y="2469792"/>
            <a:ext cx="9860919" cy="369848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sz="2200" b="1" dirty="0">
                <a:latin typeface="Book Antiqua" panose="02040602050305030304" pitchFamily="18" charset="0"/>
              </a:rPr>
              <a:t>LoRa Modulation</a:t>
            </a:r>
            <a:r>
              <a:rPr lang="en-GB" sz="2200" b="1" dirty="0">
                <a:latin typeface="Book Antiqua" panose="02040602050305030304" pitchFamily="18" charset="0"/>
              </a:rPr>
              <a:t> Technique</a:t>
            </a:r>
            <a:r>
              <a:rPr sz="2200" b="1" dirty="0">
                <a:latin typeface="Book Antiqua" panose="02040602050305030304" pitchFamily="18" charset="0"/>
              </a:rPr>
              <a:t>: </a:t>
            </a:r>
            <a:r>
              <a:rPr sz="2200" dirty="0">
                <a:latin typeface="Book Antiqua" panose="02040602050305030304" pitchFamily="18" charset="0"/>
              </a:rPr>
              <a:t>Uses Chirp Spread Spectrum (CSS) for communication.</a:t>
            </a:r>
          </a:p>
          <a:p>
            <a:pPr>
              <a:lnSpc>
                <a:spcPct val="150000"/>
              </a:lnSpc>
            </a:pPr>
            <a:r>
              <a:rPr sz="2200" b="1" dirty="0" err="1">
                <a:latin typeface="Book Antiqua" panose="02040602050305030304" pitchFamily="18" charset="0"/>
              </a:rPr>
              <a:t>LoRaWAN</a:t>
            </a:r>
            <a:r>
              <a:rPr sz="2200" b="1" dirty="0">
                <a:latin typeface="Book Antiqua" panose="02040602050305030304" pitchFamily="18" charset="0"/>
              </a:rPr>
              <a:t> Protocol: </a:t>
            </a:r>
            <a:r>
              <a:rPr sz="2200" dirty="0">
                <a:latin typeface="Book Antiqua" panose="02040602050305030304" pitchFamily="18" charset="0"/>
              </a:rPr>
              <a:t>Defines the network communication protocol and system architecture.</a:t>
            </a:r>
            <a:endParaRPr lang="en-GB" sz="22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sz="2200" b="1" dirty="0">
                <a:latin typeface="Book Antiqua" panose="02040602050305030304" pitchFamily="18" charset="0"/>
              </a:rPr>
              <a:t>Data Transmission: </a:t>
            </a:r>
            <a:r>
              <a:rPr sz="2200" dirty="0">
                <a:latin typeface="Book Antiqua" panose="02040602050305030304" pitchFamily="18" charset="0"/>
              </a:rPr>
              <a:t>Optimized for low data rate, long-range transmission in the ISM band (unlicensed).</a:t>
            </a:r>
          </a:p>
          <a:p>
            <a:pPr marL="0" indent="0">
              <a:lnSpc>
                <a:spcPct val="150000"/>
              </a:lnSpc>
              <a:buNone/>
            </a:pPr>
            <a:endParaRPr sz="2200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9ADFBA3-8F63-45F5-4CE9-FC958A06FA4A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61972"/>
            <a:ext cx="11558047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Chirp Spread Spectrum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071" y="1740477"/>
            <a:ext cx="8054089" cy="497724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A chirp is a frequency-modulated signal that either increases or decreases over time that uses chirps to encode data.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Chirp Signals are called sweep signals , a tone in which frequency increases(up- chirp) or decreases (down chirp) with time.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Data symbols are mapped to the starting frequency of the chirp.</a:t>
            </a:r>
          </a:p>
          <a:p>
            <a:pPr>
              <a:lnSpc>
                <a:spcPct val="150000"/>
              </a:lnSpc>
            </a:pPr>
            <a:endParaRPr sz="2200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9ADFBA3-8F63-45F5-4CE9-FC958A06FA4A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A18B78E-15F7-B661-1D69-A6A1CC7341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5160" y="2187535"/>
            <a:ext cx="3866840" cy="2789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54210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691" y="1083836"/>
            <a:ext cx="11558047" cy="13255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latin typeface="Book Antiqua" panose="02040602050305030304" pitchFamily="18" charset="0"/>
              </a:rPr>
              <a:t>Chirp Spread Spectrum</a:t>
            </a:r>
            <a:br>
              <a:rPr lang="en-GB" sz="3200" b="1" dirty="0">
                <a:latin typeface="Book Antiqua" panose="02040602050305030304" pitchFamily="18" charset="0"/>
              </a:rPr>
            </a:br>
            <a:r>
              <a:rPr lang="en-GB" sz="2200" b="1" dirty="0">
                <a:latin typeface="Book Antiqua" panose="02040602050305030304" pitchFamily="18" charset="0"/>
              </a:rPr>
              <a:t>Spreading Factor</a:t>
            </a:r>
            <a:endParaRPr sz="2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72197" y="2809450"/>
            <a:ext cx="10043503" cy="444860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200" dirty="0">
                <a:latin typeface="Book Antiqua" panose="02040602050305030304" pitchFamily="18" charset="0"/>
              </a:rPr>
              <a:t>The spreading factor (SF) controls how much the signal is spread in time and frequency. SF is adjusted to balance communication requirements like range, data rate, and power consumption.</a:t>
            </a:r>
          </a:p>
          <a:p>
            <a:pPr lvl="1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Higher SF (e.g., SF12) provides greater range and noise robustness, but lower data rate.</a:t>
            </a:r>
          </a:p>
          <a:p>
            <a:pPr lvl="1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Lower SF (e.g., SF7) increases data rate but reduces communication range.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9ADFBA3-8F63-45F5-4CE9-FC958A06FA4A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</p:spTree>
    <p:extLst>
      <p:ext uri="{BB962C8B-B14F-4D97-AF65-F5344CB8AC3E}">
        <p14:creationId xmlns:p14="http://schemas.microsoft.com/office/powerpoint/2010/main" val="9126387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691" y="1083836"/>
            <a:ext cx="11558047" cy="13255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latin typeface="Book Antiqua" panose="02040602050305030304" pitchFamily="18" charset="0"/>
              </a:rPr>
              <a:t>Chirp Spread Spectrum</a:t>
            </a:r>
            <a:br>
              <a:rPr lang="en-GB" sz="3200" b="1" dirty="0">
                <a:latin typeface="Book Antiqua" panose="02040602050305030304" pitchFamily="18" charset="0"/>
              </a:rPr>
            </a:br>
            <a:endParaRPr sz="2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9ADFBA3-8F63-45F5-4CE9-FC958A06FA4A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5588B0B-C05D-E6AE-967C-297A7F5F90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7793" y="1855343"/>
            <a:ext cx="7538819" cy="4807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1315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952" y="873402"/>
            <a:ext cx="11558047" cy="1325563"/>
          </a:xfrm>
        </p:spPr>
        <p:txBody>
          <a:bodyPr>
            <a:normAutofit/>
          </a:bodyPr>
          <a:lstStyle/>
          <a:p>
            <a:r>
              <a:rPr sz="3200" b="1" dirty="0">
                <a:latin typeface="Book Antiqua" panose="02040602050305030304" pitchFamily="18" charset="0"/>
              </a:rPr>
              <a:t>Technical Specifications of LoRa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8259" y="2043619"/>
            <a:ext cx="10551968" cy="3640207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sz="2200" b="1" dirty="0">
                <a:latin typeface="Book Antiqua" panose="02040602050305030304" pitchFamily="18" charset="0"/>
              </a:rPr>
              <a:t>Frequency Range: </a:t>
            </a:r>
            <a:r>
              <a:rPr sz="2200" dirty="0">
                <a:latin typeface="Book Antiqua" panose="02040602050305030304" pitchFamily="18" charset="0"/>
              </a:rPr>
              <a:t>Operates on </a:t>
            </a:r>
            <a:r>
              <a:rPr lang="en-GB" sz="2200" dirty="0">
                <a:latin typeface="Book Antiqua" panose="02040602050305030304" pitchFamily="18" charset="0"/>
              </a:rPr>
              <a:t>455 MHz, </a:t>
            </a:r>
            <a:r>
              <a:rPr sz="2200" dirty="0">
                <a:latin typeface="Book Antiqua" panose="02040602050305030304" pitchFamily="18" charset="0"/>
              </a:rPr>
              <a:t>868 MHz (Europe), 915 MHz (North America).</a:t>
            </a:r>
            <a:endParaRPr lang="en-GB" sz="22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sz="2200" b="1" dirty="0">
                <a:latin typeface="Book Antiqua" panose="02040602050305030304" pitchFamily="18" charset="0"/>
              </a:rPr>
              <a:t>Data Rate: </a:t>
            </a:r>
            <a:r>
              <a:rPr sz="2200" dirty="0">
                <a:latin typeface="Book Antiqua" panose="02040602050305030304" pitchFamily="18" charset="0"/>
              </a:rPr>
              <a:t>0.3 kbps to 50 kbps for low data rate transmissions.</a:t>
            </a:r>
          </a:p>
          <a:p>
            <a:pPr algn="just">
              <a:lnSpc>
                <a:spcPct val="150000"/>
              </a:lnSpc>
            </a:pPr>
            <a:r>
              <a:rPr sz="2200" b="1" dirty="0">
                <a:latin typeface="Book Antiqua" panose="02040602050305030304" pitchFamily="18" charset="0"/>
              </a:rPr>
              <a:t>Range: </a:t>
            </a:r>
            <a:r>
              <a:rPr lang="en-GB" sz="2200" dirty="0">
                <a:latin typeface="Book Antiqua" panose="02040602050305030304" pitchFamily="18" charset="0"/>
              </a:rPr>
              <a:t>Typically,</a:t>
            </a:r>
            <a:r>
              <a:rPr sz="2200" dirty="0">
                <a:latin typeface="Book Antiqua" panose="02040602050305030304" pitchFamily="18" charset="0"/>
              </a:rPr>
              <a:t> up to 15 km in rural areas and 2-5 km in urban areas.</a:t>
            </a:r>
          </a:p>
          <a:p>
            <a:pPr algn="just">
              <a:lnSpc>
                <a:spcPct val="150000"/>
              </a:lnSpc>
            </a:pPr>
            <a:r>
              <a:rPr sz="2200" b="1" dirty="0">
                <a:latin typeface="Book Antiqua" panose="02040602050305030304" pitchFamily="18" charset="0"/>
              </a:rPr>
              <a:t>Power Efficiency: </a:t>
            </a:r>
            <a:r>
              <a:rPr sz="2200" dirty="0">
                <a:latin typeface="Book Antiqua" panose="02040602050305030304" pitchFamily="18" charset="0"/>
              </a:rPr>
              <a:t>Suitable for battery-operated devices with extended battery life.</a:t>
            </a:r>
          </a:p>
          <a:p>
            <a:pPr marL="0" indent="0" algn="just">
              <a:lnSpc>
                <a:spcPct val="150000"/>
              </a:lnSpc>
              <a:buNone/>
            </a:pPr>
            <a:endParaRPr sz="2200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52AC0D3-97E6-06F2-B170-58ED71B38D40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sp>
        <p:nvSpPr>
          <p:cNvPr id="5" name="Footer Placeholder 31">
            <a:extLst>
              <a:ext uri="{FF2B5EF4-FFF2-40B4-BE49-F238E27FC236}">
                <a16:creationId xmlns:a16="http://schemas.microsoft.com/office/drawing/2014/main" id="{C63B9AD1-D2E9-53B0-C945-9C0727479464}"/>
              </a:ext>
            </a:extLst>
          </p:cNvPr>
          <p:cNvSpPr txBox="1">
            <a:spLocks/>
          </p:cNvSpPr>
          <p:nvPr/>
        </p:nvSpPr>
        <p:spPr>
          <a:xfrm>
            <a:off x="106365" y="6422100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/>
              <a:t>ACDA5019- Radio Frequency Systems</a:t>
            </a:r>
            <a:endParaRPr lang="en-GB" sz="1200" b="1" i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5" y="920456"/>
            <a:ext cx="11558047" cy="1325563"/>
          </a:xfrm>
        </p:spPr>
        <p:txBody>
          <a:bodyPr>
            <a:normAutofit/>
          </a:bodyPr>
          <a:lstStyle/>
          <a:p>
            <a:r>
              <a:rPr sz="3200" b="1" dirty="0" err="1">
                <a:latin typeface="Book Antiqua" panose="02040602050305030304" pitchFamily="18" charset="0"/>
              </a:rPr>
              <a:t>LoRaWAN</a:t>
            </a:r>
            <a:r>
              <a:rPr sz="3200" b="1" dirty="0">
                <a:latin typeface="Book Antiqua" panose="02040602050305030304" pitchFamily="18" charset="0"/>
              </a:rPr>
              <a:t> Architecture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B643942-0CC9-948F-C99A-5AF5F27F755B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sp>
        <p:nvSpPr>
          <p:cNvPr id="5" name="Footer Placeholder 31">
            <a:extLst>
              <a:ext uri="{FF2B5EF4-FFF2-40B4-BE49-F238E27FC236}">
                <a16:creationId xmlns:a16="http://schemas.microsoft.com/office/drawing/2014/main" id="{328A51A1-7A7A-C4CF-9FC1-196CA4D7AC73}"/>
              </a:ext>
            </a:extLst>
          </p:cNvPr>
          <p:cNvSpPr txBox="1">
            <a:spLocks/>
          </p:cNvSpPr>
          <p:nvPr/>
        </p:nvSpPr>
        <p:spPr>
          <a:xfrm>
            <a:off x="106365" y="6422100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/>
              <a:t>ACDA5019- Radio Frequency Systems</a:t>
            </a:r>
            <a:endParaRPr lang="en-GB" sz="1200" b="1" i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4A26441-BAD9-EB73-A62F-D295D44E1D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4335" y="1862927"/>
            <a:ext cx="9152659" cy="4362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1796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5" y="998755"/>
            <a:ext cx="11558047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End Device Operation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8927" y="2118723"/>
            <a:ext cx="9096624" cy="3698482"/>
          </a:xfrm>
        </p:spPr>
        <p:txBody>
          <a:bodyPr>
            <a:noAutofit/>
          </a:bodyPr>
          <a:lstStyle/>
          <a:p>
            <a:pPr marL="88900" indent="0" algn="just">
              <a:lnSpc>
                <a:spcPct val="150000"/>
              </a:lnSpc>
              <a:buNone/>
            </a:pPr>
            <a:r>
              <a:rPr lang="en-GB" sz="2200" dirty="0">
                <a:latin typeface="Book Antiqua" panose="02040602050305030304" pitchFamily="18" charset="0"/>
              </a:rPr>
              <a:t>In </a:t>
            </a:r>
            <a:r>
              <a:rPr lang="en-GB" sz="2200" dirty="0" err="1">
                <a:latin typeface="Book Antiqua" panose="02040602050305030304" pitchFamily="18" charset="0"/>
              </a:rPr>
              <a:t>LoRaWAN</a:t>
            </a:r>
            <a:r>
              <a:rPr lang="en-GB" sz="2200" dirty="0">
                <a:latin typeface="Book Antiqua" panose="02040602050305030304" pitchFamily="18" charset="0"/>
              </a:rPr>
              <a:t> networks, end devices operate in one of three </a:t>
            </a:r>
            <a:r>
              <a:rPr lang="en-GB" sz="2200" dirty="0" err="1">
                <a:latin typeface="Book Antiqua" panose="02040602050305030304" pitchFamily="18" charset="0"/>
              </a:rPr>
              <a:t>classeseach</a:t>
            </a:r>
            <a:r>
              <a:rPr lang="en-GB" sz="2200" dirty="0">
                <a:latin typeface="Book Antiqua" panose="02040602050305030304" pitchFamily="18" charset="0"/>
              </a:rPr>
              <a:t> designed to balance energy efficiency with communication needs.</a:t>
            </a:r>
          </a:p>
          <a:p>
            <a:pPr marL="2332038" indent="-342900" algn="just"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Class A</a:t>
            </a:r>
          </a:p>
          <a:p>
            <a:pPr marL="2332038" indent="-342900" algn="just"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Class B</a:t>
            </a:r>
          </a:p>
          <a:p>
            <a:pPr marL="2332038" indent="-342900" algn="just"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Class C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B643942-0CC9-948F-C99A-5AF5F27F755B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sp>
        <p:nvSpPr>
          <p:cNvPr id="5" name="Footer Placeholder 31">
            <a:extLst>
              <a:ext uri="{FF2B5EF4-FFF2-40B4-BE49-F238E27FC236}">
                <a16:creationId xmlns:a16="http://schemas.microsoft.com/office/drawing/2014/main" id="{328A51A1-7A7A-C4CF-9FC1-196CA4D7AC73}"/>
              </a:ext>
            </a:extLst>
          </p:cNvPr>
          <p:cNvSpPr txBox="1">
            <a:spLocks/>
          </p:cNvSpPr>
          <p:nvPr/>
        </p:nvSpPr>
        <p:spPr>
          <a:xfrm>
            <a:off x="106365" y="6422100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/>
              <a:t>ACDA5019- Radio Frequency Systems</a:t>
            </a:r>
            <a:endParaRPr lang="en-GB" sz="1200" b="1" i="1" dirty="0"/>
          </a:p>
        </p:txBody>
      </p:sp>
    </p:spTree>
    <p:extLst>
      <p:ext uri="{BB962C8B-B14F-4D97-AF65-F5344CB8AC3E}">
        <p14:creationId xmlns:p14="http://schemas.microsoft.com/office/powerpoint/2010/main" val="20704318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04441"/>
            <a:ext cx="11558047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End Device Operation: Class A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B643942-0CC9-948F-C99A-5AF5F27F755B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sp>
        <p:nvSpPr>
          <p:cNvPr id="5" name="Footer Placeholder 31">
            <a:extLst>
              <a:ext uri="{FF2B5EF4-FFF2-40B4-BE49-F238E27FC236}">
                <a16:creationId xmlns:a16="http://schemas.microsoft.com/office/drawing/2014/main" id="{328A51A1-7A7A-C4CF-9FC1-196CA4D7AC73}"/>
              </a:ext>
            </a:extLst>
          </p:cNvPr>
          <p:cNvSpPr txBox="1">
            <a:spLocks/>
          </p:cNvSpPr>
          <p:nvPr/>
        </p:nvSpPr>
        <p:spPr>
          <a:xfrm>
            <a:off x="106365" y="6422100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/>
              <a:t>ACDA5019- Radio Frequency Systems</a:t>
            </a:r>
            <a:endParaRPr lang="en-GB" sz="1200" b="1" i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B17737-4677-8457-417F-A165BB3B6B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7886" y="1940795"/>
            <a:ext cx="9655910" cy="4032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36046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12051"/>
            <a:ext cx="11558047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End Device Operation: Class B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B643942-0CC9-948F-C99A-5AF5F27F755B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sp>
        <p:nvSpPr>
          <p:cNvPr id="5" name="Footer Placeholder 31">
            <a:extLst>
              <a:ext uri="{FF2B5EF4-FFF2-40B4-BE49-F238E27FC236}">
                <a16:creationId xmlns:a16="http://schemas.microsoft.com/office/drawing/2014/main" id="{328A51A1-7A7A-C4CF-9FC1-196CA4D7AC73}"/>
              </a:ext>
            </a:extLst>
          </p:cNvPr>
          <p:cNvSpPr txBox="1">
            <a:spLocks/>
          </p:cNvSpPr>
          <p:nvPr/>
        </p:nvSpPr>
        <p:spPr>
          <a:xfrm>
            <a:off x="106365" y="6422100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/>
              <a:t>ACDA5019- Radio Frequency Systems</a:t>
            </a:r>
            <a:endParaRPr lang="en-GB" sz="1200" b="1" i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DBBC391-512A-8500-06F8-9C7BCFCF7C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20" y="1713757"/>
            <a:ext cx="9629113" cy="3854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188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12051"/>
            <a:ext cx="11558047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End Device Operation: Class C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B643942-0CC9-948F-C99A-5AF5F27F755B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sp>
        <p:nvSpPr>
          <p:cNvPr id="5" name="Footer Placeholder 31">
            <a:extLst>
              <a:ext uri="{FF2B5EF4-FFF2-40B4-BE49-F238E27FC236}">
                <a16:creationId xmlns:a16="http://schemas.microsoft.com/office/drawing/2014/main" id="{328A51A1-7A7A-C4CF-9FC1-196CA4D7AC73}"/>
              </a:ext>
            </a:extLst>
          </p:cNvPr>
          <p:cNvSpPr txBox="1">
            <a:spLocks/>
          </p:cNvSpPr>
          <p:nvPr/>
        </p:nvSpPr>
        <p:spPr>
          <a:xfrm>
            <a:off x="106365" y="6422100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/>
              <a:t>ACDA5019- Radio Frequency Systems</a:t>
            </a:r>
            <a:endParaRPr lang="en-GB" sz="1200" b="1" i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923D6D2-20AB-480E-2E8C-3689006231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211" y="1726711"/>
            <a:ext cx="9353662" cy="4695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4084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B643942-0CC9-948F-C99A-5AF5F27F755B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sp>
        <p:nvSpPr>
          <p:cNvPr id="5" name="Footer Placeholder 31">
            <a:extLst>
              <a:ext uri="{FF2B5EF4-FFF2-40B4-BE49-F238E27FC236}">
                <a16:creationId xmlns:a16="http://schemas.microsoft.com/office/drawing/2014/main" id="{328A51A1-7A7A-C4CF-9FC1-196CA4D7AC73}"/>
              </a:ext>
            </a:extLst>
          </p:cNvPr>
          <p:cNvSpPr txBox="1">
            <a:spLocks/>
          </p:cNvSpPr>
          <p:nvPr/>
        </p:nvSpPr>
        <p:spPr>
          <a:xfrm>
            <a:off x="106365" y="6422100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/>
              <a:t>ACDA5019- Radio Frequency Systems</a:t>
            </a:r>
            <a:endParaRPr lang="en-GB" sz="1200" b="1" i="1" dirty="0"/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40ED75B0-F9E4-92E1-D112-4B15D75A2C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5436222"/>
              </p:ext>
            </p:extLst>
          </p:nvPr>
        </p:nvGraphicFramePr>
        <p:xfrm>
          <a:off x="1859973" y="1833996"/>
          <a:ext cx="8671213" cy="465959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39179">
                  <a:extLst>
                    <a:ext uri="{9D8B030D-6E8A-4147-A177-3AD203B41FA5}">
                      <a16:colId xmlns:a16="http://schemas.microsoft.com/office/drawing/2014/main" val="709917578"/>
                    </a:ext>
                  </a:extLst>
                </a:gridCol>
                <a:gridCol w="3428863">
                  <a:extLst>
                    <a:ext uri="{9D8B030D-6E8A-4147-A177-3AD203B41FA5}">
                      <a16:colId xmlns:a16="http://schemas.microsoft.com/office/drawing/2014/main" val="4940856"/>
                    </a:ext>
                  </a:extLst>
                </a:gridCol>
                <a:gridCol w="3703171">
                  <a:extLst>
                    <a:ext uri="{9D8B030D-6E8A-4147-A177-3AD203B41FA5}">
                      <a16:colId xmlns:a16="http://schemas.microsoft.com/office/drawing/2014/main" val="3220564110"/>
                    </a:ext>
                  </a:extLst>
                </a:gridCol>
              </a:tblGrid>
              <a:tr h="386864">
                <a:tc>
                  <a:txBody>
                    <a:bodyPr/>
                    <a:lstStyle/>
                    <a:p>
                      <a:pPr algn="ctr" fontAlgn="ctr">
                        <a:lnSpc>
                          <a:spcPct val="150000"/>
                        </a:lnSpc>
                      </a:pPr>
                      <a:r>
                        <a:rPr lang="en-GB" sz="1800" u="none" strike="noStrike">
                          <a:effectLst/>
                        </a:rPr>
                        <a:t>LoRaWAN Class</a:t>
                      </a:r>
                      <a:endParaRPr lang="en-GB" sz="1800" b="1" i="0" u="none" strike="noStrike">
                        <a:solidFill>
                          <a:srgbClr val="000000"/>
                        </a:solidFill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effectLst/>
                        </a:rPr>
                        <a:t>Applications</a:t>
                      </a:r>
                      <a:endParaRPr lang="en-GB" sz="1800" b="1" i="0" u="none" strike="noStrike" dirty="0">
                        <a:solidFill>
                          <a:srgbClr val="000000"/>
                        </a:solidFill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150000"/>
                        </a:lnSpc>
                      </a:pPr>
                      <a:r>
                        <a:rPr lang="en-GB" sz="1800" u="none" strike="noStrike">
                          <a:effectLst/>
                        </a:rPr>
                        <a:t>Advantages</a:t>
                      </a:r>
                      <a:endParaRPr lang="en-GB" sz="1800" b="1" i="0" u="none" strike="noStrike">
                        <a:solidFill>
                          <a:srgbClr val="000000"/>
                        </a:solidFill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244158161"/>
                  </a:ext>
                </a:extLst>
              </a:tr>
              <a:tr h="1296332"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GB" sz="1800" u="none" strike="noStrike">
                          <a:effectLst/>
                        </a:rPr>
                        <a:t>Class A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effectLst/>
                        </a:rPr>
                        <a:t>Remote sensors, environmental monitoring, utility metering (e.g., water, gas meters)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effectLst/>
                        </a:rPr>
                        <a:t>Lowest power consumption, long battery life, ideal for infrequent data transmission.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464155123"/>
                  </a:ext>
                </a:extLst>
              </a:tr>
              <a:tr h="1296332"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GB" sz="1800" u="none" strike="noStrike">
                          <a:effectLst/>
                        </a:rPr>
                        <a:t>Class B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effectLst/>
                        </a:rPr>
                        <a:t>Street lighting control, agricultural systems, actuator control where predictable downlink is required.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effectLst/>
                        </a:rPr>
                        <a:t>More predictable downlink communication, balance between power efficiency.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660365152"/>
                  </a:ext>
                </a:extLst>
              </a:tr>
              <a:tr h="1296332"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GB" sz="1800" u="none" strike="noStrike">
                          <a:effectLst/>
                        </a:rPr>
                        <a:t>Class C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effectLst/>
                        </a:rPr>
                        <a:t>Smart plugs, industrial automation, real-time monitoring requiring immediate response.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effectLst/>
                        </a:rPr>
                        <a:t>Instantaneous downlink communication, suitable for mains-powered devices, ideal for critical control.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494564108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1B5FD816-FEC9-DDA7-E7EB-4E8EA94BC4C0}"/>
              </a:ext>
            </a:extLst>
          </p:cNvPr>
          <p:cNvSpPr txBox="1"/>
          <p:nvPr/>
        </p:nvSpPr>
        <p:spPr>
          <a:xfrm>
            <a:off x="0" y="1147722"/>
            <a:ext cx="767368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Class A Vs Class B Vs Class C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017061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83170"/>
            <a:ext cx="11558047" cy="1325563"/>
          </a:xfrm>
        </p:spPr>
        <p:txBody>
          <a:bodyPr>
            <a:normAutofit/>
          </a:bodyPr>
          <a:lstStyle/>
          <a:p>
            <a:r>
              <a:rPr sz="3200" b="1" dirty="0">
                <a:latin typeface="Book Antiqua" panose="02040602050305030304" pitchFamily="18" charset="0"/>
              </a:rPr>
              <a:t>Advantages of LoRa Technology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58791" y="2403372"/>
            <a:ext cx="10404764" cy="3698482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sz="2200" b="1" dirty="0">
                <a:latin typeface="Book Antiqua" panose="02040602050305030304" pitchFamily="18" charset="0"/>
              </a:rPr>
              <a:t>Long-Range Communication</a:t>
            </a:r>
            <a:endParaRPr lang="en-GB" sz="2200" b="1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sz="2200" b="1" dirty="0">
                <a:latin typeface="Book Antiqua" panose="02040602050305030304" pitchFamily="18" charset="0"/>
              </a:rPr>
              <a:t>Low Power Consumption</a:t>
            </a:r>
            <a:endParaRPr lang="en-GB" sz="22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sz="2200" b="1" dirty="0">
                <a:latin typeface="Book Antiqua" panose="02040602050305030304" pitchFamily="18" charset="0"/>
              </a:rPr>
              <a:t>Scalability</a:t>
            </a:r>
            <a:endParaRPr sz="22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sz="2200" b="1" dirty="0">
                <a:latin typeface="Book Antiqua" panose="02040602050305030304" pitchFamily="18" charset="0"/>
              </a:rPr>
              <a:t>Reliability</a:t>
            </a:r>
            <a:endParaRPr sz="2200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89B394C-1FB0-9908-94BE-9814D3A33BB7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sp>
        <p:nvSpPr>
          <p:cNvPr id="5" name="Footer Placeholder 31">
            <a:extLst>
              <a:ext uri="{FF2B5EF4-FFF2-40B4-BE49-F238E27FC236}">
                <a16:creationId xmlns:a16="http://schemas.microsoft.com/office/drawing/2014/main" id="{144D30C4-4D59-84C5-8CA8-D8566ED47EB5}"/>
              </a:ext>
            </a:extLst>
          </p:cNvPr>
          <p:cNvSpPr txBox="1">
            <a:spLocks/>
          </p:cNvSpPr>
          <p:nvPr/>
        </p:nvSpPr>
        <p:spPr>
          <a:xfrm>
            <a:off x="106365" y="6422100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/>
              <a:t>ACDA5019- Radio Frequency Systems</a:t>
            </a:r>
            <a:endParaRPr lang="en-GB" sz="1200" b="1" i="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5" y="1451692"/>
            <a:ext cx="11558047" cy="1325563"/>
          </a:xfrm>
        </p:spPr>
        <p:txBody>
          <a:bodyPr>
            <a:normAutofit/>
          </a:bodyPr>
          <a:lstStyle/>
          <a:p>
            <a:r>
              <a:rPr sz="3200" b="1" dirty="0">
                <a:latin typeface="Book Antiqua" panose="02040602050305030304" pitchFamily="18" charset="0"/>
              </a:rPr>
              <a:t>Applications of LoRa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5367" y="2679245"/>
            <a:ext cx="11558047" cy="3698482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sz="2200" dirty="0">
                <a:latin typeface="Book Antiqua" panose="02040602050305030304" pitchFamily="18" charset="0"/>
              </a:rPr>
              <a:t>Smart Agriculture</a:t>
            </a:r>
            <a:endParaRPr lang="en-GB" sz="22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Smart Cities</a:t>
            </a:r>
          </a:p>
          <a:p>
            <a:pPr algn="just">
              <a:lnSpc>
                <a:spcPct val="150000"/>
              </a:lnSpc>
            </a:pPr>
            <a:r>
              <a:rPr sz="2200" dirty="0">
                <a:latin typeface="Book Antiqua" panose="02040602050305030304" pitchFamily="18" charset="0"/>
              </a:rPr>
              <a:t>Industrial IoT</a:t>
            </a:r>
          </a:p>
          <a:p>
            <a:pPr algn="just">
              <a:lnSpc>
                <a:spcPct val="150000"/>
              </a:lnSpc>
            </a:pPr>
            <a:r>
              <a:rPr sz="2200" dirty="0">
                <a:latin typeface="Book Antiqua" panose="02040602050305030304" pitchFamily="18" charset="0"/>
              </a:rPr>
              <a:t>Utilities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6CD7A9A-BCA9-5C9B-E14C-C50F1FEB62E7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sp>
        <p:nvSpPr>
          <p:cNvPr id="5" name="Footer Placeholder 31">
            <a:extLst>
              <a:ext uri="{FF2B5EF4-FFF2-40B4-BE49-F238E27FC236}">
                <a16:creationId xmlns:a16="http://schemas.microsoft.com/office/drawing/2014/main" id="{C199351F-74AF-11BD-DFE4-2BF6753628C9}"/>
              </a:ext>
            </a:extLst>
          </p:cNvPr>
          <p:cNvSpPr txBox="1">
            <a:spLocks/>
          </p:cNvSpPr>
          <p:nvPr/>
        </p:nvSpPr>
        <p:spPr>
          <a:xfrm>
            <a:off x="106365" y="6422100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/>
              <a:t>ACDA5019- Radio Frequency Systems</a:t>
            </a:r>
            <a:endParaRPr lang="en-GB" sz="1200" b="1" i="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954" y="1113057"/>
            <a:ext cx="11558047" cy="1325563"/>
          </a:xfrm>
        </p:spPr>
        <p:txBody>
          <a:bodyPr>
            <a:normAutofit/>
          </a:bodyPr>
          <a:lstStyle/>
          <a:p>
            <a:r>
              <a:rPr sz="3200" b="1" dirty="0">
                <a:latin typeface="Book Antiqua" panose="02040602050305030304" pitchFamily="18" charset="0"/>
              </a:rPr>
              <a:t>LoRa vs. Other Technologies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9EA0D0A-A9DD-DE1C-C2FD-0AE319A2A490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sp>
        <p:nvSpPr>
          <p:cNvPr id="5" name="Footer Placeholder 31">
            <a:extLst>
              <a:ext uri="{FF2B5EF4-FFF2-40B4-BE49-F238E27FC236}">
                <a16:creationId xmlns:a16="http://schemas.microsoft.com/office/drawing/2014/main" id="{00C0603E-4706-256F-D2F4-02E17E88504D}"/>
              </a:ext>
            </a:extLst>
          </p:cNvPr>
          <p:cNvSpPr txBox="1">
            <a:spLocks/>
          </p:cNvSpPr>
          <p:nvPr/>
        </p:nvSpPr>
        <p:spPr>
          <a:xfrm>
            <a:off x="106365" y="6422100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/>
              <a:t>ACDA5019- Radio Frequency Systems</a:t>
            </a:r>
            <a:endParaRPr lang="en-GB" sz="1200" b="1" i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71DB52B-0DCB-965E-1263-D45D350A05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7414" y="2213412"/>
            <a:ext cx="8809759" cy="3995748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238" y="1215263"/>
            <a:ext cx="11558047" cy="1325563"/>
          </a:xfrm>
        </p:spPr>
        <p:txBody>
          <a:bodyPr>
            <a:normAutofit/>
          </a:bodyPr>
          <a:lstStyle/>
          <a:p>
            <a:r>
              <a:rPr sz="3200" b="1" dirty="0">
                <a:latin typeface="Book Antiqua" panose="02040602050305030304" pitchFamily="18" charset="0"/>
              </a:rPr>
              <a:t>Challenges and Limitations of LoRa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36585" y="2632222"/>
            <a:ext cx="9889343" cy="3698482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sz="2200" dirty="0">
                <a:latin typeface="Book Antiqua" panose="02040602050305030304" pitchFamily="18" charset="0"/>
              </a:rPr>
              <a:t>Limited Bandwidth</a:t>
            </a:r>
          </a:p>
          <a:p>
            <a:pPr algn="just">
              <a:lnSpc>
                <a:spcPct val="150000"/>
              </a:lnSpc>
            </a:pPr>
            <a:r>
              <a:rPr sz="2200" dirty="0">
                <a:latin typeface="Book Antiqua" panose="02040602050305030304" pitchFamily="18" charset="0"/>
              </a:rPr>
              <a:t>Interference in Urban Areas</a:t>
            </a:r>
            <a:endParaRPr lang="en-GB" sz="22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sz="2200" dirty="0">
                <a:latin typeface="Book Antiqua" panose="02040602050305030304" pitchFamily="18" charset="0"/>
              </a:rPr>
              <a:t>Reliability Over Large Networks</a:t>
            </a:r>
            <a:endParaRPr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60A726-151E-7B33-E64E-ED699909D25B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sp>
        <p:nvSpPr>
          <p:cNvPr id="5" name="Footer Placeholder 31">
            <a:extLst>
              <a:ext uri="{FF2B5EF4-FFF2-40B4-BE49-F238E27FC236}">
                <a16:creationId xmlns:a16="http://schemas.microsoft.com/office/drawing/2014/main" id="{84C30CC9-B351-D15D-3D2D-60CFDE102E5E}"/>
              </a:ext>
            </a:extLst>
          </p:cNvPr>
          <p:cNvSpPr txBox="1">
            <a:spLocks/>
          </p:cNvSpPr>
          <p:nvPr/>
        </p:nvSpPr>
        <p:spPr>
          <a:xfrm>
            <a:off x="106365" y="6422100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/>
              <a:t>ACDA5019- Radio Frequency Systems</a:t>
            </a:r>
            <a:endParaRPr lang="en-GB" sz="1200" b="1" i="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11" y="998847"/>
            <a:ext cx="11558047" cy="1325563"/>
          </a:xfrm>
        </p:spPr>
        <p:txBody>
          <a:bodyPr>
            <a:normAutofit/>
          </a:bodyPr>
          <a:lstStyle/>
          <a:p>
            <a:r>
              <a:rPr sz="3200" b="1" dirty="0">
                <a:latin typeface="Book Antiqua" panose="02040602050305030304" pitchFamily="18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643" y="2107993"/>
            <a:ext cx="10576876" cy="5138304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200000"/>
              </a:lnSpc>
              <a:buNone/>
            </a:pPr>
            <a:r>
              <a:rPr lang="en-GB" sz="2000" dirty="0">
                <a:latin typeface="Book Antiqua" panose="02040602050305030304" pitchFamily="18" charset="0"/>
              </a:rPr>
              <a:t>[</a:t>
            </a:r>
            <a:r>
              <a:rPr sz="2000" dirty="0">
                <a:latin typeface="Book Antiqua" panose="02040602050305030304" pitchFamily="18" charset="0"/>
              </a:rPr>
              <a:t>1</a:t>
            </a:r>
            <a:r>
              <a:rPr lang="en-GB" sz="2000" dirty="0">
                <a:latin typeface="Book Antiqua" panose="02040602050305030304" pitchFamily="18" charset="0"/>
              </a:rPr>
              <a:t>] </a:t>
            </a:r>
            <a:r>
              <a:rPr lang="en-GB" sz="2000" dirty="0" err="1">
                <a:latin typeface="Book Antiqua" panose="02040602050305030304" pitchFamily="18" charset="0"/>
              </a:rPr>
              <a:t>Semtech</a:t>
            </a:r>
            <a:r>
              <a:rPr lang="en-GB" sz="2000" dirty="0">
                <a:latin typeface="Book Antiqua" panose="02040602050305030304" pitchFamily="18" charset="0"/>
              </a:rPr>
              <a:t> Corporation. (n.d.). LoRa and </a:t>
            </a:r>
            <a:r>
              <a:rPr lang="en-GB" sz="2000" dirty="0" err="1">
                <a:latin typeface="Book Antiqua" panose="02040602050305030304" pitchFamily="18" charset="0"/>
              </a:rPr>
              <a:t>LoRaWAN</a:t>
            </a:r>
            <a:r>
              <a:rPr lang="en-GB" sz="2000" dirty="0">
                <a:latin typeface="Book Antiqua" panose="02040602050305030304" pitchFamily="18" charset="0"/>
              </a:rPr>
              <a:t> - A Technical Overview. Retrieved from </a:t>
            </a:r>
            <a:r>
              <a:rPr lang="en-GB" sz="2000" dirty="0">
                <a:latin typeface="Book Antiqua" panose="02040602050305030304" pitchFamily="18" charset="0"/>
                <a:hlinkClick r:id="rId2"/>
              </a:rPr>
              <a:t>https://www.semtech.com/uploads/technology/LoRa/lora-and-lorawan.pdf</a:t>
            </a:r>
            <a:endParaRPr lang="en-GB" sz="2000" dirty="0">
              <a:latin typeface="Book Antiqua" panose="02040602050305030304" pitchFamily="18" charset="0"/>
            </a:endParaRPr>
          </a:p>
          <a:p>
            <a:pPr marL="0" indent="0" algn="just">
              <a:lnSpc>
                <a:spcPct val="200000"/>
              </a:lnSpc>
              <a:buNone/>
            </a:pPr>
            <a:r>
              <a:rPr lang="en-GB" sz="2000" dirty="0">
                <a:latin typeface="Book Antiqua" panose="02040602050305030304" pitchFamily="18" charset="0"/>
              </a:rPr>
              <a:t>[2] Hamradio.my, "The Power of Chirp Spread Spectrum (CSS): History, Techniques, and Applications," Hamradio.my, Sep. 2024. [Online]. </a:t>
            </a:r>
          </a:p>
          <a:p>
            <a:pPr marL="0" indent="0" algn="just">
              <a:lnSpc>
                <a:spcPct val="200000"/>
              </a:lnSpc>
              <a:buNone/>
            </a:pPr>
            <a:r>
              <a:rPr lang="en-GB" sz="2000" dirty="0">
                <a:latin typeface="Book Antiqua" panose="02040602050305030304" pitchFamily="18" charset="0"/>
              </a:rPr>
              <a:t>[3] The Power of Chirp Spread Spectrum (CSS): History, Techniques, and Applications. Hamradio.my, Sep. 2024. </a:t>
            </a:r>
            <a:endParaRPr sz="2000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7739933-276E-080E-1CC5-89F9C3D2BBA5}"/>
              </a:ext>
            </a:extLst>
          </p:cNvPr>
          <p:cNvSpPr txBox="1">
            <a:spLocks/>
          </p:cNvSpPr>
          <p:nvPr/>
        </p:nvSpPr>
        <p:spPr>
          <a:xfrm>
            <a:off x="3789365" y="-11030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</a:rPr>
              <a:t>LoRa- Introduction</a:t>
            </a:r>
          </a:p>
        </p:txBody>
      </p:sp>
      <p:sp>
        <p:nvSpPr>
          <p:cNvPr id="5" name="Footer Placeholder 31">
            <a:extLst>
              <a:ext uri="{FF2B5EF4-FFF2-40B4-BE49-F238E27FC236}">
                <a16:creationId xmlns:a16="http://schemas.microsoft.com/office/drawing/2014/main" id="{10A1F9DF-44CB-E987-FCA7-6008AAAF3333}"/>
              </a:ext>
            </a:extLst>
          </p:cNvPr>
          <p:cNvSpPr txBox="1">
            <a:spLocks/>
          </p:cNvSpPr>
          <p:nvPr/>
        </p:nvSpPr>
        <p:spPr>
          <a:xfrm>
            <a:off x="106365" y="6422100"/>
            <a:ext cx="709676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i="1"/>
              <a:t>ACDA5019- Radio Frequency Systems</a:t>
            </a:r>
            <a:endParaRPr lang="en-GB" sz="1200" b="1" i="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745</Words>
  <Application>Microsoft Office PowerPoint</Application>
  <PresentationFormat>Widescreen</PresentationFormat>
  <Paragraphs>105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Book Antiqua</vt:lpstr>
      <vt:lpstr>Calibri</vt:lpstr>
      <vt:lpstr>Calibri Light</vt:lpstr>
      <vt:lpstr>Cambria</vt:lpstr>
      <vt:lpstr>UWTSD 200_Title Page 2</vt:lpstr>
      <vt:lpstr>UWTSD 200_Text 3</vt:lpstr>
      <vt:lpstr>PowerPoint Presentation</vt:lpstr>
      <vt:lpstr>Introduction to LoRa</vt:lpstr>
      <vt:lpstr>How LoRa Technology Works</vt:lpstr>
      <vt:lpstr>Chirp Spread Spectrum</vt:lpstr>
      <vt:lpstr>Chirp Spread Spectrum Spreading Factor</vt:lpstr>
      <vt:lpstr>Chirp Spread Spectrum </vt:lpstr>
      <vt:lpstr>Technical Specifications of LoRa</vt:lpstr>
      <vt:lpstr>LoRaWAN Architecture</vt:lpstr>
      <vt:lpstr>End Device Operation</vt:lpstr>
      <vt:lpstr>End Device Operation: Class A</vt:lpstr>
      <vt:lpstr>End Device Operation: Class B</vt:lpstr>
      <vt:lpstr>End Device Operation: Class C</vt:lpstr>
      <vt:lpstr>PowerPoint Presentation</vt:lpstr>
      <vt:lpstr>Advantages of LoRa Technology</vt:lpstr>
      <vt:lpstr>Applications of LoRa</vt:lpstr>
      <vt:lpstr>LoRa vs. Other Technologies</vt:lpstr>
      <vt:lpstr>Challenges and Limitations of LoRa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35</cp:revision>
  <dcterms:created xsi:type="dcterms:W3CDTF">2021-03-09T15:35:42Z</dcterms:created>
  <dcterms:modified xsi:type="dcterms:W3CDTF">2024-11-13T11:15:16Z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