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414" r:id="rId6"/>
    <p:sldId id="422" r:id="rId7"/>
    <p:sldId id="421" r:id="rId8"/>
    <p:sldId id="424" r:id="rId9"/>
    <p:sldId id="423" r:id="rId10"/>
    <p:sldId id="429" r:id="rId11"/>
    <p:sldId id="425" r:id="rId12"/>
    <p:sldId id="426" r:id="rId13"/>
    <p:sldId id="427" r:id="rId14"/>
    <p:sldId id="350" r:id="rId15"/>
    <p:sldId id="260" r:id="rId16"/>
    <p:sldId id="261" r:id="rId17"/>
    <p:sldId id="262" r:id="rId18"/>
    <p:sldId id="338" r:id="rId19"/>
    <p:sldId id="339" r:id="rId20"/>
    <p:sldId id="342" r:id="rId21"/>
    <p:sldId id="430" r:id="rId22"/>
    <p:sldId id="431" r:id="rId23"/>
    <p:sldId id="432" r:id="rId24"/>
    <p:sldId id="358" r:id="rId25"/>
    <p:sldId id="329" r:id="rId26"/>
    <p:sldId id="364" r:id="rId27"/>
    <p:sldId id="341" r:id="rId2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236463-2742-49E3-983F-ED111191023A}" v="2" dt="2023-09-25T14:31:40.2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475"/>
    <p:restoredTop sz="86391"/>
  </p:normalViewPr>
  <p:slideViewPr>
    <p:cSldViewPr snapToGrid="0">
      <p:cViewPr varScale="1">
        <p:scale>
          <a:sx n="80" d="100"/>
          <a:sy n="80" d="100"/>
        </p:scale>
        <p:origin x="1362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603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Davies (IMH)" userId="f8d816cd-2c21-46a2-8815-9450f2bd6f78" providerId="ADAL" clId="{45236463-2742-49E3-983F-ED111191023A}"/>
    <pc:docChg chg="custSel addSld delSld modSld">
      <pc:chgData name="Natasha Davies (IMH)" userId="f8d816cd-2c21-46a2-8815-9450f2bd6f78" providerId="ADAL" clId="{45236463-2742-49E3-983F-ED111191023A}" dt="2023-09-25T14:32:45.293" v="419" actId="47"/>
      <pc:docMkLst>
        <pc:docMk/>
      </pc:docMkLst>
      <pc:sldChg chg="modSp mod">
        <pc:chgData name="Natasha Davies (IMH)" userId="f8d816cd-2c21-46a2-8815-9450f2bd6f78" providerId="ADAL" clId="{45236463-2742-49E3-983F-ED111191023A}" dt="2023-09-25T14:10:20.811" v="23" actId="20577"/>
        <pc:sldMkLst>
          <pc:docMk/>
          <pc:sldMk cId="3408955283" sldId="256"/>
        </pc:sldMkLst>
        <pc:spChg chg="mod">
          <ac:chgData name="Natasha Davies (IMH)" userId="f8d816cd-2c21-46a2-8815-9450f2bd6f78" providerId="ADAL" clId="{45236463-2742-49E3-983F-ED111191023A}" dt="2023-09-25T14:10:20.811" v="23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del">
        <pc:chgData name="Natasha Davies (IMH)" userId="f8d816cd-2c21-46a2-8815-9450f2bd6f78" providerId="ADAL" clId="{45236463-2742-49E3-983F-ED111191023A}" dt="2023-09-25T14:12:46.083" v="37" actId="47"/>
        <pc:sldMkLst>
          <pc:docMk/>
          <pc:sldMk cId="4138798143" sldId="259"/>
        </pc:sldMkLst>
      </pc:sldChg>
      <pc:sldChg chg="modSp del mod">
        <pc:chgData name="Natasha Davies (IMH)" userId="f8d816cd-2c21-46a2-8815-9450f2bd6f78" providerId="ADAL" clId="{45236463-2742-49E3-983F-ED111191023A}" dt="2023-09-25T14:27:24.469" v="383" actId="47"/>
        <pc:sldMkLst>
          <pc:docMk/>
          <pc:sldMk cId="3405554406" sldId="277"/>
        </pc:sldMkLst>
        <pc:spChg chg="mod">
          <ac:chgData name="Natasha Davies (IMH)" userId="f8d816cd-2c21-46a2-8815-9450f2bd6f78" providerId="ADAL" clId="{45236463-2742-49E3-983F-ED111191023A}" dt="2023-09-25T14:26:34.697" v="175" actId="27636"/>
          <ac:spMkLst>
            <pc:docMk/>
            <pc:sldMk cId="3405554406" sldId="277"/>
            <ac:spMk id="3" creationId="{00000000-0000-0000-0000-000000000000}"/>
          </ac:spMkLst>
        </pc:spChg>
      </pc:sldChg>
      <pc:sldChg chg="del">
        <pc:chgData name="Natasha Davies (IMH)" userId="f8d816cd-2c21-46a2-8815-9450f2bd6f78" providerId="ADAL" clId="{45236463-2742-49E3-983F-ED111191023A}" dt="2023-09-25T14:27:30.597" v="385" actId="47"/>
        <pc:sldMkLst>
          <pc:docMk/>
          <pc:sldMk cId="329640636" sldId="278"/>
        </pc:sldMkLst>
      </pc:sldChg>
      <pc:sldChg chg="modSp del mod">
        <pc:chgData name="Natasha Davies (IMH)" userId="f8d816cd-2c21-46a2-8815-9450f2bd6f78" providerId="ADAL" clId="{45236463-2742-49E3-983F-ED111191023A}" dt="2023-09-25T14:27:27.342" v="384" actId="47"/>
        <pc:sldMkLst>
          <pc:docMk/>
          <pc:sldMk cId="581158710" sldId="279"/>
        </pc:sldMkLst>
        <pc:spChg chg="mod">
          <ac:chgData name="Natasha Davies (IMH)" userId="f8d816cd-2c21-46a2-8815-9450f2bd6f78" providerId="ADAL" clId="{45236463-2742-49E3-983F-ED111191023A}" dt="2023-09-25T14:14:53.861" v="47" actId="1076"/>
          <ac:spMkLst>
            <pc:docMk/>
            <pc:sldMk cId="581158710" sldId="279"/>
            <ac:spMk id="2" creationId="{00000000-0000-0000-0000-000000000000}"/>
          </ac:spMkLst>
        </pc:spChg>
        <pc:spChg chg="mod">
          <ac:chgData name="Natasha Davies (IMH)" userId="f8d816cd-2c21-46a2-8815-9450f2bd6f78" providerId="ADAL" clId="{45236463-2742-49E3-983F-ED111191023A}" dt="2023-09-25T14:14:56.691" v="48" actId="1076"/>
          <ac:spMkLst>
            <pc:docMk/>
            <pc:sldMk cId="581158710" sldId="279"/>
            <ac:spMk id="3" creationId="{00000000-0000-0000-0000-000000000000}"/>
          </ac:spMkLst>
        </pc:spChg>
      </pc:sldChg>
      <pc:sldChg chg="del">
        <pc:chgData name="Natasha Davies (IMH)" userId="f8d816cd-2c21-46a2-8815-9450f2bd6f78" providerId="ADAL" clId="{45236463-2742-49E3-983F-ED111191023A}" dt="2023-09-25T14:15:20.528" v="49" actId="47"/>
        <pc:sldMkLst>
          <pc:docMk/>
          <pc:sldMk cId="4112107531" sldId="280"/>
        </pc:sldMkLst>
      </pc:sldChg>
      <pc:sldChg chg="del">
        <pc:chgData name="Natasha Davies (IMH)" userId="f8d816cd-2c21-46a2-8815-9450f2bd6f78" providerId="ADAL" clId="{45236463-2742-49E3-983F-ED111191023A}" dt="2023-09-25T14:14:24.929" v="43" actId="47"/>
        <pc:sldMkLst>
          <pc:docMk/>
          <pc:sldMk cId="404497776" sldId="299"/>
        </pc:sldMkLst>
      </pc:sldChg>
      <pc:sldChg chg="del">
        <pc:chgData name="Natasha Davies (IMH)" userId="f8d816cd-2c21-46a2-8815-9450f2bd6f78" providerId="ADAL" clId="{45236463-2742-49E3-983F-ED111191023A}" dt="2023-09-25T14:12:49.392" v="38" actId="47"/>
        <pc:sldMkLst>
          <pc:docMk/>
          <pc:sldMk cId="1678475767" sldId="320"/>
        </pc:sldMkLst>
      </pc:sldChg>
      <pc:sldChg chg="del">
        <pc:chgData name="Natasha Davies (IMH)" userId="f8d816cd-2c21-46a2-8815-9450f2bd6f78" providerId="ADAL" clId="{45236463-2742-49E3-983F-ED111191023A}" dt="2023-09-25T14:31:50.172" v="413" actId="47"/>
        <pc:sldMkLst>
          <pc:docMk/>
          <pc:sldMk cId="786109188" sldId="321"/>
        </pc:sldMkLst>
      </pc:sldChg>
      <pc:sldChg chg="del">
        <pc:chgData name="Natasha Davies (IMH)" userId="f8d816cd-2c21-46a2-8815-9450f2bd6f78" providerId="ADAL" clId="{45236463-2742-49E3-983F-ED111191023A}" dt="2023-09-25T14:32:06.715" v="414" actId="47"/>
        <pc:sldMkLst>
          <pc:docMk/>
          <pc:sldMk cId="565030065" sldId="322"/>
        </pc:sldMkLst>
      </pc:sldChg>
      <pc:sldChg chg="del">
        <pc:chgData name="Natasha Davies (IMH)" userId="f8d816cd-2c21-46a2-8815-9450f2bd6f78" providerId="ADAL" clId="{45236463-2742-49E3-983F-ED111191023A}" dt="2023-09-25T14:32:12.056" v="415" actId="47"/>
        <pc:sldMkLst>
          <pc:docMk/>
          <pc:sldMk cId="1359558402" sldId="323"/>
        </pc:sldMkLst>
      </pc:sldChg>
      <pc:sldChg chg="del">
        <pc:chgData name="Natasha Davies (IMH)" userId="f8d816cd-2c21-46a2-8815-9450f2bd6f78" providerId="ADAL" clId="{45236463-2742-49E3-983F-ED111191023A}" dt="2023-09-25T14:32:16.676" v="416" actId="47"/>
        <pc:sldMkLst>
          <pc:docMk/>
          <pc:sldMk cId="94310745" sldId="324"/>
        </pc:sldMkLst>
      </pc:sldChg>
      <pc:sldChg chg="del">
        <pc:chgData name="Natasha Davies (IMH)" userId="f8d816cd-2c21-46a2-8815-9450f2bd6f78" providerId="ADAL" clId="{45236463-2742-49E3-983F-ED111191023A}" dt="2023-09-25T14:32:39.930" v="417" actId="47"/>
        <pc:sldMkLst>
          <pc:docMk/>
          <pc:sldMk cId="4107113329" sldId="325"/>
        </pc:sldMkLst>
      </pc:sldChg>
      <pc:sldChg chg="del">
        <pc:chgData name="Natasha Davies (IMH)" userId="f8d816cd-2c21-46a2-8815-9450f2bd6f78" providerId="ADAL" clId="{45236463-2742-49E3-983F-ED111191023A}" dt="2023-09-25T14:32:42.952" v="418" actId="47"/>
        <pc:sldMkLst>
          <pc:docMk/>
          <pc:sldMk cId="3678198294" sldId="326"/>
        </pc:sldMkLst>
      </pc:sldChg>
      <pc:sldChg chg="del">
        <pc:chgData name="Natasha Davies (IMH)" userId="f8d816cd-2c21-46a2-8815-9450f2bd6f78" providerId="ADAL" clId="{45236463-2742-49E3-983F-ED111191023A}" dt="2023-09-25T14:32:45.293" v="419" actId="47"/>
        <pc:sldMkLst>
          <pc:docMk/>
          <pc:sldMk cId="1309667052" sldId="327"/>
        </pc:sldMkLst>
      </pc:sldChg>
      <pc:sldChg chg="del">
        <pc:chgData name="Natasha Davies (IMH)" userId="f8d816cd-2c21-46a2-8815-9450f2bd6f78" providerId="ADAL" clId="{45236463-2742-49E3-983F-ED111191023A}" dt="2023-09-25T14:13:50.476" v="39" actId="47"/>
        <pc:sldMkLst>
          <pc:docMk/>
          <pc:sldMk cId="1597774605" sldId="328"/>
        </pc:sldMkLst>
      </pc:sldChg>
      <pc:sldChg chg="del">
        <pc:chgData name="Natasha Davies (IMH)" userId="f8d816cd-2c21-46a2-8815-9450f2bd6f78" providerId="ADAL" clId="{45236463-2742-49E3-983F-ED111191023A}" dt="2023-09-25T14:14:22.313" v="41" actId="47"/>
        <pc:sldMkLst>
          <pc:docMk/>
          <pc:sldMk cId="2864019958" sldId="330"/>
        </pc:sldMkLst>
      </pc:sldChg>
      <pc:sldChg chg="del">
        <pc:chgData name="Natasha Davies (IMH)" userId="f8d816cd-2c21-46a2-8815-9450f2bd6f78" providerId="ADAL" clId="{45236463-2742-49E3-983F-ED111191023A}" dt="2023-09-25T14:14:23.784" v="42" actId="47"/>
        <pc:sldMkLst>
          <pc:docMk/>
          <pc:sldMk cId="2201618094" sldId="331"/>
        </pc:sldMkLst>
      </pc:sldChg>
      <pc:sldChg chg="del">
        <pc:chgData name="Natasha Davies (IMH)" userId="f8d816cd-2c21-46a2-8815-9450f2bd6f78" providerId="ADAL" clId="{45236463-2742-49E3-983F-ED111191023A}" dt="2023-09-25T14:14:28.568" v="44" actId="47"/>
        <pc:sldMkLst>
          <pc:docMk/>
          <pc:sldMk cId="1386488167" sldId="332"/>
        </pc:sldMkLst>
      </pc:sldChg>
      <pc:sldChg chg="del">
        <pc:chgData name="Natasha Davies (IMH)" userId="f8d816cd-2c21-46a2-8815-9450f2bd6f78" providerId="ADAL" clId="{45236463-2742-49E3-983F-ED111191023A}" dt="2023-09-25T14:15:21.435" v="50" actId="47"/>
        <pc:sldMkLst>
          <pc:docMk/>
          <pc:sldMk cId="4038701828" sldId="333"/>
        </pc:sldMkLst>
      </pc:sldChg>
      <pc:sldChg chg="del">
        <pc:chgData name="Natasha Davies (IMH)" userId="f8d816cd-2c21-46a2-8815-9450f2bd6f78" providerId="ADAL" clId="{45236463-2742-49E3-983F-ED111191023A}" dt="2023-09-25T14:12:27.088" v="28" actId="47"/>
        <pc:sldMkLst>
          <pc:docMk/>
          <pc:sldMk cId="1269065373" sldId="343"/>
        </pc:sldMkLst>
      </pc:sldChg>
      <pc:sldChg chg="del">
        <pc:chgData name="Natasha Davies (IMH)" userId="f8d816cd-2c21-46a2-8815-9450f2bd6f78" providerId="ADAL" clId="{45236463-2742-49E3-983F-ED111191023A}" dt="2023-09-25T14:12:42.605" v="35" actId="47"/>
        <pc:sldMkLst>
          <pc:docMk/>
          <pc:sldMk cId="4209262341" sldId="344"/>
        </pc:sldMkLst>
      </pc:sldChg>
      <pc:sldChg chg="del">
        <pc:chgData name="Natasha Davies (IMH)" userId="f8d816cd-2c21-46a2-8815-9450f2bd6f78" providerId="ADAL" clId="{45236463-2742-49E3-983F-ED111191023A}" dt="2023-09-25T14:12:44.300" v="36" actId="47"/>
        <pc:sldMkLst>
          <pc:docMk/>
          <pc:sldMk cId="3012079093" sldId="345"/>
        </pc:sldMkLst>
      </pc:sldChg>
      <pc:sldChg chg="del">
        <pc:chgData name="Natasha Davies (IMH)" userId="f8d816cd-2c21-46a2-8815-9450f2bd6f78" providerId="ADAL" clId="{45236463-2742-49E3-983F-ED111191023A}" dt="2023-09-25T14:12:35.780" v="33" actId="47"/>
        <pc:sldMkLst>
          <pc:docMk/>
          <pc:sldMk cId="2494195619" sldId="347"/>
        </pc:sldMkLst>
      </pc:sldChg>
      <pc:sldChg chg="del">
        <pc:chgData name="Natasha Davies (IMH)" userId="f8d816cd-2c21-46a2-8815-9450f2bd6f78" providerId="ADAL" clId="{45236463-2742-49E3-983F-ED111191023A}" dt="2023-09-25T14:12:37.576" v="34" actId="47"/>
        <pc:sldMkLst>
          <pc:docMk/>
          <pc:sldMk cId="236720806" sldId="348"/>
        </pc:sldMkLst>
      </pc:sldChg>
      <pc:sldChg chg="modSp mod">
        <pc:chgData name="Natasha Davies (IMH)" userId="f8d816cd-2c21-46a2-8815-9450f2bd6f78" providerId="ADAL" clId="{45236463-2742-49E3-983F-ED111191023A}" dt="2023-09-25T14:26:34.780" v="176" actId="27636"/>
        <pc:sldMkLst>
          <pc:docMk/>
          <pc:sldMk cId="1311222194" sldId="350"/>
        </pc:sldMkLst>
        <pc:spChg chg="mod">
          <ac:chgData name="Natasha Davies (IMH)" userId="f8d816cd-2c21-46a2-8815-9450f2bd6f78" providerId="ADAL" clId="{45236463-2742-49E3-983F-ED111191023A}" dt="2023-09-25T14:26:34.780" v="176" actId="27636"/>
          <ac:spMkLst>
            <pc:docMk/>
            <pc:sldMk cId="1311222194" sldId="350"/>
            <ac:spMk id="3" creationId="{00000000-0000-0000-0000-000000000000}"/>
          </ac:spMkLst>
        </pc:spChg>
      </pc:sldChg>
      <pc:sldChg chg="del">
        <pc:chgData name="Natasha Davies (IMH)" userId="f8d816cd-2c21-46a2-8815-9450f2bd6f78" providerId="ADAL" clId="{45236463-2742-49E3-983F-ED111191023A}" dt="2023-09-25T14:12:34.133" v="32" actId="47"/>
        <pc:sldMkLst>
          <pc:docMk/>
          <pc:sldMk cId="2988013538" sldId="351"/>
        </pc:sldMkLst>
      </pc:sldChg>
      <pc:sldChg chg="del">
        <pc:chgData name="Natasha Davies (IMH)" userId="f8d816cd-2c21-46a2-8815-9450f2bd6f78" providerId="ADAL" clId="{45236463-2742-49E3-983F-ED111191023A}" dt="2023-09-25T14:12:28.647" v="29" actId="47"/>
        <pc:sldMkLst>
          <pc:docMk/>
          <pc:sldMk cId="3728849375" sldId="352"/>
        </pc:sldMkLst>
      </pc:sldChg>
      <pc:sldChg chg="del">
        <pc:chgData name="Natasha Davies (IMH)" userId="f8d816cd-2c21-46a2-8815-9450f2bd6f78" providerId="ADAL" clId="{45236463-2742-49E3-983F-ED111191023A}" dt="2023-09-25T14:12:29.737" v="30" actId="47"/>
        <pc:sldMkLst>
          <pc:docMk/>
          <pc:sldMk cId="2185179781" sldId="353"/>
        </pc:sldMkLst>
      </pc:sldChg>
      <pc:sldChg chg="del">
        <pc:chgData name="Natasha Davies (IMH)" userId="f8d816cd-2c21-46a2-8815-9450f2bd6f78" providerId="ADAL" clId="{45236463-2742-49E3-983F-ED111191023A}" dt="2023-09-25T14:13:51.519" v="40" actId="47"/>
        <pc:sldMkLst>
          <pc:docMk/>
          <pc:sldMk cId="344983387" sldId="357"/>
        </pc:sldMkLst>
      </pc:sldChg>
      <pc:sldChg chg="del">
        <pc:chgData name="Natasha Davies (IMH)" userId="f8d816cd-2c21-46a2-8815-9450f2bd6f78" providerId="ADAL" clId="{45236463-2742-49E3-983F-ED111191023A}" dt="2023-09-25T14:12:31.971" v="31" actId="47"/>
        <pc:sldMkLst>
          <pc:docMk/>
          <pc:sldMk cId="1363773857" sldId="363"/>
        </pc:sldMkLst>
      </pc:sldChg>
      <pc:sldChg chg="del">
        <pc:chgData name="Natasha Davies (IMH)" userId="f8d816cd-2c21-46a2-8815-9450f2bd6f78" providerId="ADAL" clId="{45236463-2742-49E3-983F-ED111191023A}" dt="2023-09-25T14:10:35.323" v="24" actId="47"/>
        <pc:sldMkLst>
          <pc:docMk/>
          <pc:sldMk cId="1416078307" sldId="410"/>
        </pc:sldMkLst>
      </pc:sldChg>
      <pc:sldChg chg="del">
        <pc:chgData name="Natasha Davies (IMH)" userId="f8d816cd-2c21-46a2-8815-9450f2bd6f78" providerId="ADAL" clId="{45236463-2742-49E3-983F-ED111191023A}" dt="2023-09-25T14:10:36.515" v="25" actId="47"/>
        <pc:sldMkLst>
          <pc:docMk/>
          <pc:sldMk cId="889342076" sldId="411"/>
        </pc:sldMkLst>
      </pc:sldChg>
      <pc:sldChg chg="del">
        <pc:chgData name="Natasha Davies (IMH)" userId="f8d816cd-2c21-46a2-8815-9450f2bd6f78" providerId="ADAL" clId="{45236463-2742-49E3-983F-ED111191023A}" dt="2023-09-25T14:10:40.442" v="26" actId="47"/>
        <pc:sldMkLst>
          <pc:docMk/>
          <pc:sldMk cId="1884588113" sldId="412"/>
        </pc:sldMkLst>
      </pc:sldChg>
      <pc:sldChg chg="modSp mod">
        <pc:chgData name="Natasha Davies (IMH)" userId="f8d816cd-2c21-46a2-8815-9450f2bd6f78" providerId="ADAL" clId="{45236463-2742-49E3-983F-ED111191023A}" dt="2023-09-25T14:29:55.537" v="411" actId="20577"/>
        <pc:sldMkLst>
          <pc:docMk/>
          <pc:sldMk cId="10101286" sldId="426"/>
        </pc:sldMkLst>
        <pc:spChg chg="mod">
          <ac:chgData name="Natasha Davies (IMH)" userId="f8d816cd-2c21-46a2-8815-9450f2bd6f78" providerId="ADAL" clId="{45236463-2742-49E3-983F-ED111191023A}" dt="2023-09-25T14:29:55.537" v="411" actId="20577"/>
          <ac:spMkLst>
            <pc:docMk/>
            <pc:sldMk cId="10101286" sldId="426"/>
            <ac:spMk id="4" creationId="{41DC9C7F-8F38-4A30-96CE-2176AA91C90A}"/>
          </ac:spMkLst>
        </pc:spChg>
      </pc:sldChg>
      <pc:sldChg chg="del">
        <pc:chgData name="Natasha Davies (IMH)" userId="f8d816cd-2c21-46a2-8815-9450f2bd6f78" providerId="ADAL" clId="{45236463-2742-49E3-983F-ED111191023A}" dt="2023-09-25T14:11:51.796" v="27" actId="47"/>
        <pc:sldMkLst>
          <pc:docMk/>
          <pc:sldMk cId="567078574" sldId="428"/>
        </pc:sldMkLst>
      </pc:sldChg>
      <pc:sldChg chg="modSp new del mod">
        <pc:chgData name="Natasha Davies (IMH)" userId="f8d816cd-2c21-46a2-8815-9450f2bd6f78" providerId="ADAL" clId="{45236463-2742-49E3-983F-ED111191023A}" dt="2023-09-25T14:30:41.564" v="412" actId="2696"/>
        <pc:sldMkLst>
          <pc:docMk/>
          <pc:sldMk cId="4057559597" sldId="430"/>
        </pc:sldMkLst>
        <pc:spChg chg="mod">
          <ac:chgData name="Natasha Davies (IMH)" userId="f8d816cd-2c21-46a2-8815-9450f2bd6f78" providerId="ADAL" clId="{45236463-2742-49E3-983F-ED111191023A}" dt="2023-09-25T14:18:36.632" v="54" actId="27636"/>
          <ac:spMkLst>
            <pc:docMk/>
            <pc:sldMk cId="4057559597" sldId="430"/>
            <ac:spMk id="2" creationId="{85CB7489-BC49-28DB-534A-266B79B805F5}"/>
          </ac:spMkLst>
        </pc:spChg>
        <pc:spChg chg="mod">
          <ac:chgData name="Natasha Davies (IMH)" userId="f8d816cd-2c21-46a2-8815-9450f2bd6f78" providerId="ADAL" clId="{45236463-2742-49E3-983F-ED111191023A}" dt="2023-09-25T14:19:21.372" v="114" actId="404"/>
          <ac:spMkLst>
            <pc:docMk/>
            <pc:sldMk cId="4057559597" sldId="430"/>
            <ac:spMk id="3" creationId="{6B79D28C-2894-9CDA-1AA0-B0ECA32E8EA1}"/>
          </ac:spMkLst>
        </pc:spChg>
      </pc:sldChg>
      <pc:sldChg chg="modSp new del mod">
        <pc:chgData name="Natasha Davies (IMH)" userId="f8d816cd-2c21-46a2-8815-9450f2bd6f78" providerId="ADAL" clId="{45236463-2742-49E3-983F-ED111191023A}" dt="2023-09-25T14:30:41.564" v="412" actId="2696"/>
        <pc:sldMkLst>
          <pc:docMk/>
          <pc:sldMk cId="2932248482" sldId="431"/>
        </pc:sldMkLst>
        <pc:spChg chg="mod">
          <ac:chgData name="Natasha Davies (IMH)" userId="f8d816cd-2c21-46a2-8815-9450f2bd6f78" providerId="ADAL" clId="{45236463-2742-49E3-983F-ED111191023A}" dt="2023-09-25T14:21:05.945" v="135" actId="20577"/>
          <ac:spMkLst>
            <pc:docMk/>
            <pc:sldMk cId="2932248482" sldId="431"/>
            <ac:spMk id="2" creationId="{9C528A27-3B5F-F41C-1CB5-FCCC8E4CF8C6}"/>
          </ac:spMkLst>
        </pc:spChg>
        <pc:spChg chg="mod">
          <ac:chgData name="Natasha Davies (IMH)" userId="f8d816cd-2c21-46a2-8815-9450f2bd6f78" providerId="ADAL" clId="{45236463-2742-49E3-983F-ED111191023A}" dt="2023-09-25T14:21:29.117" v="144" actId="20577"/>
          <ac:spMkLst>
            <pc:docMk/>
            <pc:sldMk cId="2932248482" sldId="431"/>
            <ac:spMk id="3" creationId="{518EFCB8-2AE5-9FEE-510C-E1893798E6E0}"/>
          </ac:spMkLst>
        </pc:spChg>
      </pc:sldChg>
      <pc:sldChg chg="modSp new del mod">
        <pc:chgData name="Natasha Davies (IMH)" userId="f8d816cd-2c21-46a2-8815-9450f2bd6f78" providerId="ADAL" clId="{45236463-2742-49E3-983F-ED111191023A}" dt="2023-09-25T14:30:41.564" v="412" actId="2696"/>
        <pc:sldMkLst>
          <pc:docMk/>
          <pc:sldMk cId="4135194670" sldId="432"/>
        </pc:sldMkLst>
        <pc:spChg chg="mod">
          <ac:chgData name="Natasha Davies (IMH)" userId="f8d816cd-2c21-46a2-8815-9450f2bd6f78" providerId="ADAL" clId="{45236463-2742-49E3-983F-ED111191023A}" dt="2023-09-25T14:26:31.296" v="172" actId="20577"/>
          <ac:spMkLst>
            <pc:docMk/>
            <pc:sldMk cId="4135194670" sldId="432"/>
            <ac:spMk id="2" creationId="{760E1763-0D90-F1A1-D0A6-A2678D97583F}"/>
          </ac:spMkLst>
        </pc:spChg>
        <pc:spChg chg="mod">
          <ac:chgData name="Natasha Davies (IMH)" userId="f8d816cd-2c21-46a2-8815-9450f2bd6f78" providerId="ADAL" clId="{45236463-2742-49E3-983F-ED111191023A}" dt="2023-09-25T14:27:15.342" v="382" actId="5793"/>
          <ac:spMkLst>
            <pc:docMk/>
            <pc:sldMk cId="4135194670" sldId="432"/>
            <ac:spMk id="3" creationId="{98DD83E2-C4D9-2182-6968-0DF28C91C701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7FFB3-AFAE-48C5-B013-288363B2437E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43DBC-073C-4AB9-9B7E-763DDAD35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580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29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35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3645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463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3982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5481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8808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8729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188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165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2658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FF278A45-0084-4BDE-AC75-47E47D1AC1D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07702038-530B-45F7-99BE-D6654F8C77FF}" type="slidenum">
              <a:rPr lang="en-US" altLang="en-US" sz="1200"/>
              <a:pPr algn="r" eaLnBrk="1" hangingPunct="1"/>
              <a:t>15</a:t>
            </a:fld>
            <a:endParaRPr lang="en-US" altLang="en-US" sz="1200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6D242D19-2B71-4839-8639-02295F6249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0C57F239-71DC-47C3-81C3-FCCA09C8D6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35742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DE21F9BD-801E-4B4E-8DD8-CE70BAB3BD3D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E4EEDD15-4173-4B36-80F4-C8D351DD1FB4}" type="slidenum">
              <a:rPr lang="en-US" altLang="en-US" sz="1200"/>
              <a:pPr algn="r" eaLnBrk="1" hangingPunct="1"/>
              <a:t>16</a:t>
            </a:fld>
            <a:endParaRPr lang="en-US" altLang="en-US" sz="1200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9DB3B74C-90AC-40A5-842A-156FA8F3A7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43A81D9C-9B33-41E9-BA8B-039F41B796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30306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19601387-2125-4C08-86FB-61B844DC71F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4ECC12FB-C7B7-45F6-8442-65D171491FBC}" type="slidenum">
              <a:rPr lang="en-US" altLang="en-US" sz="1200"/>
              <a:pPr algn="r" eaLnBrk="1" hangingPunct="1"/>
              <a:t>17</a:t>
            </a:fld>
            <a:endParaRPr lang="en-US" altLang="en-US" sz="1200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DE413CA0-D36E-43C5-A381-B73C863F77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DE7E891A-3696-4FE8-8007-B8EA31BF3B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29879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94529F-49CB-4A20-A0BC-CE5B1A3A230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8023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99FF13F7-7574-4372-8CA0-D7AE2934A5A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C38C6364-33A5-47BE-93B6-166821F006CA}" type="slidenum">
              <a:rPr lang="en-US" altLang="en-US" sz="1200"/>
              <a:pPr algn="r" eaLnBrk="1" hangingPunct="1"/>
              <a:t>22</a:t>
            </a:fld>
            <a:endParaRPr lang="en-US" altLang="en-US" sz="1200"/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7FD19E8F-DE99-41FD-A3EC-7B081D2446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65EDF38A-3C71-42F5-8567-037320CB9A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56207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E740E324-5A13-4FEF-86DA-338378AAE6B7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40346F25-F88B-458B-A3E9-42C46E0A7501}" type="slidenum">
              <a:rPr lang="en-US" altLang="en-US" sz="1200"/>
              <a:pPr algn="r" eaLnBrk="1" hangingPunct="1"/>
              <a:t>24</a:t>
            </a:fld>
            <a:endParaRPr lang="en-US" altLang="en-US" sz="120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A5096BBF-BF0D-4AFA-8DDA-A72F7ED910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EEF9A183-7C3A-4B93-B864-13E4C372FF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eaLnBrk="1" hangingPunct="1">
              <a:buNone/>
            </a:pPr>
            <a:endParaRPr lang="en-GB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0778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fundamentals/relations/communication/voice-factsheet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fundamentals/people/performance/factsheet#gref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r2XE87EoI7M?si=FcTh7j_oycZLfj0H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Foundation Certificate in People Practice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2700" i="1" dirty="0">
                <a:solidFill>
                  <a:schemeClr val="bg1"/>
                </a:solidFill>
              </a:rPr>
              <a:t>Learning Outcome Two – </a:t>
            </a:r>
            <a:br>
              <a:rPr lang="en-GB" sz="2700" i="1" dirty="0">
                <a:solidFill>
                  <a:schemeClr val="bg1"/>
                </a:solidFill>
              </a:rPr>
            </a:br>
            <a:r>
              <a:rPr lang="en-US" sz="2400" b="1" dirty="0"/>
              <a:t> </a:t>
            </a:r>
            <a:r>
              <a:rPr lang="en-US" sz="2400" b="1" dirty="0">
                <a:solidFill>
                  <a:schemeClr val="bg1"/>
                </a:solidFill>
              </a:rPr>
              <a:t>Understand how people’s behavior in the workplace affects and shapes culture. 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Natasha Davies, September 2023</a:t>
            </a:r>
            <a:endParaRPr lang="en-GB" sz="3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Culture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686800" cy="33697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 err="1"/>
              <a:t>Fincham</a:t>
            </a:r>
            <a:r>
              <a:rPr lang="en-US" dirty="0"/>
              <a:t> and Rhodes (2005) ‘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The set of beliefs, values and norms that represent the unique character of an organisation and provide the context for it’s actions</a:t>
            </a:r>
            <a:r>
              <a:rPr lang="en-US" dirty="0"/>
              <a:t>’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Balogun</a:t>
            </a:r>
            <a:r>
              <a:rPr lang="en-US" dirty="0"/>
              <a:t> and Johnson (2004)</a:t>
            </a:r>
            <a:r>
              <a:rPr lang="en-US" b="1" dirty="0"/>
              <a:t> ‘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the way we do things around here’</a:t>
            </a:r>
          </a:p>
          <a:p>
            <a:pPr marL="0" indent="0">
              <a:buNone/>
            </a:pPr>
            <a:endParaRPr lang="en-US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US" dirty="0" err="1"/>
              <a:t>Molander</a:t>
            </a:r>
            <a:r>
              <a:rPr lang="en-US" dirty="0"/>
              <a:t> and </a:t>
            </a:r>
            <a:r>
              <a:rPr lang="en-US" dirty="0" err="1"/>
              <a:t>Winterton</a:t>
            </a:r>
            <a:r>
              <a:rPr lang="en-US" dirty="0"/>
              <a:t> (1994) ‘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The culture of an organisation is made of traditions, habits, ways of </a:t>
            </a:r>
            <a:r>
              <a:rPr lang="en-US" i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organising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and patterns of relationships at work</a:t>
            </a:r>
            <a:r>
              <a:rPr lang="is-IS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…’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US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US" dirty="0"/>
              <a:t>Edgar Schein (1992) ‘</a:t>
            </a:r>
            <a:r>
              <a:rPr lang="en-US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 Pattern of shared basic assumptions that the group learned</a:t>
            </a:r>
            <a:r>
              <a:rPr lang="is-IS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… that has worked well enough to be considered valid and therefore, to be taught to new members as the correct way to perceive, think and feel</a:t>
            </a:r>
            <a:r>
              <a:rPr lang="is-I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.’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279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Handy, 1993 – Sub cultures </a:t>
            </a:r>
          </a:p>
        </p:txBody>
      </p:sp>
      <p:sp>
        <p:nvSpPr>
          <p:cNvPr id="4" name="Oval 3"/>
          <p:cNvSpPr/>
          <p:nvPr/>
        </p:nvSpPr>
        <p:spPr>
          <a:xfrm>
            <a:off x="3742268" y="2895600"/>
            <a:ext cx="1422400" cy="1210733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dirty="0"/>
              <a:t>Organisational Culture </a:t>
            </a:r>
          </a:p>
        </p:txBody>
      </p:sp>
      <p:sp>
        <p:nvSpPr>
          <p:cNvPr id="5" name="Oval 4"/>
          <p:cNvSpPr/>
          <p:nvPr/>
        </p:nvSpPr>
        <p:spPr>
          <a:xfrm>
            <a:off x="897466" y="1468438"/>
            <a:ext cx="1507067" cy="1227667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People Culture </a:t>
            </a:r>
          </a:p>
        </p:txBody>
      </p:sp>
      <p:sp>
        <p:nvSpPr>
          <p:cNvPr id="6" name="Oval 5"/>
          <p:cNvSpPr/>
          <p:nvPr/>
        </p:nvSpPr>
        <p:spPr>
          <a:xfrm>
            <a:off x="1016000" y="4224866"/>
            <a:ext cx="1507067" cy="1227667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Task Culture</a:t>
            </a:r>
          </a:p>
        </p:txBody>
      </p:sp>
      <p:sp>
        <p:nvSpPr>
          <p:cNvPr id="7" name="Oval 6"/>
          <p:cNvSpPr/>
          <p:nvPr/>
        </p:nvSpPr>
        <p:spPr>
          <a:xfrm>
            <a:off x="6358466" y="4224867"/>
            <a:ext cx="1507067" cy="1227667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Role Culture</a:t>
            </a:r>
          </a:p>
        </p:txBody>
      </p:sp>
      <p:sp>
        <p:nvSpPr>
          <p:cNvPr id="8" name="Oval 7"/>
          <p:cNvSpPr/>
          <p:nvPr/>
        </p:nvSpPr>
        <p:spPr>
          <a:xfrm>
            <a:off x="6358467" y="1468438"/>
            <a:ext cx="1507067" cy="1227667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Power Culture</a:t>
            </a:r>
          </a:p>
        </p:txBody>
      </p:sp>
      <p:sp>
        <p:nvSpPr>
          <p:cNvPr id="11" name="Down Arrow 10"/>
          <p:cNvSpPr/>
          <p:nvPr/>
        </p:nvSpPr>
        <p:spPr>
          <a:xfrm rot="6716749">
            <a:off x="2787051" y="2441287"/>
            <a:ext cx="651933" cy="69426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own Arrow 11"/>
          <p:cNvSpPr/>
          <p:nvPr/>
        </p:nvSpPr>
        <p:spPr>
          <a:xfrm rot="3477175">
            <a:off x="2810446" y="3812068"/>
            <a:ext cx="651933" cy="69426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own Arrow 12"/>
          <p:cNvSpPr/>
          <p:nvPr/>
        </p:nvSpPr>
        <p:spPr>
          <a:xfrm rot="17602787">
            <a:off x="5286685" y="3877731"/>
            <a:ext cx="651933" cy="69426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/>
          <p:cNvSpPr/>
          <p:nvPr/>
        </p:nvSpPr>
        <p:spPr>
          <a:xfrm rot="14141599">
            <a:off x="5562034" y="2399770"/>
            <a:ext cx="651933" cy="69426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436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Positive workplace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b="1" dirty="0"/>
              <a:t>Employee Engagement</a:t>
            </a:r>
            <a:r>
              <a:rPr lang="en-US" dirty="0"/>
              <a:t>: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Employees are engaged and motivated to be productive and use skills to benefit the organisation</a:t>
            </a:r>
          </a:p>
          <a:p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US" b="1" dirty="0"/>
              <a:t>Competitive Advantage</a:t>
            </a:r>
            <a:r>
              <a:rPr lang="en-US" dirty="0"/>
              <a:t>: 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 good culture fosters a good sustainable workforce who achieve goals and will support the organisational strategy. This creates an advantage over competitors. For example Apple- competitive advantage in innovation. </a:t>
            </a:r>
          </a:p>
          <a:p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US" b="1" dirty="0"/>
              <a:t>Embedded culture</a:t>
            </a:r>
            <a:r>
              <a:rPr lang="en-US" dirty="0"/>
              <a:t>: </a:t>
            </a: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</a:rPr>
              <a:t>Employees are all on the same page, there is support between employer and employee. Can attract the right talent when recruiting. </a:t>
            </a:r>
          </a:p>
        </p:txBody>
      </p:sp>
    </p:spTree>
    <p:extLst>
      <p:ext uri="{BB962C8B-B14F-4D97-AF65-F5344CB8AC3E}">
        <p14:creationId xmlns:p14="http://schemas.microsoft.com/office/powerpoint/2010/main" val="962147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C9C7F-8F38-4A30-96CE-2176AA91C9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79400" y="1062038"/>
            <a:ext cx="8229600" cy="28329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Question</a:t>
            </a:r>
            <a:r>
              <a:rPr lang="is-I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….</a:t>
            </a:r>
          </a:p>
          <a:p>
            <a:pPr marL="0" marR="0" lvl="0" indent="0" defTabSz="914400" eaLnBrk="1" fontAlgn="auto" latinLnBrk="0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is-I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is-IS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s-I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culture has a positive impact on people’s behaviour in the workplace, how important is it to develop a positive culture? </a:t>
            </a:r>
          </a:p>
          <a:p>
            <a:pPr marL="0" marR="0" lvl="0" indent="0" defTabSz="914400" eaLnBrk="1" fontAlgn="auto" latinLnBrk="0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is-IS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6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s-IS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can HR professionals help ?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995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C9C7F-8F38-4A30-96CE-2176AA91C9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" y="1329268"/>
            <a:ext cx="8229600" cy="60213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Developing and promoting fair policies</a:t>
            </a:r>
            <a:endParaRPr lang="en-GB" sz="2400" dirty="0"/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Supporting the worker </a:t>
            </a:r>
            <a:r>
              <a:rPr lang="en-US" sz="2400" dirty="0">
                <a:hlinkClick r:id="rId3"/>
              </a:rPr>
              <a:t>voice</a:t>
            </a:r>
            <a:r>
              <a:rPr lang="en-US" sz="2400" dirty="0"/>
              <a:t> and viewpoint</a:t>
            </a:r>
            <a:endParaRPr lang="en-GB" sz="2400" dirty="0"/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Promoting and role modelling effective workplace values and behaviors</a:t>
            </a:r>
            <a:endParaRPr lang="en-GB" sz="2400" dirty="0"/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Upholding good and ethical practice</a:t>
            </a:r>
            <a:r>
              <a:rPr lang="en-US" dirty="0"/>
              <a:t>. </a:t>
            </a:r>
            <a:endParaRPr lang="en-GB" dirty="0"/>
          </a:p>
          <a:p>
            <a:pPr marL="342900" lvl="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6000"/>
              </a:lnSpc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A11428A-2F84-4765-A9A1-31139B87C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68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Fostering a positive organisational culture</a:t>
            </a:r>
          </a:p>
        </p:txBody>
      </p:sp>
    </p:spTree>
    <p:extLst>
      <p:ext uri="{BB962C8B-B14F-4D97-AF65-F5344CB8AC3E}">
        <p14:creationId xmlns:p14="http://schemas.microsoft.com/office/powerpoint/2010/main" val="1428789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Organisational Change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Flexible working </a:t>
            </a:r>
          </a:p>
          <a:p>
            <a:r>
              <a:rPr lang="en-US" dirty="0"/>
              <a:t>Well-being </a:t>
            </a:r>
          </a:p>
          <a:p>
            <a:r>
              <a:rPr lang="en-US" dirty="0"/>
              <a:t>Home Working </a:t>
            </a:r>
          </a:p>
          <a:p>
            <a:r>
              <a:rPr lang="en-US" dirty="0"/>
              <a:t>Technology </a:t>
            </a:r>
          </a:p>
          <a:p>
            <a:r>
              <a:rPr lang="en-US" dirty="0"/>
              <a:t>Gig Economy </a:t>
            </a:r>
          </a:p>
        </p:txBody>
      </p:sp>
    </p:spTree>
    <p:extLst>
      <p:ext uri="{BB962C8B-B14F-4D97-AF65-F5344CB8AC3E}">
        <p14:creationId xmlns:p14="http://schemas.microsoft.com/office/powerpoint/2010/main" val="1386496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1DC9C7F-8F38-4A30-96CE-2176AA91C9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37065" y="863601"/>
            <a:ext cx="881380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Incremental change: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Small steps in a process of change, builds on previous changes like continuous improvement.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Fits with the existing paradigm.</a:t>
            </a: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Transformational change: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 break with the past.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Significant shift in how an organization operates.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 new paradigm.</a:t>
            </a:r>
            <a:endParaRPr lang="en-GB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A11428A-2F84-4765-A9A1-31139B87C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6600"/>
          </a:xfrm>
        </p:spPr>
        <p:txBody>
          <a:bodyPr>
            <a:normAutofit fontScale="90000"/>
          </a:bodyPr>
          <a:lstStyle/>
          <a:p>
            <a:r>
              <a:rPr lang="en-GB" dirty="0"/>
              <a:t>Planning and managing change</a:t>
            </a:r>
          </a:p>
        </p:txBody>
      </p:sp>
    </p:spTree>
    <p:extLst>
      <p:ext uri="{BB962C8B-B14F-4D97-AF65-F5344CB8AC3E}">
        <p14:creationId xmlns:p14="http://schemas.microsoft.com/office/powerpoint/2010/main" val="1958430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C9C7F-8F38-4A30-96CE-2176AA91C9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2467" y="1312335"/>
            <a:ext cx="8229600" cy="4368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US" sz="2000" dirty="0"/>
              <a:t>Establishing a sense of urgency</a:t>
            </a:r>
            <a:endParaRPr lang="en-GB" sz="2000" dirty="0"/>
          </a:p>
          <a:p>
            <a:pPr marL="342900" lvl="0" indent="-342900">
              <a:buFont typeface="+mj-lt"/>
              <a:buAutoNum type="arabicPeriod"/>
            </a:pPr>
            <a:r>
              <a:rPr lang="en-US" sz="2000" dirty="0"/>
              <a:t>Creating the guiding coalition</a:t>
            </a:r>
            <a:endParaRPr lang="en-GB" sz="2000" dirty="0"/>
          </a:p>
          <a:p>
            <a:pPr marL="342900" lvl="0" indent="-342900">
              <a:buFont typeface="+mj-lt"/>
              <a:buAutoNum type="arabicPeriod"/>
            </a:pPr>
            <a:r>
              <a:rPr lang="en-US" sz="2000" dirty="0"/>
              <a:t>Developing a vision and strategy</a:t>
            </a:r>
            <a:endParaRPr lang="en-GB" sz="2000" dirty="0"/>
          </a:p>
          <a:p>
            <a:pPr marL="342900" lvl="0" indent="-342900">
              <a:buFont typeface="+mj-lt"/>
              <a:buAutoNum type="arabicPeriod"/>
            </a:pPr>
            <a:r>
              <a:rPr lang="en-US" sz="2000" dirty="0"/>
              <a:t>Communicating the change vision</a:t>
            </a:r>
            <a:endParaRPr lang="en-GB" sz="2000" dirty="0"/>
          </a:p>
          <a:p>
            <a:pPr marL="342900" lvl="0" indent="-342900">
              <a:buFont typeface="+mj-lt"/>
              <a:buAutoNum type="arabicPeriod"/>
            </a:pPr>
            <a:r>
              <a:rPr lang="en-US" sz="2000" dirty="0"/>
              <a:t>Empowering broad-based action</a:t>
            </a:r>
            <a:endParaRPr lang="en-GB" sz="2000" dirty="0"/>
          </a:p>
          <a:p>
            <a:pPr marL="342900" lvl="0" indent="-342900">
              <a:buFont typeface="+mj-lt"/>
              <a:buAutoNum type="arabicPeriod"/>
            </a:pPr>
            <a:r>
              <a:rPr lang="en-US" sz="2000" dirty="0"/>
              <a:t>Generating short-term wins</a:t>
            </a:r>
            <a:endParaRPr lang="en-GB" sz="2000" dirty="0"/>
          </a:p>
          <a:p>
            <a:pPr marL="342900" lvl="0" indent="-342900">
              <a:buFont typeface="+mj-lt"/>
              <a:buAutoNum type="arabicPeriod"/>
            </a:pPr>
            <a:r>
              <a:rPr lang="en-US" sz="2000" dirty="0"/>
              <a:t>Consolidating gains and producing more change</a:t>
            </a:r>
            <a:endParaRPr lang="en-GB" sz="2000" dirty="0"/>
          </a:p>
          <a:p>
            <a:pPr marL="342900" lvl="0" indent="-342900">
              <a:buFont typeface="+mj-lt"/>
              <a:buAutoNum type="arabicPeriod"/>
            </a:pPr>
            <a:r>
              <a:rPr lang="en-US" sz="2000" dirty="0"/>
              <a:t>Anchoring new approaches in the culture</a:t>
            </a:r>
          </a:p>
          <a:p>
            <a:pPr marL="342900" lvl="0" indent="-342900">
              <a:buFont typeface="+mj-lt"/>
              <a:buAutoNum type="arabicPeriod"/>
            </a:pPr>
            <a:endParaRPr lang="en-US" sz="2000" dirty="0"/>
          </a:p>
          <a:p>
            <a:pPr lvl="0"/>
            <a:r>
              <a:rPr lang="en-US" sz="2000" dirty="0"/>
              <a:t>Consider the application of this by reading/reviewing “Our Iceberg is Melting” by John Kotter- available at SA1 campus </a:t>
            </a:r>
            <a:endParaRPr lang="en-GB" sz="2000" dirty="0"/>
          </a:p>
          <a:p>
            <a:pPr lvl="0">
              <a:lnSpc>
                <a:spcPct val="106000"/>
              </a:lnSpc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A11428A-2F84-4765-A9A1-31139B87C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en-GB" dirty="0"/>
              <a:t>Kotter’s 8-Step Change Model:</a:t>
            </a:r>
          </a:p>
        </p:txBody>
      </p:sp>
    </p:spTree>
    <p:extLst>
      <p:ext uri="{BB962C8B-B14F-4D97-AF65-F5344CB8AC3E}">
        <p14:creationId xmlns:p14="http://schemas.microsoft.com/office/powerpoint/2010/main" val="10101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6">
            <a:extLst>
              <a:ext uri="{FF2B5EF4-FFF2-40B4-BE49-F238E27FC236}">
                <a16:creationId xmlns:a16="http://schemas.microsoft.com/office/drawing/2014/main" id="{49D305D2-A697-498E-A5A4-1EFC158CC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667" y="1312334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Developed by Kubler-Ross to show recognised series of responses to change</a:t>
            </a:r>
          </a:p>
          <a:p>
            <a:r>
              <a:rPr lang="en-GB" dirty="0"/>
              <a:t>Responses spaced along a curved line in following order: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Shock and denial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Anger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Bargaining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Depression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Acceptance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A11428A-2F84-4765-A9A1-31139B87C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9629"/>
          </a:xfrm>
        </p:spPr>
        <p:txBody>
          <a:bodyPr>
            <a:normAutofit fontScale="90000"/>
          </a:bodyPr>
          <a:lstStyle/>
          <a:p>
            <a:r>
              <a:rPr lang="en-GB" dirty="0"/>
              <a:t>Impact of change/transition curve</a:t>
            </a:r>
          </a:p>
        </p:txBody>
      </p:sp>
    </p:spTree>
    <p:extLst>
      <p:ext uri="{BB962C8B-B14F-4D97-AF65-F5344CB8AC3E}">
        <p14:creationId xmlns:p14="http://schemas.microsoft.com/office/powerpoint/2010/main" val="507944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CIPD Viewpoint: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17160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“As the world of work grows ever more complex, diverse and ambiguous, traditional models of working are starting to give way to more flexible forms of organisation and employment. </a:t>
            </a:r>
            <a:r>
              <a:rPr lang="en-GB" b="1"/>
              <a:t>Technology, globalisation, changing workforce demographics and skills shortages </a:t>
            </a:r>
            <a:r>
              <a:rPr lang="en-GB"/>
              <a:t>add to the challenges facing organisations. In this context the role of HR must evolve and grow to play a greater part in developing organisations for the future. As widely accepted norms for managing the employment relationship change, so the pressure will grow for HR professionals to develop a deeper understanding of the global context, business needs and strategy, and to innovate more to be not just efficient, but more effective.” (Changing HR Operating Models, 2015)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222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HR within Private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Smaller companies employ 1 or 2 people to carry out basic functions. HR managers tend to be generalists. Pay for specialise advice and outsource payroll</a:t>
            </a:r>
          </a:p>
          <a:p>
            <a:r>
              <a:rPr lang="en-GB" dirty="0"/>
              <a:t>HR more informal, less policies and procedures</a:t>
            </a:r>
          </a:p>
          <a:p>
            <a:r>
              <a:rPr lang="en-GB" dirty="0"/>
              <a:t>Larger firms tend to have large HR teams – strategic, generalists and specialists. Administration delegated to line managers or out-sourced/in a shared service</a:t>
            </a:r>
          </a:p>
          <a:p>
            <a:r>
              <a:rPr lang="en-GB" dirty="0"/>
              <a:t>Partnerships – as above but HR report to partners which may limit their strategic influence</a:t>
            </a:r>
          </a:p>
          <a:p>
            <a:r>
              <a:rPr lang="en-GB" dirty="0"/>
              <a:t>Trends – delayering of management and empowering people; reduced role of trade unions and collective bargaining so pay is more individualised. Companies have developed own ‘employee value propositions’, to compete. Need to compete to attract/retain. Need to consult with staff as less trade union involvement. </a:t>
            </a:r>
          </a:p>
        </p:txBody>
      </p:sp>
    </p:spTree>
    <p:extLst>
      <p:ext uri="{BB962C8B-B14F-4D97-AF65-F5344CB8AC3E}">
        <p14:creationId xmlns:p14="http://schemas.microsoft.com/office/powerpoint/2010/main" val="884126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HR within Public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/>
              <a:t>Large departments</a:t>
            </a:r>
          </a:p>
          <a:p>
            <a:r>
              <a:rPr lang="en-GB"/>
              <a:t>Prominent, HR director on Board, able to ensure best practice is adhered to</a:t>
            </a:r>
          </a:p>
          <a:p>
            <a:r>
              <a:rPr lang="en-GB"/>
              <a:t>Publicly funded and open to scrutiny so tend to treat all employees fairly and with respect and have detailed policies that are strictly adhered to (DVLA – ‘open and fair competition in recruitment’)</a:t>
            </a:r>
          </a:p>
          <a:p>
            <a:r>
              <a:rPr lang="en-GB"/>
              <a:t>Trade union presence so national pay scales. Need to consult to make changes. Often low trust employee relations climate so HR more cautious</a:t>
            </a:r>
          </a:p>
          <a:p>
            <a:r>
              <a:rPr lang="en-GB"/>
              <a:t>Moves recently to be more strategic and business focussed. Need to support reduction of public spending to reduce deficit. HR departments slimmed down, less bureaucracy and more outsourcing</a:t>
            </a:r>
          </a:p>
          <a:p>
            <a:r>
              <a:rPr lang="en-GB"/>
              <a:t>DVLA – ‘pure’ business partners. Innovative practice – pay bonuses, new ways of working, multi-skilling.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4142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HR in the Third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Resources are tight so HR tends to have a peripheral role</a:t>
            </a:r>
          </a:p>
          <a:p>
            <a:r>
              <a:rPr lang="en-GB"/>
              <a:t>Basic, administrative tasks</a:t>
            </a:r>
          </a:p>
          <a:p>
            <a:r>
              <a:rPr lang="en-GB"/>
              <a:t>Practices lack sophistication</a:t>
            </a:r>
          </a:p>
          <a:p>
            <a:r>
              <a:rPr lang="en-GB"/>
              <a:t>HR generalists covering large areas</a:t>
            </a:r>
          </a:p>
          <a:p>
            <a:r>
              <a:rPr lang="en-GB"/>
              <a:t>Some imitate public sector as they are contracted by them</a:t>
            </a:r>
          </a:p>
          <a:p>
            <a:r>
              <a:rPr lang="en-GB"/>
              <a:t>Trend – more commercially minded and have a more sophisticated approach</a:t>
            </a:r>
          </a:p>
        </p:txBody>
      </p:sp>
    </p:spTree>
    <p:extLst>
      <p:ext uri="{BB962C8B-B14F-4D97-AF65-F5344CB8AC3E}">
        <p14:creationId xmlns:p14="http://schemas.microsoft.com/office/powerpoint/2010/main" val="2961471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204C7A72-DBAD-4B40-844B-B8D18DE447F7}"/>
              </a:ext>
            </a:extLst>
          </p:cNvPr>
          <p:cNvSpPr>
            <a:spLocks noGrp="1" noChangeArrowheads="1"/>
          </p:cNvSpPr>
          <p:nvPr>
            <p:ph type="ctrTitle" idx="4294967295"/>
          </p:nvPr>
        </p:nvSpPr>
        <p:spPr>
          <a:xfrm>
            <a:off x="684213" y="188913"/>
            <a:ext cx="7772400" cy="1295400"/>
          </a:xfrm>
        </p:spPr>
        <p:txBody>
          <a:bodyPr/>
          <a:lstStyle/>
          <a:p>
            <a:pPr eaLnBrk="1" hangingPunct="1"/>
            <a:r>
              <a:rPr lang="en-GB" altLang="en-US" sz="3600"/>
              <a:t>HRM and performance</a:t>
            </a:r>
            <a:endParaRPr lang="en-US" altLang="en-US" sz="3600"/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21567E06-EBDA-4B5C-A6BF-861474E245DD}"/>
              </a:ext>
            </a:extLst>
          </p:cNvPr>
          <p:cNvSpPr>
            <a:spLocks noGrp="1" noChangeArrowheads="1"/>
          </p:cNvSpPr>
          <p:nvPr>
            <p:ph type="subTitle" idx="4294967295"/>
          </p:nvPr>
        </p:nvSpPr>
        <p:spPr>
          <a:xfrm>
            <a:off x="1371600" y="1773238"/>
            <a:ext cx="6400800" cy="3384550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/>
              <a:t>Focus is on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/>
              <a:t>‘VALUE ADDED’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en-GB" altLang="en-US" sz="2800"/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/>
              <a:t>also on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en-GB" altLang="en-US" sz="2800"/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en-GB" altLang="en-US" sz="2800"/>
              <a:t>How </a:t>
            </a:r>
            <a:r>
              <a:rPr lang="en-GB" altLang="en-US" sz="2800">
                <a:hlinkClick r:id="rId3"/>
              </a:rPr>
              <a:t>performance</a:t>
            </a:r>
            <a:r>
              <a:rPr lang="en-GB" altLang="en-US" sz="2800"/>
              <a:t> of individuals and groups can be measured and improved</a:t>
            </a:r>
            <a:endParaRPr lang="en-US" altLang="en-US" sz="2800"/>
          </a:p>
        </p:txBody>
      </p:sp>
    </p:spTree>
    <p:extLst>
      <p:ext uri="{BB962C8B-B14F-4D97-AF65-F5344CB8AC3E}">
        <p14:creationId xmlns:p14="http://schemas.microsoft.com/office/powerpoint/2010/main" val="42927079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31">
            <a:extLst>
              <a:ext uri="{FF2B5EF4-FFF2-40B4-BE49-F238E27FC236}">
                <a16:creationId xmlns:a16="http://schemas.microsoft.com/office/drawing/2014/main" id="{5FDF569E-8BFF-4372-B76E-56DF5E3C1D61}"/>
              </a:ext>
            </a:extLst>
          </p:cNvPr>
          <p:cNvGrpSpPr>
            <a:grpSpLocks/>
          </p:cNvGrpSpPr>
          <p:nvPr/>
        </p:nvGrpSpPr>
        <p:grpSpPr bwMode="auto">
          <a:xfrm>
            <a:off x="250825" y="2908300"/>
            <a:ext cx="1441450" cy="2825750"/>
            <a:chOff x="158" y="1832"/>
            <a:chExt cx="908" cy="1780"/>
          </a:xfrm>
        </p:grpSpPr>
        <p:grpSp>
          <p:nvGrpSpPr>
            <p:cNvPr id="24579" name="Group 29">
              <a:extLst>
                <a:ext uri="{FF2B5EF4-FFF2-40B4-BE49-F238E27FC236}">
                  <a16:creationId xmlns:a16="http://schemas.microsoft.com/office/drawing/2014/main" id="{2A643F91-AB8B-4938-BB04-6A26EDB6491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8" y="1832"/>
              <a:ext cx="816" cy="555"/>
              <a:chOff x="317" y="1832"/>
              <a:chExt cx="816" cy="555"/>
            </a:xfrm>
          </p:grpSpPr>
          <p:sp>
            <p:nvSpPr>
              <p:cNvPr id="24580" name="Text Box 4">
                <a:extLst>
                  <a:ext uri="{FF2B5EF4-FFF2-40B4-BE49-F238E27FC236}">
                    <a16:creationId xmlns:a16="http://schemas.microsoft.com/office/drawing/2014/main" id="{AEDA6035-BCF9-44EF-854C-DE455FC7249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42" y="1889"/>
                <a:ext cx="766" cy="4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/>
                <a:r>
                  <a:rPr lang="en-GB" altLang="en-US" sz="2000"/>
                  <a:t>Business</a:t>
                </a:r>
              </a:p>
              <a:p>
                <a:pPr algn="ctr" eaLnBrk="1" hangingPunct="1"/>
                <a:r>
                  <a:rPr lang="en-GB" altLang="en-US" sz="2000"/>
                  <a:t>strategy</a:t>
                </a:r>
                <a:endParaRPr lang="en-US" altLang="en-US" sz="2000"/>
              </a:p>
            </p:txBody>
          </p:sp>
          <p:sp>
            <p:nvSpPr>
              <p:cNvPr id="24581" name="AutoShape 5">
                <a:extLst>
                  <a:ext uri="{FF2B5EF4-FFF2-40B4-BE49-F238E27FC236}">
                    <a16:creationId xmlns:a16="http://schemas.microsoft.com/office/drawing/2014/main" id="{9CE8F269-5E6E-4D91-89DC-7CB960F73E0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7" y="1832"/>
                <a:ext cx="816" cy="555"/>
              </a:xfrm>
              <a:prstGeom prst="flowChartAlternate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24582" name="Group 28">
              <a:extLst>
                <a:ext uri="{FF2B5EF4-FFF2-40B4-BE49-F238E27FC236}">
                  <a16:creationId xmlns:a16="http://schemas.microsoft.com/office/drawing/2014/main" id="{9D6975F4-0A98-461B-882E-F6D0A4F83BA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8" y="3022"/>
              <a:ext cx="908" cy="590"/>
              <a:chOff x="158" y="3022"/>
              <a:chExt cx="908" cy="590"/>
            </a:xfrm>
          </p:grpSpPr>
          <p:sp>
            <p:nvSpPr>
              <p:cNvPr id="24583" name="Text Box 6">
                <a:extLst>
                  <a:ext uri="{FF2B5EF4-FFF2-40B4-BE49-F238E27FC236}">
                    <a16:creationId xmlns:a16="http://schemas.microsoft.com/office/drawing/2014/main" id="{5A88E8DB-ABCF-40CF-BD55-99678873AD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68" y="3096"/>
                <a:ext cx="684" cy="4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/>
                <a:r>
                  <a:rPr lang="en-GB" altLang="en-US" sz="2000"/>
                  <a:t>HR</a:t>
                </a:r>
              </a:p>
              <a:p>
                <a:pPr algn="ctr" eaLnBrk="1" hangingPunct="1"/>
                <a:r>
                  <a:rPr lang="en-GB" altLang="en-US" sz="2000"/>
                  <a:t>strategy</a:t>
                </a:r>
                <a:endParaRPr lang="en-US" altLang="en-US" sz="2000"/>
              </a:p>
            </p:txBody>
          </p:sp>
          <p:sp>
            <p:nvSpPr>
              <p:cNvPr id="24584" name="AutoShape 7">
                <a:extLst>
                  <a:ext uri="{FF2B5EF4-FFF2-40B4-BE49-F238E27FC236}">
                    <a16:creationId xmlns:a16="http://schemas.microsoft.com/office/drawing/2014/main" id="{D291060D-D6F1-434A-991F-F0F90BA954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8" y="3022"/>
                <a:ext cx="908" cy="590"/>
              </a:xfrm>
              <a:prstGeom prst="flowChartAlternate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</p:grpSp>
      <p:grpSp>
        <p:nvGrpSpPr>
          <p:cNvPr id="24585" name="Group 34">
            <a:extLst>
              <a:ext uri="{FF2B5EF4-FFF2-40B4-BE49-F238E27FC236}">
                <a16:creationId xmlns:a16="http://schemas.microsoft.com/office/drawing/2014/main" id="{C8FE20B5-14BB-4627-B1D5-301263F876E3}"/>
              </a:ext>
            </a:extLst>
          </p:cNvPr>
          <p:cNvGrpSpPr>
            <a:grpSpLocks/>
          </p:cNvGrpSpPr>
          <p:nvPr/>
        </p:nvGrpSpPr>
        <p:grpSpPr bwMode="auto">
          <a:xfrm>
            <a:off x="2339975" y="1268413"/>
            <a:ext cx="2520950" cy="720725"/>
            <a:chOff x="1607" y="572"/>
            <a:chExt cx="1588" cy="454"/>
          </a:xfrm>
        </p:grpSpPr>
        <p:sp>
          <p:nvSpPr>
            <p:cNvPr id="24586" name="Text Box 10">
              <a:extLst>
                <a:ext uri="{FF2B5EF4-FFF2-40B4-BE49-F238E27FC236}">
                  <a16:creationId xmlns:a16="http://schemas.microsoft.com/office/drawing/2014/main" id="{1CCF706D-9945-4466-8A5D-3A0AF2B6F36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38" y="674"/>
              <a:ext cx="1325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000"/>
                <a:t>HR effectiveness</a:t>
              </a:r>
              <a:endParaRPr lang="en-US" altLang="en-US" sz="2000"/>
            </a:p>
          </p:txBody>
        </p:sp>
        <p:sp>
          <p:nvSpPr>
            <p:cNvPr id="24587" name="AutoShape 11">
              <a:extLst>
                <a:ext uri="{FF2B5EF4-FFF2-40B4-BE49-F238E27FC236}">
                  <a16:creationId xmlns:a16="http://schemas.microsoft.com/office/drawing/2014/main" id="{8A1F0E49-0ABC-41D4-A792-788A249E73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07" y="572"/>
              <a:ext cx="1588" cy="454"/>
            </a:xfrm>
            <a:prstGeom prst="flowChartAlternateProcess">
              <a:avLst/>
            </a:prstGeom>
            <a:noFill/>
            <a:ln w="1905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grpSp>
        <p:nvGrpSpPr>
          <p:cNvPr id="24588" name="Group 33">
            <a:extLst>
              <a:ext uri="{FF2B5EF4-FFF2-40B4-BE49-F238E27FC236}">
                <a16:creationId xmlns:a16="http://schemas.microsoft.com/office/drawing/2014/main" id="{F4EEDCE4-339C-44AA-A534-475652C19148}"/>
              </a:ext>
            </a:extLst>
          </p:cNvPr>
          <p:cNvGrpSpPr>
            <a:grpSpLocks/>
          </p:cNvGrpSpPr>
          <p:nvPr/>
        </p:nvGrpSpPr>
        <p:grpSpPr bwMode="auto">
          <a:xfrm>
            <a:off x="2359025" y="3794125"/>
            <a:ext cx="3457575" cy="898525"/>
            <a:chOff x="1486" y="2387"/>
            <a:chExt cx="2178" cy="566"/>
          </a:xfrm>
        </p:grpSpPr>
        <p:sp>
          <p:nvSpPr>
            <p:cNvPr id="24589" name="Text Box 8">
              <a:extLst>
                <a:ext uri="{FF2B5EF4-FFF2-40B4-BE49-F238E27FC236}">
                  <a16:creationId xmlns:a16="http://schemas.microsoft.com/office/drawing/2014/main" id="{16C0C973-0222-4609-9B77-81BAED9234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39" y="2449"/>
              <a:ext cx="756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000"/>
                <a:t>HR</a:t>
              </a:r>
            </a:p>
            <a:p>
              <a:pPr algn="ctr" eaLnBrk="1" hangingPunct="1"/>
              <a:r>
                <a:rPr lang="en-GB" altLang="en-US" sz="2000"/>
                <a:t>practices</a:t>
              </a:r>
              <a:endParaRPr lang="en-US" altLang="en-US" sz="2000"/>
            </a:p>
          </p:txBody>
        </p:sp>
        <p:sp>
          <p:nvSpPr>
            <p:cNvPr id="24590" name="AutoShape 9">
              <a:extLst>
                <a:ext uri="{FF2B5EF4-FFF2-40B4-BE49-F238E27FC236}">
                  <a16:creationId xmlns:a16="http://schemas.microsoft.com/office/drawing/2014/main" id="{F4D0CD8A-09EC-4A8D-9F22-CA8A61910B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86" y="2398"/>
              <a:ext cx="862" cy="544"/>
            </a:xfrm>
            <a:prstGeom prst="flowChartAlternateProcess">
              <a:avLst/>
            </a:prstGeom>
            <a:noFill/>
            <a:ln w="1905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grpSp>
          <p:nvGrpSpPr>
            <p:cNvPr id="24591" name="Group 32">
              <a:extLst>
                <a:ext uri="{FF2B5EF4-FFF2-40B4-BE49-F238E27FC236}">
                  <a16:creationId xmlns:a16="http://schemas.microsoft.com/office/drawing/2014/main" id="{A58A85CA-ECF4-417B-A0CC-97F4A342F1A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699" y="2387"/>
              <a:ext cx="965" cy="566"/>
              <a:chOff x="2880" y="2387"/>
              <a:chExt cx="965" cy="566"/>
            </a:xfrm>
          </p:grpSpPr>
          <p:sp>
            <p:nvSpPr>
              <p:cNvPr id="24592" name="Text Box 12">
                <a:extLst>
                  <a:ext uri="{FF2B5EF4-FFF2-40B4-BE49-F238E27FC236}">
                    <a16:creationId xmlns:a16="http://schemas.microsoft.com/office/drawing/2014/main" id="{8262CA8B-BC72-400F-A5D6-F25F78FC8A7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958" y="2449"/>
                <a:ext cx="809" cy="44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 eaLnBrk="1" hangingPunct="1"/>
                <a:r>
                  <a:rPr lang="en-GB" altLang="en-US" sz="2000"/>
                  <a:t>HR</a:t>
                </a:r>
              </a:p>
              <a:p>
                <a:pPr algn="ctr" eaLnBrk="1" hangingPunct="1"/>
                <a:r>
                  <a:rPr lang="en-GB" altLang="en-US" sz="2000"/>
                  <a:t>outcomes</a:t>
                </a:r>
                <a:endParaRPr lang="en-US" altLang="en-US" sz="2000"/>
              </a:p>
            </p:txBody>
          </p:sp>
          <p:sp>
            <p:nvSpPr>
              <p:cNvPr id="24593" name="AutoShape 13">
                <a:extLst>
                  <a:ext uri="{FF2B5EF4-FFF2-40B4-BE49-F238E27FC236}">
                    <a16:creationId xmlns:a16="http://schemas.microsoft.com/office/drawing/2014/main" id="{341CC28F-5323-4652-A295-BDE506C3EDE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80" y="2387"/>
                <a:ext cx="965" cy="566"/>
              </a:xfrm>
              <a:prstGeom prst="flowChartAlternateProcess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</p:grpSp>
      <p:grpSp>
        <p:nvGrpSpPr>
          <p:cNvPr id="24594" name="Group 22">
            <a:extLst>
              <a:ext uri="{FF2B5EF4-FFF2-40B4-BE49-F238E27FC236}">
                <a16:creationId xmlns:a16="http://schemas.microsoft.com/office/drawing/2014/main" id="{A2299C36-EB68-41FE-94F9-1B8F493168DE}"/>
              </a:ext>
            </a:extLst>
          </p:cNvPr>
          <p:cNvGrpSpPr>
            <a:grpSpLocks/>
          </p:cNvGrpSpPr>
          <p:nvPr/>
        </p:nvGrpSpPr>
        <p:grpSpPr bwMode="auto">
          <a:xfrm>
            <a:off x="5940425" y="1698625"/>
            <a:ext cx="2124075" cy="1041400"/>
            <a:chOff x="3697" y="1070"/>
            <a:chExt cx="1338" cy="656"/>
          </a:xfrm>
        </p:grpSpPr>
        <p:sp>
          <p:nvSpPr>
            <p:cNvPr id="24595" name="Text Box 14">
              <a:extLst>
                <a:ext uri="{FF2B5EF4-FFF2-40B4-BE49-F238E27FC236}">
                  <a16:creationId xmlns:a16="http://schemas.microsoft.com/office/drawing/2014/main" id="{1B814084-3523-41DE-9DFC-E9E76C36665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30" y="1177"/>
              <a:ext cx="1271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000"/>
                <a:t>Quality of goods</a:t>
              </a:r>
            </a:p>
            <a:p>
              <a:pPr algn="ctr" eaLnBrk="1" hangingPunct="1"/>
              <a:r>
                <a:rPr lang="en-GB" altLang="en-US" sz="2000"/>
                <a:t>and services</a:t>
              </a:r>
              <a:endParaRPr lang="en-US" altLang="en-US" sz="2000"/>
            </a:p>
          </p:txBody>
        </p:sp>
        <p:sp>
          <p:nvSpPr>
            <p:cNvPr id="24596" name="AutoShape 15">
              <a:extLst>
                <a:ext uri="{FF2B5EF4-FFF2-40B4-BE49-F238E27FC236}">
                  <a16:creationId xmlns:a16="http://schemas.microsoft.com/office/drawing/2014/main" id="{3DE157BA-CF12-4C7B-8750-179F0854068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97" y="1070"/>
              <a:ext cx="1338" cy="656"/>
            </a:xfrm>
            <a:prstGeom prst="flowChartAlternateProcess">
              <a:avLst/>
            </a:prstGeom>
            <a:noFill/>
            <a:ln w="1905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grpSp>
        <p:nvGrpSpPr>
          <p:cNvPr id="24597" name="Group 24">
            <a:extLst>
              <a:ext uri="{FF2B5EF4-FFF2-40B4-BE49-F238E27FC236}">
                <a16:creationId xmlns:a16="http://schemas.microsoft.com/office/drawing/2014/main" id="{2506F6BA-3088-4DA7-BE14-39E89D26A49B}"/>
              </a:ext>
            </a:extLst>
          </p:cNvPr>
          <p:cNvGrpSpPr>
            <a:grpSpLocks/>
          </p:cNvGrpSpPr>
          <p:nvPr/>
        </p:nvGrpSpPr>
        <p:grpSpPr bwMode="auto">
          <a:xfrm>
            <a:off x="6209506" y="5009356"/>
            <a:ext cx="1584325" cy="719138"/>
            <a:chOff x="4128" y="3249"/>
            <a:chExt cx="998" cy="453"/>
          </a:xfrm>
        </p:grpSpPr>
        <p:sp>
          <p:nvSpPr>
            <p:cNvPr id="24598" name="Text Box 16">
              <a:extLst>
                <a:ext uri="{FF2B5EF4-FFF2-40B4-BE49-F238E27FC236}">
                  <a16:creationId xmlns:a16="http://schemas.microsoft.com/office/drawing/2014/main" id="{1ADBA57B-FD63-4852-BD7F-A7F360D91F8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55" y="3350"/>
              <a:ext cx="943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000"/>
                <a:t>Productivity</a:t>
              </a:r>
              <a:endParaRPr lang="en-US" altLang="en-US" sz="2000"/>
            </a:p>
          </p:txBody>
        </p:sp>
        <p:sp>
          <p:nvSpPr>
            <p:cNvPr id="24599" name="AutoShape 17">
              <a:extLst>
                <a:ext uri="{FF2B5EF4-FFF2-40B4-BE49-F238E27FC236}">
                  <a16:creationId xmlns:a16="http://schemas.microsoft.com/office/drawing/2014/main" id="{D2FB51DA-95EA-4000-AF6C-F33BEA5E20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28" y="3249"/>
              <a:ext cx="998" cy="453"/>
            </a:xfrm>
            <a:prstGeom prst="flowChartAlternateProcess">
              <a:avLst/>
            </a:prstGeom>
            <a:noFill/>
            <a:ln w="1905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grpSp>
        <p:nvGrpSpPr>
          <p:cNvPr id="24600" name="Group 23">
            <a:extLst>
              <a:ext uri="{FF2B5EF4-FFF2-40B4-BE49-F238E27FC236}">
                <a16:creationId xmlns:a16="http://schemas.microsoft.com/office/drawing/2014/main" id="{D563E787-7592-4FD4-BFC7-1CD4DC6AE90D}"/>
              </a:ext>
            </a:extLst>
          </p:cNvPr>
          <p:cNvGrpSpPr>
            <a:grpSpLocks/>
          </p:cNvGrpSpPr>
          <p:nvPr/>
        </p:nvGrpSpPr>
        <p:grpSpPr bwMode="auto">
          <a:xfrm>
            <a:off x="7235825" y="3716338"/>
            <a:ext cx="1728788" cy="1041400"/>
            <a:chOff x="4558" y="1901"/>
            <a:chExt cx="1089" cy="656"/>
          </a:xfrm>
        </p:grpSpPr>
        <p:sp>
          <p:nvSpPr>
            <p:cNvPr id="24601" name="Text Box 18">
              <a:extLst>
                <a:ext uri="{FF2B5EF4-FFF2-40B4-BE49-F238E27FC236}">
                  <a16:creationId xmlns:a16="http://schemas.microsoft.com/office/drawing/2014/main" id="{105617A3-A044-481A-9D52-7174B5C37F0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96" y="2008"/>
              <a:ext cx="1013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000"/>
                <a:t>Financial</a:t>
              </a:r>
            </a:p>
            <a:p>
              <a:pPr algn="ctr" eaLnBrk="1" hangingPunct="1"/>
              <a:r>
                <a:rPr lang="en-GB" altLang="en-US" sz="2000"/>
                <a:t>performance</a:t>
              </a:r>
              <a:endParaRPr lang="en-US" altLang="en-US" sz="2000"/>
            </a:p>
          </p:txBody>
        </p:sp>
        <p:sp>
          <p:nvSpPr>
            <p:cNvPr id="24602" name="AutoShape 19">
              <a:extLst>
                <a:ext uri="{FF2B5EF4-FFF2-40B4-BE49-F238E27FC236}">
                  <a16:creationId xmlns:a16="http://schemas.microsoft.com/office/drawing/2014/main" id="{6D3BABF4-7AE5-42E6-B776-B6FEF98A972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58" y="1901"/>
              <a:ext cx="1089" cy="656"/>
            </a:xfrm>
            <a:prstGeom prst="flowChartAlternateProcess">
              <a:avLst/>
            </a:prstGeom>
            <a:noFill/>
            <a:ln w="19050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24603" name="Line 35">
            <a:extLst>
              <a:ext uri="{FF2B5EF4-FFF2-40B4-BE49-F238E27FC236}">
                <a16:creationId xmlns:a16="http://schemas.microsoft.com/office/drawing/2014/main" id="{10CB15A7-980F-4736-8813-041004A9BD5F}"/>
              </a:ext>
            </a:extLst>
          </p:cNvPr>
          <p:cNvSpPr>
            <a:spLocks noChangeShapeType="1"/>
          </p:cNvSpPr>
          <p:nvPr/>
        </p:nvSpPr>
        <p:spPr bwMode="auto">
          <a:xfrm>
            <a:off x="971550" y="3789363"/>
            <a:ext cx="0" cy="93503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04" name="Line 37">
            <a:extLst>
              <a:ext uri="{FF2B5EF4-FFF2-40B4-BE49-F238E27FC236}">
                <a16:creationId xmlns:a16="http://schemas.microsoft.com/office/drawing/2014/main" id="{94F39563-626A-4A2D-AC08-3CD868C94AA4}"/>
              </a:ext>
            </a:extLst>
          </p:cNvPr>
          <p:cNvSpPr>
            <a:spLocks noChangeShapeType="1"/>
          </p:cNvSpPr>
          <p:nvPr/>
        </p:nvSpPr>
        <p:spPr bwMode="auto">
          <a:xfrm>
            <a:off x="1547813" y="3429000"/>
            <a:ext cx="93662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05" name="Line 38">
            <a:extLst>
              <a:ext uri="{FF2B5EF4-FFF2-40B4-BE49-F238E27FC236}">
                <a16:creationId xmlns:a16="http://schemas.microsoft.com/office/drawing/2014/main" id="{6BFC1748-5F87-4985-9EA2-831E94976B66}"/>
              </a:ext>
            </a:extLst>
          </p:cNvPr>
          <p:cNvSpPr>
            <a:spLocks noChangeShapeType="1"/>
          </p:cNvSpPr>
          <p:nvPr/>
        </p:nvSpPr>
        <p:spPr bwMode="auto">
          <a:xfrm>
            <a:off x="2484438" y="3429000"/>
            <a:ext cx="0" cy="3603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06" name="Line 39">
            <a:extLst>
              <a:ext uri="{FF2B5EF4-FFF2-40B4-BE49-F238E27FC236}">
                <a16:creationId xmlns:a16="http://schemas.microsoft.com/office/drawing/2014/main" id="{B41F08D5-B412-4B23-A41D-8531F4756333}"/>
              </a:ext>
            </a:extLst>
          </p:cNvPr>
          <p:cNvSpPr>
            <a:spLocks noChangeShapeType="1"/>
          </p:cNvSpPr>
          <p:nvPr/>
        </p:nvSpPr>
        <p:spPr bwMode="auto">
          <a:xfrm>
            <a:off x="1692275" y="5300663"/>
            <a:ext cx="792163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07" name="Line 40">
            <a:extLst>
              <a:ext uri="{FF2B5EF4-FFF2-40B4-BE49-F238E27FC236}">
                <a16:creationId xmlns:a16="http://schemas.microsoft.com/office/drawing/2014/main" id="{C0A501C7-34D0-4DEC-9423-CAC38528A49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484438" y="4652963"/>
            <a:ext cx="0" cy="6477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08" name="Line 41">
            <a:extLst>
              <a:ext uri="{FF2B5EF4-FFF2-40B4-BE49-F238E27FC236}">
                <a16:creationId xmlns:a16="http://schemas.microsoft.com/office/drawing/2014/main" id="{95CEBDD0-34EF-4C63-B939-0A63F9D7A720}"/>
              </a:ext>
            </a:extLst>
          </p:cNvPr>
          <p:cNvSpPr>
            <a:spLocks noChangeShapeType="1"/>
          </p:cNvSpPr>
          <p:nvPr/>
        </p:nvSpPr>
        <p:spPr bwMode="auto">
          <a:xfrm>
            <a:off x="3059113" y="1989138"/>
            <a:ext cx="0" cy="18002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09" name="Line 42">
            <a:extLst>
              <a:ext uri="{FF2B5EF4-FFF2-40B4-BE49-F238E27FC236}">
                <a16:creationId xmlns:a16="http://schemas.microsoft.com/office/drawing/2014/main" id="{9DF6021E-9B74-4AC4-9EC1-962AED7A16ED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1989138"/>
            <a:ext cx="0" cy="18002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0" name="Line 43">
            <a:extLst>
              <a:ext uri="{FF2B5EF4-FFF2-40B4-BE49-F238E27FC236}">
                <a16:creationId xmlns:a16="http://schemas.microsoft.com/office/drawing/2014/main" id="{78B35DEA-4661-4327-A2AD-E7F48FAECD8B}"/>
              </a:ext>
            </a:extLst>
          </p:cNvPr>
          <p:cNvSpPr>
            <a:spLocks noChangeShapeType="1"/>
          </p:cNvSpPr>
          <p:nvPr/>
        </p:nvSpPr>
        <p:spPr bwMode="auto">
          <a:xfrm>
            <a:off x="3708400" y="4221163"/>
            <a:ext cx="576263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1" name="Line 46">
            <a:extLst>
              <a:ext uri="{FF2B5EF4-FFF2-40B4-BE49-F238E27FC236}">
                <a16:creationId xmlns:a16="http://schemas.microsoft.com/office/drawing/2014/main" id="{A32E5255-555C-4854-980B-A4B252CF0CC4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0650" y="5706059"/>
            <a:ext cx="71913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2" name="Line 47">
            <a:extLst>
              <a:ext uri="{FF2B5EF4-FFF2-40B4-BE49-F238E27FC236}">
                <a16:creationId xmlns:a16="http://schemas.microsoft.com/office/drawing/2014/main" id="{B823A7D5-2117-4471-8922-107298B5227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459788" y="4761705"/>
            <a:ext cx="0" cy="944354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3" name="Line 50">
            <a:extLst>
              <a:ext uri="{FF2B5EF4-FFF2-40B4-BE49-F238E27FC236}">
                <a16:creationId xmlns:a16="http://schemas.microsoft.com/office/drawing/2014/main" id="{A1907168-24DC-4DF8-9E02-4249F6F6F3AF}"/>
              </a:ext>
            </a:extLst>
          </p:cNvPr>
          <p:cNvSpPr>
            <a:spLocks noChangeShapeType="1"/>
          </p:cNvSpPr>
          <p:nvPr/>
        </p:nvSpPr>
        <p:spPr bwMode="auto">
          <a:xfrm>
            <a:off x="5795963" y="4652963"/>
            <a:ext cx="413543" cy="50958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4" name="Line 51">
            <a:extLst>
              <a:ext uri="{FF2B5EF4-FFF2-40B4-BE49-F238E27FC236}">
                <a16:creationId xmlns:a16="http://schemas.microsoft.com/office/drawing/2014/main" id="{2B0B1EFA-1588-4B1F-AA0B-3720953461E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95963" y="2781300"/>
            <a:ext cx="647700" cy="10080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5" name="Line 52">
            <a:extLst>
              <a:ext uri="{FF2B5EF4-FFF2-40B4-BE49-F238E27FC236}">
                <a16:creationId xmlns:a16="http://schemas.microsoft.com/office/drawing/2014/main" id="{5D6EA663-FD3C-454F-A9F9-81944669E69F}"/>
              </a:ext>
            </a:extLst>
          </p:cNvPr>
          <p:cNvSpPr>
            <a:spLocks noChangeShapeType="1"/>
          </p:cNvSpPr>
          <p:nvPr/>
        </p:nvSpPr>
        <p:spPr bwMode="auto">
          <a:xfrm>
            <a:off x="8101013" y="2133600"/>
            <a:ext cx="358775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6" name="Line 53">
            <a:extLst>
              <a:ext uri="{FF2B5EF4-FFF2-40B4-BE49-F238E27FC236}">
                <a16:creationId xmlns:a16="http://schemas.microsoft.com/office/drawing/2014/main" id="{426E202D-9BF0-419C-BFF7-ACE07B1327E8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9788" y="2133600"/>
            <a:ext cx="0" cy="158273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617" name="Text Box 54">
            <a:extLst>
              <a:ext uri="{FF2B5EF4-FFF2-40B4-BE49-F238E27FC236}">
                <a16:creationId xmlns:a16="http://schemas.microsoft.com/office/drawing/2014/main" id="{7AF4E85F-B2FA-488F-848E-6691AD2AEB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238" y="255588"/>
            <a:ext cx="822801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400"/>
              <a:t>Figure 1.3: Possible links between HRM and business performance (Adapted from Guest et al, 2003)</a:t>
            </a:r>
            <a:endParaRPr lang="en-US" altLang="en-US" sz="2400"/>
          </a:p>
        </p:txBody>
      </p:sp>
      <p:sp>
        <p:nvSpPr>
          <p:cNvPr id="24618" name="Text Box 55">
            <a:extLst>
              <a:ext uri="{FF2B5EF4-FFF2-40B4-BE49-F238E27FC236}">
                <a16:creationId xmlns:a16="http://schemas.microsoft.com/office/drawing/2014/main" id="{BF0838F0-1DC9-4A1F-BF78-4C86B1480D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6497638"/>
            <a:ext cx="250983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>
                <a:solidFill>
                  <a:schemeClr val="bg1"/>
                </a:solidFill>
                <a:latin typeface="Times New Roman" panose="02020603050405020304" pitchFamily="18" charset="0"/>
              </a:rPr>
              <a:t>Adapted from Guest </a:t>
            </a:r>
            <a:r>
              <a:rPr lang="en-GB" altLang="en-US" sz="1400" i="1">
                <a:solidFill>
                  <a:schemeClr val="bg1"/>
                </a:solidFill>
                <a:latin typeface="Times New Roman" panose="02020603050405020304" pitchFamily="18" charset="0"/>
              </a:rPr>
              <a:t>et al </a:t>
            </a:r>
            <a:r>
              <a:rPr lang="en-GB" altLang="en-US" sz="1400">
                <a:solidFill>
                  <a:schemeClr val="bg1"/>
                </a:solidFill>
                <a:latin typeface="Times New Roman" panose="02020603050405020304" pitchFamily="18" charset="0"/>
              </a:rPr>
              <a:t>(2003)</a:t>
            </a:r>
            <a:endParaRPr lang="en-US" altLang="en-US" sz="140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9968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4">
            <a:extLst>
              <a:ext uri="{FF2B5EF4-FFF2-40B4-BE49-F238E27FC236}">
                <a16:creationId xmlns:a16="http://schemas.microsoft.com/office/drawing/2014/main" id="{899EC8CF-1CD9-4EC1-9B9D-29CA223D8E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498" y="234501"/>
            <a:ext cx="85074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>
                <a:solidFill>
                  <a:schemeClr val="tx2"/>
                </a:solidFill>
              </a:rPr>
              <a:t>HR Strategy </a:t>
            </a:r>
            <a:br>
              <a:rPr lang="en-GB" altLang="en-US" sz="3600">
                <a:solidFill>
                  <a:schemeClr val="tx2"/>
                </a:solidFill>
              </a:rPr>
            </a:br>
            <a:r>
              <a:rPr lang="en-GB" altLang="en-US" sz="2000">
                <a:solidFill>
                  <a:schemeClr val="tx2"/>
                </a:solidFill>
              </a:rPr>
              <a:t>‘a set of ideas, policies and practices which management adopt to achieve a people-management objective’</a:t>
            </a:r>
            <a:br>
              <a:rPr lang="en-GB" altLang="en-US" sz="2000">
                <a:solidFill>
                  <a:schemeClr val="tx2"/>
                </a:solidFill>
              </a:rPr>
            </a:br>
            <a:r>
              <a:rPr lang="en-GB" altLang="en-US" sz="2000">
                <a:solidFill>
                  <a:schemeClr val="tx2"/>
                </a:solidFill>
              </a:rPr>
              <a:t>Tyson</a:t>
            </a:r>
            <a:r>
              <a:rPr lang="en-GB" altLang="en-US" sz="2000" i="1">
                <a:solidFill>
                  <a:schemeClr val="tx2"/>
                </a:solidFill>
              </a:rPr>
              <a:t> </a:t>
            </a:r>
            <a:r>
              <a:rPr lang="en-GB" altLang="en-US" sz="2000">
                <a:solidFill>
                  <a:schemeClr val="tx2"/>
                </a:solidFill>
              </a:rPr>
              <a:t>(1995)</a:t>
            </a:r>
            <a:endParaRPr lang="en-US" altLang="en-US" sz="2000" b="1">
              <a:solidFill>
                <a:schemeClr val="tx2"/>
              </a:solidFill>
            </a:endParaRPr>
          </a:p>
        </p:txBody>
      </p:sp>
      <p:sp>
        <p:nvSpPr>
          <p:cNvPr id="30723" name="Text Box 6">
            <a:extLst>
              <a:ext uri="{FF2B5EF4-FFF2-40B4-BE49-F238E27FC236}">
                <a16:creationId xmlns:a16="http://schemas.microsoft.com/office/drawing/2014/main" id="{4CFF745B-185B-46AD-8C4E-8042277A50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0088" y="1706562"/>
            <a:ext cx="377983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800"/>
              <a:t>Mainly concerned with</a:t>
            </a:r>
            <a:r>
              <a:rPr lang="en-GB" altLang="en-US" sz="2000"/>
              <a:t>:</a:t>
            </a:r>
            <a:endParaRPr lang="en-US" altLang="en-US" sz="2000"/>
          </a:p>
        </p:txBody>
      </p:sp>
      <p:sp>
        <p:nvSpPr>
          <p:cNvPr id="30724" name="Text Box 7">
            <a:extLst>
              <a:ext uri="{FF2B5EF4-FFF2-40B4-BE49-F238E27FC236}">
                <a16:creationId xmlns:a16="http://schemas.microsoft.com/office/drawing/2014/main" id="{44FB1DE6-A1CB-44F9-A5F0-AAF93C5AD9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825" y="23495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5" name="Text Box 5">
            <a:extLst>
              <a:ext uri="{FF2B5EF4-FFF2-40B4-BE49-F238E27FC236}">
                <a16:creationId xmlns:a16="http://schemas.microsoft.com/office/drawing/2014/main" id="{68DA65E8-F082-4BB1-93E1-64DB4B69F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87624" y="2517022"/>
            <a:ext cx="6091238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en-US" sz="2800" dirty="0"/>
              <a:t>  Vertical integration or ‘external fit’</a:t>
            </a:r>
          </a:p>
          <a:p>
            <a:pPr eaLnBrk="1" hangingPunct="1">
              <a:buFontTx/>
              <a:buChar char="•"/>
            </a:pPr>
            <a:r>
              <a:rPr lang="en-GB" altLang="en-US" sz="2800" dirty="0"/>
              <a:t>  Horizontal integration or ‘internal fit’</a:t>
            </a:r>
          </a:p>
        </p:txBody>
      </p:sp>
      <p:sp>
        <p:nvSpPr>
          <p:cNvPr id="30726" name="Rectangle 8">
            <a:extLst>
              <a:ext uri="{FF2B5EF4-FFF2-40B4-BE49-F238E27FC236}">
                <a16:creationId xmlns:a16="http://schemas.microsoft.com/office/drawing/2014/main" id="{931566AA-9181-49A2-AAEF-732A4B7D66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8825" y="2295132"/>
            <a:ext cx="7559675" cy="144145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7" name="Text Box 11">
            <a:extLst>
              <a:ext uri="{FF2B5EF4-FFF2-40B4-BE49-F238E27FC236}">
                <a16:creationId xmlns:a16="http://schemas.microsoft.com/office/drawing/2014/main" id="{8044DAD7-417B-4C40-AB56-F62151F96E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79925" y="5378450"/>
            <a:ext cx="1841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 sz="2800" b="1"/>
          </a:p>
        </p:txBody>
      </p:sp>
      <p:sp>
        <p:nvSpPr>
          <p:cNvPr id="30728" name="Text Box 13">
            <a:extLst>
              <a:ext uri="{FF2B5EF4-FFF2-40B4-BE49-F238E27FC236}">
                <a16:creationId xmlns:a16="http://schemas.microsoft.com/office/drawing/2014/main" id="{965C6F07-C0B2-447B-BFDE-25DD28CC5E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5910" y="5181637"/>
            <a:ext cx="59705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800"/>
              <a:t>‘Improved organisation performance’</a:t>
            </a:r>
            <a:endParaRPr lang="en-US" altLang="en-US" sz="2800"/>
          </a:p>
        </p:txBody>
      </p:sp>
      <p:sp>
        <p:nvSpPr>
          <p:cNvPr id="30729" name="AutoShape 14">
            <a:extLst>
              <a:ext uri="{FF2B5EF4-FFF2-40B4-BE49-F238E27FC236}">
                <a16:creationId xmlns:a16="http://schemas.microsoft.com/office/drawing/2014/main" id="{96551E28-4AB8-449F-8CCD-AE122B5703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129" y="3809640"/>
            <a:ext cx="431800" cy="1295400"/>
          </a:xfrm>
          <a:prstGeom prst="downArrow">
            <a:avLst>
              <a:gd name="adj1" fmla="val 50000"/>
              <a:gd name="adj2" fmla="val 7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45457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B7489-BC49-28DB-534A-266B79B80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400" b="1" i="1" dirty="0"/>
              <a:t>Diversity and inclusion at work</a:t>
            </a:r>
            <a:br>
              <a:rPr lang="en-GB" altLang="en-US" sz="4400" b="1" i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9D28C-2894-9CDA-1AA0-B0ECA32E8E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GB" altLang="en-US" sz="2400" dirty="0">
                <a:latin typeface="+mj-lt"/>
              </a:rPr>
              <a:t>Increasing importance of equal opportunities through greater diversity and inclusion (D&amp;I)</a:t>
            </a:r>
          </a:p>
          <a:p>
            <a:pPr>
              <a:defRPr/>
            </a:pPr>
            <a:endParaRPr lang="en-GB" altLang="en-US" sz="2400" dirty="0">
              <a:latin typeface="+mj-lt"/>
            </a:endParaRPr>
          </a:p>
          <a:p>
            <a:pPr>
              <a:defRPr/>
            </a:pPr>
            <a:r>
              <a:rPr lang="en-GB" altLang="en-US" sz="2400" dirty="0">
                <a:latin typeface="+mj-lt"/>
              </a:rPr>
              <a:t>Both moral and business cases for greater D&amp;I</a:t>
            </a:r>
          </a:p>
          <a:p>
            <a:pPr>
              <a:defRPr/>
            </a:pPr>
            <a:endParaRPr lang="en-GB" altLang="en-US" sz="2400" dirty="0">
              <a:latin typeface="+mj-lt"/>
            </a:endParaRPr>
          </a:p>
          <a:p>
            <a:pPr>
              <a:defRPr/>
            </a:pPr>
            <a:r>
              <a:rPr lang="en-GB" altLang="en-US" sz="2400" dirty="0">
                <a:latin typeface="+mj-lt"/>
              </a:rPr>
              <a:t>Areas for improvement often include:</a:t>
            </a:r>
          </a:p>
          <a:p>
            <a:pPr lvl="1">
              <a:defRPr/>
            </a:pPr>
            <a:r>
              <a:rPr lang="en-GB" altLang="en-US" sz="2400" dirty="0">
                <a:latin typeface="+mj-lt"/>
              </a:rPr>
              <a:t>gender, age, ethnicity, political/religious belief, disability, sexuality</a:t>
            </a:r>
          </a:p>
          <a:p>
            <a:pPr lvl="1">
              <a:defRPr/>
            </a:pPr>
            <a:endParaRPr lang="en-GB" altLang="en-US" sz="2400" dirty="0">
              <a:latin typeface="+mj-lt"/>
            </a:endParaRPr>
          </a:p>
          <a:p>
            <a:pPr marL="457200" lvl="1" indent="0">
              <a:buNone/>
              <a:defRPr/>
            </a:pPr>
            <a:r>
              <a:rPr lang="en-GB" altLang="en-US" sz="1800" dirty="0">
                <a:latin typeface="+mj-lt"/>
              </a:rPr>
              <a:t>(Marchington et al,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3659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28A27-3B5F-F41C-1CB5-FCCC8E4CF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EFCB8-2AE5-9FEE-510C-E1893798E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1835" y="1600201"/>
            <a:ext cx="8728635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Do you think culture can be planned and changed?</a:t>
            </a:r>
          </a:p>
          <a:p>
            <a:endParaRPr lang="en-GB" dirty="0"/>
          </a:p>
          <a:p>
            <a:r>
              <a:rPr lang="en-GB" dirty="0"/>
              <a:t>What might be some of the challenges that an organization thinking of changing its culture might encounter and what might they do to prevent problems before they start the change?</a:t>
            </a:r>
          </a:p>
        </p:txBody>
      </p:sp>
    </p:spTree>
    <p:extLst>
      <p:ext uri="{BB962C8B-B14F-4D97-AF65-F5344CB8AC3E}">
        <p14:creationId xmlns:p14="http://schemas.microsoft.com/office/powerpoint/2010/main" val="38490068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E1763-0D90-F1A1-D0A6-A2678D975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Sustaining positive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D83E2-C4D9-2182-6968-0DF28C91C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https://youtu.be/r2XE87EoI7M?si=FcTh7j_oycZLfj0H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Listen to the video- what do you think are the top 3 considerations for organisations when considering culture within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2178428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HR and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368" y="1405403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Managing performance, profitability and efficiency are critically related to relevant HR practices in organisations at different stages of the business cycle</a:t>
            </a:r>
          </a:p>
          <a:p>
            <a:r>
              <a:rPr lang="en-GB"/>
              <a:t>Examples- if in decline – redundancies, few promotions, work intensification for those who are left. If improving – profits can be shared in form of higher pay, improved benefits, more promotional opportunities. All stakeholders benefit. 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0373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4">
            <a:extLst>
              <a:ext uri="{FF2B5EF4-FFF2-40B4-BE49-F238E27FC236}">
                <a16:creationId xmlns:a16="http://schemas.microsoft.com/office/drawing/2014/main" id="{8A67FDE8-FCFE-44C8-AE22-09C879D749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404813"/>
            <a:ext cx="7772400" cy="791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>
                <a:solidFill>
                  <a:schemeClr val="tx2"/>
                </a:solidFill>
              </a:rPr>
              <a:t>Continuity and change</a:t>
            </a:r>
            <a:br>
              <a:rPr lang="en-GB" altLang="en-US" sz="3600">
                <a:solidFill>
                  <a:schemeClr val="tx2"/>
                </a:solidFill>
              </a:rPr>
            </a:br>
            <a:r>
              <a:rPr lang="en-GB" altLang="en-US" sz="3600">
                <a:solidFill>
                  <a:schemeClr val="tx2"/>
                </a:solidFill>
              </a:rPr>
              <a:t>in organisations</a:t>
            </a:r>
            <a:endParaRPr lang="en-US" altLang="en-US" sz="3600">
              <a:solidFill>
                <a:schemeClr val="tx2"/>
              </a:solidFill>
            </a:endParaRPr>
          </a:p>
        </p:txBody>
      </p:sp>
      <p:sp>
        <p:nvSpPr>
          <p:cNvPr id="43011" name="Rectangle 5">
            <a:extLst>
              <a:ext uri="{FF2B5EF4-FFF2-40B4-BE49-F238E27FC236}">
                <a16:creationId xmlns:a16="http://schemas.microsoft.com/office/drawing/2014/main" id="{04CF31F1-C0E8-4986-BC04-42260B234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5675" y="1556793"/>
            <a:ext cx="7232650" cy="2591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2800"/>
              <a:t>The debate:</a:t>
            </a:r>
          </a:p>
          <a:p>
            <a:pPr eaLnBrk="1" hangingPunct="1">
              <a:lnSpc>
                <a:spcPct val="90000"/>
              </a:lnSpc>
              <a:spcBef>
                <a:spcPct val="20000"/>
              </a:spcBef>
            </a:pPr>
            <a:endParaRPr lang="en-GB" altLang="en-US" sz="2800"/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2800"/>
              <a:t>‘Most organisations have become increasingly and inherently unstable and subject to rapid, turbulent change.’</a:t>
            </a:r>
            <a:endParaRPr lang="en-US" altLang="en-US" sz="2800"/>
          </a:p>
        </p:txBody>
      </p:sp>
      <p:sp>
        <p:nvSpPr>
          <p:cNvPr id="43012" name="Rectangle 6">
            <a:extLst>
              <a:ext uri="{FF2B5EF4-FFF2-40B4-BE49-F238E27FC236}">
                <a16:creationId xmlns:a16="http://schemas.microsoft.com/office/drawing/2014/main" id="{C1237121-1E28-4F9C-B203-6066314409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005064"/>
            <a:ext cx="8640763" cy="165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2400"/>
              <a:t>Arguably, this debate is irrelevant.</a:t>
            </a:r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2400"/>
              <a:t>What is important is the way change is perceived</a:t>
            </a:r>
          </a:p>
          <a:p>
            <a:pPr algn="ctr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2400"/>
              <a:t>and managed.</a:t>
            </a:r>
            <a:endParaRPr lang="en-US" altLang="en-US" sz="2400"/>
          </a:p>
        </p:txBody>
      </p:sp>
    </p:spTree>
    <p:extLst>
      <p:ext uri="{BB962C8B-B14F-4D97-AF65-F5344CB8AC3E}">
        <p14:creationId xmlns:p14="http://schemas.microsoft.com/office/powerpoint/2010/main" val="34202902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1600" y="764704"/>
            <a:ext cx="67687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/>
              <a:t>Question</a:t>
            </a:r>
            <a:r>
              <a:rPr lang="is-IS" sz="4000"/>
              <a:t>…</a:t>
            </a:r>
          </a:p>
          <a:p>
            <a:endParaRPr lang="is-IS" sz="4000"/>
          </a:p>
          <a:p>
            <a:endParaRPr lang="is-IS" sz="4000"/>
          </a:p>
          <a:p>
            <a:r>
              <a:rPr lang="is-IS" sz="4000"/>
              <a:t>Post pandemic; do you think your organisation is now more prepared to deal with change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19676446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6">
            <a:extLst>
              <a:ext uri="{FF2B5EF4-FFF2-40B4-BE49-F238E27FC236}">
                <a16:creationId xmlns:a16="http://schemas.microsoft.com/office/drawing/2014/main" id="{A219638F-CD75-4F5A-972A-F973C49604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500" y="692150"/>
            <a:ext cx="85074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600">
                <a:solidFill>
                  <a:schemeClr val="tx2"/>
                </a:solidFill>
              </a:rPr>
              <a:t>Ethics and HRM</a:t>
            </a:r>
            <a:r>
              <a:rPr lang="en-GB" altLang="en-US" sz="2400">
                <a:solidFill>
                  <a:schemeClr val="tx2"/>
                </a:solidFill>
              </a:rPr>
              <a:t> </a:t>
            </a:r>
            <a:br>
              <a:rPr lang="en-GB" altLang="en-US" sz="2400">
                <a:solidFill>
                  <a:schemeClr val="tx2"/>
                </a:solidFill>
              </a:rPr>
            </a:br>
            <a:r>
              <a:rPr lang="en-GB" altLang="en-US" sz="2000">
                <a:solidFill>
                  <a:schemeClr val="tx2"/>
                </a:solidFill>
              </a:rPr>
              <a:t>‘the prevailing common sense ethical framework justifying contemporary HRM policies … is a weak principle for ethical action’</a:t>
            </a:r>
            <a:br>
              <a:rPr lang="en-GB" altLang="en-US" sz="2000">
                <a:solidFill>
                  <a:schemeClr val="tx2"/>
                </a:solidFill>
              </a:rPr>
            </a:br>
            <a:r>
              <a:rPr lang="en-GB" altLang="en-US" sz="2000">
                <a:solidFill>
                  <a:schemeClr val="tx2"/>
                </a:solidFill>
              </a:rPr>
              <a:t>Winstanley</a:t>
            </a:r>
            <a:r>
              <a:rPr lang="en-GB" altLang="en-US" sz="2000" i="1">
                <a:solidFill>
                  <a:schemeClr val="tx2"/>
                </a:solidFill>
              </a:rPr>
              <a:t> et al </a:t>
            </a:r>
            <a:r>
              <a:rPr lang="en-GB" altLang="en-US" sz="2000">
                <a:solidFill>
                  <a:schemeClr val="tx2"/>
                </a:solidFill>
              </a:rPr>
              <a:t>(1996)</a:t>
            </a:r>
            <a:endParaRPr lang="en-US" altLang="en-US" sz="2000">
              <a:solidFill>
                <a:schemeClr val="tx2"/>
              </a:solidFill>
            </a:endParaRPr>
          </a:p>
        </p:txBody>
      </p:sp>
      <p:sp>
        <p:nvSpPr>
          <p:cNvPr id="28675" name="Text Box 7">
            <a:extLst>
              <a:ext uri="{FF2B5EF4-FFF2-40B4-BE49-F238E27FC236}">
                <a16:creationId xmlns:a16="http://schemas.microsoft.com/office/drawing/2014/main" id="{26731F18-59F4-45E0-B1C2-0C1BE177CB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560" y="2716213"/>
            <a:ext cx="7520007" cy="310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sz="2800"/>
              <a:t>  Basic human, civil and employment rights</a:t>
            </a:r>
          </a:p>
          <a:p>
            <a:pPr marL="514350" indent="-514350" eaLnBrk="1" hangingPunct="1">
              <a:buFont typeface="+mj-lt"/>
              <a:buAutoNum type="arabicPeriod"/>
            </a:pPr>
            <a:endParaRPr lang="en-GB" altLang="en-US" sz="2800"/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sz="2800"/>
              <a:t>  Social and organisational justice</a:t>
            </a:r>
          </a:p>
          <a:p>
            <a:pPr marL="514350" indent="-514350" eaLnBrk="1" hangingPunct="1">
              <a:buFont typeface="+mj-lt"/>
              <a:buAutoNum type="arabicPeriod"/>
            </a:pPr>
            <a:endParaRPr lang="en-GB" altLang="en-US" sz="2800"/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sz="2800"/>
              <a:t>  Universalism</a:t>
            </a:r>
          </a:p>
          <a:p>
            <a:pPr marL="514350" indent="-514350" eaLnBrk="1" hangingPunct="1">
              <a:buFont typeface="+mj-lt"/>
              <a:buAutoNum type="arabicPeriod"/>
            </a:pPr>
            <a:endParaRPr lang="en-GB" altLang="en-US" sz="2800"/>
          </a:p>
          <a:p>
            <a:pPr marL="514350" indent="-514350" eaLnBrk="1" hangingPunct="1">
              <a:buFont typeface="+mj-lt"/>
              <a:buAutoNum type="arabicPeriod"/>
            </a:pPr>
            <a:r>
              <a:rPr lang="en-GB" altLang="en-US" sz="2800"/>
              <a:t>  Community of purpose</a:t>
            </a:r>
            <a:r>
              <a:rPr lang="en-US" altLang="en-US" sz="2800"/>
              <a:t> </a:t>
            </a:r>
            <a:endParaRPr lang="en-GB" altLang="en-US" sz="2800"/>
          </a:p>
        </p:txBody>
      </p:sp>
      <p:sp>
        <p:nvSpPr>
          <p:cNvPr id="28676" name="Text Box 8">
            <a:extLst>
              <a:ext uri="{FF2B5EF4-FFF2-40B4-BE49-F238E27FC236}">
                <a16:creationId xmlns:a16="http://schemas.microsoft.com/office/drawing/2014/main" id="{07F71B3E-F6FA-4997-AA2F-2E04DC89BAC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560" y="2089943"/>
            <a:ext cx="50053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800"/>
              <a:t>Alternative ethical frameworks</a:t>
            </a:r>
            <a:r>
              <a:rPr lang="en-GB" altLang="en-US" sz="2000"/>
              <a:t>:</a:t>
            </a:r>
            <a:endParaRPr lang="en-US" altLang="en-US" sz="2000"/>
          </a:p>
        </p:txBody>
      </p:sp>
      <p:sp>
        <p:nvSpPr>
          <p:cNvPr id="28677" name="Text Box 9">
            <a:extLst>
              <a:ext uri="{FF2B5EF4-FFF2-40B4-BE49-F238E27FC236}">
                <a16:creationId xmlns:a16="http://schemas.microsoft.com/office/drawing/2014/main" id="{E98418CA-0344-49FE-9D80-51D7D317CF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8825" y="23495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466939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201FB3-9FE8-43FF-91C2-36F66CFA5A09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1384</Words>
  <Application>Microsoft Office PowerPoint</Application>
  <PresentationFormat>On-screen Show (4:3)</PresentationFormat>
  <Paragraphs>175</Paragraphs>
  <Slides>24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Myriad Pro</vt:lpstr>
      <vt:lpstr>Arial</vt:lpstr>
      <vt:lpstr>Calibri</vt:lpstr>
      <vt:lpstr>Times New Roman</vt:lpstr>
      <vt:lpstr>20140311PresentationUWTSDTemplate</vt:lpstr>
      <vt:lpstr>Foundation Certificate in People Practice  Learning Outcome Two –   Understand how people’s behavior in the workplace affects and shapes culture.   Natasha Davies, September 2023</vt:lpstr>
      <vt:lpstr>What is Culture </vt:lpstr>
      <vt:lpstr>Handy, 1993 – Sub cultures </vt:lpstr>
      <vt:lpstr>Positive workplace culture</vt:lpstr>
      <vt:lpstr>PowerPoint Presentation</vt:lpstr>
      <vt:lpstr>Fostering a positive organisational culture</vt:lpstr>
      <vt:lpstr>Organisational Change </vt:lpstr>
      <vt:lpstr>Planning and managing change</vt:lpstr>
      <vt:lpstr>Kotter’s 8-Step Change Model:</vt:lpstr>
      <vt:lpstr>Impact of change/transition curve</vt:lpstr>
      <vt:lpstr>CIPD Viewpoint:</vt:lpstr>
      <vt:lpstr>HR within Private Organisations</vt:lpstr>
      <vt:lpstr>HR within Public Sector</vt:lpstr>
      <vt:lpstr>HR in the Third Sector</vt:lpstr>
      <vt:lpstr>HRM and performance</vt:lpstr>
      <vt:lpstr>PowerPoint Presentation</vt:lpstr>
      <vt:lpstr>PowerPoint Presentation</vt:lpstr>
      <vt:lpstr>Diversity and inclusion at work </vt:lpstr>
      <vt:lpstr>Question</vt:lpstr>
      <vt:lpstr>Sustaining positive culture</vt:lpstr>
      <vt:lpstr>HR and Performance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Natasha Davies (IMH)</cp:lastModifiedBy>
  <cp:revision>24</cp:revision>
  <cp:lastPrinted>2017-10-10T10:16:57Z</cp:lastPrinted>
  <dcterms:created xsi:type="dcterms:W3CDTF">2015-04-14T15:21:28Z</dcterms:created>
  <dcterms:modified xsi:type="dcterms:W3CDTF">2023-09-25T14:32:49Z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