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9" r:id="rId2"/>
    <p:sldId id="278" r:id="rId3"/>
    <p:sldId id="289" r:id="rId4"/>
    <p:sldId id="292" r:id="rId5"/>
    <p:sldId id="290" r:id="rId6"/>
    <p:sldId id="285" r:id="rId7"/>
    <p:sldId id="288" r:id="rId8"/>
    <p:sldId id="29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6E9FFF-ACC1-4384-B101-97BD352A539E}" v="84" dt="2022-10-03T10:29:55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59484" autoAdjust="0"/>
  </p:normalViewPr>
  <p:slideViewPr>
    <p:cSldViewPr snapToGrid="0">
      <p:cViewPr varScale="1">
        <p:scale>
          <a:sx n="63" d="100"/>
          <a:sy n="63" d="100"/>
        </p:scale>
        <p:origin x="102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3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08/10/2023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3014" y="1341439"/>
            <a:ext cx="7165975" cy="30194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/>
              <a:t>BA Developing  Leadership and Management</a:t>
            </a:r>
            <a:br>
              <a:rPr lang="en-GB" altLang="en-US" sz="3200" b="1" dirty="0"/>
            </a:br>
            <a:br>
              <a:rPr lang="en-GB" altLang="en-US" sz="2800" b="1" dirty="0"/>
            </a:br>
            <a:r>
              <a:rPr lang="en-GB" altLang="en-US" sz="2800" b="1" dirty="0"/>
              <a:t>Building A Sustainable Marketing Relationship</a:t>
            </a:r>
            <a:br>
              <a:rPr lang="en-GB" altLang="en-US" sz="2800" b="1" dirty="0"/>
            </a:br>
            <a:r>
              <a:rPr lang="en-GB" altLang="en-US" sz="2800" dirty="0"/>
              <a:t>Module code: BMSW5007</a:t>
            </a:r>
            <a:br>
              <a:rPr lang="en-GB" altLang="en-US" sz="2800" dirty="0"/>
            </a:br>
            <a:br>
              <a:rPr lang="en-GB" altLang="en-US" sz="2800"/>
            </a:br>
            <a:r>
              <a:rPr lang="en-GB" altLang="en-US" sz="2800"/>
              <a:t>Cohort 8</a:t>
            </a:r>
            <a:endParaRPr lang="en-GB" altLang="en-US" sz="2800" dirty="0"/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78401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31" y="0"/>
            <a:ext cx="8474011" cy="2823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/>
              <a:t>Module Lead- Maria Heffernan</a:t>
            </a:r>
          </a:p>
          <a:p>
            <a:pPr marL="0" indent="0">
              <a:buNone/>
              <a:defRPr/>
            </a:pPr>
            <a:r>
              <a:rPr lang="en-GB" sz="4000" dirty="0"/>
              <a:t>maria.heffernan@uwtsd.ac.uk</a:t>
            </a:r>
          </a:p>
          <a:p>
            <a:pPr marL="0" indent="0">
              <a:buNone/>
              <a:defRPr/>
            </a:pPr>
            <a:r>
              <a:rPr lang="en-GB" sz="4000" dirty="0"/>
              <a:t>Moodle access: BMSW5007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5604-2036-4759-A39A-70846D3A5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Focus- Customer Relationship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24B3-B1B2-466E-8FB3-693FEDEAB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b="1" dirty="0"/>
              <a:t>AIM(S)</a:t>
            </a:r>
            <a:endParaRPr lang="en-GB" dirty="0"/>
          </a:p>
          <a:p>
            <a:pPr hangingPunct="0"/>
            <a:r>
              <a:rPr lang="en-GB" b="1" dirty="0"/>
              <a:t> 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AIM(S) • To critically demonstrate the importance of the relationship between organisations and the customer</a:t>
            </a:r>
            <a:endParaRPr lang="en-GB" sz="2600" dirty="0"/>
          </a:p>
          <a:p>
            <a:pPr hangingPunct="0"/>
            <a:r>
              <a:rPr lang="en-GB" b="1" dirty="0"/>
              <a:t>LEARNING OUTCOMES</a:t>
            </a:r>
            <a:r>
              <a:rPr lang="en-GB" dirty="0"/>
              <a:t> </a:t>
            </a:r>
          </a:p>
          <a:p>
            <a:pPr hangingPunct="0"/>
            <a:r>
              <a:rPr lang="en-GB" dirty="0"/>
              <a:t>Upon the successful completion of this module, the student should be able to: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8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777C-3647-DC3D-56B8-862157BC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94295-7E63-0438-87E5-34DF0C317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Critically discuss the importance of customer centrality within the marketing relationship.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• Critically describe the influence of customer relationship management on organisations and customers.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Explain the importance of managing customer expectations to ensure sustainability within marketing relationship.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Identify the impact digital and social media marketing has on organisations and the customer marketing relationship.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98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3A12-0917-4A86-BD76-1419BC358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373D-4A88-4D41-B2F7-883E6AFB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dirty="0"/>
              <a:t>Customer centrality. </a:t>
            </a:r>
          </a:p>
          <a:p>
            <a:pPr hangingPunct="0"/>
            <a:r>
              <a:rPr lang="en-GB" dirty="0"/>
              <a:t>Customer value- Data Driven.</a:t>
            </a:r>
          </a:p>
          <a:p>
            <a:pPr lvl="0" hangingPunct="0"/>
            <a:r>
              <a:rPr lang="en-GB" dirty="0"/>
              <a:t>Value and purpose of sustainable relationship management</a:t>
            </a:r>
          </a:p>
          <a:p>
            <a:pPr lvl="0" hangingPunct="0"/>
            <a:r>
              <a:rPr lang="en-GB" dirty="0"/>
              <a:t>Managing customer expectations.</a:t>
            </a:r>
          </a:p>
          <a:p>
            <a:pPr lvl="0" hangingPunct="0"/>
            <a:r>
              <a:rPr lang="en-GB" dirty="0"/>
              <a:t>Relationship Strategies- segmentation, pricing strategies, importance of market share/growth, differentiation.</a:t>
            </a:r>
          </a:p>
          <a:p>
            <a:pPr lvl="0" hangingPunct="0"/>
            <a:r>
              <a:rPr lang="en-GB" dirty="0"/>
              <a:t>Buying decision making process: ethical considerations such as fair-trade, sustainable resources.</a:t>
            </a:r>
          </a:p>
          <a:p>
            <a:pPr lvl="0" hangingPunct="0"/>
            <a:r>
              <a:rPr lang="en-GB" dirty="0"/>
              <a:t>Influence of digital and social media</a:t>
            </a:r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21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941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69" y="1563756"/>
            <a:ext cx="11648661" cy="5446644"/>
          </a:xfrm>
        </p:spPr>
        <p:txBody>
          <a:bodyPr numCol="3">
            <a:normAutofit/>
          </a:bodyPr>
          <a:lstStyle/>
          <a:p>
            <a:pPr marL="0" indent="0" algn="ctr">
              <a:buNone/>
            </a:pPr>
            <a:r>
              <a:rPr lang="en-GB" sz="3500" u="sng" dirty="0">
                <a:solidFill>
                  <a:schemeClr val="accent5">
                    <a:lumMod val="50000"/>
                  </a:schemeClr>
                </a:solidFill>
              </a:rPr>
              <a:t>Induction-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Introduction to module: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Aim/Objectives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Indicative content</a:t>
            </a:r>
          </a:p>
          <a:p>
            <a:pPr marL="0" indent="0" algn="ctr">
              <a:buNone/>
            </a:pPr>
            <a:r>
              <a:rPr lang="en-GB" sz="3000" u="sng" dirty="0">
                <a:solidFill>
                  <a:schemeClr val="accent6">
                    <a:lumMod val="75000"/>
                  </a:schemeClr>
                </a:solidFill>
              </a:rPr>
              <a:t>Week 1 </a:t>
            </a:r>
          </a:p>
          <a:p>
            <a:pPr marL="0" indent="0" algn="ctr">
              <a:buNone/>
            </a:pPr>
            <a:r>
              <a:rPr lang="en-GB" dirty="0"/>
              <a:t>Influencing the Customer-Data/Touch Points/Customer Satisfaction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 algn="ctr">
              <a:buNone/>
            </a:pPr>
            <a:r>
              <a:rPr lang="en-GB" sz="3000" u="sng" dirty="0">
                <a:solidFill>
                  <a:srgbClr val="C00000"/>
                </a:solidFill>
              </a:rPr>
              <a:t>Week 2 -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Assessment Guidance – Report</a:t>
            </a:r>
          </a:p>
          <a:p>
            <a:pPr marL="0" indent="0" algn="ctr">
              <a:buNone/>
            </a:pPr>
            <a:r>
              <a:rPr lang="en-GB" sz="3200" dirty="0" err="1">
                <a:solidFill>
                  <a:schemeClr val="accent5">
                    <a:lumMod val="50000"/>
                  </a:schemeClr>
                </a:solidFill>
              </a:rPr>
              <a:t>Pricing,Segmentation</a:t>
            </a: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000" u="sng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en-GB" u="sng" dirty="0"/>
              <a:t>	</a:t>
            </a: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07318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227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126780"/>
            <a:ext cx="11555896" cy="5207759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endParaRPr lang="en-GB" sz="8000" u="sng" dirty="0"/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Week 3–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Differentiation 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Week 4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C00000"/>
                </a:solidFill>
              </a:rPr>
              <a:t>Ethics and Sustainability</a:t>
            </a: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2"/>
                </a:solidFill>
              </a:rPr>
              <a:t>Week  5 Reading Week</a:t>
            </a:r>
          </a:p>
          <a:p>
            <a:pPr marL="0" indent="0" algn="just">
              <a:buNone/>
            </a:pPr>
            <a:endParaRPr lang="en-GB" u="sng" dirty="0"/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1873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A00F5-7484-4119-82A6-0961034F7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495E-535F-4FFA-8763-85B599506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u="sng" dirty="0">
                <a:solidFill>
                  <a:schemeClr val="accent2"/>
                </a:solidFill>
              </a:rPr>
              <a:t>Week</a:t>
            </a: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Week6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Individual Assignment Meetings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 7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Feedback on Draft Reports</a:t>
            </a:r>
          </a:p>
          <a:p>
            <a:pPr marL="0" indent="0" algn="ctr">
              <a:buNone/>
            </a:pP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Weeks 8  and 9 Digital and Social Media Influence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Guidance on Presentation Assignment</a:t>
            </a:r>
          </a:p>
          <a:p>
            <a:pPr marL="0" indent="0" algn="ctr">
              <a:buNone/>
            </a:pPr>
            <a:r>
              <a:rPr lang="en-GB" sz="2400" u="sng">
                <a:solidFill>
                  <a:srgbClr val="A50021"/>
                </a:solidFill>
              </a:rPr>
              <a:t>Week10</a:t>
            </a:r>
            <a:endParaRPr lang="en-GB" sz="2400" u="sng" dirty="0">
              <a:solidFill>
                <a:srgbClr val="A50021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Presentation Individual Tutorials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 11</a:t>
            </a:r>
          </a:p>
          <a:p>
            <a:pPr marL="0" indent="0" algn="ctr">
              <a:buNone/>
            </a:pPr>
            <a:r>
              <a:rPr lang="en-GB" sz="2400" u="sng" dirty="0"/>
              <a:t>Presentations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37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286</Words>
  <Application>Microsoft Office PowerPoint</Application>
  <PresentationFormat>Widescreen</PresentationFormat>
  <Paragraphs>64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BA Developing  Leadership and Management  Building A Sustainable Marketing Relationship Module code: BMSW5007  Cohort 8</vt:lpstr>
      <vt:lpstr>PowerPoint Presentation</vt:lpstr>
      <vt:lpstr>Module Focus- Customer Relationship Management.</vt:lpstr>
      <vt:lpstr>PowerPoint Presentation</vt:lpstr>
      <vt:lpstr>Indicative Content</vt:lpstr>
      <vt:lpstr>Scheme of Work</vt:lpstr>
      <vt:lpstr>Scheme of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Maria Heffernan</cp:lastModifiedBy>
  <cp:revision>46</cp:revision>
  <dcterms:created xsi:type="dcterms:W3CDTF">2020-04-22T20:36:53Z</dcterms:created>
  <dcterms:modified xsi:type="dcterms:W3CDTF">2023-10-08T12:12:19Z</dcterms:modified>
</cp:coreProperties>
</file>