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56" r:id="rId5"/>
    <p:sldId id="334" r:id="rId6"/>
    <p:sldId id="338" r:id="rId7"/>
    <p:sldId id="261" r:id="rId8"/>
    <p:sldId id="335" r:id="rId9"/>
    <p:sldId id="336" r:id="rId10"/>
    <p:sldId id="339" r:id="rId11"/>
    <p:sldId id="257" r:id="rId12"/>
    <p:sldId id="258" r:id="rId13"/>
    <p:sldId id="259" r:id="rId14"/>
    <p:sldId id="260" r:id="rId15"/>
    <p:sldId id="263" r:id="rId16"/>
    <p:sldId id="264" r:id="rId17"/>
    <p:sldId id="265" r:id="rId18"/>
    <p:sldId id="266" r:id="rId19"/>
    <p:sldId id="267" r:id="rId20"/>
    <p:sldId id="268" r:id="rId21"/>
    <p:sldId id="340" r:id="rId22"/>
    <p:sldId id="290" r:id="rId23"/>
    <p:sldId id="291" r:id="rId24"/>
    <p:sldId id="285" r:id="rId25"/>
    <p:sldId id="283" r:id="rId26"/>
    <p:sldId id="293" r:id="rId27"/>
    <p:sldId id="294" r:id="rId28"/>
    <p:sldId id="295" r:id="rId29"/>
    <p:sldId id="292" r:id="rId30"/>
    <p:sldId id="298" r:id="rId31"/>
    <p:sldId id="299" r:id="rId32"/>
    <p:sldId id="300" r:id="rId33"/>
    <p:sldId id="301" r:id="rId34"/>
    <p:sldId id="296" r:id="rId35"/>
    <p:sldId id="297" r:id="rId36"/>
    <p:sldId id="302" r:id="rId37"/>
    <p:sldId id="303" r:id="rId38"/>
    <p:sldId id="304" r:id="rId39"/>
    <p:sldId id="305" r:id="rId40"/>
    <p:sldId id="308" r:id="rId41"/>
    <p:sldId id="341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71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u3R5it4cQs?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LCLM 4002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4932040" y="3297263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1 </a:t>
            </a:r>
          </a:p>
          <a:p>
            <a:pPr algn="ctr"/>
            <a:r>
              <a:rPr lang="en-GB" sz="2400" b="1" dirty="0"/>
              <a:t>Digital Literacy, Digital Skills and an overview of Computer system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48B47A-8651-476C-98BC-0A4359FB9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en-GB" b="1" dirty="0"/>
              <a:t>What is Digital?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30588-EBC3-4A1E-8E0D-28AFA2EA4FA0}"/>
              </a:ext>
            </a:extLst>
          </p:cNvPr>
          <p:cNvSpPr/>
          <p:nvPr/>
        </p:nvSpPr>
        <p:spPr>
          <a:xfrm>
            <a:off x="719572" y="2012210"/>
            <a:ext cx="770485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“Involving or relating to the use of </a:t>
            </a:r>
            <a:r>
              <a:rPr lang="en-GB" sz="4000" b="1" dirty="0">
                <a:solidFill>
                  <a:srgbClr val="222222"/>
                </a:solidFill>
                <a:latin typeface="arial" panose="020B0604020202020204" pitchFamily="34" charset="0"/>
              </a:rPr>
              <a:t>computer technology</a:t>
            </a:r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” </a:t>
            </a:r>
          </a:p>
          <a:p>
            <a:pPr algn="r"/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Cambridge Dictionary </a:t>
            </a:r>
          </a:p>
        </p:txBody>
      </p:sp>
    </p:spTree>
    <p:extLst>
      <p:ext uri="{BB962C8B-B14F-4D97-AF65-F5344CB8AC3E}">
        <p14:creationId xmlns:p14="http://schemas.microsoft.com/office/powerpoint/2010/main" val="32397269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4AEBD5-E700-4BE8-BAFE-CDC4F27447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>
                <a:highlight>
                  <a:srgbClr val="FFFF00"/>
                </a:highlight>
              </a:rPr>
              <a:t>Computers</a:t>
            </a:r>
            <a:r>
              <a:rPr lang="en-GB" b="1" dirty="0"/>
              <a:t> – They are everywhere!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621F61-DE45-4ED7-B0F8-34052FA21899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TV’s</a:t>
            </a:r>
          </a:p>
          <a:p>
            <a:r>
              <a:rPr lang="en-GB" dirty="0"/>
              <a:t>Phones</a:t>
            </a:r>
          </a:p>
          <a:p>
            <a:r>
              <a:rPr lang="en-GB" dirty="0"/>
              <a:t>Microwaves</a:t>
            </a:r>
          </a:p>
          <a:p>
            <a:r>
              <a:rPr lang="en-GB" dirty="0"/>
              <a:t>Watches</a:t>
            </a:r>
          </a:p>
          <a:p>
            <a:r>
              <a:rPr lang="en-GB" dirty="0"/>
              <a:t>Traffic Lights</a:t>
            </a:r>
          </a:p>
          <a:p>
            <a:r>
              <a:rPr lang="en-GB" dirty="0"/>
              <a:t>Games Consoles</a:t>
            </a:r>
          </a:p>
        </p:txBody>
      </p:sp>
    </p:spTree>
    <p:extLst>
      <p:ext uri="{BB962C8B-B14F-4D97-AF65-F5344CB8AC3E}">
        <p14:creationId xmlns:p14="http://schemas.microsoft.com/office/powerpoint/2010/main" val="3415413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44" y="1417638"/>
            <a:ext cx="8229600" cy="187220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sz="2800" dirty="0"/>
              <a:t>In this sense, digital literacy means the functional skills required to operate and communicate with technology and media.</a:t>
            </a:r>
          </a:p>
          <a:p>
            <a:pPr algn="just"/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F58A3B-8AF5-4F40-B9D0-81E4B2A60940}"/>
              </a:ext>
            </a:extLst>
          </p:cNvPr>
          <p:cNvSpPr/>
          <p:nvPr/>
        </p:nvSpPr>
        <p:spPr>
          <a:xfrm>
            <a:off x="461768" y="2993538"/>
            <a:ext cx="7920880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/>
              <a:t>“the ability to understand and use information in multiple formats from a wide range of sources when it is presented via computers” </a:t>
            </a:r>
          </a:p>
          <a:p>
            <a:pPr algn="just">
              <a:lnSpc>
                <a:spcPct val="90000"/>
              </a:lnSpc>
            </a:pPr>
            <a:endParaRPr lang="en-GB" alt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altLang="en-US" sz="2000" dirty="0" err="1"/>
              <a:t>Gilster</a:t>
            </a:r>
            <a:r>
              <a:rPr lang="en-GB" altLang="en-US" sz="2000" dirty="0"/>
              <a:t>, Paul. Digital Literacy .  New York: Wiley and Computer Publishing, 1997. p. 1. </a:t>
            </a:r>
          </a:p>
          <a:p>
            <a:pPr algn="just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7E8C6C-52C3-48E8-9F66-6DC72CB12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Skills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4C57B1D-EACA-4882-8430-9BD51EA870C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79512" y="1772816"/>
            <a:ext cx="8645525" cy="1944216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Students need to be confident with the use of computers and on-line information sources to support studies in higher education and workplace environment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This module aims to provide the basic skills required in order to achieve this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17853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04736-D8EB-403E-98A6-69832CBA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376"/>
            <a:ext cx="8229600" cy="1143000"/>
          </a:xfrm>
        </p:spPr>
        <p:txBody>
          <a:bodyPr/>
          <a:lstStyle/>
          <a:p>
            <a:r>
              <a:rPr lang="en-GB" b="1" dirty="0"/>
              <a:t>Digital Skills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EA1A0-A8C1-4ECD-9799-89A47ED517B2}"/>
              </a:ext>
            </a:extLst>
          </p:cNvPr>
          <p:cNvSpPr txBox="1">
            <a:spLocks/>
          </p:cNvSpPr>
          <p:nvPr/>
        </p:nvSpPr>
        <p:spPr>
          <a:xfrm>
            <a:off x="251520" y="1160189"/>
            <a:ext cx="8229600" cy="194421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Key Abilities</a:t>
            </a:r>
            <a:endParaRPr lang="en-US" b="1" dirty="0"/>
          </a:p>
          <a:p>
            <a:pPr marL="0" indent="0">
              <a:buNone/>
            </a:pPr>
            <a:r>
              <a:rPr lang="en-US" sz="2400" dirty="0"/>
              <a:t>Develop an understanding of information that is available through digital media and how it can be used in workplace environment </a:t>
            </a:r>
          </a:p>
        </p:txBody>
      </p:sp>
      <p:pic>
        <p:nvPicPr>
          <p:cNvPr id="4" name="Picture 2" descr="overload">
            <a:extLst>
              <a:ext uri="{FF2B5EF4-FFF2-40B4-BE49-F238E27FC236}">
                <a16:creationId xmlns:a16="http://schemas.microsoft.com/office/drawing/2014/main" id="{3E6DE8C3-E3E6-4EA6-87E8-56B3EE0D0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5728"/>
            <a:ext cx="3046128" cy="261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23n8tt31115a3dybmf43l1id.wpengine.netdna-cdn.com/wp-content/uploads/2015/06/rubix-cube.jpg">
            <a:extLst>
              <a:ext uri="{FF2B5EF4-FFF2-40B4-BE49-F238E27FC236}">
                <a16:creationId xmlns:a16="http://schemas.microsoft.com/office/drawing/2014/main" id="{AAF5D94A-4CB7-4F31-8B0B-5022F7A2F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430"/>
            <a:ext cx="3253265" cy="25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3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F762-705A-4BDC-A07C-DCDF4BB6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Advancement in computer technology over the years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D2ABC-7AF3-4A12-BB0C-712B4F23A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637765"/>
            <a:ext cx="2893750" cy="18277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6DC763-44BD-4A33-BBE8-5DDC1F9B9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093" y="3596003"/>
            <a:ext cx="2739927" cy="2119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B8A444-7165-4FCE-A3A6-81EF001972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48843"/>
            <a:ext cx="2893750" cy="1827763"/>
          </a:xfrm>
          <a:prstGeom prst="rect">
            <a:avLst/>
          </a:prstGeom>
        </p:spPr>
      </p:pic>
      <p:pic>
        <p:nvPicPr>
          <p:cNvPr id="1026" name="Picture 2" descr="Image result for tv">
            <a:extLst>
              <a:ext uri="{FF2B5EF4-FFF2-40B4-BE49-F238E27FC236}">
                <a16:creationId xmlns:a16="http://schemas.microsoft.com/office/drawing/2014/main" id="{BEBD2C54-4B58-4345-97BB-129A70AF8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980" y="1222007"/>
            <a:ext cx="3422154" cy="22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81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Traditional and Digital </a:t>
            </a:r>
            <a:br>
              <a:rPr lang="en-GB" b="1" dirty="0"/>
            </a:br>
            <a:r>
              <a:rPr lang="en-GB" b="1" dirty="0">
                <a:highlight>
                  <a:srgbClr val="FFFF00"/>
                </a:highlight>
              </a:rPr>
              <a:t>Activity</a:t>
            </a:r>
            <a:r>
              <a:rPr lang="en-GB" b="1" dirty="0"/>
              <a:t> – Class discussion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628800"/>
            <a:ext cx="7550496" cy="3312368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altLang="en-US" dirty="0"/>
              <a:t>In Pairs , discuss the difference between traditional and digital life 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 our life style?</a:t>
            </a:r>
            <a:endParaRPr lang="en-GB" b="1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We learn faster:</a:t>
            </a:r>
          </a:p>
          <a:p>
            <a:pPr lvl="1" algn="just">
              <a:buFont typeface="Wingdings" panose="05000000000000000000" pitchFamily="2" charset="2"/>
              <a:buChar char="Ø"/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buFont typeface="Wingdings" panose="05000000000000000000" pitchFamily="2" charset="2"/>
              <a:buChar char="Ø"/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5"/>
          </a:xfrm>
        </p:spPr>
        <p:txBody>
          <a:bodyPr/>
          <a:lstStyle/>
          <a:p>
            <a:pPr marL="0" indent="0" algn="just">
              <a:buNone/>
            </a:pPr>
            <a:r>
              <a:rPr lang="en-US" altLang="en-US" b="1" dirty="0"/>
              <a:t>Save money </a:t>
            </a:r>
            <a:r>
              <a:rPr lang="en-US" altLang="en-US" dirty="0"/>
              <a:t>:</a:t>
            </a:r>
          </a:p>
          <a:p>
            <a:pPr marL="400050" lvl="1" indent="0" algn="just">
              <a:buNone/>
            </a:pPr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  <a:defRPr/>
            </a:pPr>
            <a:r>
              <a:rPr lang="en-US" b="1" dirty="0"/>
              <a:t>keeps us connected</a:t>
            </a:r>
            <a:r>
              <a:rPr lang="en-US" dirty="0"/>
              <a:t>:</a:t>
            </a:r>
          </a:p>
          <a:p>
            <a:pPr marL="457200" lvl="1" indent="0" algn="just">
              <a:buNone/>
              <a:defRPr/>
            </a:pPr>
            <a:r>
              <a:rPr lang="en-US" dirty="0"/>
              <a:t>Technology allows us to talk to anyone, anytime on our own terms.</a:t>
            </a:r>
          </a:p>
          <a:p>
            <a:pPr marL="457200" lvl="1" indent="0" algn="just">
              <a:buNone/>
              <a:defRPr/>
            </a:pPr>
            <a:endParaRPr lang="en-US" dirty="0"/>
          </a:p>
          <a:p>
            <a:pPr marL="457200" lvl="1" indent="0" algn="just">
              <a:buNone/>
              <a:defRPr/>
            </a:pPr>
            <a:r>
              <a:rPr lang="en-US" dirty="0"/>
              <a:t>Can you think of any Example?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  <a:defRPr/>
            </a:pPr>
            <a:r>
              <a:rPr lang="en-US" altLang="en-US" b="1" dirty="0"/>
              <a:t>It can keep us employed</a:t>
            </a:r>
            <a:r>
              <a:rPr lang="en-US" altLang="en-US" dirty="0"/>
              <a:t>:</a:t>
            </a:r>
          </a:p>
          <a:p>
            <a:pPr marL="0" indent="0" algn="just">
              <a:buNone/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en-GB" altLang="en-US" dirty="0"/>
              <a:t>In small groups of 3 to 5 , discuss:</a:t>
            </a:r>
            <a:endParaRPr lang="en-US" dirty="0"/>
          </a:p>
          <a:p>
            <a:pPr marL="0" indent="0" algn="just">
              <a:buNone/>
              <a:defRPr/>
            </a:pPr>
            <a:r>
              <a:rPr lang="en-US" b="1" i="1" dirty="0"/>
              <a:t>The digital technologies being used at your institution, work place or any place you come across.</a:t>
            </a:r>
          </a:p>
          <a:p>
            <a:pPr algn="just">
              <a:buFont typeface="Wingdings" panose="05000000000000000000" pitchFamily="2" charset="2"/>
              <a:buChar char="Ø"/>
              <a:defRPr/>
            </a:pPr>
            <a:r>
              <a:rPr lang="en-US" dirty="0"/>
              <a:t>How they have influenced your position/experience.</a:t>
            </a:r>
          </a:p>
          <a:p>
            <a:pPr marL="0" indent="0" algn="just">
              <a:buNone/>
              <a:defRPr/>
            </a:pPr>
            <a:r>
              <a:rPr lang="en-US" dirty="0"/>
              <a:t>Share with the class the digital technologies you have been using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96636-FDCD-4FBF-1914-5BF08A2F2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computer ? </a:t>
            </a:r>
          </a:p>
        </p:txBody>
      </p:sp>
      <p:pic>
        <p:nvPicPr>
          <p:cNvPr id="4" name="Online Media 3" title="Computer Basics: What Is a Computer?">
            <a:hlinkClick r:id="" action="ppaction://media"/>
            <a:extLst>
              <a:ext uri="{FF2B5EF4-FFF2-40B4-BE49-F238E27FC236}">
                <a16:creationId xmlns:a16="http://schemas.microsoft.com/office/drawing/2014/main" id="{77105548-2555-117B-1B1E-11596DBCE9B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4900" y="1600200"/>
            <a:ext cx="693261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05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446541"/>
            <a:ext cx="8229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word computer is derived from ‘compute’, which means to calculate</a:t>
            </a:r>
          </a:p>
          <a:p>
            <a:pPr algn="just"/>
            <a:r>
              <a:rPr lang="en-GB" sz="2800" dirty="0"/>
              <a:t>The acronym for COMPUTER is </a:t>
            </a:r>
            <a:r>
              <a:rPr lang="en-GB" sz="2800" b="1" dirty="0">
                <a:highlight>
                  <a:srgbClr val="FFFF00"/>
                </a:highlight>
              </a:rPr>
              <a:t>Common Oriented Machine Particularly Used for Trade and Education Research</a:t>
            </a:r>
          </a:p>
          <a:p>
            <a:pPr algn="just"/>
            <a:r>
              <a:rPr lang="en-GB" sz="2800" dirty="0"/>
              <a:t>A computer is an electronic device that can perform a variety of tasks by executing a given set of instructions </a:t>
            </a:r>
          </a:p>
          <a:p>
            <a:pPr algn="just"/>
            <a:r>
              <a:rPr lang="en-GB" sz="2800" dirty="0"/>
              <a:t>Computer is versatile and can handle multiple tasks like documentation, accounting, designing, weather forecasting and many more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67691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259632"/>
            <a:ext cx="843528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Computer is man-made, programmable electronic machine that can store, retrieve, and process data according to a given set of instructions </a:t>
            </a:r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Simply we can say that computer is an electronic/intelligent device, which can convert </a:t>
            </a:r>
            <a:r>
              <a:rPr lang="en-GB" sz="2400" b="1" dirty="0"/>
              <a:t>DATA</a:t>
            </a:r>
            <a:r>
              <a:rPr lang="en-GB" sz="2400" dirty="0"/>
              <a:t> into meaningful </a:t>
            </a:r>
            <a:r>
              <a:rPr lang="en-GB" sz="2400" b="1" dirty="0"/>
              <a:t>INFORMATION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8D6F9-2BEE-9645-B66F-CD43D7293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492896"/>
            <a:ext cx="5328592" cy="213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a Computer System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0B010-3DF3-9241-A968-3E3B50503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58966"/>
            <a:ext cx="7848872" cy="457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Ø"/>
            </a:pPr>
            <a:r>
              <a:rPr lang="en-GB" sz="2800" dirty="0"/>
              <a:t>Data can be defined as “Raw facts” or “Raw figures”, which is unprocessed and does not provide full meanings 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8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800" dirty="0"/>
              <a:t>Normally, data can be input to a system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28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800" b="1" dirty="0"/>
              <a:t>Examples</a:t>
            </a:r>
            <a:r>
              <a:rPr lang="en-GB" sz="2800" dirty="0"/>
              <a:t>: In an organisation employee’s name, number of hours of work, employee’s address and employment commenced date etc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417638"/>
            <a:ext cx="8075240" cy="4243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Information is processed data, which gives full meaning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information are output from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monthly salary of an employee, total sales in a particular month etc.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640361-8D0E-DF4F-8775-CBF1D1563EA6}"/>
              </a:ext>
            </a:extLst>
          </p:cNvPr>
          <p:cNvSpPr txBox="1"/>
          <p:nvPr/>
        </p:nvSpPr>
        <p:spPr>
          <a:xfrm>
            <a:off x="457200" y="5085184"/>
            <a:ext cx="84352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Detail discussions of data and information will be done in term 2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1763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Computer system is a collection of elements that work together to achieve common objective(s)</a:t>
            </a:r>
            <a:endParaRPr lang="en-GB" sz="2000" dirty="0">
              <a:solidFill>
                <a:srgbClr val="333399"/>
              </a:solidFill>
            </a:endParaRPr>
          </a:p>
          <a:p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95E90-78F3-4449-B8F6-E847CCED6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2996952"/>
            <a:ext cx="6642100" cy="224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69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D3DF8A-541D-DA4F-B9A3-62EC0789C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284344"/>
            <a:ext cx="6336704" cy="428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915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physical parts/components (tangible parts) that make up a computer are called </a:t>
            </a:r>
            <a:r>
              <a:rPr lang="en-GB" sz="2800" dirty="0">
                <a:solidFill>
                  <a:srgbClr val="333399"/>
                </a:solidFill>
              </a:rPr>
              <a:t>hardware</a:t>
            </a:r>
            <a:r>
              <a:rPr lang="en-GB" sz="2800" dirty="0"/>
              <a:t>.</a:t>
            </a:r>
          </a:p>
          <a:p>
            <a:pPr lvl="2" algn="just"/>
            <a:r>
              <a:rPr lang="en-GB" sz="2000" dirty="0"/>
              <a:t>Refers to objects that you can actually touch, like disks, disk drives, display screens, keyboards, printers, boards, and chips 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39ACCC-ECCA-9643-A578-B8F9020D4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33165"/>
            <a:ext cx="9144000" cy="2102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Mainly computer hardware can be categorised as follows: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800" dirty="0"/>
              <a:t>	Processor/CPU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800" dirty="0"/>
              <a:t>	Memory &amp; Integrated devices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800" dirty="0"/>
              <a:t>	Input devices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800" dirty="0"/>
              <a:t>	Output devices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800" dirty="0"/>
              <a:t>	Storage devices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sz="2800" dirty="0"/>
              <a:t>	Communication devices</a:t>
            </a:r>
            <a:endParaRPr lang="en-GB" sz="2000" dirty="0"/>
          </a:p>
          <a:p>
            <a:pPr marL="0" indent="0" algn="just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983681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Processor: </a:t>
            </a:r>
            <a:r>
              <a:rPr lang="en-GB" sz="2400" dirty="0"/>
              <a:t>can be defined as the ‘brain’ of the computer. All the commands are executed from here. Processor mainly consists of two parts: </a:t>
            </a:r>
          </a:p>
          <a:p>
            <a:pPr marL="0" indent="0" algn="just">
              <a:buNone/>
            </a:pPr>
            <a:r>
              <a:rPr lang="en-GB" sz="2400" b="1" dirty="0"/>
              <a:t>	1. Arithmetic Logic Unit (ALU): </a:t>
            </a:r>
            <a:r>
              <a:rPr lang="en-GB" sz="2400" dirty="0"/>
              <a:t>Responsible for performing </a:t>
            </a:r>
            <a:r>
              <a:rPr lang="en-GB" sz="2400" b="1" dirty="0"/>
              <a:t>Arithmetic functions </a:t>
            </a:r>
            <a:r>
              <a:rPr lang="en-GB" sz="2400" dirty="0"/>
              <a:t>such as addition, subtraction, division and multiplication and logical functions such as greater than (&gt;) or smaller than (&lt;)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Control Unit (CU): </a:t>
            </a:r>
            <a:r>
              <a:rPr lang="en-GB" sz="2400" dirty="0"/>
              <a:t>Control unit is responsible for all the hardware and software of the computer. All the tasks of the computer normally runs under the direct co-ordination of CU</a:t>
            </a:r>
          </a:p>
        </p:txBody>
      </p:sp>
    </p:spTree>
    <p:extLst>
      <p:ext uri="{BB962C8B-B14F-4D97-AF65-F5344CB8AC3E}">
        <p14:creationId xmlns:p14="http://schemas.microsoft.com/office/powerpoint/2010/main" val="408665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Memory: </a:t>
            </a:r>
            <a:r>
              <a:rPr lang="en-GB" sz="2400" dirty="0"/>
              <a:t>There are two types of memories within computer: </a:t>
            </a:r>
          </a:p>
          <a:p>
            <a:pPr marL="0" indent="0" algn="just">
              <a:buNone/>
            </a:pPr>
            <a:r>
              <a:rPr lang="en-GB" sz="2400" b="1" dirty="0"/>
              <a:t>	1. Random Access Memory (RAM): </a:t>
            </a:r>
            <a:r>
              <a:rPr lang="en-GB" sz="2400" dirty="0"/>
              <a:t>The currently processing data are held within the RAM. RAM is  temporary or volatile memory. 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Read Only Memory (ROM): </a:t>
            </a:r>
            <a:r>
              <a:rPr lang="en-GB" sz="2400" dirty="0"/>
              <a:t>Rom is non-volatile or permanent memory. ROM contains special software called ‘Firmware’, which use to turn on the computer (booting) properly by recognizing the Hardware devices at the system start-up</a:t>
            </a:r>
          </a:p>
        </p:txBody>
      </p:sp>
    </p:spTree>
    <p:extLst>
      <p:ext uri="{BB962C8B-B14F-4D97-AF65-F5344CB8AC3E}">
        <p14:creationId xmlns:p14="http://schemas.microsoft.com/office/powerpoint/2010/main" val="22611741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GB" sz="2400" b="1" dirty="0"/>
          </a:p>
          <a:p>
            <a:pPr algn="just"/>
            <a:r>
              <a:rPr lang="en-GB" sz="2400" b="1" dirty="0"/>
              <a:t>Storage Devices: </a:t>
            </a:r>
            <a:r>
              <a:rPr lang="en-GB" sz="2400" dirty="0"/>
              <a:t>The memory locations where use to store Data/Information permanently such as: </a:t>
            </a:r>
          </a:p>
          <a:p>
            <a:pPr marL="0" indent="0" algn="just">
              <a:buNone/>
            </a:pPr>
            <a:r>
              <a:rPr lang="en-GB" sz="2400" dirty="0"/>
              <a:t>	Hard disk drive (HDD), CD-ROM, DVD-ROM, Tape Drive etc.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Communication Devices: </a:t>
            </a:r>
            <a:r>
              <a:rPr lang="en-GB" sz="2400" dirty="0"/>
              <a:t>Hardware devices use for the communication purposes such as:</a:t>
            </a:r>
          </a:p>
          <a:p>
            <a:pPr marL="0" indent="0" algn="just">
              <a:buNone/>
            </a:pPr>
            <a:r>
              <a:rPr lang="en-GB" sz="2400" dirty="0"/>
              <a:t>	 Modem, Router, Switch/Hub, Repeater etc. </a:t>
            </a:r>
            <a:endParaRPr lang="en-GB" sz="2400" b="1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37737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Software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Programs that tell a computer what to do are called </a:t>
            </a:r>
            <a:r>
              <a:rPr lang="en-GB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software</a:t>
            </a:r>
          </a:p>
          <a:p>
            <a:pPr algn="just"/>
            <a:r>
              <a:rPr lang="en-GB" sz="2800" dirty="0"/>
              <a:t>Collection of programs or applications, which contain the instructions that makes the computer work</a:t>
            </a:r>
          </a:p>
          <a:p>
            <a:pPr lvl="2" algn="just"/>
            <a:r>
              <a:rPr lang="en-GB" sz="2000" dirty="0"/>
              <a:t>Software exists as ideas, concepts, and symbols, but it has no substance. </a:t>
            </a:r>
          </a:p>
          <a:p>
            <a:pPr lvl="2" algn="just"/>
            <a:r>
              <a:rPr lang="en-GB" sz="2000" dirty="0"/>
              <a:t>Example: Windows XP, MS Word, Java etc.</a:t>
            </a:r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282B-9B75-F049-8917-7CC621C36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4581128"/>
            <a:ext cx="6264696" cy="105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7896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Computer System – </a:t>
            </a:r>
            <a:r>
              <a:rPr lang="en-GB" b="1" dirty="0" err="1"/>
              <a:t>Liveware</a:t>
            </a:r>
            <a:r>
              <a:rPr lang="en-GB" b="1" dirty="0"/>
              <a:t>/</a:t>
            </a:r>
            <a:r>
              <a:rPr lang="en-GB" b="1" dirty="0" err="1"/>
              <a:t>Humanware</a:t>
            </a:r>
            <a:r>
              <a:rPr lang="en-GB" b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computer users are knows as </a:t>
            </a:r>
            <a:r>
              <a:rPr lang="en-GB" sz="2800" dirty="0" err="1"/>
              <a:t>Liveware</a:t>
            </a:r>
            <a:r>
              <a:rPr lang="en-GB" sz="2800" dirty="0"/>
              <a:t>/</a:t>
            </a:r>
            <a:r>
              <a:rPr lang="en-GB" sz="2800" dirty="0" err="1"/>
              <a:t>Humanware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just"/>
            <a:r>
              <a:rPr lang="en-GB" sz="2800" dirty="0"/>
              <a:t>It can be anyone who use the computer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3CE377-2471-304D-BAEA-F5A7AFFDA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652649"/>
            <a:ext cx="6192688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471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84784"/>
            <a:ext cx="7886700" cy="3888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Internet is a network of computers linking many different types of computers all over the world</a:t>
            </a:r>
          </a:p>
          <a:p>
            <a:pPr algn="just"/>
            <a:r>
              <a:rPr lang="en-GB" sz="2800" dirty="0"/>
              <a:t>The word Internet comes from combination between </a:t>
            </a:r>
            <a:r>
              <a:rPr lang="en-GB" sz="2800" b="1" i="1" dirty="0"/>
              <a:t>“interconnection” and “Network”</a:t>
            </a:r>
          </a:p>
          <a:p>
            <a:pPr algn="just"/>
            <a:r>
              <a:rPr lang="en-GB" sz="2800" dirty="0"/>
              <a:t>The Internet or “Net” (network of networks) is the largest computer network in the world that connect billions of computer users</a:t>
            </a:r>
          </a:p>
        </p:txBody>
      </p:sp>
    </p:spTree>
    <p:extLst>
      <p:ext uri="{BB962C8B-B14F-4D97-AF65-F5344CB8AC3E}">
        <p14:creationId xmlns:p14="http://schemas.microsoft.com/office/powerpoint/2010/main" val="37900275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What is Internet?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57C7B8-ED34-C94D-9486-7B6020BA43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276350"/>
            <a:ext cx="72008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323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 Basic Services of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2646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Electronic mail (Email)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File Transfer Protocol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Telnet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Usenet news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World Wide Web</a:t>
            </a:r>
          </a:p>
        </p:txBody>
      </p:sp>
    </p:spTree>
    <p:extLst>
      <p:ext uri="{BB962C8B-B14F-4D97-AF65-F5344CB8AC3E}">
        <p14:creationId xmlns:p14="http://schemas.microsoft.com/office/powerpoint/2010/main" val="36253040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Uses of the Internet?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47EF69-B2FC-144A-BE34-7D33C37035BD}"/>
              </a:ext>
            </a:extLst>
          </p:cNvPr>
          <p:cNvSpPr txBox="1"/>
          <p:nvPr/>
        </p:nvSpPr>
        <p:spPr>
          <a:xfrm>
            <a:off x="1403648" y="1772816"/>
            <a:ext cx="66967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Software sharing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Exchange of views on topics of common interest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Posting of information of general interest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Product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Feedback about product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Customer support service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Online journal and magazines </a:t>
            </a:r>
          </a:p>
        </p:txBody>
      </p:sp>
    </p:spTree>
    <p:extLst>
      <p:ext uri="{BB962C8B-B14F-4D97-AF65-F5344CB8AC3E}">
        <p14:creationId xmlns:p14="http://schemas.microsoft.com/office/powerpoint/2010/main" val="1419673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Questions???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95452-8A91-EC35-F251-4BE276334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F54DD-AF93-33FB-AF41-E7126E37AB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Rubik"/>
              </a:rPr>
              <a:t>Dijk, Jan A. G. M. van.,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Rubik"/>
              </a:rPr>
              <a:t>Deursen</a:t>
            </a:r>
            <a:r>
              <a:rPr lang="en-GB" b="0" i="0" dirty="0">
                <a:solidFill>
                  <a:srgbClr val="222222"/>
                </a:solidFill>
                <a:effectLst/>
                <a:latin typeface="Rubik"/>
              </a:rPr>
              <a:t>, Alexander J. A. M. van., New York :, Palgrave Macmillan US ; Imprint Palgrave Macmillan, 2014., Total pages 1 online resource (198 pages)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Rubik"/>
              </a:rPr>
              <a:t>Len Unsworth author; Laura Scholes author; Kathy Mills 1974- author, New York, New York ;, Routledge, 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6156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37887</TotalTime>
  <Words>1512</Words>
  <Application>Microsoft Office PowerPoint</Application>
  <PresentationFormat>On-screen Show (4:3)</PresentationFormat>
  <Paragraphs>181</Paragraphs>
  <Slides>38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ＭＳ Ｐゴシック</vt:lpstr>
      <vt:lpstr>Arial</vt:lpstr>
      <vt:lpstr>Arial</vt:lpstr>
      <vt:lpstr>Calibri</vt:lpstr>
      <vt:lpstr>Myriad Pro</vt:lpstr>
      <vt:lpstr>Rubik</vt:lpstr>
      <vt:lpstr>Wingdings</vt:lpstr>
      <vt:lpstr>20140311PresentationUWTSDTemplate</vt:lpstr>
      <vt:lpstr>Digital Skills  LCLM 4002</vt:lpstr>
      <vt:lpstr>What is Digital? </vt:lpstr>
      <vt:lpstr>Computers – They are everywhere!</vt:lpstr>
      <vt:lpstr>Digital Literacy</vt:lpstr>
      <vt:lpstr>Digital Skills</vt:lpstr>
      <vt:lpstr>Digital Skills  </vt:lpstr>
      <vt:lpstr>Advancement in computer technology over the years  </vt:lpstr>
      <vt:lpstr>Traditional and Digital  Activity – Class discussion </vt:lpstr>
      <vt:lpstr>Traditional and Digital</vt:lpstr>
      <vt:lpstr>Think how Internet has changed our life style?</vt:lpstr>
      <vt:lpstr>Think how Internet has changed?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  <vt:lpstr>Activity</vt:lpstr>
      <vt:lpstr>What is a computer ? </vt:lpstr>
      <vt:lpstr>What is Computer? </vt:lpstr>
      <vt:lpstr>What is Computer? </vt:lpstr>
      <vt:lpstr>Overview of a Computer System </vt:lpstr>
      <vt:lpstr>DATA</vt:lpstr>
      <vt:lpstr>INFORMATION</vt:lpstr>
      <vt:lpstr>Computer System </vt:lpstr>
      <vt:lpstr>Computer System </vt:lpstr>
      <vt:lpstr>Computer System - Hardware </vt:lpstr>
      <vt:lpstr>Categorisation of Hardware </vt:lpstr>
      <vt:lpstr>Categorisation of Hardware </vt:lpstr>
      <vt:lpstr>Categorisation of Hardware </vt:lpstr>
      <vt:lpstr>Categorisation of Hardware </vt:lpstr>
      <vt:lpstr>Computer System - Software </vt:lpstr>
      <vt:lpstr>Computer System – Liveware/Humanware </vt:lpstr>
      <vt:lpstr> What is Internet?</vt:lpstr>
      <vt:lpstr> What is Internet?</vt:lpstr>
      <vt:lpstr> Basic Services of Internet?</vt:lpstr>
      <vt:lpstr>Uses of the Internet?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Nishi Ramsurrun</cp:lastModifiedBy>
  <cp:revision>75</cp:revision>
  <dcterms:created xsi:type="dcterms:W3CDTF">2015-04-14T15:21:28Z</dcterms:created>
  <dcterms:modified xsi:type="dcterms:W3CDTF">2025-02-05T09:49:52Z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