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56" r:id="rId5"/>
    <p:sldId id="445" r:id="rId6"/>
    <p:sldId id="481" r:id="rId7"/>
    <p:sldId id="476" r:id="rId8"/>
    <p:sldId id="477" r:id="rId9"/>
    <p:sldId id="478" r:id="rId10"/>
    <p:sldId id="479" r:id="rId11"/>
    <p:sldId id="480" r:id="rId12"/>
    <p:sldId id="482" r:id="rId13"/>
    <p:sldId id="484" r:id="rId14"/>
    <p:sldId id="486" r:id="rId15"/>
    <p:sldId id="485"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59EE01-20CC-4B7A-8FBB-FE3EC89B1B76}" v="96" dt="2019-01-04T01:37:07.9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838" autoAdjust="0"/>
  </p:normalViewPr>
  <p:slideViewPr>
    <p:cSldViewPr>
      <p:cViewPr varScale="1">
        <p:scale>
          <a:sx n="100" d="100"/>
          <a:sy n="100" d="100"/>
        </p:scale>
        <p:origin x="191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09/10/2020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t>09/10/2020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73DFFF06-48EA-497C-A795-AD7FEB2CBB1E}" type="slidenum">
              <a:rPr lang="en-GB" altLang="en-US" smtClean="0"/>
              <a:pPr>
                <a:spcBef>
                  <a:spcPct val="0"/>
                </a:spcBef>
              </a:pPr>
              <a:t>2</a:t>
            </a:fld>
            <a:endParaRPr lang="en-GB" altLang="en-US"/>
          </a:p>
        </p:txBody>
      </p:sp>
    </p:spTree>
    <p:extLst>
      <p:ext uri="{BB962C8B-B14F-4D97-AF65-F5344CB8AC3E}">
        <p14:creationId xmlns:p14="http://schemas.microsoft.com/office/powerpoint/2010/main" val="1515883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539192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988FBCA6-67F7-411E-A252-D2BA0E71F82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45848C4B-2A71-4AEA-B623-77A47307D72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73732" name="Slide Number Placeholder 3">
            <a:extLst>
              <a:ext uri="{FF2B5EF4-FFF2-40B4-BE49-F238E27FC236}">
                <a16:creationId xmlns:a16="http://schemas.microsoft.com/office/drawing/2014/main" id="{810AEE41-6D18-4234-875A-1C68861753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3F205C2-7FE3-4AF4-AB88-AA469FEC9244}" type="slidenum">
              <a:rPr lang="en-GB" altLang="en-US" smtClean="0">
                <a:solidFill>
                  <a:srgbClr val="000000"/>
                </a:solidFill>
                <a:latin typeface="Calibri" panose="020F0502020204030204" pitchFamily="34" charset="0"/>
              </a:rPr>
              <a:pPr/>
              <a:t>6</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33219661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6664062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769517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09/10/2020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09/10/2020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09/10/2020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09/10/2020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09/10/2020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google.com/url?sa=i&amp;rct=j&amp;q=&amp;esrc=s&amp;source=images&amp;cd=&amp;cad=rja&amp;uact=8&amp;ved=2ahUKEwiR2NvYso7eAhVF0RoKHU6nAhUQjRx6BAgBEAU&amp;url=https://www.musicnotes.com/sheet-music/artist/the-theorist&amp;psig=AOvVaw3q-7akGvXLJx_elryELN5X&amp;ust=1539897307915015"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8D6DDD63-B6D0-4E63-BD49-651DBEFD364C}"/>
              </a:ext>
            </a:extLst>
          </p:cNvPr>
          <p:cNvSpPr>
            <a:spLocks noGrp="1"/>
          </p:cNvSpPr>
          <p:nvPr>
            <p:ph type="subTitle" idx="1"/>
          </p:nvPr>
        </p:nvSpPr>
        <p:spPr>
          <a:xfrm>
            <a:off x="1403648" y="2996952"/>
            <a:ext cx="6768752" cy="1584176"/>
          </a:xfrm>
        </p:spPr>
        <p:txBody>
          <a:bodyPr>
            <a:normAutofit/>
          </a:bodyPr>
          <a:lstStyle/>
          <a:p>
            <a:r>
              <a:rPr lang="en-GB" sz="3600" b="1" dirty="0">
                <a:solidFill>
                  <a:srgbClr val="FFFF00"/>
                </a:solidFill>
              </a:rPr>
              <a:t>Week 5</a:t>
            </a:r>
          </a:p>
          <a:p>
            <a:r>
              <a:rPr lang="en-GB" sz="3600" b="1" dirty="0">
                <a:solidFill>
                  <a:srgbClr val="FFFF00"/>
                </a:solidFill>
              </a:rPr>
              <a:t>Workshop </a:t>
            </a:r>
          </a:p>
          <a:p>
            <a:endParaRPr lang="en-GB" sz="3600" b="1" dirty="0">
              <a:solidFill>
                <a:srgbClr val="FFFF00"/>
              </a:solidFill>
            </a:endParaRPr>
          </a:p>
          <a:p>
            <a:endParaRPr lang="en-GB" sz="3600" b="1" dirty="0">
              <a:solidFill>
                <a:srgbClr val="FFFF00"/>
              </a:solidFill>
            </a:endParaRPr>
          </a:p>
        </p:txBody>
      </p:sp>
      <p:sp>
        <p:nvSpPr>
          <p:cNvPr id="7" name="Title 6">
            <a:extLst>
              <a:ext uri="{FF2B5EF4-FFF2-40B4-BE49-F238E27FC236}">
                <a16:creationId xmlns:a16="http://schemas.microsoft.com/office/drawing/2014/main" id="{911A42AD-C9CB-4369-868A-52319A77498B}"/>
              </a:ext>
            </a:extLst>
          </p:cNvPr>
          <p:cNvSpPr>
            <a:spLocks noGrp="1"/>
          </p:cNvSpPr>
          <p:nvPr>
            <p:ph type="ctrTitle"/>
          </p:nvPr>
        </p:nvSpPr>
        <p:spPr>
          <a:xfrm>
            <a:off x="683568" y="1268760"/>
            <a:ext cx="7772400" cy="1470025"/>
          </a:xfrm>
        </p:spPr>
        <p:txBody>
          <a:bodyPr>
            <a:normAutofit/>
          </a:bodyPr>
          <a:lstStyle/>
          <a:p>
            <a:r>
              <a:rPr lang="en-GB" sz="3600" b="1" dirty="0"/>
              <a:t>BMSK5101 Developing workplace critical thinking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11082B75-8189-41A0-90BC-DC5DA1ACD6E4}" type="datetime1">
              <a:rPr lang="en-GB" altLang="en-US" sz="1000" smtClean="0">
                <a:solidFill>
                  <a:srgbClr val="898989"/>
                </a:solidFill>
              </a:rPr>
              <a:pPr>
                <a:spcBef>
                  <a:spcPct val="0"/>
                </a:spcBef>
                <a:buFontTx/>
                <a:buNone/>
              </a:pPr>
              <a:t>09/10/2020</a:t>
            </a:fld>
            <a:endParaRPr lang="en-GB" altLang="en-US" sz="1000">
              <a:solidFill>
                <a:srgbClr val="898989"/>
              </a:solidFill>
            </a:endParaRPr>
          </a:p>
        </p:txBody>
      </p:sp>
      <p:sp>
        <p:nvSpPr>
          <p:cNvPr id="7171"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B3AD9C35-74A2-43D0-B3ED-6DD03DB163AA}"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7172" name="Date Placeholder 3"/>
          <p:cNvSpPr txBox="1">
            <a:spLocks noGrp="1" noChangeArrowheads="1"/>
          </p:cNvSpPr>
          <p:nvPr/>
        </p:nvSpPr>
        <p:spPr bwMode="auto">
          <a:xfrm>
            <a:off x="457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eaLnBrk="1" hangingPunct="1">
              <a:spcBef>
                <a:spcPct val="0"/>
              </a:spcBef>
              <a:buFont typeface="Arial" panose="020B0604020202020204" pitchFamily="34" charset="0"/>
              <a:buNone/>
            </a:pPr>
            <a:fld id="{C01B9F6A-422D-43FB-B479-E4905DF816B9}" type="datetime1">
              <a:rPr lang="en-GB" altLang="en-US" sz="1800"/>
              <a:pPr eaLnBrk="1" hangingPunct="1">
                <a:spcBef>
                  <a:spcPct val="0"/>
                </a:spcBef>
                <a:buFont typeface="Arial" panose="020B0604020202020204" pitchFamily="34" charset="0"/>
                <a:buNone/>
              </a:pPr>
              <a:t>09/10/2020</a:t>
            </a:fld>
            <a:endParaRPr lang="en-US" altLang="en-US" sz="1800"/>
          </a:p>
        </p:txBody>
      </p:sp>
      <p:sp>
        <p:nvSpPr>
          <p:cNvPr id="7173" name="Title 1"/>
          <p:cNvSpPr>
            <a:spLocks noGrp="1"/>
          </p:cNvSpPr>
          <p:nvPr>
            <p:ph type="title" idx="4294967295"/>
          </p:nvPr>
        </p:nvSpPr>
        <p:spPr>
          <a:xfrm>
            <a:off x="457200" y="274638"/>
            <a:ext cx="8229600" cy="922114"/>
          </a:xfrm>
        </p:spPr>
        <p:txBody>
          <a:bodyPr/>
          <a:lstStyle/>
          <a:p>
            <a:r>
              <a:rPr lang="en-GB" altLang="en-US" dirty="0">
                <a:solidFill>
                  <a:srgbClr val="FF0000"/>
                </a:solidFill>
              </a:rPr>
              <a:t>Today we would look at </a:t>
            </a:r>
          </a:p>
        </p:txBody>
      </p:sp>
      <p:sp>
        <p:nvSpPr>
          <p:cNvPr id="7174" name="Content Placeholder 2"/>
          <p:cNvSpPr>
            <a:spLocks noGrp="1"/>
          </p:cNvSpPr>
          <p:nvPr>
            <p:ph idx="4294967295"/>
          </p:nvPr>
        </p:nvSpPr>
        <p:spPr>
          <a:xfrm>
            <a:off x="457200" y="2276872"/>
            <a:ext cx="8229600" cy="2016224"/>
          </a:xfrm>
        </p:spPr>
        <p:txBody>
          <a:bodyPr>
            <a:normAutofit fontScale="85000" lnSpcReduction="10000"/>
          </a:bodyPr>
          <a:lstStyle/>
          <a:p>
            <a:r>
              <a:rPr lang="en-GB" altLang="en-US" sz="6000" dirty="0">
                <a:solidFill>
                  <a:schemeClr val="accent1"/>
                </a:solidFill>
              </a:rPr>
              <a:t>The assignment brief</a:t>
            </a:r>
          </a:p>
          <a:p>
            <a:r>
              <a:rPr lang="en-GB" altLang="en-US" sz="6000" dirty="0">
                <a:solidFill>
                  <a:schemeClr val="accent1"/>
                </a:solidFill>
              </a:rPr>
              <a:t>Assessment Part A </a:t>
            </a:r>
            <a:r>
              <a:rPr lang="en-GB" altLang="en-US" sz="6000" dirty="0">
                <a:solidFill>
                  <a:srgbClr val="FF0000"/>
                </a:solidFill>
              </a:rPr>
              <a:t>and B</a:t>
            </a:r>
          </a:p>
          <a:p>
            <a:endParaRPr lang="en-GB" altLang="en-US" sz="3800" dirty="0"/>
          </a:p>
        </p:txBody>
      </p:sp>
      <p:sp>
        <p:nvSpPr>
          <p:cNvPr id="7175"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3D7574CF-D928-4E56-B9E7-62D14327C69C}" type="slidenum">
              <a:rPr lang="en-US" altLang="en-US" sz="1400">
                <a:latin typeface="Arial" panose="020B0604020202020204" pitchFamily="34" charset="0"/>
              </a:rPr>
              <a:pPr algn="r" eaLnBrk="1" hangingPunct="1">
                <a:spcBef>
                  <a:spcPct val="0"/>
                </a:spcBef>
                <a:buFontTx/>
                <a:buNone/>
              </a:pPr>
              <a:t>2</a:t>
            </a:fld>
            <a:endParaRPr lang="en-US" altLang="en-US" sz="1400">
              <a:latin typeface="Arial" panose="020B0604020202020204" pitchFamily="34" charset="0"/>
            </a:endParaRPr>
          </a:p>
        </p:txBody>
      </p:sp>
    </p:spTree>
    <p:extLst>
      <p:ext uri="{BB962C8B-B14F-4D97-AF65-F5344CB8AC3E}">
        <p14:creationId xmlns:p14="http://schemas.microsoft.com/office/powerpoint/2010/main" val="1865907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947F-BEBB-46A8-9E7A-C6EAF7947EAA}"/>
              </a:ext>
            </a:extLst>
          </p:cNvPr>
          <p:cNvSpPr>
            <a:spLocks noGrp="1"/>
          </p:cNvSpPr>
          <p:nvPr>
            <p:ph type="title"/>
          </p:nvPr>
        </p:nvSpPr>
        <p:spPr/>
        <p:txBody>
          <a:bodyPr>
            <a:normAutofit fontScale="90000"/>
          </a:bodyPr>
          <a:lstStyle/>
          <a:p>
            <a:r>
              <a:rPr lang="en-GB" dirty="0"/>
              <a:t>Part A assessment: </a:t>
            </a:r>
            <a:r>
              <a:rPr lang="en-GB" dirty="0">
                <a:solidFill>
                  <a:srgbClr val="FF0000"/>
                </a:solidFill>
              </a:rPr>
              <a:t>MCQ on 15</a:t>
            </a:r>
            <a:r>
              <a:rPr lang="en-GB" baseline="30000" dirty="0">
                <a:solidFill>
                  <a:srgbClr val="FF0000"/>
                </a:solidFill>
              </a:rPr>
              <a:t>th</a:t>
            </a:r>
            <a:r>
              <a:rPr lang="en-GB" dirty="0">
                <a:solidFill>
                  <a:srgbClr val="FF0000"/>
                </a:solidFill>
              </a:rPr>
              <a:t> October 2020 @11 am</a:t>
            </a:r>
          </a:p>
        </p:txBody>
      </p:sp>
      <p:pic>
        <p:nvPicPr>
          <p:cNvPr id="4" name="Content Placeholder 3">
            <a:extLst>
              <a:ext uri="{FF2B5EF4-FFF2-40B4-BE49-F238E27FC236}">
                <a16:creationId xmlns:a16="http://schemas.microsoft.com/office/drawing/2014/main" id="{B92350B3-6DF3-4868-A7B9-7C234F406655}"/>
              </a:ext>
            </a:extLst>
          </p:cNvPr>
          <p:cNvPicPr>
            <a:picLocks noGrp="1" noChangeAspect="1"/>
          </p:cNvPicPr>
          <p:nvPr>
            <p:ph idx="1"/>
          </p:nvPr>
        </p:nvPicPr>
        <p:blipFill>
          <a:blip r:embed="rId2"/>
          <a:stretch>
            <a:fillRect/>
          </a:stretch>
        </p:blipFill>
        <p:spPr>
          <a:xfrm>
            <a:off x="457200" y="1727831"/>
            <a:ext cx="8229600" cy="3661100"/>
          </a:xfrm>
          <a:prstGeom prst="rect">
            <a:avLst/>
          </a:prstGeom>
        </p:spPr>
      </p:pic>
    </p:spTree>
    <p:extLst>
      <p:ext uri="{BB962C8B-B14F-4D97-AF65-F5344CB8AC3E}">
        <p14:creationId xmlns:p14="http://schemas.microsoft.com/office/powerpoint/2010/main" val="18489338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44824"/>
            <a:ext cx="8064896" cy="3046988"/>
          </a:xfrm>
          <a:prstGeom prst="rect">
            <a:avLst/>
          </a:prstGeom>
          <a:noFill/>
        </p:spPr>
        <p:txBody>
          <a:bodyPr wrap="square" lIns="91440" tIns="45720" rIns="91440" bIns="45720">
            <a:spAutoFit/>
          </a:bodyPr>
          <a:lstStyle/>
          <a:p>
            <a:pPr algn="ctr"/>
            <a:r>
              <a:rPr lang="en-US" sz="48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Critical evaluation of a management theory and its modern-day workplace usefulness. </a:t>
            </a:r>
            <a:r>
              <a:rPr lang="en-US" sz="4800" b="0" cap="none" spc="0" dirty="0">
                <a:ln w="0"/>
                <a:solidFill>
                  <a:srgbClr val="FF0000"/>
                </a:solidFill>
                <a:effectLst>
                  <a:reflection blurRad="6350" stA="53000" endA="300" endPos="35500" dir="5400000" sy="-90000" algn="bl" rotWithShape="0"/>
                </a:effectLst>
              </a:rPr>
              <a:t>50 marks</a:t>
            </a:r>
          </a:p>
        </p:txBody>
      </p:sp>
      <p:sp>
        <p:nvSpPr>
          <p:cNvPr id="3" name="Title 1"/>
          <p:cNvSpPr>
            <a:spLocks noGrp="1"/>
          </p:cNvSpPr>
          <p:nvPr>
            <p:ph type="title" idx="4294967295"/>
          </p:nvPr>
        </p:nvSpPr>
        <p:spPr>
          <a:xfrm>
            <a:off x="457200" y="548681"/>
            <a:ext cx="8229600" cy="504056"/>
          </a:xfrm>
        </p:spPr>
        <p:txBody>
          <a:bodyPr>
            <a:normAutofit fontScale="90000"/>
          </a:bodyPr>
          <a:lstStyle/>
          <a:p>
            <a:r>
              <a:rPr lang="en-GB" altLang="en-US" dirty="0"/>
              <a:t>Part B: Task 1</a:t>
            </a:r>
          </a:p>
        </p:txBody>
      </p:sp>
    </p:spTree>
    <p:extLst>
      <p:ext uri="{BB962C8B-B14F-4D97-AF65-F5344CB8AC3E}">
        <p14:creationId xmlns:p14="http://schemas.microsoft.com/office/powerpoint/2010/main" val="34244112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Content Placeholder 2">
            <a:extLst>
              <a:ext uri="{FF2B5EF4-FFF2-40B4-BE49-F238E27FC236}">
                <a16:creationId xmlns:a16="http://schemas.microsoft.com/office/drawing/2014/main" id="{7CE8E0AB-74CB-4117-AAF0-9DE5359E2717}"/>
              </a:ext>
            </a:extLst>
          </p:cNvPr>
          <p:cNvSpPr>
            <a:spLocks noGrp="1"/>
          </p:cNvSpPr>
          <p:nvPr>
            <p:ph idx="1"/>
          </p:nvPr>
        </p:nvSpPr>
        <p:spPr>
          <a:xfrm>
            <a:off x="593764" y="1268760"/>
            <a:ext cx="7650643" cy="2232248"/>
          </a:xfrm>
        </p:spPr>
        <p:txBody>
          <a:bodyPr>
            <a:normAutofit/>
          </a:bodyPr>
          <a:lstStyle/>
          <a:p>
            <a:pPr algn="just" eaLnBrk="1" hangingPunct="1"/>
            <a:r>
              <a:rPr lang="en-GB" altLang="en-US" sz="2400" dirty="0"/>
              <a:t>Select </a:t>
            </a:r>
            <a:r>
              <a:rPr lang="en-GB" altLang="en-US" sz="2400" i="1" u="sng" dirty="0"/>
              <a:t>A </a:t>
            </a:r>
            <a:r>
              <a:rPr lang="en-GB" altLang="en-US" sz="2400" dirty="0"/>
              <a:t>theory.</a:t>
            </a:r>
          </a:p>
          <a:p>
            <a:pPr algn="just" eaLnBrk="1" hangingPunct="1"/>
            <a:r>
              <a:rPr lang="en-GB" altLang="en-US" sz="2400" dirty="0"/>
              <a:t>In this part of your report, use the allocated theory and explain its relation to you in your workplace, or state why it doesn’t relate to you. Supply references in your report.</a:t>
            </a:r>
          </a:p>
          <a:p>
            <a:pPr eaLnBrk="1" hangingPunct="1"/>
            <a:endParaRPr lang="en-GB" altLang="en-US" dirty="0"/>
          </a:p>
        </p:txBody>
      </p:sp>
      <p:sp>
        <p:nvSpPr>
          <p:cNvPr id="53252" name="Footer Placeholder 3">
            <a:extLst>
              <a:ext uri="{FF2B5EF4-FFF2-40B4-BE49-F238E27FC236}">
                <a16:creationId xmlns:a16="http://schemas.microsoft.com/office/drawing/2014/main" id="{BE233B5C-69C9-4D36-9BFB-9F6A487544FF}"/>
              </a:ext>
            </a:extLst>
          </p:cNvPr>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71685" name="Slide Number Placeholder 4">
            <a:extLst>
              <a:ext uri="{FF2B5EF4-FFF2-40B4-BE49-F238E27FC236}">
                <a16:creationId xmlns:a16="http://schemas.microsoft.com/office/drawing/2014/main" id="{993CCA45-AAAD-4074-8525-8A7DED6472B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A982FE5D-5164-4BF7-9054-192BA4E419C6}" type="slidenum">
              <a:rPr lang="en-GB" altLang="en-US" sz="900">
                <a:solidFill>
                  <a:srgbClr val="898989"/>
                </a:solidFill>
              </a:rPr>
              <a:pPr>
                <a:lnSpc>
                  <a:spcPct val="100000"/>
                </a:lnSpc>
                <a:spcBef>
                  <a:spcPct val="0"/>
                </a:spcBef>
                <a:buFontTx/>
                <a:buNone/>
              </a:pPr>
              <a:t>5</a:t>
            </a:fld>
            <a:endParaRPr lang="en-GB" altLang="en-US" sz="900">
              <a:solidFill>
                <a:srgbClr val="898989"/>
              </a:solidFill>
            </a:endParaRPr>
          </a:p>
        </p:txBody>
      </p:sp>
      <p:pic>
        <p:nvPicPr>
          <p:cNvPr id="71686" name="Picture 2" descr="Image result for theorist">
            <a:hlinkClick r:id="rId2"/>
            <a:extLst>
              <a:ext uri="{FF2B5EF4-FFF2-40B4-BE49-F238E27FC236}">
                <a16:creationId xmlns:a16="http://schemas.microsoft.com/office/drawing/2014/main" id="{206EBD54-6CD2-4DF3-A036-245FE04AD9E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91680" y="3636437"/>
            <a:ext cx="5174456" cy="145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34888" y="473027"/>
            <a:ext cx="7886700" cy="648869"/>
          </a:xfrm>
        </p:spPr>
        <p:txBody>
          <a:bodyPr>
            <a:normAutofit fontScale="90000"/>
          </a:bodyPr>
          <a:lstStyle/>
          <a:p>
            <a:pPr algn="ctr"/>
            <a:r>
              <a:rPr lang="en-US" dirty="0">
                <a:solidFill>
                  <a:srgbClr val="FF0000"/>
                </a:solidFill>
              </a:rPr>
              <a:t>Task 1</a:t>
            </a:r>
          </a:p>
        </p:txBody>
      </p:sp>
    </p:spTree>
    <p:extLst>
      <p:ext uri="{BB962C8B-B14F-4D97-AF65-F5344CB8AC3E}">
        <p14:creationId xmlns:p14="http://schemas.microsoft.com/office/powerpoint/2010/main" val="5059385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8869D6BF-DBC4-4C1E-BBD4-A7E65594C293}"/>
              </a:ext>
            </a:extLst>
          </p:cNvPr>
          <p:cNvSpPr>
            <a:spLocks noGrp="1"/>
          </p:cNvSpPr>
          <p:nvPr>
            <p:ph type="title"/>
          </p:nvPr>
        </p:nvSpPr>
        <p:spPr>
          <a:xfrm>
            <a:off x="457200" y="274638"/>
            <a:ext cx="5848350" cy="794241"/>
          </a:xfrm>
        </p:spPr>
        <p:txBody>
          <a:bodyPr/>
          <a:lstStyle/>
          <a:p>
            <a:pPr eaLnBrk="1" hangingPunct="1"/>
            <a:r>
              <a:rPr lang="en-GB" altLang="en-US" sz="2700" dirty="0">
                <a:solidFill>
                  <a:srgbClr val="7030A0"/>
                </a:solidFill>
                <a:latin typeface="Arial" panose="020B0604020202020204" pitchFamily="34" charset="0"/>
                <a:cs typeface="Arial" panose="020B0604020202020204" pitchFamily="34" charset="0"/>
              </a:rPr>
              <a:t>The ‘Theory’ Draw!’</a:t>
            </a:r>
            <a:endParaRPr lang="en-GB" altLang="en-US" sz="2700" dirty="0">
              <a:solidFill>
                <a:srgbClr val="7030A0"/>
              </a:solidFill>
            </a:endParaRPr>
          </a:p>
        </p:txBody>
      </p:sp>
      <p:sp>
        <p:nvSpPr>
          <p:cNvPr id="54275" name="Footer Placeholder 3">
            <a:extLst>
              <a:ext uri="{FF2B5EF4-FFF2-40B4-BE49-F238E27FC236}">
                <a16:creationId xmlns:a16="http://schemas.microsoft.com/office/drawing/2014/main" id="{7CA2FA73-A106-4399-8721-9BCB77CCC725}"/>
              </a:ext>
            </a:extLst>
          </p:cNvPr>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72708" name="Slide Number Placeholder 4">
            <a:extLst>
              <a:ext uri="{FF2B5EF4-FFF2-40B4-BE49-F238E27FC236}">
                <a16:creationId xmlns:a16="http://schemas.microsoft.com/office/drawing/2014/main" id="{94134609-0D82-494B-9D54-1A71FD0950E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9D233B5A-E943-4DEC-BA43-F361C58BB06F}" type="slidenum">
              <a:rPr lang="en-GB" altLang="en-US" sz="900">
                <a:solidFill>
                  <a:srgbClr val="898989"/>
                </a:solidFill>
              </a:rPr>
              <a:pPr>
                <a:lnSpc>
                  <a:spcPct val="100000"/>
                </a:lnSpc>
                <a:spcBef>
                  <a:spcPct val="0"/>
                </a:spcBef>
                <a:buFontTx/>
                <a:buNone/>
              </a:pPr>
              <a:t>6</a:t>
            </a:fld>
            <a:endParaRPr lang="en-GB" altLang="en-US" sz="900">
              <a:solidFill>
                <a:srgbClr val="898989"/>
              </a:solidFill>
            </a:endParaRPr>
          </a:p>
        </p:txBody>
      </p:sp>
      <p:pic>
        <p:nvPicPr>
          <p:cNvPr id="72709" name="Picture 2">
            <a:extLst>
              <a:ext uri="{FF2B5EF4-FFF2-40B4-BE49-F238E27FC236}">
                <a16:creationId xmlns:a16="http://schemas.microsoft.com/office/drawing/2014/main" id="{48B2714E-C6D0-4D44-9ECA-FE2AC5E9BB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6353" y="879872"/>
            <a:ext cx="98464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736" name="Rectangle 7">
            <a:extLst>
              <a:ext uri="{FF2B5EF4-FFF2-40B4-BE49-F238E27FC236}">
                <a16:creationId xmlns:a16="http://schemas.microsoft.com/office/drawing/2014/main" id="{8A761D55-5654-4C20-A15D-89A3B5AD2243}"/>
              </a:ext>
            </a:extLst>
          </p:cNvPr>
          <p:cNvSpPr>
            <a:spLocks noChangeArrowheads="1"/>
          </p:cNvSpPr>
          <p:nvPr/>
        </p:nvSpPr>
        <p:spPr bwMode="auto">
          <a:xfrm>
            <a:off x="2857500" y="2992041"/>
            <a:ext cx="3429000" cy="15465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1350">
                <a:solidFill>
                  <a:srgbClr val="000000"/>
                </a:solidFill>
                <a:latin typeface="Arial" panose="020B0604020202020204" pitchFamily="34" charset="0"/>
              </a:rPr>
              <a:t>		 	</a:t>
            </a:r>
          </a:p>
          <a:p>
            <a:pPr eaLnBrk="1" hangingPunct="1">
              <a:lnSpc>
                <a:spcPct val="100000"/>
              </a:lnSpc>
              <a:spcBef>
                <a:spcPct val="0"/>
              </a:spcBef>
              <a:buFontTx/>
              <a:buNone/>
            </a:pPr>
            <a:r>
              <a:rPr lang="en-GB" altLang="en-US" sz="1350">
                <a:solidFill>
                  <a:srgbClr val="000000"/>
                </a:solidFill>
                <a:latin typeface="Arial" panose="020B0604020202020204" pitchFamily="34" charset="0"/>
              </a:rPr>
              <a:t>	 	</a:t>
            </a:r>
          </a:p>
          <a:p>
            <a:pPr eaLnBrk="1" hangingPunct="1">
              <a:lnSpc>
                <a:spcPct val="100000"/>
              </a:lnSpc>
              <a:spcBef>
                <a:spcPct val="0"/>
              </a:spcBef>
              <a:buFontTx/>
              <a:buNone/>
            </a:pPr>
            <a:r>
              <a:rPr lang="en-GB" altLang="en-US" sz="1350">
                <a:solidFill>
                  <a:srgbClr val="000000"/>
                </a:solidFill>
                <a:latin typeface="Arial" panose="020B0604020202020204" pitchFamily="34" charset="0"/>
              </a:rPr>
              <a:t>	 	</a:t>
            </a:r>
          </a:p>
          <a:p>
            <a:pPr eaLnBrk="1" hangingPunct="1">
              <a:lnSpc>
                <a:spcPct val="100000"/>
              </a:lnSpc>
              <a:spcBef>
                <a:spcPct val="0"/>
              </a:spcBef>
              <a:buFontTx/>
              <a:buNone/>
            </a:pPr>
            <a:r>
              <a:rPr lang="en-GB" altLang="en-US" sz="1350">
                <a:solidFill>
                  <a:srgbClr val="000000"/>
                </a:solidFill>
                <a:latin typeface="Arial" panose="020B0604020202020204" pitchFamily="34" charset="0"/>
              </a:rPr>
              <a:t>	</a:t>
            </a:r>
          </a:p>
          <a:p>
            <a:pPr eaLnBrk="1" hangingPunct="1">
              <a:lnSpc>
                <a:spcPct val="100000"/>
              </a:lnSpc>
              <a:spcBef>
                <a:spcPct val="0"/>
              </a:spcBef>
              <a:buFontTx/>
              <a:buNone/>
            </a:pPr>
            <a:r>
              <a:rPr lang="en-GB" altLang="en-US" sz="1350">
                <a:solidFill>
                  <a:srgbClr val="000000"/>
                </a:solidFill>
                <a:latin typeface="Arial" panose="020B0604020202020204" pitchFamily="34" charset="0"/>
              </a:rPr>
              <a:t>		</a:t>
            </a:r>
          </a:p>
          <a:p>
            <a:pPr eaLnBrk="1" hangingPunct="1">
              <a:lnSpc>
                <a:spcPct val="100000"/>
              </a:lnSpc>
              <a:spcBef>
                <a:spcPct val="0"/>
              </a:spcBef>
              <a:buFontTx/>
              <a:buNone/>
            </a:pPr>
            <a:r>
              <a:rPr lang="en-GB" altLang="en-US" sz="1350">
                <a:solidFill>
                  <a:srgbClr val="000000"/>
                </a:solidFill>
                <a:latin typeface="Arial" panose="020B0604020202020204" pitchFamily="34" charset="0"/>
              </a:rPr>
              <a:t>			</a:t>
            </a:r>
          </a:p>
          <a:p>
            <a:pPr eaLnBrk="1" hangingPunct="1">
              <a:lnSpc>
                <a:spcPct val="100000"/>
              </a:lnSpc>
              <a:spcBef>
                <a:spcPct val="0"/>
              </a:spcBef>
              <a:buFontTx/>
              <a:buNone/>
            </a:pPr>
            <a:r>
              <a:rPr lang="en-GB" altLang="en-US" sz="1350">
                <a:solidFill>
                  <a:srgbClr val="000000"/>
                </a:solidFill>
                <a:latin typeface="Arial" panose="020B0604020202020204" pitchFamily="34" charset="0"/>
              </a:rPr>
              <a:t>			</a:t>
            </a:r>
            <a:endParaRPr lang="en-GB" altLang="en-US" sz="1350" b="1">
              <a:solidFill>
                <a:srgbClr val="000000"/>
              </a:solidFill>
              <a:latin typeface="Arial" panose="020B0604020202020204" pitchFamily="34" charset="0"/>
            </a:endParaRPr>
          </a:p>
        </p:txBody>
      </p:sp>
      <p:pic>
        <p:nvPicPr>
          <p:cNvPr id="72737" name="Picture 9">
            <a:extLst>
              <a:ext uri="{FF2B5EF4-FFF2-40B4-BE49-F238E27FC236}">
                <a16:creationId xmlns:a16="http://schemas.microsoft.com/office/drawing/2014/main" id="{14667BB0-3419-452C-AD58-E5E835C96CD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599313" y="2060848"/>
            <a:ext cx="2933127" cy="2992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Table 1">
            <a:extLst>
              <a:ext uri="{FF2B5EF4-FFF2-40B4-BE49-F238E27FC236}">
                <a16:creationId xmlns:a16="http://schemas.microsoft.com/office/drawing/2014/main" id="{FCAC309A-6A64-4AB7-A8E6-D3365E535C32}"/>
              </a:ext>
            </a:extLst>
          </p:cNvPr>
          <p:cNvGraphicFramePr>
            <a:graphicFrameLocks noGrp="1"/>
          </p:cNvGraphicFramePr>
          <p:nvPr>
            <p:extLst>
              <p:ext uri="{D42A27DB-BD31-4B8C-83A1-F6EECF244321}">
                <p14:modId xmlns:p14="http://schemas.microsoft.com/office/powerpoint/2010/main" val="342593963"/>
              </p:ext>
            </p:extLst>
          </p:nvPr>
        </p:nvGraphicFramePr>
        <p:xfrm>
          <a:off x="751805" y="1340768"/>
          <a:ext cx="4760069" cy="3960441"/>
        </p:xfrm>
        <a:graphic>
          <a:graphicData uri="http://schemas.openxmlformats.org/drawingml/2006/table">
            <a:tbl>
              <a:tblPr firstRow="1" firstCol="1" bandRow="1">
                <a:tableStyleId>{5C22544A-7EE6-4342-B048-85BDC9FD1C3A}</a:tableStyleId>
              </a:tblPr>
              <a:tblGrid>
                <a:gridCol w="4760069">
                  <a:extLst>
                    <a:ext uri="{9D8B030D-6E8A-4147-A177-3AD203B41FA5}">
                      <a16:colId xmlns:a16="http://schemas.microsoft.com/office/drawing/2014/main" val="1926893558"/>
                    </a:ext>
                  </a:extLst>
                </a:gridCol>
              </a:tblGrid>
              <a:tr h="440049">
                <a:tc>
                  <a:txBody>
                    <a:bodyPr/>
                    <a:lstStyle/>
                    <a:p>
                      <a:pPr>
                        <a:lnSpc>
                          <a:spcPct val="107000"/>
                        </a:lnSpc>
                        <a:spcAft>
                          <a:spcPts val="800"/>
                        </a:spcAft>
                      </a:pPr>
                      <a:r>
                        <a:rPr lang="en-GB" sz="1100">
                          <a:effectLst/>
                        </a:rPr>
                        <a:t>Theory X and 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solidFill>
                      <a:schemeClr val="tx2"/>
                    </a:solidFill>
                  </a:tcPr>
                </a:tc>
                <a:extLst>
                  <a:ext uri="{0D108BD9-81ED-4DB2-BD59-A6C34878D82A}">
                    <a16:rowId xmlns:a16="http://schemas.microsoft.com/office/drawing/2014/main" val="2155413873"/>
                  </a:ext>
                </a:extLst>
              </a:tr>
              <a:tr h="440049">
                <a:tc>
                  <a:txBody>
                    <a:bodyPr/>
                    <a:lstStyle/>
                    <a:p>
                      <a:pPr>
                        <a:lnSpc>
                          <a:spcPct val="107000"/>
                        </a:lnSpc>
                        <a:spcAft>
                          <a:spcPts val="800"/>
                        </a:spcAft>
                      </a:pPr>
                      <a:r>
                        <a:rPr lang="en-GB" sz="1100">
                          <a:effectLst/>
                        </a:rPr>
                        <a:t>Management theory of Elton Mayo (Hawthorn Study)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solidFill>
                      <a:schemeClr val="tx2"/>
                    </a:solidFill>
                  </a:tcPr>
                </a:tc>
                <a:extLst>
                  <a:ext uri="{0D108BD9-81ED-4DB2-BD59-A6C34878D82A}">
                    <a16:rowId xmlns:a16="http://schemas.microsoft.com/office/drawing/2014/main" val="3584240658"/>
                  </a:ext>
                </a:extLst>
              </a:tr>
              <a:tr h="440049">
                <a:tc>
                  <a:txBody>
                    <a:bodyPr/>
                    <a:lstStyle/>
                    <a:p>
                      <a:pPr>
                        <a:lnSpc>
                          <a:spcPct val="107000"/>
                        </a:lnSpc>
                        <a:spcAft>
                          <a:spcPts val="800"/>
                        </a:spcAft>
                      </a:pPr>
                      <a:r>
                        <a:rPr lang="en-GB" sz="1100">
                          <a:effectLst/>
                        </a:rPr>
                        <a:t>Herzberg’s Two-factor Theory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solidFill>
                      <a:schemeClr val="tx2"/>
                    </a:solidFill>
                  </a:tcPr>
                </a:tc>
                <a:extLst>
                  <a:ext uri="{0D108BD9-81ED-4DB2-BD59-A6C34878D82A}">
                    <a16:rowId xmlns:a16="http://schemas.microsoft.com/office/drawing/2014/main" val="2892250380"/>
                  </a:ext>
                </a:extLst>
              </a:tr>
              <a:tr h="440049">
                <a:tc>
                  <a:txBody>
                    <a:bodyPr/>
                    <a:lstStyle/>
                    <a:p>
                      <a:pPr>
                        <a:lnSpc>
                          <a:spcPct val="107000"/>
                        </a:lnSpc>
                        <a:spcAft>
                          <a:spcPts val="800"/>
                        </a:spcAft>
                      </a:pPr>
                      <a:r>
                        <a:rPr lang="en-GB" sz="1100">
                          <a:effectLst/>
                        </a:rPr>
                        <a:t>Administrative management theory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solidFill>
                      <a:schemeClr val="tx2"/>
                    </a:solidFill>
                  </a:tcPr>
                </a:tc>
                <a:extLst>
                  <a:ext uri="{0D108BD9-81ED-4DB2-BD59-A6C34878D82A}">
                    <a16:rowId xmlns:a16="http://schemas.microsoft.com/office/drawing/2014/main" val="2821084478"/>
                  </a:ext>
                </a:extLst>
              </a:tr>
              <a:tr h="440049">
                <a:tc>
                  <a:txBody>
                    <a:bodyPr/>
                    <a:lstStyle/>
                    <a:p>
                      <a:pPr>
                        <a:lnSpc>
                          <a:spcPct val="107000"/>
                        </a:lnSpc>
                        <a:spcAft>
                          <a:spcPts val="800"/>
                        </a:spcAft>
                      </a:pPr>
                      <a:r>
                        <a:rPr lang="en-GB" sz="1100">
                          <a:effectLst/>
                        </a:rPr>
                        <a:t>Fiedler's Contingency Theory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solidFill>
                      <a:schemeClr val="tx2"/>
                    </a:solidFill>
                  </a:tcPr>
                </a:tc>
                <a:extLst>
                  <a:ext uri="{0D108BD9-81ED-4DB2-BD59-A6C34878D82A}">
                    <a16:rowId xmlns:a16="http://schemas.microsoft.com/office/drawing/2014/main" val="3523834763"/>
                  </a:ext>
                </a:extLst>
              </a:tr>
              <a:tr h="440049">
                <a:tc>
                  <a:txBody>
                    <a:bodyPr/>
                    <a:lstStyle/>
                    <a:p>
                      <a:pPr>
                        <a:lnSpc>
                          <a:spcPct val="107000"/>
                        </a:lnSpc>
                        <a:spcAft>
                          <a:spcPts val="800"/>
                        </a:spcAft>
                      </a:pPr>
                      <a:r>
                        <a:rPr lang="en-GB" sz="1100" dirty="0">
                          <a:effectLst/>
                        </a:rPr>
                        <a:t>Maslow’s theory of motivation (Hierarchy of needs)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solidFill>
                      <a:schemeClr val="tx2"/>
                    </a:solidFill>
                  </a:tcPr>
                </a:tc>
                <a:extLst>
                  <a:ext uri="{0D108BD9-81ED-4DB2-BD59-A6C34878D82A}">
                    <a16:rowId xmlns:a16="http://schemas.microsoft.com/office/drawing/2014/main" val="156117237"/>
                  </a:ext>
                </a:extLst>
              </a:tr>
              <a:tr h="440049">
                <a:tc>
                  <a:txBody>
                    <a:bodyPr/>
                    <a:lstStyle/>
                    <a:p>
                      <a:pPr>
                        <a:lnSpc>
                          <a:spcPct val="107000"/>
                        </a:lnSpc>
                        <a:spcAft>
                          <a:spcPts val="800"/>
                        </a:spcAft>
                      </a:pPr>
                      <a:r>
                        <a:rPr lang="en-GB" sz="1100">
                          <a:effectLst/>
                        </a:rPr>
                        <a:t>Herzberg’s Two-factor Theory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solidFill>
                      <a:schemeClr val="tx2"/>
                    </a:solidFill>
                  </a:tcPr>
                </a:tc>
                <a:extLst>
                  <a:ext uri="{0D108BD9-81ED-4DB2-BD59-A6C34878D82A}">
                    <a16:rowId xmlns:a16="http://schemas.microsoft.com/office/drawing/2014/main" val="999893620"/>
                  </a:ext>
                </a:extLst>
              </a:tr>
              <a:tr h="440049">
                <a:tc>
                  <a:txBody>
                    <a:bodyPr/>
                    <a:lstStyle/>
                    <a:p>
                      <a:pPr>
                        <a:lnSpc>
                          <a:spcPct val="107000"/>
                        </a:lnSpc>
                        <a:spcAft>
                          <a:spcPts val="800"/>
                        </a:spcAft>
                      </a:pPr>
                      <a:r>
                        <a:rPr lang="en-GB" sz="1100">
                          <a:effectLst/>
                        </a:rPr>
                        <a:t>Equity theory of motivation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solidFill>
                      <a:schemeClr val="tx2"/>
                    </a:solidFill>
                  </a:tcPr>
                </a:tc>
                <a:extLst>
                  <a:ext uri="{0D108BD9-81ED-4DB2-BD59-A6C34878D82A}">
                    <a16:rowId xmlns:a16="http://schemas.microsoft.com/office/drawing/2014/main" val="324221949"/>
                  </a:ext>
                </a:extLst>
              </a:tr>
              <a:tr h="440049">
                <a:tc>
                  <a:txBody>
                    <a:bodyPr/>
                    <a:lstStyle/>
                    <a:p>
                      <a:pPr>
                        <a:lnSpc>
                          <a:spcPct val="107000"/>
                        </a:lnSpc>
                        <a:spcAft>
                          <a:spcPts val="800"/>
                        </a:spcAft>
                      </a:pPr>
                      <a:r>
                        <a:rPr lang="en-GB" sz="1100" dirty="0">
                          <a:effectLst/>
                        </a:rPr>
                        <a:t>Trait theory of leadership</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solidFill>
                      <a:schemeClr val="tx2"/>
                    </a:solidFill>
                  </a:tcPr>
                </a:tc>
                <a:extLst>
                  <a:ext uri="{0D108BD9-81ED-4DB2-BD59-A6C34878D82A}">
                    <a16:rowId xmlns:a16="http://schemas.microsoft.com/office/drawing/2014/main" val="2335180991"/>
                  </a:ext>
                </a:extLst>
              </a:tr>
            </a:tbl>
          </a:graphicData>
        </a:graphic>
      </p:graphicFrame>
    </p:spTree>
    <p:extLst>
      <p:ext uri="{BB962C8B-B14F-4D97-AF65-F5344CB8AC3E}">
        <p14:creationId xmlns:p14="http://schemas.microsoft.com/office/powerpoint/2010/main" val="4123098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90A18AF3-AB4D-4F8E-B709-FEBE29DB6AD2}"/>
              </a:ext>
            </a:extLst>
          </p:cNvPr>
          <p:cNvSpPr>
            <a:spLocks noGrp="1"/>
          </p:cNvSpPr>
          <p:nvPr>
            <p:ph type="title"/>
          </p:nvPr>
        </p:nvSpPr>
        <p:spPr>
          <a:xfrm>
            <a:off x="457200" y="274638"/>
            <a:ext cx="8229600" cy="706090"/>
          </a:xfrm>
        </p:spPr>
        <p:txBody>
          <a:bodyPr/>
          <a:lstStyle/>
          <a:p>
            <a:pPr eaLnBrk="1" hangingPunct="1"/>
            <a:r>
              <a:rPr lang="en-GB" altLang="en-US" sz="2700" b="1" dirty="0">
                <a:latin typeface="Arial" panose="020B0604020202020204" pitchFamily="34" charset="0"/>
                <a:cs typeface="Arial" panose="020B0604020202020204" pitchFamily="34" charset="0"/>
              </a:rPr>
              <a:t>Theory</a:t>
            </a:r>
            <a:r>
              <a:rPr lang="en-GB" altLang="en-US" sz="2700" dirty="0">
                <a:latin typeface="Arial" panose="020B0604020202020204" pitchFamily="34" charset="0"/>
                <a:cs typeface="Arial" panose="020B0604020202020204" pitchFamily="34" charset="0"/>
              </a:rPr>
              <a:t> – Collate the following…</a:t>
            </a:r>
            <a:endParaRPr lang="en-GB" altLang="en-US" sz="2700" dirty="0"/>
          </a:p>
        </p:txBody>
      </p:sp>
      <p:sp>
        <p:nvSpPr>
          <p:cNvPr id="3" name="Content Placeholder 2">
            <a:extLst>
              <a:ext uri="{FF2B5EF4-FFF2-40B4-BE49-F238E27FC236}">
                <a16:creationId xmlns:a16="http://schemas.microsoft.com/office/drawing/2014/main" id="{641A1BC2-7CFD-4A5A-AF9A-96C07D06C514}"/>
              </a:ext>
            </a:extLst>
          </p:cNvPr>
          <p:cNvSpPr>
            <a:spLocks noGrp="1"/>
          </p:cNvSpPr>
          <p:nvPr>
            <p:ph idx="1"/>
          </p:nvPr>
        </p:nvSpPr>
        <p:spPr>
          <a:xfrm>
            <a:off x="107504" y="980728"/>
            <a:ext cx="8928992" cy="4493096"/>
          </a:xfrm>
        </p:spPr>
        <p:txBody>
          <a:bodyPr rtlCol="0">
            <a:normAutofit fontScale="62500" lnSpcReduction="20000"/>
          </a:bodyPr>
          <a:lstStyle/>
          <a:p>
            <a:pPr marL="0" indent="0">
              <a:spcAft>
                <a:spcPts val="450"/>
              </a:spcAft>
              <a:buNone/>
              <a:defRPr/>
            </a:pPr>
            <a:r>
              <a:rPr lang="en-GB" altLang="en-US" sz="2800" b="1" i="1" dirty="0">
                <a:latin typeface="Arial" panose="020B0604020202020204" pitchFamily="34" charset="0"/>
                <a:cs typeface="Arial" panose="020B0604020202020204" pitchFamily="34" charset="0"/>
              </a:rPr>
              <a:t>Your report should include, but not limited to the following</a:t>
            </a:r>
            <a:r>
              <a:rPr lang="en-GB" altLang="en-US" sz="2800" i="1" dirty="0">
                <a:latin typeface="Arial" panose="020B0604020202020204" pitchFamily="34" charset="0"/>
                <a:cs typeface="Arial" panose="020B0604020202020204" pitchFamily="34" charset="0"/>
              </a:rPr>
              <a:t>:</a:t>
            </a:r>
          </a:p>
          <a:p>
            <a:pPr>
              <a:lnSpc>
                <a:spcPct val="120000"/>
              </a:lnSpc>
              <a:spcAft>
                <a:spcPts val="450"/>
              </a:spcAft>
              <a:buFont typeface="Arial" panose="020B0604020202020204" pitchFamily="34" charset="0"/>
              <a:buAutoNum type="arabicPeriod"/>
              <a:defRPr/>
            </a:pPr>
            <a:r>
              <a:rPr lang="en-GB" altLang="en-US" dirty="0">
                <a:latin typeface="Arial" panose="020B0604020202020204" pitchFamily="34" charset="0"/>
                <a:cs typeface="Arial" panose="020B0604020202020204" pitchFamily="34" charset="0"/>
              </a:rPr>
              <a:t>Name of theory</a:t>
            </a:r>
          </a:p>
          <a:p>
            <a:pPr>
              <a:lnSpc>
                <a:spcPct val="120000"/>
              </a:lnSpc>
              <a:spcAft>
                <a:spcPts val="450"/>
              </a:spcAft>
              <a:buFont typeface="Arial" panose="020B0604020202020204" pitchFamily="34" charset="0"/>
              <a:buAutoNum type="arabicPeriod"/>
              <a:defRPr/>
            </a:pPr>
            <a:r>
              <a:rPr lang="en-GB" altLang="en-US" dirty="0">
                <a:solidFill>
                  <a:srgbClr val="FF0000"/>
                </a:solidFill>
                <a:latin typeface="Arial" panose="020B0604020202020204" pitchFamily="34" charset="0"/>
                <a:cs typeface="Arial" panose="020B0604020202020204" pitchFamily="34" charset="0"/>
              </a:rPr>
              <a:t>Brief background of the theory (who is the proponent, how it came about, why and for what purpose)</a:t>
            </a:r>
          </a:p>
          <a:p>
            <a:pPr>
              <a:lnSpc>
                <a:spcPct val="120000"/>
              </a:lnSpc>
              <a:spcAft>
                <a:spcPts val="450"/>
              </a:spcAft>
              <a:buFont typeface="Arial" panose="020B0604020202020204" pitchFamily="34" charset="0"/>
              <a:buAutoNum type="arabicPeriod"/>
              <a:defRPr/>
            </a:pPr>
            <a:r>
              <a:rPr lang="en-GB" altLang="en-US" dirty="0">
                <a:latin typeface="Arial" panose="020B0604020202020204" pitchFamily="34" charset="0"/>
                <a:cs typeface="Arial" panose="020B0604020202020204" pitchFamily="34" charset="0"/>
              </a:rPr>
              <a:t>Discuss the main assumptions of the management theory</a:t>
            </a:r>
          </a:p>
          <a:p>
            <a:pPr>
              <a:lnSpc>
                <a:spcPct val="120000"/>
              </a:lnSpc>
              <a:spcAft>
                <a:spcPts val="450"/>
              </a:spcAft>
              <a:buFont typeface="Arial" panose="020B0604020202020204" pitchFamily="34" charset="0"/>
              <a:buAutoNum type="arabicPeriod"/>
              <a:defRPr/>
            </a:pPr>
            <a:r>
              <a:rPr lang="en-GB" altLang="en-US" dirty="0">
                <a:solidFill>
                  <a:srgbClr val="7030A0"/>
                </a:solidFill>
                <a:latin typeface="Arial" panose="020B0604020202020204" pitchFamily="34" charset="0"/>
                <a:cs typeface="Arial" panose="020B0604020202020204" pitchFamily="34" charset="0"/>
              </a:rPr>
              <a:t>Explore other views, critiques etc about the theory</a:t>
            </a:r>
          </a:p>
          <a:p>
            <a:pPr>
              <a:lnSpc>
                <a:spcPct val="120000"/>
              </a:lnSpc>
              <a:spcAft>
                <a:spcPts val="450"/>
              </a:spcAft>
              <a:buFont typeface="Arial" panose="020B0604020202020204" pitchFamily="34" charset="0"/>
              <a:buAutoNum type="arabicPeriod"/>
              <a:defRPr/>
            </a:pPr>
            <a:r>
              <a:rPr lang="en-GB" altLang="en-US" dirty="0">
                <a:latin typeface="Arial" panose="020B0604020202020204" pitchFamily="34" charset="0"/>
                <a:cs typeface="Arial" panose="020B0604020202020204" pitchFamily="34" charset="0"/>
              </a:rPr>
              <a:t>Critically discuss how useful is the theory in the workplace</a:t>
            </a:r>
          </a:p>
          <a:p>
            <a:pPr>
              <a:lnSpc>
                <a:spcPct val="120000"/>
              </a:lnSpc>
              <a:spcAft>
                <a:spcPts val="450"/>
              </a:spcAft>
              <a:buFont typeface="Arial" panose="020B0604020202020204" pitchFamily="34" charset="0"/>
              <a:buAutoNum type="arabicPeriod"/>
              <a:defRPr/>
            </a:pPr>
            <a:r>
              <a:rPr lang="en-GB" altLang="en-US" dirty="0">
                <a:solidFill>
                  <a:srgbClr val="00B050"/>
                </a:solidFill>
                <a:latin typeface="Arial" panose="020B0604020202020204" pitchFamily="34" charset="0"/>
                <a:cs typeface="Arial" panose="020B0604020202020204" pitchFamily="34" charset="0"/>
              </a:rPr>
              <a:t>Give a practical example of how its been applied in different workplace today (positive or negative)</a:t>
            </a:r>
          </a:p>
          <a:p>
            <a:pPr>
              <a:lnSpc>
                <a:spcPct val="120000"/>
              </a:lnSpc>
              <a:spcAft>
                <a:spcPts val="450"/>
              </a:spcAft>
              <a:buFont typeface="Arial" panose="020B0604020202020204" pitchFamily="34" charset="0"/>
              <a:buAutoNum type="arabicPeriod"/>
              <a:defRPr/>
            </a:pPr>
            <a:r>
              <a:rPr lang="en-GB" altLang="en-US" dirty="0">
                <a:latin typeface="Arial" panose="020B0604020202020204" pitchFamily="34" charset="0"/>
                <a:cs typeface="Arial" panose="020B0604020202020204" pitchFamily="34" charset="0"/>
              </a:rPr>
              <a:t>Your recommendation should first summaries the key finding of the report and highlight the future usefulness or applicability of the theory. </a:t>
            </a:r>
          </a:p>
        </p:txBody>
      </p:sp>
      <p:sp>
        <p:nvSpPr>
          <p:cNvPr id="55300" name="Footer Placeholder 3">
            <a:extLst>
              <a:ext uri="{FF2B5EF4-FFF2-40B4-BE49-F238E27FC236}">
                <a16:creationId xmlns:a16="http://schemas.microsoft.com/office/drawing/2014/main" id="{FBBA4A4C-635F-4F24-8096-3535D33D733A}"/>
              </a:ext>
            </a:extLst>
          </p:cNvPr>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74757" name="Slide Number Placeholder 4">
            <a:extLst>
              <a:ext uri="{FF2B5EF4-FFF2-40B4-BE49-F238E27FC236}">
                <a16:creationId xmlns:a16="http://schemas.microsoft.com/office/drawing/2014/main" id="{11B938A3-6815-49BE-AF69-DD5DAAF8B94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FB9D4492-6C0F-484D-B988-370CCDA3400F}" type="slidenum">
              <a:rPr lang="en-GB" altLang="en-US" sz="900">
                <a:solidFill>
                  <a:srgbClr val="898989"/>
                </a:solidFill>
              </a:rPr>
              <a:pPr>
                <a:lnSpc>
                  <a:spcPct val="100000"/>
                </a:lnSpc>
                <a:spcBef>
                  <a:spcPct val="0"/>
                </a:spcBef>
                <a:buFontTx/>
                <a:buNone/>
              </a:pPr>
              <a:t>7</a:t>
            </a:fld>
            <a:endParaRPr lang="en-GB" altLang="en-US" sz="900">
              <a:solidFill>
                <a:srgbClr val="898989"/>
              </a:solidFill>
            </a:endParaRPr>
          </a:p>
        </p:txBody>
      </p:sp>
    </p:spTree>
    <p:extLst>
      <p:ext uri="{BB962C8B-B14F-4D97-AF65-F5344CB8AC3E}">
        <p14:creationId xmlns:p14="http://schemas.microsoft.com/office/powerpoint/2010/main" val="998362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1536" y="2420888"/>
            <a:ext cx="7600927" cy="1107996"/>
          </a:xfrm>
          <a:prstGeom prst="rect">
            <a:avLst/>
          </a:prstGeom>
          <a:noFill/>
        </p:spPr>
        <p:txBody>
          <a:bodyPr wrap="none" lIns="91440" tIns="45720" rIns="91440" bIns="45720">
            <a:spAutoFit/>
          </a:bodyPr>
          <a:lstStyle/>
          <a:p>
            <a:pPr algn="ctr"/>
            <a:r>
              <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ANY QUESTIONS?</a:t>
            </a:r>
          </a:p>
        </p:txBody>
      </p:sp>
    </p:spTree>
    <p:extLst>
      <p:ext uri="{BB962C8B-B14F-4D97-AF65-F5344CB8AC3E}">
        <p14:creationId xmlns:p14="http://schemas.microsoft.com/office/powerpoint/2010/main" val="24424956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59404-E96F-4184-8A13-B03B5880BEE4}"/>
              </a:ext>
            </a:extLst>
          </p:cNvPr>
          <p:cNvSpPr>
            <a:spLocks noGrp="1"/>
          </p:cNvSpPr>
          <p:nvPr>
            <p:ph type="title"/>
          </p:nvPr>
        </p:nvSpPr>
        <p:spPr/>
        <p:txBody>
          <a:bodyPr/>
          <a:lstStyle/>
          <a:p>
            <a:r>
              <a:rPr lang="en-GB" dirty="0"/>
              <a:t>Part B: Task 2</a:t>
            </a:r>
          </a:p>
        </p:txBody>
      </p:sp>
      <p:sp>
        <p:nvSpPr>
          <p:cNvPr id="3" name="Content Placeholder 2">
            <a:extLst>
              <a:ext uri="{FF2B5EF4-FFF2-40B4-BE49-F238E27FC236}">
                <a16:creationId xmlns:a16="http://schemas.microsoft.com/office/drawing/2014/main" id="{569A65AF-1970-42B7-B91D-6AB9D1EA570B}"/>
              </a:ext>
            </a:extLst>
          </p:cNvPr>
          <p:cNvSpPr>
            <a:spLocks noGrp="1"/>
          </p:cNvSpPr>
          <p:nvPr>
            <p:ph idx="1"/>
          </p:nvPr>
        </p:nvSpPr>
        <p:spPr/>
        <p:txBody>
          <a:bodyPr/>
          <a:lstStyle/>
          <a:p>
            <a:pPr algn="l"/>
            <a:endParaRPr lang="en-GB" sz="1800" b="0" i="0" u="none" strike="noStrike" baseline="0" dirty="0">
              <a:solidFill>
                <a:srgbClr val="000000"/>
              </a:solidFill>
              <a:latin typeface="Arial" panose="020B0604020202020204" pitchFamily="34" charset="0"/>
            </a:endParaRPr>
          </a:p>
          <a:p>
            <a:r>
              <a:rPr lang="en-GB" sz="4000" b="0" i="0" u="none" strike="noStrike" baseline="0" dirty="0">
                <a:solidFill>
                  <a:srgbClr val="000000"/>
                </a:solidFill>
                <a:latin typeface="Arial" panose="020B0604020202020204" pitchFamily="34" charset="0"/>
              </a:rPr>
              <a:t>Critically reflect of how your critical thinking skill has developed based on your learning on the module. </a:t>
            </a:r>
            <a:r>
              <a:rPr lang="en-GB" sz="4000" b="1" i="0" u="none" strike="noStrike" baseline="0" dirty="0">
                <a:solidFill>
                  <a:srgbClr val="000000"/>
                </a:solidFill>
                <a:latin typeface="Arial" panose="020B0604020202020204" pitchFamily="34" charset="0"/>
              </a:rPr>
              <a:t>25 Marks </a:t>
            </a:r>
            <a:endParaRPr lang="en-GB" sz="4000" b="0" i="0" u="none" strike="noStrike" baseline="0" dirty="0">
              <a:solidFill>
                <a:srgbClr val="000000"/>
              </a:solidFill>
              <a:latin typeface="Arial" panose="020B0604020202020204" pitchFamily="34" charset="0"/>
            </a:endParaRPr>
          </a:p>
          <a:p>
            <a:endParaRPr lang="en-GB" dirty="0"/>
          </a:p>
        </p:txBody>
      </p:sp>
    </p:spTree>
    <p:extLst>
      <p:ext uri="{BB962C8B-B14F-4D97-AF65-F5344CB8AC3E}">
        <p14:creationId xmlns:p14="http://schemas.microsoft.com/office/powerpoint/2010/main" val="1012029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CFD6D-1F16-4B00-AD73-5C2C34501777}"/>
              </a:ext>
            </a:extLst>
          </p:cNvPr>
          <p:cNvSpPr>
            <a:spLocks noGrp="1"/>
          </p:cNvSpPr>
          <p:nvPr>
            <p:ph type="title"/>
          </p:nvPr>
        </p:nvSpPr>
        <p:spPr>
          <a:xfrm>
            <a:off x="457200" y="274638"/>
            <a:ext cx="8229600" cy="1143000"/>
          </a:xfrm>
        </p:spPr>
        <p:txBody>
          <a:bodyPr anchor="ctr">
            <a:normAutofit/>
          </a:bodyPr>
          <a:lstStyle/>
          <a:p>
            <a:r>
              <a:rPr lang="en-GB" dirty="0"/>
              <a:t>Using a reflective model</a:t>
            </a:r>
          </a:p>
        </p:txBody>
      </p:sp>
      <p:sp>
        <p:nvSpPr>
          <p:cNvPr id="4" name="Content Placeholder 3">
            <a:extLst>
              <a:ext uri="{FF2B5EF4-FFF2-40B4-BE49-F238E27FC236}">
                <a16:creationId xmlns:a16="http://schemas.microsoft.com/office/drawing/2014/main" id="{179B2EA6-2F97-45D4-9F68-B5411A577F4D}"/>
              </a:ext>
            </a:extLst>
          </p:cNvPr>
          <p:cNvSpPr>
            <a:spLocks noGrp="1"/>
          </p:cNvSpPr>
          <p:nvPr>
            <p:ph sz="half" idx="1"/>
          </p:nvPr>
        </p:nvSpPr>
        <p:spPr>
          <a:xfrm>
            <a:off x="457200" y="1600201"/>
            <a:ext cx="3394720" cy="3989040"/>
          </a:xfrm>
        </p:spPr>
        <p:txBody>
          <a:bodyPr>
            <a:normAutofit/>
          </a:bodyPr>
          <a:lstStyle/>
          <a:p>
            <a:r>
              <a:rPr lang="pt-BR" dirty="0"/>
              <a:t>Kolb's reflective model (1984)</a:t>
            </a:r>
          </a:p>
          <a:p>
            <a:r>
              <a:rPr lang="pt-BR" dirty="0"/>
              <a:t>Driscoll reflective model (1994).</a:t>
            </a:r>
          </a:p>
          <a:p>
            <a:endParaRPr lang="pt-BR" dirty="0"/>
          </a:p>
          <a:p>
            <a:r>
              <a:rPr lang="pt-BR" dirty="0">
                <a:solidFill>
                  <a:srgbClr val="FF0000"/>
                </a:solidFill>
              </a:rPr>
              <a:t>Use one of the above model.</a:t>
            </a:r>
          </a:p>
          <a:p>
            <a:endParaRPr lang="en-GB" dirty="0"/>
          </a:p>
        </p:txBody>
      </p:sp>
      <p:pic>
        <p:nvPicPr>
          <p:cNvPr id="8" name="Content Placeholder 7">
            <a:extLst>
              <a:ext uri="{FF2B5EF4-FFF2-40B4-BE49-F238E27FC236}">
                <a16:creationId xmlns:a16="http://schemas.microsoft.com/office/drawing/2014/main" id="{532A3A66-BB11-44E6-9444-A769331CCFA7}"/>
              </a:ext>
            </a:extLst>
          </p:cNvPr>
          <p:cNvPicPr>
            <a:picLocks noGrp="1" noChangeAspect="1"/>
          </p:cNvPicPr>
          <p:nvPr>
            <p:ph sz="half" idx="2"/>
          </p:nvPr>
        </p:nvPicPr>
        <p:blipFill>
          <a:blip r:embed="rId2"/>
          <a:stretch>
            <a:fillRect/>
          </a:stretch>
        </p:blipFill>
        <p:spPr>
          <a:xfrm>
            <a:off x="4237744" y="1484784"/>
            <a:ext cx="4449056" cy="3863445"/>
          </a:xfrm>
          <a:prstGeom prst="rect">
            <a:avLst/>
          </a:prstGeom>
          <a:noFill/>
        </p:spPr>
      </p:pic>
    </p:spTree>
    <p:extLst>
      <p:ext uri="{BB962C8B-B14F-4D97-AF65-F5344CB8AC3E}">
        <p14:creationId xmlns:p14="http://schemas.microsoft.com/office/powerpoint/2010/main" val="2545962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0BA8F-9D20-4D51-81AD-9E440A003F94}"/>
              </a:ext>
            </a:extLst>
          </p:cNvPr>
          <p:cNvSpPr>
            <a:spLocks noGrp="1"/>
          </p:cNvSpPr>
          <p:nvPr>
            <p:ph type="title"/>
          </p:nvPr>
        </p:nvSpPr>
        <p:spPr>
          <a:xfrm>
            <a:off x="457200" y="274638"/>
            <a:ext cx="8229600" cy="562074"/>
          </a:xfrm>
        </p:spPr>
        <p:txBody>
          <a:bodyPr>
            <a:normAutofit fontScale="90000"/>
          </a:bodyPr>
          <a:lstStyle/>
          <a:p>
            <a:r>
              <a:rPr lang="en-GB" dirty="0">
                <a:solidFill>
                  <a:schemeClr val="tx2"/>
                </a:solidFill>
              </a:rPr>
              <a:t>Reflection structure</a:t>
            </a:r>
          </a:p>
        </p:txBody>
      </p:sp>
      <p:sp>
        <p:nvSpPr>
          <p:cNvPr id="3" name="Content Placeholder 2">
            <a:extLst>
              <a:ext uri="{FF2B5EF4-FFF2-40B4-BE49-F238E27FC236}">
                <a16:creationId xmlns:a16="http://schemas.microsoft.com/office/drawing/2014/main" id="{3A0DD76D-E4D5-4DE7-AA55-87E4C618C3D8}"/>
              </a:ext>
            </a:extLst>
          </p:cNvPr>
          <p:cNvSpPr>
            <a:spLocks noGrp="1"/>
          </p:cNvSpPr>
          <p:nvPr>
            <p:ph idx="1"/>
          </p:nvPr>
        </p:nvSpPr>
        <p:spPr>
          <a:xfrm>
            <a:off x="457200" y="1196752"/>
            <a:ext cx="8229600" cy="4320481"/>
          </a:xfrm>
        </p:spPr>
        <p:txBody>
          <a:bodyPr>
            <a:normAutofit/>
          </a:bodyPr>
          <a:lstStyle/>
          <a:p>
            <a:r>
              <a:rPr lang="en-GB" dirty="0"/>
              <a:t>Introduction</a:t>
            </a:r>
          </a:p>
          <a:p>
            <a:r>
              <a:rPr lang="en-GB" dirty="0"/>
              <a:t>Review the learning that took place on this module</a:t>
            </a:r>
          </a:p>
          <a:p>
            <a:r>
              <a:rPr lang="en-GB" dirty="0">
                <a:solidFill>
                  <a:srgbClr val="FF0000"/>
                </a:solidFill>
              </a:rPr>
              <a:t>Critically discuss how the various topics have shaped your critical thinking abilities</a:t>
            </a:r>
          </a:p>
          <a:p>
            <a:r>
              <a:rPr lang="en-GB" dirty="0"/>
              <a:t>Explain how </a:t>
            </a:r>
            <a:r>
              <a:rPr lang="en-GB"/>
              <a:t>you intend </a:t>
            </a:r>
            <a:r>
              <a:rPr lang="en-GB" dirty="0"/>
              <a:t>to use critical thinking skills gained to inform future engagement. </a:t>
            </a:r>
          </a:p>
        </p:txBody>
      </p:sp>
    </p:spTree>
    <p:extLst>
      <p:ext uri="{BB962C8B-B14F-4D97-AF65-F5344CB8AC3E}">
        <p14:creationId xmlns:p14="http://schemas.microsoft.com/office/powerpoint/2010/main" val="2644656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1536" y="2420888"/>
            <a:ext cx="7600927" cy="1107996"/>
          </a:xfrm>
          <a:prstGeom prst="rect">
            <a:avLst/>
          </a:prstGeom>
          <a:noFill/>
        </p:spPr>
        <p:txBody>
          <a:bodyPr wrap="none" lIns="91440" tIns="45720" rIns="91440" bIns="45720">
            <a:spAutoFit/>
          </a:bodyPr>
          <a:lstStyle/>
          <a:p>
            <a:pPr algn="ctr"/>
            <a:r>
              <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ANY QUESTIONS?</a:t>
            </a:r>
          </a:p>
        </p:txBody>
      </p:sp>
    </p:spTree>
    <p:extLst>
      <p:ext uri="{BB962C8B-B14F-4D97-AF65-F5344CB8AC3E}">
        <p14:creationId xmlns:p14="http://schemas.microsoft.com/office/powerpoint/2010/main" val="42304911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35</TotalTime>
  <Words>376</Words>
  <Application>Microsoft Office PowerPoint</Application>
  <PresentationFormat>On-screen Show (4:3)</PresentationFormat>
  <Paragraphs>65</Paragraphs>
  <Slides>12</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Myriad Pro</vt:lpstr>
      <vt:lpstr>20140311PresentationUWTSDTemplate</vt:lpstr>
      <vt:lpstr>BMSK5101 Developing workplace critical thinking</vt:lpstr>
      <vt:lpstr>Today we would look at </vt:lpstr>
      <vt:lpstr>Part A assessment: MCQ on 15th October 2020 @11 am</vt:lpstr>
      <vt:lpstr>Part B: Task 1</vt:lpstr>
      <vt:lpstr>Task 1</vt:lpstr>
      <vt:lpstr>The ‘Theory’ Draw!’</vt:lpstr>
      <vt:lpstr>Theory – Collate the following…</vt:lpstr>
      <vt:lpstr>PowerPoint Presentation</vt:lpstr>
      <vt:lpstr>Part B: Task 2</vt:lpstr>
      <vt:lpstr>Using a reflective model</vt:lpstr>
      <vt:lpstr>Reflection structure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BMSK5101 Developing workplace critical thinking</dc:title>
  <dc:creator>Obinna Nkwocha</dc:creator>
  <cp:lastModifiedBy>Obinna Nkwocha</cp:lastModifiedBy>
  <cp:revision>7</cp:revision>
  <dcterms:created xsi:type="dcterms:W3CDTF">2020-10-09T09:15:05Z</dcterms:created>
  <dcterms:modified xsi:type="dcterms:W3CDTF">2020-10-09T09:50:55Z</dcterms:modified>
</cp:coreProperties>
</file>