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5" r:id="rId9"/>
    <p:sldId id="267"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2133977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122168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1008539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13E45BE-2741-47A5-ADCC-99E8B0B5B029}"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2917529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3E45BE-2741-47A5-ADCC-99E8B0B5B029}" type="datetimeFigureOut">
              <a:rPr lang="en-GB" smtClean="0"/>
              <a:t>22/08/2018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84652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13E45BE-2741-47A5-ADCC-99E8B0B5B029}" type="datetimeFigureOut">
              <a:rPr lang="en-GB" smtClean="0"/>
              <a:t>22/08/2018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86130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3E45BE-2741-47A5-ADCC-99E8B0B5B029}" type="datetimeFigureOut">
              <a:rPr lang="en-GB" smtClean="0"/>
              <a:t>22/08/2018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852128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13E45BE-2741-47A5-ADCC-99E8B0B5B029}"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57609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13E45BE-2741-47A5-ADCC-99E8B0B5B029}"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1723944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126260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17892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427523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9069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958364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2479235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3E45BE-2741-47A5-ADCC-99E8B0B5B029}"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D22E67-7CF2-428B-B3D5-A70406BA3A13}" type="slidenum">
              <a:rPr lang="en-GB" smtClean="0"/>
              <a:t>‹#›</a:t>
            </a:fld>
            <a:endParaRPr lang="en-GB"/>
          </a:p>
        </p:txBody>
      </p:sp>
    </p:spTree>
    <p:extLst>
      <p:ext uri="{BB962C8B-B14F-4D97-AF65-F5344CB8AC3E}">
        <p14:creationId xmlns:p14="http://schemas.microsoft.com/office/powerpoint/2010/main" val="31697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13E45BE-2741-47A5-ADCC-99E8B0B5B029}" type="datetimeFigureOut">
              <a:rPr lang="en-GB" smtClean="0"/>
              <a:t>22/08/2018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8D22E67-7CF2-428B-B3D5-A70406BA3A13}" type="slidenum">
              <a:rPr lang="en-GB" smtClean="0"/>
              <a:t>‹#›</a:t>
            </a:fld>
            <a:endParaRPr lang="en-GB"/>
          </a:p>
        </p:txBody>
      </p:sp>
    </p:spTree>
    <p:extLst>
      <p:ext uri="{BB962C8B-B14F-4D97-AF65-F5344CB8AC3E}">
        <p14:creationId xmlns:p14="http://schemas.microsoft.com/office/powerpoint/2010/main" val="37127440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322218"/>
            <a:ext cx="10515600" cy="4240258"/>
          </a:xfrm>
        </p:spPr>
        <p:txBody>
          <a:bodyPr>
            <a:normAutofit/>
          </a:bodyPr>
          <a:lstStyle/>
          <a:p>
            <a:pPr algn="ctr"/>
            <a:r>
              <a:rPr lang="en-GB" sz="4000" dirty="0" smtClean="0"/>
              <a:t>Analysis of customer purchasing behaviour an investigation of the UK mature women’s clothing market</a:t>
            </a:r>
            <a:r>
              <a:rPr lang="en-GB" dirty="0" smtClean="0"/>
              <a:t>.</a:t>
            </a:r>
            <a:br>
              <a:rPr lang="en-GB" dirty="0" smtClean="0"/>
            </a:br>
            <a:r>
              <a:rPr lang="en-GB" dirty="0"/>
              <a:t/>
            </a:r>
            <a:br>
              <a:rPr lang="en-GB" dirty="0"/>
            </a:br>
            <a:r>
              <a:rPr lang="en-GB" sz="4400" dirty="0" smtClean="0"/>
              <a:t>Qualitative research </a:t>
            </a:r>
            <a:br>
              <a:rPr lang="en-GB" sz="4400" dirty="0" smtClean="0"/>
            </a:br>
            <a:r>
              <a:rPr lang="en-GB" sz="4400" dirty="0" smtClean="0"/>
              <a:t>SBPD7002</a:t>
            </a:r>
            <a:endParaRPr lang="en-GB" sz="4400" dirty="0"/>
          </a:p>
        </p:txBody>
      </p:sp>
      <p:sp>
        <p:nvSpPr>
          <p:cNvPr id="5" name="Text Placeholder 4"/>
          <p:cNvSpPr>
            <a:spLocks noGrp="1"/>
          </p:cNvSpPr>
          <p:nvPr>
            <p:ph type="body" idx="1"/>
          </p:nvPr>
        </p:nvSpPr>
        <p:spPr/>
        <p:txBody>
          <a:bodyPr/>
          <a:lstStyle/>
          <a:p>
            <a:pPr algn="r"/>
            <a:r>
              <a:rPr lang="en-GB" dirty="0"/>
              <a:t> </a:t>
            </a:r>
            <a:r>
              <a:rPr lang="en-GB" dirty="0" smtClean="0"/>
              <a:t>Name:- yogita </a:t>
            </a:r>
            <a:r>
              <a:rPr lang="en-GB" dirty="0" err="1" smtClean="0"/>
              <a:t>patankar</a:t>
            </a:r>
            <a:endParaRPr lang="en-GB" dirty="0" smtClean="0"/>
          </a:p>
          <a:p>
            <a:pPr algn="r"/>
            <a:r>
              <a:rPr lang="en-GB" dirty="0" smtClean="0"/>
              <a:t>Student no:- 1704907</a:t>
            </a:r>
            <a:endParaRPr lang="en-GB" dirty="0"/>
          </a:p>
        </p:txBody>
      </p:sp>
    </p:spTree>
    <p:extLst>
      <p:ext uri="{BB962C8B-B14F-4D97-AF65-F5344CB8AC3E}">
        <p14:creationId xmlns:p14="http://schemas.microsoft.com/office/powerpoint/2010/main" val="40717271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Consumers make many buying decision everyday and buying decision is the focal point of the marketers effort.</a:t>
            </a:r>
          </a:p>
          <a:p>
            <a:r>
              <a:rPr lang="en-GB" dirty="0" smtClean="0"/>
              <a:t>Consumer behaviour can be define as the process whereby individuals decides whether, what, when, where, how and from whom to purchase goods or services</a:t>
            </a:r>
          </a:p>
          <a:p>
            <a:endParaRPr lang="en-GB" dirty="0"/>
          </a:p>
        </p:txBody>
      </p:sp>
    </p:spTree>
    <p:extLst>
      <p:ext uri="{BB962C8B-B14F-4D97-AF65-F5344CB8AC3E}">
        <p14:creationId xmlns:p14="http://schemas.microsoft.com/office/powerpoint/2010/main" val="11747725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affecting consumer behaviour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14247414"/>
              </p:ext>
            </p:extLst>
          </p:nvPr>
        </p:nvGraphicFramePr>
        <p:xfrm>
          <a:off x="677863" y="2160588"/>
          <a:ext cx="8596312" cy="4279083"/>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583174524"/>
                    </a:ext>
                  </a:extLst>
                </a:gridCol>
                <a:gridCol w="4298156">
                  <a:extLst>
                    <a:ext uri="{9D8B030D-6E8A-4147-A177-3AD203B41FA5}">
                      <a16:colId xmlns:a16="http://schemas.microsoft.com/office/drawing/2014/main" val="2554463039"/>
                    </a:ext>
                  </a:extLst>
                </a:gridCol>
              </a:tblGrid>
              <a:tr h="1426361">
                <a:tc>
                  <a:txBody>
                    <a:bodyPr/>
                    <a:lstStyle/>
                    <a:p>
                      <a:r>
                        <a:rPr lang="en-GB" sz="6000" dirty="0" smtClean="0"/>
                        <a:t>External </a:t>
                      </a:r>
                      <a:endParaRPr lang="en-GB" sz="6000" dirty="0"/>
                    </a:p>
                  </a:txBody>
                  <a:tcPr marL="74751" marR="74751"/>
                </a:tc>
                <a:tc>
                  <a:txBody>
                    <a:bodyPr/>
                    <a:lstStyle/>
                    <a:p>
                      <a:r>
                        <a:rPr lang="en-GB" sz="6000" dirty="0" smtClean="0"/>
                        <a:t>internal</a:t>
                      </a:r>
                      <a:endParaRPr lang="en-GB" sz="6000" dirty="0"/>
                    </a:p>
                  </a:txBody>
                  <a:tcPr marL="74751" marR="74751"/>
                </a:tc>
                <a:extLst>
                  <a:ext uri="{0D108BD9-81ED-4DB2-BD59-A6C34878D82A}">
                    <a16:rowId xmlns:a16="http://schemas.microsoft.com/office/drawing/2014/main" val="3077920093"/>
                  </a:ext>
                </a:extLst>
              </a:tr>
              <a:tr h="1426361">
                <a:tc>
                  <a:txBody>
                    <a:bodyPr/>
                    <a:lstStyle/>
                    <a:p>
                      <a:r>
                        <a:rPr lang="en-GB" sz="4000" dirty="0" smtClean="0"/>
                        <a:t>cultural</a:t>
                      </a:r>
                      <a:endParaRPr lang="en-GB" sz="4000" dirty="0"/>
                    </a:p>
                  </a:txBody>
                  <a:tcPr marL="74751" marR="74751"/>
                </a:tc>
                <a:tc>
                  <a:txBody>
                    <a:bodyPr/>
                    <a:lstStyle/>
                    <a:p>
                      <a:r>
                        <a:rPr lang="en-GB" sz="4000" dirty="0" smtClean="0"/>
                        <a:t>personal</a:t>
                      </a:r>
                      <a:endParaRPr lang="en-GB" sz="4000" dirty="0"/>
                    </a:p>
                  </a:txBody>
                  <a:tcPr marL="74751" marR="74751"/>
                </a:tc>
                <a:extLst>
                  <a:ext uri="{0D108BD9-81ED-4DB2-BD59-A6C34878D82A}">
                    <a16:rowId xmlns:a16="http://schemas.microsoft.com/office/drawing/2014/main" val="1745958540"/>
                  </a:ext>
                </a:extLst>
              </a:tr>
              <a:tr h="1426361">
                <a:tc>
                  <a:txBody>
                    <a:bodyPr/>
                    <a:lstStyle/>
                    <a:p>
                      <a:r>
                        <a:rPr lang="en-GB" sz="4000" dirty="0" smtClean="0"/>
                        <a:t>social</a:t>
                      </a:r>
                      <a:endParaRPr lang="en-GB" sz="4000" dirty="0"/>
                    </a:p>
                  </a:txBody>
                  <a:tcPr marL="74751" marR="74751"/>
                </a:tc>
                <a:tc>
                  <a:txBody>
                    <a:bodyPr/>
                    <a:lstStyle/>
                    <a:p>
                      <a:r>
                        <a:rPr lang="en-GB" sz="4000" dirty="0" smtClean="0"/>
                        <a:t>psychological</a:t>
                      </a:r>
                      <a:endParaRPr lang="en-GB" sz="4000" dirty="0"/>
                    </a:p>
                  </a:txBody>
                  <a:tcPr marL="74751" marR="74751"/>
                </a:tc>
                <a:extLst>
                  <a:ext uri="{0D108BD9-81ED-4DB2-BD59-A6C34878D82A}">
                    <a16:rowId xmlns:a16="http://schemas.microsoft.com/office/drawing/2014/main" val="942722365"/>
                  </a:ext>
                </a:extLst>
              </a:tr>
            </a:tbl>
          </a:graphicData>
        </a:graphic>
      </p:graphicFrame>
    </p:spTree>
    <p:extLst>
      <p:ext uri="{BB962C8B-B14F-4D97-AF65-F5344CB8AC3E}">
        <p14:creationId xmlns:p14="http://schemas.microsoft.com/office/powerpoint/2010/main" val="302258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Celebrities and buying behaviour </a:t>
            </a:r>
            <a:endParaRPr lang="en-GB" dirty="0"/>
          </a:p>
        </p:txBody>
      </p:sp>
      <p:sp>
        <p:nvSpPr>
          <p:cNvPr id="3" name="Content Placeholder 2"/>
          <p:cNvSpPr>
            <a:spLocks noGrp="1"/>
          </p:cNvSpPr>
          <p:nvPr>
            <p:ph idx="1"/>
          </p:nvPr>
        </p:nvSpPr>
        <p:spPr/>
        <p:txBody>
          <a:bodyPr/>
          <a:lstStyle/>
          <a:p>
            <a:r>
              <a:rPr lang="en-GB" dirty="0" smtClean="0"/>
              <a:t>A lot of companies now are using celebrities or top models to market and influence buying behaviour.</a:t>
            </a:r>
          </a:p>
          <a:p>
            <a:r>
              <a:rPr lang="en-GB" dirty="0" smtClean="0"/>
              <a:t>Famous people are easily recognised so buyers attracted to the product easily.</a:t>
            </a:r>
          </a:p>
          <a:p>
            <a:r>
              <a:rPr lang="en-GB" dirty="0" smtClean="0"/>
              <a:t>“a range of consumer-celebrity relationships conspires to allow consumers to form a personal identity that matches who they want to be” </a:t>
            </a:r>
          </a:p>
          <a:p>
            <a:endParaRPr lang="en-GB" dirty="0"/>
          </a:p>
        </p:txBody>
      </p:sp>
    </p:spTree>
    <p:extLst>
      <p:ext uri="{BB962C8B-B14F-4D97-AF65-F5344CB8AC3E}">
        <p14:creationId xmlns:p14="http://schemas.microsoft.com/office/powerpoint/2010/main" val="2491112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a:t>
            </a:r>
            <a:endParaRPr lang="en-GB" dirty="0"/>
          </a:p>
        </p:txBody>
      </p:sp>
      <p:sp>
        <p:nvSpPr>
          <p:cNvPr id="3" name="Content Placeholder 2"/>
          <p:cNvSpPr>
            <a:spLocks noGrp="1"/>
          </p:cNvSpPr>
          <p:nvPr>
            <p:ph idx="1"/>
          </p:nvPr>
        </p:nvSpPr>
        <p:spPr/>
        <p:txBody>
          <a:bodyPr/>
          <a:lstStyle/>
          <a:p>
            <a:pPr algn="just"/>
            <a:r>
              <a:rPr lang="en-GB" dirty="0"/>
              <a:t>In the literature, several studies have identified the way in which consumer preferences and their buying behaviours are influenced. One of the concept that is focused by majority of the studies is brand positioning. </a:t>
            </a:r>
          </a:p>
          <a:p>
            <a:pPr algn="just"/>
            <a:r>
              <a:rPr lang="en-GB" dirty="0"/>
              <a:t>A study by </a:t>
            </a:r>
            <a:r>
              <a:rPr lang="en-GB" dirty="0" err="1" smtClean="0"/>
              <a:t>Ettinger</a:t>
            </a:r>
            <a:r>
              <a:rPr lang="en-GB" dirty="0" smtClean="0"/>
              <a:t> </a:t>
            </a:r>
            <a:r>
              <a:rPr lang="en-GB" dirty="0"/>
              <a:t>(</a:t>
            </a:r>
            <a:r>
              <a:rPr lang="en-GB" dirty="0" smtClean="0"/>
              <a:t>2013) </a:t>
            </a:r>
            <a:r>
              <a:rPr lang="en-GB" dirty="0"/>
              <a:t>identified that investigated the </a:t>
            </a:r>
            <a:r>
              <a:rPr lang="en-GB" dirty="0" smtClean="0"/>
              <a:t>buying behaviour </a:t>
            </a:r>
            <a:r>
              <a:rPr lang="en-GB" dirty="0"/>
              <a:t>of consumers </a:t>
            </a:r>
            <a:r>
              <a:rPr lang="en-GB" dirty="0" smtClean="0"/>
              <a:t>, they may become loyal to the brand if consumer has attachment to the celebrity . </a:t>
            </a:r>
            <a:endParaRPr lang="en-GB" dirty="0"/>
          </a:p>
          <a:p>
            <a:pPr algn="just"/>
            <a:r>
              <a:rPr lang="en-GB" dirty="0" smtClean="0"/>
              <a:t>Successful brands have a 2meaning”, using top models or celebrities to market product give brand meaning.</a:t>
            </a:r>
          </a:p>
          <a:p>
            <a:pPr algn="just"/>
            <a:r>
              <a:rPr lang="en-GB" dirty="0" smtClean="0"/>
              <a:t>Culture,	lifestyles ,	motives </a:t>
            </a:r>
            <a:endParaRPr lang="en-GB" dirty="0"/>
          </a:p>
          <a:p>
            <a:endParaRPr lang="en-GB" dirty="0"/>
          </a:p>
        </p:txBody>
      </p:sp>
    </p:spTree>
    <p:extLst>
      <p:ext uri="{BB962C8B-B14F-4D97-AF65-F5344CB8AC3E}">
        <p14:creationId xmlns:p14="http://schemas.microsoft.com/office/powerpoint/2010/main" val="4260837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a:t>
            </a:r>
            <a:endParaRPr lang="en-GB" dirty="0"/>
          </a:p>
        </p:txBody>
      </p:sp>
      <p:sp>
        <p:nvSpPr>
          <p:cNvPr id="3" name="Content Placeholder 2"/>
          <p:cNvSpPr>
            <a:spLocks noGrp="1"/>
          </p:cNvSpPr>
          <p:nvPr>
            <p:ph idx="1"/>
          </p:nvPr>
        </p:nvSpPr>
        <p:spPr/>
        <p:txBody>
          <a:bodyPr>
            <a:normAutofit/>
          </a:bodyPr>
          <a:lstStyle/>
          <a:p>
            <a:pPr>
              <a:buNone/>
            </a:pPr>
            <a:r>
              <a:rPr lang="en-GB" dirty="0"/>
              <a:t>Aim</a:t>
            </a:r>
          </a:p>
          <a:p>
            <a:pPr>
              <a:buNone/>
            </a:pPr>
            <a:r>
              <a:rPr lang="en-GB" dirty="0"/>
              <a:t>	The main aim of this study is to critically </a:t>
            </a:r>
            <a:r>
              <a:rPr lang="en-GB" dirty="0" smtClean="0"/>
              <a:t>analyse </a:t>
            </a:r>
            <a:r>
              <a:rPr lang="en-GB" dirty="0"/>
              <a:t>buying behaviour </a:t>
            </a:r>
            <a:r>
              <a:rPr lang="en-GB" dirty="0" smtClean="0"/>
              <a:t>an investigations of the UK women's clothing market.</a:t>
            </a:r>
            <a:endParaRPr lang="en-GB" dirty="0"/>
          </a:p>
          <a:p>
            <a:pPr marL="0" indent="0">
              <a:buNone/>
            </a:pPr>
            <a:r>
              <a:rPr lang="en-GB" dirty="0"/>
              <a:t>Objectives</a:t>
            </a:r>
          </a:p>
          <a:p>
            <a:r>
              <a:rPr lang="en-GB" dirty="0"/>
              <a:t>Achievement of this study aim can be done with the following objectives: -</a:t>
            </a:r>
          </a:p>
          <a:p>
            <a:pPr lvl="0"/>
            <a:r>
              <a:rPr lang="en-GB" dirty="0"/>
              <a:t>To critically investigate the factors </a:t>
            </a:r>
            <a:r>
              <a:rPr lang="en-GB" dirty="0" smtClean="0"/>
              <a:t>affecting consumers buying </a:t>
            </a:r>
            <a:r>
              <a:rPr lang="en-GB" dirty="0"/>
              <a:t>behaviour through critical literature review. </a:t>
            </a:r>
          </a:p>
          <a:p>
            <a:pPr lvl="0"/>
            <a:r>
              <a:rPr lang="en-GB" dirty="0"/>
              <a:t>To conduct interviews with </a:t>
            </a:r>
            <a:r>
              <a:rPr lang="en-GB" dirty="0" smtClean="0"/>
              <a:t>UK branded clothing shop (</a:t>
            </a:r>
            <a:r>
              <a:rPr lang="en-GB" dirty="0" err="1" smtClean="0"/>
              <a:t>zara</a:t>
            </a:r>
            <a:r>
              <a:rPr lang="en-GB" dirty="0" smtClean="0"/>
              <a:t>) consumers </a:t>
            </a:r>
            <a:r>
              <a:rPr lang="en-GB" dirty="0"/>
              <a:t>on their preferences and buying behaviour. </a:t>
            </a:r>
          </a:p>
          <a:p>
            <a:pPr lvl="0"/>
            <a:r>
              <a:rPr lang="en-GB" dirty="0"/>
              <a:t>To analyse the interview data and identify preferences and buying behaviour of </a:t>
            </a:r>
            <a:r>
              <a:rPr lang="en-GB" dirty="0" smtClean="0"/>
              <a:t>consumers (</a:t>
            </a:r>
            <a:r>
              <a:rPr lang="en-GB" dirty="0" err="1" smtClean="0"/>
              <a:t>womens</a:t>
            </a:r>
            <a:r>
              <a:rPr lang="en-GB" dirty="0" smtClean="0"/>
              <a:t>) </a:t>
            </a:r>
            <a:r>
              <a:rPr lang="en-GB" dirty="0"/>
              <a:t>in </a:t>
            </a:r>
            <a:r>
              <a:rPr lang="en-GB" dirty="0" smtClean="0"/>
              <a:t>UK. </a:t>
            </a:r>
            <a:endParaRPr lang="en-GB" dirty="0"/>
          </a:p>
          <a:p>
            <a:endParaRPr lang="en-GB" dirty="0"/>
          </a:p>
        </p:txBody>
      </p:sp>
    </p:spTree>
    <p:extLst>
      <p:ext uri="{BB962C8B-B14F-4D97-AF65-F5344CB8AC3E}">
        <p14:creationId xmlns:p14="http://schemas.microsoft.com/office/powerpoint/2010/main" val="4059209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Philosophy &amp; method </a:t>
            </a:r>
            <a:endParaRPr lang="en-GB" dirty="0"/>
          </a:p>
        </p:txBody>
      </p:sp>
      <p:sp>
        <p:nvSpPr>
          <p:cNvPr id="3" name="Content Placeholder 2"/>
          <p:cNvSpPr>
            <a:spLocks noGrp="1"/>
          </p:cNvSpPr>
          <p:nvPr>
            <p:ph idx="1"/>
          </p:nvPr>
        </p:nvSpPr>
        <p:spPr/>
        <p:txBody>
          <a:bodyPr/>
          <a:lstStyle/>
          <a:p>
            <a:r>
              <a:rPr lang="en-GB" dirty="0"/>
              <a:t>The current research which involves in analysing the preferences and the purchase intentions of UK </a:t>
            </a:r>
            <a:r>
              <a:rPr lang="en-GB" dirty="0" err="1" smtClean="0"/>
              <a:t>womens</a:t>
            </a:r>
            <a:r>
              <a:rPr lang="en-GB" dirty="0"/>
              <a:t> </a:t>
            </a:r>
            <a:r>
              <a:rPr lang="en-GB" dirty="0" smtClean="0"/>
              <a:t>consumers </a:t>
            </a:r>
            <a:r>
              <a:rPr lang="en-GB" dirty="0"/>
              <a:t>is aligned with the ontology and the epistemology of the </a:t>
            </a:r>
            <a:r>
              <a:rPr lang="en-GB" dirty="0" err="1"/>
              <a:t>interpretivism</a:t>
            </a:r>
            <a:r>
              <a:rPr lang="en-GB" dirty="0"/>
              <a:t> research philosophy. This </a:t>
            </a:r>
            <a:r>
              <a:rPr lang="en-GB" dirty="0" err="1"/>
              <a:t>interpretivism</a:t>
            </a:r>
            <a:r>
              <a:rPr lang="en-GB" dirty="0"/>
              <a:t> research philosophy enables the researcher to assume the existence of several meanings for the same set of data. Considering all these interpretations help in analysing the qualitative data. This makes </a:t>
            </a:r>
            <a:r>
              <a:rPr lang="en-GB" dirty="0" err="1"/>
              <a:t>interpretivist</a:t>
            </a:r>
            <a:r>
              <a:rPr lang="en-GB" dirty="0"/>
              <a:t> researchers adopt qualitative research </a:t>
            </a:r>
            <a:r>
              <a:rPr lang="en-GB" dirty="0" smtClean="0"/>
              <a:t>methodology.</a:t>
            </a:r>
          </a:p>
          <a:p>
            <a:r>
              <a:rPr lang="en-GB" dirty="0"/>
              <a:t>Closed ended questionnaire</a:t>
            </a:r>
            <a:endParaRPr lang="en-GB" dirty="0" smtClean="0"/>
          </a:p>
          <a:p>
            <a:endParaRPr lang="en-GB" dirty="0"/>
          </a:p>
        </p:txBody>
      </p:sp>
    </p:spTree>
    <p:extLst>
      <p:ext uri="{BB962C8B-B14F-4D97-AF65-F5344CB8AC3E}">
        <p14:creationId xmlns:p14="http://schemas.microsoft.com/office/powerpoint/2010/main" val="2187812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and Ethical Considerations</a:t>
            </a:r>
          </a:p>
        </p:txBody>
      </p:sp>
      <p:sp>
        <p:nvSpPr>
          <p:cNvPr id="3" name="Content Placeholder 2"/>
          <p:cNvSpPr>
            <a:spLocks noGrp="1"/>
          </p:cNvSpPr>
          <p:nvPr>
            <p:ph idx="1"/>
          </p:nvPr>
        </p:nvSpPr>
        <p:spPr/>
        <p:txBody>
          <a:bodyPr>
            <a:normAutofit fontScale="85000" lnSpcReduction="20000"/>
          </a:bodyPr>
          <a:lstStyle/>
          <a:p>
            <a:r>
              <a:rPr lang="en-GB" sz="1600" dirty="0"/>
              <a:t>Limitations</a:t>
            </a:r>
          </a:p>
          <a:p>
            <a:pPr marL="800100" lvl="1" indent="-342900" algn="just">
              <a:buFont typeface="+mj-lt"/>
              <a:buAutoNum type="arabicPeriod"/>
            </a:pPr>
            <a:r>
              <a:rPr lang="en-GB" sz="1600" dirty="0"/>
              <a:t>Responses may vary as some of people do not want to come with real answers</a:t>
            </a:r>
          </a:p>
          <a:p>
            <a:pPr marL="800100" lvl="1" indent="-342900" algn="just">
              <a:buFont typeface="+mj-lt"/>
              <a:buAutoNum type="arabicPeriod"/>
            </a:pPr>
            <a:r>
              <a:rPr lang="en-GB" sz="1600" dirty="0"/>
              <a:t>Relatively smaller sample size</a:t>
            </a:r>
          </a:p>
          <a:p>
            <a:pPr marL="800100" lvl="1" indent="-342900" algn="just">
              <a:buFont typeface="+mj-lt"/>
              <a:buAutoNum type="arabicPeriod"/>
            </a:pPr>
            <a:r>
              <a:rPr lang="en-GB" sz="1600" dirty="0"/>
              <a:t>Issue of generalising the results</a:t>
            </a:r>
          </a:p>
          <a:p>
            <a:pPr algn="just"/>
            <a:r>
              <a:rPr lang="en-GB" sz="1600" dirty="0"/>
              <a:t>Ethical considerations </a:t>
            </a:r>
          </a:p>
          <a:p>
            <a:pPr algn="just">
              <a:buNone/>
            </a:pPr>
            <a:r>
              <a:rPr lang="en-GB" sz="1600" dirty="0"/>
              <a:t>	This research study involves several ethical issues as this research involved in collecting primary data directly from the human participants who are the </a:t>
            </a:r>
            <a:r>
              <a:rPr lang="en-GB" sz="1600" dirty="0" smtClean="0"/>
              <a:t>consumers (women’s</a:t>
            </a:r>
            <a:r>
              <a:rPr lang="en-GB" sz="1600" dirty="0"/>
              <a:t>)</a:t>
            </a:r>
            <a:r>
              <a:rPr lang="en-GB" sz="1600" dirty="0" smtClean="0"/>
              <a:t> </a:t>
            </a:r>
            <a:r>
              <a:rPr lang="en-GB" sz="1600" dirty="0"/>
              <a:t>of </a:t>
            </a:r>
            <a:r>
              <a:rPr lang="en-GB" sz="1600" dirty="0" smtClean="0"/>
              <a:t>UK clothing market. </a:t>
            </a:r>
            <a:r>
              <a:rPr lang="en-GB" sz="1600" dirty="0"/>
              <a:t>In order to overcome these ethical issues, following ethical considerations are taken into account in this study. </a:t>
            </a:r>
          </a:p>
          <a:p>
            <a:pPr marL="898525" indent="-457200" algn="just">
              <a:buFont typeface="+mj-lt"/>
              <a:buAutoNum type="arabicPeriod"/>
            </a:pPr>
            <a:r>
              <a:rPr lang="en-GB" sz="1600" dirty="0"/>
              <a:t>The participation in the interview is kept highly voluntary so that the participants can with draw from the interview at any movement required.</a:t>
            </a:r>
          </a:p>
          <a:p>
            <a:pPr marL="898525" lvl="0" indent="-457200" algn="just">
              <a:buFont typeface="+mj-lt"/>
              <a:buAutoNum type="arabicPeriod"/>
            </a:pPr>
            <a:r>
              <a:rPr lang="en-GB" sz="1600" dirty="0"/>
              <a:t>Before undertaking the interview, the participants are ensured with confidentiality and integrity for the qualitative data which is collected from them. </a:t>
            </a:r>
          </a:p>
          <a:p>
            <a:pPr marL="898525" lvl="0" indent="-457200" algn="just">
              <a:buFont typeface="+mj-lt"/>
              <a:buAutoNum type="arabicPeriod"/>
            </a:pPr>
            <a:r>
              <a:rPr lang="en-GB" sz="1600" dirty="0"/>
              <a:t>The participants are also assured that the data collected from them is used only for this research and will be securely deleted after one month of submitting this research work. </a:t>
            </a:r>
          </a:p>
          <a:p>
            <a:endParaRPr lang="en-GB" dirty="0"/>
          </a:p>
        </p:txBody>
      </p:sp>
    </p:spTree>
    <p:extLst>
      <p:ext uri="{BB962C8B-B14F-4D97-AF65-F5344CB8AC3E}">
        <p14:creationId xmlns:p14="http://schemas.microsoft.com/office/powerpoint/2010/main" val="1851797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37309"/>
          </a:xfrm>
        </p:spPr>
        <p:txBody>
          <a:bodyPr>
            <a:normAutofit fontScale="90000"/>
          </a:bodyPr>
          <a:lstStyle/>
          <a:p>
            <a:r>
              <a:rPr lang="en-GB" dirty="0"/>
              <a:t>R</a:t>
            </a:r>
            <a:r>
              <a:rPr lang="en-GB" dirty="0" smtClean="0"/>
              <a:t>eferences</a:t>
            </a:r>
            <a:endParaRPr lang="en-GB" dirty="0"/>
          </a:p>
        </p:txBody>
      </p:sp>
      <p:sp>
        <p:nvSpPr>
          <p:cNvPr id="3" name="Content Placeholder 2"/>
          <p:cNvSpPr>
            <a:spLocks noGrp="1"/>
          </p:cNvSpPr>
          <p:nvPr>
            <p:ph idx="1"/>
          </p:nvPr>
        </p:nvSpPr>
        <p:spPr>
          <a:xfrm>
            <a:off x="677334" y="1163783"/>
            <a:ext cx="8596668" cy="4877580"/>
          </a:xfrm>
        </p:spPr>
        <p:txBody>
          <a:bodyPr>
            <a:normAutofit fontScale="77500" lnSpcReduction="20000"/>
          </a:bodyPr>
          <a:lstStyle/>
          <a:p>
            <a:r>
              <a:rPr lang="en-GB" dirty="0"/>
              <a:t>●</a:t>
            </a:r>
            <a:r>
              <a:rPr lang="en-GB" sz="2000" dirty="0" err="1"/>
              <a:t>Ajzen</a:t>
            </a:r>
            <a:r>
              <a:rPr lang="en-GB" sz="2000" dirty="0"/>
              <a:t>, I. (1991). The theory of planned </a:t>
            </a:r>
            <a:r>
              <a:rPr lang="en-GB" sz="2000" dirty="0" err="1"/>
              <a:t>behavior</a:t>
            </a:r>
            <a:r>
              <a:rPr lang="en-GB" sz="2000" dirty="0"/>
              <a:t>. Organizational </a:t>
            </a:r>
            <a:r>
              <a:rPr lang="en-GB" sz="2000" dirty="0" err="1"/>
              <a:t>behavior</a:t>
            </a:r>
            <a:r>
              <a:rPr lang="en-GB" sz="2000" dirty="0"/>
              <a:t> and human decision processes, 50(2), 179-211.</a:t>
            </a:r>
          </a:p>
          <a:p>
            <a:r>
              <a:rPr lang="en-GB" sz="2000" dirty="0"/>
              <a:t>●</a:t>
            </a:r>
            <a:r>
              <a:rPr lang="en-GB" sz="2000" dirty="0" err="1"/>
              <a:t>Brinkmann</a:t>
            </a:r>
            <a:r>
              <a:rPr lang="en-GB" sz="2000" dirty="0"/>
              <a:t>, S. (2014). Interview. In </a:t>
            </a:r>
            <a:r>
              <a:rPr lang="en-GB" sz="2000" dirty="0" err="1"/>
              <a:t>Encyclopedia</a:t>
            </a:r>
            <a:r>
              <a:rPr lang="en-GB" sz="2000" dirty="0"/>
              <a:t> of critical psychology (pp. 1008-1010). Springer New York.</a:t>
            </a:r>
          </a:p>
          <a:p>
            <a:r>
              <a:rPr lang="en-GB" sz="2000" dirty="0" smtClean="0"/>
              <a:t>●</a:t>
            </a:r>
            <a:r>
              <a:rPr lang="en-GB" sz="2000" dirty="0" err="1" smtClean="0"/>
              <a:t>Ettinger</a:t>
            </a:r>
            <a:r>
              <a:rPr lang="en-GB" sz="2000" dirty="0" smtClean="0"/>
              <a:t>, (2013). PARA. 2 </a:t>
            </a:r>
            <a:r>
              <a:rPr lang="en-GB" sz="2000" dirty="0"/>
              <a:t>The Influence of Brand Association on Customer </a:t>
            </a:r>
            <a:r>
              <a:rPr lang="en-GB" sz="2000" dirty="0" smtClean="0"/>
              <a:t>Preference study by Taiwanese.</a:t>
            </a:r>
            <a:endParaRPr lang="en-GB" sz="2000" dirty="0"/>
          </a:p>
          <a:p>
            <a:r>
              <a:rPr lang="en-GB" sz="2000" dirty="0" smtClean="0"/>
              <a:t>●</a:t>
            </a:r>
            <a:r>
              <a:rPr lang="en-GB" sz="2000" dirty="0" err="1"/>
              <a:t>Elangeswaran</a:t>
            </a:r>
            <a:r>
              <a:rPr lang="en-GB" sz="2000" dirty="0"/>
              <a:t>, S., &amp; </a:t>
            </a:r>
            <a:r>
              <a:rPr lang="en-GB" sz="2000" dirty="0" err="1"/>
              <a:t>Ragel</a:t>
            </a:r>
            <a:r>
              <a:rPr lang="en-GB" sz="2000" dirty="0"/>
              <a:t>, V. R. (2014). The Influence of Brand Association on Customer Preference: A Study on Branded Carbonated Soft Drinks. IUP Journal of Brand Management, 11(2), 38.</a:t>
            </a:r>
          </a:p>
          <a:p>
            <a:r>
              <a:rPr lang="en-GB" sz="2000" dirty="0"/>
              <a:t>●Flick, U. (2015). Introducing research methodology: A beginner's guide to doing a research project. Sage.</a:t>
            </a:r>
          </a:p>
          <a:p>
            <a:r>
              <a:rPr lang="en-GB" sz="2000" smtClean="0"/>
              <a:t>●</a:t>
            </a:r>
            <a:r>
              <a:rPr lang="en-GB" sz="2000" dirty="0"/>
              <a:t>Mostafa, M. M. (2015). Knowledge discovery of hidden consumer purchase behaviour: a market basket analysis. International Journal of Data Analysis Techniques and Strategies, 7(4), 384-405.</a:t>
            </a:r>
          </a:p>
          <a:p>
            <a:r>
              <a:rPr lang="en-GB" sz="2000" dirty="0" smtClean="0"/>
              <a:t>●</a:t>
            </a:r>
            <a:r>
              <a:rPr lang="en-GB" sz="2000" dirty="0" err="1"/>
              <a:t>Shavitt</a:t>
            </a:r>
            <a:r>
              <a:rPr lang="en-GB" sz="2000" dirty="0"/>
              <a:t>, S., &amp; Cho, H. (2016). Culture and consumer </a:t>
            </a:r>
            <a:r>
              <a:rPr lang="en-GB" sz="2000" dirty="0" err="1"/>
              <a:t>behavior</a:t>
            </a:r>
            <a:r>
              <a:rPr lang="en-GB" sz="2000" dirty="0"/>
              <a:t>: the role of horizontal and vertical cultural factors. Current opinion in psychology, 8, 149-154.</a:t>
            </a:r>
          </a:p>
          <a:p>
            <a:r>
              <a:rPr lang="en-GB" sz="2000" dirty="0" smtClean="0"/>
              <a:t>●</a:t>
            </a:r>
            <a:r>
              <a:rPr lang="en-GB" sz="2000" dirty="0"/>
              <a:t>Silverman, D. (Ed.). (2016). Qualitative research. Sage</a:t>
            </a:r>
            <a:r>
              <a:rPr lang="en-GB" sz="2000" dirty="0" smtClean="0"/>
              <a:t>.</a:t>
            </a:r>
            <a:endParaRPr lang="en-GB" sz="2000" dirty="0"/>
          </a:p>
          <a:p>
            <a:r>
              <a:rPr lang="en-GB" sz="2000" dirty="0"/>
              <a:t>●Solomon, M. R., Dahl, D. W., White, K., </a:t>
            </a:r>
            <a:r>
              <a:rPr lang="en-GB" sz="2000" dirty="0" err="1"/>
              <a:t>Zaichkowsky</a:t>
            </a:r>
            <a:r>
              <a:rPr lang="en-GB" sz="2000" dirty="0"/>
              <a:t>, J. L., &amp; </a:t>
            </a:r>
            <a:r>
              <a:rPr lang="en-GB" sz="2000" dirty="0" err="1"/>
              <a:t>Polegato</a:t>
            </a:r>
            <a:r>
              <a:rPr lang="en-GB" sz="2000" dirty="0"/>
              <a:t>, R. (2014). Consumer </a:t>
            </a:r>
            <a:r>
              <a:rPr lang="en-GB" sz="2000" dirty="0" err="1"/>
              <a:t>behavior</a:t>
            </a:r>
            <a:r>
              <a:rPr lang="en-GB" sz="2000" dirty="0"/>
              <a:t>: Buying, having, and being (Vol. 10). Pearson.</a:t>
            </a:r>
          </a:p>
          <a:p>
            <a:endParaRPr lang="en-GB" dirty="0"/>
          </a:p>
        </p:txBody>
      </p:sp>
    </p:spTree>
    <p:extLst>
      <p:ext uri="{BB962C8B-B14F-4D97-AF65-F5344CB8AC3E}">
        <p14:creationId xmlns:p14="http://schemas.microsoft.com/office/powerpoint/2010/main" val="3360960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7200" dirty="0" smtClean="0"/>
              <a:t>Thank you</a:t>
            </a:r>
            <a:endParaRPr lang="en-GB" sz="7200" dirty="0"/>
          </a:p>
        </p:txBody>
      </p:sp>
    </p:spTree>
    <p:extLst>
      <p:ext uri="{BB962C8B-B14F-4D97-AF65-F5344CB8AC3E}">
        <p14:creationId xmlns:p14="http://schemas.microsoft.com/office/powerpoint/2010/main" val="41703161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97</TotalTime>
  <Words>616</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Analysis of customer purchasing behaviour an investigation of the UK mature women’s clothing market.  Qualitative research  SBPD7002</vt:lpstr>
      <vt:lpstr>INTRODUCTION</vt:lpstr>
      <vt:lpstr>Factors affecting consumer behaviour </vt:lpstr>
      <vt:lpstr>Celebrities and buying behaviour </vt:lpstr>
      <vt:lpstr>Literature review</vt:lpstr>
      <vt:lpstr>Aim and Objectives</vt:lpstr>
      <vt:lpstr>Research Philosophy &amp; method </vt:lpstr>
      <vt:lpstr>Limitations and Ethical Considerations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custome</dc:title>
  <dc:creator>yogita patel</dc:creator>
  <cp:lastModifiedBy>yogita patel</cp:lastModifiedBy>
  <cp:revision>14</cp:revision>
  <dcterms:created xsi:type="dcterms:W3CDTF">2018-08-21T21:44:20Z</dcterms:created>
  <dcterms:modified xsi:type="dcterms:W3CDTF">2018-08-22T20:52:38Z</dcterms:modified>
</cp:coreProperties>
</file>