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4" r:id="rId6"/>
    <p:sldId id="265" r:id="rId7"/>
    <p:sldId id="260" r:id="rId8"/>
    <p:sldId id="263"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083" autoAdjust="0"/>
  </p:normalViewPr>
  <p:slideViewPr>
    <p:cSldViewPr snapToGrid="0">
      <p:cViewPr>
        <p:scale>
          <a:sx n="82" d="100"/>
          <a:sy n="82" d="100"/>
        </p:scale>
        <p:origin x="300"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6.svg"/><Relationship Id="rId11" Type="http://schemas.openxmlformats.org/officeDocument/2006/relationships/image" Target="../media/image17.png"/><Relationship Id="rId5" Type="http://schemas.openxmlformats.org/officeDocument/2006/relationships/image" Target="../media/image5.png"/><Relationship Id="rId10" Type="http://schemas.openxmlformats.org/officeDocument/2006/relationships/image" Target="../media/image16.svg"/><Relationship Id="rId4" Type="http://schemas.openxmlformats.org/officeDocument/2006/relationships/image" Target="../media/image12.svg"/><Relationship Id="rId9" Type="http://schemas.openxmlformats.org/officeDocument/2006/relationships/image" Target="../media/image15.png"/></Relationships>
</file>

<file path=ppt/diagrams/_rels/data5.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 Id="rId14" Type="http://schemas.openxmlformats.org/officeDocument/2006/relationships/image" Target="../media/image3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6.svg"/><Relationship Id="rId11" Type="http://schemas.openxmlformats.org/officeDocument/2006/relationships/image" Target="../media/image17.png"/><Relationship Id="rId5" Type="http://schemas.openxmlformats.org/officeDocument/2006/relationships/image" Target="../media/image5.png"/><Relationship Id="rId10" Type="http://schemas.openxmlformats.org/officeDocument/2006/relationships/image" Target="../media/image16.svg"/><Relationship Id="rId4" Type="http://schemas.openxmlformats.org/officeDocument/2006/relationships/image" Target="../media/image12.svg"/><Relationship Id="rId9" Type="http://schemas.openxmlformats.org/officeDocument/2006/relationships/image" Target="../media/image15.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 Id="rId1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639CBB-5519-422F-BFF9-2B2B26210E95}"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AA2679D-8787-4610-958A-479E3A604FB6}">
      <dgm:prSet/>
      <dgm:spPr/>
      <dgm:t>
        <a:bodyPr/>
        <a:lstStyle/>
        <a:p>
          <a:r>
            <a:rPr lang="en-GB" b="1" noProof="0" dirty="0"/>
            <a:t>Theoretical Framework:</a:t>
          </a:r>
          <a:r>
            <a:rPr lang="en-GB" noProof="0" dirty="0"/>
            <a:t> The </a:t>
          </a:r>
          <a:r>
            <a:rPr lang="en-GB" b="1" noProof="0" dirty="0"/>
            <a:t>Job Demand–Control (JDC) Model</a:t>
          </a:r>
          <a:r>
            <a:rPr lang="en-GB" noProof="0" dirty="0"/>
            <a:t> explains how high job demands combined with low autonomy contribute to stress and burnout (Cooper &amp; Hall, 2018).</a:t>
          </a:r>
        </a:p>
      </dgm:t>
    </dgm:pt>
    <dgm:pt modelId="{A7E38F86-0188-4AEC-B920-AA459D92FDA9}" type="parTrans" cxnId="{A03C457E-B184-4AEA-A6A1-C8A8789B1736}">
      <dgm:prSet/>
      <dgm:spPr/>
      <dgm:t>
        <a:bodyPr/>
        <a:lstStyle/>
        <a:p>
          <a:endParaRPr lang="en-US"/>
        </a:p>
      </dgm:t>
    </dgm:pt>
    <dgm:pt modelId="{E892AF4B-39C7-468E-81BE-7A26C4BDADA2}" type="sibTrans" cxnId="{A03C457E-B184-4AEA-A6A1-C8A8789B1736}">
      <dgm:prSet/>
      <dgm:spPr/>
      <dgm:t>
        <a:bodyPr/>
        <a:lstStyle/>
        <a:p>
          <a:endParaRPr lang="en-US"/>
        </a:p>
      </dgm:t>
    </dgm:pt>
    <dgm:pt modelId="{12E6EDA3-BB13-453E-A0BB-104265F9CAEA}">
      <dgm:prSet/>
      <dgm:spPr/>
      <dgm:t>
        <a:bodyPr/>
        <a:lstStyle/>
        <a:p>
          <a:r>
            <a:rPr lang="en-GB" b="1" noProof="0" dirty="0"/>
            <a:t>Emotional Labour Theory</a:t>
          </a:r>
          <a:r>
            <a:rPr lang="en-GB" noProof="0" dirty="0"/>
            <a:t> (Hochschild, 1983, cited in Costa &amp; Costa, 2022) highlights the psychological strain of maintaining a pleasant demeanour during service interactions despite personal distress.</a:t>
          </a:r>
        </a:p>
      </dgm:t>
    </dgm:pt>
    <dgm:pt modelId="{E69A8419-0296-4599-9807-D623ED1E211D}" type="parTrans" cxnId="{75A76F06-F73A-49BC-9586-256C296A8D50}">
      <dgm:prSet/>
      <dgm:spPr/>
      <dgm:t>
        <a:bodyPr/>
        <a:lstStyle/>
        <a:p>
          <a:endParaRPr lang="en-US"/>
        </a:p>
      </dgm:t>
    </dgm:pt>
    <dgm:pt modelId="{E0F4A662-6EC2-42FB-B3EC-43E88ACD87F4}" type="sibTrans" cxnId="{75A76F06-F73A-49BC-9586-256C296A8D50}">
      <dgm:prSet/>
      <dgm:spPr/>
      <dgm:t>
        <a:bodyPr/>
        <a:lstStyle/>
        <a:p>
          <a:endParaRPr lang="en-US"/>
        </a:p>
      </dgm:t>
    </dgm:pt>
    <dgm:pt modelId="{A07682F6-88A5-4C9C-9133-5704174F4F7F}">
      <dgm:prSet/>
      <dgm:spPr/>
      <dgm:t>
        <a:bodyPr/>
        <a:lstStyle/>
        <a:p>
          <a:r>
            <a:rPr lang="en-GB" b="1" noProof="0" dirty="0"/>
            <a:t>Impact on Industry:</a:t>
          </a:r>
          <a:r>
            <a:rPr lang="en-GB" noProof="0" dirty="0"/>
            <a:t> Poor mental health reduces productivity, increases absenteeism, and accelerates turnover (Ford &amp; Sturman, 2020).</a:t>
          </a:r>
        </a:p>
      </dgm:t>
    </dgm:pt>
    <dgm:pt modelId="{D1C2E99F-F746-490D-A129-1A319607AF08}" type="parTrans" cxnId="{1D30E223-2830-4295-9147-DE87E45BFE8F}">
      <dgm:prSet/>
      <dgm:spPr/>
      <dgm:t>
        <a:bodyPr/>
        <a:lstStyle/>
        <a:p>
          <a:endParaRPr lang="en-US"/>
        </a:p>
      </dgm:t>
    </dgm:pt>
    <dgm:pt modelId="{AB526374-54FC-4241-AD46-AF33FAFB1437}" type="sibTrans" cxnId="{1D30E223-2830-4295-9147-DE87E45BFE8F}">
      <dgm:prSet/>
      <dgm:spPr/>
      <dgm:t>
        <a:bodyPr/>
        <a:lstStyle/>
        <a:p>
          <a:endParaRPr lang="en-US"/>
        </a:p>
      </dgm:t>
    </dgm:pt>
    <dgm:pt modelId="{AF6FE0DF-6CDD-49D5-B989-E6C64EBA6E05}">
      <dgm:prSet/>
      <dgm:spPr/>
      <dgm:t>
        <a:bodyPr/>
        <a:lstStyle/>
        <a:p>
          <a:r>
            <a:rPr lang="en-GB" b="1" noProof="0" dirty="0"/>
            <a:t>Recent Findings:</a:t>
          </a:r>
          <a:r>
            <a:rPr lang="en-GB" noProof="0" dirty="0"/>
            <a:t> Studies show that supportive workplace cultures and mental health literacy programs improve employee engagement and service quality (Costa &amp; Costa, 2022). However, stigma remains a major barrier, with many workers perceiving help-seeking as a weakness (Batabyal &amp; Das, 2018).</a:t>
          </a:r>
        </a:p>
      </dgm:t>
    </dgm:pt>
    <dgm:pt modelId="{031AC066-3D6A-4016-B455-5C7C0C75F03E}" type="parTrans" cxnId="{12DD6753-B733-4B63-821E-85C7A0047FE0}">
      <dgm:prSet/>
      <dgm:spPr/>
      <dgm:t>
        <a:bodyPr/>
        <a:lstStyle/>
        <a:p>
          <a:endParaRPr lang="en-US"/>
        </a:p>
      </dgm:t>
    </dgm:pt>
    <dgm:pt modelId="{76EB4644-7805-48AA-9F60-96B666A1083A}" type="sibTrans" cxnId="{12DD6753-B733-4B63-821E-85C7A0047FE0}">
      <dgm:prSet/>
      <dgm:spPr/>
      <dgm:t>
        <a:bodyPr/>
        <a:lstStyle/>
        <a:p>
          <a:endParaRPr lang="en-US"/>
        </a:p>
      </dgm:t>
    </dgm:pt>
    <dgm:pt modelId="{69379A3A-1462-4777-9D2F-186058F8EE8E}" type="pres">
      <dgm:prSet presAssocID="{E4639CBB-5519-422F-BFF9-2B2B26210E95}" presName="vert0" presStyleCnt="0">
        <dgm:presLayoutVars>
          <dgm:dir/>
          <dgm:animOne val="branch"/>
          <dgm:animLvl val="lvl"/>
        </dgm:presLayoutVars>
      </dgm:prSet>
      <dgm:spPr/>
    </dgm:pt>
    <dgm:pt modelId="{D43A8C1B-CB98-498B-AEB9-D8FB02B7904C}" type="pres">
      <dgm:prSet presAssocID="{5AA2679D-8787-4610-958A-479E3A604FB6}" presName="thickLine" presStyleLbl="alignNode1" presStyleIdx="0" presStyleCnt="4"/>
      <dgm:spPr/>
    </dgm:pt>
    <dgm:pt modelId="{D93DF15B-BF71-4D07-B34C-4BE6C94878FF}" type="pres">
      <dgm:prSet presAssocID="{5AA2679D-8787-4610-958A-479E3A604FB6}" presName="horz1" presStyleCnt="0"/>
      <dgm:spPr/>
    </dgm:pt>
    <dgm:pt modelId="{5806D2A8-F2B2-484A-98D7-FADC0ED8FB6D}" type="pres">
      <dgm:prSet presAssocID="{5AA2679D-8787-4610-958A-479E3A604FB6}" presName="tx1" presStyleLbl="revTx" presStyleIdx="0" presStyleCnt="4"/>
      <dgm:spPr/>
    </dgm:pt>
    <dgm:pt modelId="{ACA30C38-4F6A-49F8-8748-84B3E8A61AC7}" type="pres">
      <dgm:prSet presAssocID="{5AA2679D-8787-4610-958A-479E3A604FB6}" presName="vert1" presStyleCnt="0"/>
      <dgm:spPr/>
    </dgm:pt>
    <dgm:pt modelId="{88660939-1F12-47DB-92C9-A7B797B96AE1}" type="pres">
      <dgm:prSet presAssocID="{12E6EDA3-BB13-453E-A0BB-104265F9CAEA}" presName="thickLine" presStyleLbl="alignNode1" presStyleIdx="1" presStyleCnt="4"/>
      <dgm:spPr/>
    </dgm:pt>
    <dgm:pt modelId="{29DD7D6D-04BB-4FB4-A7FB-073DC950E2AE}" type="pres">
      <dgm:prSet presAssocID="{12E6EDA3-BB13-453E-A0BB-104265F9CAEA}" presName="horz1" presStyleCnt="0"/>
      <dgm:spPr/>
    </dgm:pt>
    <dgm:pt modelId="{0D093A14-CA74-4185-8421-C0D4F462CC91}" type="pres">
      <dgm:prSet presAssocID="{12E6EDA3-BB13-453E-A0BB-104265F9CAEA}" presName="tx1" presStyleLbl="revTx" presStyleIdx="1" presStyleCnt="4"/>
      <dgm:spPr/>
    </dgm:pt>
    <dgm:pt modelId="{F612C0E7-3499-4225-B900-FAB114CABD57}" type="pres">
      <dgm:prSet presAssocID="{12E6EDA3-BB13-453E-A0BB-104265F9CAEA}" presName="vert1" presStyleCnt="0"/>
      <dgm:spPr/>
    </dgm:pt>
    <dgm:pt modelId="{F7D68075-81C2-43D3-A0E7-FAFEBB080AB8}" type="pres">
      <dgm:prSet presAssocID="{A07682F6-88A5-4C9C-9133-5704174F4F7F}" presName="thickLine" presStyleLbl="alignNode1" presStyleIdx="2" presStyleCnt="4"/>
      <dgm:spPr/>
    </dgm:pt>
    <dgm:pt modelId="{D79D6843-7D89-454D-91E5-879C7EDFE8D5}" type="pres">
      <dgm:prSet presAssocID="{A07682F6-88A5-4C9C-9133-5704174F4F7F}" presName="horz1" presStyleCnt="0"/>
      <dgm:spPr/>
    </dgm:pt>
    <dgm:pt modelId="{1D8E6127-61EA-4AE2-8362-3B0AA49D2AA3}" type="pres">
      <dgm:prSet presAssocID="{A07682F6-88A5-4C9C-9133-5704174F4F7F}" presName="tx1" presStyleLbl="revTx" presStyleIdx="2" presStyleCnt="4"/>
      <dgm:spPr/>
    </dgm:pt>
    <dgm:pt modelId="{25F32017-05AA-4E8B-A984-8230E21C822F}" type="pres">
      <dgm:prSet presAssocID="{A07682F6-88A5-4C9C-9133-5704174F4F7F}" presName="vert1" presStyleCnt="0"/>
      <dgm:spPr/>
    </dgm:pt>
    <dgm:pt modelId="{CC0F850E-FED1-42BC-A346-369CA5D948A4}" type="pres">
      <dgm:prSet presAssocID="{AF6FE0DF-6CDD-49D5-B989-E6C64EBA6E05}" presName="thickLine" presStyleLbl="alignNode1" presStyleIdx="3" presStyleCnt="4"/>
      <dgm:spPr/>
    </dgm:pt>
    <dgm:pt modelId="{01778914-FC65-42D0-B64E-FCC2545B4203}" type="pres">
      <dgm:prSet presAssocID="{AF6FE0DF-6CDD-49D5-B989-E6C64EBA6E05}" presName="horz1" presStyleCnt="0"/>
      <dgm:spPr/>
    </dgm:pt>
    <dgm:pt modelId="{3E1F768A-F9D5-4601-B7E2-45105E7E3E23}" type="pres">
      <dgm:prSet presAssocID="{AF6FE0DF-6CDD-49D5-B989-E6C64EBA6E05}" presName="tx1" presStyleLbl="revTx" presStyleIdx="3" presStyleCnt="4"/>
      <dgm:spPr/>
    </dgm:pt>
    <dgm:pt modelId="{39763289-7FC2-4D5C-8BB4-4E458170474C}" type="pres">
      <dgm:prSet presAssocID="{AF6FE0DF-6CDD-49D5-B989-E6C64EBA6E05}" presName="vert1" presStyleCnt="0"/>
      <dgm:spPr/>
    </dgm:pt>
  </dgm:ptLst>
  <dgm:cxnLst>
    <dgm:cxn modelId="{75A76F06-F73A-49BC-9586-256C296A8D50}" srcId="{E4639CBB-5519-422F-BFF9-2B2B26210E95}" destId="{12E6EDA3-BB13-453E-A0BB-104265F9CAEA}" srcOrd="1" destOrd="0" parTransId="{E69A8419-0296-4599-9807-D623ED1E211D}" sibTransId="{E0F4A662-6EC2-42FB-B3EC-43E88ACD87F4}"/>
    <dgm:cxn modelId="{28CE8918-057E-4F69-8049-E878DBE05C38}" type="presOf" srcId="{E4639CBB-5519-422F-BFF9-2B2B26210E95}" destId="{69379A3A-1462-4777-9D2F-186058F8EE8E}" srcOrd="0" destOrd="0" presId="urn:microsoft.com/office/officeart/2008/layout/LinedList"/>
    <dgm:cxn modelId="{1D30E223-2830-4295-9147-DE87E45BFE8F}" srcId="{E4639CBB-5519-422F-BFF9-2B2B26210E95}" destId="{A07682F6-88A5-4C9C-9133-5704174F4F7F}" srcOrd="2" destOrd="0" parTransId="{D1C2E99F-F746-490D-A129-1A319607AF08}" sibTransId="{AB526374-54FC-4241-AD46-AF33FAFB1437}"/>
    <dgm:cxn modelId="{12DD6753-B733-4B63-821E-85C7A0047FE0}" srcId="{E4639CBB-5519-422F-BFF9-2B2B26210E95}" destId="{AF6FE0DF-6CDD-49D5-B989-E6C64EBA6E05}" srcOrd="3" destOrd="0" parTransId="{031AC066-3D6A-4016-B455-5C7C0C75F03E}" sibTransId="{76EB4644-7805-48AA-9F60-96B666A1083A}"/>
    <dgm:cxn modelId="{78A47A7D-CAE6-4A0C-94C4-317E15B0EA46}" type="presOf" srcId="{AF6FE0DF-6CDD-49D5-B989-E6C64EBA6E05}" destId="{3E1F768A-F9D5-4601-B7E2-45105E7E3E23}" srcOrd="0" destOrd="0" presId="urn:microsoft.com/office/officeart/2008/layout/LinedList"/>
    <dgm:cxn modelId="{A03C457E-B184-4AEA-A6A1-C8A8789B1736}" srcId="{E4639CBB-5519-422F-BFF9-2B2B26210E95}" destId="{5AA2679D-8787-4610-958A-479E3A604FB6}" srcOrd="0" destOrd="0" parTransId="{A7E38F86-0188-4AEC-B920-AA459D92FDA9}" sibTransId="{E892AF4B-39C7-468E-81BE-7A26C4BDADA2}"/>
    <dgm:cxn modelId="{C8AF7BB1-B4B9-4032-BF3B-A838D3D0D1B2}" type="presOf" srcId="{A07682F6-88A5-4C9C-9133-5704174F4F7F}" destId="{1D8E6127-61EA-4AE2-8362-3B0AA49D2AA3}" srcOrd="0" destOrd="0" presId="urn:microsoft.com/office/officeart/2008/layout/LinedList"/>
    <dgm:cxn modelId="{76E74EC2-99F1-404F-AB53-618605F9004B}" type="presOf" srcId="{12E6EDA3-BB13-453E-A0BB-104265F9CAEA}" destId="{0D093A14-CA74-4185-8421-C0D4F462CC91}" srcOrd="0" destOrd="0" presId="urn:microsoft.com/office/officeart/2008/layout/LinedList"/>
    <dgm:cxn modelId="{F2BA99F2-18DD-4915-A8D8-C0C73E3DEE0B}" type="presOf" srcId="{5AA2679D-8787-4610-958A-479E3A604FB6}" destId="{5806D2A8-F2B2-484A-98D7-FADC0ED8FB6D}" srcOrd="0" destOrd="0" presId="urn:microsoft.com/office/officeart/2008/layout/LinedList"/>
    <dgm:cxn modelId="{83795A78-3A02-4B79-9920-B381351FF3B4}" type="presParOf" srcId="{69379A3A-1462-4777-9D2F-186058F8EE8E}" destId="{D43A8C1B-CB98-498B-AEB9-D8FB02B7904C}" srcOrd="0" destOrd="0" presId="urn:microsoft.com/office/officeart/2008/layout/LinedList"/>
    <dgm:cxn modelId="{20088860-97E9-4283-8844-3D4BD957625A}" type="presParOf" srcId="{69379A3A-1462-4777-9D2F-186058F8EE8E}" destId="{D93DF15B-BF71-4D07-B34C-4BE6C94878FF}" srcOrd="1" destOrd="0" presId="urn:microsoft.com/office/officeart/2008/layout/LinedList"/>
    <dgm:cxn modelId="{5E731CEA-880A-4EE9-93E3-0A67CB5D5A77}" type="presParOf" srcId="{D93DF15B-BF71-4D07-B34C-4BE6C94878FF}" destId="{5806D2A8-F2B2-484A-98D7-FADC0ED8FB6D}" srcOrd="0" destOrd="0" presId="urn:microsoft.com/office/officeart/2008/layout/LinedList"/>
    <dgm:cxn modelId="{C49351E7-9D69-47CC-930C-E1D791FB260B}" type="presParOf" srcId="{D93DF15B-BF71-4D07-B34C-4BE6C94878FF}" destId="{ACA30C38-4F6A-49F8-8748-84B3E8A61AC7}" srcOrd="1" destOrd="0" presId="urn:microsoft.com/office/officeart/2008/layout/LinedList"/>
    <dgm:cxn modelId="{49B7D927-37F4-43AF-AB99-57040DD95804}" type="presParOf" srcId="{69379A3A-1462-4777-9D2F-186058F8EE8E}" destId="{88660939-1F12-47DB-92C9-A7B797B96AE1}" srcOrd="2" destOrd="0" presId="urn:microsoft.com/office/officeart/2008/layout/LinedList"/>
    <dgm:cxn modelId="{1727B3BB-11B2-4508-93B1-C07E9B076B39}" type="presParOf" srcId="{69379A3A-1462-4777-9D2F-186058F8EE8E}" destId="{29DD7D6D-04BB-4FB4-A7FB-073DC950E2AE}" srcOrd="3" destOrd="0" presId="urn:microsoft.com/office/officeart/2008/layout/LinedList"/>
    <dgm:cxn modelId="{C88D232C-FA00-4321-8F15-C3275A990806}" type="presParOf" srcId="{29DD7D6D-04BB-4FB4-A7FB-073DC950E2AE}" destId="{0D093A14-CA74-4185-8421-C0D4F462CC91}" srcOrd="0" destOrd="0" presId="urn:microsoft.com/office/officeart/2008/layout/LinedList"/>
    <dgm:cxn modelId="{85139C13-B274-4833-9F10-CFA746F585D7}" type="presParOf" srcId="{29DD7D6D-04BB-4FB4-A7FB-073DC950E2AE}" destId="{F612C0E7-3499-4225-B900-FAB114CABD57}" srcOrd="1" destOrd="0" presId="urn:microsoft.com/office/officeart/2008/layout/LinedList"/>
    <dgm:cxn modelId="{C9987D23-F259-48D6-9AA4-71BBF75B4F7A}" type="presParOf" srcId="{69379A3A-1462-4777-9D2F-186058F8EE8E}" destId="{F7D68075-81C2-43D3-A0E7-FAFEBB080AB8}" srcOrd="4" destOrd="0" presId="urn:microsoft.com/office/officeart/2008/layout/LinedList"/>
    <dgm:cxn modelId="{3564E23A-2104-472A-B7D0-36A2896A63BC}" type="presParOf" srcId="{69379A3A-1462-4777-9D2F-186058F8EE8E}" destId="{D79D6843-7D89-454D-91E5-879C7EDFE8D5}" srcOrd="5" destOrd="0" presId="urn:microsoft.com/office/officeart/2008/layout/LinedList"/>
    <dgm:cxn modelId="{B81873F3-AC88-4502-A69E-7A432C2EEDA2}" type="presParOf" srcId="{D79D6843-7D89-454D-91E5-879C7EDFE8D5}" destId="{1D8E6127-61EA-4AE2-8362-3B0AA49D2AA3}" srcOrd="0" destOrd="0" presId="urn:microsoft.com/office/officeart/2008/layout/LinedList"/>
    <dgm:cxn modelId="{437AEECE-8DF6-4A2B-AE1C-8EB5A9619D5F}" type="presParOf" srcId="{D79D6843-7D89-454D-91E5-879C7EDFE8D5}" destId="{25F32017-05AA-4E8B-A984-8230E21C822F}" srcOrd="1" destOrd="0" presId="urn:microsoft.com/office/officeart/2008/layout/LinedList"/>
    <dgm:cxn modelId="{276C537F-F96C-4DE3-B64B-86075DD8649C}" type="presParOf" srcId="{69379A3A-1462-4777-9D2F-186058F8EE8E}" destId="{CC0F850E-FED1-42BC-A346-369CA5D948A4}" srcOrd="6" destOrd="0" presId="urn:microsoft.com/office/officeart/2008/layout/LinedList"/>
    <dgm:cxn modelId="{176434B5-3F72-4F4B-B7B5-6718AEC6E528}" type="presParOf" srcId="{69379A3A-1462-4777-9D2F-186058F8EE8E}" destId="{01778914-FC65-42D0-B64E-FCC2545B4203}" srcOrd="7" destOrd="0" presId="urn:microsoft.com/office/officeart/2008/layout/LinedList"/>
    <dgm:cxn modelId="{8ED042A9-23F1-4C2D-9F88-13D5E0231BDF}" type="presParOf" srcId="{01778914-FC65-42D0-B64E-FCC2545B4203}" destId="{3E1F768A-F9D5-4601-B7E2-45105E7E3E23}" srcOrd="0" destOrd="0" presId="urn:microsoft.com/office/officeart/2008/layout/LinedList"/>
    <dgm:cxn modelId="{DA2939CF-1E1B-4091-AB37-4AF25DB4ED69}" type="presParOf" srcId="{01778914-FC65-42D0-B64E-FCC2545B4203}" destId="{39763289-7FC2-4D5C-8BB4-4E458170474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A420FD-FB90-40AB-A518-2F127A599FAE}"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GB"/>
        </a:p>
      </dgm:t>
    </dgm:pt>
    <dgm:pt modelId="{D41AB99A-6E22-4628-BD1C-F0D08755CBD1}">
      <dgm:prSet/>
      <dgm:spPr/>
      <dgm:t>
        <a:bodyPr/>
        <a:lstStyle/>
        <a:p>
          <a:r>
            <a:rPr lang="en-GB" b="1" noProof="0" dirty="0"/>
            <a:t>PESTEL Summary </a:t>
          </a:r>
          <a:endParaRPr lang="en-GB" noProof="0" dirty="0"/>
        </a:p>
      </dgm:t>
    </dgm:pt>
    <dgm:pt modelId="{FC677ABB-DE78-480A-843B-B75542F5F0E5}" type="parTrans" cxnId="{9A8EB1FB-9C5F-473D-ABBA-FA336D058416}">
      <dgm:prSet/>
      <dgm:spPr/>
      <dgm:t>
        <a:bodyPr/>
        <a:lstStyle/>
        <a:p>
          <a:endParaRPr lang="en-GB"/>
        </a:p>
      </dgm:t>
    </dgm:pt>
    <dgm:pt modelId="{AEA87D14-0346-4164-8BB1-538B36687945}" type="sibTrans" cxnId="{9A8EB1FB-9C5F-473D-ABBA-FA336D058416}">
      <dgm:prSet/>
      <dgm:spPr/>
      <dgm:t>
        <a:bodyPr/>
        <a:lstStyle/>
        <a:p>
          <a:endParaRPr lang="en-GB"/>
        </a:p>
      </dgm:t>
    </dgm:pt>
    <dgm:pt modelId="{4A049B73-44B9-481D-A830-2A65ECF54D4E}">
      <dgm:prSet/>
      <dgm:spPr/>
      <dgm:t>
        <a:bodyPr/>
        <a:lstStyle/>
        <a:p>
          <a:r>
            <a:rPr lang="en-GB" b="1" noProof="0" dirty="0"/>
            <a:t>Political:</a:t>
          </a:r>
          <a:r>
            <a:rPr lang="en-GB" noProof="0" dirty="0"/>
            <a:t> Governments and labour bodies are strengthening regulations around workplace mental health and psychological safety (Cooper &amp; Hall, 2018).</a:t>
          </a:r>
        </a:p>
      </dgm:t>
    </dgm:pt>
    <dgm:pt modelId="{012BEA4E-DDE7-4000-BB86-598B2E99A309}" type="parTrans" cxnId="{2A9EB535-728A-49AF-8E2C-215F45F31D4E}">
      <dgm:prSet/>
      <dgm:spPr/>
      <dgm:t>
        <a:bodyPr/>
        <a:lstStyle/>
        <a:p>
          <a:endParaRPr lang="en-GB"/>
        </a:p>
      </dgm:t>
    </dgm:pt>
    <dgm:pt modelId="{A4C4DCE1-7CC0-405E-83B7-5409B91762D3}" type="sibTrans" cxnId="{2A9EB535-728A-49AF-8E2C-215F45F31D4E}">
      <dgm:prSet/>
      <dgm:spPr/>
      <dgm:t>
        <a:bodyPr/>
        <a:lstStyle/>
        <a:p>
          <a:endParaRPr lang="en-GB"/>
        </a:p>
      </dgm:t>
    </dgm:pt>
    <dgm:pt modelId="{E14D7336-707D-4F10-BA76-C95B40DFD2AC}">
      <dgm:prSet/>
      <dgm:spPr/>
      <dgm:t>
        <a:bodyPr/>
        <a:lstStyle/>
        <a:p>
          <a:r>
            <a:rPr lang="en-GB" b="1" noProof="0" dirty="0"/>
            <a:t>Economic:</a:t>
          </a:r>
          <a:r>
            <a:rPr lang="en-GB" noProof="0" dirty="0"/>
            <a:t> Mental health-related turnover costs the hospitality sector millions annually due to recruitment and retraining (Ford &amp; Sturman, 2020).</a:t>
          </a:r>
        </a:p>
      </dgm:t>
    </dgm:pt>
    <dgm:pt modelId="{FB2ABC7A-EE8C-4890-8603-EB81F40BA1C4}" type="parTrans" cxnId="{81E23F27-005C-4846-978D-BA73A87DBF3F}">
      <dgm:prSet/>
      <dgm:spPr/>
      <dgm:t>
        <a:bodyPr/>
        <a:lstStyle/>
        <a:p>
          <a:endParaRPr lang="en-GB"/>
        </a:p>
      </dgm:t>
    </dgm:pt>
    <dgm:pt modelId="{B0EC0E85-741E-4D78-B863-59B2BF0228C8}" type="sibTrans" cxnId="{81E23F27-005C-4846-978D-BA73A87DBF3F}">
      <dgm:prSet/>
      <dgm:spPr/>
      <dgm:t>
        <a:bodyPr/>
        <a:lstStyle/>
        <a:p>
          <a:endParaRPr lang="en-GB"/>
        </a:p>
      </dgm:t>
    </dgm:pt>
    <dgm:pt modelId="{D1F4021C-8804-4D21-B283-1114B0F009F2}">
      <dgm:prSet/>
      <dgm:spPr/>
      <dgm:t>
        <a:bodyPr/>
        <a:lstStyle/>
        <a:p>
          <a:r>
            <a:rPr lang="en-GB" b="1" noProof="0" dirty="0"/>
            <a:t>Social:</a:t>
          </a:r>
          <a:r>
            <a:rPr lang="en-GB" noProof="0" dirty="0"/>
            <a:t> Rising awareness and social movements around mental well-being are pressuring organisations to adopt holistic wellness programs.</a:t>
          </a:r>
        </a:p>
      </dgm:t>
    </dgm:pt>
    <dgm:pt modelId="{8FF51CA6-E5AF-4407-9CE7-A73B93CB786C}" type="parTrans" cxnId="{04AF6E04-0082-49AB-85E9-29C8C7CA49DA}">
      <dgm:prSet/>
      <dgm:spPr/>
      <dgm:t>
        <a:bodyPr/>
        <a:lstStyle/>
        <a:p>
          <a:endParaRPr lang="en-GB"/>
        </a:p>
      </dgm:t>
    </dgm:pt>
    <dgm:pt modelId="{731A4017-DFB6-4DE1-B024-67ACFAD5586A}" type="sibTrans" cxnId="{04AF6E04-0082-49AB-85E9-29C8C7CA49DA}">
      <dgm:prSet/>
      <dgm:spPr/>
      <dgm:t>
        <a:bodyPr/>
        <a:lstStyle/>
        <a:p>
          <a:endParaRPr lang="en-GB"/>
        </a:p>
      </dgm:t>
    </dgm:pt>
    <dgm:pt modelId="{B94D5FE7-9577-40F2-8FFA-E818AD62D366}">
      <dgm:prSet/>
      <dgm:spPr/>
      <dgm:t>
        <a:bodyPr/>
        <a:lstStyle/>
        <a:p>
          <a:r>
            <a:rPr lang="en-GB" b="1" noProof="0" dirty="0"/>
            <a:t>Technological:</a:t>
          </a:r>
          <a:r>
            <a:rPr lang="en-GB" noProof="0" dirty="0"/>
            <a:t> Digital platforms and AI-driven well-being apps are being integrated into HR systems for stress management and anonymous reporting (Ivanov &amp; Webster, 2019).</a:t>
          </a:r>
        </a:p>
      </dgm:t>
    </dgm:pt>
    <dgm:pt modelId="{6BAB31C1-DE67-4957-9D7C-2E6E84FA5FE3}" type="parTrans" cxnId="{F5C7C698-50EA-43E6-92E9-51D0F8481714}">
      <dgm:prSet/>
      <dgm:spPr/>
      <dgm:t>
        <a:bodyPr/>
        <a:lstStyle/>
        <a:p>
          <a:endParaRPr lang="en-GB"/>
        </a:p>
      </dgm:t>
    </dgm:pt>
    <dgm:pt modelId="{A45CBB04-76B4-493B-A77B-251467C1CD11}" type="sibTrans" cxnId="{F5C7C698-50EA-43E6-92E9-51D0F8481714}">
      <dgm:prSet/>
      <dgm:spPr/>
      <dgm:t>
        <a:bodyPr/>
        <a:lstStyle/>
        <a:p>
          <a:endParaRPr lang="en-GB"/>
        </a:p>
      </dgm:t>
    </dgm:pt>
    <dgm:pt modelId="{159BC794-4B9F-46D9-87AD-123990A7E272}">
      <dgm:prSet/>
      <dgm:spPr/>
      <dgm:t>
        <a:bodyPr/>
        <a:lstStyle/>
        <a:p>
          <a:r>
            <a:rPr lang="en-GB" b="1" noProof="0" dirty="0"/>
            <a:t>Environmental:</a:t>
          </a:r>
          <a:r>
            <a:rPr lang="en-GB" noProof="0" dirty="0"/>
            <a:t> Unstable working conditions during crises such as COVID-19 have intensified emotional stress (Sharma et al., 2024).</a:t>
          </a:r>
        </a:p>
      </dgm:t>
    </dgm:pt>
    <dgm:pt modelId="{F4C02822-4F55-488C-B44F-264243F31FA0}" type="parTrans" cxnId="{AD217FA6-145D-4E41-8473-CA62BD62456F}">
      <dgm:prSet/>
      <dgm:spPr/>
      <dgm:t>
        <a:bodyPr/>
        <a:lstStyle/>
        <a:p>
          <a:endParaRPr lang="en-GB"/>
        </a:p>
      </dgm:t>
    </dgm:pt>
    <dgm:pt modelId="{F9BED863-F3FF-4C49-AAD4-73EE3A786618}" type="sibTrans" cxnId="{AD217FA6-145D-4E41-8473-CA62BD62456F}">
      <dgm:prSet/>
      <dgm:spPr/>
      <dgm:t>
        <a:bodyPr/>
        <a:lstStyle/>
        <a:p>
          <a:endParaRPr lang="en-GB"/>
        </a:p>
      </dgm:t>
    </dgm:pt>
    <dgm:pt modelId="{9DAAD9CB-DB47-4635-BB11-043AE8044B02}">
      <dgm:prSet/>
      <dgm:spPr/>
      <dgm:t>
        <a:bodyPr/>
        <a:lstStyle/>
        <a:p>
          <a:r>
            <a:rPr lang="en-GB" b="1" noProof="0" dirty="0"/>
            <a:t>Legal:</a:t>
          </a:r>
          <a:r>
            <a:rPr lang="en-GB" noProof="0" dirty="0"/>
            <a:t> Employment laws increasingly require mental health risk assessments and access to counselling support.</a:t>
          </a:r>
        </a:p>
      </dgm:t>
    </dgm:pt>
    <dgm:pt modelId="{A300B68F-49BE-4CE0-A790-87DEF83A5ACC}" type="parTrans" cxnId="{A62A5964-CAEF-4D24-915B-BF723C9506C6}">
      <dgm:prSet/>
      <dgm:spPr/>
      <dgm:t>
        <a:bodyPr/>
        <a:lstStyle/>
        <a:p>
          <a:endParaRPr lang="en-GB"/>
        </a:p>
      </dgm:t>
    </dgm:pt>
    <dgm:pt modelId="{7213D06D-72EB-4B62-8D44-C0A0E48B4A57}" type="sibTrans" cxnId="{A62A5964-CAEF-4D24-915B-BF723C9506C6}">
      <dgm:prSet/>
      <dgm:spPr/>
      <dgm:t>
        <a:bodyPr/>
        <a:lstStyle/>
        <a:p>
          <a:endParaRPr lang="en-GB"/>
        </a:p>
      </dgm:t>
    </dgm:pt>
    <dgm:pt modelId="{F87CC2AB-C7B1-44EE-A7EC-2D7FFC0573F4}">
      <dgm:prSet/>
      <dgm:spPr/>
      <dgm:t>
        <a:bodyPr/>
        <a:lstStyle/>
        <a:p>
          <a:r>
            <a:rPr lang="en-GB" b="1" noProof="0" dirty="0"/>
            <a:t>Industry Examples:</a:t>
          </a:r>
          <a:endParaRPr lang="en-GB" noProof="0" dirty="0"/>
        </a:p>
      </dgm:t>
    </dgm:pt>
    <dgm:pt modelId="{52392582-7339-46AE-B13A-3EC7CF6B1687}" type="parTrans" cxnId="{8AF64183-7592-4CB8-8BF6-333A40E45944}">
      <dgm:prSet/>
      <dgm:spPr/>
      <dgm:t>
        <a:bodyPr/>
        <a:lstStyle/>
        <a:p>
          <a:endParaRPr lang="en-GB"/>
        </a:p>
      </dgm:t>
    </dgm:pt>
    <dgm:pt modelId="{41E08334-C4AF-4BF8-900B-FDD28882F2EA}" type="sibTrans" cxnId="{8AF64183-7592-4CB8-8BF6-333A40E45944}">
      <dgm:prSet/>
      <dgm:spPr/>
      <dgm:t>
        <a:bodyPr/>
        <a:lstStyle/>
        <a:p>
          <a:endParaRPr lang="en-GB"/>
        </a:p>
      </dgm:t>
    </dgm:pt>
    <dgm:pt modelId="{C202E1FA-1E24-478B-90F2-B8636933316C}">
      <dgm:prSet/>
      <dgm:spPr/>
      <dgm:t>
        <a:bodyPr/>
        <a:lstStyle/>
        <a:p>
          <a:r>
            <a:rPr lang="en-GB" i="1" noProof="0" dirty="0"/>
            <a:t>Marriott International</a:t>
          </a:r>
          <a:r>
            <a:rPr lang="en-GB" noProof="0" dirty="0"/>
            <a:t> launched a “</a:t>
          </a:r>
          <a:r>
            <a:rPr lang="en-GB" noProof="0" dirty="0" err="1"/>
            <a:t>TakeCare</a:t>
          </a:r>
          <a:r>
            <a:rPr lang="en-GB" noProof="0" dirty="0"/>
            <a:t>” program promoting physical and emotional wellness.</a:t>
          </a:r>
        </a:p>
      </dgm:t>
    </dgm:pt>
    <dgm:pt modelId="{38D2043C-6DEE-479B-9CD7-9D962F4A59A2}" type="parTrans" cxnId="{4C862502-18FD-4A2E-BA98-2E7C54F390D1}">
      <dgm:prSet/>
      <dgm:spPr/>
      <dgm:t>
        <a:bodyPr/>
        <a:lstStyle/>
        <a:p>
          <a:endParaRPr lang="en-GB"/>
        </a:p>
      </dgm:t>
    </dgm:pt>
    <dgm:pt modelId="{7EA29251-DABE-45B2-BD30-D5DEC0655599}" type="sibTrans" cxnId="{4C862502-18FD-4A2E-BA98-2E7C54F390D1}">
      <dgm:prSet/>
      <dgm:spPr/>
      <dgm:t>
        <a:bodyPr/>
        <a:lstStyle/>
        <a:p>
          <a:endParaRPr lang="en-GB"/>
        </a:p>
      </dgm:t>
    </dgm:pt>
    <dgm:pt modelId="{2A1250DA-8859-4250-82AE-F614F93E1C88}">
      <dgm:prSet/>
      <dgm:spPr/>
      <dgm:t>
        <a:bodyPr/>
        <a:lstStyle/>
        <a:p>
          <a:r>
            <a:rPr lang="en-GB" i="1" noProof="0" dirty="0"/>
            <a:t>Hilton’s </a:t>
          </a:r>
          <a:r>
            <a:rPr lang="en-GB" i="1" noProof="0" dirty="0" err="1"/>
            <a:t>Thrive@Hilton</a:t>
          </a:r>
          <a:r>
            <a:rPr lang="en-GB" noProof="0" dirty="0"/>
            <a:t> offers mindfulness and resilience training globally.</a:t>
          </a:r>
        </a:p>
      </dgm:t>
    </dgm:pt>
    <dgm:pt modelId="{3B1ADF21-1CF6-4FA2-9AD9-B2C20EA8E6D8}" type="parTrans" cxnId="{0B9616CD-1B58-4B58-91FA-CCF8AFF21CA8}">
      <dgm:prSet/>
      <dgm:spPr/>
      <dgm:t>
        <a:bodyPr/>
        <a:lstStyle/>
        <a:p>
          <a:endParaRPr lang="en-GB"/>
        </a:p>
      </dgm:t>
    </dgm:pt>
    <dgm:pt modelId="{9F488D40-2462-482A-AAAF-A99F89AB3B08}" type="sibTrans" cxnId="{0B9616CD-1B58-4B58-91FA-CCF8AFF21CA8}">
      <dgm:prSet/>
      <dgm:spPr/>
      <dgm:t>
        <a:bodyPr/>
        <a:lstStyle/>
        <a:p>
          <a:endParaRPr lang="en-GB"/>
        </a:p>
      </dgm:t>
    </dgm:pt>
    <dgm:pt modelId="{CBD818E9-871F-4FFC-A48A-D885521D75E8}">
      <dgm:prSet/>
      <dgm:spPr/>
      <dgm:t>
        <a:bodyPr/>
        <a:lstStyle/>
        <a:p>
          <a:r>
            <a:rPr lang="en-GB" b="1" noProof="0" dirty="0"/>
            <a:t>Critical Reflection:</a:t>
          </a:r>
          <a:endParaRPr lang="en-GB" noProof="0" dirty="0"/>
        </a:p>
      </dgm:t>
    </dgm:pt>
    <dgm:pt modelId="{2EAB9A2C-8520-4137-A444-0804DE6C3B98}" type="parTrans" cxnId="{110E5818-BE48-4062-8EA0-D4B693DE16CA}">
      <dgm:prSet/>
      <dgm:spPr/>
      <dgm:t>
        <a:bodyPr/>
        <a:lstStyle/>
        <a:p>
          <a:endParaRPr lang="en-GB"/>
        </a:p>
      </dgm:t>
    </dgm:pt>
    <dgm:pt modelId="{72BA4E1F-6591-4A72-8526-6C31F401245A}" type="sibTrans" cxnId="{110E5818-BE48-4062-8EA0-D4B693DE16CA}">
      <dgm:prSet/>
      <dgm:spPr/>
      <dgm:t>
        <a:bodyPr/>
        <a:lstStyle/>
        <a:p>
          <a:endParaRPr lang="en-GB"/>
        </a:p>
      </dgm:t>
    </dgm:pt>
    <dgm:pt modelId="{372D5B84-EFAF-45C3-B1FC-84AAAADD8161}">
      <dgm:prSet/>
      <dgm:spPr/>
      <dgm:t>
        <a:bodyPr/>
        <a:lstStyle/>
        <a:p>
          <a:r>
            <a:rPr lang="en-GB" noProof="0" dirty="0"/>
            <a:t>While large hotel chains show progress, smaller operators often lack financial capacity to invest in structured mental health programs, reinforcing inequality across the sector.</a:t>
          </a:r>
        </a:p>
      </dgm:t>
    </dgm:pt>
    <dgm:pt modelId="{7C134101-27AE-49F9-BD86-9A4A3AA42715}" type="parTrans" cxnId="{095011FC-E6E8-45A5-AEBE-2DF173260631}">
      <dgm:prSet/>
      <dgm:spPr/>
      <dgm:t>
        <a:bodyPr/>
        <a:lstStyle/>
        <a:p>
          <a:endParaRPr lang="en-GB"/>
        </a:p>
      </dgm:t>
    </dgm:pt>
    <dgm:pt modelId="{134EEF35-1036-411C-B609-66BA45C21644}" type="sibTrans" cxnId="{095011FC-E6E8-45A5-AEBE-2DF173260631}">
      <dgm:prSet/>
      <dgm:spPr/>
      <dgm:t>
        <a:bodyPr/>
        <a:lstStyle/>
        <a:p>
          <a:endParaRPr lang="en-GB"/>
        </a:p>
      </dgm:t>
    </dgm:pt>
    <dgm:pt modelId="{B579EE64-3DC7-4D1A-9239-6CCE58463E7E}" type="pres">
      <dgm:prSet presAssocID="{14A420FD-FB90-40AB-A518-2F127A599FAE}" presName="linear" presStyleCnt="0">
        <dgm:presLayoutVars>
          <dgm:dir/>
          <dgm:animLvl val="lvl"/>
          <dgm:resizeHandles val="exact"/>
        </dgm:presLayoutVars>
      </dgm:prSet>
      <dgm:spPr/>
    </dgm:pt>
    <dgm:pt modelId="{FB208921-EF7C-4AE9-94A1-F6734D18D873}" type="pres">
      <dgm:prSet presAssocID="{D41AB99A-6E22-4628-BD1C-F0D08755CBD1}" presName="parentLin" presStyleCnt="0"/>
      <dgm:spPr/>
    </dgm:pt>
    <dgm:pt modelId="{EA02B27C-9EFB-444C-9D4C-AC875AD8CA9C}" type="pres">
      <dgm:prSet presAssocID="{D41AB99A-6E22-4628-BD1C-F0D08755CBD1}" presName="parentLeftMargin" presStyleLbl="node1" presStyleIdx="0" presStyleCnt="3"/>
      <dgm:spPr/>
    </dgm:pt>
    <dgm:pt modelId="{84DCC3BD-5E9A-4628-992C-C860EF75BFE9}" type="pres">
      <dgm:prSet presAssocID="{D41AB99A-6E22-4628-BD1C-F0D08755CBD1}" presName="parentText" presStyleLbl="node1" presStyleIdx="0" presStyleCnt="3">
        <dgm:presLayoutVars>
          <dgm:chMax val="0"/>
          <dgm:bulletEnabled val="1"/>
        </dgm:presLayoutVars>
      </dgm:prSet>
      <dgm:spPr/>
    </dgm:pt>
    <dgm:pt modelId="{F6CF39A3-FEF5-4E87-8EDE-742D30B88697}" type="pres">
      <dgm:prSet presAssocID="{D41AB99A-6E22-4628-BD1C-F0D08755CBD1}" presName="negativeSpace" presStyleCnt="0"/>
      <dgm:spPr/>
    </dgm:pt>
    <dgm:pt modelId="{8FA17167-E204-4997-9BC4-4F27C43DAFBD}" type="pres">
      <dgm:prSet presAssocID="{D41AB99A-6E22-4628-BD1C-F0D08755CBD1}" presName="childText" presStyleLbl="conFgAcc1" presStyleIdx="0" presStyleCnt="3">
        <dgm:presLayoutVars>
          <dgm:bulletEnabled val="1"/>
        </dgm:presLayoutVars>
      </dgm:prSet>
      <dgm:spPr/>
    </dgm:pt>
    <dgm:pt modelId="{C69282C3-C75B-4ABE-8EBB-BB1DF721FF30}" type="pres">
      <dgm:prSet presAssocID="{AEA87D14-0346-4164-8BB1-538B36687945}" presName="spaceBetweenRectangles" presStyleCnt="0"/>
      <dgm:spPr/>
    </dgm:pt>
    <dgm:pt modelId="{9165AFB9-46EA-43D7-A695-334ECD3C6460}" type="pres">
      <dgm:prSet presAssocID="{F87CC2AB-C7B1-44EE-A7EC-2D7FFC0573F4}" presName="parentLin" presStyleCnt="0"/>
      <dgm:spPr/>
    </dgm:pt>
    <dgm:pt modelId="{C5F04DCA-0254-46D1-87C5-8BD1E3B18137}" type="pres">
      <dgm:prSet presAssocID="{F87CC2AB-C7B1-44EE-A7EC-2D7FFC0573F4}" presName="parentLeftMargin" presStyleLbl="node1" presStyleIdx="0" presStyleCnt="3"/>
      <dgm:spPr/>
    </dgm:pt>
    <dgm:pt modelId="{778FFF7A-B5BC-467E-AA08-7A30A7DDCB8F}" type="pres">
      <dgm:prSet presAssocID="{F87CC2AB-C7B1-44EE-A7EC-2D7FFC0573F4}" presName="parentText" presStyleLbl="node1" presStyleIdx="1" presStyleCnt="3">
        <dgm:presLayoutVars>
          <dgm:chMax val="0"/>
          <dgm:bulletEnabled val="1"/>
        </dgm:presLayoutVars>
      </dgm:prSet>
      <dgm:spPr/>
    </dgm:pt>
    <dgm:pt modelId="{774F767E-F92B-4610-B9CC-4CFEB41678A7}" type="pres">
      <dgm:prSet presAssocID="{F87CC2AB-C7B1-44EE-A7EC-2D7FFC0573F4}" presName="negativeSpace" presStyleCnt="0"/>
      <dgm:spPr/>
    </dgm:pt>
    <dgm:pt modelId="{AD3DA47A-FB9C-4CF1-871C-B555D9A9DB15}" type="pres">
      <dgm:prSet presAssocID="{F87CC2AB-C7B1-44EE-A7EC-2D7FFC0573F4}" presName="childText" presStyleLbl="conFgAcc1" presStyleIdx="1" presStyleCnt="3">
        <dgm:presLayoutVars>
          <dgm:bulletEnabled val="1"/>
        </dgm:presLayoutVars>
      </dgm:prSet>
      <dgm:spPr/>
    </dgm:pt>
    <dgm:pt modelId="{D8DB58CD-65ED-4379-8D90-5DEC2102BCDE}" type="pres">
      <dgm:prSet presAssocID="{41E08334-C4AF-4BF8-900B-FDD28882F2EA}" presName="spaceBetweenRectangles" presStyleCnt="0"/>
      <dgm:spPr/>
    </dgm:pt>
    <dgm:pt modelId="{7A473EDB-785D-4D7A-8B3E-BA4E67D030D3}" type="pres">
      <dgm:prSet presAssocID="{CBD818E9-871F-4FFC-A48A-D885521D75E8}" presName="parentLin" presStyleCnt="0"/>
      <dgm:spPr/>
    </dgm:pt>
    <dgm:pt modelId="{C581AF0D-4F0F-4F66-9CF2-33ADAF00B844}" type="pres">
      <dgm:prSet presAssocID="{CBD818E9-871F-4FFC-A48A-D885521D75E8}" presName="parentLeftMargin" presStyleLbl="node1" presStyleIdx="1" presStyleCnt="3"/>
      <dgm:spPr/>
    </dgm:pt>
    <dgm:pt modelId="{29122941-8197-4FD0-83A9-242A8B02758C}" type="pres">
      <dgm:prSet presAssocID="{CBD818E9-871F-4FFC-A48A-D885521D75E8}" presName="parentText" presStyleLbl="node1" presStyleIdx="2" presStyleCnt="3">
        <dgm:presLayoutVars>
          <dgm:chMax val="0"/>
          <dgm:bulletEnabled val="1"/>
        </dgm:presLayoutVars>
      </dgm:prSet>
      <dgm:spPr/>
    </dgm:pt>
    <dgm:pt modelId="{51B68E43-3267-478E-9A5E-53710FE64D33}" type="pres">
      <dgm:prSet presAssocID="{CBD818E9-871F-4FFC-A48A-D885521D75E8}" presName="negativeSpace" presStyleCnt="0"/>
      <dgm:spPr/>
    </dgm:pt>
    <dgm:pt modelId="{7391FDCA-5692-4D5C-8BA5-4810D87C64BE}" type="pres">
      <dgm:prSet presAssocID="{CBD818E9-871F-4FFC-A48A-D885521D75E8}" presName="childText" presStyleLbl="conFgAcc1" presStyleIdx="2" presStyleCnt="3">
        <dgm:presLayoutVars>
          <dgm:bulletEnabled val="1"/>
        </dgm:presLayoutVars>
      </dgm:prSet>
      <dgm:spPr/>
    </dgm:pt>
  </dgm:ptLst>
  <dgm:cxnLst>
    <dgm:cxn modelId="{8E399401-2784-4B81-8CBF-7DF881BD80A3}" type="presOf" srcId="{D41AB99A-6E22-4628-BD1C-F0D08755CBD1}" destId="{EA02B27C-9EFB-444C-9D4C-AC875AD8CA9C}" srcOrd="0" destOrd="0" presId="urn:microsoft.com/office/officeart/2005/8/layout/list1"/>
    <dgm:cxn modelId="{4C862502-18FD-4A2E-BA98-2E7C54F390D1}" srcId="{F87CC2AB-C7B1-44EE-A7EC-2D7FFC0573F4}" destId="{C202E1FA-1E24-478B-90F2-B8636933316C}" srcOrd="0" destOrd="0" parTransId="{38D2043C-6DEE-479B-9CD7-9D962F4A59A2}" sibTransId="{7EA29251-DABE-45B2-BD30-D5DEC0655599}"/>
    <dgm:cxn modelId="{04AF6E04-0082-49AB-85E9-29C8C7CA49DA}" srcId="{D41AB99A-6E22-4628-BD1C-F0D08755CBD1}" destId="{D1F4021C-8804-4D21-B283-1114B0F009F2}" srcOrd="2" destOrd="0" parTransId="{8FF51CA6-E5AF-4407-9CE7-A73B93CB786C}" sibTransId="{731A4017-DFB6-4DE1-B024-67ACFAD5586A}"/>
    <dgm:cxn modelId="{110E5818-BE48-4062-8EA0-D4B693DE16CA}" srcId="{14A420FD-FB90-40AB-A518-2F127A599FAE}" destId="{CBD818E9-871F-4FFC-A48A-D885521D75E8}" srcOrd="2" destOrd="0" parTransId="{2EAB9A2C-8520-4137-A444-0804DE6C3B98}" sibTransId="{72BA4E1F-6591-4A72-8526-6C31F401245A}"/>
    <dgm:cxn modelId="{D5CAF01B-D905-41C6-8AE9-98D3FBDB5859}" type="presOf" srcId="{D1F4021C-8804-4D21-B283-1114B0F009F2}" destId="{8FA17167-E204-4997-9BC4-4F27C43DAFBD}" srcOrd="0" destOrd="2" presId="urn:microsoft.com/office/officeart/2005/8/layout/list1"/>
    <dgm:cxn modelId="{4C3FE224-CEF8-4AEC-8967-38F66C3C869E}" type="presOf" srcId="{4A049B73-44B9-481D-A830-2A65ECF54D4E}" destId="{8FA17167-E204-4997-9BC4-4F27C43DAFBD}" srcOrd="0" destOrd="0" presId="urn:microsoft.com/office/officeart/2005/8/layout/list1"/>
    <dgm:cxn modelId="{81E23F27-005C-4846-978D-BA73A87DBF3F}" srcId="{D41AB99A-6E22-4628-BD1C-F0D08755CBD1}" destId="{E14D7336-707D-4F10-BA76-C95B40DFD2AC}" srcOrd="1" destOrd="0" parTransId="{FB2ABC7A-EE8C-4890-8603-EB81F40BA1C4}" sibTransId="{B0EC0E85-741E-4D78-B863-59B2BF0228C8}"/>
    <dgm:cxn modelId="{2A9EB535-728A-49AF-8E2C-215F45F31D4E}" srcId="{D41AB99A-6E22-4628-BD1C-F0D08755CBD1}" destId="{4A049B73-44B9-481D-A830-2A65ECF54D4E}" srcOrd="0" destOrd="0" parTransId="{012BEA4E-DDE7-4000-BB86-598B2E99A309}" sibTransId="{A4C4DCE1-7CC0-405E-83B7-5409B91762D3}"/>
    <dgm:cxn modelId="{86D2965C-BE0A-4289-943D-C3A7F1243BD1}" type="presOf" srcId="{372D5B84-EFAF-45C3-B1FC-84AAAADD8161}" destId="{7391FDCA-5692-4D5C-8BA5-4810D87C64BE}" srcOrd="0" destOrd="0" presId="urn:microsoft.com/office/officeart/2005/8/layout/list1"/>
    <dgm:cxn modelId="{A62A5964-CAEF-4D24-915B-BF723C9506C6}" srcId="{D41AB99A-6E22-4628-BD1C-F0D08755CBD1}" destId="{9DAAD9CB-DB47-4635-BB11-043AE8044B02}" srcOrd="5" destOrd="0" parTransId="{A300B68F-49BE-4CE0-A790-87DEF83A5ACC}" sibTransId="{7213D06D-72EB-4B62-8D44-C0A0E48B4A57}"/>
    <dgm:cxn modelId="{730DE06A-B9D1-4D7D-BDFF-EF5C90D4F007}" type="presOf" srcId="{14A420FD-FB90-40AB-A518-2F127A599FAE}" destId="{B579EE64-3DC7-4D1A-9239-6CCE58463E7E}" srcOrd="0" destOrd="0" presId="urn:microsoft.com/office/officeart/2005/8/layout/list1"/>
    <dgm:cxn modelId="{1087826F-5B59-41BC-90DB-531DB8CA8BC5}" type="presOf" srcId="{D41AB99A-6E22-4628-BD1C-F0D08755CBD1}" destId="{84DCC3BD-5E9A-4628-992C-C860EF75BFE9}" srcOrd="1" destOrd="0" presId="urn:microsoft.com/office/officeart/2005/8/layout/list1"/>
    <dgm:cxn modelId="{92AC6D74-5ABB-43EF-8D6A-80B801C2EF68}" type="presOf" srcId="{2A1250DA-8859-4250-82AE-F614F93E1C88}" destId="{AD3DA47A-FB9C-4CF1-871C-B555D9A9DB15}" srcOrd="0" destOrd="1" presId="urn:microsoft.com/office/officeart/2005/8/layout/list1"/>
    <dgm:cxn modelId="{B4F9F879-6C47-443F-A6E8-AAB9235B19A9}" type="presOf" srcId="{9DAAD9CB-DB47-4635-BB11-043AE8044B02}" destId="{8FA17167-E204-4997-9BC4-4F27C43DAFBD}" srcOrd="0" destOrd="5" presId="urn:microsoft.com/office/officeart/2005/8/layout/list1"/>
    <dgm:cxn modelId="{CBC4557F-71AD-42A4-8AE4-C28109DB72F7}" type="presOf" srcId="{E14D7336-707D-4F10-BA76-C95B40DFD2AC}" destId="{8FA17167-E204-4997-9BC4-4F27C43DAFBD}" srcOrd="0" destOrd="1" presId="urn:microsoft.com/office/officeart/2005/8/layout/list1"/>
    <dgm:cxn modelId="{9A51567F-F8F4-49C7-8A09-DD5709EEDC4B}" type="presOf" srcId="{B94D5FE7-9577-40F2-8FFA-E818AD62D366}" destId="{8FA17167-E204-4997-9BC4-4F27C43DAFBD}" srcOrd="0" destOrd="3" presId="urn:microsoft.com/office/officeart/2005/8/layout/list1"/>
    <dgm:cxn modelId="{8AF64183-7592-4CB8-8BF6-333A40E45944}" srcId="{14A420FD-FB90-40AB-A518-2F127A599FAE}" destId="{F87CC2AB-C7B1-44EE-A7EC-2D7FFC0573F4}" srcOrd="1" destOrd="0" parTransId="{52392582-7339-46AE-B13A-3EC7CF6B1687}" sibTransId="{41E08334-C4AF-4BF8-900B-FDD28882F2EA}"/>
    <dgm:cxn modelId="{F37BDD8D-18ED-435B-8D0D-F1FEB4879FD4}" type="presOf" srcId="{F87CC2AB-C7B1-44EE-A7EC-2D7FFC0573F4}" destId="{C5F04DCA-0254-46D1-87C5-8BD1E3B18137}" srcOrd="0" destOrd="0" presId="urn:microsoft.com/office/officeart/2005/8/layout/list1"/>
    <dgm:cxn modelId="{F5C7C698-50EA-43E6-92E9-51D0F8481714}" srcId="{D41AB99A-6E22-4628-BD1C-F0D08755CBD1}" destId="{B94D5FE7-9577-40F2-8FFA-E818AD62D366}" srcOrd="3" destOrd="0" parTransId="{6BAB31C1-DE67-4957-9D7C-2E6E84FA5FE3}" sibTransId="{A45CBB04-76B4-493B-A77B-251467C1CD11}"/>
    <dgm:cxn modelId="{AD217FA6-145D-4E41-8473-CA62BD62456F}" srcId="{D41AB99A-6E22-4628-BD1C-F0D08755CBD1}" destId="{159BC794-4B9F-46D9-87AD-123990A7E272}" srcOrd="4" destOrd="0" parTransId="{F4C02822-4F55-488C-B44F-264243F31FA0}" sibTransId="{F9BED863-F3FF-4C49-AAD4-73EE3A786618}"/>
    <dgm:cxn modelId="{B249C1BE-19A9-4B05-AC8B-AFB563CF811D}" type="presOf" srcId="{159BC794-4B9F-46D9-87AD-123990A7E272}" destId="{8FA17167-E204-4997-9BC4-4F27C43DAFBD}" srcOrd="0" destOrd="4" presId="urn:microsoft.com/office/officeart/2005/8/layout/list1"/>
    <dgm:cxn modelId="{A54761C7-D26D-4130-8260-136EBB8E4A5A}" type="presOf" srcId="{CBD818E9-871F-4FFC-A48A-D885521D75E8}" destId="{C581AF0D-4F0F-4F66-9CF2-33ADAF00B844}" srcOrd="0" destOrd="0" presId="urn:microsoft.com/office/officeart/2005/8/layout/list1"/>
    <dgm:cxn modelId="{F5A80ACD-0894-4F8E-9AAF-D5339CC53009}" type="presOf" srcId="{CBD818E9-871F-4FFC-A48A-D885521D75E8}" destId="{29122941-8197-4FD0-83A9-242A8B02758C}" srcOrd="1" destOrd="0" presId="urn:microsoft.com/office/officeart/2005/8/layout/list1"/>
    <dgm:cxn modelId="{0B9616CD-1B58-4B58-91FA-CCF8AFF21CA8}" srcId="{F87CC2AB-C7B1-44EE-A7EC-2D7FFC0573F4}" destId="{2A1250DA-8859-4250-82AE-F614F93E1C88}" srcOrd="1" destOrd="0" parTransId="{3B1ADF21-1CF6-4FA2-9AD9-B2C20EA8E6D8}" sibTransId="{9F488D40-2462-482A-AAAF-A99F89AB3B08}"/>
    <dgm:cxn modelId="{739B23E7-1ED3-4804-BA5E-894CEFBF5E9B}" type="presOf" srcId="{C202E1FA-1E24-478B-90F2-B8636933316C}" destId="{AD3DA47A-FB9C-4CF1-871C-B555D9A9DB15}" srcOrd="0" destOrd="0" presId="urn:microsoft.com/office/officeart/2005/8/layout/list1"/>
    <dgm:cxn modelId="{10021CF2-99CD-46CB-A2B5-75D9E8054FFC}" type="presOf" srcId="{F87CC2AB-C7B1-44EE-A7EC-2D7FFC0573F4}" destId="{778FFF7A-B5BC-467E-AA08-7A30A7DDCB8F}" srcOrd="1" destOrd="0" presId="urn:microsoft.com/office/officeart/2005/8/layout/list1"/>
    <dgm:cxn modelId="{9A8EB1FB-9C5F-473D-ABBA-FA336D058416}" srcId="{14A420FD-FB90-40AB-A518-2F127A599FAE}" destId="{D41AB99A-6E22-4628-BD1C-F0D08755CBD1}" srcOrd="0" destOrd="0" parTransId="{FC677ABB-DE78-480A-843B-B75542F5F0E5}" sibTransId="{AEA87D14-0346-4164-8BB1-538B36687945}"/>
    <dgm:cxn modelId="{095011FC-E6E8-45A5-AEBE-2DF173260631}" srcId="{CBD818E9-871F-4FFC-A48A-D885521D75E8}" destId="{372D5B84-EFAF-45C3-B1FC-84AAAADD8161}" srcOrd="0" destOrd="0" parTransId="{7C134101-27AE-49F9-BD86-9A4A3AA42715}" sibTransId="{134EEF35-1036-411C-B609-66BA45C21644}"/>
    <dgm:cxn modelId="{347C928B-6C12-4A50-ACF0-D3F844B8AAFD}" type="presParOf" srcId="{B579EE64-3DC7-4D1A-9239-6CCE58463E7E}" destId="{FB208921-EF7C-4AE9-94A1-F6734D18D873}" srcOrd="0" destOrd="0" presId="urn:microsoft.com/office/officeart/2005/8/layout/list1"/>
    <dgm:cxn modelId="{0238B74A-174E-4B05-997A-A1955FDE698C}" type="presParOf" srcId="{FB208921-EF7C-4AE9-94A1-F6734D18D873}" destId="{EA02B27C-9EFB-444C-9D4C-AC875AD8CA9C}" srcOrd="0" destOrd="0" presId="urn:microsoft.com/office/officeart/2005/8/layout/list1"/>
    <dgm:cxn modelId="{C81A7245-B457-46C9-A600-A8023D550126}" type="presParOf" srcId="{FB208921-EF7C-4AE9-94A1-F6734D18D873}" destId="{84DCC3BD-5E9A-4628-992C-C860EF75BFE9}" srcOrd="1" destOrd="0" presId="urn:microsoft.com/office/officeart/2005/8/layout/list1"/>
    <dgm:cxn modelId="{B58780E9-9FA0-4D2B-9D95-BE38ECF98335}" type="presParOf" srcId="{B579EE64-3DC7-4D1A-9239-6CCE58463E7E}" destId="{F6CF39A3-FEF5-4E87-8EDE-742D30B88697}" srcOrd="1" destOrd="0" presId="urn:microsoft.com/office/officeart/2005/8/layout/list1"/>
    <dgm:cxn modelId="{FF420961-7624-4A68-B747-3D2082B42CA6}" type="presParOf" srcId="{B579EE64-3DC7-4D1A-9239-6CCE58463E7E}" destId="{8FA17167-E204-4997-9BC4-4F27C43DAFBD}" srcOrd="2" destOrd="0" presId="urn:microsoft.com/office/officeart/2005/8/layout/list1"/>
    <dgm:cxn modelId="{A2DF1678-EE31-41A4-BAAF-376122ECFFEC}" type="presParOf" srcId="{B579EE64-3DC7-4D1A-9239-6CCE58463E7E}" destId="{C69282C3-C75B-4ABE-8EBB-BB1DF721FF30}" srcOrd="3" destOrd="0" presId="urn:microsoft.com/office/officeart/2005/8/layout/list1"/>
    <dgm:cxn modelId="{AD6D74DE-5ACF-4A62-99F0-7A811B29FDF9}" type="presParOf" srcId="{B579EE64-3DC7-4D1A-9239-6CCE58463E7E}" destId="{9165AFB9-46EA-43D7-A695-334ECD3C6460}" srcOrd="4" destOrd="0" presId="urn:microsoft.com/office/officeart/2005/8/layout/list1"/>
    <dgm:cxn modelId="{A928F975-C6C8-42A2-B4C7-C4011D14F146}" type="presParOf" srcId="{9165AFB9-46EA-43D7-A695-334ECD3C6460}" destId="{C5F04DCA-0254-46D1-87C5-8BD1E3B18137}" srcOrd="0" destOrd="0" presId="urn:microsoft.com/office/officeart/2005/8/layout/list1"/>
    <dgm:cxn modelId="{4408676A-B636-43BC-8BF6-423CDF13933C}" type="presParOf" srcId="{9165AFB9-46EA-43D7-A695-334ECD3C6460}" destId="{778FFF7A-B5BC-467E-AA08-7A30A7DDCB8F}" srcOrd="1" destOrd="0" presId="urn:microsoft.com/office/officeart/2005/8/layout/list1"/>
    <dgm:cxn modelId="{11AE7008-7CD1-4425-A988-8991941AD944}" type="presParOf" srcId="{B579EE64-3DC7-4D1A-9239-6CCE58463E7E}" destId="{774F767E-F92B-4610-B9CC-4CFEB41678A7}" srcOrd="5" destOrd="0" presId="urn:microsoft.com/office/officeart/2005/8/layout/list1"/>
    <dgm:cxn modelId="{7CFA07D5-BF0E-4608-8443-DFE8746342B1}" type="presParOf" srcId="{B579EE64-3DC7-4D1A-9239-6CCE58463E7E}" destId="{AD3DA47A-FB9C-4CF1-871C-B555D9A9DB15}" srcOrd="6" destOrd="0" presId="urn:microsoft.com/office/officeart/2005/8/layout/list1"/>
    <dgm:cxn modelId="{05AB7263-B41F-4770-9450-6E13C924AB92}" type="presParOf" srcId="{B579EE64-3DC7-4D1A-9239-6CCE58463E7E}" destId="{D8DB58CD-65ED-4379-8D90-5DEC2102BCDE}" srcOrd="7" destOrd="0" presId="urn:microsoft.com/office/officeart/2005/8/layout/list1"/>
    <dgm:cxn modelId="{4C0C2438-9883-4061-BC1D-A5CF226733F4}" type="presParOf" srcId="{B579EE64-3DC7-4D1A-9239-6CCE58463E7E}" destId="{7A473EDB-785D-4D7A-8B3E-BA4E67D030D3}" srcOrd="8" destOrd="0" presId="urn:microsoft.com/office/officeart/2005/8/layout/list1"/>
    <dgm:cxn modelId="{3A88C006-54E4-4BA7-A3D7-56479327DAFF}" type="presParOf" srcId="{7A473EDB-785D-4D7A-8B3E-BA4E67D030D3}" destId="{C581AF0D-4F0F-4F66-9CF2-33ADAF00B844}" srcOrd="0" destOrd="0" presId="urn:microsoft.com/office/officeart/2005/8/layout/list1"/>
    <dgm:cxn modelId="{27B15676-4EB5-4600-B6AA-9463265EF5A1}" type="presParOf" srcId="{7A473EDB-785D-4D7A-8B3E-BA4E67D030D3}" destId="{29122941-8197-4FD0-83A9-242A8B02758C}" srcOrd="1" destOrd="0" presId="urn:microsoft.com/office/officeart/2005/8/layout/list1"/>
    <dgm:cxn modelId="{6FEF4710-5370-485F-A0AF-CFB992771081}" type="presParOf" srcId="{B579EE64-3DC7-4D1A-9239-6CCE58463E7E}" destId="{51B68E43-3267-478E-9A5E-53710FE64D33}" srcOrd="9" destOrd="0" presId="urn:microsoft.com/office/officeart/2005/8/layout/list1"/>
    <dgm:cxn modelId="{FB0DBF92-1B99-45F7-832F-36208D0A50BC}" type="presParOf" srcId="{B579EE64-3DC7-4D1A-9239-6CCE58463E7E}" destId="{7391FDCA-5692-4D5C-8BA5-4810D87C64BE}"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5D75CC-4F26-4F0D-8E9C-599F94A858E1}"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GB"/>
        </a:p>
      </dgm:t>
    </dgm:pt>
    <dgm:pt modelId="{C7FF5C1C-9CCE-4FD4-A6FA-67F449ED1331}">
      <dgm:prSet/>
      <dgm:spPr/>
      <dgm:t>
        <a:bodyPr/>
        <a:lstStyle/>
        <a:p>
          <a:pPr>
            <a:lnSpc>
              <a:spcPct val="100000"/>
            </a:lnSpc>
            <a:defRPr b="1"/>
          </a:pPr>
          <a:r>
            <a:rPr lang="en-GB" b="0" noProof="0" dirty="0"/>
            <a:t>Problem:</a:t>
          </a:r>
        </a:p>
      </dgm:t>
    </dgm:pt>
    <dgm:pt modelId="{50E0013B-202B-491C-8C6F-79E222EB44FB}" type="parTrans" cxnId="{7A0A1C15-05C2-426A-AB72-BD1E3943356A}">
      <dgm:prSet/>
      <dgm:spPr/>
      <dgm:t>
        <a:bodyPr/>
        <a:lstStyle/>
        <a:p>
          <a:endParaRPr lang="en-GB"/>
        </a:p>
      </dgm:t>
    </dgm:pt>
    <dgm:pt modelId="{FDE176BA-A390-4D2F-8F5C-A588E9911A97}" type="sibTrans" cxnId="{7A0A1C15-05C2-426A-AB72-BD1E3943356A}">
      <dgm:prSet/>
      <dgm:spPr/>
      <dgm:t>
        <a:bodyPr/>
        <a:lstStyle/>
        <a:p>
          <a:endParaRPr lang="en-GB"/>
        </a:p>
      </dgm:t>
    </dgm:pt>
    <dgm:pt modelId="{75787544-09B3-49B6-BA4D-CCDAEB49B84B}">
      <dgm:prSet/>
      <dgm:spPr/>
      <dgm:t>
        <a:bodyPr/>
        <a:lstStyle/>
        <a:p>
          <a:pPr>
            <a:lnSpc>
              <a:spcPct val="100000"/>
            </a:lnSpc>
          </a:pPr>
          <a:r>
            <a:rPr lang="en-GB" b="0" noProof="0" dirty="0"/>
            <a:t>There is a deepening mental health crisis in the hospitality industry.</a:t>
          </a:r>
        </a:p>
      </dgm:t>
    </dgm:pt>
    <dgm:pt modelId="{01AB9CEC-6DA3-4CDC-AB08-A67C6F785BF6}" type="parTrans" cxnId="{174D7D4F-EFF9-42E2-9EE4-B7A1E7C60721}">
      <dgm:prSet/>
      <dgm:spPr/>
      <dgm:t>
        <a:bodyPr/>
        <a:lstStyle/>
        <a:p>
          <a:endParaRPr lang="en-GB"/>
        </a:p>
      </dgm:t>
    </dgm:pt>
    <dgm:pt modelId="{1A51C5C3-9C45-44B4-BCF6-1351418F0105}" type="sibTrans" cxnId="{174D7D4F-EFF9-42E2-9EE4-B7A1E7C60721}">
      <dgm:prSet/>
      <dgm:spPr/>
      <dgm:t>
        <a:bodyPr/>
        <a:lstStyle/>
        <a:p>
          <a:endParaRPr lang="en-GB"/>
        </a:p>
      </dgm:t>
    </dgm:pt>
    <dgm:pt modelId="{E5F632E8-1D01-429F-B3E5-A646E61AD61E}">
      <dgm:prSet/>
      <dgm:spPr/>
      <dgm:t>
        <a:bodyPr/>
        <a:lstStyle/>
        <a:p>
          <a:pPr>
            <a:lnSpc>
              <a:spcPct val="100000"/>
            </a:lnSpc>
            <a:defRPr b="1"/>
          </a:pPr>
          <a:r>
            <a:rPr lang="en-GB" b="0" noProof="0" dirty="0"/>
            <a:t>Why 1:</a:t>
          </a:r>
        </a:p>
      </dgm:t>
    </dgm:pt>
    <dgm:pt modelId="{1DF2C4C9-9C60-4A60-9750-1F4BAAD628C0}" type="parTrans" cxnId="{10A8FCD4-4BEE-4B37-95D3-842B80034CE8}">
      <dgm:prSet/>
      <dgm:spPr/>
      <dgm:t>
        <a:bodyPr/>
        <a:lstStyle/>
        <a:p>
          <a:endParaRPr lang="en-GB"/>
        </a:p>
      </dgm:t>
    </dgm:pt>
    <dgm:pt modelId="{8057C303-47CD-49DE-AA3C-C705B34C40D0}" type="sibTrans" cxnId="{10A8FCD4-4BEE-4B37-95D3-842B80034CE8}">
      <dgm:prSet/>
      <dgm:spPr/>
      <dgm:t>
        <a:bodyPr/>
        <a:lstStyle/>
        <a:p>
          <a:endParaRPr lang="en-GB"/>
        </a:p>
      </dgm:t>
    </dgm:pt>
    <dgm:pt modelId="{FC472E62-AE3A-42D9-9031-A680BF7E9A29}">
      <dgm:prSet/>
      <dgm:spPr/>
      <dgm:t>
        <a:bodyPr/>
        <a:lstStyle/>
        <a:p>
          <a:pPr>
            <a:lnSpc>
              <a:spcPct val="100000"/>
            </a:lnSpc>
          </a:pPr>
          <a:r>
            <a:rPr lang="en-GB" b="0" noProof="0" dirty="0"/>
            <a:t>Because hospitality workers are experiencing high stress, burnout, and emotional fatigue.</a:t>
          </a:r>
        </a:p>
      </dgm:t>
    </dgm:pt>
    <dgm:pt modelId="{E3F74E58-DB3A-47EC-BD54-33CE5A731B04}" type="parTrans" cxnId="{271FF339-7DAA-4BE4-9F33-555E7ED24E86}">
      <dgm:prSet/>
      <dgm:spPr/>
      <dgm:t>
        <a:bodyPr/>
        <a:lstStyle/>
        <a:p>
          <a:endParaRPr lang="en-GB"/>
        </a:p>
      </dgm:t>
    </dgm:pt>
    <dgm:pt modelId="{B34A174A-4972-4850-A0CA-193D925A40F0}" type="sibTrans" cxnId="{271FF339-7DAA-4BE4-9F33-555E7ED24E86}">
      <dgm:prSet/>
      <dgm:spPr/>
      <dgm:t>
        <a:bodyPr/>
        <a:lstStyle/>
        <a:p>
          <a:endParaRPr lang="en-GB"/>
        </a:p>
      </dgm:t>
    </dgm:pt>
    <dgm:pt modelId="{903C59A2-A42A-46ED-AE10-3D8DFE3AAC28}">
      <dgm:prSet/>
      <dgm:spPr/>
      <dgm:t>
        <a:bodyPr/>
        <a:lstStyle/>
        <a:p>
          <a:pPr>
            <a:lnSpc>
              <a:spcPct val="100000"/>
            </a:lnSpc>
          </a:pPr>
          <a:r>
            <a:rPr lang="en-GB" b="0" i="1" noProof="0" dirty="0"/>
            <a:t>Evidence:</a:t>
          </a:r>
          <a:r>
            <a:rPr lang="en-GB" b="0" noProof="0" dirty="0"/>
            <a:t> Long working hours, emotional labour, and job insecurity.</a:t>
          </a:r>
        </a:p>
      </dgm:t>
    </dgm:pt>
    <dgm:pt modelId="{E3D92D98-9CBB-4B6A-936A-CE954638B753}" type="parTrans" cxnId="{1361885C-ADB4-44E2-BE1E-B25A552DE096}">
      <dgm:prSet/>
      <dgm:spPr/>
      <dgm:t>
        <a:bodyPr/>
        <a:lstStyle/>
        <a:p>
          <a:endParaRPr lang="en-GB"/>
        </a:p>
      </dgm:t>
    </dgm:pt>
    <dgm:pt modelId="{DF40A19D-49C9-4455-8E26-5FC67FF73D4C}" type="sibTrans" cxnId="{1361885C-ADB4-44E2-BE1E-B25A552DE096}">
      <dgm:prSet/>
      <dgm:spPr/>
      <dgm:t>
        <a:bodyPr/>
        <a:lstStyle/>
        <a:p>
          <a:endParaRPr lang="en-GB"/>
        </a:p>
      </dgm:t>
    </dgm:pt>
    <dgm:pt modelId="{0AC77185-DD00-4527-B437-EB2307474D06}">
      <dgm:prSet/>
      <dgm:spPr/>
      <dgm:t>
        <a:bodyPr/>
        <a:lstStyle/>
        <a:p>
          <a:pPr>
            <a:lnSpc>
              <a:spcPct val="100000"/>
            </a:lnSpc>
            <a:defRPr b="1"/>
          </a:pPr>
          <a:r>
            <a:rPr lang="en-GB" b="0" noProof="0" dirty="0"/>
            <a:t>Why 2:</a:t>
          </a:r>
        </a:p>
      </dgm:t>
    </dgm:pt>
    <dgm:pt modelId="{30D9EB05-6D61-41EB-BCE6-94AFE89B07DE}" type="parTrans" cxnId="{3B0DDECD-F75A-4E6D-BEE4-1012A9879CE2}">
      <dgm:prSet/>
      <dgm:spPr/>
      <dgm:t>
        <a:bodyPr/>
        <a:lstStyle/>
        <a:p>
          <a:endParaRPr lang="en-GB"/>
        </a:p>
      </dgm:t>
    </dgm:pt>
    <dgm:pt modelId="{52501A5E-B524-488A-BA3E-733E8E872845}" type="sibTrans" cxnId="{3B0DDECD-F75A-4E6D-BEE4-1012A9879CE2}">
      <dgm:prSet/>
      <dgm:spPr/>
      <dgm:t>
        <a:bodyPr/>
        <a:lstStyle/>
        <a:p>
          <a:endParaRPr lang="en-GB"/>
        </a:p>
      </dgm:t>
    </dgm:pt>
    <dgm:pt modelId="{FA88C6E1-4B50-44C4-9547-1117774091A9}">
      <dgm:prSet/>
      <dgm:spPr/>
      <dgm:t>
        <a:bodyPr/>
        <a:lstStyle/>
        <a:p>
          <a:pPr>
            <a:lnSpc>
              <a:spcPct val="100000"/>
            </a:lnSpc>
          </a:pPr>
          <a:r>
            <a:rPr lang="en-GB" b="0" noProof="0" dirty="0"/>
            <a:t>Because the work environment is high-pressure and there is stigma around discussing mental health.</a:t>
          </a:r>
        </a:p>
      </dgm:t>
    </dgm:pt>
    <dgm:pt modelId="{58959A77-9D1C-4179-AD6A-1384C365B7DC}" type="parTrans" cxnId="{23A78AF5-4CD7-47FB-B13C-83D62B8C041E}">
      <dgm:prSet/>
      <dgm:spPr/>
      <dgm:t>
        <a:bodyPr/>
        <a:lstStyle/>
        <a:p>
          <a:endParaRPr lang="en-GB"/>
        </a:p>
      </dgm:t>
    </dgm:pt>
    <dgm:pt modelId="{52F36AA8-6C62-409A-8092-9F1F95F3535E}" type="sibTrans" cxnId="{23A78AF5-4CD7-47FB-B13C-83D62B8C041E}">
      <dgm:prSet/>
      <dgm:spPr/>
      <dgm:t>
        <a:bodyPr/>
        <a:lstStyle/>
        <a:p>
          <a:endParaRPr lang="en-GB"/>
        </a:p>
      </dgm:t>
    </dgm:pt>
    <dgm:pt modelId="{21DDAB25-1DD9-4280-9721-537629F93788}">
      <dgm:prSet/>
      <dgm:spPr/>
      <dgm:t>
        <a:bodyPr/>
        <a:lstStyle/>
        <a:p>
          <a:pPr>
            <a:lnSpc>
              <a:spcPct val="100000"/>
            </a:lnSpc>
          </a:pPr>
          <a:r>
            <a:rPr lang="en-GB" b="0" i="1" noProof="0" dirty="0"/>
            <a:t>Evidence:</a:t>
          </a:r>
          <a:r>
            <a:rPr lang="en-GB" b="0" noProof="0" dirty="0"/>
            <a:t> Employees fear job loss if they disclose mental health struggles.</a:t>
          </a:r>
        </a:p>
      </dgm:t>
    </dgm:pt>
    <dgm:pt modelId="{CED1FDB5-89A1-4492-B3E4-568EF4D22B79}" type="parTrans" cxnId="{C5EA3618-8922-4DEE-A872-148146987E5A}">
      <dgm:prSet/>
      <dgm:spPr/>
      <dgm:t>
        <a:bodyPr/>
        <a:lstStyle/>
        <a:p>
          <a:endParaRPr lang="en-GB"/>
        </a:p>
      </dgm:t>
    </dgm:pt>
    <dgm:pt modelId="{4AD2D23E-649E-44D6-8100-8603B39C61CF}" type="sibTrans" cxnId="{C5EA3618-8922-4DEE-A872-148146987E5A}">
      <dgm:prSet/>
      <dgm:spPr/>
      <dgm:t>
        <a:bodyPr/>
        <a:lstStyle/>
        <a:p>
          <a:endParaRPr lang="en-GB"/>
        </a:p>
      </dgm:t>
    </dgm:pt>
    <dgm:pt modelId="{7DBA4E6E-F2B4-41C1-934C-544AC786A3F6}">
      <dgm:prSet/>
      <dgm:spPr/>
      <dgm:t>
        <a:bodyPr/>
        <a:lstStyle/>
        <a:p>
          <a:pPr>
            <a:lnSpc>
              <a:spcPct val="100000"/>
            </a:lnSpc>
            <a:defRPr b="1"/>
          </a:pPr>
          <a:r>
            <a:rPr lang="en-GB" b="0" noProof="0" dirty="0"/>
            <a:t>Why 3:</a:t>
          </a:r>
        </a:p>
      </dgm:t>
    </dgm:pt>
    <dgm:pt modelId="{4F80C252-D502-4F8C-921F-37E5A89084C3}" type="parTrans" cxnId="{57217FB5-2D1B-4D26-9704-A1EDEBFBADFD}">
      <dgm:prSet/>
      <dgm:spPr/>
      <dgm:t>
        <a:bodyPr/>
        <a:lstStyle/>
        <a:p>
          <a:endParaRPr lang="en-GB"/>
        </a:p>
      </dgm:t>
    </dgm:pt>
    <dgm:pt modelId="{211AC9D6-8492-452B-815B-BB0CF7F98589}" type="sibTrans" cxnId="{57217FB5-2D1B-4D26-9704-A1EDEBFBADFD}">
      <dgm:prSet/>
      <dgm:spPr/>
      <dgm:t>
        <a:bodyPr/>
        <a:lstStyle/>
        <a:p>
          <a:endParaRPr lang="en-GB"/>
        </a:p>
      </dgm:t>
    </dgm:pt>
    <dgm:pt modelId="{550E81FE-B0A5-4CF3-B5CD-837FE08A16B3}">
      <dgm:prSet/>
      <dgm:spPr/>
      <dgm:t>
        <a:bodyPr/>
        <a:lstStyle/>
        <a:p>
          <a:pPr>
            <a:lnSpc>
              <a:spcPct val="100000"/>
            </a:lnSpc>
          </a:pPr>
          <a:r>
            <a:rPr lang="en-GB" b="0" noProof="0" dirty="0"/>
            <a:t>Because management culture and organizational policies do not prioritise psychological safety and well-being.</a:t>
          </a:r>
        </a:p>
      </dgm:t>
    </dgm:pt>
    <dgm:pt modelId="{540215A0-C149-4876-9A2E-E2BF17F0501C}" type="parTrans" cxnId="{47726B67-B9AB-4A9C-B0DB-291C2BFC485C}">
      <dgm:prSet/>
      <dgm:spPr/>
      <dgm:t>
        <a:bodyPr/>
        <a:lstStyle/>
        <a:p>
          <a:endParaRPr lang="en-GB"/>
        </a:p>
      </dgm:t>
    </dgm:pt>
    <dgm:pt modelId="{1515CEBB-F6BE-4717-A2F6-33CA82B30346}" type="sibTrans" cxnId="{47726B67-B9AB-4A9C-B0DB-291C2BFC485C}">
      <dgm:prSet/>
      <dgm:spPr/>
      <dgm:t>
        <a:bodyPr/>
        <a:lstStyle/>
        <a:p>
          <a:endParaRPr lang="en-GB"/>
        </a:p>
      </dgm:t>
    </dgm:pt>
    <dgm:pt modelId="{2016BD46-56E2-44AD-813E-946EF410DBCA}">
      <dgm:prSet/>
      <dgm:spPr/>
      <dgm:t>
        <a:bodyPr/>
        <a:lstStyle/>
        <a:p>
          <a:pPr>
            <a:lnSpc>
              <a:spcPct val="100000"/>
            </a:lnSpc>
          </a:pPr>
          <a:r>
            <a:rPr lang="en-GB" b="0" i="1" noProof="0" dirty="0"/>
            <a:t>Evidence:</a:t>
          </a:r>
          <a:r>
            <a:rPr lang="en-GB" b="0" noProof="0" dirty="0"/>
            <a:t> Lack of structured support systems and leadership commitment.</a:t>
          </a:r>
        </a:p>
      </dgm:t>
    </dgm:pt>
    <dgm:pt modelId="{197E5C17-C886-469E-AE1A-BBF7FF0B5F5A}" type="parTrans" cxnId="{14A323D8-1DA0-43E4-BF65-B3EB4F0ED568}">
      <dgm:prSet/>
      <dgm:spPr/>
      <dgm:t>
        <a:bodyPr/>
        <a:lstStyle/>
        <a:p>
          <a:endParaRPr lang="en-GB"/>
        </a:p>
      </dgm:t>
    </dgm:pt>
    <dgm:pt modelId="{50307C28-4F21-479F-AD62-CE3357C74A04}" type="sibTrans" cxnId="{14A323D8-1DA0-43E4-BF65-B3EB4F0ED568}">
      <dgm:prSet/>
      <dgm:spPr/>
      <dgm:t>
        <a:bodyPr/>
        <a:lstStyle/>
        <a:p>
          <a:endParaRPr lang="en-GB"/>
        </a:p>
      </dgm:t>
    </dgm:pt>
    <dgm:pt modelId="{EA7E2D4B-55F9-42C7-ADE4-25CF5D39BD7B}">
      <dgm:prSet/>
      <dgm:spPr/>
      <dgm:t>
        <a:bodyPr/>
        <a:lstStyle/>
        <a:p>
          <a:pPr>
            <a:lnSpc>
              <a:spcPct val="100000"/>
            </a:lnSpc>
            <a:defRPr b="1"/>
          </a:pPr>
          <a:r>
            <a:rPr lang="en-GB" b="0" noProof="0" dirty="0"/>
            <a:t>Why 4:</a:t>
          </a:r>
        </a:p>
      </dgm:t>
    </dgm:pt>
    <dgm:pt modelId="{636B8AF0-7AC3-49A2-912C-38FD63E30227}" type="parTrans" cxnId="{EEE548A5-A11D-4113-928E-ECFC8410C784}">
      <dgm:prSet/>
      <dgm:spPr/>
      <dgm:t>
        <a:bodyPr/>
        <a:lstStyle/>
        <a:p>
          <a:endParaRPr lang="en-GB"/>
        </a:p>
      </dgm:t>
    </dgm:pt>
    <dgm:pt modelId="{69A86CF5-FAA8-4C8F-8E92-EB4C50851B68}" type="sibTrans" cxnId="{EEE548A5-A11D-4113-928E-ECFC8410C784}">
      <dgm:prSet/>
      <dgm:spPr/>
      <dgm:t>
        <a:bodyPr/>
        <a:lstStyle/>
        <a:p>
          <a:endParaRPr lang="en-GB"/>
        </a:p>
      </dgm:t>
    </dgm:pt>
    <dgm:pt modelId="{24C1A205-C195-4EA0-B8CA-201E138506FD}">
      <dgm:prSet/>
      <dgm:spPr/>
      <dgm:t>
        <a:bodyPr/>
        <a:lstStyle/>
        <a:p>
          <a:pPr>
            <a:lnSpc>
              <a:spcPct val="100000"/>
            </a:lnSpc>
          </a:pPr>
          <a:r>
            <a:rPr lang="en-GB" b="0" noProof="0" dirty="0"/>
            <a:t>Because mental health is still viewed as an individual issue, not a systemic sustainability challenge.</a:t>
          </a:r>
        </a:p>
      </dgm:t>
    </dgm:pt>
    <dgm:pt modelId="{0FBD0451-012E-4984-B827-E1094277B7B3}" type="parTrans" cxnId="{39FD497D-1267-443C-944D-7FD3FF8AE5E3}">
      <dgm:prSet/>
      <dgm:spPr/>
      <dgm:t>
        <a:bodyPr/>
        <a:lstStyle/>
        <a:p>
          <a:endParaRPr lang="en-GB"/>
        </a:p>
      </dgm:t>
    </dgm:pt>
    <dgm:pt modelId="{B9A9BE3F-E2A6-4939-A56F-6EE1C3EAADCF}" type="sibTrans" cxnId="{39FD497D-1267-443C-944D-7FD3FF8AE5E3}">
      <dgm:prSet/>
      <dgm:spPr/>
      <dgm:t>
        <a:bodyPr/>
        <a:lstStyle/>
        <a:p>
          <a:endParaRPr lang="en-GB"/>
        </a:p>
      </dgm:t>
    </dgm:pt>
    <dgm:pt modelId="{B7FFA5F8-4DCA-4B44-B7F5-FBE2421E9D60}">
      <dgm:prSet/>
      <dgm:spPr/>
      <dgm:t>
        <a:bodyPr/>
        <a:lstStyle/>
        <a:p>
          <a:pPr>
            <a:lnSpc>
              <a:spcPct val="100000"/>
            </a:lnSpc>
          </a:pPr>
          <a:r>
            <a:rPr lang="en-GB" b="0" i="1" noProof="0" dirty="0"/>
            <a:t>Evidence:</a:t>
          </a:r>
          <a:r>
            <a:rPr lang="en-GB" b="0" noProof="0" dirty="0"/>
            <a:t> Absence of strategic well-being policies or mental health frameworks.</a:t>
          </a:r>
        </a:p>
      </dgm:t>
    </dgm:pt>
    <dgm:pt modelId="{3389A576-45D2-44EE-8965-F9C8861D2AE6}" type="parTrans" cxnId="{8E64E0F5-E7A1-4C4E-AF08-CF22129BCC0D}">
      <dgm:prSet/>
      <dgm:spPr/>
      <dgm:t>
        <a:bodyPr/>
        <a:lstStyle/>
        <a:p>
          <a:endParaRPr lang="en-GB"/>
        </a:p>
      </dgm:t>
    </dgm:pt>
    <dgm:pt modelId="{2495E8DB-E299-4DD5-919D-65ADB2450B99}" type="sibTrans" cxnId="{8E64E0F5-E7A1-4C4E-AF08-CF22129BCC0D}">
      <dgm:prSet/>
      <dgm:spPr/>
      <dgm:t>
        <a:bodyPr/>
        <a:lstStyle/>
        <a:p>
          <a:endParaRPr lang="en-GB"/>
        </a:p>
      </dgm:t>
    </dgm:pt>
    <dgm:pt modelId="{81A030DF-DD76-45DF-AC2A-16B753559940}">
      <dgm:prSet/>
      <dgm:spPr/>
      <dgm:t>
        <a:bodyPr/>
        <a:lstStyle/>
        <a:p>
          <a:pPr>
            <a:lnSpc>
              <a:spcPct val="100000"/>
            </a:lnSpc>
            <a:defRPr b="1"/>
          </a:pPr>
          <a:r>
            <a:rPr lang="en-GB" b="0" noProof="0" dirty="0"/>
            <a:t>Why 5:</a:t>
          </a:r>
        </a:p>
      </dgm:t>
    </dgm:pt>
    <dgm:pt modelId="{FD1C1D2A-51A1-40AB-B58C-3ED9EEEAE887}" type="parTrans" cxnId="{BC5E3C91-6A1B-4468-8BA4-227ED0B3AE3A}">
      <dgm:prSet/>
      <dgm:spPr/>
      <dgm:t>
        <a:bodyPr/>
        <a:lstStyle/>
        <a:p>
          <a:endParaRPr lang="en-GB"/>
        </a:p>
      </dgm:t>
    </dgm:pt>
    <dgm:pt modelId="{54FC75CD-1B2D-494E-87EC-F9C6365565D6}" type="sibTrans" cxnId="{BC5E3C91-6A1B-4468-8BA4-227ED0B3AE3A}">
      <dgm:prSet/>
      <dgm:spPr/>
      <dgm:t>
        <a:bodyPr/>
        <a:lstStyle/>
        <a:p>
          <a:endParaRPr lang="en-GB"/>
        </a:p>
      </dgm:t>
    </dgm:pt>
    <dgm:pt modelId="{DA87B088-BEA9-4692-A294-B2848293DE56}">
      <dgm:prSet/>
      <dgm:spPr/>
      <dgm:t>
        <a:bodyPr/>
        <a:lstStyle/>
        <a:p>
          <a:pPr>
            <a:lnSpc>
              <a:spcPct val="100000"/>
            </a:lnSpc>
          </a:pPr>
          <a:r>
            <a:rPr lang="en-GB" b="0" noProof="0" dirty="0"/>
            <a:t>Because there is insufficient awareness, training, and policy alignment at the industry level to address employee mental health proactively.</a:t>
          </a:r>
        </a:p>
      </dgm:t>
    </dgm:pt>
    <dgm:pt modelId="{3AA4AD9B-E73F-479E-B147-D9512B38ED88}" type="parTrans" cxnId="{B58C0E69-AA85-4B51-8976-370F6D9875F7}">
      <dgm:prSet/>
      <dgm:spPr/>
      <dgm:t>
        <a:bodyPr/>
        <a:lstStyle/>
        <a:p>
          <a:endParaRPr lang="en-GB"/>
        </a:p>
      </dgm:t>
    </dgm:pt>
    <dgm:pt modelId="{0385FF5F-36D1-4E1E-B237-458625DC4733}" type="sibTrans" cxnId="{B58C0E69-AA85-4B51-8976-370F6D9875F7}">
      <dgm:prSet/>
      <dgm:spPr/>
      <dgm:t>
        <a:bodyPr/>
        <a:lstStyle/>
        <a:p>
          <a:endParaRPr lang="en-GB"/>
        </a:p>
      </dgm:t>
    </dgm:pt>
    <dgm:pt modelId="{2687664D-D5B7-4AE1-BF24-2EB3A1A743C4}">
      <dgm:prSet/>
      <dgm:spPr/>
      <dgm:t>
        <a:bodyPr/>
        <a:lstStyle/>
        <a:p>
          <a:pPr>
            <a:lnSpc>
              <a:spcPct val="100000"/>
            </a:lnSpc>
          </a:pPr>
          <a:r>
            <a:rPr lang="en-GB" b="0" i="1" noProof="0" dirty="0"/>
            <a:t>Root Cause:</a:t>
          </a:r>
          <a:r>
            <a:rPr lang="en-GB" b="0" noProof="0" dirty="0"/>
            <a:t> A systemic neglect of mental health as a strategic, organisational, and cultural issue.</a:t>
          </a:r>
        </a:p>
      </dgm:t>
    </dgm:pt>
    <dgm:pt modelId="{06F8C05C-5E2C-4CCD-A06A-DD3C539BBEC6}" type="parTrans" cxnId="{2B132F32-6F8D-42A6-BCB9-953C4F4BFFAE}">
      <dgm:prSet/>
      <dgm:spPr/>
      <dgm:t>
        <a:bodyPr/>
        <a:lstStyle/>
        <a:p>
          <a:endParaRPr lang="en-GB"/>
        </a:p>
      </dgm:t>
    </dgm:pt>
    <dgm:pt modelId="{ED61C9C6-428C-4387-9797-EA85026182EE}" type="sibTrans" cxnId="{2B132F32-6F8D-42A6-BCB9-953C4F4BFFAE}">
      <dgm:prSet/>
      <dgm:spPr/>
      <dgm:t>
        <a:bodyPr/>
        <a:lstStyle/>
        <a:p>
          <a:endParaRPr lang="en-GB"/>
        </a:p>
      </dgm:t>
    </dgm:pt>
    <dgm:pt modelId="{88FDF7DA-19CE-44E4-95F1-5532F538F753}" type="pres">
      <dgm:prSet presAssocID="{275D75CC-4F26-4F0D-8E9C-599F94A858E1}" presName="root" presStyleCnt="0">
        <dgm:presLayoutVars>
          <dgm:dir/>
          <dgm:resizeHandles val="exact"/>
        </dgm:presLayoutVars>
      </dgm:prSet>
      <dgm:spPr/>
    </dgm:pt>
    <dgm:pt modelId="{68BF6424-9E4B-43B2-98CB-0F2E72C2288F}" type="pres">
      <dgm:prSet presAssocID="{C7FF5C1C-9CCE-4FD4-A6FA-67F449ED1331}" presName="compNode" presStyleCnt="0"/>
      <dgm:spPr/>
    </dgm:pt>
    <dgm:pt modelId="{3EB67650-DC05-451B-996D-DC041966FEBE}" type="pres">
      <dgm:prSet presAssocID="{C7FF5C1C-9CCE-4FD4-A6FA-67F449ED133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28A1ECC0-A3CC-4328-8EF7-97C3941E0882}" type="pres">
      <dgm:prSet presAssocID="{C7FF5C1C-9CCE-4FD4-A6FA-67F449ED1331}" presName="iconSpace" presStyleCnt="0"/>
      <dgm:spPr/>
    </dgm:pt>
    <dgm:pt modelId="{6C5545E3-3396-40D7-A5EF-908875265170}" type="pres">
      <dgm:prSet presAssocID="{C7FF5C1C-9CCE-4FD4-A6FA-67F449ED1331}" presName="parTx" presStyleLbl="revTx" presStyleIdx="0" presStyleCnt="12">
        <dgm:presLayoutVars>
          <dgm:chMax val="0"/>
          <dgm:chPref val="0"/>
        </dgm:presLayoutVars>
      </dgm:prSet>
      <dgm:spPr/>
    </dgm:pt>
    <dgm:pt modelId="{034FFF31-34AD-49C2-89C1-D9BC56C1C461}" type="pres">
      <dgm:prSet presAssocID="{C7FF5C1C-9CCE-4FD4-A6FA-67F449ED1331}" presName="txSpace" presStyleCnt="0"/>
      <dgm:spPr/>
    </dgm:pt>
    <dgm:pt modelId="{F477D86F-9448-4ECA-91F2-B597FF1A817B}" type="pres">
      <dgm:prSet presAssocID="{C7FF5C1C-9CCE-4FD4-A6FA-67F449ED1331}" presName="desTx" presStyleLbl="revTx" presStyleIdx="1" presStyleCnt="12">
        <dgm:presLayoutVars/>
      </dgm:prSet>
      <dgm:spPr/>
    </dgm:pt>
    <dgm:pt modelId="{03037475-1CE3-426E-AFC3-7CF15B87DA7B}" type="pres">
      <dgm:prSet presAssocID="{FDE176BA-A390-4D2F-8F5C-A588E9911A97}" presName="sibTrans" presStyleCnt="0"/>
      <dgm:spPr/>
    </dgm:pt>
    <dgm:pt modelId="{CF897AED-2EA8-4EB6-B902-0D94E016987C}" type="pres">
      <dgm:prSet presAssocID="{E5F632E8-1D01-429F-B3E5-A646E61AD61E}" presName="compNode" presStyleCnt="0"/>
      <dgm:spPr/>
    </dgm:pt>
    <dgm:pt modelId="{4F6C3DA8-58FA-4EA3-9720-0CA72CBC2DBE}" type="pres">
      <dgm:prSet presAssocID="{E5F632E8-1D01-429F-B3E5-A646E61AD61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
        </a:ext>
      </dgm:extLst>
    </dgm:pt>
    <dgm:pt modelId="{EFB34209-5A0D-4C22-9D8F-23C9B00017B8}" type="pres">
      <dgm:prSet presAssocID="{E5F632E8-1D01-429F-B3E5-A646E61AD61E}" presName="iconSpace" presStyleCnt="0"/>
      <dgm:spPr/>
    </dgm:pt>
    <dgm:pt modelId="{849B7ED7-33B7-4520-86E3-589BCA96026F}" type="pres">
      <dgm:prSet presAssocID="{E5F632E8-1D01-429F-B3E5-A646E61AD61E}" presName="parTx" presStyleLbl="revTx" presStyleIdx="2" presStyleCnt="12">
        <dgm:presLayoutVars>
          <dgm:chMax val="0"/>
          <dgm:chPref val="0"/>
        </dgm:presLayoutVars>
      </dgm:prSet>
      <dgm:spPr/>
    </dgm:pt>
    <dgm:pt modelId="{F36C1EE2-FE4D-4C47-9CD7-B615977DE5F6}" type="pres">
      <dgm:prSet presAssocID="{E5F632E8-1D01-429F-B3E5-A646E61AD61E}" presName="txSpace" presStyleCnt="0"/>
      <dgm:spPr/>
    </dgm:pt>
    <dgm:pt modelId="{76A11DE0-86F8-418D-B936-39532DE8E8D6}" type="pres">
      <dgm:prSet presAssocID="{E5F632E8-1D01-429F-B3E5-A646E61AD61E}" presName="desTx" presStyleLbl="revTx" presStyleIdx="3" presStyleCnt="12">
        <dgm:presLayoutVars/>
      </dgm:prSet>
      <dgm:spPr/>
    </dgm:pt>
    <dgm:pt modelId="{AF449285-90D3-4D67-9A80-B14D0F9F915F}" type="pres">
      <dgm:prSet presAssocID="{8057C303-47CD-49DE-AA3C-C705B34C40D0}" presName="sibTrans" presStyleCnt="0"/>
      <dgm:spPr/>
    </dgm:pt>
    <dgm:pt modelId="{BD699B9E-6F86-427C-A4AC-4BCDA955BBB2}" type="pres">
      <dgm:prSet presAssocID="{0AC77185-DD00-4527-B437-EB2307474D06}" presName="compNode" presStyleCnt="0"/>
      <dgm:spPr/>
    </dgm:pt>
    <dgm:pt modelId="{0D0B485D-8D02-4B61-9F42-DEEDB4B169C8}" type="pres">
      <dgm:prSet presAssocID="{0AC77185-DD00-4527-B437-EB2307474D0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3BE5A229-4F00-4E75-9ABE-62EBBA444742}" type="pres">
      <dgm:prSet presAssocID="{0AC77185-DD00-4527-B437-EB2307474D06}" presName="iconSpace" presStyleCnt="0"/>
      <dgm:spPr/>
    </dgm:pt>
    <dgm:pt modelId="{C2833B37-97DA-44B0-9298-A1DA722DFF96}" type="pres">
      <dgm:prSet presAssocID="{0AC77185-DD00-4527-B437-EB2307474D06}" presName="parTx" presStyleLbl="revTx" presStyleIdx="4" presStyleCnt="12">
        <dgm:presLayoutVars>
          <dgm:chMax val="0"/>
          <dgm:chPref val="0"/>
        </dgm:presLayoutVars>
      </dgm:prSet>
      <dgm:spPr/>
    </dgm:pt>
    <dgm:pt modelId="{4792CAB2-1619-4DDC-B3BD-E08AAE394ACB}" type="pres">
      <dgm:prSet presAssocID="{0AC77185-DD00-4527-B437-EB2307474D06}" presName="txSpace" presStyleCnt="0"/>
      <dgm:spPr/>
    </dgm:pt>
    <dgm:pt modelId="{1B01BF7A-588D-479E-ACFF-5DE71CEA6D03}" type="pres">
      <dgm:prSet presAssocID="{0AC77185-DD00-4527-B437-EB2307474D06}" presName="desTx" presStyleLbl="revTx" presStyleIdx="5" presStyleCnt="12">
        <dgm:presLayoutVars/>
      </dgm:prSet>
      <dgm:spPr/>
    </dgm:pt>
    <dgm:pt modelId="{E7E80625-C17D-4244-A231-2C8592D96182}" type="pres">
      <dgm:prSet presAssocID="{52501A5E-B524-488A-BA3E-733E8E872845}" presName="sibTrans" presStyleCnt="0"/>
      <dgm:spPr/>
    </dgm:pt>
    <dgm:pt modelId="{6ED0FC8C-82E2-4566-BBE6-FAD9E60FB111}" type="pres">
      <dgm:prSet presAssocID="{7DBA4E6E-F2B4-41C1-934C-544AC786A3F6}" presName="compNode" presStyleCnt="0"/>
      <dgm:spPr/>
    </dgm:pt>
    <dgm:pt modelId="{BF3DFA43-0E90-4A29-8A3F-C4DC340D2065}" type="pres">
      <dgm:prSet presAssocID="{7DBA4E6E-F2B4-41C1-934C-544AC786A3F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1596DC8E-D3E5-493D-9E78-F389BF2F2699}" type="pres">
      <dgm:prSet presAssocID="{7DBA4E6E-F2B4-41C1-934C-544AC786A3F6}" presName="iconSpace" presStyleCnt="0"/>
      <dgm:spPr/>
    </dgm:pt>
    <dgm:pt modelId="{9E2DCCA8-4A6A-4A13-8DDD-462029B00695}" type="pres">
      <dgm:prSet presAssocID="{7DBA4E6E-F2B4-41C1-934C-544AC786A3F6}" presName="parTx" presStyleLbl="revTx" presStyleIdx="6" presStyleCnt="12">
        <dgm:presLayoutVars>
          <dgm:chMax val="0"/>
          <dgm:chPref val="0"/>
        </dgm:presLayoutVars>
      </dgm:prSet>
      <dgm:spPr/>
    </dgm:pt>
    <dgm:pt modelId="{4C858C58-E783-4141-AEE4-E19F0296AD0A}" type="pres">
      <dgm:prSet presAssocID="{7DBA4E6E-F2B4-41C1-934C-544AC786A3F6}" presName="txSpace" presStyleCnt="0"/>
      <dgm:spPr/>
    </dgm:pt>
    <dgm:pt modelId="{A3C02D8B-B5EF-45B7-B4C7-BCE2D2891C1A}" type="pres">
      <dgm:prSet presAssocID="{7DBA4E6E-F2B4-41C1-934C-544AC786A3F6}" presName="desTx" presStyleLbl="revTx" presStyleIdx="7" presStyleCnt="12">
        <dgm:presLayoutVars/>
      </dgm:prSet>
      <dgm:spPr/>
    </dgm:pt>
    <dgm:pt modelId="{8A536BF1-43DA-4F2F-BA23-9D24CD902E90}" type="pres">
      <dgm:prSet presAssocID="{211AC9D6-8492-452B-815B-BB0CF7F98589}" presName="sibTrans" presStyleCnt="0"/>
      <dgm:spPr/>
    </dgm:pt>
    <dgm:pt modelId="{2D63DCEA-ECB5-46F5-863E-9EF6C1F98879}" type="pres">
      <dgm:prSet presAssocID="{EA7E2D4B-55F9-42C7-ADE4-25CF5D39BD7B}" presName="compNode" presStyleCnt="0"/>
      <dgm:spPr/>
    </dgm:pt>
    <dgm:pt modelId="{7C7B2D05-F203-470D-A465-A8FAB26AF049}" type="pres">
      <dgm:prSet presAssocID="{EA7E2D4B-55F9-42C7-ADE4-25CF5D39BD7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A4925E62-FDDE-4F2B-B785-F4C18CFCA5C7}" type="pres">
      <dgm:prSet presAssocID="{EA7E2D4B-55F9-42C7-ADE4-25CF5D39BD7B}" presName="iconSpace" presStyleCnt="0"/>
      <dgm:spPr/>
    </dgm:pt>
    <dgm:pt modelId="{FDC17B30-51BD-4BF2-AEA0-D64037EA9440}" type="pres">
      <dgm:prSet presAssocID="{EA7E2D4B-55F9-42C7-ADE4-25CF5D39BD7B}" presName="parTx" presStyleLbl="revTx" presStyleIdx="8" presStyleCnt="12">
        <dgm:presLayoutVars>
          <dgm:chMax val="0"/>
          <dgm:chPref val="0"/>
        </dgm:presLayoutVars>
      </dgm:prSet>
      <dgm:spPr/>
    </dgm:pt>
    <dgm:pt modelId="{EDD9C268-6FD3-4775-9A16-961511E98BFB}" type="pres">
      <dgm:prSet presAssocID="{EA7E2D4B-55F9-42C7-ADE4-25CF5D39BD7B}" presName="txSpace" presStyleCnt="0"/>
      <dgm:spPr/>
    </dgm:pt>
    <dgm:pt modelId="{9943CF56-A08B-482C-9212-2E53957BD14E}" type="pres">
      <dgm:prSet presAssocID="{EA7E2D4B-55F9-42C7-ADE4-25CF5D39BD7B}" presName="desTx" presStyleLbl="revTx" presStyleIdx="9" presStyleCnt="12">
        <dgm:presLayoutVars/>
      </dgm:prSet>
      <dgm:spPr/>
    </dgm:pt>
    <dgm:pt modelId="{19C899BB-B1A6-46EF-A67A-531DBFC7E342}" type="pres">
      <dgm:prSet presAssocID="{69A86CF5-FAA8-4C8F-8E92-EB4C50851B68}" presName="sibTrans" presStyleCnt="0"/>
      <dgm:spPr/>
    </dgm:pt>
    <dgm:pt modelId="{E5EF29FE-6B53-4943-ABAD-7C0C4342A72F}" type="pres">
      <dgm:prSet presAssocID="{81A030DF-DD76-45DF-AC2A-16B753559940}" presName="compNode" presStyleCnt="0"/>
      <dgm:spPr/>
    </dgm:pt>
    <dgm:pt modelId="{3C3D8E96-48CA-4EB6-B58A-D10158CC2CFC}" type="pres">
      <dgm:prSet presAssocID="{81A030DF-DD76-45DF-AC2A-16B75355994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69AA5D7C-6D9A-4DDD-90A0-CF3736718BF9}" type="pres">
      <dgm:prSet presAssocID="{81A030DF-DD76-45DF-AC2A-16B753559940}" presName="iconSpace" presStyleCnt="0"/>
      <dgm:spPr/>
    </dgm:pt>
    <dgm:pt modelId="{E480E36A-A4B9-49B6-8DBC-A25DC146844B}" type="pres">
      <dgm:prSet presAssocID="{81A030DF-DD76-45DF-AC2A-16B753559940}" presName="parTx" presStyleLbl="revTx" presStyleIdx="10" presStyleCnt="12">
        <dgm:presLayoutVars>
          <dgm:chMax val="0"/>
          <dgm:chPref val="0"/>
        </dgm:presLayoutVars>
      </dgm:prSet>
      <dgm:spPr/>
    </dgm:pt>
    <dgm:pt modelId="{CB94DF45-C61A-4F7D-98D6-9C7BF3B00A57}" type="pres">
      <dgm:prSet presAssocID="{81A030DF-DD76-45DF-AC2A-16B753559940}" presName="txSpace" presStyleCnt="0"/>
      <dgm:spPr/>
    </dgm:pt>
    <dgm:pt modelId="{1DC1BD59-1D8F-419F-852B-E56A690E1BE1}" type="pres">
      <dgm:prSet presAssocID="{81A030DF-DD76-45DF-AC2A-16B753559940}" presName="desTx" presStyleLbl="revTx" presStyleIdx="11" presStyleCnt="12">
        <dgm:presLayoutVars/>
      </dgm:prSet>
      <dgm:spPr/>
    </dgm:pt>
  </dgm:ptLst>
  <dgm:cxnLst>
    <dgm:cxn modelId="{7A0A1C15-05C2-426A-AB72-BD1E3943356A}" srcId="{275D75CC-4F26-4F0D-8E9C-599F94A858E1}" destId="{C7FF5C1C-9CCE-4FD4-A6FA-67F449ED1331}" srcOrd="0" destOrd="0" parTransId="{50E0013B-202B-491C-8C6F-79E222EB44FB}" sibTransId="{FDE176BA-A390-4D2F-8F5C-A588E9911A97}"/>
    <dgm:cxn modelId="{C5EA3618-8922-4DEE-A872-148146987E5A}" srcId="{0AC77185-DD00-4527-B437-EB2307474D06}" destId="{21DDAB25-1DD9-4280-9721-537629F93788}" srcOrd="1" destOrd="0" parTransId="{CED1FDB5-89A1-4492-B3E4-568EF4D22B79}" sibTransId="{4AD2D23E-649E-44D6-8100-8603B39C61CF}"/>
    <dgm:cxn modelId="{577C5A29-100F-432A-92E8-7ED2D5A33BDA}" type="presOf" srcId="{550E81FE-B0A5-4CF3-B5CD-837FE08A16B3}" destId="{A3C02D8B-B5EF-45B7-B4C7-BCE2D2891C1A}" srcOrd="0" destOrd="0" presId="urn:microsoft.com/office/officeart/2018/2/layout/IconLabelDescriptionList"/>
    <dgm:cxn modelId="{2B132F32-6F8D-42A6-BCB9-953C4F4BFFAE}" srcId="{81A030DF-DD76-45DF-AC2A-16B753559940}" destId="{2687664D-D5B7-4AE1-BF24-2EB3A1A743C4}" srcOrd="1" destOrd="0" parTransId="{06F8C05C-5E2C-4CCD-A06A-DD3C539BBEC6}" sibTransId="{ED61C9C6-428C-4387-9797-EA85026182EE}"/>
    <dgm:cxn modelId="{C1F57F33-A03D-4D50-9EE5-F80B40EE9F6F}" type="presOf" srcId="{0AC77185-DD00-4527-B437-EB2307474D06}" destId="{C2833B37-97DA-44B0-9298-A1DA722DFF96}" srcOrd="0" destOrd="0" presId="urn:microsoft.com/office/officeart/2018/2/layout/IconLabelDescriptionList"/>
    <dgm:cxn modelId="{6D175839-7411-4201-A90A-F6A579D79141}" type="presOf" srcId="{24C1A205-C195-4EA0-B8CA-201E138506FD}" destId="{9943CF56-A08B-482C-9212-2E53957BD14E}" srcOrd="0" destOrd="0" presId="urn:microsoft.com/office/officeart/2018/2/layout/IconLabelDescriptionList"/>
    <dgm:cxn modelId="{271FF339-7DAA-4BE4-9F33-555E7ED24E86}" srcId="{E5F632E8-1D01-429F-B3E5-A646E61AD61E}" destId="{FC472E62-AE3A-42D9-9031-A680BF7E9A29}" srcOrd="0" destOrd="0" parTransId="{E3F74E58-DB3A-47EC-BD54-33CE5A731B04}" sibTransId="{B34A174A-4972-4850-A0CA-193D925A40F0}"/>
    <dgm:cxn modelId="{60319C3A-48D4-4AD1-AB6E-520FD282774E}" type="presOf" srcId="{275D75CC-4F26-4F0D-8E9C-599F94A858E1}" destId="{88FDF7DA-19CE-44E4-95F1-5532F538F753}" srcOrd="0" destOrd="0" presId="urn:microsoft.com/office/officeart/2018/2/layout/IconLabelDescriptionList"/>
    <dgm:cxn modelId="{7D1FFC3C-12F9-4C34-8612-5FFEE3FC9DAA}" type="presOf" srcId="{75787544-09B3-49B6-BA4D-CCDAEB49B84B}" destId="{F477D86F-9448-4ECA-91F2-B597FF1A817B}" srcOrd="0" destOrd="0" presId="urn:microsoft.com/office/officeart/2018/2/layout/IconLabelDescriptionList"/>
    <dgm:cxn modelId="{25C02040-1FF0-4371-92C3-7155C9E1B02B}" type="presOf" srcId="{2016BD46-56E2-44AD-813E-946EF410DBCA}" destId="{A3C02D8B-B5EF-45B7-B4C7-BCE2D2891C1A}" srcOrd="0" destOrd="1" presId="urn:microsoft.com/office/officeart/2018/2/layout/IconLabelDescriptionList"/>
    <dgm:cxn modelId="{174D7D4F-EFF9-42E2-9EE4-B7A1E7C60721}" srcId="{C7FF5C1C-9CCE-4FD4-A6FA-67F449ED1331}" destId="{75787544-09B3-49B6-BA4D-CCDAEB49B84B}" srcOrd="0" destOrd="0" parTransId="{01AB9CEC-6DA3-4CDC-AB08-A67C6F785BF6}" sibTransId="{1A51C5C3-9C45-44B4-BCF6-1351418F0105}"/>
    <dgm:cxn modelId="{3F335E5C-7ED4-4994-B428-64B7A78402B4}" type="presOf" srcId="{FC472E62-AE3A-42D9-9031-A680BF7E9A29}" destId="{76A11DE0-86F8-418D-B936-39532DE8E8D6}" srcOrd="0" destOrd="0" presId="urn:microsoft.com/office/officeart/2018/2/layout/IconLabelDescriptionList"/>
    <dgm:cxn modelId="{1361885C-ADB4-44E2-BE1E-B25A552DE096}" srcId="{E5F632E8-1D01-429F-B3E5-A646E61AD61E}" destId="{903C59A2-A42A-46ED-AE10-3D8DFE3AAC28}" srcOrd="1" destOrd="0" parTransId="{E3D92D98-9CBB-4B6A-936A-CE954638B753}" sibTransId="{DF40A19D-49C9-4455-8E26-5FC67FF73D4C}"/>
    <dgm:cxn modelId="{22E46A61-045C-4FB0-9DF1-DE9B1F8AEB2B}" type="presOf" srcId="{FA88C6E1-4B50-44C4-9547-1117774091A9}" destId="{1B01BF7A-588D-479E-ACFF-5DE71CEA6D03}" srcOrd="0" destOrd="0" presId="urn:microsoft.com/office/officeart/2018/2/layout/IconLabelDescriptionList"/>
    <dgm:cxn modelId="{47726B67-B9AB-4A9C-B0DB-291C2BFC485C}" srcId="{7DBA4E6E-F2B4-41C1-934C-544AC786A3F6}" destId="{550E81FE-B0A5-4CF3-B5CD-837FE08A16B3}" srcOrd="0" destOrd="0" parTransId="{540215A0-C149-4876-9A2E-E2BF17F0501C}" sibTransId="{1515CEBB-F6BE-4717-A2F6-33CA82B30346}"/>
    <dgm:cxn modelId="{B58C0E69-AA85-4B51-8976-370F6D9875F7}" srcId="{81A030DF-DD76-45DF-AC2A-16B753559940}" destId="{DA87B088-BEA9-4692-A294-B2848293DE56}" srcOrd="0" destOrd="0" parTransId="{3AA4AD9B-E73F-479E-B147-D9512B38ED88}" sibTransId="{0385FF5F-36D1-4E1E-B237-458625DC4733}"/>
    <dgm:cxn modelId="{DDA0216C-840F-488A-B53C-182914B14A69}" type="presOf" srcId="{7DBA4E6E-F2B4-41C1-934C-544AC786A3F6}" destId="{9E2DCCA8-4A6A-4A13-8DDD-462029B00695}" srcOrd="0" destOrd="0" presId="urn:microsoft.com/office/officeart/2018/2/layout/IconLabelDescriptionList"/>
    <dgm:cxn modelId="{83176F76-808F-4BA6-9F0A-977FC815CDBF}" type="presOf" srcId="{E5F632E8-1D01-429F-B3E5-A646E61AD61E}" destId="{849B7ED7-33B7-4520-86E3-589BCA96026F}" srcOrd="0" destOrd="0" presId="urn:microsoft.com/office/officeart/2018/2/layout/IconLabelDescriptionList"/>
    <dgm:cxn modelId="{BE6A1C7B-270C-4756-A340-0531AF16CAD6}" type="presOf" srcId="{C7FF5C1C-9CCE-4FD4-A6FA-67F449ED1331}" destId="{6C5545E3-3396-40D7-A5EF-908875265170}" srcOrd="0" destOrd="0" presId="urn:microsoft.com/office/officeart/2018/2/layout/IconLabelDescriptionList"/>
    <dgm:cxn modelId="{2CEF677B-0411-4955-BC50-36C7DF53744C}" type="presOf" srcId="{81A030DF-DD76-45DF-AC2A-16B753559940}" destId="{E480E36A-A4B9-49B6-8DBC-A25DC146844B}" srcOrd="0" destOrd="0" presId="urn:microsoft.com/office/officeart/2018/2/layout/IconLabelDescriptionList"/>
    <dgm:cxn modelId="{39FD497D-1267-443C-944D-7FD3FF8AE5E3}" srcId="{EA7E2D4B-55F9-42C7-ADE4-25CF5D39BD7B}" destId="{24C1A205-C195-4EA0-B8CA-201E138506FD}" srcOrd="0" destOrd="0" parTransId="{0FBD0451-012E-4984-B827-E1094277B7B3}" sibTransId="{B9A9BE3F-E2A6-4939-A56F-6EE1C3EAADCF}"/>
    <dgm:cxn modelId="{408B7F82-8FDE-4255-B866-B7F721B80041}" type="presOf" srcId="{2687664D-D5B7-4AE1-BF24-2EB3A1A743C4}" destId="{1DC1BD59-1D8F-419F-852B-E56A690E1BE1}" srcOrd="0" destOrd="1" presId="urn:microsoft.com/office/officeart/2018/2/layout/IconLabelDescriptionList"/>
    <dgm:cxn modelId="{BC5E3C91-6A1B-4468-8BA4-227ED0B3AE3A}" srcId="{275D75CC-4F26-4F0D-8E9C-599F94A858E1}" destId="{81A030DF-DD76-45DF-AC2A-16B753559940}" srcOrd="5" destOrd="0" parTransId="{FD1C1D2A-51A1-40AB-B58C-3ED9EEEAE887}" sibTransId="{54FC75CD-1B2D-494E-87EC-F9C6365565D6}"/>
    <dgm:cxn modelId="{4874299C-D3B9-43A1-B1F2-3A3B2CDACF11}" type="presOf" srcId="{21DDAB25-1DD9-4280-9721-537629F93788}" destId="{1B01BF7A-588D-479E-ACFF-5DE71CEA6D03}" srcOrd="0" destOrd="1" presId="urn:microsoft.com/office/officeart/2018/2/layout/IconLabelDescriptionList"/>
    <dgm:cxn modelId="{EEE548A5-A11D-4113-928E-ECFC8410C784}" srcId="{275D75CC-4F26-4F0D-8E9C-599F94A858E1}" destId="{EA7E2D4B-55F9-42C7-ADE4-25CF5D39BD7B}" srcOrd="4" destOrd="0" parTransId="{636B8AF0-7AC3-49A2-912C-38FD63E30227}" sibTransId="{69A86CF5-FAA8-4C8F-8E92-EB4C50851B68}"/>
    <dgm:cxn modelId="{E0900BB1-1198-40D4-B6E2-56E068373795}" type="presOf" srcId="{B7FFA5F8-4DCA-4B44-B7F5-FBE2421E9D60}" destId="{9943CF56-A08B-482C-9212-2E53957BD14E}" srcOrd="0" destOrd="1" presId="urn:microsoft.com/office/officeart/2018/2/layout/IconLabelDescriptionList"/>
    <dgm:cxn modelId="{57217FB5-2D1B-4D26-9704-A1EDEBFBADFD}" srcId="{275D75CC-4F26-4F0D-8E9C-599F94A858E1}" destId="{7DBA4E6E-F2B4-41C1-934C-544AC786A3F6}" srcOrd="3" destOrd="0" parTransId="{4F80C252-D502-4F8C-921F-37E5A89084C3}" sibTransId="{211AC9D6-8492-452B-815B-BB0CF7F98589}"/>
    <dgm:cxn modelId="{86C0F1C5-4107-4D12-ADEA-0B286B67DAA0}" type="presOf" srcId="{EA7E2D4B-55F9-42C7-ADE4-25CF5D39BD7B}" destId="{FDC17B30-51BD-4BF2-AEA0-D64037EA9440}" srcOrd="0" destOrd="0" presId="urn:microsoft.com/office/officeart/2018/2/layout/IconLabelDescriptionList"/>
    <dgm:cxn modelId="{B02E09C9-8224-4A6B-963D-6FF087F03CE6}" type="presOf" srcId="{903C59A2-A42A-46ED-AE10-3D8DFE3AAC28}" destId="{76A11DE0-86F8-418D-B936-39532DE8E8D6}" srcOrd="0" destOrd="1" presId="urn:microsoft.com/office/officeart/2018/2/layout/IconLabelDescriptionList"/>
    <dgm:cxn modelId="{3B0DDECD-F75A-4E6D-BEE4-1012A9879CE2}" srcId="{275D75CC-4F26-4F0D-8E9C-599F94A858E1}" destId="{0AC77185-DD00-4527-B437-EB2307474D06}" srcOrd="2" destOrd="0" parTransId="{30D9EB05-6D61-41EB-BCE6-94AFE89B07DE}" sibTransId="{52501A5E-B524-488A-BA3E-733E8E872845}"/>
    <dgm:cxn modelId="{10A8FCD4-4BEE-4B37-95D3-842B80034CE8}" srcId="{275D75CC-4F26-4F0D-8E9C-599F94A858E1}" destId="{E5F632E8-1D01-429F-B3E5-A646E61AD61E}" srcOrd="1" destOrd="0" parTransId="{1DF2C4C9-9C60-4A60-9750-1F4BAAD628C0}" sibTransId="{8057C303-47CD-49DE-AA3C-C705B34C40D0}"/>
    <dgm:cxn modelId="{14A323D8-1DA0-43E4-BF65-B3EB4F0ED568}" srcId="{7DBA4E6E-F2B4-41C1-934C-544AC786A3F6}" destId="{2016BD46-56E2-44AD-813E-946EF410DBCA}" srcOrd="1" destOrd="0" parTransId="{197E5C17-C886-469E-AE1A-BBF7FF0B5F5A}" sibTransId="{50307C28-4F21-479F-AD62-CE3357C74A04}"/>
    <dgm:cxn modelId="{E92B2DE9-ED23-460B-8A33-D5B1DD832FB0}" type="presOf" srcId="{DA87B088-BEA9-4692-A294-B2848293DE56}" destId="{1DC1BD59-1D8F-419F-852B-E56A690E1BE1}" srcOrd="0" destOrd="0" presId="urn:microsoft.com/office/officeart/2018/2/layout/IconLabelDescriptionList"/>
    <dgm:cxn modelId="{23A78AF5-4CD7-47FB-B13C-83D62B8C041E}" srcId="{0AC77185-DD00-4527-B437-EB2307474D06}" destId="{FA88C6E1-4B50-44C4-9547-1117774091A9}" srcOrd="0" destOrd="0" parTransId="{58959A77-9D1C-4179-AD6A-1384C365B7DC}" sibTransId="{52F36AA8-6C62-409A-8092-9F1F95F3535E}"/>
    <dgm:cxn modelId="{8E64E0F5-E7A1-4C4E-AF08-CF22129BCC0D}" srcId="{EA7E2D4B-55F9-42C7-ADE4-25CF5D39BD7B}" destId="{B7FFA5F8-4DCA-4B44-B7F5-FBE2421E9D60}" srcOrd="1" destOrd="0" parTransId="{3389A576-45D2-44EE-8965-F9C8861D2AE6}" sibTransId="{2495E8DB-E299-4DD5-919D-65ADB2450B99}"/>
    <dgm:cxn modelId="{1D60AEA1-8A7A-4C44-8646-D463351A52BD}" type="presParOf" srcId="{88FDF7DA-19CE-44E4-95F1-5532F538F753}" destId="{68BF6424-9E4B-43B2-98CB-0F2E72C2288F}" srcOrd="0" destOrd="0" presId="urn:microsoft.com/office/officeart/2018/2/layout/IconLabelDescriptionList"/>
    <dgm:cxn modelId="{9145B070-04CC-43C3-8BE8-1F7C5C4E5C0F}" type="presParOf" srcId="{68BF6424-9E4B-43B2-98CB-0F2E72C2288F}" destId="{3EB67650-DC05-451B-996D-DC041966FEBE}" srcOrd="0" destOrd="0" presId="urn:microsoft.com/office/officeart/2018/2/layout/IconLabelDescriptionList"/>
    <dgm:cxn modelId="{9F0F0675-4F26-4F7F-880A-3C9D081D2654}" type="presParOf" srcId="{68BF6424-9E4B-43B2-98CB-0F2E72C2288F}" destId="{28A1ECC0-A3CC-4328-8EF7-97C3941E0882}" srcOrd="1" destOrd="0" presId="urn:microsoft.com/office/officeart/2018/2/layout/IconLabelDescriptionList"/>
    <dgm:cxn modelId="{5A0517E2-F625-4B27-B72E-B89BDBABA89D}" type="presParOf" srcId="{68BF6424-9E4B-43B2-98CB-0F2E72C2288F}" destId="{6C5545E3-3396-40D7-A5EF-908875265170}" srcOrd="2" destOrd="0" presId="urn:microsoft.com/office/officeart/2018/2/layout/IconLabelDescriptionList"/>
    <dgm:cxn modelId="{80D668A4-A994-4CA9-9CF6-0B4F4AB9AF57}" type="presParOf" srcId="{68BF6424-9E4B-43B2-98CB-0F2E72C2288F}" destId="{034FFF31-34AD-49C2-89C1-D9BC56C1C461}" srcOrd="3" destOrd="0" presId="urn:microsoft.com/office/officeart/2018/2/layout/IconLabelDescriptionList"/>
    <dgm:cxn modelId="{5285D569-52C3-4351-9ED8-EDA7BE22C228}" type="presParOf" srcId="{68BF6424-9E4B-43B2-98CB-0F2E72C2288F}" destId="{F477D86F-9448-4ECA-91F2-B597FF1A817B}" srcOrd="4" destOrd="0" presId="urn:microsoft.com/office/officeart/2018/2/layout/IconLabelDescriptionList"/>
    <dgm:cxn modelId="{4C1D82BF-3643-42D5-B5FE-02EF74E31500}" type="presParOf" srcId="{88FDF7DA-19CE-44E4-95F1-5532F538F753}" destId="{03037475-1CE3-426E-AFC3-7CF15B87DA7B}" srcOrd="1" destOrd="0" presId="urn:microsoft.com/office/officeart/2018/2/layout/IconLabelDescriptionList"/>
    <dgm:cxn modelId="{F8E38642-C005-4FCE-BC0A-BB18283A0087}" type="presParOf" srcId="{88FDF7DA-19CE-44E4-95F1-5532F538F753}" destId="{CF897AED-2EA8-4EB6-B902-0D94E016987C}" srcOrd="2" destOrd="0" presId="urn:microsoft.com/office/officeart/2018/2/layout/IconLabelDescriptionList"/>
    <dgm:cxn modelId="{B594273B-9D41-4DFD-A9E1-B70AB849163F}" type="presParOf" srcId="{CF897AED-2EA8-4EB6-B902-0D94E016987C}" destId="{4F6C3DA8-58FA-4EA3-9720-0CA72CBC2DBE}" srcOrd="0" destOrd="0" presId="urn:microsoft.com/office/officeart/2018/2/layout/IconLabelDescriptionList"/>
    <dgm:cxn modelId="{17ED6E36-EB92-41B9-BB7E-C04A22A8526B}" type="presParOf" srcId="{CF897AED-2EA8-4EB6-B902-0D94E016987C}" destId="{EFB34209-5A0D-4C22-9D8F-23C9B00017B8}" srcOrd="1" destOrd="0" presId="urn:microsoft.com/office/officeart/2018/2/layout/IconLabelDescriptionList"/>
    <dgm:cxn modelId="{78D7CDF7-D9B1-41B9-9C02-62F00A1F3227}" type="presParOf" srcId="{CF897AED-2EA8-4EB6-B902-0D94E016987C}" destId="{849B7ED7-33B7-4520-86E3-589BCA96026F}" srcOrd="2" destOrd="0" presId="urn:microsoft.com/office/officeart/2018/2/layout/IconLabelDescriptionList"/>
    <dgm:cxn modelId="{3599381C-15AA-4A31-91A2-9587CAC9986E}" type="presParOf" srcId="{CF897AED-2EA8-4EB6-B902-0D94E016987C}" destId="{F36C1EE2-FE4D-4C47-9CD7-B615977DE5F6}" srcOrd="3" destOrd="0" presId="urn:microsoft.com/office/officeart/2018/2/layout/IconLabelDescriptionList"/>
    <dgm:cxn modelId="{7240F2F5-1966-4306-8AAF-1BD40122DAB3}" type="presParOf" srcId="{CF897AED-2EA8-4EB6-B902-0D94E016987C}" destId="{76A11DE0-86F8-418D-B936-39532DE8E8D6}" srcOrd="4" destOrd="0" presId="urn:microsoft.com/office/officeart/2018/2/layout/IconLabelDescriptionList"/>
    <dgm:cxn modelId="{8F0FEFAF-B210-4C26-9214-BED22014EE16}" type="presParOf" srcId="{88FDF7DA-19CE-44E4-95F1-5532F538F753}" destId="{AF449285-90D3-4D67-9A80-B14D0F9F915F}" srcOrd="3" destOrd="0" presId="urn:microsoft.com/office/officeart/2018/2/layout/IconLabelDescriptionList"/>
    <dgm:cxn modelId="{1DBFB1F9-DDC3-4D65-B639-1FD1EE01B5CD}" type="presParOf" srcId="{88FDF7DA-19CE-44E4-95F1-5532F538F753}" destId="{BD699B9E-6F86-427C-A4AC-4BCDA955BBB2}" srcOrd="4" destOrd="0" presId="urn:microsoft.com/office/officeart/2018/2/layout/IconLabelDescriptionList"/>
    <dgm:cxn modelId="{E262957C-F525-4AF5-B7CD-E92410E3DEDE}" type="presParOf" srcId="{BD699B9E-6F86-427C-A4AC-4BCDA955BBB2}" destId="{0D0B485D-8D02-4B61-9F42-DEEDB4B169C8}" srcOrd="0" destOrd="0" presId="urn:microsoft.com/office/officeart/2018/2/layout/IconLabelDescriptionList"/>
    <dgm:cxn modelId="{9AEB65E5-486B-4DDD-9327-A0B169A2B327}" type="presParOf" srcId="{BD699B9E-6F86-427C-A4AC-4BCDA955BBB2}" destId="{3BE5A229-4F00-4E75-9ABE-62EBBA444742}" srcOrd="1" destOrd="0" presId="urn:microsoft.com/office/officeart/2018/2/layout/IconLabelDescriptionList"/>
    <dgm:cxn modelId="{C91F136B-BAAD-4802-94E6-747A87E0465F}" type="presParOf" srcId="{BD699B9E-6F86-427C-A4AC-4BCDA955BBB2}" destId="{C2833B37-97DA-44B0-9298-A1DA722DFF96}" srcOrd="2" destOrd="0" presId="urn:microsoft.com/office/officeart/2018/2/layout/IconLabelDescriptionList"/>
    <dgm:cxn modelId="{03E69468-F5C5-4307-88FA-FF320E2EAC07}" type="presParOf" srcId="{BD699B9E-6F86-427C-A4AC-4BCDA955BBB2}" destId="{4792CAB2-1619-4DDC-B3BD-E08AAE394ACB}" srcOrd="3" destOrd="0" presId="urn:microsoft.com/office/officeart/2018/2/layout/IconLabelDescriptionList"/>
    <dgm:cxn modelId="{07F5F6DC-BCBA-41CD-A625-3A5F6B8B7098}" type="presParOf" srcId="{BD699B9E-6F86-427C-A4AC-4BCDA955BBB2}" destId="{1B01BF7A-588D-479E-ACFF-5DE71CEA6D03}" srcOrd="4" destOrd="0" presId="urn:microsoft.com/office/officeart/2018/2/layout/IconLabelDescriptionList"/>
    <dgm:cxn modelId="{E23BF039-D5CF-4A13-A385-65F8F66D6A5E}" type="presParOf" srcId="{88FDF7DA-19CE-44E4-95F1-5532F538F753}" destId="{E7E80625-C17D-4244-A231-2C8592D96182}" srcOrd="5" destOrd="0" presId="urn:microsoft.com/office/officeart/2018/2/layout/IconLabelDescriptionList"/>
    <dgm:cxn modelId="{9DDE3758-6F76-4F56-A56B-FC939F59A6B7}" type="presParOf" srcId="{88FDF7DA-19CE-44E4-95F1-5532F538F753}" destId="{6ED0FC8C-82E2-4566-BBE6-FAD9E60FB111}" srcOrd="6" destOrd="0" presId="urn:microsoft.com/office/officeart/2018/2/layout/IconLabelDescriptionList"/>
    <dgm:cxn modelId="{65D91F8E-FDE3-4F53-AFF5-427E11BA1CA4}" type="presParOf" srcId="{6ED0FC8C-82E2-4566-BBE6-FAD9E60FB111}" destId="{BF3DFA43-0E90-4A29-8A3F-C4DC340D2065}" srcOrd="0" destOrd="0" presId="urn:microsoft.com/office/officeart/2018/2/layout/IconLabelDescriptionList"/>
    <dgm:cxn modelId="{29AB39F6-94DF-4E41-88A5-3DD3D2F6AC16}" type="presParOf" srcId="{6ED0FC8C-82E2-4566-BBE6-FAD9E60FB111}" destId="{1596DC8E-D3E5-493D-9E78-F389BF2F2699}" srcOrd="1" destOrd="0" presId="urn:microsoft.com/office/officeart/2018/2/layout/IconLabelDescriptionList"/>
    <dgm:cxn modelId="{30D0F275-CFDC-4EB1-905B-089D2189C0F4}" type="presParOf" srcId="{6ED0FC8C-82E2-4566-BBE6-FAD9E60FB111}" destId="{9E2DCCA8-4A6A-4A13-8DDD-462029B00695}" srcOrd="2" destOrd="0" presId="urn:microsoft.com/office/officeart/2018/2/layout/IconLabelDescriptionList"/>
    <dgm:cxn modelId="{48458718-38CF-4BED-B4CC-8CD7AB3476BE}" type="presParOf" srcId="{6ED0FC8C-82E2-4566-BBE6-FAD9E60FB111}" destId="{4C858C58-E783-4141-AEE4-E19F0296AD0A}" srcOrd="3" destOrd="0" presId="urn:microsoft.com/office/officeart/2018/2/layout/IconLabelDescriptionList"/>
    <dgm:cxn modelId="{7BA09B09-484D-45BE-92A8-DF2F39F7E850}" type="presParOf" srcId="{6ED0FC8C-82E2-4566-BBE6-FAD9E60FB111}" destId="{A3C02D8B-B5EF-45B7-B4C7-BCE2D2891C1A}" srcOrd="4" destOrd="0" presId="urn:microsoft.com/office/officeart/2018/2/layout/IconLabelDescriptionList"/>
    <dgm:cxn modelId="{8E68B8FE-2AE7-483B-9DC3-E0CAB40B47B6}" type="presParOf" srcId="{88FDF7DA-19CE-44E4-95F1-5532F538F753}" destId="{8A536BF1-43DA-4F2F-BA23-9D24CD902E90}" srcOrd="7" destOrd="0" presId="urn:microsoft.com/office/officeart/2018/2/layout/IconLabelDescriptionList"/>
    <dgm:cxn modelId="{34683C1B-7DB3-49CF-8AEA-26F78E8697F6}" type="presParOf" srcId="{88FDF7DA-19CE-44E4-95F1-5532F538F753}" destId="{2D63DCEA-ECB5-46F5-863E-9EF6C1F98879}" srcOrd="8" destOrd="0" presId="urn:microsoft.com/office/officeart/2018/2/layout/IconLabelDescriptionList"/>
    <dgm:cxn modelId="{DDC0CF20-C677-46D3-8073-89A12AC52284}" type="presParOf" srcId="{2D63DCEA-ECB5-46F5-863E-9EF6C1F98879}" destId="{7C7B2D05-F203-470D-A465-A8FAB26AF049}" srcOrd="0" destOrd="0" presId="urn:microsoft.com/office/officeart/2018/2/layout/IconLabelDescriptionList"/>
    <dgm:cxn modelId="{0DE39305-53EF-426F-B9A8-C87B47C78BCF}" type="presParOf" srcId="{2D63DCEA-ECB5-46F5-863E-9EF6C1F98879}" destId="{A4925E62-FDDE-4F2B-B785-F4C18CFCA5C7}" srcOrd="1" destOrd="0" presId="urn:microsoft.com/office/officeart/2018/2/layout/IconLabelDescriptionList"/>
    <dgm:cxn modelId="{14331F4F-9FBE-4DBF-8736-06071CE2CA0C}" type="presParOf" srcId="{2D63DCEA-ECB5-46F5-863E-9EF6C1F98879}" destId="{FDC17B30-51BD-4BF2-AEA0-D64037EA9440}" srcOrd="2" destOrd="0" presId="urn:microsoft.com/office/officeart/2018/2/layout/IconLabelDescriptionList"/>
    <dgm:cxn modelId="{23518E94-2AB1-47B2-9342-A33E82705F7A}" type="presParOf" srcId="{2D63DCEA-ECB5-46F5-863E-9EF6C1F98879}" destId="{EDD9C268-6FD3-4775-9A16-961511E98BFB}" srcOrd="3" destOrd="0" presId="urn:microsoft.com/office/officeart/2018/2/layout/IconLabelDescriptionList"/>
    <dgm:cxn modelId="{E83129BE-7166-425B-8C99-D32852ABF1C4}" type="presParOf" srcId="{2D63DCEA-ECB5-46F5-863E-9EF6C1F98879}" destId="{9943CF56-A08B-482C-9212-2E53957BD14E}" srcOrd="4" destOrd="0" presId="urn:microsoft.com/office/officeart/2018/2/layout/IconLabelDescriptionList"/>
    <dgm:cxn modelId="{B9EDC306-AB7D-4599-84E0-6EC1F2C7ADBC}" type="presParOf" srcId="{88FDF7DA-19CE-44E4-95F1-5532F538F753}" destId="{19C899BB-B1A6-46EF-A67A-531DBFC7E342}" srcOrd="9" destOrd="0" presId="urn:microsoft.com/office/officeart/2018/2/layout/IconLabelDescriptionList"/>
    <dgm:cxn modelId="{5D302392-A033-444C-A725-1942FA8CE18E}" type="presParOf" srcId="{88FDF7DA-19CE-44E4-95F1-5532F538F753}" destId="{E5EF29FE-6B53-4943-ABAD-7C0C4342A72F}" srcOrd="10" destOrd="0" presId="urn:microsoft.com/office/officeart/2018/2/layout/IconLabelDescriptionList"/>
    <dgm:cxn modelId="{D63218A5-FCB3-47FA-9BE9-585879CAD51D}" type="presParOf" srcId="{E5EF29FE-6B53-4943-ABAD-7C0C4342A72F}" destId="{3C3D8E96-48CA-4EB6-B58A-D10158CC2CFC}" srcOrd="0" destOrd="0" presId="urn:microsoft.com/office/officeart/2018/2/layout/IconLabelDescriptionList"/>
    <dgm:cxn modelId="{DA31484C-600B-4172-A537-CD2779EA86A2}" type="presParOf" srcId="{E5EF29FE-6B53-4943-ABAD-7C0C4342A72F}" destId="{69AA5D7C-6D9A-4DDD-90A0-CF3736718BF9}" srcOrd="1" destOrd="0" presId="urn:microsoft.com/office/officeart/2018/2/layout/IconLabelDescriptionList"/>
    <dgm:cxn modelId="{86AF9C27-9BA2-43A5-AEF4-08672C50BA8B}" type="presParOf" srcId="{E5EF29FE-6B53-4943-ABAD-7C0C4342A72F}" destId="{E480E36A-A4B9-49B6-8DBC-A25DC146844B}" srcOrd="2" destOrd="0" presId="urn:microsoft.com/office/officeart/2018/2/layout/IconLabelDescriptionList"/>
    <dgm:cxn modelId="{E190B3A6-7A6C-4BC9-BD5E-6F12F96877C2}" type="presParOf" srcId="{E5EF29FE-6B53-4943-ABAD-7C0C4342A72F}" destId="{CB94DF45-C61A-4F7D-98D6-9C7BF3B00A57}" srcOrd="3" destOrd="0" presId="urn:microsoft.com/office/officeart/2018/2/layout/IconLabelDescriptionList"/>
    <dgm:cxn modelId="{E9377C85-4EE3-4CD1-AD45-BC29C22C4B2F}" type="presParOf" srcId="{E5EF29FE-6B53-4943-ABAD-7C0C4342A72F}" destId="{1DC1BD59-1D8F-419F-852B-E56A690E1BE1}"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C37D295-4AC0-4F60-A1A6-904E2150D5A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GB"/>
        </a:p>
      </dgm:t>
    </dgm:pt>
    <dgm:pt modelId="{7772EBB2-2E1C-4F33-A67D-C37289CCB1BC}">
      <dgm:prSet/>
      <dgm:spPr/>
      <dgm:t>
        <a:bodyPr/>
        <a:lstStyle/>
        <a:p>
          <a:pPr>
            <a:defRPr b="1"/>
          </a:pPr>
          <a:r>
            <a:rPr lang="en-GB" b="0" noProof="0" dirty="0"/>
            <a:t>Problem</a:t>
          </a:r>
        </a:p>
      </dgm:t>
    </dgm:pt>
    <dgm:pt modelId="{4D6FC039-9252-4340-8CAE-9627E3792E90}" type="parTrans" cxnId="{C226FCF7-257E-4EB4-AB77-E19C5EE5C8BB}">
      <dgm:prSet/>
      <dgm:spPr/>
      <dgm:t>
        <a:bodyPr/>
        <a:lstStyle/>
        <a:p>
          <a:endParaRPr lang="en-GB"/>
        </a:p>
      </dgm:t>
    </dgm:pt>
    <dgm:pt modelId="{9DE28C92-22BF-473B-B076-B89DF232C59A}" type="sibTrans" cxnId="{C226FCF7-257E-4EB4-AB77-E19C5EE5C8BB}">
      <dgm:prSet/>
      <dgm:spPr/>
      <dgm:t>
        <a:bodyPr/>
        <a:lstStyle/>
        <a:p>
          <a:endParaRPr lang="en-GB"/>
        </a:p>
      </dgm:t>
    </dgm:pt>
    <dgm:pt modelId="{F08E0232-0320-42F4-B7D1-5DEDB2E1EA2C}">
      <dgm:prSet/>
      <dgm:spPr/>
      <dgm:t>
        <a:bodyPr/>
        <a:lstStyle/>
        <a:p>
          <a:r>
            <a:rPr lang="en-GB" b="0" noProof="0" dirty="0"/>
            <a:t>There is a growing mental health crisis among hospitality workers, leading to stress, burnout, absenteeism, and high employee turnover.</a:t>
          </a:r>
        </a:p>
      </dgm:t>
    </dgm:pt>
    <dgm:pt modelId="{EFD04E35-A911-4C86-90A9-1C92C7977BEB}" type="parTrans" cxnId="{FFFF94BE-983A-4C4C-8A0F-4E2F0471B3C4}">
      <dgm:prSet/>
      <dgm:spPr/>
      <dgm:t>
        <a:bodyPr/>
        <a:lstStyle/>
        <a:p>
          <a:endParaRPr lang="en-GB"/>
        </a:p>
      </dgm:t>
    </dgm:pt>
    <dgm:pt modelId="{71D579D1-A580-47BB-AF50-4AE81A153E0E}" type="sibTrans" cxnId="{FFFF94BE-983A-4C4C-8A0F-4E2F0471B3C4}">
      <dgm:prSet/>
      <dgm:spPr/>
      <dgm:t>
        <a:bodyPr/>
        <a:lstStyle/>
        <a:p>
          <a:endParaRPr lang="en-GB"/>
        </a:p>
      </dgm:t>
    </dgm:pt>
    <dgm:pt modelId="{B76218A1-7C76-4B7C-84E0-2AC0390B0735}">
      <dgm:prSet/>
      <dgm:spPr/>
      <dgm:t>
        <a:bodyPr/>
        <a:lstStyle/>
        <a:p>
          <a:pPr>
            <a:defRPr b="1"/>
          </a:pPr>
          <a:r>
            <a:rPr lang="en-GB" b="0" noProof="0" dirty="0"/>
            <a:t>Evidence</a:t>
          </a:r>
        </a:p>
      </dgm:t>
    </dgm:pt>
    <dgm:pt modelId="{D381A6D8-D897-4351-B50C-65BFDF163DB8}" type="parTrans" cxnId="{E1BBB667-FBCE-4500-B291-C5754CDEAA67}">
      <dgm:prSet/>
      <dgm:spPr/>
      <dgm:t>
        <a:bodyPr/>
        <a:lstStyle/>
        <a:p>
          <a:endParaRPr lang="en-GB"/>
        </a:p>
      </dgm:t>
    </dgm:pt>
    <dgm:pt modelId="{5541BA79-E469-415B-B7F8-E27C0F2C5920}" type="sibTrans" cxnId="{E1BBB667-FBCE-4500-B291-C5754CDEAA67}">
      <dgm:prSet/>
      <dgm:spPr/>
      <dgm:t>
        <a:bodyPr/>
        <a:lstStyle/>
        <a:p>
          <a:endParaRPr lang="en-GB"/>
        </a:p>
      </dgm:t>
    </dgm:pt>
    <dgm:pt modelId="{D842DE10-65D4-4CA3-A299-F5B12A9BC7C7}">
      <dgm:prSet/>
      <dgm:spPr/>
      <dgm:t>
        <a:bodyPr/>
        <a:lstStyle/>
        <a:p>
          <a:r>
            <a:rPr lang="en-GB" b="0" noProof="0" dirty="0"/>
            <a:t>The hospitality sector is characterised by long working hours, emotional labour, and job insecurity (Ford &amp; Sturman, 2020).</a:t>
          </a:r>
        </a:p>
      </dgm:t>
    </dgm:pt>
    <dgm:pt modelId="{7BADF5BA-B393-4E6E-A3ED-DB891F156443}" type="parTrans" cxnId="{7246AE32-6B9E-4ED6-86E1-039C744A0A82}">
      <dgm:prSet/>
      <dgm:spPr/>
      <dgm:t>
        <a:bodyPr/>
        <a:lstStyle/>
        <a:p>
          <a:endParaRPr lang="en-GB"/>
        </a:p>
      </dgm:t>
    </dgm:pt>
    <dgm:pt modelId="{01625D5B-1ED2-4BF6-B9E6-8FD250905AD7}" type="sibTrans" cxnId="{7246AE32-6B9E-4ED6-86E1-039C744A0A82}">
      <dgm:prSet/>
      <dgm:spPr/>
      <dgm:t>
        <a:bodyPr/>
        <a:lstStyle/>
        <a:p>
          <a:endParaRPr lang="en-GB"/>
        </a:p>
      </dgm:t>
    </dgm:pt>
    <dgm:pt modelId="{EB704A84-46E9-409F-9533-A6E16CBC3670}">
      <dgm:prSet/>
      <dgm:spPr/>
      <dgm:t>
        <a:bodyPr/>
        <a:lstStyle/>
        <a:p>
          <a:r>
            <a:rPr lang="en-GB" b="0" noProof="0" dirty="0"/>
            <a:t>Post-pandemic labour shortages have increased workloads, deepening emotional fatigue (Sharma, Singh &amp; Tyagi, 2024).</a:t>
          </a:r>
        </a:p>
      </dgm:t>
    </dgm:pt>
    <dgm:pt modelId="{BD742997-C631-4819-BBBF-E9420BDA1871}" type="parTrans" cxnId="{035FDCB8-2B97-4491-B7D3-01C416E0224D}">
      <dgm:prSet/>
      <dgm:spPr/>
      <dgm:t>
        <a:bodyPr/>
        <a:lstStyle/>
        <a:p>
          <a:endParaRPr lang="en-GB"/>
        </a:p>
      </dgm:t>
    </dgm:pt>
    <dgm:pt modelId="{57FD977A-D78A-4513-9B23-0A2837FBBCE8}" type="sibTrans" cxnId="{035FDCB8-2B97-4491-B7D3-01C416E0224D}">
      <dgm:prSet/>
      <dgm:spPr/>
      <dgm:t>
        <a:bodyPr/>
        <a:lstStyle/>
        <a:p>
          <a:endParaRPr lang="en-GB"/>
        </a:p>
      </dgm:t>
    </dgm:pt>
    <dgm:pt modelId="{5B202617-B6D9-45D9-9C9D-48002719A76C}">
      <dgm:prSet/>
      <dgm:spPr/>
      <dgm:t>
        <a:bodyPr/>
        <a:lstStyle/>
        <a:p>
          <a:r>
            <a:rPr lang="en-GB" b="0" noProof="0" dirty="0"/>
            <a:t>Fear of stigma and job loss discourage employees from discussing mental health openly (Batabyal &amp; Das, 2018).</a:t>
          </a:r>
        </a:p>
      </dgm:t>
    </dgm:pt>
    <dgm:pt modelId="{753B9261-68DD-4F0A-AAD9-4C7E164B3721}" type="parTrans" cxnId="{533DCEB6-78F2-4350-B3CB-E7BBAC9DFDBD}">
      <dgm:prSet/>
      <dgm:spPr/>
      <dgm:t>
        <a:bodyPr/>
        <a:lstStyle/>
        <a:p>
          <a:endParaRPr lang="en-GB"/>
        </a:p>
      </dgm:t>
    </dgm:pt>
    <dgm:pt modelId="{2157CD1D-5C95-4D8E-B5E7-D63162D10C42}" type="sibTrans" cxnId="{533DCEB6-78F2-4350-B3CB-E7BBAC9DFDBD}">
      <dgm:prSet/>
      <dgm:spPr/>
      <dgm:t>
        <a:bodyPr/>
        <a:lstStyle/>
        <a:p>
          <a:endParaRPr lang="en-GB"/>
        </a:p>
      </dgm:t>
    </dgm:pt>
    <dgm:pt modelId="{494A1D7E-2CE7-4D4C-AB91-2CD4C1932B70}">
      <dgm:prSet/>
      <dgm:spPr/>
      <dgm:t>
        <a:bodyPr/>
        <a:lstStyle/>
        <a:p>
          <a:r>
            <a:rPr lang="en-GB" b="0" noProof="0" dirty="0"/>
            <a:t>High rates of attrition and low morale are evident across the industry.</a:t>
          </a:r>
        </a:p>
      </dgm:t>
    </dgm:pt>
    <dgm:pt modelId="{51C3773A-21FE-4971-B28A-EBAE28385440}" type="parTrans" cxnId="{62849544-8C4B-4BFB-A33A-A0006968006B}">
      <dgm:prSet/>
      <dgm:spPr/>
      <dgm:t>
        <a:bodyPr/>
        <a:lstStyle/>
        <a:p>
          <a:endParaRPr lang="en-GB"/>
        </a:p>
      </dgm:t>
    </dgm:pt>
    <dgm:pt modelId="{6F570497-338A-4A7F-9DA6-D0EEAB9D1F9D}" type="sibTrans" cxnId="{62849544-8C4B-4BFB-A33A-A0006968006B}">
      <dgm:prSet/>
      <dgm:spPr/>
      <dgm:t>
        <a:bodyPr/>
        <a:lstStyle/>
        <a:p>
          <a:endParaRPr lang="en-GB"/>
        </a:p>
      </dgm:t>
    </dgm:pt>
    <dgm:pt modelId="{ABFC8A01-F425-4BD8-A23E-218919E81C38}">
      <dgm:prSet/>
      <dgm:spPr/>
      <dgm:t>
        <a:bodyPr/>
        <a:lstStyle/>
        <a:p>
          <a:pPr>
            <a:defRPr b="1"/>
          </a:pPr>
          <a:r>
            <a:rPr lang="en-GB" b="0" noProof="0" dirty="0"/>
            <a:t>Analysis</a:t>
          </a:r>
        </a:p>
      </dgm:t>
    </dgm:pt>
    <dgm:pt modelId="{7377E3E1-73F3-41E9-B809-A1598DA1F7A0}" type="parTrans" cxnId="{6A5E0E53-2C9B-40A2-8AA1-9C223BC901BE}">
      <dgm:prSet/>
      <dgm:spPr/>
      <dgm:t>
        <a:bodyPr/>
        <a:lstStyle/>
        <a:p>
          <a:endParaRPr lang="en-GB"/>
        </a:p>
      </dgm:t>
    </dgm:pt>
    <dgm:pt modelId="{BAED3414-F550-4E74-ACBE-E025F6D01FDE}" type="sibTrans" cxnId="{6A5E0E53-2C9B-40A2-8AA1-9C223BC901BE}">
      <dgm:prSet/>
      <dgm:spPr/>
      <dgm:t>
        <a:bodyPr/>
        <a:lstStyle/>
        <a:p>
          <a:endParaRPr lang="en-GB"/>
        </a:p>
      </dgm:t>
    </dgm:pt>
    <dgm:pt modelId="{94F83586-7A2D-4992-80DB-1E970E4F57CE}">
      <dgm:prSet/>
      <dgm:spPr/>
      <dgm:t>
        <a:bodyPr/>
        <a:lstStyle/>
        <a:p>
          <a:r>
            <a:rPr lang="en-GB" b="0" noProof="0" dirty="0"/>
            <a:t>The issue is systemic, not just personal ,  poor management culture, lack of psychological safety, and inadequate HR policies perpetuate mental stress.</a:t>
          </a:r>
        </a:p>
      </dgm:t>
    </dgm:pt>
    <dgm:pt modelId="{608857E8-26B3-414C-9783-641ECD5E9B25}" type="parTrans" cxnId="{2FBBC9F5-9873-467F-83F2-10B5C40999EC}">
      <dgm:prSet/>
      <dgm:spPr/>
      <dgm:t>
        <a:bodyPr/>
        <a:lstStyle/>
        <a:p>
          <a:endParaRPr lang="en-GB"/>
        </a:p>
      </dgm:t>
    </dgm:pt>
    <dgm:pt modelId="{59DBF4A8-A5CA-45DA-A49B-89865446E96C}" type="sibTrans" cxnId="{2FBBC9F5-9873-467F-83F2-10B5C40999EC}">
      <dgm:prSet/>
      <dgm:spPr/>
      <dgm:t>
        <a:bodyPr/>
        <a:lstStyle/>
        <a:p>
          <a:endParaRPr lang="en-GB"/>
        </a:p>
      </dgm:t>
    </dgm:pt>
    <dgm:pt modelId="{3D8F5227-A38A-4CE5-B236-4D0571B53187}">
      <dgm:prSet/>
      <dgm:spPr/>
      <dgm:t>
        <a:bodyPr/>
        <a:lstStyle/>
        <a:p>
          <a:r>
            <a:rPr lang="en-GB" b="0" noProof="0" dirty="0"/>
            <a:t>Hospitality organisations often fail to recognize mental health as a key component of sustainability and service quality.</a:t>
          </a:r>
        </a:p>
      </dgm:t>
    </dgm:pt>
    <dgm:pt modelId="{EEB37CD4-5F57-472A-A8DD-60FAFD9DE761}" type="parTrans" cxnId="{B855F8FF-0B69-4941-9FF9-1E3C273E5542}">
      <dgm:prSet/>
      <dgm:spPr/>
      <dgm:t>
        <a:bodyPr/>
        <a:lstStyle/>
        <a:p>
          <a:endParaRPr lang="en-GB"/>
        </a:p>
      </dgm:t>
    </dgm:pt>
    <dgm:pt modelId="{122E2817-D76E-4BD7-AB83-7095E4C43023}" type="sibTrans" cxnId="{B855F8FF-0B69-4941-9FF9-1E3C273E5542}">
      <dgm:prSet/>
      <dgm:spPr/>
      <dgm:t>
        <a:bodyPr/>
        <a:lstStyle/>
        <a:p>
          <a:endParaRPr lang="en-GB"/>
        </a:p>
      </dgm:t>
    </dgm:pt>
    <dgm:pt modelId="{FFD6723D-FE2A-44CE-85CC-FE697A3F2AE6}">
      <dgm:prSet/>
      <dgm:spPr/>
      <dgm:t>
        <a:bodyPr/>
        <a:lstStyle/>
        <a:p>
          <a:r>
            <a:rPr lang="en-GB" b="0" noProof="0" dirty="0"/>
            <a:t>Leadership gaps and policy misalignment prevent the creation of supportive environments.</a:t>
          </a:r>
        </a:p>
      </dgm:t>
    </dgm:pt>
    <dgm:pt modelId="{2EFC60AB-51AC-40D4-9A9A-DCB141925F8C}" type="parTrans" cxnId="{082EB1D2-18B5-4D3F-9434-EEB6E093560E}">
      <dgm:prSet/>
      <dgm:spPr/>
      <dgm:t>
        <a:bodyPr/>
        <a:lstStyle/>
        <a:p>
          <a:endParaRPr lang="en-GB"/>
        </a:p>
      </dgm:t>
    </dgm:pt>
    <dgm:pt modelId="{A8D8B545-7F66-4C61-A6B6-A385FC31D7BD}" type="sibTrans" cxnId="{082EB1D2-18B5-4D3F-9434-EEB6E093560E}">
      <dgm:prSet/>
      <dgm:spPr/>
      <dgm:t>
        <a:bodyPr/>
        <a:lstStyle/>
        <a:p>
          <a:endParaRPr lang="en-GB"/>
        </a:p>
      </dgm:t>
    </dgm:pt>
    <dgm:pt modelId="{E5D80B6D-657B-40AB-BC93-843AB0150E2D}">
      <dgm:prSet/>
      <dgm:spPr/>
      <dgm:t>
        <a:bodyPr/>
        <a:lstStyle/>
        <a:p>
          <a:r>
            <a:rPr lang="en-GB" b="0" noProof="0" dirty="0"/>
            <a:t>Mental health neglect impacts productivity, guest satisfaction, and profitability, showing that well-being is directly linked to business success.</a:t>
          </a:r>
        </a:p>
      </dgm:t>
    </dgm:pt>
    <dgm:pt modelId="{333F76BA-F973-4E06-B1F6-91873306B571}" type="parTrans" cxnId="{915C1C2E-F083-48BD-A456-7879EA0ADF4D}">
      <dgm:prSet/>
      <dgm:spPr/>
      <dgm:t>
        <a:bodyPr/>
        <a:lstStyle/>
        <a:p>
          <a:endParaRPr lang="en-GB"/>
        </a:p>
      </dgm:t>
    </dgm:pt>
    <dgm:pt modelId="{0F9819B8-4847-42E7-B1A8-27242193C0EE}" type="sibTrans" cxnId="{915C1C2E-F083-48BD-A456-7879EA0ADF4D}">
      <dgm:prSet/>
      <dgm:spPr/>
      <dgm:t>
        <a:bodyPr/>
        <a:lstStyle/>
        <a:p>
          <a:endParaRPr lang="en-GB"/>
        </a:p>
      </dgm:t>
    </dgm:pt>
    <dgm:pt modelId="{D64E5035-E2A9-4EE2-AB8B-E9A8467BC2EF}">
      <dgm:prSet/>
      <dgm:spPr/>
      <dgm:t>
        <a:bodyPr/>
        <a:lstStyle/>
        <a:p>
          <a:pPr>
            <a:defRPr b="1"/>
          </a:pPr>
          <a:r>
            <a:rPr lang="en-GB" b="0" noProof="0" dirty="0"/>
            <a:t>Solution</a:t>
          </a:r>
        </a:p>
      </dgm:t>
    </dgm:pt>
    <dgm:pt modelId="{6123A979-1E55-4F11-8091-FFFD2AC483CE}" type="parTrans" cxnId="{36E79622-DCA8-4910-97D4-FA1C94852E26}">
      <dgm:prSet/>
      <dgm:spPr/>
      <dgm:t>
        <a:bodyPr/>
        <a:lstStyle/>
        <a:p>
          <a:endParaRPr lang="en-GB"/>
        </a:p>
      </dgm:t>
    </dgm:pt>
    <dgm:pt modelId="{70D5BDF3-4C23-48D8-8F73-461C229D9C6D}" type="sibTrans" cxnId="{36E79622-DCA8-4910-97D4-FA1C94852E26}">
      <dgm:prSet/>
      <dgm:spPr/>
      <dgm:t>
        <a:bodyPr/>
        <a:lstStyle/>
        <a:p>
          <a:endParaRPr lang="en-GB"/>
        </a:p>
      </dgm:t>
    </dgm:pt>
    <dgm:pt modelId="{4A3A4CC9-FA21-40B3-83B9-381162329512}">
      <dgm:prSet/>
      <dgm:spPr/>
      <dgm:t>
        <a:bodyPr/>
        <a:lstStyle/>
        <a:p>
          <a:r>
            <a:rPr lang="en-GB" b="0" noProof="0" dirty="0"/>
            <a:t>Cultural Transformation: Promote open conversations around mental health and reduce stigma.</a:t>
          </a:r>
        </a:p>
      </dgm:t>
    </dgm:pt>
    <dgm:pt modelId="{823750DA-C401-49DF-9920-4DD53CA8370E}" type="parTrans" cxnId="{A1ECF6A7-4666-4C25-88A1-111962CDE1E2}">
      <dgm:prSet/>
      <dgm:spPr/>
      <dgm:t>
        <a:bodyPr/>
        <a:lstStyle/>
        <a:p>
          <a:endParaRPr lang="en-GB"/>
        </a:p>
      </dgm:t>
    </dgm:pt>
    <dgm:pt modelId="{043BB30D-E738-44D2-84E2-A9CA14B7BD19}" type="sibTrans" cxnId="{A1ECF6A7-4666-4C25-88A1-111962CDE1E2}">
      <dgm:prSet/>
      <dgm:spPr/>
      <dgm:t>
        <a:bodyPr/>
        <a:lstStyle/>
        <a:p>
          <a:endParaRPr lang="en-GB"/>
        </a:p>
      </dgm:t>
    </dgm:pt>
    <dgm:pt modelId="{D362D59D-BB6E-46EB-9EAE-6F3767E9BE44}">
      <dgm:prSet/>
      <dgm:spPr/>
      <dgm:t>
        <a:bodyPr/>
        <a:lstStyle/>
        <a:p>
          <a:r>
            <a:rPr lang="en-GB" b="0" noProof="0" dirty="0"/>
            <a:t>Leadership Commitment: Train managers to recognise and support employee well-being.</a:t>
          </a:r>
        </a:p>
      </dgm:t>
    </dgm:pt>
    <dgm:pt modelId="{FC50729C-3D27-4B70-B75D-9F6D1D4886D2}" type="parTrans" cxnId="{9D92C2E2-C4F0-4396-BD92-0A30D789F050}">
      <dgm:prSet/>
      <dgm:spPr/>
      <dgm:t>
        <a:bodyPr/>
        <a:lstStyle/>
        <a:p>
          <a:endParaRPr lang="en-GB"/>
        </a:p>
      </dgm:t>
    </dgm:pt>
    <dgm:pt modelId="{9F054564-134B-4395-B6A2-E5387918AB54}" type="sibTrans" cxnId="{9D92C2E2-C4F0-4396-BD92-0A30D789F050}">
      <dgm:prSet/>
      <dgm:spPr/>
      <dgm:t>
        <a:bodyPr/>
        <a:lstStyle/>
        <a:p>
          <a:endParaRPr lang="en-GB"/>
        </a:p>
      </dgm:t>
    </dgm:pt>
    <dgm:pt modelId="{188F06B2-2F3D-49DF-818C-EF13718E9B60}">
      <dgm:prSet/>
      <dgm:spPr/>
      <dgm:t>
        <a:bodyPr/>
        <a:lstStyle/>
        <a:p>
          <a:r>
            <a:rPr lang="en-GB" b="0" noProof="0" dirty="0"/>
            <a:t>Policy Implementation: Integrate mental health strategies into HR and sustainability policies (e.g., counselling services, workload management).</a:t>
          </a:r>
        </a:p>
      </dgm:t>
    </dgm:pt>
    <dgm:pt modelId="{F657C969-CE31-4332-95C7-67707B1C1BDF}" type="parTrans" cxnId="{8082A388-D833-4E0E-BA95-DCD6A2082DA1}">
      <dgm:prSet/>
      <dgm:spPr/>
      <dgm:t>
        <a:bodyPr/>
        <a:lstStyle/>
        <a:p>
          <a:endParaRPr lang="en-GB"/>
        </a:p>
      </dgm:t>
    </dgm:pt>
    <dgm:pt modelId="{A3ABFE11-DDDF-4EE7-998D-0F0B01820FA1}" type="sibTrans" cxnId="{8082A388-D833-4E0E-BA95-DCD6A2082DA1}">
      <dgm:prSet/>
      <dgm:spPr/>
      <dgm:t>
        <a:bodyPr/>
        <a:lstStyle/>
        <a:p>
          <a:endParaRPr lang="en-GB"/>
        </a:p>
      </dgm:t>
    </dgm:pt>
    <dgm:pt modelId="{AB33AC90-A888-4D51-94E5-4917484013BB}">
      <dgm:prSet/>
      <dgm:spPr/>
      <dgm:t>
        <a:bodyPr/>
        <a:lstStyle/>
        <a:p>
          <a:r>
            <a:rPr lang="en-GB" b="0" noProof="0" dirty="0"/>
            <a:t>Resilience Building: Provide regular stress management workshops and encourage work-life balance initiatives.</a:t>
          </a:r>
        </a:p>
      </dgm:t>
    </dgm:pt>
    <dgm:pt modelId="{FFE4B283-F472-469C-90E6-9C1A17E25A4C}" type="parTrans" cxnId="{98D49E19-6ACC-4FAE-BB35-126744484E54}">
      <dgm:prSet/>
      <dgm:spPr/>
      <dgm:t>
        <a:bodyPr/>
        <a:lstStyle/>
        <a:p>
          <a:endParaRPr lang="en-GB"/>
        </a:p>
      </dgm:t>
    </dgm:pt>
    <dgm:pt modelId="{04ADDF62-D099-4D31-92BF-47BD06CBC649}" type="sibTrans" cxnId="{98D49E19-6ACC-4FAE-BB35-126744484E54}">
      <dgm:prSet/>
      <dgm:spPr/>
      <dgm:t>
        <a:bodyPr/>
        <a:lstStyle/>
        <a:p>
          <a:endParaRPr lang="en-GB"/>
        </a:p>
      </dgm:t>
    </dgm:pt>
    <dgm:pt modelId="{693A2721-0E80-4B87-B0CB-A0DEFD26D482}">
      <dgm:prSet/>
      <dgm:spPr/>
      <dgm:t>
        <a:bodyPr/>
        <a:lstStyle/>
        <a:p>
          <a:r>
            <a:rPr lang="en-GB" b="0" noProof="0" dirty="0"/>
            <a:t>Continuous Monitoring: Use employee surveys and performance data to track well-being and refine interventions.</a:t>
          </a:r>
        </a:p>
      </dgm:t>
    </dgm:pt>
    <dgm:pt modelId="{E2D84FF2-24E9-4F79-A667-84F90A74B3AA}" type="parTrans" cxnId="{787C71A9-6DAE-4361-933A-CC78B5FBCBE2}">
      <dgm:prSet/>
      <dgm:spPr/>
      <dgm:t>
        <a:bodyPr/>
        <a:lstStyle/>
        <a:p>
          <a:endParaRPr lang="en-GB"/>
        </a:p>
      </dgm:t>
    </dgm:pt>
    <dgm:pt modelId="{994A8E35-AAC9-4EAA-8A73-597E6A4D275D}" type="sibTrans" cxnId="{787C71A9-6DAE-4361-933A-CC78B5FBCBE2}">
      <dgm:prSet/>
      <dgm:spPr/>
      <dgm:t>
        <a:bodyPr/>
        <a:lstStyle/>
        <a:p>
          <a:endParaRPr lang="en-GB"/>
        </a:p>
      </dgm:t>
    </dgm:pt>
    <dgm:pt modelId="{96E74254-0131-4010-B5F0-A4F968F119AA}" type="pres">
      <dgm:prSet presAssocID="{AC37D295-4AC0-4F60-A1A6-904E2150D5A4}" presName="linear" presStyleCnt="0">
        <dgm:presLayoutVars>
          <dgm:dir/>
          <dgm:animLvl val="lvl"/>
          <dgm:resizeHandles val="exact"/>
        </dgm:presLayoutVars>
      </dgm:prSet>
      <dgm:spPr/>
    </dgm:pt>
    <dgm:pt modelId="{3549433A-F710-43FB-ABA2-6ABB5CB20B01}" type="pres">
      <dgm:prSet presAssocID="{7772EBB2-2E1C-4F33-A67D-C37289CCB1BC}" presName="parentLin" presStyleCnt="0"/>
      <dgm:spPr/>
    </dgm:pt>
    <dgm:pt modelId="{D78C1A21-F8A1-4C4D-A8D6-385EFA1047C9}" type="pres">
      <dgm:prSet presAssocID="{7772EBB2-2E1C-4F33-A67D-C37289CCB1BC}" presName="parentLeftMargin" presStyleLbl="node1" presStyleIdx="0" presStyleCnt="4"/>
      <dgm:spPr/>
    </dgm:pt>
    <dgm:pt modelId="{30DC858F-9F15-44B3-AD66-5931FA1989A0}" type="pres">
      <dgm:prSet presAssocID="{7772EBB2-2E1C-4F33-A67D-C37289CCB1BC}" presName="parentText" presStyleLbl="node1" presStyleIdx="0" presStyleCnt="4">
        <dgm:presLayoutVars>
          <dgm:chMax val="0"/>
          <dgm:bulletEnabled val="1"/>
        </dgm:presLayoutVars>
      </dgm:prSet>
      <dgm:spPr/>
    </dgm:pt>
    <dgm:pt modelId="{8DAD80CF-4A9F-4939-A8FC-31839D6EB37C}" type="pres">
      <dgm:prSet presAssocID="{7772EBB2-2E1C-4F33-A67D-C37289CCB1BC}" presName="negativeSpace" presStyleCnt="0"/>
      <dgm:spPr/>
    </dgm:pt>
    <dgm:pt modelId="{960ABA49-F2FF-4017-8ABF-B48FC7D94C9C}" type="pres">
      <dgm:prSet presAssocID="{7772EBB2-2E1C-4F33-A67D-C37289CCB1BC}" presName="childText" presStyleLbl="conFgAcc1" presStyleIdx="0" presStyleCnt="4">
        <dgm:presLayoutVars>
          <dgm:bulletEnabled val="1"/>
        </dgm:presLayoutVars>
      </dgm:prSet>
      <dgm:spPr/>
    </dgm:pt>
    <dgm:pt modelId="{5F42AAA2-D0F2-4BF3-AE6A-81925987349F}" type="pres">
      <dgm:prSet presAssocID="{9DE28C92-22BF-473B-B076-B89DF232C59A}" presName="spaceBetweenRectangles" presStyleCnt="0"/>
      <dgm:spPr/>
    </dgm:pt>
    <dgm:pt modelId="{1394FF24-AC30-4F6E-9970-7BE4D58B2BC1}" type="pres">
      <dgm:prSet presAssocID="{B76218A1-7C76-4B7C-84E0-2AC0390B0735}" presName="parentLin" presStyleCnt="0"/>
      <dgm:spPr/>
    </dgm:pt>
    <dgm:pt modelId="{31D08ABA-BE2B-4E31-9DD6-4269109C1536}" type="pres">
      <dgm:prSet presAssocID="{B76218A1-7C76-4B7C-84E0-2AC0390B0735}" presName="parentLeftMargin" presStyleLbl="node1" presStyleIdx="0" presStyleCnt="4"/>
      <dgm:spPr/>
    </dgm:pt>
    <dgm:pt modelId="{0C08E6D0-9A59-4099-A838-21A1BE5B0DE3}" type="pres">
      <dgm:prSet presAssocID="{B76218A1-7C76-4B7C-84E0-2AC0390B0735}" presName="parentText" presStyleLbl="node1" presStyleIdx="1" presStyleCnt="4">
        <dgm:presLayoutVars>
          <dgm:chMax val="0"/>
          <dgm:bulletEnabled val="1"/>
        </dgm:presLayoutVars>
      </dgm:prSet>
      <dgm:spPr/>
    </dgm:pt>
    <dgm:pt modelId="{506F0FBD-373B-4530-8B27-FA1CF61160FB}" type="pres">
      <dgm:prSet presAssocID="{B76218A1-7C76-4B7C-84E0-2AC0390B0735}" presName="negativeSpace" presStyleCnt="0"/>
      <dgm:spPr/>
    </dgm:pt>
    <dgm:pt modelId="{69DBE8C7-5C0B-42E8-9036-A4AB13D092D5}" type="pres">
      <dgm:prSet presAssocID="{B76218A1-7C76-4B7C-84E0-2AC0390B0735}" presName="childText" presStyleLbl="conFgAcc1" presStyleIdx="1" presStyleCnt="4">
        <dgm:presLayoutVars>
          <dgm:bulletEnabled val="1"/>
        </dgm:presLayoutVars>
      </dgm:prSet>
      <dgm:spPr/>
    </dgm:pt>
    <dgm:pt modelId="{43347F32-752D-4B4C-8EB8-A37771BF5FC0}" type="pres">
      <dgm:prSet presAssocID="{5541BA79-E469-415B-B7F8-E27C0F2C5920}" presName="spaceBetweenRectangles" presStyleCnt="0"/>
      <dgm:spPr/>
    </dgm:pt>
    <dgm:pt modelId="{7B8BEF90-8C22-43FB-8D9F-9AEDA060F401}" type="pres">
      <dgm:prSet presAssocID="{ABFC8A01-F425-4BD8-A23E-218919E81C38}" presName="parentLin" presStyleCnt="0"/>
      <dgm:spPr/>
    </dgm:pt>
    <dgm:pt modelId="{4CE3EE10-CE38-472B-9EB5-35549337F216}" type="pres">
      <dgm:prSet presAssocID="{ABFC8A01-F425-4BD8-A23E-218919E81C38}" presName="parentLeftMargin" presStyleLbl="node1" presStyleIdx="1" presStyleCnt="4"/>
      <dgm:spPr/>
    </dgm:pt>
    <dgm:pt modelId="{826D9768-4CF9-4404-A69B-3C76A41B28E3}" type="pres">
      <dgm:prSet presAssocID="{ABFC8A01-F425-4BD8-A23E-218919E81C38}" presName="parentText" presStyleLbl="node1" presStyleIdx="2" presStyleCnt="4">
        <dgm:presLayoutVars>
          <dgm:chMax val="0"/>
          <dgm:bulletEnabled val="1"/>
        </dgm:presLayoutVars>
      </dgm:prSet>
      <dgm:spPr/>
    </dgm:pt>
    <dgm:pt modelId="{C54C89A4-D73C-4510-9BF7-B95DF1D56F73}" type="pres">
      <dgm:prSet presAssocID="{ABFC8A01-F425-4BD8-A23E-218919E81C38}" presName="negativeSpace" presStyleCnt="0"/>
      <dgm:spPr/>
    </dgm:pt>
    <dgm:pt modelId="{223BD356-F222-44E8-8273-CFC40B3D628A}" type="pres">
      <dgm:prSet presAssocID="{ABFC8A01-F425-4BD8-A23E-218919E81C38}" presName="childText" presStyleLbl="conFgAcc1" presStyleIdx="2" presStyleCnt="4">
        <dgm:presLayoutVars>
          <dgm:bulletEnabled val="1"/>
        </dgm:presLayoutVars>
      </dgm:prSet>
      <dgm:spPr/>
    </dgm:pt>
    <dgm:pt modelId="{8C9622CA-5F29-4586-A8E0-0F2B71146B80}" type="pres">
      <dgm:prSet presAssocID="{BAED3414-F550-4E74-ACBE-E025F6D01FDE}" presName="spaceBetweenRectangles" presStyleCnt="0"/>
      <dgm:spPr/>
    </dgm:pt>
    <dgm:pt modelId="{105FB092-13DD-464B-8827-8C7C59765DFF}" type="pres">
      <dgm:prSet presAssocID="{D64E5035-E2A9-4EE2-AB8B-E9A8467BC2EF}" presName="parentLin" presStyleCnt="0"/>
      <dgm:spPr/>
    </dgm:pt>
    <dgm:pt modelId="{F0EF3E95-D49C-4056-BFD4-C6D6BAA6F1B6}" type="pres">
      <dgm:prSet presAssocID="{D64E5035-E2A9-4EE2-AB8B-E9A8467BC2EF}" presName="parentLeftMargin" presStyleLbl="node1" presStyleIdx="2" presStyleCnt="4"/>
      <dgm:spPr/>
    </dgm:pt>
    <dgm:pt modelId="{AD46852A-22D9-4586-B542-FAA4B69296D0}" type="pres">
      <dgm:prSet presAssocID="{D64E5035-E2A9-4EE2-AB8B-E9A8467BC2EF}" presName="parentText" presStyleLbl="node1" presStyleIdx="3" presStyleCnt="4">
        <dgm:presLayoutVars>
          <dgm:chMax val="0"/>
          <dgm:bulletEnabled val="1"/>
        </dgm:presLayoutVars>
      </dgm:prSet>
      <dgm:spPr/>
    </dgm:pt>
    <dgm:pt modelId="{ACF2EC87-BBA0-40CE-9671-683DCEEABD5D}" type="pres">
      <dgm:prSet presAssocID="{D64E5035-E2A9-4EE2-AB8B-E9A8467BC2EF}" presName="negativeSpace" presStyleCnt="0"/>
      <dgm:spPr/>
    </dgm:pt>
    <dgm:pt modelId="{64661E7F-C658-44EE-881B-C3E39F6C5B94}" type="pres">
      <dgm:prSet presAssocID="{D64E5035-E2A9-4EE2-AB8B-E9A8467BC2EF}" presName="childText" presStyleLbl="conFgAcc1" presStyleIdx="3" presStyleCnt="4">
        <dgm:presLayoutVars>
          <dgm:bulletEnabled val="1"/>
        </dgm:presLayoutVars>
      </dgm:prSet>
      <dgm:spPr/>
    </dgm:pt>
  </dgm:ptLst>
  <dgm:cxnLst>
    <dgm:cxn modelId="{5D44250F-5882-4642-BA34-4C58329C4A8B}" type="presOf" srcId="{EB704A84-46E9-409F-9533-A6E16CBC3670}" destId="{69DBE8C7-5C0B-42E8-9036-A4AB13D092D5}" srcOrd="0" destOrd="1" presId="urn:microsoft.com/office/officeart/2005/8/layout/list1"/>
    <dgm:cxn modelId="{98D49E19-6ACC-4FAE-BB35-126744484E54}" srcId="{D64E5035-E2A9-4EE2-AB8B-E9A8467BC2EF}" destId="{AB33AC90-A888-4D51-94E5-4917484013BB}" srcOrd="3" destOrd="0" parTransId="{FFE4B283-F472-469C-90E6-9C1A17E25A4C}" sibTransId="{04ADDF62-D099-4D31-92BF-47BD06CBC649}"/>
    <dgm:cxn modelId="{CAE6EE1B-F959-4031-A760-309A3500E6D7}" type="presOf" srcId="{7772EBB2-2E1C-4F33-A67D-C37289CCB1BC}" destId="{30DC858F-9F15-44B3-AD66-5931FA1989A0}" srcOrd="1" destOrd="0" presId="urn:microsoft.com/office/officeart/2005/8/layout/list1"/>
    <dgm:cxn modelId="{9039741E-546D-458B-A315-C3866E2D5CA8}" type="presOf" srcId="{5B202617-B6D9-45D9-9C9D-48002719A76C}" destId="{69DBE8C7-5C0B-42E8-9036-A4AB13D092D5}" srcOrd="0" destOrd="2" presId="urn:microsoft.com/office/officeart/2005/8/layout/list1"/>
    <dgm:cxn modelId="{57B60C21-AB2E-4A1B-8457-0ADD635DB153}" type="presOf" srcId="{B76218A1-7C76-4B7C-84E0-2AC0390B0735}" destId="{31D08ABA-BE2B-4E31-9DD6-4269109C1536}" srcOrd="0" destOrd="0" presId="urn:microsoft.com/office/officeart/2005/8/layout/list1"/>
    <dgm:cxn modelId="{36E79622-DCA8-4910-97D4-FA1C94852E26}" srcId="{AC37D295-4AC0-4F60-A1A6-904E2150D5A4}" destId="{D64E5035-E2A9-4EE2-AB8B-E9A8467BC2EF}" srcOrd="3" destOrd="0" parTransId="{6123A979-1E55-4F11-8091-FFFD2AC483CE}" sibTransId="{70D5BDF3-4C23-48D8-8F73-461C229D9C6D}"/>
    <dgm:cxn modelId="{915C1C2E-F083-48BD-A456-7879EA0ADF4D}" srcId="{ABFC8A01-F425-4BD8-A23E-218919E81C38}" destId="{E5D80B6D-657B-40AB-BC93-843AB0150E2D}" srcOrd="3" destOrd="0" parTransId="{333F76BA-F973-4E06-B1F6-91873306B571}" sibTransId="{0F9819B8-4847-42E7-B1A8-27242193C0EE}"/>
    <dgm:cxn modelId="{7246AE32-6B9E-4ED6-86E1-039C744A0A82}" srcId="{B76218A1-7C76-4B7C-84E0-2AC0390B0735}" destId="{D842DE10-65D4-4CA3-A299-F5B12A9BC7C7}" srcOrd="0" destOrd="0" parTransId="{7BADF5BA-B393-4E6E-A3ED-DB891F156443}" sibTransId="{01625D5B-1ED2-4BF6-B9E6-8FD250905AD7}"/>
    <dgm:cxn modelId="{4C07DB43-09DD-4769-9EC8-B1A9626C7D8F}" type="presOf" srcId="{AB33AC90-A888-4D51-94E5-4917484013BB}" destId="{64661E7F-C658-44EE-881B-C3E39F6C5B94}" srcOrd="0" destOrd="3" presId="urn:microsoft.com/office/officeart/2005/8/layout/list1"/>
    <dgm:cxn modelId="{62849544-8C4B-4BFB-A33A-A0006968006B}" srcId="{B76218A1-7C76-4B7C-84E0-2AC0390B0735}" destId="{494A1D7E-2CE7-4D4C-AB91-2CD4C1932B70}" srcOrd="3" destOrd="0" parTransId="{51C3773A-21FE-4971-B28A-EBAE28385440}" sibTransId="{6F570497-338A-4A7F-9DA6-D0EEAB9D1F9D}"/>
    <dgm:cxn modelId="{BDDFB845-3450-4C4A-917B-33AA21FF02D6}" type="presOf" srcId="{3D8F5227-A38A-4CE5-B236-4D0571B53187}" destId="{223BD356-F222-44E8-8273-CFC40B3D628A}" srcOrd="0" destOrd="1" presId="urn:microsoft.com/office/officeart/2005/8/layout/list1"/>
    <dgm:cxn modelId="{6A5E0E53-2C9B-40A2-8AA1-9C223BC901BE}" srcId="{AC37D295-4AC0-4F60-A1A6-904E2150D5A4}" destId="{ABFC8A01-F425-4BD8-A23E-218919E81C38}" srcOrd="2" destOrd="0" parTransId="{7377E3E1-73F3-41E9-B809-A1598DA1F7A0}" sibTransId="{BAED3414-F550-4E74-ACBE-E025F6D01FDE}"/>
    <dgm:cxn modelId="{3B21BA62-58A6-4F8D-B95C-C5850FB32D46}" type="presOf" srcId="{ABFC8A01-F425-4BD8-A23E-218919E81C38}" destId="{4CE3EE10-CE38-472B-9EB5-35549337F216}" srcOrd="0" destOrd="0" presId="urn:microsoft.com/office/officeart/2005/8/layout/list1"/>
    <dgm:cxn modelId="{C2BC1664-2733-4493-9C16-5A67C977BA4E}" type="presOf" srcId="{ABFC8A01-F425-4BD8-A23E-218919E81C38}" destId="{826D9768-4CF9-4404-A69B-3C76A41B28E3}" srcOrd="1" destOrd="0" presId="urn:microsoft.com/office/officeart/2005/8/layout/list1"/>
    <dgm:cxn modelId="{E1BBB667-FBCE-4500-B291-C5754CDEAA67}" srcId="{AC37D295-4AC0-4F60-A1A6-904E2150D5A4}" destId="{B76218A1-7C76-4B7C-84E0-2AC0390B0735}" srcOrd="1" destOrd="0" parTransId="{D381A6D8-D897-4351-B50C-65BFDF163DB8}" sibTransId="{5541BA79-E469-415B-B7F8-E27C0F2C5920}"/>
    <dgm:cxn modelId="{54995A6E-C043-48D9-84FF-8FAB75C2261C}" type="presOf" srcId="{188F06B2-2F3D-49DF-818C-EF13718E9B60}" destId="{64661E7F-C658-44EE-881B-C3E39F6C5B94}" srcOrd="0" destOrd="2" presId="urn:microsoft.com/office/officeart/2005/8/layout/list1"/>
    <dgm:cxn modelId="{1442687A-CE31-4394-9C54-C7AEE2A148D8}" type="presOf" srcId="{D842DE10-65D4-4CA3-A299-F5B12A9BC7C7}" destId="{69DBE8C7-5C0B-42E8-9036-A4AB13D092D5}" srcOrd="0" destOrd="0" presId="urn:microsoft.com/office/officeart/2005/8/layout/list1"/>
    <dgm:cxn modelId="{13843880-2B3D-4A3C-A27E-FB0139B79A58}" type="presOf" srcId="{4A3A4CC9-FA21-40B3-83B9-381162329512}" destId="{64661E7F-C658-44EE-881B-C3E39F6C5B94}" srcOrd="0" destOrd="0" presId="urn:microsoft.com/office/officeart/2005/8/layout/list1"/>
    <dgm:cxn modelId="{8082A388-D833-4E0E-BA95-DCD6A2082DA1}" srcId="{D64E5035-E2A9-4EE2-AB8B-E9A8467BC2EF}" destId="{188F06B2-2F3D-49DF-818C-EF13718E9B60}" srcOrd="2" destOrd="0" parTransId="{F657C969-CE31-4332-95C7-67707B1C1BDF}" sibTransId="{A3ABFE11-DDDF-4EE7-998D-0F0B01820FA1}"/>
    <dgm:cxn modelId="{7A6A428C-23D1-4143-88D3-008F38B1700B}" type="presOf" srcId="{D64E5035-E2A9-4EE2-AB8B-E9A8467BC2EF}" destId="{AD46852A-22D9-4586-B542-FAA4B69296D0}" srcOrd="1" destOrd="0" presId="urn:microsoft.com/office/officeart/2005/8/layout/list1"/>
    <dgm:cxn modelId="{1D8279A2-02C6-4518-9531-6F4068F0312F}" type="presOf" srcId="{E5D80B6D-657B-40AB-BC93-843AB0150E2D}" destId="{223BD356-F222-44E8-8273-CFC40B3D628A}" srcOrd="0" destOrd="3" presId="urn:microsoft.com/office/officeart/2005/8/layout/list1"/>
    <dgm:cxn modelId="{E9BBDCA7-649C-496E-9416-E933FF284E49}" type="presOf" srcId="{494A1D7E-2CE7-4D4C-AB91-2CD4C1932B70}" destId="{69DBE8C7-5C0B-42E8-9036-A4AB13D092D5}" srcOrd="0" destOrd="3" presId="urn:microsoft.com/office/officeart/2005/8/layout/list1"/>
    <dgm:cxn modelId="{A1ECF6A7-4666-4C25-88A1-111962CDE1E2}" srcId="{D64E5035-E2A9-4EE2-AB8B-E9A8467BC2EF}" destId="{4A3A4CC9-FA21-40B3-83B9-381162329512}" srcOrd="0" destOrd="0" parTransId="{823750DA-C401-49DF-9920-4DD53CA8370E}" sibTransId="{043BB30D-E738-44D2-84E2-A9CA14B7BD19}"/>
    <dgm:cxn modelId="{787C71A9-6DAE-4361-933A-CC78B5FBCBE2}" srcId="{D64E5035-E2A9-4EE2-AB8B-E9A8467BC2EF}" destId="{693A2721-0E80-4B87-B0CB-A0DEFD26D482}" srcOrd="4" destOrd="0" parTransId="{E2D84FF2-24E9-4F79-A667-84F90A74B3AA}" sibTransId="{994A8E35-AAC9-4EAA-8A73-597E6A4D275D}"/>
    <dgm:cxn modelId="{BE49F8A9-3B73-4C65-B8EF-521E3327DF06}" type="presOf" srcId="{B76218A1-7C76-4B7C-84E0-2AC0390B0735}" destId="{0C08E6D0-9A59-4099-A838-21A1BE5B0DE3}" srcOrd="1" destOrd="0" presId="urn:microsoft.com/office/officeart/2005/8/layout/list1"/>
    <dgm:cxn modelId="{41BFC3AB-6AF2-47BE-9CE8-5A92C5410A1F}" type="presOf" srcId="{7772EBB2-2E1C-4F33-A67D-C37289CCB1BC}" destId="{D78C1A21-F8A1-4C4D-A8D6-385EFA1047C9}" srcOrd="0" destOrd="0" presId="urn:microsoft.com/office/officeart/2005/8/layout/list1"/>
    <dgm:cxn modelId="{BDCE14AF-6D20-4432-8E02-E2D3A38511F0}" type="presOf" srcId="{94F83586-7A2D-4992-80DB-1E970E4F57CE}" destId="{223BD356-F222-44E8-8273-CFC40B3D628A}" srcOrd="0" destOrd="0" presId="urn:microsoft.com/office/officeart/2005/8/layout/list1"/>
    <dgm:cxn modelId="{533DCEB6-78F2-4350-B3CB-E7BBAC9DFDBD}" srcId="{B76218A1-7C76-4B7C-84E0-2AC0390B0735}" destId="{5B202617-B6D9-45D9-9C9D-48002719A76C}" srcOrd="2" destOrd="0" parTransId="{753B9261-68DD-4F0A-AAD9-4C7E164B3721}" sibTransId="{2157CD1D-5C95-4D8E-B5E7-D63162D10C42}"/>
    <dgm:cxn modelId="{035FDCB8-2B97-4491-B7D3-01C416E0224D}" srcId="{B76218A1-7C76-4B7C-84E0-2AC0390B0735}" destId="{EB704A84-46E9-409F-9533-A6E16CBC3670}" srcOrd="1" destOrd="0" parTransId="{BD742997-C631-4819-BBBF-E9420BDA1871}" sibTransId="{57FD977A-D78A-4513-9B23-0A2837FBBCE8}"/>
    <dgm:cxn modelId="{FFFF94BE-983A-4C4C-8A0F-4E2F0471B3C4}" srcId="{7772EBB2-2E1C-4F33-A67D-C37289CCB1BC}" destId="{F08E0232-0320-42F4-B7D1-5DEDB2E1EA2C}" srcOrd="0" destOrd="0" parTransId="{EFD04E35-A911-4C86-90A9-1C92C7977BEB}" sibTransId="{71D579D1-A580-47BB-AF50-4AE81A153E0E}"/>
    <dgm:cxn modelId="{1B2C0FC4-A5B4-47FB-9EB1-06356076D377}" type="presOf" srcId="{FFD6723D-FE2A-44CE-85CC-FE697A3F2AE6}" destId="{223BD356-F222-44E8-8273-CFC40B3D628A}" srcOrd="0" destOrd="2" presId="urn:microsoft.com/office/officeart/2005/8/layout/list1"/>
    <dgm:cxn modelId="{BAD693CC-96F4-4E2A-B93B-D1B802DC23B0}" type="presOf" srcId="{F08E0232-0320-42F4-B7D1-5DEDB2E1EA2C}" destId="{960ABA49-F2FF-4017-8ABF-B48FC7D94C9C}" srcOrd="0" destOrd="0" presId="urn:microsoft.com/office/officeart/2005/8/layout/list1"/>
    <dgm:cxn modelId="{082EB1D2-18B5-4D3F-9434-EEB6E093560E}" srcId="{ABFC8A01-F425-4BD8-A23E-218919E81C38}" destId="{FFD6723D-FE2A-44CE-85CC-FE697A3F2AE6}" srcOrd="2" destOrd="0" parTransId="{2EFC60AB-51AC-40D4-9A9A-DCB141925F8C}" sibTransId="{A8D8B545-7F66-4C61-A6B6-A385FC31D7BD}"/>
    <dgm:cxn modelId="{CDCB71D7-7AA7-448A-AD31-7FF8E66DC76C}" type="presOf" srcId="{693A2721-0E80-4B87-B0CB-A0DEFD26D482}" destId="{64661E7F-C658-44EE-881B-C3E39F6C5B94}" srcOrd="0" destOrd="4" presId="urn:microsoft.com/office/officeart/2005/8/layout/list1"/>
    <dgm:cxn modelId="{9B0AC2DA-DA0B-418B-A538-E639E9C5F485}" type="presOf" srcId="{AC37D295-4AC0-4F60-A1A6-904E2150D5A4}" destId="{96E74254-0131-4010-B5F0-A4F968F119AA}" srcOrd="0" destOrd="0" presId="urn:microsoft.com/office/officeart/2005/8/layout/list1"/>
    <dgm:cxn modelId="{9D92C2E2-C4F0-4396-BD92-0A30D789F050}" srcId="{D64E5035-E2A9-4EE2-AB8B-E9A8467BC2EF}" destId="{D362D59D-BB6E-46EB-9EAE-6F3767E9BE44}" srcOrd="1" destOrd="0" parTransId="{FC50729C-3D27-4B70-B75D-9F6D1D4886D2}" sibTransId="{9F054564-134B-4395-B6A2-E5387918AB54}"/>
    <dgm:cxn modelId="{6A7A6CE8-6C76-448C-ABBD-E6426C6FF54F}" type="presOf" srcId="{D362D59D-BB6E-46EB-9EAE-6F3767E9BE44}" destId="{64661E7F-C658-44EE-881B-C3E39F6C5B94}" srcOrd="0" destOrd="1" presId="urn:microsoft.com/office/officeart/2005/8/layout/list1"/>
    <dgm:cxn modelId="{2FBBC9F5-9873-467F-83F2-10B5C40999EC}" srcId="{ABFC8A01-F425-4BD8-A23E-218919E81C38}" destId="{94F83586-7A2D-4992-80DB-1E970E4F57CE}" srcOrd="0" destOrd="0" parTransId="{608857E8-26B3-414C-9783-641ECD5E9B25}" sibTransId="{59DBF4A8-A5CA-45DA-A49B-89865446E96C}"/>
    <dgm:cxn modelId="{C226FCF7-257E-4EB4-AB77-E19C5EE5C8BB}" srcId="{AC37D295-4AC0-4F60-A1A6-904E2150D5A4}" destId="{7772EBB2-2E1C-4F33-A67D-C37289CCB1BC}" srcOrd="0" destOrd="0" parTransId="{4D6FC039-9252-4340-8CAE-9627E3792E90}" sibTransId="{9DE28C92-22BF-473B-B076-B89DF232C59A}"/>
    <dgm:cxn modelId="{69A96CFA-A016-46C6-9033-A9C2071836F9}" type="presOf" srcId="{D64E5035-E2A9-4EE2-AB8B-E9A8467BC2EF}" destId="{F0EF3E95-D49C-4056-BFD4-C6D6BAA6F1B6}" srcOrd="0" destOrd="0" presId="urn:microsoft.com/office/officeart/2005/8/layout/list1"/>
    <dgm:cxn modelId="{B855F8FF-0B69-4941-9FF9-1E3C273E5542}" srcId="{ABFC8A01-F425-4BD8-A23E-218919E81C38}" destId="{3D8F5227-A38A-4CE5-B236-4D0571B53187}" srcOrd="1" destOrd="0" parTransId="{EEB37CD4-5F57-472A-A8DD-60FAFD9DE761}" sibTransId="{122E2817-D76E-4BD7-AB83-7095E4C43023}"/>
    <dgm:cxn modelId="{35534523-94F1-46EE-AE3A-F1CDCF30E07F}" type="presParOf" srcId="{96E74254-0131-4010-B5F0-A4F968F119AA}" destId="{3549433A-F710-43FB-ABA2-6ABB5CB20B01}" srcOrd="0" destOrd="0" presId="urn:microsoft.com/office/officeart/2005/8/layout/list1"/>
    <dgm:cxn modelId="{A69BF645-1AC6-4849-BF77-5C9069F29AAC}" type="presParOf" srcId="{3549433A-F710-43FB-ABA2-6ABB5CB20B01}" destId="{D78C1A21-F8A1-4C4D-A8D6-385EFA1047C9}" srcOrd="0" destOrd="0" presId="urn:microsoft.com/office/officeart/2005/8/layout/list1"/>
    <dgm:cxn modelId="{76D1D56C-A79A-4465-9B84-428376E11620}" type="presParOf" srcId="{3549433A-F710-43FB-ABA2-6ABB5CB20B01}" destId="{30DC858F-9F15-44B3-AD66-5931FA1989A0}" srcOrd="1" destOrd="0" presId="urn:microsoft.com/office/officeart/2005/8/layout/list1"/>
    <dgm:cxn modelId="{36FC9C1E-DF54-45A9-AE2D-B3E1FDB53C46}" type="presParOf" srcId="{96E74254-0131-4010-B5F0-A4F968F119AA}" destId="{8DAD80CF-4A9F-4939-A8FC-31839D6EB37C}" srcOrd="1" destOrd="0" presId="urn:microsoft.com/office/officeart/2005/8/layout/list1"/>
    <dgm:cxn modelId="{6A259AD1-9AF7-4EBE-8F7B-656BCC7CE449}" type="presParOf" srcId="{96E74254-0131-4010-B5F0-A4F968F119AA}" destId="{960ABA49-F2FF-4017-8ABF-B48FC7D94C9C}" srcOrd="2" destOrd="0" presId="urn:microsoft.com/office/officeart/2005/8/layout/list1"/>
    <dgm:cxn modelId="{38D98383-DA7D-45F9-8DE6-6E029CCB5111}" type="presParOf" srcId="{96E74254-0131-4010-B5F0-A4F968F119AA}" destId="{5F42AAA2-D0F2-4BF3-AE6A-81925987349F}" srcOrd="3" destOrd="0" presId="urn:microsoft.com/office/officeart/2005/8/layout/list1"/>
    <dgm:cxn modelId="{6D2F90ED-0986-4D51-BFF0-D2C1A1E6708A}" type="presParOf" srcId="{96E74254-0131-4010-B5F0-A4F968F119AA}" destId="{1394FF24-AC30-4F6E-9970-7BE4D58B2BC1}" srcOrd="4" destOrd="0" presId="urn:microsoft.com/office/officeart/2005/8/layout/list1"/>
    <dgm:cxn modelId="{C52F1B82-84BC-46CD-8DBA-B6315C7F9515}" type="presParOf" srcId="{1394FF24-AC30-4F6E-9970-7BE4D58B2BC1}" destId="{31D08ABA-BE2B-4E31-9DD6-4269109C1536}" srcOrd="0" destOrd="0" presId="urn:microsoft.com/office/officeart/2005/8/layout/list1"/>
    <dgm:cxn modelId="{CF356BD9-3797-455C-BCC0-00F73D4A0809}" type="presParOf" srcId="{1394FF24-AC30-4F6E-9970-7BE4D58B2BC1}" destId="{0C08E6D0-9A59-4099-A838-21A1BE5B0DE3}" srcOrd="1" destOrd="0" presId="urn:microsoft.com/office/officeart/2005/8/layout/list1"/>
    <dgm:cxn modelId="{F4DFA4B9-262E-4177-8D3A-61D3B5FCB37A}" type="presParOf" srcId="{96E74254-0131-4010-B5F0-A4F968F119AA}" destId="{506F0FBD-373B-4530-8B27-FA1CF61160FB}" srcOrd="5" destOrd="0" presId="urn:microsoft.com/office/officeart/2005/8/layout/list1"/>
    <dgm:cxn modelId="{E5D41FDC-4A55-4D5A-B2D3-38CE37E764F8}" type="presParOf" srcId="{96E74254-0131-4010-B5F0-A4F968F119AA}" destId="{69DBE8C7-5C0B-42E8-9036-A4AB13D092D5}" srcOrd="6" destOrd="0" presId="urn:microsoft.com/office/officeart/2005/8/layout/list1"/>
    <dgm:cxn modelId="{CA00A0C4-6ED2-4FA2-A9FB-318F7E33F01E}" type="presParOf" srcId="{96E74254-0131-4010-B5F0-A4F968F119AA}" destId="{43347F32-752D-4B4C-8EB8-A37771BF5FC0}" srcOrd="7" destOrd="0" presId="urn:microsoft.com/office/officeart/2005/8/layout/list1"/>
    <dgm:cxn modelId="{8505D9DA-4561-4A9E-9F76-9C779E403DB8}" type="presParOf" srcId="{96E74254-0131-4010-B5F0-A4F968F119AA}" destId="{7B8BEF90-8C22-43FB-8D9F-9AEDA060F401}" srcOrd="8" destOrd="0" presId="urn:microsoft.com/office/officeart/2005/8/layout/list1"/>
    <dgm:cxn modelId="{6A7E4FAD-56C7-41FD-8DF9-0FE30119A369}" type="presParOf" srcId="{7B8BEF90-8C22-43FB-8D9F-9AEDA060F401}" destId="{4CE3EE10-CE38-472B-9EB5-35549337F216}" srcOrd="0" destOrd="0" presId="urn:microsoft.com/office/officeart/2005/8/layout/list1"/>
    <dgm:cxn modelId="{DBB16997-BB27-4006-B03F-0B881DF91556}" type="presParOf" srcId="{7B8BEF90-8C22-43FB-8D9F-9AEDA060F401}" destId="{826D9768-4CF9-4404-A69B-3C76A41B28E3}" srcOrd="1" destOrd="0" presId="urn:microsoft.com/office/officeart/2005/8/layout/list1"/>
    <dgm:cxn modelId="{C752C887-664F-469C-9858-828B9EFB4E7C}" type="presParOf" srcId="{96E74254-0131-4010-B5F0-A4F968F119AA}" destId="{C54C89A4-D73C-4510-9BF7-B95DF1D56F73}" srcOrd="9" destOrd="0" presId="urn:microsoft.com/office/officeart/2005/8/layout/list1"/>
    <dgm:cxn modelId="{728E0D87-9F03-4E90-A6B5-D1C7EB479E0B}" type="presParOf" srcId="{96E74254-0131-4010-B5F0-A4F968F119AA}" destId="{223BD356-F222-44E8-8273-CFC40B3D628A}" srcOrd="10" destOrd="0" presId="urn:microsoft.com/office/officeart/2005/8/layout/list1"/>
    <dgm:cxn modelId="{85D45422-9047-41FC-95A3-6C01DDC864AB}" type="presParOf" srcId="{96E74254-0131-4010-B5F0-A4F968F119AA}" destId="{8C9622CA-5F29-4586-A8E0-0F2B71146B80}" srcOrd="11" destOrd="0" presId="urn:microsoft.com/office/officeart/2005/8/layout/list1"/>
    <dgm:cxn modelId="{E483D32C-B6B4-4BF0-B052-B364CE972793}" type="presParOf" srcId="{96E74254-0131-4010-B5F0-A4F968F119AA}" destId="{105FB092-13DD-464B-8827-8C7C59765DFF}" srcOrd="12" destOrd="0" presId="urn:microsoft.com/office/officeart/2005/8/layout/list1"/>
    <dgm:cxn modelId="{5C853E53-C271-4917-A528-44816CD7299B}" type="presParOf" srcId="{105FB092-13DD-464B-8827-8C7C59765DFF}" destId="{F0EF3E95-D49C-4056-BFD4-C6D6BAA6F1B6}" srcOrd="0" destOrd="0" presId="urn:microsoft.com/office/officeart/2005/8/layout/list1"/>
    <dgm:cxn modelId="{87E1801F-09CD-401E-8FB7-957DDF9C6098}" type="presParOf" srcId="{105FB092-13DD-464B-8827-8C7C59765DFF}" destId="{AD46852A-22D9-4586-B542-FAA4B69296D0}" srcOrd="1" destOrd="0" presId="urn:microsoft.com/office/officeart/2005/8/layout/list1"/>
    <dgm:cxn modelId="{BA1C4C64-37F3-4FEB-8B64-56C644E1A8CC}" type="presParOf" srcId="{96E74254-0131-4010-B5F0-A4F968F119AA}" destId="{ACF2EC87-BBA0-40CE-9671-683DCEEABD5D}" srcOrd="13" destOrd="0" presId="urn:microsoft.com/office/officeart/2005/8/layout/list1"/>
    <dgm:cxn modelId="{1913B9FB-DD6F-4B6F-9538-9215DDD705B1}" type="presParOf" srcId="{96E74254-0131-4010-B5F0-A4F968F119AA}" destId="{64661E7F-C658-44EE-881B-C3E39F6C5B94}"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6311E4-C0C7-4264-8AD5-8B36991B551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F54FFF1-473B-4884-BB07-58369117702E}">
      <dgm:prSet/>
      <dgm:spPr/>
      <dgm:t>
        <a:bodyPr/>
        <a:lstStyle/>
        <a:p>
          <a:pPr algn="just"/>
          <a:r>
            <a:rPr lang="en-US" b="1"/>
            <a:t>Promote Mental Health Literacy:</a:t>
          </a:r>
          <a:r>
            <a:rPr lang="en-US"/>
            <a:t> Provide regular workshops and training to raise awareness and reduce stigma among staff and management.</a:t>
          </a:r>
        </a:p>
      </dgm:t>
    </dgm:pt>
    <dgm:pt modelId="{39E84B8A-9761-4BA6-A1E4-87B1CBD5F219}" type="parTrans" cxnId="{1B6E96D4-59E1-485F-93D9-8960F333D5E8}">
      <dgm:prSet/>
      <dgm:spPr/>
      <dgm:t>
        <a:bodyPr/>
        <a:lstStyle/>
        <a:p>
          <a:endParaRPr lang="en-US"/>
        </a:p>
      </dgm:t>
    </dgm:pt>
    <dgm:pt modelId="{08E57B63-D4C3-4DFD-BCC1-1ED6563E40D3}" type="sibTrans" cxnId="{1B6E96D4-59E1-485F-93D9-8960F333D5E8}">
      <dgm:prSet/>
      <dgm:spPr/>
      <dgm:t>
        <a:bodyPr/>
        <a:lstStyle/>
        <a:p>
          <a:endParaRPr lang="en-US"/>
        </a:p>
      </dgm:t>
    </dgm:pt>
    <dgm:pt modelId="{212D914A-C6C5-40CC-8195-4D3AD9D12E79}">
      <dgm:prSet/>
      <dgm:spPr/>
      <dgm:t>
        <a:bodyPr/>
        <a:lstStyle/>
        <a:p>
          <a:pPr algn="just"/>
          <a:r>
            <a:rPr lang="en-US" b="1"/>
            <a:t>Strengthen Leadership Support:</a:t>
          </a:r>
          <a:r>
            <a:rPr lang="en-US"/>
            <a:t> Train managers to identify stress indicators and foster open, empathetic communication.</a:t>
          </a:r>
        </a:p>
      </dgm:t>
    </dgm:pt>
    <dgm:pt modelId="{2F4918AD-B23B-4794-B99D-578AE141FBEC}" type="parTrans" cxnId="{59CFF614-BF1C-42B3-8FF9-44E822209016}">
      <dgm:prSet/>
      <dgm:spPr/>
      <dgm:t>
        <a:bodyPr/>
        <a:lstStyle/>
        <a:p>
          <a:endParaRPr lang="en-US"/>
        </a:p>
      </dgm:t>
    </dgm:pt>
    <dgm:pt modelId="{A7319939-8DAF-4997-B00A-BFD9B2A2BD22}" type="sibTrans" cxnId="{59CFF614-BF1C-42B3-8FF9-44E822209016}">
      <dgm:prSet/>
      <dgm:spPr/>
      <dgm:t>
        <a:bodyPr/>
        <a:lstStyle/>
        <a:p>
          <a:endParaRPr lang="en-US"/>
        </a:p>
      </dgm:t>
    </dgm:pt>
    <dgm:pt modelId="{96299AC4-3723-445C-9505-D57FD300CAC6}">
      <dgm:prSet/>
      <dgm:spPr/>
      <dgm:t>
        <a:bodyPr/>
        <a:lstStyle/>
        <a:p>
          <a:pPr algn="just"/>
          <a:r>
            <a:rPr lang="en-US" b="1" dirty="0"/>
            <a:t>Implement Flexible Scheduling:</a:t>
          </a:r>
          <a:r>
            <a:rPr lang="en-US" dirty="0"/>
            <a:t> Reduce burnout by allowing more control over work hours and rest periods.</a:t>
          </a:r>
        </a:p>
      </dgm:t>
    </dgm:pt>
    <dgm:pt modelId="{44ACF79F-725D-4EA4-ADA6-9685B859281C}" type="parTrans" cxnId="{6C63C75F-C26C-4CAC-A65E-5AE60824E6EE}">
      <dgm:prSet/>
      <dgm:spPr/>
      <dgm:t>
        <a:bodyPr/>
        <a:lstStyle/>
        <a:p>
          <a:endParaRPr lang="en-US"/>
        </a:p>
      </dgm:t>
    </dgm:pt>
    <dgm:pt modelId="{D154EBF8-36BC-416A-83F5-DCBBBAEDEF77}" type="sibTrans" cxnId="{6C63C75F-C26C-4CAC-A65E-5AE60824E6EE}">
      <dgm:prSet/>
      <dgm:spPr/>
      <dgm:t>
        <a:bodyPr/>
        <a:lstStyle/>
        <a:p>
          <a:endParaRPr lang="en-US"/>
        </a:p>
      </dgm:t>
    </dgm:pt>
    <dgm:pt modelId="{CF0A2DBB-138C-49C8-96F5-2465FA68A74F}">
      <dgm:prSet/>
      <dgm:spPr/>
      <dgm:t>
        <a:bodyPr/>
        <a:lstStyle/>
        <a:p>
          <a:pPr algn="just"/>
          <a:r>
            <a:rPr lang="en-US" b="1"/>
            <a:t>Introduce Digital Wellness Tools:</a:t>
          </a:r>
          <a:r>
            <a:rPr lang="en-US"/>
            <a:t> Use AI-driven apps for stress tracking, counselling access, and anonymous feedback.</a:t>
          </a:r>
        </a:p>
      </dgm:t>
    </dgm:pt>
    <dgm:pt modelId="{E15260D6-B4E5-4BD9-93E6-0657F45A8D7C}" type="parTrans" cxnId="{4E613F06-1CF3-45EB-A86B-3970B00F2455}">
      <dgm:prSet/>
      <dgm:spPr/>
      <dgm:t>
        <a:bodyPr/>
        <a:lstStyle/>
        <a:p>
          <a:endParaRPr lang="en-US"/>
        </a:p>
      </dgm:t>
    </dgm:pt>
    <dgm:pt modelId="{2837A829-BDAA-430D-A27F-29550D4B5573}" type="sibTrans" cxnId="{4E613F06-1CF3-45EB-A86B-3970B00F2455}">
      <dgm:prSet/>
      <dgm:spPr/>
      <dgm:t>
        <a:bodyPr/>
        <a:lstStyle/>
        <a:p>
          <a:endParaRPr lang="en-US"/>
        </a:p>
      </dgm:t>
    </dgm:pt>
    <dgm:pt modelId="{5C26A0B9-50AE-4E55-AC7A-7B312A1CF010}">
      <dgm:prSet/>
      <dgm:spPr/>
      <dgm:t>
        <a:bodyPr/>
        <a:lstStyle/>
        <a:p>
          <a:pPr algn="just"/>
          <a:r>
            <a:rPr lang="en-US" b="1"/>
            <a:t>Establish Employee Assistance Programs (EAPs):</a:t>
          </a:r>
          <a:r>
            <a:rPr lang="en-US"/>
            <a:t> Offer confidential psychological counselling and crisis support services.</a:t>
          </a:r>
        </a:p>
      </dgm:t>
    </dgm:pt>
    <dgm:pt modelId="{0723AC78-60A8-4C9A-A1B8-864E3181E5D0}" type="parTrans" cxnId="{67CAC608-2A2C-4320-BA92-F947CFEB7FBF}">
      <dgm:prSet/>
      <dgm:spPr/>
      <dgm:t>
        <a:bodyPr/>
        <a:lstStyle/>
        <a:p>
          <a:endParaRPr lang="en-US"/>
        </a:p>
      </dgm:t>
    </dgm:pt>
    <dgm:pt modelId="{9F4C0973-DA9E-426A-AFF5-990F639A0F0F}" type="sibTrans" cxnId="{67CAC608-2A2C-4320-BA92-F947CFEB7FBF}">
      <dgm:prSet/>
      <dgm:spPr/>
      <dgm:t>
        <a:bodyPr/>
        <a:lstStyle/>
        <a:p>
          <a:endParaRPr lang="en-US"/>
        </a:p>
      </dgm:t>
    </dgm:pt>
    <dgm:pt modelId="{FDAFED07-3C41-44E8-AC0E-0E08F5880B1C}">
      <dgm:prSet/>
      <dgm:spPr/>
      <dgm:t>
        <a:bodyPr/>
        <a:lstStyle/>
        <a:p>
          <a:pPr algn="just"/>
          <a:r>
            <a:rPr lang="en-US" b="1"/>
            <a:t>Policy Integration:</a:t>
          </a:r>
          <a:r>
            <a:rPr lang="en-US"/>
            <a:t> Embed mental health strategies into organizational policies and sustainability goals.</a:t>
          </a:r>
        </a:p>
      </dgm:t>
    </dgm:pt>
    <dgm:pt modelId="{DA0527F9-7582-4799-9F53-28D22A337E33}" type="parTrans" cxnId="{776529C0-6836-4270-B6DF-86047BFC566E}">
      <dgm:prSet/>
      <dgm:spPr/>
      <dgm:t>
        <a:bodyPr/>
        <a:lstStyle/>
        <a:p>
          <a:endParaRPr lang="en-US"/>
        </a:p>
      </dgm:t>
    </dgm:pt>
    <dgm:pt modelId="{3E18C742-25E6-4792-8035-9585548BB64A}" type="sibTrans" cxnId="{776529C0-6836-4270-B6DF-86047BFC566E}">
      <dgm:prSet/>
      <dgm:spPr/>
      <dgm:t>
        <a:bodyPr/>
        <a:lstStyle/>
        <a:p>
          <a:endParaRPr lang="en-US"/>
        </a:p>
      </dgm:t>
    </dgm:pt>
    <dgm:pt modelId="{A2AF78A9-316F-4E72-80C1-AB811AA39DF1}">
      <dgm:prSet/>
      <dgm:spPr/>
      <dgm:t>
        <a:bodyPr/>
        <a:lstStyle/>
        <a:p>
          <a:pPr algn="just"/>
          <a:r>
            <a:rPr lang="en-US" b="1"/>
            <a:t>Support Small Operators:</a:t>
          </a:r>
          <a:r>
            <a:rPr lang="en-US"/>
            <a:t> Provide industry-level grants or shared wellness resources to help smaller businesses implement programs.</a:t>
          </a:r>
        </a:p>
      </dgm:t>
    </dgm:pt>
    <dgm:pt modelId="{907D3D5E-0CBC-4829-9493-396A10B0CA8B}" type="parTrans" cxnId="{F2B89BD6-6DC4-4BB0-94C8-E80801E4ECD0}">
      <dgm:prSet/>
      <dgm:spPr/>
      <dgm:t>
        <a:bodyPr/>
        <a:lstStyle/>
        <a:p>
          <a:endParaRPr lang="en-US"/>
        </a:p>
      </dgm:t>
    </dgm:pt>
    <dgm:pt modelId="{414D229C-D978-45FB-BF3F-73679175B2E6}" type="sibTrans" cxnId="{F2B89BD6-6DC4-4BB0-94C8-E80801E4ECD0}">
      <dgm:prSet/>
      <dgm:spPr/>
      <dgm:t>
        <a:bodyPr/>
        <a:lstStyle/>
        <a:p>
          <a:endParaRPr lang="en-US"/>
        </a:p>
      </dgm:t>
    </dgm:pt>
    <dgm:pt modelId="{5476204B-518C-4A29-8C88-66A569122CBA}" type="pres">
      <dgm:prSet presAssocID="{446311E4-C0C7-4264-8AD5-8B36991B551C}" presName="root" presStyleCnt="0">
        <dgm:presLayoutVars>
          <dgm:dir/>
          <dgm:resizeHandles val="exact"/>
        </dgm:presLayoutVars>
      </dgm:prSet>
      <dgm:spPr/>
    </dgm:pt>
    <dgm:pt modelId="{C3622B5C-A5CB-484B-88AA-B36A07BF7D05}" type="pres">
      <dgm:prSet presAssocID="{446311E4-C0C7-4264-8AD5-8B36991B551C}" presName="container" presStyleCnt="0">
        <dgm:presLayoutVars>
          <dgm:dir/>
          <dgm:resizeHandles val="exact"/>
        </dgm:presLayoutVars>
      </dgm:prSet>
      <dgm:spPr/>
    </dgm:pt>
    <dgm:pt modelId="{919689E3-626D-4B59-B3E9-C8FF98F0E646}" type="pres">
      <dgm:prSet presAssocID="{0F54FFF1-473B-4884-BB07-58369117702E}" presName="compNode" presStyleCnt="0"/>
      <dgm:spPr/>
    </dgm:pt>
    <dgm:pt modelId="{367D7C7E-0C8E-4732-805F-CCF2426A0F69}" type="pres">
      <dgm:prSet presAssocID="{0F54FFF1-473B-4884-BB07-58369117702E}" presName="iconBgRect" presStyleLbl="bgShp" presStyleIdx="0" presStyleCnt="7"/>
      <dgm:spPr/>
    </dgm:pt>
    <dgm:pt modelId="{12E8DB24-95BE-4760-A00F-C431B6B61E74}" type="pres">
      <dgm:prSet presAssocID="{0F54FFF1-473B-4884-BB07-58369117702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D25B8C63-1951-4618-811A-8FF90543A8AB}" type="pres">
      <dgm:prSet presAssocID="{0F54FFF1-473B-4884-BB07-58369117702E}" presName="spaceRect" presStyleCnt="0"/>
      <dgm:spPr/>
    </dgm:pt>
    <dgm:pt modelId="{A663C2AD-E33C-4B62-A625-BAD0D46310DD}" type="pres">
      <dgm:prSet presAssocID="{0F54FFF1-473B-4884-BB07-58369117702E}" presName="textRect" presStyleLbl="revTx" presStyleIdx="0" presStyleCnt="7">
        <dgm:presLayoutVars>
          <dgm:chMax val="1"/>
          <dgm:chPref val="1"/>
        </dgm:presLayoutVars>
      </dgm:prSet>
      <dgm:spPr/>
    </dgm:pt>
    <dgm:pt modelId="{F5A880BC-2D4E-4083-B94B-E451880AA42F}" type="pres">
      <dgm:prSet presAssocID="{08E57B63-D4C3-4DFD-BCC1-1ED6563E40D3}" presName="sibTrans" presStyleLbl="sibTrans2D1" presStyleIdx="0" presStyleCnt="0"/>
      <dgm:spPr/>
    </dgm:pt>
    <dgm:pt modelId="{CCA0C7CE-33D4-4AEC-8957-54352A8B297D}" type="pres">
      <dgm:prSet presAssocID="{212D914A-C6C5-40CC-8195-4D3AD9D12E79}" presName="compNode" presStyleCnt="0"/>
      <dgm:spPr/>
    </dgm:pt>
    <dgm:pt modelId="{3F2E70BF-F5D0-4354-ACC8-60106057AE50}" type="pres">
      <dgm:prSet presAssocID="{212D914A-C6C5-40CC-8195-4D3AD9D12E79}" presName="iconBgRect" presStyleLbl="bgShp" presStyleIdx="1" presStyleCnt="7"/>
      <dgm:spPr/>
    </dgm:pt>
    <dgm:pt modelId="{CD242D60-7857-471B-A567-4698C383CA7D}" type="pres">
      <dgm:prSet presAssocID="{212D914A-C6C5-40CC-8195-4D3AD9D12E7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A2028708-683B-4D15-95AB-3C9FA04D514F}" type="pres">
      <dgm:prSet presAssocID="{212D914A-C6C5-40CC-8195-4D3AD9D12E79}" presName="spaceRect" presStyleCnt="0"/>
      <dgm:spPr/>
    </dgm:pt>
    <dgm:pt modelId="{63D8C1F6-B821-4178-8E61-B5988C25B354}" type="pres">
      <dgm:prSet presAssocID="{212D914A-C6C5-40CC-8195-4D3AD9D12E79}" presName="textRect" presStyleLbl="revTx" presStyleIdx="1" presStyleCnt="7">
        <dgm:presLayoutVars>
          <dgm:chMax val="1"/>
          <dgm:chPref val="1"/>
        </dgm:presLayoutVars>
      </dgm:prSet>
      <dgm:spPr/>
    </dgm:pt>
    <dgm:pt modelId="{139B9D98-CA16-4C7B-9605-747B7BDB2CB3}" type="pres">
      <dgm:prSet presAssocID="{A7319939-8DAF-4997-B00A-BFD9B2A2BD22}" presName="sibTrans" presStyleLbl="sibTrans2D1" presStyleIdx="0" presStyleCnt="0"/>
      <dgm:spPr/>
    </dgm:pt>
    <dgm:pt modelId="{8D284905-18A4-4397-AA80-76FC87E37905}" type="pres">
      <dgm:prSet presAssocID="{96299AC4-3723-445C-9505-D57FD300CAC6}" presName="compNode" presStyleCnt="0"/>
      <dgm:spPr/>
    </dgm:pt>
    <dgm:pt modelId="{90C9549C-B4FB-415A-8041-378A70F0DC40}" type="pres">
      <dgm:prSet presAssocID="{96299AC4-3723-445C-9505-D57FD300CAC6}" presName="iconBgRect" presStyleLbl="bgShp" presStyleIdx="2" presStyleCnt="7"/>
      <dgm:spPr/>
    </dgm:pt>
    <dgm:pt modelId="{EBB1E2CD-D94C-434B-88A6-35740836C1F2}" type="pres">
      <dgm:prSet presAssocID="{96299AC4-3723-445C-9505-D57FD300CAC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3CC3B704-B641-4AAF-B203-9F6E946C223F}" type="pres">
      <dgm:prSet presAssocID="{96299AC4-3723-445C-9505-D57FD300CAC6}" presName="spaceRect" presStyleCnt="0"/>
      <dgm:spPr/>
    </dgm:pt>
    <dgm:pt modelId="{FBB085A2-3274-453B-9D08-ED46DE6B960C}" type="pres">
      <dgm:prSet presAssocID="{96299AC4-3723-445C-9505-D57FD300CAC6}" presName="textRect" presStyleLbl="revTx" presStyleIdx="2" presStyleCnt="7">
        <dgm:presLayoutVars>
          <dgm:chMax val="1"/>
          <dgm:chPref val="1"/>
        </dgm:presLayoutVars>
      </dgm:prSet>
      <dgm:spPr/>
    </dgm:pt>
    <dgm:pt modelId="{D79E5CA8-F97D-4C99-B482-A4405F64C9C5}" type="pres">
      <dgm:prSet presAssocID="{D154EBF8-36BC-416A-83F5-DCBBBAEDEF77}" presName="sibTrans" presStyleLbl="sibTrans2D1" presStyleIdx="0" presStyleCnt="0"/>
      <dgm:spPr/>
    </dgm:pt>
    <dgm:pt modelId="{03A83750-0384-4904-98C6-BE30F02D7ABE}" type="pres">
      <dgm:prSet presAssocID="{CF0A2DBB-138C-49C8-96F5-2465FA68A74F}" presName="compNode" presStyleCnt="0"/>
      <dgm:spPr/>
    </dgm:pt>
    <dgm:pt modelId="{45497367-ECD0-43A4-8770-AA4E82D57F06}" type="pres">
      <dgm:prSet presAssocID="{CF0A2DBB-138C-49C8-96F5-2465FA68A74F}" presName="iconBgRect" presStyleLbl="bgShp" presStyleIdx="3" presStyleCnt="7"/>
      <dgm:spPr/>
    </dgm:pt>
    <dgm:pt modelId="{5CB998F5-5677-4DA8-9E60-53F4D58E6580}" type="pres">
      <dgm:prSet presAssocID="{CF0A2DBB-138C-49C8-96F5-2465FA68A74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bot"/>
        </a:ext>
      </dgm:extLst>
    </dgm:pt>
    <dgm:pt modelId="{64D28A4E-7E05-4B56-B9F7-91655B2BE541}" type="pres">
      <dgm:prSet presAssocID="{CF0A2DBB-138C-49C8-96F5-2465FA68A74F}" presName="spaceRect" presStyleCnt="0"/>
      <dgm:spPr/>
    </dgm:pt>
    <dgm:pt modelId="{179638E7-C287-4105-8A62-D9AF83F4E02F}" type="pres">
      <dgm:prSet presAssocID="{CF0A2DBB-138C-49C8-96F5-2465FA68A74F}" presName="textRect" presStyleLbl="revTx" presStyleIdx="3" presStyleCnt="7">
        <dgm:presLayoutVars>
          <dgm:chMax val="1"/>
          <dgm:chPref val="1"/>
        </dgm:presLayoutVars>
      </dgm:prSet>
      <dgm:spPr/>
    </dgm:pt>
    <dgm:pt modelId="{9228B332-E325-431E-BB63-9C120B4E428B}" type="pres">
      <dgm:prSet presAssocID="{2837A829-BDAA-430D-A27F-29550D4B5573}" presName="sibTrans" presStyleLbl="sibTrans2D1" presStyleIdx="0" presStyleCnt="0"/>
      <dgm:spPr/>
    </dgm:pt>
    <dgm:pt modelId="{3B1752A4-DEA9-4E2D-8608-964604250995}" type="pres">
      <dgm:prSet presAssocID="{5C26A0B9-50AE-4E55-AC7A-7B312A1CF010}" presName="compNode" presStyleCnt="0"/>
      <dgm:spPr/>
    </dgm:pt>
    <dgm:pt modelId="{CD76D7FE-38F3-48B0-AA2D-98C97E1ADC80}" type="pres">
      <dgm:prSet presAssocID="{5C26A0B9-50AE-4E55-AC7A-7B312A1CF010}" presName="iconBgRect" presStyleLbl="bgShp" presStyleIdx="4" presStyleCnt="7"/>
      <dgm:spPr/>
    </dgm:pt>
    <dgm:pt modelId="{E6B8F480-45BB-4CE4-BD4A-09EC0257947A}" type="pres">
      <dgm:prSet presAssocID="{5C26A0B9-50AE-4E55-AC7A-7B312A1CF01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irst Aid Kit"/>
        </a:ext>
      </dgm:extLst>
    </dgm:pt>
    <dgm:pt modelId="{9C4B0811-C7F8-4FC8-B63E-FB1894DF06BD}" type="pres">
      <dgm:prSet presAssocID="{5C26A0B9-50AE-4E55-AC7A-7B312A1CF010}" presName="spaceRect" presStyleCnt="0"/>
      <dgm:spPr/>
    </dgm:pt>
    <dgm:pt modelId="{803A4CD0-4932-4935-8D49-B9AAAC4FDF9F}" type="pres">
      <dgm:prSet presAssocID="{5C26A0B9-50AE-4E55-AC7A-7B312A1CF010}" presName="textRect" presStyleLbl="revTx" presStyleIdx="4" presStyleCnt="7">
        <dgm:presLayoutVars>
          <dgm:chMax val="1"/>
          <dgm:chPref val="1"/>
        </dgm:presLayoutVars>
      </dgm:prSet>
      <dgm:spPr/>
    </dgm:pt>
    <dgm:pt modelId="{032048FF-3640-4ADF-B0AE-A79D56C72022}" type="pres">
      <dgm:prSet presAssocID="{9F4C0973-DA9E-426A-AFF5-990F639A0F0F}" presName="sibTrans" presStyleLbl="sibTrans2D1" presStyleIdx="0" presStyleCnt="0"/>
      <dgm:spPr/>
    </dgm:pt>
    <dgm:pt modelId="{A486C4FD-641A-4F9A-A075-6A4BE038BF26}" type="pres">
      <dgm:prSet presAssocID="{FDAFED07-3C41-44E8-AC0E-0E08F5880B1C}" presName="compNode" presStyleCnt="0"/>
      <dgm:spPr/>
    </dgm:pt>
    <dgm:pt modelId="{B3FD4F2B-1406-4889-86DA-95096EE39FC9}" type="pres">
      <dgm:prSet presAssocID="{FDAFED07-3C41-44E8-AC0E-0E08F5880B1C}" presName="iconBgRect" presStyleLbl="bgShp" presStyleIdx="5" presStyleCnt="7"/>
      <dgm:spPr/>
    </dgm:pt>
    <dgm:pt modelId="{AFB58B32-01A4-464A-83E5-FED42A88ED7F}" type="pres">
      <dgm:prSet presAssocID="{FDAFED07-3C41-44E8-AC0E-0E08F5880B1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0DE4F8DC-B407-4E73-BC76-0C1FB1C1963B}" type="pres">
      <dgm:prSet presAssocID="{FDAFED07-3C41-44E8-AC0E-0E08F5880B1C}" presName="spaceRect" presStyleCnt="0"/>
      <dgm:spPr/>
    </dgm:pt>
    <dgm:pt modelId="{6A819176-5D14-410A-B2CF-A60D06AA7A16}" type="pres">
      <dgm:prSet presAssocID="{FDAFED07-3C41-44E8-AC0E-0E08F5880B1C}" presName="textRect" presStyleLbl="revTx" presStyleIdx="5" presStyleCnt="7">
        <dgm:presLayoutVars>
          <dgm:chMax val="1"/>
          <dgm:chPref val="1"/>
        </dgm:presLayoutVars>
      </dgm:prSet>
      <dgm:spPr/>
    </dgm:pt>
    <dgm:pt modelId="{05CCAD68-619D-4D88-9391-4067A80284E8}" type="pres">
      <dgm:prSet presAssocID="{3E18C742-25E6-4792-8035-9585548BB64A}" presName="sibTrans" presStyleLbl="sibTrans2D1" presStyleIdx="0" presStyleCnt="0"/>
      <dgm:spPr/>
    </dgm:pt>
    <dgm:pt modelId="{50BF9D6F-48AA-413D-9EFD-D7E5867CEBEC}" type="pres">
      <dgm:prSet presAssocID="{A2AF78A9-316F-4E72-80C1-AB811AA39DF1}" presName="compNode" presStyleCnt="0"/>
      <dgm:spPr/>
    </dgm:pt>
    <dgm:pt modelId="{856B25A6-6C48-4963-BDA6-B10D90B37900}" type="pres">
      <dgm:prSet presAssocID="{A2AF78A9-316F-4E72-80C1-AB811AA39DF1}" presName="iconBgRect" presStyleLbl="bgShp" presStyleIdx="6" presStyleCnt="7"/>
      <dgm:spPr/>
    </dgm:pt>
    <dgm:pt modelId="{FADF980D-D312-4232-A3D6-6008D925CF24}" type="pres">
      <dgm:prSet presAssocID="{A2AF78A9-316F-4E72-80C1-AB811AA39DF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ollar"/>
        </a:ext>
      </dgm:extLst>
    </dgm:pt>
    <dgm:pt modelId="{BDBA5C6F-0C21-475E-BA55-D8CC577F7A91}" type="pres">
      <dgm:prSet presAssocID="{A2AF78A9-316F-4E72-80C1-AB811AA39DF1}" presName="spaceRect" presStyleCnt="0"/>
      <dgm:spPr/>
    </dgm:pt>
    <dgm:pt modelId="{C87A41EB-E786-4A7A-9F61-6320F1639110}" type="pres">
      <dgm:prSet presAssocID="{A2AF78A9-316F-4E72-80C1-AB811AA39DF1}" presName="textRect" presStyleLbl="revTx" presStyleIdx="6" presStyleCnt="7">
        <dgm:presLayoutVars>
          <dgm:chMax val="1"/>
          <dgm:chPref val="1"/>
        </dgm:presLayoutVars>
      </dgm:prSet>
      <dgm:spPr/>
    </dgm:pt>
  </dgm:ptLst>
  <dgm:cxnLst>
    <dgm:cxn modelId="{4E613F06-1CF3-45EB-A86B-3970B00F2455}" srcId="{446311E4-C0C7-4264-8AD5-8B36991B551C}" destId="{CF0A2DBB-138C-49C8-96F5-2465FA68A74F}" srcOrd="3" destOrd="0" parTransId="{E15260D6-B4E5-4BD9-93E6-0657F45A8D7C}" sibTransId="{2837A829-BDAA-430D-A27F-29550D4B5573}"/>
    <dgm:cxn modelId="{FF00C406-F06E-4DBC-9320-B2AFBB19D85A}" type="presOf" srcId="{FDAFED07-3C41-44E8-AC0E-0E08F5880B1C}" destId="{6A819176-5D14-410A-B2CF-A60D06AA7A16}" srcOrd="0" destOrd="0" presId="urn:microsoft.com/office/officeart/2018/2/layout/IconCircleList"/>
    <dgm:cxn modelId="{67CAC608-2A2C-4320-BA92-F947CFEB7FBF}" srcId="{446311E4-C0C7-4264-8AD5-8B36991B551C}" destId="{5C26A0B9-50AE-4E55-AC7A-7B312A1CF010}" srcOrd="4" destOrd="0" parTransId="{0723AC78-60A8-4C9A-A1B8-864E3181E5D0}" sibTransId="{9F4C0973-DA9E-426A-AFF5-990F639A0F0F}"/>
    <dgm:cxn modelId="{7F3DB50A-4C19-482D-BFCA-5324AB42D0C1}" type="presOf" srcId="{2837A829-BDAA-430D-A27F-29550D4B5573}" destId="{9228B332-E325-431E-BB63-9C120B4E428B}" srcOrd="0" destOrd="0" presId="urn:microsoft.com/office/officeart/2018/2/layout/IconCircleList"/>
    <dgm:cxn modelId="{51711011-6DD4-4ADA-830B-E6FA1AFBF409}" type="presOf" srcId="{A2AF78A9-316F-4E72-80C1-AB811AA39DF1}" destId="{C87A41EB-E786-4A7A-9F61-6320F1639110}" srcOrd="0" destOrd="0" presId="urn:microsoft.com/office/officeart/2018/2/layout/IconCircleList"/>
    <dgm:cxn modelId="{20FAA613-EC5D-4734-8D53-4FC35AC77FDC}" type="presOf" srcId="{CF0A2DBB-138C-49C8-96F5-2465FA68A74F}" destId="{179638E7-C287-4105-8A62-D9AF83F4E02F}" srcOrd="0" destOrd="0" presId="urn:microsoft.com/office/officeart/2018/2/layout/IconCircleList"/>
    <dgm:cxn modelId="{59CFF614-BF1C-42B3-8FF9-44E822209016}" srcId="{446311E4-C0C7-4264-8AD5-8B36991B551C}" destId="{212D914A-C6C5-40CC-8195-4D3AD9D12E79}" srcOrd="1" destOrd="0" parTransId="{2F4918AD-B23B-4794-B99D-578AE141FBEC}" sibTransId="{A7319939-8DAF-4997-B00A-BFD9B2A2BD22}"/>
    <dgm:cxn modelId="{10B7C717-7D9C-46DC-9B00-0B0618942393}" type="presOf" srcId="{5C26A0B9-50AE-4E55-AC7A-7B312A1CF010}" destId="{803A4CD0-4932-4935-8D49-B9AAAC4FDF9F}" srcOrd="0" destOrd="0" presId="urn:microsoft.com/office/officeart/2018/2/layout/IconCircleList"/>
    <dgm:cxn modelId="{69E27F4E-F030-49CB-A7EC-66520792451A}" type="presOf" srcId="{D154EBF8-36BC-416A-83F5-DCBBBAEDEF77}" destId="{D79E5CA8-F97D-4C99-B482-A4405F64C9C5}" srcOrd="0" destOrd="0" presId="urn:microsoft.com/office/officeart/2018/2/layout/IconCircleList"/>
    <dgm:cxn modelId="{2DE2C155-045D-4702-AF19-38C84C73C9BE}" type="presOf" srcId="{3E18C742-25E6-4792-8035-9585548BB64A}" destId="{05CCAD68-619D-4D88-9391-4067A80284E8}" srcOrd="0" destOrd="0" presId="urn:microsoft.com/office/officeart/2018/2/layout/IconCircleList"/>
    <dgm:cxn modelId="{6C63C75F-C26C-4CAC-A65E-5AE60824E6EE}" srcId="{446311E4-C0C7-4264-8AD5-8B36991B551C}" destId="{96299AC4-3723-445C-9505-D57FD300CAC6}" srcOrd="2" destOrd="0" parTransId="{44ACF79F-725D-4EA4-ADA6-9685B859281C}" sibTransId="{D154EBF8-36BC-416A-83F5-DCBBBAEDEF77}"/>
    <dgm:cxn modelId="{26D56166-E888-4116-88CB-1A73E00D2A36}" type="presOf" srcId="{212D914A-C6C5-40CC-8195-4D3AD9D12E79}" destId="{63D8C1F6-B821-4178-8E61-B5988C25B354}" srcOrd="0" destOrd="0" presId="urn:microsoft.com/office/officeart/2018/2/layout/IconCircleList"/>
    <dgm:cxn modelId="{B15ECE76-C354-46A9-BD60-5F71A6C78295}" type="presOf" srcId="{96299AC4-3723-445C-9505-D57FD300CAC6}" destId="{FBB085A2-3274-453B-9D08-ED46DE6B960C}" srcOrd="0" destOrd="0" presId="urn:microsoft.com/office/officeart/2018/2/layout/IconCircleList"/>
    <dgm:cxn modelId="{2A39BFA7-E0DD-43A3-BB87-112BBB27A0E3}" type="presOf" srcId="{446311E4-C0C7-4264-8AD5-8B36991B551C}" destId="{5476204B-518C-4A29-8C88-66A569122CBA}" srcOrd="0" destOrd="0" presId="urn:microsoft.com/office/officeart/2018/2/layout/IconCircleList"/>
    <dgm:cxn modelId="{451850BC-5EB3-4B05-B435-9C402FC85F36}" type="presOf" srcId="{A7319939-8DAF-4997-B00A-BFD9B2A2BD22}" destId="{139B9D98-CA16-4C7B-9605-747B7BDB2CB3}" srcOrd="0" destOrd="0" presId="urn:microsoft.com/office/officeart/2018/2/layout/IconCircleList"/>
    <dgm:cxn modelId="{776529C0-6836-4270-B6DF-86047BFC566E}" srcId="{446311E4-C0C7-4264-8AD5-8B36991B551C}" destId="{FDAFED07-3C41-44E8-AC0E-0E08F5880B1C}" srcOrd="5" destOrd="0" parTransId="{DA0527F9-7582-4799-9F53-28D22A337E33}" sibTransId="{3E18C742-25E6-4792-8035-9585548BB64A}"/>
    <dgm:cxn modelId="{8303B3C0-A28C-4C38-9C50-20AA7DE72ECB}" type="presOf" srcId="{0F54FFF1-473B-4884-BB07-58369117702E}" destId="{A663C2AD-E33C-4B62-A625-BAD0D46310DD}" srcOrd="0" destOrd="0" presId="urn:microsoft.com/office/officeart/2018/2/layout/IconCircleList"/>
    <dgm:cxn modelId="{DD3413D4-26C8-4459-801C-BB2029BCEEF3}" type="presOf" srcId="{9F4C0973-DA9E-426A-AFF5-990F639A0F0F}" destId="{032048FF-3640-4ADF-B0AE-A79D56C72022}" srcOrd="0" destOrd="0" presId="urn:microsoft.com/office/officeart/2018/2/layout/IconCircleList"/>
    <dgm:cxn modelId="{1B6E96D4-59E1-485F-93D9-8960F333D5E8}" srcId="{446311E4-C0C7-4264-8AD5-8B36991B551C}" destId="{0F54FFF1-473B-4884-BB07-58369117702E}" srcOrd="0" destOrd="0" parTransId="{39E84B8A-9761-4BA6-A1E4-87B1CBD5F219}" sibTransId="{08E57B63-D4C3-4DFD-BCC1-1ED6563E40D3}"/>
    <dgm:cxn modelId="{F2B89BD6-6DC4-4BB0-94C8-E80801E4ECD0}" srcId="{446311E4-C0C7-4264-8AD5-8B36991B551C}" destId="{A2AF78A9-316F-4E72-80C1-AB811AA39DF1}" srcOrd="6" destOrd="0" parTransId="{907D3D5E-0CBC-4829-9493-396A10B0CA8B}" sibTransId="{414D229C-D978-45FB-BF3F-73679175B2E6}"/>
    <dgm:cxn modelId="{0D8202EE-F6B0-4D22-AF79-8D8E6B4CB333}" type="presOf" srcId="{08E57B63-D4C3-4DFD-BCC1-1ED6563E40D3}" destId="{F5A880BC-2D4E-4083-B94B-E451880AA42F}" srcOrd="0" destOrd="0" presId="urn:microsoft.com/office/officeart/2018/2/layout/IconCircleList"/>
    <dgm:cxn modelId="{F4701EC9-CBD6-4178-AA61-B36C7BF6F0AE}" type="presParOf" srcId="{5476204B-518C-4A29-8C88-66A569122CBA}" destId="{C3622B5C-A5CB-484B-88AA-B36A07BF7D05}" srcOrd="0" destOrd="0" presId="urn:microsoft.com/office/officeart/2018/2/layout/IconCircleList"/>
    <dgm:cxn modelId="{56AD5022-6631-4FE6-B9B5-8BC1D18CB94B}" type="presParOf" srcId="{C3622B5C-A5CB-484B-88AA-B36A07BF7D05}" destId="{919689E3-626D-4B59-B3E9-C8FF98F0E646}" srcOrd="0" destOrd="0" presId="urn:microsoft.com/office/officeart/2018/2/layout/IconCircleList"/>
    <dgm:cxn modelId="{3432C4CC-3926-473B-9259-677046777E4C}" type="presParOf" srcId="{919689E3-626D-4B59-B3E9-C8FF98F0E646}" destId="{367D7C7E-0C8E-4732-805F-CCF2426A0F69}" srcOrd="0" destOrd="0" presId="urn:microsoft.com/office/officeart/2018/2/layout/IconCircleList"/>
    <dgm:cxn modelId="{B0FF1C20-C075-4E8E-B5D4-D656A7A29F4D}" type="presParOf" srcId="{919689E3-626D-4B59-B3E9-C8FF98F0E646}" destId="{12E8DB24-95BE-4760-A00F-C431B6B61E74}" srcOrd="1" destOrd="0" presId="urn:microsoft.com/office/officeart/2018/2/layout/IconCircleList"/>
    <dgm:cxn modelId="{B54DCB70-63C3-4C25-9D74-688431523A8B}" type="presParOf" srcId="{919689E3-626D-4B59-B3E9-C8FF98F0E646}" destId="{D25B8C63-1951-4618-811A-8FF90543A8AB}" srcOrd="2" destOrd="0" presId="urn:microsoft.com/office/officeart/2018/2/layout/IconCircleList"/>
    <dgm:cxn modelId="{8B466E37-3635-4FC0-9E64-39D26ADEA36F}" type="presParOf" srcId="{919689E3-626D-4B59-B3E9-C8FF98F0E646}" destId="{A663C2AD-E33C-4B62-A625-BAD0D46310DD}" srcOrd="3" destOrd="0" presId="urn:microsoft.com/office/officeart/2018/2/layout/IconCircleList"/>
    <dgm:cxn modelId="{A3079E8D-51CD-47F8-A6A1-DED72E6E5F70}" type="presParOf" srcId="{C3622B5C-A5CB-484B-88AA-B36A07BF7D05}" destId="{F5A880BC-2D4E-4083-B94B-E451880AA42F}" srcOrd="1" destOrd="0" presId="urn:microsoft.com/office/officeart/2018/2/layout/IconCircleList"/>
    <dgm:cxn modelId="{A5F4AF0F-6A09-4F1E-B163-8DF909A2156F}" type="presParOf" srcId="{C3622B5C-A5CB-484B-88AA-B36A07BF7D05}" destId="{CCA0C7CE-33D4-4AEC-8957-54352A8B297D}" srcOrd="2" destOrd="0" presId="urn:microsoft.com/office/officeart/2018/2/layout/IconCircleList"/>
    <dgm:cxn modelId="{3E038673-781E-445D-9512-FAC5D2250B1A}" type="presParOf" srcId="{CCA0C7CE-33D4-4AEC-8957-54352A8B297D}" destId="{3F2E70BF-F5D0-4354-ACC8-60106057AE50}" srcOrd="0" destOrd="0" presId="urn:microsoft.com/office/officeart/2018/2/layout/IconCircleList"/>
    <dgm:cxn modelId="{508ADAD2-79B4-4C6D-B08B-BD6D2C6C1BD0}" type="presParOf" srcId="{CCA0C7CE-33D4-4AEC-8957-54352A8B297D}" destId="{CD242D60-7857-471B-A567-4698C383CA7D}" srcOrd="1" destOrd="0" presId="urn:microsoft.com/office/officeart/2018/2/layout/IconCircleList"/>
    <dgm:cxn modelId="{C0740178-67C9-43B1-8B94-652663F08C84}" type="presParOf" srcId="{CCA0C7CE-33D4-4AEC-8957-54352A8B297D}" destId="{A2028708-683B-4D15-95AB-3C9FA04D514F}" srcOrd="2" destOrd="0" presId="urn:microsoft.com/office/officeart/2018/2/layout/IconCircleList"/>
    <dgm:cxn modelId="{81A8B09D-4119-4923-9FB2-49FC8E51B389}" type="presParOf" srcId="{CCA0C7CE-33D4-4AEC-8957-54352A8B297D}" destId="{63D8C1F6-B821-4178-8E61-B5988C25B354}" srcOrd="3" destOrd="0" presId="urn:microsoft.com/office/officeart/2018/2/layout/IconCircleList"/>
    <dgm:cxn modelId="{D436DDA7-4039-464B-8AA7-969E731422A9}" type="presParOf" srcId="{C3622B5C-A5CB-484B-88AA-B36A07BF7D05}" destId="{139B9D98-CA16-4C7B-9605-747B7BDB2CB3}" srcOrd="3" destOrd="0" presId="urn:microsoft.com/office/officeart/2018/2/layout/IconCircleList"/>
    <dgm:cxn modelId="{F16DA4CC-E5F0-4C2D-8E4A-6038930582BB}" type="presParOf" srcId="{C3622B5C-A5CB-484B-88AA-B36A07BF7D05}" destId="{8D284905-18A4-4397-AA80-76FC87E37905}" srcOrd="4" destOrd="0" presId="urn:microsoft.com/office/officeart/2018/2/layout/IconCircleList"/>
    <dgm:cxn modelId="{09DFA26C-0CE4-42E7-8CF2-FF342CA5DDF2}" type="presParOf" srcId="{8D284905-18A4-4397-AA80-76FC87E37905}" destId="{90C9549C-B4FB-415A-8041-378A70F0DC40}" srcOrd="0" destOrd="0" presId="urn:microsoft.com/office/officeart/2018/2/layout/IconCircleList"/>
    <dgm:cxn modelId="{68461E38-0F64-45A3-80B3-4EDBD39A11DF}" type="presParOf" srcId="{8D284905-18A4-4397-AA80-76FC87E37905}" destId="{EBB1E2CD-D94C-434B-88A6-35740836C1F2}" srcOrd="1" destOrd="0" presId="urn:microsoft.com/office/officeart/2018/2/layout/IconCircleList"/>
    <dgm:cxn modelId="{D4B851D6-6584-4F5F-BAC1-8DCD44ED84A4}" type="presParOf" srcId="{8D284905-18A4-4397-AA80-76FC87E37905}" destId="{3CC3B704-B641-4AAF-B203-9F6E946C223F}" srcOrd="2" destOrd="0" presId="urn:microsoft.com/office/officeart/2018/2/layout/IconCircleList"/>
    <dgm:cxn modelId="{86F2CC33-10E5-4C11-8038-5E8CF34E11E3}" type="presParOf" srcId="{8D284905-18A4-4397-AA80-76FC87E37905}" destId="{FBB085A2-3274-453B-9D08-ED46DE6B960C}" srcOrd="3" destOrd="0" presId="urn:microsoft.com/office/officeart/2018/2/layout/IconCircleList"/>
    <dgm:cxn modelId="{260FD453-43DB-4D7E-92C3-BE8C73AB523C}" type="presParOf" srcId="{C3622B5C-A5CB-484B-88AA-B36A07BF7D05}" destId="{D79E5CA8-F97D-4C99-B482-A4405F64C9C5}" srcOrd="5" destOrd="0" presId="urn:microsoft.com/office/officeart/2018/2/layout/IconCircleList"/>
    <dgm:cxn modelId="{EBB40847-A101-4116-ABAB-A5D0B17037CC}" type="presParOf" srcId="{C3622B5C-A5CB-484B-88AA-B36A07BF7D05}" destId="{03A83750-0384-4904-98C6-BE30F02D7ABE}" srcOrd="6" destOrd="0" presId="urn:microsoft.com/office/officeart/2018/2/layout/IconCircleList"/>
    <dgm:cxn modelId="{2ED8AE74-8AE9-44F3-B620-D4A81F24C0E1}" type="presParOf" srcId="{03A83750-0384-4904-98C6-BE30F02D7ABE}" destId="{45497367-ECD0-43A4-8770-AA4E82D57F06}" srcOrd="0" destOrd="0" presId="urn:microsoft.com/office/officeart/2018/2/layout/IconCircleList"/>
    <dgm:cxn modelId="{E193FF8A-E4CA-43AB-87EF-2676120AC7E1}" type="presParOf" srcId="{03A83750-0384-4904-98C6-BE30F02D7ABE}" destId="{5CB998F5-5677-4DA8-9E60-53F4D58E6580}" srcOrd="1" destOrd="0" presId="urn:microsoft.com/office/officeart/2018/2/layout/IconCircleList"/>
    <dgm:cxn modelId="{202D3664-5A21-4CB5-ABE7-99EBF808C91B}" type="presParOf" srcId="{03A83750-0384-4904-98C6-BE30F02D7ABE}" destId="{64D28A4E-7E05-4B56-B9F7-91655B2BE541}" srcOrd="2" destOrd="0" presId="urn:microsoft.com/office/officeart/2018/2/layout/IconCircleList"/>
    <dgm:cxn modelId="{060263EA-3588-4969-9E5C-4DCB68CD91D8}" type="presParOf" srcId="{03A83750-0384-4904-98C6-BE30F02D7ABE}" destId="{179638E7-C287-4105-8A62-D9AF83F4E02F}" srcOrd="3" destOrd="0" presId="urn:microsoft.com/office/officeart/2018/2/layout/IconCircleList"/>
    <dgm:cxn modelId="{E0E9472B-8D15-4336-8858-5E28016FB4E2}" type="presParOf" srcId="{C3622B5C-A5CB-484B-88AA-B36A07BF7D05}" destId="{9228B332-E325-431E-BB63-9C120B4E428B}" srcOrd="7" destOrd="0" presId="urn:microsoft.com/office/officeart/2018/2/layout/IconCircleList"/>
    <dgm:cxn modelId="{770EC5FF-ED4A-4EDB-A7B7-0057589DE7B4}" type="presParOf" srcId="{C3622B5C-A5CB-484B-88AA-B36A07BF7D05}" destId="{3B1752A4-DEA9-4E2D-8608-964604250995}" srcOrd="8" destOrd="0" presId="urn:microsoft.com/office/officeart/2018/2/layout/IconCircleList"/>
    <dgm:cxn modelId="{9F00F23C-F858-459A-A64F-B7A3E5190B46}" type="presParOf" srcId="{3B1752A4-DEA9-4E2D-8608-964604250995}" destId="{CD76D7FE-38F3-48B0-AA2D-98C97E1ADC80}" srcOrd="0" destOrd="0" presId="urn:microsoft.com/office/officeart/2018/2/layout/IconCircleList"/>
    <dgm:cxn modelId="{8794CD43-B9B6-47E5-A6E9-383D083805DB}" type="presParOf" srcId="{3B1752A4-DEA9-4E2D-8608-964604250995}" destId="{E6B8F480-45BB-4CE4-BD4A-09EC0257947A}" srcOrd="1" destOrd="0" presId="urn:microsoft.com/office/officeart/2018/2/layout/IconCircleList"/>
    <dgm:cxn modelId="{319C75B0-FA8F-4BDD-A69A-78100C7EF480}" type="presParOf" srcId="{3B1752A4-DEA9-4E2D-8608-964604250995}" destId="{9C4B0811-C7F8-4FC8-B63E-FB1894DF06BD}" srcOrd="2" destOrd="0" presId="urn:microsoft.com/office/officeart/2018/2/layout/IconCircleList"/>
    <dgm:cxn modelId="{803A7036-0956-4C70-8036-D4CC1B04B208}" type="presParOf" srcId="{3B1752A4-DEA9-4E2D-8608-964604250995}" destId="{803A4CD0-4932-4935-8D49-B9AAAC4FDF9F}" srcOrd="3" destOrd="0" presId="urn:microsoft.com/office/officeart/2018/2/layout/IconCircleList"/>
    <dgm:cxn modelId="{5609D276-28DB-4EB9-9FF0-A50904475367}" type="presParOf" srcId="{C3622B5C-A5CB-484B-88AA-B36A07BF7D05}" destId="{032048FF-3640-4ADF-B0AE-A79D56C72022}" srcOrd="9" destOrd="0" presId="urn:microsoft.com/office/officeart/2018/2/layout/IconCircleList"/>
    <dgm:cxn modelId="{540B4549-D211-4B65-BF13-0FD89AFC8DEB}" type="presParOf" srcId="{C3622B5C-A5CB-484B-88AA-B36A07BF7D05}" destId="{A486C4FD-641A-4F9A-A075-6A4BE038BF26}" srcOrd="10" destOrd="0" presId="urn:microsoft.com/office/officeart/2018/2/layout/IconCircleList"/>
    <dgm:cxn modelId="{052EF6AB-5B1F-47CA-B42C-7CDD8B5B7884}" type="presParOf" srcId="{A486C4FD-641A-4F9A-A075-6A4BE038BF26}" destId="{B3FD4F2B-1406-4889-86DA-95096EE39FC9}" srcOrd="0" destOrd="0" presId="urn:microsoft.com/office/officeart/2018/2/layout/IconCircleList"/>
    <dgm:cxn modelId="{32EF0127-C88F-4A3C-B59F-8E02006D3761}" type="presParOf" srcId="{A486C4FD-641A-4F9A-A075-6A4BE038BF26}" destId="{AFB58B32-01A4-464A-83E5-FED42A88ED7F}" srcOrd="1" destOrd="0" presId="urn:microsoft.com/office/officeart/2018/2/layout/IconCircleList"/>
    <dgm:cxn modelId="{50C0AD0D-4E95-4743-A885-C223A762242A}" type="presParOf" srcId="{A486C4FD-641A-4F9A-A075-6A4BE038BF26}" destId="{0DE4F8DC-B407-4E73-BC76-0C1FB1C1963B}" srcOrd="2" destOrd="0" presId="urn:microsoft.com/office/officeart/2018/2/layout/IconCircleList"/>
    <dgm:cxn modelId="{C0286289-72D4-44B1-9795-8629FA7151E2}" type="presParOf" srcId="{A486C4FD-641A-4F9A-A075-6A4BE038BF26}" destId="{6A819176-5D14-410A-B2CF-A60D06AA7A16}" srcOrd="3" destOrd="0" presId="urn:microsoft.com/office/officeart/2018/2/layout/IconCircleList"/>
    <dgm:cxn modelId="{3E6827FE-3130-4827-AD25-0EB112B3C6D8}" type="presParOf" srcId="{C3622B5C-A5CB-484B-88AA-B36A07BF7D05}" destId="{05CCAD68-619D-4D88-9391-4067A80284E8}" srcOrd="11" destOrd="0" presId="urn:microsoft.com/office/officeart/2018/2/layout/IconCircleList"/>
    <dgm:cxn modelId="{66A01B1A-4BBA-4C47-A711-0D0E1459987A}" type="presParOf" srcId="{C3622B5C-A5CB-484B-88AA-B36A07BF7D05}" destId="{50BF9D6F-48AA-413D-9EFD-D7E5867CEBEC}" srcOrd="12" destOrd="0" presId="urn:microsoft.com/office/officeart/2018/2/layout/IconCircleList"/>
    <dgm:cxn modelId="{9C4D2E22-F264-471F-8B92-841991EF6594}" type="presParOf" srcId="{50BF9D6F-48AA-413D-9EFD-D7E5867CEBEC}" destId="{856B25A6-6C48-4963-BDA6-B10D90B37900}" srcOrd="0" destOrd="0" presId="urn:microsoft.com/office/officeart/2018/2/layout/IconCircleList"/>
    <dgm:cxn modelId="{DFC76F3E-EBF3-4B68-823B-CE934BE67D2E}" type="presParOf" srcId="{50BF9D6F-48AA-413D-9EFD-D7E5867CEBEC}" destId="{FADF980D-D312-4232-A3D6-6008D925CF24}" srcOrd="1" destOrd="0" presId="urn:microsoft.com/office/officeart/2018/2/layout/IconCircleList"/>
    <dgm:cxn modelId="{5D023893-926C-4F1C-A8B9-26FA5E2796D9}" type="presParOf" srcId="{50BF9D6F-48AA-413D-9EFD-D7E5867CEBEC}" destId="{BDBA5C6F-0C21-475E-BA55-D8CC577F7A91}" srcOrd="2" destOrd="0" presId="urn:microsoft.com/office/officeart/2018/2/layout/IconCircleList"/>
    <dgm:cxn modelId="{B8D62AA8-047D-408D-B364-6088EF062FF3}" type="presParOf" srcId="{50BF9D6F-48AA-413D-9EFD-D7E5867CEBEC}" destId="{C87A41EB-E786-4A7A-9F61-6320F163911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3A8C1B-CB98-498B-AEB9-D8FB02B7904C}">
      <dsp:nvSpPr>
        <dsp:cNvPr id="0" name=""/>
        <dsp:cNvSpPr/>
      </dsp:nvSpPr>
      <dsp:spPr>
        <a:xfrm>
          <a:off x="0" y="0"/>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6D2A8-F2B2-484A-98D7-FADC0ED8FB6D}">
      <dsp:nvSpPr>
        <dsp:cNvPr id="0" name=""/>
        <dsp:cNvSpPr/>
      </dsp:nvSpPr>
      <dsp:spPr>
        <a:xfrm>
          <a:off x="0" y="0"/>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noProof="0" dirty="0"/>
            <a:t>Theoretical Framework:</a:t>
          </a:r>
          <a:r>
            <a:rPr lang="en-GB" sz="1800" kern="1200" noProof="0" dirty="0"/>
            <a:t> The </a:t>
          </a:r>
          <a:r>
            <a:rPr lang="en-GB" sz="1800" b="1" kern="1200" noProof="0" dirty="0"/>
            <a:t>Job Demand–Control (JDC) Model</a:t>
          </a:r>
          <a:r>
            <a:rPr lang="en-GB" sz="1800" kern="1200" noProof="0" dirty="0"/>
            <a:t> explains how high job demands combined with low autonomy contribute to stress and burnout (Cooper &amp; Hall, 2018).</a:t>
          </a:r>
        </a:p>
      </dsp:txBody>
      <dsp:txXfrm>
        <a:off x="0" y="0"/>
        <a:ext cx="10515600" cy="1088136"/>
      </dsp:txXfrm>
    </dsp:sp>
    <dsp:sp modelId="{88660939-1F12-47DB-92C9-A7B797B96AE1}">
      <dsp:nvSpPr>
        <dsp:cNvPr id="0" name=""/>
        <dsp:cNvSpPr/>
      </dsp:nvSpPr>
      <dsp:spPr>
        <a:xfrm>
          <a:off x="0" y="1088136"/>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093A14-CA74-4185-8421-C0D4F462CC91}">
      <dsp:nvSpPr>
        <dsp:cNvPr id="0" name=""/>
        <dsp:cNvSpPr/>
      </dsp:nvSpPr>
      <dsp:spPr>
        <a:xfrm>
          <a:off x="0" y="1088136"/>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noProof="0" dirty="0"/>
            <a:t>Emotional Labour Theory</a:t>
          </a:r>
          <a:r>
            <a:rPr lang="en-GB" sz="1800" kern="1200" noProof="0" dirty="0"/>
            <a:t> (Hochschild, 1983, cited in Costa &amp; Costa, 2022) highlights the psychological strain of maintaining a pleasant demeanour during service interactions despite personal distress.</a:t>
          </a:r>
        </a:p>
      </dsp:txBody>
      <dsp:txXfrm>
        <a:off x="0" y="1088136"/>
        <a:ext cx="10515600" cy="1088136"/>
      </dsp:txXfrm>
    </dsp:sp>
    <dsp:sp modelId="{F7D68075-81C2-43D3-A0E7-FAFEBB080AB8}">
      <dsp:nvSpPr>
        <dsp:cNvPr id="0" name=""/>
        <dsp:cNvSpPr/>
      </dsp:nvSpPr>
      <dsp:spPr>
        <a:xfrm>
          <a:off x="0" y="2176272"/>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8E6127-61EA-4AE2-8362-3B0AA49D2AA3}">
      <dsp:nvSpPr>
        <dsp:cNvPr id="0" name=""/>
        <dsp:cNvSpPr/>
      </dsp:nvSpPr>
      <dsp:spPr>
        <a:xfrm>
          <a:off x="0" y="2176272"/>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noProof="0" dirty="0"/>
            <a:t>Impact on Industry:</a:t>
          </a:r>
          <a:r>
            <a:rPr lang="en-GB" sz="1800" kern="1200" noProof="0" dirty="0"/>
            <a:t> Poor mental health reduces productivity, increases absenteeism, and accelerates turnover (Ford &amp; Sturman, 2020).</a:t>
          </a:r>
        </a:p>
      </dsp:txBody>
      <dsp:txXfrm>
        <a:off x="0" y="2176272"/>
        <a:ext cx="10515600" cy="1088136"/>
      </dsp:txXfrm>
    </dsp:sp>
    <dsp:sp modelId="{CC0F850E-FED1-42BC-A346-369CA5D948A4}">
      <dsp:nvSpPr>
        <dsp:cNvPr id="0" name=""/>
        <dsp:cNvSpPr/>
      </dsp:nvSpPr>
      <dsp:spPr>
        <a:xfrm>
          <a:off x="0" y="3264408"/>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1F768A-F9D5-4601-B7E2-45105E7E3E23}">
      <dsp:nvSpPr>
        <dsp:cNvPr id="0" name=""/>
        <dsp:cNvSpPr/>
      </dsp:nvSpPr>
      <dsp:spPr>
        <a:xfrm>
          <a:off x="0" y="3264408"/>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noProof="0" dirty="0"/>
            <a:t>Recent Findings:</a:t>
          </a:r>
          <a:r>
            <a:rPr lang="en-GB" sz="1800" kern="1200" noProof="0" dirty="0"/>
            <a:t> Studies show that supportive workplace cultures and mental health literacy programs improve employee engagement and service quality (Costa &amp; Costa, 2022). However, stigma remains a major barrier, with many workers perceiving help-seeking as a weakness (Batabyal &amp; Das, 2018).</a:t>
          </a:r>
        </a:p>
      </dsp:txBody>
      <dsp:txXfrm>
        <a:off x="0" y="3264408"/>
        <a:ext cx="10515600" cy="10881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A17167-E204-4997-9BC4-4F27C43DAFBD}">
      <dsp:nvSpPr>
        <dsp:cNvPr id="0" name=""/>
        <dsp:cNvSpPr/>
      </dsp:nvSpPr>
      <dsp:spPr>
        <a:xfrm>
          <a:off x="0" y="255158"/>
          <a:ext cx="10515600" cy="21546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49936" rIns="816127" bIns="85344" numCol="1" spcCol="1270" anchor="t" anchorCtr="0">
          <a:noAutofit/>
        </a:bodyPr>
        <a:lstStyle/>
        <a:p>
          <a:pPr marL="114300" lvl="1" indent="-114300" algn="l" defTabSz="533400">
            <a:lnSpc>
              <a:spcPct val="90000"/>
            </a:lnSpc>
            <a:spcBef>
              <a:spcPct val="0"/>
            </a:spcBef>
            <a:spcAft>
              <a:spcPct val="15000"/>
            </a:spcAft>
            <a:buChar char="•"/>
          </a:pPr>
          <a:r>
            <a:rPr lang="en-GB" sz="1200" b="1" kern="1200" noProof="0" dirty="0"/>
            <a:t>Political:</a:t>
          </a:r>
          <a:r>
            <a:rPr lang="en-GB" sz="1200" kern="1200" noProof="0" dirty="0"/>
            <a:t> Governments and labour bodies are strengthening regulations around workplace mental health and psychological safety (Cooper &amp; Hall, 2018).</a:t>
          </a:r>
        </a:p>
        <a:p>
          <a:pPr marL="114300" lvl="1" indent="-114300" algn="l" defTabSz="533400">
            <a:lnSpc>
              <a:spcPct val="90000"/>
            </a:lnSpc>
            <a:spcBef>
              <a:spcPct val="0"/>
            </a:spcBef>
            <a:spcAft>
              <a:spcPct val="15000"/>
            </a:spcAft>
            <a:buChar char="•"/>
          </a:pPr>
          <a:r>
            <a:rPr lang="en-GB" sz="1200" b="1" kern="1200" noProof="0" dirty="0"/>
            <a:t>Economic:</a:t>
          </a:r>
          <a:r>
            <a:rPr lang="en-GB" sz="1200" kern="1200" noProof="0" dirty="0"/>
            <a:t> Mental health-related turnover costs the hospitality sector millions annually due to recruitment and retraining (Ford &amp; Sturman, 2020).</a:t>
          </a:r>
        </a:p>
        <a:p>
          <a:pPr marL="114300" lvl="1" indent="-114300" algn="l" defTabSz="533400">
            <a:lnSpc>
              <a:spcPct val="90000"/>
            </a:lnSpc>
            <a:spcBef>
              <a:spcPct val="0"/>
            </a:spcBef>
            <a:spcAft>
              <a:spcPct val="15000"/>
            </a:spcAft>
            <a:buChar char="•"/>
          </a:pPr>
          <a:r>
            <a:rPr lang="en-GB" sz="1200" b="1" kern="1200" noProof="0" dirty="0"/>
            <a:t>Social:</a:t>
          </a:r>
          <a:r>
            <a:rPr lang="en-GB" sz="1200" kern="1200" noProof="0" dirty="0"/>
            <a:t> Rising awareness and social movements around mental well-being are pressuring organisations to adopt holistic wellness programs.</a:t>
          </a:r>
        </a:p>
        <a:p>
          <a:pPr marL="114300" lvl="1" indent="-114300" algn="l" defTabSz="533400">
            <a:lnSpc>
              <a:spcPct val="90000"/>
            </a:lnSpc>
            <a:spcBef>
              <a:spcPct val="0"/>
            </a:spcBef>
            <a:spcAft>
              <a:spcPct val="15000"/>
            </a:spcAft>
            <a:buChar char="•"/>
          </a:pPr>
          <a:r>
            <a:rPr lang="en-GB" sz="1200" b="1" kern="1200" noProof="0" dirty="0"/>
            <a:t>Technological:</a:t>
          </a:r>
          <a:r>
            <a:rPr lang="en-GB" sz="1200" kern="1200" noProof="0" dirty="0"/>
            <a:t> Digital platforms and AI-driven well-being apps are being integrated into HR systems for stress management and anonymous reporting (Ivanov &amp; Webster, 2019).</a:t>
          </a:r>
        </a:p>
        <a:p>
          <a:pPr marL="114300" lvl="1" indent="-114300" algn="l" defTabSz="533400">
            <a:lnSpc>
              <a:spcPct val="90000"/>
            </a:lnSpc>
            <a:spcBef>
              <a:spcPct val="0"/>
            </a:spcBef>
            <a:spcAft>
              <a:spcPct val="15000"/>
            </a:spcAft>
            <a:buChar char="•"/>
          </a:pPr>
          <a:r>
            <a:rPr lang="en-GB" sz="1200" b="1" kern="1200" noProof="0" dirty="0"/>
            <a:t>Environmental:</a:t>
          </a:r>
          <a:r>
            <a:rPr lang="en-GB" sz="1200" kern="1200" noProof="0" dirty="0"/>
            <a:t> Unstable working conditions during crises such as COVID-19 have intensified emotional stress (Sharma et al., 2024).</a:t>
          </a:r>
        </a:p>
        <a:p>
          <a:pPr marL="114300" lvl="1" indent="-114300" algn="l" defTabSz="533400">
            <a:lnSpc>
              <a:spcPct val="90000"/>
            </a:lnSpc>
            <a:spcBef>
              <a:spcPct val="0"/>
            </a:spcBef>
            <a:spcAft>
              <a:spcPct val="15000"/>
            </a:spcAft>
            <a:buChar char="•"/>
          </a:pPr>
          <a:r>
            <a:rPr lang="en-GB" sz="1200" b="1" kern="1200" noProof="0" dirty="0"/>
            <a:t>Legal:</a:t>
          </a:r>
          <a:r>
            <a:rPr lang="en-GB" sz="1200" kern="1200" noProof="0" dirty="0"/>
            <a:t> Employment laws increasingly require mental health risk assessments and access to counselling support.</a:t>
          </a:r>
        </a:p>
      </dsp:txBody>
      <dsp:txXfrm>
        <a:off x="0" y="255158"/>
        <a:ext cx="10515600" cy="2154600"/>
      </dsp:txXfrm>
    </dsp:sp>
    <dsp:sp modelId="{84DCC3BD-5E9A-4628-992C-C860EF75BFE9}">
      <dsp:nvSpPr>
        <dsp:cNvPr id="0" name=""/>
        <dsp:cNvSpPr/>
      </dsp:nvSpPr>
      <dsp:spPr>
        <a:xfrm>
          <a:off x="525780" y="78038"/>
          <a:ext cx="7360920" cy="3542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33400">
            <a:lnSpc>
              <a:spcPct val="90000"/>
            </a:lnSpc>
            <a:spcBef>
              <a:spcPct val="0"/>
            </a:spcBef>
            <a:spcAft>
              <a:spcPct val="35000"/>
            </a:spcAft>
            <a:buNone/>
          </a:pPr>
          <a:r>
            <a:rPr lang="en-GB" sz="1200" b="1" kern="1200" noProof="0" dirty="0"/>
            <a:t>PESTEL Summary </a:t>
          </a:r>
          <a:endParaRPr lang="en-GB" sz="1200" kern="1200" noProof="0" dirty="0"/>
        </a:p>
      </dsp:txBody>
      <dsp:txXfrm>
        <a:off x="543073" y="95331"/>
        <a:ext cx="7326334" cy="319654"/>
      </dsp:txXfrm>
    </dsp:sp>
    <dsp:sp modelId="{AD3DA47A-FB9C-4CF1-871C-B555D9A9DB15}">
      <dsp:nvSpPr>
        <dsp:cNvPr id="0" name=""/>
        <dsp:cNvSpPr/>
      </dsp:nvSpPr>
      <dsp:spPr>
        <a:xfrm>
          <a:off x="0" y="2651678"/>
          <a:ext cx="10515600" cy="699300"/>
        </a:xfrm>
        <a:prstGeom prst="rect">
          <a:avLst/>
        </a:prstGeom>
        <a:solidFill>
          <a:schemeClr val="lt1">
            <a:alpha val="90000"/>
            <a:hueOff val="0"/>
            <a:satOff val="0"/>
            <a:lumOff val="0"/>
            <a:alphaOff val="0"/>
          </a:schemeClr>
        </a:solidFill>
        <a:ln w="19050" cap="flat" cmpd="sng" algn="ctr">
          <a:solidFill>
            <a:schemeClr val="accent2">
              <a:hueOff val="3221806"/>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49936" rIns="816127" bIns="85344" numCol="1" spcCol="1270" anchor="t" anchorCtr="0">
          <a:noAutofit/>
        </a:bodyPr>
        <a:lstStyle/>
        <a:p>
          <a:pPr marL="114300" lvl="1" indent="-114300" algn="l" defTabSz="533400">
            <a:lnSpc>
              <a:spcPct val="90000"/>
            </a:lnSpc>
            <a:spcBef>
              <a:spcPct val="0"/>
            </a:spcBef>
            <a:spcAft>
              <a:spcPct val="15000"/>
            </a:spcAft>
            <a:buChar char="•"/>
          </a:pPr>
          <a:r>
            <a:rPr lang="en-GB" sz="1200" i="1" kern="1200" noProof="0" dirty="0"/>
            <a:t>Marriott International</a:t>
          </a:r>
          <a:r>
            <a:rPr lang="en-GB" sz="1200" kern="1200" noProof="0" dirty="0"/>
            <a:t> launched a “</a:t>
          </a:r>
          <a:r>
            <a:rPr lang="en-GB" sz="1200" kern="1200" noProof="0" dirty="0" err="1"/>
            <a:t>TakeCare</a:t>
          </a:r>
          <a:r>
            <a:rPr lang="en-GB" sz="1200" kern="1200" noProof="0" dirty="0"/>
            <a:t>” program promoting physical and emotional wellness.</a:t>
          </a:r>
        </a:p>
        <a:p>
          <a:pPr marL="114300" lvl="1" indent="-114300" algn="l" defTabSz="533400">
            <a:lnSpc>
              <a:spcPct val="90000"/>
            </a:lnSpc>
            <a:spcBef>
              <a:spcPct val="0"/>
            </a:spcBef>
            <a:spcAft>
              <a:spcPct val="15000"/>
            </a:spcAft>
            <a:buChar char="•"/>
          </a:pPr>
          <a:r>
            <a:rPr lang="en-GB" sz="1200" i="1" kern="1200" noProof="0" dirty="0"/>
            <a:t>Hilton’s </a:t>
          </a:r>
          <a:r>
            <a:rPr lang="en-GB" sz="1200" i="1" kern="1200" noProof="0" dirty="0" err="1"/>
            <a:t>Thrive@Hilton</a:t>
          </a:r>
          <a:r>
            <a:rPr lang="en-GB" sz="1200" kern="1200" noProof="0" dirty="0"/>
            <a:t> offers mindfulness and resilience training globally.</a:t>
          </a:r>
        </a:p>
      </dsp:txBody>
      <dsp:txXfrm>
        <a:off x="0" y="2651678"/>
        <a:ext cx="10515600" cy="699300"/>
      </dsp:txXfrm>
    </dsp:sp>
    <dsp:sp modelId="{778FFF7A-B5BC-467E-AA08-7A30A7DDCB8F}">
      <dsp:nvSpPr>
        <dsp:cNvPr id="0" name=""/>
        <dsp:cNvSpPr/>
      </dsp:nvSpPr>
      <dsp:spPr>
        <a:xfrm>
          <a:off x="525780" y="2474559"/>
          <a:ext cx="7360920" cy="354240"/>
        </a:xfrm>
        <a:prstGeom prst="round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33400">
            <a:lnSpc>
              <a:spcPct val="90000"/>
            </a:lnSpc>
            <a:spcBef>
              <a:spcPct val="0"/>
            </a:spcBef>
            <a:spcAft>
              <a:spcPct val="35000"/>
            </a:spcAft>
            <a:buNone/>
          </a:pPr>
          <a:r>
            <a:rPr lang="en-GB" sz="1200" b="1" kern="1200" noProof="0" dirty="0"/>
            <a:t>Industry Examples:</a:t>
          </a:r>
          <a:endParaRPr lang="en-GB" sz="1200" kern="1200" noProof="0" dirty="0"/>
        </a:p>
      </dsp:txBody>
      <dsp:txXfrm>
        <a:off x="543073" y="2491852"/>
        <a:ext cx="7326334" cy="319654"/>
      </dsp:txXfrm>
    </dsp:sp>
    <dsp:sp modelId="{7391FDCA-5692-4D5C-8BA5-4810D87C64BE}">
      <dsp:nvSpPr>
        <dsp:cNvPr id="0" name=""/>
        <dsp:cNvSpPr/>
      </dsp:nvSpPr>
      <dsp:spPr>
        <a:xfrm>
          <a:off x="0" y="3592899"/>
          <a:ext cx="10515600" cy="680400"/>
        </a:xfrm>
        <a:prstGeom prst="rect">
          <a:avLst/>
        </a:prstGeom>
        <a:solidFill>
          <a:schemeClr val="lt1">
            <a:alpha val="90000"/>
            <a:hueOff val="0"/>
            <a:satOff val="0"/>
            <a:lumOff val="0"/>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49936" rIns="816127"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noProof="0" dirty="0"/>
            <a:t>While large hotel chains show progress, smaller operators often lack financial capacity to invest in structured mental health programs, reinforcing inequality across the sector.</a:t>
          </a:r>
        </a:p>
      </dsp:txBody>
      <dsp:txXfrm>
        <a:off x="0" y="3592899"/>
        <a:ext cx="10515600" cy="680400"/>
      </dsp:txXfrm>
    </dsp:sp>
    <dsp:sp modelId="{29122941-8197-4FD0-83A9-242A8B02758C}">
      <dsp:nvSpPr>
        <dsp:cNvPr id="0" name=""/>
        <dsp:cNvSpPr/>
      </dsp:nvSpPr>
      <dsp:spPr>
        <a:xfrm>
          <a:off x="525780" y="3415779"/>
          <a:ext cx="7360920" cy="35424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33400">
            <a:lnSpc>
              <a:spcPct val="90000"/>
            </a:lnSpc>
            <a:spcBef>
              <a:spcPct val="0"/>
            </a:spcBef>
            <a:spcAft>
              <a:spcPct val="35000"/>
            </a:spcAft>
            <a:buNone/>
          </a:pPr>
          <a:r>
            <a:rPr lang="en-GB" sz="1200" b="1" kern="1200" noProof="0" dirty="0"/>
            <a:t>Critical Reflection:</a:t>
          </a:r>
          <a:endParaRPr lang="en-GB" sz="1200" kern="1200" noProof="0" dirty="0"/>
        </a:p>
      </dsp:txBody>
      <dsp:txXfrm>
        <a:off x="543073" y="3433072"/>
        <a:ext cx="7326334" cy="319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67650-DC05-451B-996D-DC041966FEBE}">
      <dsp:nvSpPr>
        <dsp:cNvPr id="0" name=""/>
        <dsp:cNvSpPr/>
      </dsp:nvSpPr>
      <dsp:spPr>
        <a:xfrm>
          <a:off x="9261" y="339409"/>
          <a:ext cx="555382" cy="5553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5545E3-3396-40D7-A5EF-908875265170}">
      <dsp:nvSpPr>
        <dsp:cNvPr id="0" name=""/>
        <dsp:cNvSpPr/>
      </dsp:nvSpPr>
      <dsp:spPr>
        <a:xfrm>
          <a:off x="9261" y="1045893"/>
          <a:ext cx="1586808" cy="238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defRPr b="1"/>
          </a:pPr>
          <a:r>
            <a:rPr lang="en-GB" sz="1500" b="0" kern="1200" noProof="0" dirty="0"/>
            <a:t>Problem:</a:t>
          </a:r>
        </a:p>
      </dsp:txBody>
      <dsp:txXfrm>
        <a:off x="9261" y="1045893"/>
        <a:ext cx="1586808" cy="238021"/>
      </dsp:txXfrm>
    </dsp:sp>
    <dsp:sp modelId="{F477D86F-9448-4ECA-91F2-B597FF1A817B}">
      <dsp:nvSpPr>
        <dsp:cNvPr id="0" name=""/>
        <dsp:cNvSpPr/>
      </dsp:nvSpPr>
      <dsp:spPr>
        <a:xfrm>
          <a:off x="9261" y="1354194"/>
          <a:ext cx="1586808" cy="2499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GB" sz="1200" b="0" kern="1200" noProof="0" dirty="0"/>
            <a:t>There is a deepening mental health crisis in the hospitality industry.</a:t>
          </a:r>
        </a:p>
      </dsp:txBody>
      <dsp:txXfrm>
        <a:off x="9261" y="1354194"/>
        <a:ext cx="1586808" cy="2499200"/>
      </dsp:txXfrm>
    </dsp:sp>
    <dsp:sp modelId="{4F6C3DA8-58FA-4EA3-9720-0CA72CBC2DBE}">
      <dsp:nvSpPr>
        <dsp:cNvPr id="0" name=""/>
        <dsp:cNvSpPr/>
      </dsp:nvSpPr>
      <dsp:spPr>
        <a:xfrm>
          <a:off x="1873760" y="339409"/>
          <a:ext cx="555382" cy="5553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9B7ED7-33B7-4520-86E3-589BCA96026F}">
      <dsp:nvSpPr>
        <dsp:cNvPr id="0" name=""/>
        <dsp:cNvSpPr/>
      </dsp:nvSpPr>
      <dsp:spPr>
        <a:xfrm>
          <a:off x="1873760" y="1045893"/>
          <a:ext cx="1586808" cy="238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defRPr b="1"/>
          </a:pPr>
          <a:r>
            <a:rPr lang="en-GB" sz="1500" b="0" kern="1200" noProof="0" dirty="0"/>
            <a:t>Why 1:</a:t>
          </a:r>
        </a:p>
      </dsp:txBody>
      <dsp:txXfrm>
        <a:off x="1873760" y="1045893"/>
        <a:ext cx="1586808" cy="238021"/>
      </dsp:txXfrm>
    </dsp:sp>
    <dsp:sp modelId="{76A11DE0-86F8-418D-B936-39532DE8E8D6}">
      <dsp:nvSpPr>
        <dsp:cNvPr id="0" name=""/>
        <dsp:cNvSpPr/>
      </dsp:nvSpPr>
      <dsp:spPr>
        <a:xfrm>
          <a:off x="1873760" y="1354194"/>
          <a:ext cx="1586808" cy="2499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GB" sz="1200" b="0" kern="1200" noProof="0" dirty="0"/>
            <a:t>Because hospitality workers are experiencing high stress, burnout, and emotional fatigue.</a:t>
          </a:r>
        </a:p>
        <a:p>
          <a:pPr marL="0" lvl="0" indent="0" algn="l" defTabSz="533400">
            <a:lnSpc>
              <a:spcPct val="100000"/>
            </a:lnSpc>
            <a:spcBef>
              <a:spcPct val="0"/>
            </a:spcBef>
            <a:spcAft>
              <a:spcPct val="35000"/>
            </a:spcAft>
            <a:buNone/>
          </a:pPr>
          <a:r>
            <a:rPr lang="en-GB" sz="1200" b="0" i="1" kern="1200" noProof="0" dirty="0"/>
            <a:t>Evidence:</a:t>
          </a:r>
          <a:r>
            <a:rPr lang="en-GB" sz="1200" b="0" kern="1200" noProof="0" dirty="0"/>
            <a:t> Long working hours, emotional labour, and job insecurity.</a:t>
          </a:r>
        </a:p>
      </dsp:txBody>
      <dsp:txXfrm>
        <a:off x="1873760" y="1354194"/>
        <a:ext cx="1586808" cy="2499200"/>
      </dsp:txXfrm>
    </dsp:sp>
    <dsp:sp modelId="{0D0B485D-8D02-4B61-9F42-DEEDB4B169C8}">
      <dsp:nvSpPr>
        <dsp:cNvPr id="0" name=""/>
        <dsp:cNvSpPr/>
      </dsp:nvSpPr>
      <dsp:spPr>
        <a:xfrm>
          <a:off x="3738260" y="339409"/>
          <a:ext cx="555382" cy="5553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833B37-97DA-44B0-9298-A1DA722DFF96}">
      <dsp:nvSpPr>
        <dsp:cNvPr id="0" name=""/>
        <dsp:cNvSpPr/>
      </dsp:nvSpPr>
      <dsp:spPr>
        <a:xfrm>
          <a:off x="3738260" y="1045893"/>
          <a:ext cx="1586808" cy="238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defRPr b="1"/>
          </a:pPr>
          <a:r>
            <a:rPr lang="en-GB" sz="1500" b="0" kern="1200" noProof="0" dirty="0"/>
            <a:t>Why 2:</a:t>
          </a:r>
        </a:p>
      </dsp:txBody>
      <dsp:txXfrm>
        <a:off x="3738260" y="1045893"/>
        <a:ext cx="1586808" cy="238021"/>
      </dsp:txXfrm>
    </dsp:sp>
    <dsp:sp modelId="{1B01BF7A-588D-479E-ACFF-5DE71CEA6D03}">
      <dsp:nvSpPr>
        <dsp:cNvPr id="0" name=""/>
        <dsp:cNvSpPr/>
      </dsp:nvSpPr>
      <dsp:spPr>
        <a:xfrm>
          <a:off x="3738260" y="1354194"/>
          <a:ext cx="1586808" cy="2499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GB" sz="1200" b="0" kern="1200" noProof="0" dirty="0"/>
            <a:t>Because the work environment is high-pressure and there is stigma around discussing mental health.</a:t>
          </a:r>
        </a:p>
        <a:p>
          <a:pPr marL="0" lvl="0" indent="0" algn="l" defTabSz="533400">
            <a:lnSpc>
              <a:spcPct val="100000"/>
            </a:lnSpc>
            <a:spcBef>
              <a:spcPct val="0"/>
            </a:spcBef>
            <a:spcAft>
              <a:spcPct val="35000"/>
            </a:spcAft>
            <a:buNone/>
          </a:pPr>
          <a:r>
            <a:rPr lang="en-GB" sz="1200" b="0" i="1" kern="1200" noProof="0" dirty="0"/>
            <a:t>Evidence:</a:t>
          </a:r>
          <a:r>
            <a:rPr lang="en-GB" sz="1200" b="0" kern="1200" noProof="0" dirty="0"/>
            <a:t> Employees fear job loss if they disclose mental health struggles.</a:t>
          </a:r>
        </a:p>
      </dsp:txBody>
      <dsp:txXfrm>
        <a:off x="3738260" y="1354194"/>
        <a:ext cx="1586808" cy="2499200"/>
      </dsp:txXfrm>
    </dsp:sp>
    <dsp:sp modelId="{BF3DFA43-0E90-4A29-8A3F-C4DC340D2065}">
      <dsp:nvSpPr>
        <dsp:cNvPr id="0" name=""/>
        <dsp:cNvSpPr/>
      </dsp:nvSpPr>
      <dsp:spPr>
        <a:xfrm>
          <a:off x="5602760" y="339409"/>
          <a:ext cx="555382" cy="5553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2DCCA8-4A6A-4A13-8DDD-462029B00695}">
      <dsp:nvSpPr>
        <dsp:cNvPr id="0" name=""/>
        <dsp:cNvSpPr/>
      </dsp:nvSpPr>
      <dsp:spPr>
        <a:xfrm>
          <a:off x="5602760" y="1045893"/>
          <a:ext cx="1586808" cy="238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defRPr b="1"/>
          </a:pPr>
          <a:r>
            <a:rPr lang="en-GB" sz="1500" b="0" kern="1200" noProof="0" dirty="0"/>
            <a:t>Why 3:</a:t>
          </a:r>
        </a:p>
      </dsp:txBody>
      <dsp:txXfrm>
        <a:off x="5602760" y="1045893"/>
        <a:ext cx="1586808" cy="238021"/>
      </dsp:txXfrm>
    </dsp:sp>
    <dsp:sp modelId="{A3C02D8B-B5EF-45B7-B4C7-BCE2D2891C1A}">
      <dsp:nvSpPr>
        <dsp:cNvPr id="0" name=""/>
        <dsp:cNvSpPr/>
      </dsp:nvSpPr>
      <dsp:spPr>
        <a:xfrm>
          <a:off x="5602760" y="1354194"/>
          <a:ext cx="1586808" cy="2499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GB" sz="1200" b="0" kern="1200" noProof="0" dirty="0"/>
            <a:t>Because management culture and organizational policies do not prioritise psychological safety and well-being.</a:t>
          </a:r>
        </a:p>
        <a:p>
          <a:pPr marL="0" lvl="0" indent="0" algn="l" defTabSz="533400">
            <a:lnSpc>
              <a:spcPct val="100000"/>
            </a:lnSpc>
            <a:spcBef>
              <a:spcPct val="0"/>
            </a:spcBef>
            <a:spcAft>
              <a:spcPct val="35000"/>
            </a:spcAft>
            <a:buNone/>
          </a:pPr>
          <a:r>
            <a:rPr lang="en-GB" sz="1200" b="0" i="1" kern="1200" noProof="0" dirty="0"/>
            <a:t>Evidence:</a:t>
          </a:r>
          <a:r>
            <a:rPr lang="en-GB" sz="1200" b="0" kern="1200" noProof="0" dirty="0"/>
            <a:t> Lack of structured support systems and leadership commitment.</a:t>
          </a:r>
        </a:p>
      </dsp:txBody>
      <dsp:txXfrm>
        <a:off x="5602760" y="1354194"/>
        <a:ext cx="1586808" cy="2499200"/>
      </dsp:txXfrm>
    </dsp:sp>
    <dsp:sp modelId="{7C7B2D05-F203-470D-A465-A8FAB26AF049}">
      <dsp:nvSpPr>
        <dsp:cNvPr id="0" name=""/>
        <dsp:cNvSpPr/>
      </dsp:nvSpPr>
      <dsp:spPr>
        <a:xfrm>
          <a:off x="7467259" y="339409"/>
          <a:ext cx="555382" cy="5553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17B30-51BD-4BF2-AEA0-D64037EA9440}">
      <dsp:nvSpPr>
        <dsp:cNvPr id="0" name=""/>
        <dsp:cNvSpPr/>
      </dsp:nvSpPr>
      <dsp:spPr>
        <a:xfrm>
          <a:off x="7467259" y="1045893"/>
          <a:ext cx="1586808" cy="238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defRPr b="1"/>
          </a:pPr>
          <a:r>
            <a:rPr lang="en-GB" sz="1500" b="0" kern="1200" noProof="0" dirty="0"/>
            <a:t>Why 4:</a:t>
          </a:r>
        </a:p>
      </dsp:txBody>
      <dsp:txXfrm>
        <a:off x="7467259" y="1045893"/>
        <a:ext cx="1586808" cy="238021"/>
      </dsp:txXfrm>
    </dsp:sp>
    <dsp:sp modelId="{9943CF56-A08B-482C-9212-2E53957BD14E}">
      <dsp:nvSpPr>
        <dsp:cNvPr id="0" name=""/>
        <dsp:cNvSpPr/>
      </dsp:nvSpPr>
      <dsp:spPr>
        <a:xfrm>
          <a:off x="7467259" y="1354194"/>
          <a:ext cx="1586808" cy="2499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GB" sz="1200" b="0" kern="1200" noProof="0" dirty="0"/>
            <a:t>Because mental health is still viewed as an individual issue, not a systemic sustainability challenge.</a:t>
          </a:r>
        </a:p>
        <a:p>
          <a:pPr marL="0" lvl="0" indent="0" algn="l" defTabSz="533400">
            <a:lnSpc>
              <a:spcPct val="100000"/>
            </a:lnSpc>
            <a:spcBef>
              <a:spcPct val="0"/>
            </a:spcBef>
            <a:spcAft>
              <a:spcPct val="35000"/>
            </a:spcAft>
            <a:buNone/>
          </a:pPr>
          <a:r>
            <a:rPr lang="en-GB" sz="1200" b="0" i="1" kern="1200" noProof="0" dirty="0"/>
            <a:t>Evidence:</a:t>
          </a:r>
          <a:r>
            <a:rPr lang="en-GB" sz="1200" b="0" kern="1200" noProof="0" dirty="0"/>
            <a:t> Absence of strategic well-being policies or mental health frameworks.</a:t>
          </a:r>
        </a:p>
      </dsp:txBody>
      <dsp:txXfrm>
        <a:off x="7467259" y="1354194"/>
        <a:ext cx="1586808" cy="2499200"/>
      </dsp:txXfrm>
    </dsp:sp>
    <dsp:sp modelId="{3C3D8E96-48CA-4EB6-B58A-D10158CC2CFC}">
      <dsp:nvSpPr>
        <dsp:cNvPr id="0" name=""/>
        <dsp:cNvSpPr/>
      </dsp:nvSpPr>
      <dsp:spPr>
        <a:xfrm>
          <a:off x="9331759" y="339409"/>
          <a:ext cx="555382" cy="55538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80E36A-A4B9-49B6-8DBC-A25DC146844B}">
      <dsp:nvSpPr>
        <dsp:cNvPr id="0" name=""/>
        <dsp:cNvSpPr/>
      </dsp:nvSpPr>
      <dsp:spPr>
        <a:xfrm>
          <a:off x="9331759" y="1045893"/>
          <a:ext cx="1586808" cy="238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defRPr b="1"/>
          </a:pPr>
          <a:r>
            <a:rPr lang="en-GB" sz="1500" b="0" kern="1200" noProof="0" dirty="0"/>
            <a:t>Why 5:</a:t>
          </a:r>
        </a:p>
      </dsp:txBody>
      <dsp:txXfrm>
        <a:off x="9331759" y="1045893"/>
        <a:ext cx="1586808" cy="238021"/>
      </dsp:txXfrm>
    </dsp:sp>
    <dsp:sp modelId="{1DC1BD59-1D8F-419F-852B-E56A690E1BE1}">
      <dsp:nvSpPr>
        <dsp:cNvPr id="0" name=""/>
        <dsp:cNvSpPr/>
      </dsp:nvSpPr>
      <dsp:spPr>
        <a:xfrm>
          <a:off x="9331759" y="1354194"/>
          <a:ext cx="1586808" cy="2499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GB" sz="1200" b="0" kern="1200" noProof="0" dirty="0"/>
            <a:t>Because there is insufficient awareness, training, and policy alignment at the industry level to address employee mental health proactively.</a:t>
          </a:r>
        </a:p>
        <a:p>
          <a:pPr marL="0" lvl="0" indent="0" algn="l" defTabSz="533400">
            <a:lnSpc>
              <a:spcPct val="100000"/>
            </a:lnSpc>
            <a:spcBef>
              <a:spcPct val="0"/>
            </a:spcBef>
            <a:spcAft>
              <a:spcPct val="35000"/>
            </a:spcAft>
            <a:buNone/>
          </a:pPr>
          <a:r>
            <a:rPr lang="en-GB" sz="1200" b="0" i="1" kern="1200" noProof="0" dirty="0"/>
            <a:t>Root Cause:</a:t>
          </a:r>
          <a:r>
            <a:rPr lang="en-GB" sz="1200" b="0" kern="1200" noProof="0" dirty="0"/>
            <a:t> A systemic neglect of mental health as a strategic, organisational, and cultural issue.</a:t>
          </a:r>
        </a:p>
      </dsp:txBody>
      <dsp:txXfrm>
        <a:off x="9331759" y="1354194"/>
        <a:ext cx="1586808" cy="2499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0ABA49-F2FF-4017-8ABF-B48FC7D94C9C}">
      <dsp:nvSpPr>
        <dsp:cNvPr id="0" name=""/>
        <dsp:cNvSpPr/>
      </dsp:nvSpPr>
      <dsp:spPr>
        <a:xfrm>
          <a:off x="0" y="345648"/>
          <a:ext cx="7249342" cy="6237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2629" tIns="229108" rIns="562629" bIns="78232" numCol="1" spcCol="1270" anchor="t" anchorCtr="0">
          <a:noAutofit/>
        </a:bodyPr>
        <a:lstStyle/>
        <a:p>
          <a:pPr marL="57150" lvl="1" indent="-57150" algn="l" defTabSz="488950">
            <a:lnSpc>
              <a:spcPct val="90000"/>
            </a:lnSpc>
            <a:spcBef>
              <a:spcPct val="0"/>
            </a:spcBef>
            <a:spcAft>
              <a:spcPct val="15000"/>
            </a:spcAft>
            <a:buChar char="•"/>
          </a:pPr>
          <a:r>
            <a:rPr lang="en-GB" sz="1100" b="0" kern="1200" noProof="0" dirty="0"/>
            <a:t>There is a growing mental health crisis among hospitality workers, leading to stress, burnout, absenteeism, and high employee turnover.</a:t>
          </a:r>
        </a:p>
      </dsp:txBody>
      <dsp:txXfrm>
        <a:off x="0" y="345648"/>
        <a:ext cx="7249342" cy="623700"/>
      </dsp:txXfrm>
    </dsp:sp>
    <dsp:sp modelId="{30DC858F-9F15-44B3-AD66-5931FA1989A0}">
      <dsp:nvSpPr>
        <dsp:cNvPr id="0" name=""/>
        <dsp:cNvSpPr/>
      </dsp:nvSpPr>
      <dsp:spPr>
        <a:xfrm>
          <a:off x="362467" y="183288"/>
          <a:ext cx="5074539" cy="3247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806" tIns="0" rIns="191806" bIns="0" numCol="1" spcCol="1270" anchor="ctr" anchorCtr="0">
          <a:noAutofit/>
        </a:bodyPr>
        <a:lstStyle/>
        <a:p>
          <a:pPr marL="0" lvl="0" indent="0" algn="l" defTabSz="488950">
            <a:lnSpc>
              <a:spcPct val="90000"/>
            </a:lnSpc>
            <a:spcBef>
              <a:spcPct val="0"/>
            </a:spcBef>
            <a:spcAft>
              <a:spcPct val="35000"/>
            </a:spcAft>
            <a:buNone/>
            <a:defRPr b="1"/>
          </a:pPr>
          <a:r>
            <a:rPr lang="en-GB" sz="1100" b="0" kern="1200" noProof="0" dirty="0"/>
            <a:t>Problem</a:t>
          </a:r>
        </a:p>
      </dsp:txBody>
      <dsp:txXfrm>
        <a:off x="378319" y="199140"/>
        <a:ext cx="5042835" cy="293016"/>
      </dsp:txXfrm>
    </dsp:sp>
    <dsp:sp modelId="{69DBE8C7-5C0B-42E8-9036-A4AB13D092D5}">
      <dsp:nvSpPr>
        <dsp:cNvPr id="0" name=""/>
        <dsp:cNvSpPr/>
      </dsp:nvSpPr>
      <dsp:spPr>
        <a:xfrm>
          <a:off x="0" y="1191108"/>
          <a:ext cx="7249342" cy="1489950"/>
        </a:xfrm>
        <a:prstGeom prst="rect">
          <a:avLst/>
        </a:prstGeom>
        <a:solidFill>
          <a:schemeClr val="lt1">
            <a:alpha val="90000"/>
            <a:hueOff val="0"/>
            <a:satOff val="0"/>
            <a:lumOff val="0"/>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2629" tIns="229108" rIns="562629" bIns="78232" numCol="1" spcCol="1270" anchor="t" anchorCtr="0">
          <a:noAutofit/>
        </a:bodyPr>
        <a:lstStyle/>
        <a:p>
          <a:pPr marL="57150" lvl="1" indent="-57150" algn="l" defTabSz="488950">
            <a:lnSpc>
              <a:spcPct val="90000"/>
            </a:lnSpc>
            <a:spcBef>
              <a:spcPct val="0"/>
            </a:spcBef>
            <a:spcAft>
              <a:spcPct val="15000"/>
            </a:spcAft>
            <a:buChar char="•"/>
          </a:pPr>
          <a:r>
            <a:rPr lang="en-GB" sz="1100" b="0" kern="1200" noProof="0" dirty="0"/>
            <a:t>The hospitality sector is characterised by long working hours, emotional labour, and job insecurity (Ford &amp; Sturman, 2020).</a:t>
          </a:r>
        </a:p>
        <a:p>
          <a:pPr marL="57150" lvl="1" indent="-57150" algn="l" defTabSz="488950">
            <a:lnSpc>
              <a:spcPct val="90000"/>
            </a:lnSpc>
            <a:spcBef>
              <a:spcPct val="0"/>
            </a:spcBef>
            <a:spcAft>
              <a:spcPct val="15000"/>
            </a:spcAft>
            <a:buChar char="•"/>
          </a:pPr>
          <a:r>
            <a:rPr lang="en-GB" sz="1100" b="0" kern="1200" noProof="0" dirty="0"/>
            <a:t>Post-pandemic labour shortages have increased workloads, deepening emotional fatigue (Sharma, Singh &amp; Tyagi, 2024).</a:t>
          </a:r>
        </a:p>
        <a:p>
          <a:pPr marL="57150" lvl="1" indent="-57150" algn="l" defTabSz="488950">
            <a:lnSpc>
              <a:spcPct val="90000"/>
            </a:lnSpc>
            <a:spcBef>
              <a:spcPct val="0"/>
            </a:spcBef>
            <a:spcAft>
              <a:spcPct val="15000"/>
            </a:spcAft>
            <a:buChar char="•"/>
          </a:pPr>
          <a:r>
            <a:rPr lang="en-GB" sz="1100" b="0" kern="1200" noProof="0" dirty="0"/>
            <a:t>Fear of stigma and job loss discourage employees from discussing mental health openly (Batabyal &amp; Das, 2018).</a:t>
          </a:r>
        </a:p>
        <a:p>
          <a:pPr marL="57150" lvl="1" indent="-57150" algn="l" defTabSz="488950">
            <a:lnSpc>
              <a:spcPct val="90000"/>
            </a:lnSpc>
            <a:spcBef>
              <a:spcPct val="0"/>
            </a:spcBef>
            <a:spcAft>
              <a:spcPct val="15000"/>
            </a:spcAft>
            <a:buChar char="•"/>
          </a:pPr>
          <a:r>
            <a:rPr lang="en-GB" sz="1100" b="0" kern="1200" noProof="0" dirty="0"/>
            <a:t>High rates of attrition and low morale are evident across the industry.</a:t>
          </a:r>
        </a:p>
      </dsp:txBody>
      <dsp:txXfrm>
        <a:off x="0" y="1191108"/>
        <a:ext cx="7249342" cy="1489950"/>
      </dsp:txXfrm>
    </dsp:sp>
    <dsp:sp modelId="{0C08E6D0-9A59-4099-A838-21A1BE5B0DE3}">
      <dsp:nvSpPr>
        <dsp:cNvPr id="0" name=""/>
        <dsp:cNvSpPr/>
      </dsp:nvSpPr>
      <dsp:spPr>
        <a:xfrm>
          <a:off x="362467" y="1028748"/>
          <a:ext cx="5074539" cy="32472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806" tIns="0" rIns="191806" bIns="0" numCol="1" spcCol="1270" anchor="ctr" anchorCtr="0">
          <a:noAutofit/>
        </a:bodyPr>
        <a:lstStyle/>
        <a:p>
          <a:pPr marL="0" lvl="0" indent="0" algn="l" defTabSz="488950">
            <a:lnSpc>
              <a:spcPct val="90000"/>
            </a:lnSpc>
            <a:spcBef>
              <a:spcPct val="0"/>
            </a:spcBef>
            <a:spcAft>
              <a:spcPct val="35000"/>
            </a:spcAft>
            <a:buNone/>
            <a:defRPr b="1"/>
          </a:pPr>
          <a:r>
            <a:rPr lang="en-GB" sz="1100" b="0" kern="1200" noProof="0" dirty="0"/>
            <a:t>Evidence</a:t>
          </a:r>
        </a:p>
      </dsp:txBody>
      <dsp:txXfrm>
        <a:off x="378319" y="1044600"/>
        <a:ext cx="5042835" cy="293016"/>
      </dsp:txXfrm>
    </dsp:sp>
    <dsp:sp modelId="{223BD356-F222-44E8-8273-CFC40B3D628A}">
      <dsp:nvSpPr>
        <dsp:cNvPr id="0" name=""/>
        <dsp:cNvSpPr/>
      </dsp:nvSpPr>
      <dsp:spPr>
        <a:xfrm>
          <a:off x="0" y="2902818"/>
          <a:ext cx="7249342" cy="1489950"/>
        </a:xfrm>
        <a:prstGeom prst="rect">
          <a:avLst/>
        </a:prstGeom>
        <a:solidFill>
          <a:schemeClr val="lt1">
            <a:alpha val="90000"/>
            <a:hueOff val="0"/>
            <a:satOff val="0"/>
            <a:lumOff val="0"/>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2629" tIns="229108" rIns="562629" bIns="78232" numCol="1" spcCol="1270" anchor="t" anchorCtr="0">
          <a:noAutofit/>
        </a:bodyPr>
        <a:lstStyle/>
        <a:p>
          <a:pPr marL="57150" lvl="1" indent="-57150" algn="l" defTabSz="488950">
            <a:lnSpc>
              <a:spcPct val="90000"/>
            </a:lnSpc>
            <a:spcBef>
              <a:spcPct val="0"/>
            </a:spcBef>
            <a:spcAft>
              <a:spcPct val="15000"/>
            </a:spcAft>
            <a:buChar char="•"/>
          </a:pPr>
          <a:r>
            <a:rPr lang="en-GB" sz="1100" b="0" kern="1200" noProof="0" dirty="0"/>
            <a:t>The issue is systemic, not just personal ,  poor management culture, lack of psychological safety, and inadequate HR policies perpetuate mental stress.</a:t>
          </a:r>
        </a:p>
        <a:p>
          <a:pPr marL="57150" lvl="1" indent="-57150" algn="l" defTabSz="488950">
            <a:lnSpc>
              <a:spcPct val="90000"/>
            </a:lnSpc>
            <a:spcBef>
              <a:spcPct val="0"/>
            </a:spcBef>
            <a:spcAft>
              <a:spcPct val="15000"/>
            </a:spcAft>
            <a:buChar char="•"/>
          </a:pPr>
          <a:r>
            <a:rPr lang="en-GB" sz="1100" b="0" kern="1200" noProof="0" dirty="0"/>
            <a:t>Hospitality organisations often fail to recognize mental health as a key component of sustainability and service quality.</a:t>
          </a:r>
        </a:p>
        <a:p>
          <a:pPr marL="57150" lvl="1" indent="-57150" algn="l" defTabSz="488950">
            <a:lnSpc>
              <a:spcPct val="90000"/>
            </a:lnSpc>
            <a:spcBef>
              <a:spcPct val="0"/>
            </a:spcBef>
            <a:spcAft>
              <a:spcPct val="15000"/>
            </a:spcAft>
            <a:buChar char="•"/>
          </a:pPr>
          <a:r>
            <a:rPr lang="en-GB" sz="1100" b="0" kern="1200" noProof="0" dirty="0"/>
            <a:t>Leadership gaps and policy misalignment prevent the creation of supportive environments.</a:t>
          </a:r>
        </a:p>
        <a:p>
          <a:pPr marL="57150" lvl="1" indent="-57150" algn="l" defTabSz="488950">
            <a:lnSpc>
              <a:spcPct val="90000"/>
            </a:lnSpc>
            <a:spcBef>
              <a:spcPct val="0"/>
            </a:spcBef>
            <a:spcAft>
              <a:spcPct val="15000"/>
            </a:spcAft>
            <a:buChar char="•"/>
          </a:pPr>
          <a:r>
            <a:rPr lang="en-GB" sz="1100" b="0" kern="1200" noProof="0" dirty="0"/>
            <a:t>Mental health neglect impacts productivity, guest satisfaction, and profitability, showing that well-being is directly linked to business success.</a:t>
          </a:r>
        </a:p>
      </dsp:txBody>
      <dsp:txXfrm>
        <a:off x="0" y="2902818"/>
        <a:ext cx="7249342" cy="1489950"/>
      </dsp:txXfrm>
    </dsp:sp>
    <dsp:sp modelId="{826D9768-4CF9-4404-A69B-3C76A41B28E3}">
      <dsp:nvSpPr>
        <dsp:cNvPr id="0" name=""/>
        <dsp:cNvSpPr/>
      </dsp:nvSpPr>
      <dsp:spPr>
        <a:xfrm>
          <a:off x="362467" y="2740459"/>
          <a:ext cx="5074539" cy="32472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806" tIns="0" rIns="191806" bIns="0" numCol="1" spcCol="1270" anchor="ctr" anchorCtr="0">
          <a:noAutofit/>
        </a:bodyPr>
        <a:lstStyle/>
        <a:p>
          <a:pPr marL="0" lvl="0" indent="0" algn="l" defTabSz="488950">
            <a:lnSpc>
              <a:spcPct val="90000"/>
            </a:lnSpc>
            <a:spcBef>
              <a:spcPct val="0"/>
            </a:spcBef>
            <a:spcAft>
              <a:spcPct val="35000"/>
            </a:spcAft>
            <a:buNone/>
            <a:defRPr b="1"/>
          </a:pPr>
          <a:r>
            <a:rPr lang="en-GB" sz="1100" b="0" kern="1200" noProof="0" dirty="0"/>
            <a:t>Analysis</a:t>
          </a:r>
        </a:p>
      </dsp:txBody>
      <dsp:txXfrm>
        <a:off x="378319" y="2756311"/>
        <a:ext cx="5042835" cy="293016"/>
      </dsp:txXfrm>
    </dsp:sp>
    <dsp:sp modelId="{64661E7F-C658-44EE-881B-C3E39F6C5B94}">
      <dsp:nvSpPr>
        <dsp:cNvPr id="0" name=""/>
        <dsp:cNvSpPr/>
      </dsp:nvSpPr>
      <dsp:spPr>
        <a:xfrm>
          <a:off x="0" y="4614529"/>
          <a:ext cx="7249342" cy="1663200"/>
        </a:xfrm>
        <a:prstGeom prst="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2629" tIns="229108" rIns="562629" bIns="78232" numCol="1" spcCol="1270" anchor="t" anchorCtr="0">
          <a:noAutofit/>
        </a:bodyPr>
        <a:lstStyle/>
        <a:p>
          <a:pPr marL="57150" lvl="1" indent="-57150" algn="l" defTabSz="488950">
            <a:lnSpc>
              <a:spcPct val="90000"/>
            </a:lnSpc>
            <a:spcBef>
              <a:spcPct val="0"/>
            </a:spcBef>
            <a:spcAft>
              <a:spcPct val="15000"/>
            </a:spcAft>
            <a:buChar char="•"/>
          </a:pPr>
          <a:r>
            <a:rPr lang="en-GB" sz="1100" b="0" kern="1200" noProof="0" dirty="0"/>
            <a:t>Cultural Transformation: Promote open conversations around mental health and reduce stigma.</a:t>
          </a:r>
        </a:p>
        <a:p>
          <a:pPr marL="57150" lvl="1" indent="-57150" algn="l" defTabSz="488950">
            <a:lnSpc>
              <a:spcPct val="90000"/>
            </a:lnSpc>
            <a:spcBef>
              <a:spcPct val="0"/>
            </a:spcBef>
            <a:spcAft>
              <a:spcPct val="15000"/>
            </a:spcAft>
            <a:buChar char="•"/>
          </a:pPr>
          <a:r>
            <a:rPr lang="en-GB" sz="1100" b="0" kern="1200" noProof="0" dirty="0"/>
            <a:t>Leadership Commitment: Train managers to recognise and support employee well-being.</a:t>
          </a:r>
        </a:p>
        <a:p>
          <a:pPr marL="57150" lvl="1" indent="-57150" algn="l" defTabSz="488950">
            <a:lnSpc>
              <a:spcPct val="90000"/>
            </a:lnSpc>
            <a:spcBef>
              <a:spcPct val="0"/>
            </a:spcBef>
            <a:spcAft>
              <a:spcPct val="15000"/>
            </a:spcAft>
            <a:buChar char="•"/>
          </a:pPr>
          <a:r>
            <a:rPr lang="en-GB" sz="1100" b="0" kern="1200" noProof="0" dirty="0"/>
            <a:t>Policy Implementation: Integrate mental health strategies into HR and sustainability policies (e.g., counselling services, workload management).</a:t>
          </a:r>
        </a:p>
        <a:p>
          <a:pPr marL="57150" lvl="1" indent="-57150" algn="l" defTabSz="488950">
            <a:lnSpc>
              <a:spcPct val="90000"/>
            </a:lnSpc>
            <a:spcBef>
              <a:spcPct val="0"/>
            </a:spcBef>
            <a:spcAft>
              <a:spcPct val="15000"/>
            </a:spcAft>
            <a:buChar char="•"/>
          </a:pPr>
          <a:r>
            <a:rPr lang="en-GB" sz="1100" b="0" kern="1200" noProof="0" dirty="0"/>
            <a:t>Resilience Building: Provide regular stress management workshops and encourage work-life balance initiatives.</a:t>
          </a:r>
        </a:p>
        <a:p>
          <a:pPr marL="57150" lvl="1" indent="-57150" algn="l" defTabSz="488950">
            <a:lnSpc>
              <a:spcPct val="90000"/>
            </a:lnSpc>
            <a:spcBef>
              <a:spcPct val="0"/>
            </a:spcBef>
            <a:spcAft>
              <a:spcPct val="15000"/>
            </a:spcAft>
            <a:buChar char="•"/>
          </a:pPr>
          <a:r>
            <a:rPr lang="en-GB" sz="1100" b="0" kern="1200" noProof="0" dirty="0"/>
            <a:t>Continuous Monitoring: Use employee surveys and performance data to track well-being and refine interventions.</a:t>
          </a:r>
        </a:p>
      </dsp:txBody>
      <dsp:txXfrm>
        <a:off x="0" y="4614529"/>
        <a:ext cx="7249342" cy="1663200"/>
      </dsp:txXfrm>
    </dsp:sp>
    <dsp:sp modelId="{AD46852A-22D9-4586-B542-FAA4B69296D0}">
      <dsp:nvSpPr>
        <dsp:cNvPr id="0" name=""/>
        <dsp:cNvSpPr/>
      </dsp:nvSpPr>
      <dsp:spPr>
        <a:xfrm>
          <a:off x="362467" y="4452169"/>
          <a:ext cx="5074539" cy="3247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806" tIns="0" rIns="191806" bIns="0" numCol="1" spcCol="1270" anchor="ctr" anchorCtr="0">
          <a:noAutofit/>
        </a:bodyPr>
        <a:lstStyle/>
        <a:p>
          <a:pPr marL="0" lvl="0" indent="0" algn="l" defTabSz="488950">
            <a:lnSpc>
              <a:spcPct val="90000"/>
            </a:lnSpc>
            <a:spcBef>
              <a:spcPct val="0"/>
            </a:spcBef>
            <a:spcAft>
              <a:spcPct val="35000"/>
            </a:spcAft>
            <a:buNone/>
            <a:defRPr b="1"/>
          </a:pPr>
          <a:r>
            <a:rPr lang="en-GB" sz="1100" b="0" kern="1200" noProof="0" dirty="0"/>
            <a:t>Solution</a:t>
          </a:r>
        </a:p>
      </dsp:txBody>
      <dsp:txXfrm>
        <a:off x="378319" y="4468021"/>
        <a:ext cx="5042835" cy="2930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D7C7E-0C8E-4732-805F-CCF2426A0F69}">
      <dsp:nvSpPr>
        <dsp:cNvPr id="0" name=""/>
        <dsp:cNvSpPr/>
      </dsp:nvSpPr>
      <dsp:spPr>
        <a:xfrm>
          <a:off x="599936" y="94559"/>
          <a:ext cx="831335" cy="83133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E8DB24-95BE-4760-A00F-C431B6B61E74}">
      <dsp:nvSpPr>
        <dsp:cNvPr id="0" name=""/>
        <dsp:cNvSpPr/>
      </dsp:nvSpPr>
      <dsp:spPr>
        <a:xfrm>
          <a:off x="774516" y="269140"/>
          <a:ext cx="482174" cy="4821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3C2AD-E33C-4B62-A625-BAD0D46310DD}">
      <dsp:nvSpPr>
        <dsp:cNvPr id="0" name=""/>
        <dsp:cNvSpPr/>
      </dsp:nvSpPr>
      <dsp:spPr>
        <a:xfrm>
          <a:off x="1609414" y="94559"/>
          <a:ext cx="1959576" cy="83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1" kern="1200"/>
            <a:t>Promote Mental Health Literacy:</a:t>
          </a:r>
          <a:r>
            <a:rPr lang="en-US" sz="1100" kern="1200"/>
            <a:t> Provide regular workshops and training to raise awareness and reduce stigma among staff and management.</a:t>
          </a:r>
        </a:p>
      </dsp:txBody>
      <dsp:txXfrm>
        <a:off x="1609414" y="94559"/>
        <a:ext cx="1959576" cy="831335"/>
      </dsp:txXfrm>
    </dsp:sp>
    <dsp:sp modelId="{3F2E70BF-F5D0-4354-ACC8-60106057AE50}">
      <dsp:nvSpPr>
        <dsp:cNvPr id="0" name=""/>
        <dsp:cNvSpPr/>
      </dsp:nvSpPr>
      <dsp:spPr>
        <a:xfrm>
          <a:off x="3910432" y="94559"/>
          <a:ext cx="831335" cy="83133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242D60-7857-471B-A567-4698C383CA7D}">
      <dsp:nvSpPr>
        <dsp:cNvPr id="0" name=""/>
        <dsp:cNvSpPr/>
      </dsp:nvSpPr>
      <dsp:spPr>
        <a:xfrm>
          <a:off x="4085012" y="269140"/>
          <a:ext cx="482174" cy="4821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D8C1F6-B821-4178-8E61-B5988C25B354}">
      <dsp:nvSpPr>
        <dsp:cNvPr id="0" name=""/>
        <dsp:cNvSpPr/>
      </dsp:nvSpPr>
      <dsp:spPr>
        <a:xfrm>
          <a:off x="4919911" y="94559"/>
          <a:ext cx="1959576" cy="83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1" kern="1200"/>
            <a:t>Strengthen Leadership Support:</a:t>
          </a:r>
          <a:r>
            <a:rPr lang="en-US" sz="1100" kern="1200"/>
            <a:t> Train managers to identify stress indicators and foster open, empathetic communication.</a:t>
          </a:r>
        </a:p>
      </dsp:txBody>
      <dsp:txXfrm>
        <a:off x="4919911" y="94559"/>
        <a:ext cx="1959576" cy="831335"/>
      </dsp:txXfrm>
    </dsp:sp>
    <dsp:sp modelId="{90C9549C-B4FB-415A-8041-378A70F0DC40}">
      <dsp:nvSpPr>
        <dsp:cNvPr id="0" name=""/>
        <dsp:cNvSpPr/>
      </dsp:nvSpPr>
      <dsp:spPr>
        <a:xfrm>
          <a:off x="7220928" y="94559"/>
          <a:ext cx="831335" cy="83133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B1E2CD-D94C-434B-88A6-35740836C1F2}">
      <dsp:nvSpPr>
        <dsp:cNvPr id="0" name=""/>
        <dsp:cNvSpPr/>
      </dsp:nvSpPr>
      <dsp:spPr>
        <a:xfrm>
          <a:off x="7395509" y="269140"/>
          <a:ext cx="482174" cy="4821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B085A2-3274-453B-9D08-ED46DE6B960C}">
      <dsp:nvSpPr>
        <dsp:cNvPr id="0" name=""/>
        <dsp:cNvSpPr/>
      </dsp:nvSpPr>
      <dsp:spPr>
        <a:xfrm>
          <a:off x="8230407" y="94559"/>
          <a:ext cx="1959576" cy="83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1" kern="1200" dirty="0"/>
            <a:t>Implement Flexible Scheduling:</a:t>
          </a:r>
          <a:r>
            <a:rPr lang="en-US" sz="1100" kern="1200" dirty="0"/>
            <a:t> Reduce burnout by allowing more control over work hours and rest periods.</a:t>
          </a:r>
        </a:p>
      </dsp:txBody>
      <dsp:txXfrm>
        <a:off x="8230407" y="94559"/>
        <a:ext cx="1959576" cy="831335"/>
      </dsp:txXfrm>
    </dsp:sp>
    <dsp:sp modelId="{45497367-ECD0-43A4-8770-AA4E82D57F06}">
      <dsp:nvSpPr>
        <dsp:cNvPr id="0" name=""/>
        <dsp:cNvSpPr/>
      </dsp:nvSpPr>
      <dsp:spPr>
        <a:xfrm>
          <a:off x="599936" y="1617003"/>
          <a:ext cx="831335" cy="83133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B998F5-5677-4DA8-9E60-53F4D58E6580}">
      <dsp:nvSpPr>
        <dsp:cNvPr id="0" name=""/>
        <dsp:cNvSpPr/>
      </dsp:nvSpPr>
      <dsp:spPr>
        <a:xfrm>
          <a:off x="774516" y="1791583"/>
          <a:ext cx="482174" cy="4821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9638E7-C287-4105-8A62-D9AF83F4E02F}">
      <dsp:nvSpPr>
        <dsp:cNvPr id="0" name=""/>
        <dsp:cNvSpPr/>
      </dsp:nvSpPr>
      <dsp:spPr>
        <a:xfrm>
          <a:off x="1609414" y="1617003"/>
          <a:ext cx="1959576" cy="83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1" kern="1200"/>
            <a:t>Introduce Digital Wellness Tools:</a:t>
          </a:r>
          <a:r>
            <a:rPr lang="en-US" sz="1100" kern="1200"/>
            <a:t> Use AI-driven apps for stress tracking, counselling access, and anonymous feedback.</a:t>
          </a:r>
        </a:p>
      </dsp:txBody>
      <dsp:txXfrm>
        <a:off x="1609414" y="1617003"/>
        <a:ext cx="1959576" cy="831335"/>
      </dsp:txXfrm>
    </dsp:sp>
    <dsp:sp modelId="{CD76D7FE-38F3-48B0-AA2D-98C97E1ADC80}">
      <dsp:nvSpPr>
        <dsp:cNvPr id="0" name=""/>
        <dsp:cNvSpPr/>
      </dsp:nvSpPr>
      <dsp:spPr>
        <a:xfrm>
          <a:off x="3910432" y="1617003"/>
          <a:ext cx="831335" cy="83133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8F480-45BB-4CE4-BD4A-09EC0257947A}">
      <dsp:nvSpPr>
        <dsp:cNvPr id="0" name=""/>
        <dsp:cNvSpPr/>
      </dsp:nvSpPr>
      <dsp:spPr>
        <a:xfrm>
          <a:off x="4085012" y="1791583"/>
          <a:ext cx="482174" cy="48217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3A4CD0-4932-4935-8D49-B9AAAC4FDF9F}">
      <dsp:nvSpPr>
        <dsp:cNvPr id="0" name=""/>
        <dsp:cNvSpPr/>
      </dsp:nvSpPr>
      <dsp:spPr>
        <a:xfrm>
          <a:off x="4919911" y="1617003"/>
          <a:ext cx="1959576" cy="83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1" kern="1200"/>
            <a:t>Establish Employee Assistance Programs (EAPs):</a:t>
          </a:r>
          <a:r>
            <a:rPr lang="en-US" sz="1100" kern="1200"/>
            <a:t> Offer confidential psychological counselling and crisis support services.</a:t>
          </a:r>
        </a:p>
      </dsp:txBody>
      <dsp:txXfrm>
        <a:off x="4919911" y="1617003"/>
        <a:ext cx="1959576" cy="831335"/>
      </dsp:txXfrm>
    </dsp:sp>
    <dsp:sp modelId="{B3FD4F2B-1406-4889-86DA-95096EE39FC9}">
      <dsp:nvSpPr>
        <dsp:cNvPr id="0" name=""/>
        <dsp:cNvSpPr/>
      </dsp:nvSpPr>
      <dsp:spPr>
        <a:xfrm>
          <a:off x="7220928" y="1617003"/>
          <a:ext cx="831335" cy="83133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B58B32-01A4-464A-83E5-FED42A88ED7F}">
      <dsp:nvSpPr>
        <dsp:cNvPr id="0" name=""/>
        <dsp:cNvSpPr/>
      </dsp:nvSpPr>
      <dsp:spPr>
        <a:xfrm>
          <a:off x="7395509" y="1791583"/>
          <a:ext cx="482174" cy="48217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819176-5D14-410A-B2CF-A60D06AA7A16}">
      <dsp:nvSpPr>
        <dsp:cNvPr id="0" name=""/>
        <dsp:cNvSpPr/>
      </dsp:nvSpPr>
      <dsp:spPr>
        <a:xfrm>
          <a:off x="8230407" y="1617003"/>
          <a:ext cx="1959576" cy="83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1" kern="1200"/>
            <a:t>Policy Integration:</a:t>
          </a:r>
          <a:r>
            <a:rPr lang="en-US" sz="1100" kern="1200"/>
            <a:t> Embed mental health strategies into organizational policies and sustainability goals.</a:t>
          </a:r>
        </a:p>
      </dsp:txBody>
      <dsp:txXfrm>
        <a:off x="8230407" y="1617003"/>
        <a:ext cx="1959576" cy="831335"/>
      </dsp:txXfrm>
    </dsp:sp>
    <dsp:sp modelId="{856B25A6-6C48-4963-BDA6-B10D90B37900}">
      <dsp:nvSpPr>
        <dsp:cNvPr id="0" name=""/>
        <dsp:cNvSpPr/>
      </dsp:nvSpPr>
      <dsp:spPr>
        <a:xfrm>
          <a:off x="599936" y="3139446"/>
          <a:ext cx="831335" cy="83133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F980D-D312-4232-A3D6-6008D925CF24}">
      <dsp:nvSpPr>
        <dsp:cNvPr id="0" name=""/>
        <dsp:cNvSpPr/>
      </dsp:nvSpPr>
      <dsp:spPr>
        <a:xfrm>
          <a:off x="774516" y="3314027"/>
          <a:ext cx="482174" cy="48217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7A41EB-E786-4A7A-9F61-6320F1639110}">
      <dsp:nvSpPr>
        <dsp:cNvPr id="0" name=""/>
        <dsp:cNvSpPr/>
      </dsp:nvSpPr>
      <dsp:spPr>
        <a:xfrm>
          <a:off x="1609414" y="3139446"/>
          <a:ext cx="1959576" cy="83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1" kern="1200"/>
            <a:t>Support Small Operators:</a:t>
          </a:r>
          <a:r>
            <a:rPr lang="en-US" sz="1100" kern="1200"/>
            <a:t> Provide industry-level grants or shared wellness resources to help smaller businesses implement programs.</a:t>
          </a:r>
        </a:p>
      </dsp:txBody>
      <dsp:txXfrm>
        <a:off x="1609414" y="3139446"/>
        <a:ext cx="1959576" cy="8313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9117CE-848B-480B-A676-CC98E6D9872C}"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D2126C-5644-4A8D-9613-478796974031}" type="slidenum">
              <a:rPr lang="en-GB" smtClean="0"/>
              <a:t>‹#›</a:t>
            </a:fld>
            <a:endParaRPr lang="en-GB"/>
          </a:p>
        </p:txBody>
      </p:sp>
    </p:spTree>
    <p:extLst>
      <p:ext uri="{BB962C8B-B14F-4D97-AF65-F5344CB8AC3E}">
        <p14:creationId xmlns:p14="http://schemas.microsoft.com/office/powerpoint/2010/main" val="4191895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sustainability issue of mental health and well-being has turned out as a major issue in the global hospitality industry. The working hours, emotional labour, irregular hours, and job uncertainty are some of the challenges faced by employees in this sector, which greatly contribute to stress, burnout, and attrition (Ford &amp; Sturman, 2020). Hotel employees, cooks, and service managers tend to operate in stressful settings where stigma and fear of being fired do not allow the open dialogue about mental health (Batabyal and Das, 2018). The issue of workloads and emotional burnout has also been made worse by post-pandemic labour shortages, which have demonstrated that mental well-being is not a personal challenge to workforce management but a core element of the sustainable workforce management (Sharma, Singh &amp; Tyagi, 2024).</a:t>
            </a:r>
          </a:p>
          <a:p>
            <a:endParaRPr lang="en-GB" dirty="0"/>
          </a:p>
        </p:txBody>
      </p:sp>
      <p:sp>
        <p:nvSpPr>
          <p:cNvPr id="4" name="Slide Number Placeholder 3"/>
          <p:cNvSpPr>
            <a:spLocks noGrp="1"/>
          </p:cNvSpPr>
          <p:nvPr>
            <p:ph type="sldNum" sz="quarter" idx="5"/>
          </p:nvPr>
        </p:nvSpPr>
        <p:spPr/>
        <p:txBody>
          <a:bodyPr/>
          <a:lstStyle/>
          <a:p>
            <a:fld id="{1BD2126C-5644-4A8D-9613-478796974031}" type="slidenum">
              <a:rPr lang="en-GB" smtClean="0"/>
              <a:t>2</a:t>
            </a:fld>
            <a:endParaRPr lang="en-GB"/>
          </a:p>
        </p:txBody>
      </p:sp>
    </p:spTree>
    <p:extLst>
      <p:ext uri="{BB962C8B-B14F-4D97-AF65-F5344CB8AC3E}">
        <p14:creationId xmlns:p14="http://schemas.microsoft.com/office/powerpoint/2010/main" val="3262151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Hospitality industry has been analysed more and more on the basis of psychological and organizational behaviour in order to comprehend mental health issues. According to the Job Demand Control (JDC) Model, high job demands and low decision-making autonomy are the cause of chronic stress, exhaustion, and burnout (Cooper and Hall, 2019). This model aids in understanding the high stress levels among the employees in a hospitality setting who are often exposed to uncertain schedules and pressure of the customers. Equally, the Emotional Labour Theory (Hochschild, 1983, cited in Costa &amp; Costa, 2022) brings up the psychological cost involved in being pleasantly and accommodating and serving people even when oneself is distressed. Such continual emotional control may lead to emotional dissonance and therefore burnout in the end especially in cases where there is no organizational support. Empirical research highlights that </a:t>
            </a:r>
            <a:r>
              <a:rPr lang="en-GB" sz="1200" kern="1200" dirty="0" err="1">
                <a:solidFill>
                  <a:schemeClr val="tx1"/>
                </a:solidFill>
                <a:effectLst/>
                <a:latin typeface="+mn-lt"/>
                <a:ea typeface="+mn-ea"/>
                <a:cs typeface="+mn-cs"/>
              </a:rPr>
              <a:t>unfavorable</a:t>
            </a:r>
            <a:r>
              <a:rPr lang="en-GB" sz="1200" kern="1200" dirty="0">
                <a:solidFill>
                  <a:schemeClr val="tx1"/>
                </a:solidFill>
                <a:effectLst/>
                <a:latin typeface="+mn-lt"/>
                <a:ea typeface="+mn-ea"/>
                <a:cs typeface="+mn-cs"/>
              </a:rPr>
              <a:t> mental health has a direct impact on productivity, quality of services and retention of employees. Ford and Sturman (2020) discovered that mental health issues were costly to the organizations in turnover, which required millions of dollars to recruit and retrain employees every year. Costa and Costa (2022) also found out that organizations that have adopted mental health literacy programs and provided positive work environments have a greater employee engagement level and lower rates of absenteeism. Although the problem of stigma is increasing, it is still widespread, and a large proportion of employees believe that seeking help makes them weak or endangers their careers (Batabyal and Das, 2018). To combat this stigma, it is necessary to involve policy but also the commitment of leaders to the development of a psychological sense of safety and open communication.</a:t>
            </a:r>
          </a:p>
          <a:p>
            <a:endParaRPr lang="en-GB" dirty="0"/>
          </a:p>
        </p:txBody>
      </p:sp>
      <p:sp>
        <p:nvSpPr>
          <p:cNvPr id="4" name="Slide Number Placeholder 3"/>
          <p:cNvSpPr>
            <a:spLocks noGrp="1"/>
          </p:cNvSpPr>
          <p:nvPr>
            <p:ph type="sldNum" sz="quarter" idx="5"/>
          </p:nvPr>
        </p:nvSpPr>
        <p:spPr/>
        <p:txBody>
          <a:bodyPr/>
          <a:lstStyle/>
          <a:p>
            <a:fld id="{1BD2126C-5644-4A8D-9613-478796974031}" type="slidenum">
              <a:rPr lang="en-GB" smtClean="0"/>
              <a:t>3</a:t>
            </a:fld>
            <a:endParaRPr lang="en-GB"/>
          </a:p>
        </p:txBody>
      </p:sp>
    </p:spTree>
    <p:extLst>
      <p:ext uri="{BB962C8B-B14F-4D97-AF65-F5344CB8AC3E}">
        <p14:creationId xmlns:p14="http://schemas.microsoft.com/office/powerpoint/2010/main" val="69683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paper will use a PESTEL analysis to determine how the external factors affect the management of mental health in the hospitality industry. Politically, the governments and labour unions are imposing more delicate workplace mental health rules to facilitate psychological security and regulation (Cooper and Hall, 2019). Mentally, high turnover also has a severe economic impact on employers because of the requirement to recruit and train new employees (Ford and Sturman, 2020). Socially, the increase in the awareness and mental health advocacy movements are pushing hospitality organizations to consider wellness programs as part of their operational strategies. On a technological level, with the advent of AI-based well-being applications and online </a:t>
            </a:r>
            <a:r>
              <a:rPr lang="en-GB" sz="1200" kern="1200" dirty="0" err="1">
                <a:solidFill>
                  <a:schemeClr val="tx1"/>
                </a:solidFill>
                <a:effectLst/>
                <a:latin typeface="+mn-lt"/>
                <a:ea typeface="+mn-ea"/>
                <a:cs typeface="+mn-cs"/>
              </a:rPr>
              <a:t>counseling</a:t>
            </a:r>
            <a:r>
              <a:rPr lang="en-GB" sz="1200" kern="1200" dirty="0">
                <a:solidFill>
                  <a:schemeClr val="tx1"/>
                </a:solidFill>
                <a:effectLst/>
                <a:latin typeface="+mn-lt"/>
                <a:ea typeface="+mn-ea"/>
                <a:cs typeface="+mn-cs"/>
              </a:rPr>
              <a:t> services, there has been an increased availability of stress management and anonymous mental health reporting services (Ivanov and Webster, 2019). The employee emotional strain has been aggravated by environmental factors including fluctuating working conditions due to the COVID-19 pandemic (Sharma et al., 2024), and changing legal frameworks have now compelled organizations to perform mental health risk assessment and offer counselling services. The examples of industry show the different degrees of dedication to the welfare of employees. As an example, Marriott International has introduced a program called </a:t>
            </a:r>
            <a:r>
              <a:rPr lang="en-GB" sz="1200" kern="1200" dirty="0" err="1">
                <a:solidFill>
                  <a:schemeClr val="tx1"/>
                </a:solidFill>
                <a:effectLst/>
                <a:latin typeface="+mn-lt"/>
                <a:ea typeface="+mn-ea"/>
                <a:cs typeface="+mn-cs"/>
              </a:rPr>
              <a:t>TakeCare</a:t>
            </a:r>
            <a:r>
              <a:rPr lang="en-GB" sz="1200" kern="1200" dirty="0">
                <a:solidFill>
                  <a:schemeClr val="tx1"/>
                </a:solidFill>
                <a:effectLst/>
                <a:latin typeface="+mn-lt"/>
                <a:ea typeface="+mn-ea"/>
                <a:cs typeface="+mn-cs"/>
              </a:rPr>
              <a:t>, which focuses on physical, emotional and social wellness. Similarly, the </a:t>
            </a:r>
            <a:r>
              <a:rPr lang="en-GB" sz="1200" kern="1200" dirty="0" err="1">
                <a:solidFill>
                  <a:schemeClr val="tx1"/>
                </a:solidFill>
                <a:effectLst/>
                <a:latin typeface="+mn-lt"/>
                <a:ea typeface="+mn-ea"/>
                <a:cs typeface="+mn-cs"/>
              </a:rPr>
              <a:t>Thrive@Hilton</a:t>
            </a:r>
            <a:r>
              <a:rPr lang="en-GB" sz="1200" kern="1200" dirty="0">
                <a:solidFill>
                  <a:schemeClr val="tx1"/>
                </a:solidFill>
                <a:effectLst/>
                <a:latin typeface="+mn-lt"/>
                <a:ea typeface="+mn-ea"/>
                <a:cs typeface="+mn-cs"/>
              </a:rPr>
              <a:t> program encourages mindfulness and resilience training and a good working atmosphere around the world. Nonetheless, as the large hotel chains are making improvements, small operators usually do not have the financial and managerial resources to make investments in formalized mental health programs, thus continuing to reinforce disparities throughout the industry. The results highlight that sustainable solutions require change on a systemic level, which involves regulatory implementation, the involvement of leadership, and cultural transformation to establish psychologically safe work conditions in hospitality (Costa and Costa, 2022).</a:t>
            </a:r>
          </a:p>
          <a:p>
            <a:endParaRPr lang="en-GB" dirty="0"/>
          </a:p>
        </p:txBody>
      </p:sp>
      <p:sp>
        <p:nvSpPr>
          <p:cNvPr id="4" name="Slide Number Placeholder 3"/>
          <p:cNvSpPr>
            <a:spLocks noGrp="1"/>
          </p:cNvSpPr>
          <p:nvPr>
            <p:ph type="sldNum" sz="quarter" idx="5"/>
          </p:nvPr>
        </p:nvSpPr>
        <p:spPr/>
        <p:txBody>
          <a:bodyPr/>
          <a:lstStyle/>
          <a:p>
            <a:fld id="{1BD2126C-5644-4A8D-9613-478796974031}" type="slidenum">
              <a:rPr lang="en-GB" smtClean="0"/>
              <a:t>4</a:t>
            </a:fld>
            <a:endParaRPr lang="en-GB"/>
          </a:p>
        </p:txBody>
      </p:sp>
    </p:spTree>
    <p:extLst>
      <p:ext uri="{BB962C8B-B14F-4D97-AF65-F5344CB8AC3E}">
        <p14:creationId xmlns:p14="http://schemas.microsoft.com/office/powerpoint/2010/main" val="4010713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issue of the identified problem in the hospitality sector is the worsening mental health crisis. The initial why is due to the fact that the hospitality workers are now becoming highly stressed, becoming burnt and emotionally exhausted. These problems are mainly occasioned by the extended working schedules, emotionally taxing work and continuous job insecurity. The second why shows that the workplace itself is extremely stressful, and the employees tend to be discouraged of sharing their mental issues since mental illness is stigmatized and the employees are afraid to lose their job. The third why is that the management and organizational culture do not emphasise on the psychological safety, because the leaderships tend to concentrate on performance and not on the welfare of the employees. The fourth reason why demonstrates that mental health issues are viewed as individual as opposed to systemic or organizational problems, which restrains the strength of interventions. The last of the five whys, finally, shows the cause of the problem, a lack of awareness, poor policies, and inefficient alignment between leadership, HR practices, and industry regulations, which renders mental health support reactive rather than proactive. To deal with this a cultural and structural change is needed in which the well-being of the employees are considered key to sustainable business success.</a:t>
            </a:r>
          </a:p>
          <a:p>
            <a:endParaRPr lang="en-GB" dirty="0"/>
          </a:p>
        </p:txBody>
      </p:sp>
      <p:sp>
        <p:nvSpPr>
          <p:cNvPr id="4" name="Slide Number Placeholder 3"/>
          <p:cNvSpPr>
            <a:spLocks noGrp="1"/>
          </p:cNvSpPr>
          <p:nvPr>
            <p:ph type="sldNum" sz="quarter" idx="5"/>
          </p:nvPr>
        </p:nvSpPr>
        <p:spPr/>
        <p:txBody>
          <a:bodyPr/>
          <a:lstStyle/>
          <a:p>
            <a:fld id="{1BD2126C-5644-4A8D-9613-478796974031}" type="slidenum">
              <a:rPr lang="en-GB" smtClean="0"/>
              <a:t>5</a:t>
            </a:fld>
            <a:endParaRPr lang="en-GB"/>
          </a:p>
        </p:txBody>
      </p:sp>
    </p:spTree>
    <p:extLst>
      <p:ext uri="{BB962C8B-B14F-4D97-AF65-F5344CB8AC3E}">
        <p14:creationId xmlns:p14="http://schemas.microsoft.com/office/powerpoint/2010/main" val="3022065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Problem:</a:t>
            </a:r>
          </a:p>
          <a:p>
            <a:r>
              <a:rPr lang="en-GB" sz="1200" kern="1200" dirty="0">
                <a:solidFill>
                  <a:schemeClr val="tx1"/>
                </a:solidFill>
                <a:effectLst/>
                <a:latin typeface="+mn-lt"/>
                <a:ea typeface="+mn-ea"/>
                <a:cs typeface="+mn-cs"/>
              </a:rPr>
              <a:t>Hospitality industry is experiencing a huge mental health issue of stress, burnouts, absenteeism and high turnover of employees. This is a matter of serious concern especially in hotels, restaurants and catering services where employees are forced to work under physically and emotionally challenging environments without much organizational assistance.</a:t>
            </a:r>
          </a:p>
          <a:p>
            <a:r>
              <a:rPr lang="en-GB" sz="1200" kern="1200" dirty="0">
                <a:solidFill>
                  <a:schemeClr val="tx1"/>
                </a:solidFill>
                <a:effectLst/>
                <a:latin typeface="+mn-lt"/>
                <a:ea typeface="+mn-ea"/>
                <a:cs typeface="+mn-cs"/>
              </a:rPr>
              <a:t>Evidence:</a:t>
            </a:r>
          </a:p>
          <a:p>
            <a:r>
              <a:rPr lang="en-GB" sz="1200" kern="1200" dirty="0">
                <a:solidFill>
                  <a:schemeClr val="tx1"/>
                </a:solidFill>
                <a:effectLst/>
                <a:latin typeface="+mn-lt"/>
                <a:ea typeface="+mn-ea"/>
                <a:cs typeface="+mn-cs"/>
              </a:rPr>
              <a:t>Studies demonstrate that hospitality employees are subjected to extended hours of work, emotional labour, and job insecurity (Ford &amp; Sturman, 2020). The problem has been exacerbated by the problem of post-pandemic staff shortages, which have led to increased workloads, which further contribute to emotional burnout (Sharma, Singh &amp; Tyagi, 2024). In addition, mental well-being should be discussed openly, which is deterred by the stigma and fear of being dismissed (Batabyal and Das, 2018). The result is eminent in an increasing level of staff turnover, low employee morale and a declining level of service delivery in the industry.</a:t>
            </a:r>
          </a:p>
          <a:p>
            <a:r>
              <a:rPr lang="en-GB" sz="1200" kern="1200" dirty="0">
                <a:solidFill>
                  <a:schemeClr val="tx1"/>
                </a:solidFill>
                <a:effectLst/>
                <a:latin typeface="+mn-lt"/>
                <a:ea typeface="+mn-ea"/>
                <a:cs typeface="+mn-cs"/>
              </a:rPr>
              <a:t>Analysis:</a:t>
            </a:r>
          </a:p>
          <a:p>
            <a:r>
              <a:rPr lang="en-GB" sz="1200" kern="1200" dirty="0">
                <a:solidFill>
                  <a:schemeClr val="tx1"/>
                </a:solidFill>
                <a:effectLst/>
                <a:latin typeface="+mn-lt"/>
                <a:ea typeface="+mn-ea"/>
                <a:cs typeface="+mn-cs"/>
              </a:rPr>
              <a:t>This is not an individual, but a systemic problem and is embedded within the organization culture and leadership practices and does not consider the mental health as a sustainability measure. Most hospitality companies do not incorporate the employee well-being into their strategic goals, and thus create environments that prioritize performance and no emphasis on psychological safety. The absence of support policy, minimal training, and the unavailability of communication enhance the emotional pressure of workers. Therefore, this disregard of mental health has a negative impact on productivity, customer satisfaction and long-term profitability, which means that sustainable growth cannot be achieved without the commitment to the welfare of the workforce.</a:t>
            </a:r>
          </a:p>
          <a:p>
            <a:r>
              <a:rPr lang="en-GB" sz="1200" kern="1200" dirty="0">
                <a:solidFill>
                  <a:schemeClr val="tx1"/>
                </a:solidFill>
                <a:effectLst/>
                <a:latin typeface="+mn-lt"/>
                <a:ea typeface="+mn-ea"/>
                <a:cs typeface="+mn-cs"/>
              </a:rPr>
              <a:t>Solution:</a:t>
            </a:r>
          </a:p>
          <a:p>
            <a:r>
              <a:rPr lang="en-GB" sz="1200" kern="1200" dirty="0">
                <a:solidFill>
                  <a:schemeClr val="tx1"/>
                </a:solidFill>
                <a:effectLst/>
                <a:latin typeface="+mn-lt"/>
                <a:ea typeface="+mn-ea"/>
                <a:cs typeface="+mn-cs"/>
              </a:rPr>
              <a:t>Multi-level interventions are the key to the solution of the crisis. Firstly, the organizations must make the environment open where mental health is not a stigmatized issue. The leadership training should put emphasis on emotional intelligence and caring management approach. The companies should have clear policies that put down flexible working schedule and stress management programs that should also include counselling services. It is possible to test progress by taking regular surveys and feedback on mental health. Finally, institutionalization of psychological safety as a core sustainability goal may be achieved through working together in the industry and harmonizing policies in ways that ensure the well-being of employees is a key measure of success.</a:t>
            </a:r>
            <a:endParaRPr lang="en-GB" dirty="0"/>
          </a:p>
        </p:txBody>
      </p:sp>
      <p:sp>
        <p:nvSpPr>
          <p:cNvPr id="4" name="Slide Number Placeholder 3"/>
          <p:cNvSpPr>
            <a:spLocks noGrp="1"/>
          </p:cNvSpPr>
          <p:nvPr>
            <p:ph type="sldNum" sz="quarter" idx="5"/>
          </p:nvPr>
        </p:nvSpPr>
        <p:spPr/>
        <p:txBody>
          <a:bodyPr/>
          <a:lstStyle/>
          <a:p>
            <a:fld id="{1BD2126C-5644-4A8D-9613-478796974031}" type="slidenum">
              <a:rPr lang="en-GB" smtClean="0"/>
              <a:t>6</a:t>
            </a:fld>
            <a:endParaRPr lang="en-GB"/>
          </a:p>
        </p:txBody>
      </p:sp>
    </p:spTree>
    <p:extLst>
      <p:ext uri="{BB962C8B-B14F-4D97-AF65-F5344CB8AC3E}">
        <p14:creationId xmlns:p14="http://schemas.microsoft.com/office/powerpoint/2010/main" val="21025043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 bid to curb the increasing mental health crisis within the hospitality sector, organisations should focus more on mental health literacy by implementing regular awareness programs as well as management training in order to eliminate stigma and promote open discussions. The leadership should be an excellent advocate of the well-being of the employees by identifying stress signs and creating emphatic groups. Introducing a flexible work schedule and rest can greatly decrease burnout, and digital wellness apps (such as AI-driven applications) can help to implement anonymous reporting and stress. The creation of employee assistance programs (EAPs) that provide confidential counselling should be a priority and mental health strategies should be included in main HR and sustainability policies. Also, the equality and resiliency of the sector can be encouraged by assisting small players with common wellness or government grants.</a:t>
            </a:r>
            <a:endParaRPr lang="en-GB" dirty="0"/>
          </a:p>
        </p:txBody>
      </p:sp>
      <p:sp>
        <p:nvSpPr>
          <p:cNvPr id="4" name="Slide Number Placeholder 3"/>
          <p:cNvSpPr>
            <a:spLocks noGrp="1"/>
          </p:cNvSpPr>
          <p:nvPr>
            <p:ph type="sldNum" sz="quarter" idx="5"/>
          </p:nvPr>
        </p:nvSpPr>
        <p:spPr/>
        <p:txBody>
          <a:bodyPr/>
          <a:lstStyle/>
          <a:p>
            <a:fld id="{1BD2126C-5644-4A8D-9613-478796974031}" type="slidenum">
              <a:rPr lang="en-GB" smtClean="0"/>
              <a:t>8</a:t>
            </a:fld>
            <a:endParaRPr lang="en-GB"/>
          </a:p>
        </p:txBody>
      </p:sp>
    </p:spTree>
    <p:extLst>
      <p:ext uri="{BB962C8B-B14F-4D97-AF65-F5344CB8AC3E}">
        <p14:creationId xmlns:p14="http://schemas.microsoft.com/office/powerpoint/2010/main" val="1603885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CFAF0-C112-BAA6-9128-4C01572185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8331E8C-A751-81EA-1B05-D6364A3888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E1CE3C9-FD10-DFDF-E8EB-0D3A8BE16545}"/>
              </a:ext>
            </a:extLst>
          </p:cNvPr>
          <p:cNvSpPr>
            <a:spLocks noGrp="1"/>
          </p:cNvSpPr>
          <p:nvPr>
            <p:ph type="dt" sz="half" idx="10"/>
          </p:nvPr>
        </p:nvSpPr>
        <p:spPr/>
        <p:txBody>
          <a:bodyPr/>
          <a:lstStyle/>
          <a:p>
            <a:fld id="{56F5EC52-15FA-446C-A263-48AC3BB627F9}" type="datetimeFigureOut">
              <a:rPr lang="en-GB" smtClean="0"/>
              <a:t>06/11/2025</a:t>
            </a:fld>
            <a:endParaRPr lang="en-GB"/>
          </a:p>
        </p:txBody>
      </p:sp>
      <p:sp>
        <p:nvSpPr>
          <p:cNvPr id="5" name="Footer Placeholder 4">
            <a:extLst>
              <a:ext uri="{FF2B5EF4-FFF2-40B4-BE49-F238E27FC236}">
                <a16:creationId xmlns:a16="http://schemas.microsoft.com/office/drawing/2014/main" id="{819C0187-D8A4-54D2-7B3A-3884AFDBD0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29F419-7E98-AF25-0976-57B948B269A0}"/>
              </a:ext>
            </a:extLst>
          </p:cNvPr>
          <p:cNvSpPr>
            <a:spLocks noGrp="1"/>
          </p:cNvSpPr>
          <p:nvPr>
            <p:ph type="sldNum" sz="quarter" idx="12"/>
          </p:nvPr>
        </p:nvSpPr>
        <p:spPr/>
        <p:txBody>
          <a:bodyPr/>
          <a:lstStyle/>
          <a:p>
            <a:fld id="{31D6B972-9881-41B6-8511-FA97FAC8D027}" type="slidenum">
              <a:rPr lang="en-GB" smtClean="0"/>
              <a:t>‹#›</a:t>
            </a:fld>
            <a:endParaRPr lang="en-GB"/>
          </a:p>
        </p:txBody>
      </p:sp>
    </p:spTree>
    <p:extLst>
      <p:ext uri="{BB962C8B-B14F-4D97-AF65-F5344CB8AC3E}">
        <p14:creationId xmlns:p14="http://schemas.microsoft.com/office/powerpoint/2010/main" val="3508812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1BF29-4921-F82C-ABF4-EB75987E3D8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C80A713-72C4-086F-334A-7EA408729AA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0C89F3-449C-FE2D-8488-AA142767E96A}"/>
              </a:ext>
            </a:extLst>
          </p:cNvPr>
          <p:cNvSpPr>
            <a:spLocks noGrp="1"/>
          </p:cNvSpPr>
          <p:nvPr>
            <p:ph type="dt" sz="half" idx="10"/>
          </p:nvPr>
        </p:nvSpPr>
        <p:spPr/>
        <p:txBody>
          <a:bodyPr/>
          <a:lstStyle/>
          <a:p>
            <a:fld id="{56F5EC52-15FA-446C-A263-48AC3BB627F9}" type="datetimeFigureOut">
              <a:rPr lang="en-GB" smtClean="0"/>
              <a:t>06/11/2025</a:t>
            </a:fld>
            <a:endParaRPr lang="en-GB"/>
          </a:p>
        </p:txBody>
      </p:sp>
      <p:sp>
        <p:nvSpPr>
          <p:cNvPr id="5" name="Footer Placeholder 4">
            <a:extLst>
              <a:ext uri="{FF2B5EF4-FFF2-40B4-BE49-F238E27FC236}">
                <a16:creationId xmlns:a16="http://schemas.microsoft.com/office/drawing/2014/main" id="{596F837D-A877-0D39-8884-82BA2B70CF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CE07AC-E8A7-DE6B-8ABA-25D719692546}"/>
              </a:ext>
            </a:extLst>
          </p:cNvPr>
          <p:cNvSpPr>
            <a:spLocks noGrp="1"/>
          </p:cNvSpPr>
          <p:nvPr>
            <p:ph type="sldNum" sz="quarter" idx="12"/>
          </p:nvPr>
        </p:nvSpPr>
        <p:spPr/>
        <p:txBody>
          <a:bodyPr/>
          <a:lstStyle/>
          <a:p>
            <a:fld id="{31D6B972-9881-41B6-8511-FA97FAC8D027}" type="slidenum">
              <a:rPr lang="en-GB" smtClean="0"/>
              <a:t>‹#›</a:t>
            </a:fld>
            <a:endParaRPr lang="en-GB"/>
          </a:p>
        </p:txBody>
      </p:sp>
    </p:spTree>
    <p:extLst>
      <p:ext uri="{BB962C8B-B14F-4D97-AF65-F5344CB8AC3E}">
        <p14:creationId xmlns:p14="http://schemas.microsoft.com/office/powerpoint/2010/main" val="3520892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1B552-8BBB-1031-4094-FEA3F61114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428F789-846C-49F9-68E7-6680D94073A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158FE69-01C2-7DF8-046F-A1EC71F4EDA5}"/>
              </a:ext>
            </a:extLst>
          </p:cNvPr>
          <p:cNvSpPr>
            <a:spLocks noGrp="1"/>
          </p:cNvSpPr>
          <p:nvPr>
            <p:ph type="dt" sz="half" idx="10"/>
          </p:nvPr>
        </p:nvSpPr>
        <p:spPr/>
        <p:txBody>
          <a:bodyPr/>
          <a:lstStyle/>
          <a:p>
            <a:fld id="{56F5EC52-15FA-446C-A263-48AC3BB627F9}" type="datetimeFigureOut">
              <a:rPr lang="en-GB" smtClean="0"/>
              <a:t>06/11/2025</a:t>
            </a:fld>
            <a:endParaRPr lang="en-GB"/>
          </a:p>
        </p:txBody>
      </p:sp>
      <p:sp>
        <p:nvSpPr>
          <p:cNvPr id="5" name="Footer Placeholder 4">
            <a:extLst>
              <a:ext uri="{FF2B5EF4-FFF2-40B4-BE49-F238E27FC236}">
                <a16:creationId xmlns:a16="http://schemas.microsoft.com/office/drawing/2014/main" id="{1118CEC1-B4FE-DF19-4EF3-03276EF4C5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FC2FFB-213B-037A-F21C-265AF8DCD96E}"/>
              </a:ext>
            </a:extLst>
          </p:cNvPr>
          <p:cNvSpPr>
            <a:spLocks noGrp="1"/>
          </p:cNvSpPr>
          <p:nvPr>
            <p:ph type="sldNum" sz="quarter" idx="12"/>
          </p:nvPr>
        </p:nvSpPr>
        <p:spPr/>
        <p:txBody>
          <a:bodyPr/>
          <a:lstStyle/>
          <a:p>
            <a:fld id="{31D6B972-9881-41B6-8511-FA97FAC8D027}" type="slidenum">
              <a:rPr lang="en-GB" smtClean="0"/>
              <a:t>‹#›</a:t>
            </a:fld>
            <a:endParaRPr lang="en-GB"/>
          </a:p>
        </p:txBody>
      </p:sp>
    </p:spTree>
    <p:extLst>
      <p:ext uri="{BB962C8B-B14F-4D97-AF65-F5344CB8AC3E}">
        <p14:creationId xmlns:p14="http://schemas.microsoft.com/office/powerpoint/2010/main" val="2951816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E4EAB-6A2C-8D7E-6334-7F36CBF36CF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94A08AA-6418-45B0-47A4-9B4E1396D3F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378972F-8E53-5CFE-A78D-1014BB31845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3BE36B0-27D8-5A1A-E751-07B38D68A99B}"/>
              </a:ext>
            </a:extLst>
          </p:cNvPr>
          <p:cNvSpPr>
            <a:spLocks noGrp="1"/>
          </p:cNvSpPr>
          <p:nvPr>
            <p:ph type="dt" sz="half" idx="10"/>
          </p:nvPr>
        </p:nvSpPr>
        <p:spPr/>
        <p:txBody>
          <a:bodyPr/>
          <a:lstStyle/>
          <a:p>
            <a:fld id="{56F5EC52-15FA-446C-A263-48AC3BB627F9}" type="datetimeFigureOut">
              <a:rPr lang="en-GB" smtClean="0"/>
              <a:t>06/11/2025</a:t>
            </a:fld>
            <a:endParaRPr lang="en-GB"/>
          </a:p>
        </p:txBody>
      </p:sp>
      <p:sp>
        <p:nvSpPr>
          <p:cNvPr id="6" name="Footer Placeholder 5">
            <a:extLst>
              <a:ext uri="{FF2B5EF4-FFF2-40B4-BE49-F238E27FC236}">
                <a16:creationId xmlns:a16="http://schemas.microsoft.com/office/drawing/2014/main" id="{995DEF26-26F1-E668-58B0-4E141C0024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57C242-E90E-5D15-2367-FA33CBF57236}"/>
              </a:ext>
            </a:extLst>
          </p:cNvPr>
          <p:cNvSpPr>
            <a:spLocks noGrp="1"/>
          </p:cNvSpPr>
          <p:nvPr>
            <p:ph type="sldNum" sz="quarter" idx="12"/>
          </p:nvPr>
        </p:nvSpPr>
        <p:spPr/>
        <p:txBody>
          <a:bodyPr/>
          <a:lstStyle/>
          <a:p>
            <a:fld id="{31D6B972-9881-41B6-8511-FA97FAC8D027}" type="slidenum">
              <a:rPr lang="en-GB" smtClean="0"/>
              <a:t>‹#›</a:t>
            </a:fld>
            <a:endParaRPr lang="en-GB"/>
          </a:p>
        </p:txBody>
      </p:sp>
    </p:spTree>
    <p:extLst>
      <p:ext uri="{BB962C8B-B14F-4D97-AF65-F5344CB8AC3E}">
        <p14:creationId xmlns:p14="http://schemas.microsoft.com/office/powerpoint/2010/main" val="1317902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F4080-6B11-6577-9831-1D894CCCEEB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225D891-B6AB-CAC8-7C2B-419BF3F02D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67A5A7E-D2BB-DC47-D748-AEED725D175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664DFE5-0F3B-6691-FC24-F81474F4F3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0AB53E-0E58-361B-790E-BBCF40C2EBE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B65C2DD-60B5-407F-6384-534B1C30F8C4}"/>
              </a:ext>
            </a:extLst>
          </p:cNvPr>
          <p:cNvSpPr>
            <a:spLocks noGrp="1"/>
          </p:cNvSpPr>
          <p:nvPr>
            <p:ph type="dt" sz="half" idx="10"/>
          </p:nvPr>
        </p:nvSpPr>
        <p:spPr/>
        <p:txBody>
          <a:bodyPr/>
          <a:lstStyle/>
          <a:p>
            <a:fld id="{56F5EC52-15FA-446C-A263-48AC3BB627F9}" type="datetimeFigureOut">
              <a:rPr lang="en-GB" smtClean="0"/>
              <a:t>06/11/2025</a:t>
            </a:fld>
            <a:endParaRPr lang="en-GB"/>
          </a:p>
        </p:txBody>
      </p:sp>
      <p:sp>
        <p:nvSpPr>
          <p:cNvPr id="8" name="Footer Placeholder 7">
            <a:extLst>
              <a:ext uri="{FF2B5EF4-FFF2-40B4-BE49-F238E27FC236}">
                <a16:creationId xmlns:a16="http://schemas.microsoft.com/office/drawing/2014/main" id="{E3179488-CAA3-12C4-193A-0D8F8C66B4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3E50A2-DC24-5884-12F8-44D362C9AC3C}"/>
              </a:ext>
            </a:extLst>
          </p:cNvPr>
          <p:cNvSpPr>
            <a:spLocks noGrp="1"/>
          </p:cNvSpPr>
          <p:nvPr>
            <p:ph type="sldNum" sz="quarter" idx="12"/>
          </p:nvPr>
        </p:nvSpPr>
        <p:spPr/>
        <p:txBody>
          <a:bodyPr/>
          <a:lstStyle/>
          <a:p>
            <a:fld id="{31D6B972-9881-41B6-8511-FA97FAC8D027}" type="slidenum">
              <a:rPr lang="en-GB" smtClean="0"/>
              <a:t>‹#›</a:t>
            </a:fld>
            <a:endParaRPr lang="en-GB"/>
          </a:p>
        </p:txBody>
      </p:sp>
    </p:spTree>
    <p:extLst>
      <p:ext uri="{BB962C8B-B14F-4D97-AF65-F5344CB8AC3E}">
        <p14:creationId xmlns:p14="http://schemas.microsoft.com/office/powerpoint/2010/main" val="470928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07211-38A5-80F5-4607-032D1D3D469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D088F1B-B682-C9CC-8B88-0D0E7D93F140}"/>
              </a:ext>
            </a:extLst>
          </p:cNvPr>
          <p:cNvSpPr>
            <a:spLocks noGrp="1"/>
          </p:cNvSpPr>
          <p:nvPr>
            <p:ph type="dt" sz="half" idx="10"/>
          </p:nvPr>
        </p:nvSpPr>
        <p:spPr/>
        <p:txBody>
          <a:bodyPr/>
          <a:lstStyle/>
          <a:p>
            <a:fld id="{56F5EC52-15FA-446C-A263-48AC3BB627F9}" type="datetimeFigureOut">
              <a:rPr lang="en-GB" smtClean="0"/>
              <a:t>06/11/2025</a:t>
            </a:fld>
            <a:endParaRPr lang="en-GB"/>
          </a:p>
        </p:txBody>
      </p:sp>
      <p:sp>
        <p:nvSpPr>
          <p:cNvPr id="4" name="Footer Placeholder 3">
            <a:extLst>
              <a:ext uri="{FF2B5EF4-FFF2-40B4-BE49-F238E27FC236}">
                <a16:creationId xmlns:a16="http://schemas.microsoft.com/office/drawing/2014/main" id="{2E9046D0-97A7-3A4F-D61D-03A893340F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4F60E9-C9C2-DB34-ABC5-2A551A695ABB}"/>
              </a:ext>
            </a:extLst>
          </p:cNvPr>
          <p:cNvSpPr>
            <a:spLocks noGrp="1"/>
          </p:cNvSpPr>
          <p:nvPr>
            <p:ph type="sldNum" sz="quarter" idx="12"/>
          </p:nvPr>
        </p:nvSpPr>
        <p:spPr/>
        <p:txBody>
          <a:bodyPr/>
          <a:lstStyle/>
          <a:p>
            <a:fld id="{31D6B972-9881-41B6-8511-FA97FAC8D027}" type="slidenum">
              <a:rPr lang="en-GB" smtClean="0"/>
              <a:t>‹#›</a:t>
            </a:fld>
            <a:endParaRPr lang="en-GB"/>
          </a:p>
        </p:txBody>
      </p:sp>
    </p:spTree>
    <p:extLst>
      <p:ext uri="{BB962C8B-B14F-4D97-AF65-F5344CB8AC3E}">
        <p14:creationId xmlns:p14="http://schemas.microsoft.com/office/powerpoint/2010/main" val="483743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E8B26F-BFA1-3DEA-E81D-BF4BA0CA9548}"/>
              </a:ext>
            </a:extLst>
          </p:cNvPr>
          <p:cNvSpPr>
            <a:spLocks noGrp="1"/>
          </p:cNvSpPr>
          <p:nvPr>
            <p:ph type="dt" sz="half" idx="10"/>
          </p:nvPr>
        </p:nvSpPr>
        <p:spPr/>
        <p:txBody>
          <a:bodyPr/>
          <a:lstStyle/>
          <a:p>
            <a:fld id="{56F5EC52-15FA-446C-A263-48AC3BB627F9}" type="datetimeFigureOut">
              <a:rPr lang="en-GB" smtClean="0"/>
              <a:t>06/11/2025</a:t>
            </a:fld>
            <a:endParaRPr lang="en-GB"/>
          </a:p>
        </p:txBody>
      </p:sp>
      <p:sp>
        <p:nvSpPr>
          <p:cNvPr id="3" name="Footer Placeholder 2">
            <a:extLst>
              <a:ext uri="{FF2B5EF4-FFF2-40B4-BE49-F238E27FC236}">
                <a16:creationId xmlns:a16="http://schemas.microsoft.com/office/drawing/2014/main" id="{530460F8-85E9-9257-F531-597BBD9496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D15A31-458A-315E-0F74-16811A4A25BD}"/>
              </a:ext>
            </a:extLst>
          </p:cNvPr>
          <p:cNvSpPr>
            <a:spLocks noGrp="1"/>
          </p:cNvSpPr>
          <p:nvPr>
            <p:ph type="sldNum" sz="quarter" idx="12"/>
          </p:nvPr>
        </p:nvSpPr>
        <p:spPr/>
        <p:txBody>
          <a:bodyPr/>
          <a:lstStyle/>
          <a:p>
            <a:fld id="{31D6B972-9881-41B6-8511-FA97FAC8D027}" type="slidenum">
              <a:rPr lang="en-GB" smtClean="0"/>
              <a:t>‹#›</a:t>
            </a:fld>
            <a:endParaRPr lang="en-GB"/>
          </a:p>
        </p:txBody>
      </p:sp>
    </p:spTree>
    <p:extLst>
      <p:ext uri="{BB962C8B-B14F-4D97-AF65-F5344CB8AC3E}">
        <p14:creationId xmlns:p14="http://schemas.microsoft.com/office/powerpoint/2010/main" val="71699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F7D81-187B-EB6E-CCE8-786EC624A6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34A0558-3C97-8B89-1192-DE49863E12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FE93111-B9BA-0716-3E50-32CF4EE656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B8785E-C003-F15C-A869-C49B67DC8BED}"/>
              </a:ext>
            </a:extLst>
          </p:cNvPr>
          <p:cNvSpPr>
            <a:spLocks noGrp="1"/>
          </p:cNvSpPr>
          <p:nvPr>
            <p:ph type="dt" sz="half" idx="10"/>
          </p:nvPr>
        </p:nvSpPr>
        <p:spPr/>
        <p:txBody>
          <a:bodyPr/>
          <a:lstStyle/>
          <a:p>
            <a:fld id="{56F5EC52-15FA-446C-A263-48AC3BB627F9}" type="datetimeFigureOut">
              <a:rPr lang="en-GB" smtClean="0"/>
              <a:t>06/11/2025</a:t>
            </a:fld>
            <a:endParaRPr lang="en-GB"/>
          </a:p>
        </p:txBody>
      </p:sp>
      <p:sp>
        <p:nvSpPr>
          <p:cNvPr id="6" name="Footer Placeholder 5">
            <a:extLst>
              <a:ext uri="{FF2B5EF4-FFF2-40B4-BE49-F238E27FC236}">
                <a16:creationId xmlns:a16="http://schemas.microsoft.com/office/drawing/2014/main" id="{39709CF9-670F-3723-33A7-9190FEE08D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F452BF-4887-093C-C15D-6696C5079538}"/>
              </a:ext>
            </a:extLst>
          </p:cNvPr>
          <p:cNvSpPr>
            <a:spLocks noGrp="1"/>
          </p:cNvSpPr>
          <p:nvPr>
            <p:ph type="sldNum" sz="quarter" idx="12"/>
          </p:nvPr>
        </p:nvSpPr>
        <p:spPr/>
        <p:txBody>
          <a:bodyPr/>
          <a:lstStyle/>
          <a:p>
            <a:fld id="{31D6B972-9881-41B6-8511-FA97FAC8D027}" type="slidenum">
              <a:rPr lang="en-GB" smtClean="0"/>
              <a:t>‹#›</a:t>
            </a:fld>
            <a:endParaRPr lang="en-GB"/>
          </a:p>
        </p:txBody>
      </p:sp>
    </p:spTree>
    <p:extLst>
      <p:ext uri="{BB962C8B-B14F-4D97-AF65-F5344CB8AC3E}">
        <p14:creationId xmlns:p14="http://schemas.microsoft.com/office/powerpoint/2010/main" val="4263207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F3FD5-47A7-9A1B-EE00-390A8C9C8A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A8CF647-E1FB-C7A7-7FC3-303F0BDC74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7C35F9-BA7A-44BF-F08E-6743BE2BB7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CA9922-BEFD-1F4D-6AC3-61E938B88129}"/>
              </a:ext>
            </a:extLst>
          </p:cNvPr>
          <p:cNvSpPr>
            <a:spLocks noGrp="1"/>
          </p:cNvSpPr>
          <p:nvPr>
            <p:ph type="dt" sz="half" idx="10"/>
          </p:nvPr>
        </p:nvSpPr>
        <p:spPr/>
        <p:txBody>
          <a:bodyPr/>
          <a:lstStyle/>
          <a:p>
            <a:fld id="{56F5EC52-15FA-446C-A263-48AC3BB627F9}" type="datetimeFigureOut">
              <a:rPr lang="en-GB" smtClean="0"/>
              <a:t>06/11/2025</a:t>
            </a:fld>
            <a:endParaRPr lang="en-GB"/>
          </a:p>
        </p:txBody>
      </p:sp>
      <p:sp>
        <p:nvSpPr>
          <p:cNvPr id="6" name="Footer Placeholder 5">
            <a:extLst>
              <a:ext uri="{FF2B5EF4-FFF2-40B4-BE49-F238E27FC236}">
                <a16:creationId xmlns:a16="http://schemas.microsoft.com/office/drawing/2014/main" id="{DA6B8286-5C84-82D2-5513-7F62A14F0B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A4BC0C-25BD-B7BF-2AAF-5832F3E2AD8F}"/>
              </a:ext>
            </a:extLst>
          </p:cNvPr>
          <p:cNvSpPr>
            <a:spLocks noGrp="1"/>
          </p:cNvSpPr>
          <p:nvPr>
            <p:ph type="sldNum" sz="quarter" idx="12"/>
          </p:nvPr>
        </p:nvSpPr>
        <p:spPr/>
        <p:txBody>
          <a:bodyPr/>
          <a:lstStyle/>
          <a:p>
            <a:fld id="{31D6B972-9881-41B6-8511-FA97FAC8D027}" type="slidenum">
              <a:rPr lang="en-GB" smtClean="0"/>
              <a:t>‹#›</a:t>
            </a:fld>
            <a:endParaRPr lang="en-GB"/>
          </a:p>
        </p:txBody>
      </p:sp>
    </p:spTree>
    <p:extLst>
      <p:ext uri="{BB962C8B-B14F-4D97-AF65-F5344CB8AC3E}">
        <p14:creationId xmlns:p14="http://schemas.microsoft.com/office/powerpoint/2010/main" val="31959653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78F27-103E-BE10-9FE2-ABF6E4CE08B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0C087C7-72DF-5F43-4C7F-EDEA0FD5131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E93F84-2F9B-97AB-2D3A-1E8A7C85E9A5}"/>
              </a:ext>
            </a:extLst>
          </p:cNvPr>
          <p:cNvSpPr>
            <a:spLocks noGrp="1"/>
          </p:cNvSpPr>
          <p:nvPr>
            <p:ph type="dt" sz="half" idx="10"/>
          </p:nvPr>
        </p:nvSpPr>
        <p:spPr/>
        <p:txBody>
          <a:bodyPr/>
          <a:lstStyle/>
          <a:p>
            <a:fld id="{56F5EC52-15FA-446C-A263-48AC3BB627F9}" type="datetimeFigureOut">
              <a:rPr lang="en-GB" smtClean="0"/>
              <a:t>06/11/2025</a:t>
            </a:fld>
            <a:endParaRPr lang="en-GB"/>
          </a:p>
        </p:txBody>
      </p:sp>
      <p:sp>
        <p:nvSpPr>
          <p:cNvPr id="5" name="Footer Placeholder 4">
            <a:extLst>
              <a:ext uri="{FF2B5EF4-FFF2-40B4-BE49-F238E27FC236}">
                <a16:creationId xmlns:a16="http://schemas.microsoft.com/office/drawing/2014/main" id="{4C364C1A-95B4-DB83-4A08-F63FFAE417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D76FAC-0673-5E64-474A-B9A7833DF2C5}"/>
              </a:ext>
            </a:extLst>
          </p:cNvPr>
          <p:cNvSpPr>
            <a:spLocks noGrp="1"/>
          </p:cNvSpPr>
          <p:nvPr>
            <p:ph type="sldNum" sz="quarter" idx="12"/>
          </p:nvPr>
        </p:nvSpPr>
        <p:spPr/>
        <p:txBody>
          <a:bodyPr/>
          <a:lstStyle/>
          <a:p>
            <a:fld id="{31D6B972-9881-41B6-8511-FA97FAC8D027}" type="slidenum">
              <a:rPr lang="en-GB" smtClean="0"/>
              <a:t>‹#›</a:t>
            </a:fld>
            <a:endParaRPr lang="en-GB"/>
          </a:p>
        </p:txBody>
      </p:sp>
    </p:spTree>
    <p:extLst>
      <p:ext uri="{BB962C8B-B14F-4D97-AF65-F5344CB8AC3E}">
        <p14:creationId xmlns:p14="http://schemas.microsoft.com/office/powerpoint/2010/main" val="1079462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605DD6-356D-66D0-CB6D-EA48A9D63AB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A8F69BD-7962-2D10-9801-8A88F4E062B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7D46F0-CC6B-D064-1F9A-D54EEDDD250C}"/>
              </a:ext>
            </a:extLst>
          </p:cNvPr>
          <p:cNvSpPr>
            <a:spLocks noGrp="1"/>
          </p:cNvSpPr>
          <p:nvPr>
            <p:ph type="dt" sz="half" idx="10"/>
          </p:nvPr>
        </p:nvSpPr>
        <p:spPr/>
        <p:txBody>
          <a:bodyPr/>
          <a:lstStyle/>
          <a:p>
            <a:fld id="{56F5EC52-15FA-446C-A263-48AC3BB627F9}" type="datetimeFigureOut">
              <a:rPr lang="en-GB" smtClean="0"/>
              <a:t>06/11/2025</a:t>
            </a:fld>
            <a:endParaRPr lang="en-GB"/>
          </a:p>
        </p:txBody>
      </p:sp>
      <p:sp>
        <p:nvSpPr>
          <p:cNvPr id="5" name="Footer Placeholder 4">
            <a:extLst>
              <a:ext uri="{FF2B5EF4-FFF2-40B4-BE49-F238E27FC236}">
                <a16:creationId xmlns:a16="http://schemas.microsoft.com/office/drawing/2014/main" id="{66B5E965-21B2-A76A-5864-6F7B5E7FDC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0B1BD9-081C-841B-9902-1656957AA02F}"/>
              </a:ext>
            </a:extLst>
          </p:cNvPr>
          <p:cNvSpPr>
            <a:spLocks noGrp="1"/>
          </p:cNvSpPr>
          <p:nvPr>
            <p:ph type="sldNum" sz="quarter" idx="12"/>
          </p:nvPr>
        </p:nvSpPr>
        <p:spPr/>
        <p:txBody>
          <a:bodyPr/>
          <a:lstStyle/>
          <a:p>
            <a:fld id="{31D6B972-9881-41B6-8511-FA97FAC8D027}" type="slidenum">
              <a:rPr lang="en-GB" smtClean="0"/>
              <a:t>‹#›</a:t>
            </a:fld>
            <a:endParaRPr lang="en-GB"/>
          </a:p>
        </p:txBody>
      </p:sp>
    </p:spTree>
    <p:extLst>
      <p:ext uri="{BB962C8B-B14F-4D97-AF65-F5344CB8AC3E}">
        <p14:creationId xmlns:p14="http://schemas.microsoft.com/office/powerpoint/2010/main" val="1844178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0F4618-4A38-33BC-B3F7-4902487F21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365EFD3-7175-D96C-C398-47DFD362D8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69B8D5-7408-9205-28E8-78FE5F57F3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6F5EC52-15FA-446C-A263-48AC3BB627F9}" type="datetimeFigureOut">
              <a:rPr lang="en-GB" smtClean="0"/>
              <a:t>06/11/2025</a:t>
            </a:fld>
            <a:endParaRPr lang="en-GB"/>
          </a:p>
        </p:txBody>
      </p:sp>
      <p:sp>
        <p:nvSpPr>
          <p:cNvPr id="5" name="Footer Placeholder 4">
            <a:extLst>
              <a:ext uri="{FF2B5EF4-FFF2-40B4-BE49-F238E27FC236}">
                <a16:creationId xmlns:a16="http://schemas.microsoft.com/office/drawing/2014/main" id="{DFFE879E-4ED7-AB73-1D5D-7BEC916614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A30BA1D-6009-248D-C2D9-100DFBE438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D6B972-9881-41B6-8511-FA97FAC8D027}" type="slidenum">
              <a:rPr lang="en-GB" smtClean="0"/>
              <a:t>‹#›</a:t>
            </a:fld>
            <a:endParaRPr lang="en-GB"/>
          </a:p>
        </p:txBody>
      </p:sp>
    </p:spTree>
    <p:extLst>
      <p:ext uri="{BB962C8B-B14F-4D97-AF65-F5344CB8AC3E}">
        <p14:creationId xmlns:p14="http://schemas.microsoft.com/office/powerpoint/2010/main" val="41096560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goodfellowpublishers.com/free_files/Contents%20and%20copyright-f12dbe63bd8902ee19413d375ccac23a.pdf" TargetMode="External"/><Relationship Id="rId7" Type="http://schemas.openxmlformats.org/officeDocument/2006/relationships/hyperlink" Target="https://books.google.com/books/about/Proceedings_of_the_International_Confere.html?id=XUMOEQAAQBAJ" TargetMode="External"/><Relationship Id="rId2" Type="http://schemas.openxmlformats.org/officeDocument/2006/relationships/hyperlink" Target="https://doi.org/10.4018/978-1-5225-8494-0" TargetMode="External"/><Relationship Id="rId1" Type="http://schemas.openxmlformats.org/officeDocument/2006/relationships/slideLayout" Target="../slideLayouts/slideLayout2.xml"/><Relationship Id="rId6" Type="http://schemas.openxmlformats.org/officeDocument/2006/relationships/hyperlink" Target="https://doi.org/10.1108/9781787566873" TargetMode="External"/><Relationship Id="rId5" Type="http://schemas.openxmlformats.org/officeDocument/2006/relationships/hyperlink" Target="https://www.amazon.com/Managing-Hospitality-Organizations-Excellence-Experience/dp/1544321503" TargetMode="External"/><Relationship Id="rId4" Type="http://schemas.openxmlformats.org/officeDocument/2006/relationships/hyperlink" Target="https://doi.org/10.4018/978-1-7998-9285-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silhouette of a person and person&#10;&#10;AI-generated content may be incorrect.">
            <a:extLst>
              <a:ext uri="{FF2B5EF4-FFF2-40B4-BE49-F238E27FC236}">
                <a16:creationId xmlns:a16="http://schemas.microsoft.com/office/drawing/2014/main" id="{F4B3E928-967C-CC88-1C05-8E3471602BCD}"/>
              </a:ext>
            </a:extLst>
          </p:cNvPr>
          <p:cNvPicPr>
            <a:picLocks noChangeAspect="1"/>
          </p:cNvPicPr>
          <p:nvPr/>
        </p:nvPicPr>
        <p:blipFill>
          <a:blip r:embed="rId2"/>
          <a:srcRect r="9089" b="28077"/>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A21B7C-876A-3243-FEF2-5C024DD268CB}"/>
              </a:ext>
            </a:extLst>
          </p:cNvPr>
          <p:cNvSpPr>
            <a:spLocks noGrp="1"/>
          </p:cNvSpPr>
          <p:nvPr>
            <p:ph type="ctrTitle"/>
          </p:nvPr>
        </p:nvSpPr>
        <p:spPr>
          <a:xfrm>
            <a:off x="477981" y="1122363"/>
            <a:ext cx="4023360" cy="3204134"/>
          </a:xfrm>
        </p:spPr>
        <p:txBody>
          <a:bodyPr anchor="b">
            <a:normAutofit/>
          </a:bodyPr>
          <a:lstStyle/>
          <a:p>
            <a:pPr algn="l"/>
            <a:r>
              <a:rPr lang="en-US" sz="4400">
                <a:solidFill>
                  <a:schemeClr val="bg1"/>
                </a:solidFill>
              </a:rPr>
              <a:t>The Deepening Mental Health Crisis in the Hospitality Industry</a:t>
            </a:r>
            <a:endParaRPr lang="en-GB" sz="4400">
              <a:solidFill>
                <a:schemeClr val="bg1"/>
              </a:solidFill>
            </a:endParaRPr>
          </a:p>
        </p:txBody>
      </p:sp>
      <p:sp>
        <p:nvSpPr>
          <p:cNvPr id="3" name="Subtitle 2">
            <a:extLst>
              <a:ext uri="{FF2B5EF4-FFF2-40B4-BE49-F238E27FC236}">
                <a16:creationId xmlns:a16="http://schemas.microsoft.com/office/drawing/2014/main" id="{C9415001-227F-2636-81F8-A0A144C9735D}"/>
              </a:ext>
            </a:extLst>
          </p:cNvPr>
          <p:cNvSpPr>
            <a:spLocks noGrp="1"/>
          </p:cNvSpPr>
          <p:nvPr>
            <p:ph type="subTitle" idx="1"/>
          </p:nvPr>
        </p:nvSpPr>
        <p:spPr>
          <a:xfrm>
            <a:off x="477980" y="4872922"/>
            <a:ext cx="4023359" cy="1208141"/>
          </a:xfrm>
        </p:spPr>
        <p:txBody>
          <a:bodyPr>
            <a:normAutofit/>
          </a:bodyPr>
          <a:lstStyle/>
          <a:p>
            <a:pPr algn="l"/>
            <a:r>
              <a:rPr lang="en-GB" sz="2000" dirty="0">
                <a:solidFill>
                  <a:schemeClr val="bg1"/>
                </a:solidFill>
              </a:rPr>
              <a:t>Shahjahan Ali</a:t>
            </a:r>
          </a:p>
          <a:p>
            <a:pPr algn="l"/>
            <a:r>
              <a:rPr lang="en-GB" sz="2000" dirty="0">
                <a:solidFill>
                  <a:schemeClr val="bg1"/>
                </a:solidFill>
              </a:rPr>
              <a:t>2118400</a:t>
            </a:r>
          </a:p>
          <a:p>
            <a:pPr algn="l"/>
            <a:r>
              <a:rPr lang="en-GB" sz="2000" dirty="0">
                <a:solidFill>
                  <a:schemeClr val="bg1"/>
                </a:solidFill>
              </a:rPr>
              <a:t>Christopher Wilkins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7032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3" name="Picture 12">
            <a:extLst>
              <a:ext uri="{FF2B5EF4-FFF2-40B4-BE49-F238E27FC236}">
                <a16:creationId xmlns:a16="http://schemas.microsoft.com/office/drawing/2014/main" id="{F3D1C0A7-98C7-36F6-7159-5F4A2BE017D1}"/>
              </a:ext>
            </a:extLst>
          </p:cNvPr>
          <p:cNvPicPr>
            <a:picLocks noChangeAspect="1"/>
          </p:cNvPicPr>
          <p:nvPr/>
        </p:nvPicPr>
        <p:blipFill>
          <a:blip r:embed="rId3">
            <a:alphaModFix amt="35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BF09819-E0B5-5139-57AE-14991A2E6A62}"/>
              </a:ext>
            </a:extLst>
          </p:cNvPr>
          <p:cNvSpPr>
            <a:spLocks noGrp="1"/>
          </p:cNvSpPr>
          <p:nvPr>
            <p:ph type="title"/>
          </p:nvPr>
        </p:nvSpPr>
        <p:spPr>
          <a:xfrm>
            <a:off x="838200" y="365125"/>
            <a:ext cx="10515600" cy="1325563"/>
          </a:xfrm>
        </p:spPr>
        <p:txBody>
          <a:bodyPr>
            <a:normAutofit/>
          </a:bodyPr>
          <a:lstStyle/>
          <a:p>
            <a:r>
              <a:rPr lang="en-GB" b="1" noProof="0" dirty="0">
                <a:solidFill>
                  <a:srgbClr val="FFFFFF"/>
                </a:solidFill>
              </a:rPr>
              <a:t>Introduction</a:t>
            </a:r>
            <a:endParaRPr lang="en-GB" noProof="0" dirty="0">
              <a:solidFill>
                <a:srgbClr val="FFFFFF"/>
              </a:solidFill>
            </a:endParaRPr>
          </a:p>
        </p:txBody>
      </p:sp>
      <p:sp>
        <p:nvSpPr>
          <p:cNvPr id="4" name="Rectangle 3" descr="Stethoscope">
            <a:extLst>
              <a:ext uri="{FF2B5EF4-FFF2-40B4-BE49-F238E27FC236}">
                <a16:creationId xmlns:a16="http://schemas.microsoft.com/office/drawing/2014/main" id="{102320F3-B6C7-FE28-A0A0-7066F60DCC6E}"/>
              </a:ext>
            </a:extLst>
          </p:cNvPr>
          <p:cNvSpPr/>
          <p:nvPr/>
        </p:nvSpPr>
        <p:spPr>
          <a:xfrm>
            <a:off x="1149069" y="2432153"/>
            <a:ext cx="1300252" cy="1300252"/>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noProof="0" dirty="0"/>
          </a:p>
        </p:txBody>
      </p:sp>
      <p:sp>
        <p:nvSpPr>
          <p:cNvPr id="6" name="Free-form: Shape 5">
            <a:extLst>
              <a:ext uri="{FF2B5EF4-FFF2-40B4-BE49-F238E27FC236}">
                <a16:creationId xmlns:a16="http://schemas.microsoft.com/office/drawing/2014/main" id="{FCE6F24E-DE53-FA6C-A362-25E213173705}"/>
              </a:ext>
            </a:extLst>
          </p:cNvPr>
          <p:cNvSpPr/>
          <p:nvPr/>
        </p:nvSpPr>
        <p:spPr>
          <a:xfrm>
            <a:off x="354471" y="4203384"/>
            <a:ext cx="2889450" cy="1367050"/>
          </a:xfrm>
          <a:custGeom>
            <a:avLst/>
            <a:gdLst>
              <a:gd name="connsiteX0" fmla="*/ 0 w 2889450"/>
              <a:gd name="connsiteY0" fmla="*/ 0 h 1367050"/>
              <a:gd name="connsiteX1" fmla="*/ 2889450 w 2889450"/>
              <a:gd name="connsiteY1" fmla="*/ 0 h 1367050"/>
              <a:gd name="connsiteX2" fmla="*/ 2889450 w 2889450"/>
              <a:gd name="connsiteY2" fmla="*/ 1367050 h 1367050"/>
              <a:gd name="connsiteX3" fmla="*/ 0 w 2889450"/>
              <a:gd name="connsiteY3" fmla="*/ 1367050 h 1367050"/>
              <a:gd name="connsiteX4" fmla="*/ 0 w 2889450"/>
              <a:gd name="connsiteY4" fmla="*/ 0 h 136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9450" h="1367050">
                <a:moveTo>
                  <a:pt x="0" y="0"/>
                </a:moveTo>
                <a:lnTo>
                  <a:pt x="2889450" y="0"/>
                </a:lnTo>
                <a:lnTo>
                  <a:pt x="2889450" y="1367050"/>
                </a:lnTo>
                <a:lnTo>
                  <a:pt x="0" y="136705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just" defTabSz="711200">
              <a:lnSpc>
                <a:spcPct val="100000"/>
              </a:lnSpc>
              <a:spcBef>
                <a:spcPct val="0"/>
              </a:spcBef>
              <a:spcAft>
                <a:spcPct val="35000"/>
              </a:spcAft>
              <a:buNone/>
            </a:pPr>
            <a:r>
              <a:rPr lang="en-GB" sz="1600" b="1" kern="1200" noProof="0" dirty="0"/>
              <a:t>Contemporary Theme:</a:t>
            </a:r>
            <a:r>
              <a:rPr lang="en-GB" sz="1600" kern="1200" noProof="0" dirty="0"/>
              <a:t> Mental health and well-being have emerged as urgent sustainability concerns within the hospitality sector.</a:t>
            </a:r>
          </a:p>
        </p:txBody>
      </p:sp>
      <p:sp>
        <p:nvSpPr>
          <p:cNvPr id="7" name="Rectangle 6" descr="Brain in head">
            <a:extLst>
              <a:ext uri="{FF2B5EF4-FFF2-40B4-BE49-F238E27FC236}">
                <a16:creationId xmlns:a16="http://schemas.microsoft.com/office/drawing/2014/main" id="{363D3C65-223C-FA7A-ED68-6A9134F4E123}"/>
              </a:ext>
            </a:extLst>
          </p:cNvPr>
          <p:cNvSpPr/>
          <p:nvPr/>
        </p:nvSpPr>
        <p:spPr>
          <a:xfrm>
            <a:off x="5008288" y="2432153"/>
            <a:ext cx="1300252" cy="1300252"/>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noProof="0" dirty="0"/>
          </a:p>
        </p:txBody>
      </p:sp>
      <p:sp>
        <p:nvSpPr>
          <p:cNvPr id="8" name="Free-form: Shape 7">
            <a:extLst>
              <a:ext uri="{FF2B5EF4-FFF2-40B4-BE49-F238E27FC236}">
                <a16:creationId xmlns:a16="http://schemas.microsoft.com/office/drawing/2014/main" id="{0B93A5CC-1AD5-F00A-B2EB-635B5C4D1588}"/>
              </a:ext>
            </a:extLst>
          </p:cNvPr>
          <p:cNvSpPr/>
          <p:nvPr/>
        </p:nvSpPr>
        <p:spPr>
          <a:xfrm>
            <a:off x="3776103" y="4203384"/>
            <a:ext cx="3764622" cy="1367050"/>
          </a:xfrm>
          <a:custGeom>
            <a:avLst/>
            <a:gdLst>
              <a:gd name="connsiteX0" fmla="*/ 0 w 2889450"/>
              <a:gd name="connsiteY0" fmla="*/ 0 h 1367050"/>
              <a:gd name="connsiteX1" fmla="*/ 2889450 w 2889450"/>
              <a:gd name="connsiteY1" fmla="*/ 0 h 1367050"/>
              <a:gd name="connsiteX2" fmla="*/ 2889450 w 2889450"/>
              <a:gd name="connsiteY2" fmla="*/ 1367050 h 1367050"/>
              <a:gd name="connsiteX3" fmla="*/ 0 w 2889450"/>
              <a:gd name="connsiteY3" fmla="*/ 1367050 h 1367050"/>
              <a:gd name="connsiteX4" fmla="*/ 0 w 2889450"/>
              <a:gd name="connsiteY4" fmla="*/ 0 h 136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9450" h="1367050">
                <a:moveTo>
                  <a:pt x="0" y="0"/>
                </a:moveTo>
                <a:lnTo>
                  <a:pt x="2889450" y="0"/>
                </a:lnTo>
                <a:lnTo>
                  <a:pt x="2889450" y="1367050"/>
                </a:lnTo>
                <a:lnTo>
                  <a:pt x="0" y="136705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just" defTabSz="533400">
              <a:lnSpc>
                <a:spcPct val="100000"/>
              </a:lnSpc>
              <a:spcBef>
                <a:spcPct val="0"/>
              </a:spcBef>
              <a:spcAft>
                <a:spcPct val="35000"/>
              </a:spcAft>
              <a:buNone/>
            </a:pPr>
            <a:r>
              <a:rPr lang="en-GB" sz="1600" b="1" kern="1200" noProof="0" dirty="0"/>
              <a:t>Relevance:</a:t>
            </a:r>
            <a:r>
              <a:rPr lang="en-GB" sz="1600" kern="1200" noProof="0" dirty="0"/>
              <a:t> The hospitality industry is characterised by </a:t>
            </a:r>
            <a:r>
              <a:rPr lang="en-GB" sz="1600" b="1" kern="1200" noProof="0" dirty="0"/>
              <a:t>long working hours, emotional labour, and job insecurity</a:t>
            </a:r>
            <a:r>
              <a:rPr lang="en-GB" sz="1600" kern="1200" noProof="0" dirty="0"/>
              <a:t>, contributing to elevated stress levels, burnout, and attrition (Ford &amp; Sturman, 2020).</a:t>
            </a:r>
          </a:p>
        </p:txBody>
      </p:sp>
      <p:sp>
        <p:nvSpPr>
          <p:cNvPr id="10" name="Rectangle 9" descr="Irritant">
            <a:extLst>
              <a:ext uri="{FF2B5EF4-FFF2-40B4-BE49-F238E27FC236}">
                <a16:creationId xmlns:a16="http://schemas.microsoft.com/office/drawing/2014/main" id="{0CA06815-0B62-B90E-49AD-365E8810635E}"/>
              </a:ext>
            </a:extLst>
          </p:cNvPr>
          <p:cNvSpPr/>
          <p:nvPr/>
        </p:nvSpPr>
        <p:spPr>
          <a:xfrm>
            <a:off x="9475977" y="2432153"/>
            <a:ext cx="1300252" cy="1300252"/>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noProof="0" dirty="0"/>
          </a:p>
        </p:txBody>
      </p:sp>
      <p:sp>
        <p:nvSpPr>
          <p:cNvPr id="12" name="Free-form: Shape 11">
            <a:extLst>
              <a:ext uri="{FF2B5EF4-FFF2-40B4-BE49-F238E27FC236}">
                <a16:creationId xmlns:a16="http://schemas.microsoft.com/office/drawing/2014/main" id="{93113FEF-7079-9FAD-E621-B4237E14487B}"/>
              </a:ext>
            </a:extLst>
          </p:cNvPr>
          <p:cNvSpPr/>
          <p:nvPr/>
        </p:nvSpPr>
        <p:spPr>
          <a:xfrm>
            <a:off x="8046378" y="4203384"/>
            <a:ext cx="3764622" cy="1367050"/>
          </a:xfrm>
          <a:custGeom>
            <a:avLst/>
            <a:gdLst>
              <a:gd name="connsiteX0" fmla="*/ 0 w 2889450"/>
              <a:gd name="connsiteY0" fmla="*/ 0 h 1367050"/>
              <a:gd name="connsiteX1" fmla="*/ 2889450 w 2889450"/>
              <a:gd name="connsiteY1" fmla="*/ 0 h 1367050"/>
              <a:gd name="connsiteX2" fmla="*/ 2889450 w 2889450"/>
              <a:gd name="connsiteY2" fmla="*/ 1367050 h 1367050"/>
              <a:gd name="connsiteX3" fmla="*/ 0 w 2889450"/>
              <a:gd name="connsiteY3" fmla="*/ 1367050 h 1367050"/>
              <a:gd name="connsiteX4" fmla="*/ 0 w 2889450"/>
              <a:gd name="connsiteY4" fmla="*/ 0 h 136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9450" h="1367050">
                <a:moveTo>
                  <a:pt x="0" y="0"/>
                </a:moveTo>
                <a:lnTo>
                  <a:pt x="2889450" y="0"/>
                </a:lnTo>
                <a:lnTo>
                  <a:pt x="2889450" y="1367050"/>
                </a:lnTo>
                <a:lnTo>
                  <a:pt x="0" y="136705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just" defTabSz="488950">
              <a:lnSpc>
                <a:spcPct val="100000"/>
              </a:lnSpc>
              <a:spcBef>
                <a:spcPct val="0"/>
              </a:spcBef>
              <a:spcAft>
                <a:spcPct val="35000"/>
              </a:spcAft>
              <a:buNone/>
            </a:pPr>
            <a:r>
              <a:rPr lang="en-GB" sz="1600" b="1" kern="1200" noProof="0" dirty="0"/>
              <a:t>Industry Context:</a:t>
            </a:r>
            <a:r>
              <a:rPr lang="en-GB" sz="1600" kern="1200" noProof="0" dirty="0"/>
              <a:t> Hotel workers, chefs, and service staff often operate in high-pressure environments where stigma and fear of job loss discourage open discussion of mental health (Batabyal &amp; Das, 2018). Post-pandemic labour shortages have worsened workloads, deepening emotional fatigue across the industry (Sharma, Singh &amp; Tyagi, 2024).</a:t>
            </a:r>
          </a:p>
        </p:txBody>
      </p:sp>
    </p:spTree>
    <p:extLst>
      <p:ext uri="{BB962C8B-B14F-4D97-AF65-F5344CB8AC3E}">
        <p14:creationId xmlns:p14="http://schemas.microsoft.com/office/powerpoint/2010/main" val="275706602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6491948-60D4-7DE5-38E2-54C8101AE8C0}"/>
              </a:ext>
            </a:extLst>
          </p:cNvPr>
          <p:cNvSpPr>
            <a:spLocks noGrp="1"/>
          </p:cNvSpPr>
          <p:nvPr>
            <p:ph type="title"/>
          </p:nvPr>
        </p:nvSpPr>
        <p:spPr>
          <a:xfrm>
            <a:off x="838200" y="557188"/>
            <a:ext cx="10515600" cy="1133499"/>
          </a:xfrm>
        </p:spPr>
        <p:txBody>
          <a:bodyPr>
            <a:normAutofit/>
          </a:bodyPr>
          <a:lstStyle/>
          <a:p>
            <a:pPr algn="ctr"/>
            <a:r>
              <a:rPr lang="en-GB" sz="5200" b="1" noProof="0" dirty="0"/>
              <a:t>Literature Review</a:t>
            </a:r>
            <a:endParaRPr lang="en-GB" sz="5200" noProof="0" dirty="0"/>
          </a:p>
        </p:txBody>
      </p:sp>
      <p:graphicFrame>
        <p:nvGraphicFramePr>
          <p:cNvPr id="5" name="Content Placeholder 2">
            <a:extLst>
              <a:ext uri="{FF2B5EF4-FFF2-40B4-BE49-F238E27FC236}">
                <a16:creationId xmlns:a16="http://schemas.microsoft.com/office/drawing/2014/main" id="{008DEA07-EF7B-3392-B58D-7C52FFFC5476}"/>
              </a:ext>
            </a:extLst>
          </p:cNvPr>
          <p:cNvGraphicFramePr>
            <a:graphicFrameLocks noGrp="1"/>
          </p:cNvGraphicFramePr>
          <p:nvPr>
            <p:ph idx="1"/>
            <p:extLst>
              <p:ext uri="{D42A27DB-BD31-4B8C-83A1-F6EECF244321}">
                <p14:modId xmlns:p14="http://schemas.microsoft.com/office/powerpoint/2010/main" val="296158181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3141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3DA1C95D-3010-9F52-0CAB-4BCFCBA4EBD5}"/>
              </a:ext>
            </a:extLst>
          </p:cNvPr>
          <p:cNvSpPr>
            <a:spLocks noGrp="1"/>
          </p:cNvSpPr>
          <p:nvPr>
            <p:ph type="title"/>
          </p:nvPr>
        </p:nvSpPr>
        <p:spPr>
          <a:xfrm>
            <a:off x="838200" y="556995"/>
            <a:ext cx="10515600" cy="1133693"/>
          </a:xfrm>
        </p:spPr>
        <p:txBody>
          <a:bodyPr>
            <a:normAutofit/>
          </a:bodyPr>
          <a:lstStyle/>
          <a:p>
            <a:r>
              <a:rPr lang="en-GB" sz="5200" b="1" noProof="0" dirty="0"/>
              <a:t>Method</a:t>
            </a:r>
            <a:endParaRPr lang="en-GB" sz="5200" noProof="0" dirty="0"/>
          </a:p>
        </p:txBody>
      </p:sp>
      <p:graphicFrame>
        <p:nvGraphicFramePr>
          <p:cNvPr id="4" name="Content Placeholder 3">
            <a:extLst>
              <a:ext uri="{FF2B5EF4-FFF2-40B4-BE49-F238E27FC236}">
                <a16:creationId xmlns:a16="http://schemas.microsoft.com/office/drawing/2014/main" id="{31C20D2B-A7FC-BEF2-0055-EEA4CC3E301C}"/>
              </a:ext>
            </a:extLst>
          </p:cNvPr>
          <p:cNvGraphicFramePr>
            <a:graphicFrameLocks noGrp="1"/>
          </p:cNvGraphicFramePr>
          <p:nvPr>
            <p:ph idx="1"/>
            <p:extLst>
              <p:ext uri="{D42A27DB-BD31-4B8C-83A1-F6EECF244321}">
                <p14:modId xmlns:p14="http://schemas.microsoft.com/office/powerpoint/2010/main" val="157609214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9811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E0148E0-827A-DB56-E201-2D1868AB1087}"/>
              </a:ext>
            </a:extLst>
          </p:cNvPr>
          <p:cNvSpPr>
            <a:spLocks noGrp="1"/>
          </p:cNvSpPr>
          <p:nvPr>
            <p:ph type="title"/>
          </p:nvPr>
        </p:nvSpPr>
        <p:spPr>
          <a:xfrm>
            <a:off x="1371597" y="348865"/>
            <a:ext cx="10044023" cy="877729"/>
          </a:xfrm>
        </p:spPr>
        <p:txBody>
          <a:bodyPr anchor="ctr">
            <a:normAutofit/>
          </a:bodyPr>
          <a:lstStyle/>
          <a:p>
            <a:pPr algn="ctr"/>
            <a:r>
              <a:rPr lang="en-GB" b="1" noProof="0" dirty="0">
                <a:solidFill>
                  <a:srgbClr val="FFFFFF"/>
                </a:solidFill>
              </a:rPr>
              <a:t>5 WHY Analysis</a:t>
            </a:r>
            <a:endParaRPr lang="en-GB" noProof="0" dirty="0">
              <a:solidFill>
                <a:srgbClr val="FFFFFF"/>
              </a:solidFill>
            </a:endParaRPr>
          </a:p>
        </p:txBody>
      </p:sp>
      <p:graphicFrame>
        <p:nvGraphicFramePr>
          <p:cNvPr id="4" name="Content Placeholder 3">
            <a:extLst>
              <a:ext uri="{FF2B5EF4-FFF2-40B4-BE49-F238E27FC236}">
                <a16:creationId xmlns:a16="http://schemas.microsoft.com/office/drawing/2014/main" id="{4715A444-BD3F-9D4C-1CE0-A0F7508BF983}"/>
              </a:ext>
            </a:extLst>
          </p:cNvPr>
          <p:cNvGraphicFramePr>
            <a:graphicFrameLocks noGrp="1"/>
          </p:cNvGraphicFramePr>
          <p:nvPr>
            <p:ph idx="1"/>
            <p:extLst>
              <p:ext uri="{D42A27DB-BD31-4B8C-83A1-F6EECF244321}">
                <p14:modId xmlns:p14="http://schemas.microsoft.com/office/powerpoint/2010/main" val="182228763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374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4A2F7C68-0C59-B41F-D157-BDC59166DC39}"/>
              </a:ext>
            </a:extLst>
          </p:cNvPr>
          <p:cNvSpPr>
            <a:spLocks noGrp="1"/>
          </p:cNvSpPr>
          <p:nvPr>
            <p:ph type="title"/>
          </p:nvPr>
        </p:nvSpPr>
        <p:spPr>
          <a:xfrm>
            <a:off x="416560" y="640823"/>
            <a:ext cx="3637099" cy="5583148"/>
          </a:xfrm>
        </p:spPr>
        <p:txBody>
          <a:bodyPr anchor="ctr">
            <a:normAutofit/>
          </a:bodyPr>
          <a:lstStyle/>
          <a:p>
            <a:pPr algn="ctr"/>
            <a:r>
              <a:rPr lang="en-GB" b="1" noProof="0" dirty="0"/>
              <a:t>PEAS Analysis (Problem, Evidence, Analysis, Solution)</a:t>
            </a:r>
            <a:endParaRPr lang="en-GB" noProof="0" dirty="0"/>
          </a:p>
        </p:txBody>
      </p:sp>
      <p:sp>
        <p:nvSpPr>
          <p:cNvPr id="27"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aphicFrame>
        <p:nvGraphicFramePr>
          <p:cNvPr id="4" name="Content Placeholder 3">
            <a:extLst>
              <a:ext uri="{FF2B5EF4-FFF2-40B4-BE49-F238E27FC236}">
                <a16:creationId xmlns:a16="http://schemas.microsoft.com/office/drawing/2014/main" id="{8FD36137-C63C-703A-BAB3-3AE493660EAD}"/>
              </a:ext>
            </a:extLst>
          </p:cNvPr>
          <p:cNvGraphicFramePr>
            <a:graphicFrameLocks noGrp="1"/>
          </p:cNvGraphicFramePr>
          <p:nvPr>
            <p:ph idx="1"/>
            <p:extLst>
              <p:ext uri="{D42A27DB-BD31-4B8C-83A1-F6EECF244321}">
                <p14:modId xmlns:p14="http://schemas.microsoft.com/office/powerpoint/2010/main" val="2960273340"/>
              </p:ext>
            </p:extLst>
          </p:nvPr>
        </p:nvGraphicFramePr>
        <p:xfrm>
          <a:off x="4640652" y="198491"/>
          <a:ext cx="7249342" cy="6461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1425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5466C-57A9-4CB2-F5D7-B0B3F9807158}"/>
              </a:ext>
            </a:extLst>
          </p:cNvPr>
          <p:cNvSpPr>
            <a:spLocks noGrp="1"/>
          </p:cNvSpPr>
          <p:nvPr>
            <p:ph type="title"/>
          </p:nvPr>
        </p:nvSpPr>
        <p:spPr>
          <a:xfrm>
            <a:off x="838201" y="365125"/>
            <a:ext cx="5251316" cy="1807305"/>
          </a:xfrm>
        </p:spPr>
        <p:txBody>
          <a:bodyPr>
            <a:normAutofit/>
          </a:bodyPr>
          <a:lstStyle/>
          <a:p>
            <a:pPr algn="ctr"/>
            <a:r>
              <a:rPr lang="en-US" b="1" dirty="0"/>
              <a:t>Conclusion</a:t>
            </a:r>
            <a:endParaRPr lang="en-GB" dirty="0"/>
          </a:p>
        </p:txBody>
      </p:sp>
      <p:sp>
        <p:nvSpPr>
          <p:cNvPr id="3" name="Content Placeholder 2">
            <a:extLst>
              <a:ext uri="{FF2B5EF4-FFF2-40B4-BE49-F238E27FC236}">
                <a16:creationId xmlns:a16="http://schemas.microsoft.com/office/drawing/2014/main" id="{9C7F52BE-A34A-4E99-3904-A9575ABCC511}"/>
              </a:ext>
            </a:extLst>
          </p:cNvPr>
          <p:cNvSpPr>
            <a:spLocks noGrp="1"/>
          </p:cNvSpPr>
          <p:nvPr>
            <p:ph idx="1"/>
          </p:nvPr>
        </p:nvSpPr>
        <p:spPr>
          <a:xfrm>
            <a:off x="838200" y="2333297"/>
            <a:ext cx="5251316" cy="3843666"/>
          </a:xfrm>
        </p:spPr>
        <p:txBody>
          <a:bodyPr>
            <a:normAutofit fontScale="92500"/>
          </a:bodyPr>
          <a:lstStyle/>
          <a:p>
            <a:pPr marL="0" indent="0" algn="just">
              <a:lnSpc>
                <a:spcPct val="150000"/>
              </a:lnSpc>
              <a:buNone/>
            </a:pPr>
            <a:r>
              <a:rPr lang="en-US" sz="2000"/>
              <a:t>The mental health crisis in hospitality is not just personal, it’s systemic. Sustainable solutions require cultural transformation, policy alignment, and leadership commitment to psychological safety. Building resilience must become a strategic priority, recognising that employee well-being directly influences service quality, retention, and long-term profitabilit</a:t>
            </a:r>
            <a:endParaRPr lang="en-US" sz="2000" dirty="0"/>
          </a:p>
        </p:txBody>
      </p:sp>
      <p:pic>
        <p:nvPicPr>
          <p:cNvPr id="4" name="Picture 3" descr="A cartoon of a person's head with brain and flowers&#10;&#10;AI-generated content may be incorrect.">
            <a:extLst>
              <a:ext uri="{FF2B5EF4-FFF2-40B4-BE49-F238E27FC236}">
                <a16:creationId xmlns:a16="http://schemas.microsoft.com/office/drawing/2014/main" id="{FF21F722-4C4A-6397-B168-940929DFBD74}"/>
              </a:ext>
            </a:extLst>
          </p:cNvPr>
          <p:cNvPicPr>
            <a:picLocks noChangeAspect="1"/>
          </p:cNvPicPr>
          <p:nvPr/>
        </p:nvPicPr>
        <p:blipFill>
          <a:blip r:embed="rId2"/>
          <a:srcRect l="24637" r="24716"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909264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6BC8DD5A-2177-6753-E2F9-C07A00190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FB2B6-9900-57FE-1F35-7B706783DD14}"/>
              </a:ext>
            </a:extLst>
          </p:cNvPr>
          <p:cNvSpPr>
            <a:spLocks noGrp="1"/>
          </p:cNvSpPr>
          <p:nvPr>
            <p:ph type="title"/>
          </p:nvPr>
        </p:nvSpPr>
        <p:spPr>
          <a:xfrm>
            <a:off x="1142901" y="274104"/>
            <a:ext cx="9906199" cy="1157242"/>
          </a:xfrm>
        </p:spPr>
        <p:txBody>
          <a:bodyPr>
            <a:normAutofit/>
          </a:bodyPr>
          <a:lstStyle/>
          <a:p>
            <a:pPr algn="ctr"/>
            <a:r>
              <a:rPr lang="en-US" sz="4000" b="1" dirty="0"/>
              <a:t>Recommendations</a:t>
            </a:r>
            <a:endParaRPr lang="en-GB" sz="4000" dirty="0"/>
          </a:p>
        </p:txBody>
      </p:sp>
      <p:graphicFrame>
        <p:nvGraphicFramePr>
          <p:cNvPr id="15" name="Content Placeholder 2">
            <a:extLst>
              <a:ext uri="{FF2B5EF4-FFF2-40B4-BE49-F238E27FC236}">
                <a16:creationId xmlns:a16="http://schemas.microsoft.com/office/drawing/2014/main" id="{1D2DE9DE-2AF9-0300-2734-9DBD0D5438B1}"/>
              </a:ext>
            </a:extLst>
          </p:cNvPr>
          <p:cNvGraphicFramePr>
            <a:graphicFrameLocks noGrp="1"/>
          </p:cNvGraphicFramePr>
          <p:nvPr>
            <p:ph idx="1"/>
            <p:extLst>
              <p:ext uri="{D42A27DB-BD31-4B8C-83A1-F6EECF244321}">
                <p14:modId xmlns:p14="http://schemas.microsoft.com/office/powerpoint/2010/main" val="2920752029"/>
              </p:ext>
            </p:extLst>
          </p:nvPr>
        </p:nvGraphicFramePr>
        <p:xfrm>
          <a:off x="822960" y="2122098"/>
          <a:ext cx="10789920" cy="40653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5994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312366-1F17-B5ED-4181-5525E1A8BB09}"/>
              </a:ext>
            </a:extLst>
          </p:cNvPr>
          <p:cNvSpPr>
            <a:spLocks noGrp="1"/>
          </p:cNvSpPr>
          <p:nvPr>
            <p:ph type="title"/>
          </p:nvPr>
        </p:nvSpPr>
        <p:spPr>
          <a:xfrm>
            <a:off x="1156851" y="637762"/>
            <a:ext cx="9888496" cy="900131"/>
          </a:xfrm>
        </p:spPr>
        <p:txBody>
          <a:bodyPr anchor="t">
            <a:normAutofit/>
          </a:bodyPr>
          <a:lstStyle/>
          <a:p>
            <a:r>
              <a:rPr lang="en-GB" sz="4000" b="1">
                <a:solidFill>
                  <a:schemeClr val="bg1"/>
                </a:solidFill>
              </a:rPr>
              <a:t>References</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692839-08A3-34B6-91D2-12061528C0C3}"/>
              </a:ext>
            </a:extLst>
          </p:cNvPr>
          <p:cNvSpPr>
            <a:spLocks noGrp="1"/>
          </p:cNvSpPr>
          <p:nvPr>
            <p:ph idx="1"/>
          </p:nvPr>
        </p:nvSpPr>
        <p:spPr>
          <a:xfrm>
            <a:off x="1155548" y="2217343"/>
            <a:ext cx="10345572" cy="4745688"/>
          </a:xfrm>
        </p:spPr>
        <p:txBody>
          <a:bodyPr>
            <a:normAutofit fontScale="85000" lnSpcReduction="20000"/>
          </a:bodyPr>
          <a:lstStyle/>
          <a:p>
            <a:r>
              <a:rPr lang="en-GB" sz="1600" dirty="0" err="1"/>
              <a:t>Akutey</a:t>
            </a:r>
            <a:r>
              <a:rPr lang="en-GB" sz="1600" dirty="0"/>
              <a:t>, A.B. - and </a:t>
            </a:r>
            <a:r>
              <a:rPr lang="en-GB" sz="1600" dirty="0" err="1"/>
              <a:t>Tiimub</a:t>
            </a:r>
            <a:r>
              <a:rPr lang="en-GB" sz="1600" dirty="0"/>
              <a:t>, B.M. (2021). </a:t>
            </a:r>
            <a:r>
              <a:rPr lang="en-GB" sz="1600" i="1" dirty="0"/>
              <a:t>Triangulation in research</a:t>
            </a:r>
            <a:r>
              <a:rPr lang="en-GB" sz="1600" dirty="0"/>
              <a:t>. [online] ResearchGate. Available at: https://www.researchgate.net/publication/355425953_Triangulation_in_Research [Accessed 20 Oct. 2025]</a:t>
            </a:r>
          </a:p>
          <a:p>
            <a:r>
              <a:rPr lang="en-GB" sz="1600" dirty="0"/>
              <a:t>Batabyal, D. and Das, D.K. (2018). </a:t>
            </a:r>
            <a:r>
              <a:rPr lang="en-GB" sz="1600" i="1" dirty="0"/>
              <a:t>Global Trends, Practices, and Challenges in Contemporary Tourism and Hospitality Management</a:t>
            </a:r>
            <a:r>
              <a:rPr lang="en-GB" sz="1600" dirty="0"/>
              <a:t>. [online] </a:t>
            </a:r>
            <a:r>
              <a:rPr lang="en-GB" sz="1600" i="1" dirty="0"/>
              <a:t>Advances in hospitality, tourism and the services industry (AHTSI) book series</a:t>
            </a:r>
            <a:r>
              <a:rPr lang="en-GB" sz="1600" dirty="0"/>
              <a:t>. IGI Global. </a:t>
            </a:r>
            <a:r>
              <a:rPr lang="en-GB" sz="1600" dirty="0" err="1"/>
              <a:t>doi</a:t>
            </a:r>
            <a:r>
              <a:rPr lang="en-GB" sz="1600" dirty="0"/>
              <a:t>: </a:t>
            </a:r>
            <a:r>
              <a:rPr lang="en-GB" sz="1600" u="sng" dirty="0">
                <a:hlinkClick r:id="rId2"/>
              </a:rPr>
              <a:t>https://doi.org/10.4018/978-1-5225-8494-0</a:t>
            </a:r>
            <a:r>
              <a:rPr lang="en-GB" sz="1600" dirty="0"/>
              <a:t> .</a:t>
            </a:r>
          </a:p>
          <a:p>
            <a:r>
              <a:rPr lang="en-GB" sz="1600" dirty="0"/>
              <a:t>Cheong, H., Lyons, A., Houghton, R. and Majumdar, A. (2023). Secondary Qualitative Research Methodology Using Online Data within the Context of Social Sciences. </a:t>
            </a:r>
            <a:r>
              <a:rPr lang="en-GB" sz="1600" i="1" dirty="0"/>
              <a:t>International Journal of Qualitative Methods</a:t>
            </a:r>
            <a:r>
              <a:rPr lang="en-GB" sz="1600" dirty="0"/>
              <a:t>, [online] 22(1), pp.1–19. Available at: https://journals.sagepub.com/doi/10.1177/16094069231180160 [Accessed 23A Oct. 2025].</a:t>
            </a:r>
          </a:p>
          <a:p>
            <a:r>
              <a:rPr lang="en-GB" sz="1600" dirty="0"/>
              <a:t>Cooper, C. and Hall, C. (2018). </a:t>
            </a:r>
            <a:r>
              <a:rPr lang="en-GB" sz="1600" i="1" dirty="0"/>
              <a:t>Contemporary Tourism: An International Approach Fourth Edition</a:t>
            </a:r>
            <a:r>
              <a:rPr lang="en-GB" sz="1600" dirty="0"/>
              <a:t>. [online] Available at: </a:t>
            </a:r>
            <a:r>
              <a:rPr lang="en-GB" sz="1600" u="sng" dirty="0">
                <a:hlinkClick r:id="rId3"/>
              </a:rPr>
              <a:t>https://goodfellowpublishers.com/free_files/Contents%20and%20copyright-f12dbe63bd8902ee19413d375ccac23a.pdf</a:t>
            </a:r>
            <a:r>
              <a:rPr lang="en-GB" sz="1600" dirty="0"/>
              <a:t>  [Accessed 6 Nov. 2025].</a:t>
            </a:r>
          </a:p>
          <a:p>
            <a:r>
              <a:rPr lang="en-GB" sz="1600" dirty="0"/>
              <a:t>Costa, V. and Costa, C. (2022). </a:t>
            </a:r>
            <a:r>
              <a:rPr lang="en-GB" sz="1600" i="1" dirty="0"/>
              <a:t>Sustainability and Competitiveness in the Hospitality Industry</a:t>
            </a:r>
            <a:r>
              <a:rPr lang="en-GB" sz="1600" dirty="0"/>
              <a:t>. [online] </a:t>
            </a:r>
            <a:r>
              <a:rPr lang="en-GB" sz="1600" i="1" dirty="0"/>
              <a:t>Advances in Hospitality, Tourism, and the Services Industry</a:t>
            </a:r>
            <a:r>
              <a:rPr lang="en-GB" sz="1600" dirty="0"/>
              <a:t>. IGI Global. </a:t>
            </a:r>
            <a:r>
              <a:rPr lang="en-GB" sz="1600" dirty="0" err="1"/>
              <a:t>doi</a:t>
            </a:r>
            <a:r>
              <a:rPr lang="en-GB" sz="1600" dirty="0"/>
              <a:t>: </a:t>
            </a:r>
            <a:r>
              <a:rPr lang="en-GB" sz="1600" u="sng" dirty="0">
                <a:hlinkClick r:id="rId4"/>
              </a:rPr>
              <a:t>https://doi.org/10.4018/978-1-7998-9285-4</a:t>
            </a:r>
            <a:r>
              <a:rPr lang="en-GB" sz="1600" dirty="0"/>
              <a:t> .</a:t>
            </a:r>
          </a:p>
          <a:p>
            <a:r>
              <a:rPr lang="en-GB" sz="1600" dirty="0"/>
              <a:t>Ford, R.C. and Sturman, M.C. (2020). </a:t>
            </a:r>
            <a:r>
              <a:rPr lang="en-GB" sz="1600" i="1" dirty="0"/>
              <a:t>Managing hospitality organizations : achieving excellence in the guest experience</a:t>
            </a:r>
            <a:r>
              <a:rPr lang="en-GB" sz="1600" dirty="0"/>
              <a:t>. [online] Thousand Oaks, California: Sage Publications, Inc. Available at: </a:t>
            </a:r>
            <a:r>
              <a:rPr lang="en-GB" sz="1600" u="sng" dirty="0">
                <a:hlinkClick r:id="rId5"/>
              </a:rPr>
              <a:t>https://www.amazon.com/Managing-Hospitality-Organizations-Excellence-Experience/dp/1544321503</a:t>
            </a:r>
            <a:r>
              <a:rPr lang="en-GB" sz="1600" dirty="0"/>
              <a:t>  [Accessed 4 Nov. 2025].</a:t>
            </a:r>
          </a:p>
          <a:p>
            <a:r>
              <a:rPr lang="en-GB" sz="1600" dirty="0"/>
              <a:t>Hilton (2022). </a:t>
            </a:r>
            <a:r>
              <a:rPr lang="en-GB" sz="1600" i="1" dirty="0"/>
              <a:t>What Is Thrive at Hilton? Q&amp;A with Hilton Benefits Leader</a:t>
            </a:r>
            <a:r>
              <a:rPr lang="en-GB" sz="1600" dirty="0"/>
              <a:t>. [online] Hilton. Available at: https://jobs.hilton.com/us/en/blogarticle/what-is-thrive-at-hilton-qa-with-benefits-leader [Accessed 20 Oct. 2025].</a:t>
            </a:r>
          </a:p>
          <a:p>
            <a:r>
              <a:rPr lang="en-GB" sz="1600" dirty="0"/>
              <a:t>Ivanov, S.H. and Webster, C. (2019). </a:t>
            </a:r>
            <a:r>
              <a:rPr lang="en-GB" sz="1600" i="1" dirty="0"/>
              <a:t>Robots, Artificial Intelligence, and Service Automation in Travel, Tourism and Hospitality</a:t>
            </a:r>
            <a:r>
              <a:rPr lang="en-GB" sz="1600" dirty="0"/>
              <a:t>. [online] Emerald Publishing Limited. </a:t>
            </a:r>
            <a:r>
              <a:rPr lang="en-GB" sz="1600" dirty="0" err="1"/>
              <a:t>doi</a:t>
            </a:r>
            <a:r>
              <a:rPr lang="en-GB" sz="1600" dirty="0"/>
              <a:t>: </a:t>
            </a:r>
            <a:r>
              <a:rPr lang="en-GB" sz="1600" u="sng" dirty="0">
                <a:hlinkClick r:id="rId6"/>
              </a:rPr>
              <a:t>https://doi.org/10.1108/9781787566873</a:t>
            </a:r>
            <a:r>
              <a:rPr lang="en-GB" sz="1600" dirty="0"/>
              <a:t> .</a:t>
            </a:r>
          </a:p>
          <a:p>
            <a:r>
              <a:rPr lang="en-GB" sz="1600" dirty="0"/>
              <a:t>Sharma, M., Singh, A.K. and Tyagi, P. (2024). </a:t>
            </a:r>
            <a:r>
              <a:rPr lang="en-GB" sz="1600" i="1" dirty="0"/>
              <a:t>Proceedings of the International Conference on Innovation and Regenerative Trends in Tourism and Hospitality Industry (IRTTHI 2024)</a:t>
            </a:r>
            <a:r>
              <a:rPr lang="en-GB" sz="1600" dirty="0"/>
              <a:t>. [online] Google Books. Available at: </a:t>
            </a:r>
            <a:r>
              <a:rPr lang="en-GB" sz="1600" u="sng" dirty="0">
                <a:hlinkClick r:id="rId7"/>
              </a:rPr>
              <a:t>https://books.google.com/books/about/Proceedings_of_the_International_Confere.html?id=XUMOEQAAQBAJ</a:t>
            </a:r>
            <a:r>
              <a:rPr lang="en-GB" sz="1600" dirty="0"/>
              <a:t>  [Accessed 5 Nov. 2025].</a:t>
            </a:r>
            <a:endParaRPr lang="en-GB" sz="1000" dirty="0"/>
          </a:p>
        </p:txBody>
      </p:sp>
    </p:spTree>
    <p:extLst>
      <p:ext uri="{BB962C8B-B14F-4D97-AF65-F5344CB8AC3E}">
        <p14:creationId xmlns:p14="http://schemas.microsoft.com/office/powerpoint/2010/main" val="26520364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128</TotalTime>
  <Words>3198</Words>
  <Application>Microsoft Office PowerPoint</Application>
  <PresentationFormat>Widescreen</PresentationFormat>
  <Paragraphs>100</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The Deepening Mental Health Crisis in the Hospitality Industry</vt:lpstr>
      <vt:lpstr>Introduction</vt:lpstr>
      <vt:lpstr>Literature Review</vt:lpstr>
      <vt:lpstr>Method</vt:lpstr>
      <vt:lpstr>5 WHY Analysis</vt:lpstr>
      <vt:lpstr>PEAS Analysis (Problem, Evidence, Analysis, Solution)</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Deepening Mental Health Crisis in the Hospitality Industry</dc:title>
  <cp:lastModifiedBy>shahjahan ali</cp:lastModifiedBy>
  <cp:revision>1</cp:revision>
  <dcterms:created xsi:type="dcterms:W3CDTF">2025-10-12T17:47:52Z</dcterms:created>
  <dcterms:modified xsi:type="dcterms:W3CDTF">2025-11-06T21:52:53Z</dcterms:modified>
</cp:coreProperties>
</file>