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7"/>
  </p:notesMasterIdLst>
  <p:handoutMasterIdLst>
    <p:handoutMasterId r:id="rId38"/>
  </p:handoutMasterIdLst>
  <p:sldIdLst>
    <p:sldId id="257" r:id="rId5"/>
    <p:sldId id="298" r:id="rId6"/>
    <p:sldId id="265" r:id="rId7"/>
    <p:sldId id="269" r:id="rId8"/>
    <p:sldId id="270" r:id="rId9"/>
    <p:sldId id="274" r:id="rId10"/>
    <p:sldId id="271" r:id="rId11"/>
    <p:sldId id="284" r:id="rId12"/>
    <p:sldId id="283" r:id="rId13"/>
    <p:sldId id="285" r:id="rId14"/>
    <p:sldId id="287" r:id="rId15"/>
    <p:sldId id="275" r:id="rId16"/>
    <p:sldId id="276" r:id="rId17"/>
    <p:sldId id="277" r:id="rId18"/>
    <p:sldId id="279" r:id="rId19"/>
    <p:sldId id="278" r:id="rId20"/>
    <p:sldId id="281" r:id="rId21"/>
    <p:sldId id="282" r:id="rId22"/>
    <p:sldId id="280" r:id="rId23"/>
    <p:sldId id="288" r:id="rId24"/>
    <p:sldId id="286" r:id="rId25"/>
    <p:sldId id="289" r:id="rId26"/>
    <p:sldId id="290" r:id="rId27"/>
    <p:sldId id="268" r:id="rId28"/>
    <p:sldId id="291" r:id="rId29"/>
    <p:sldId id="292" r:id="rId30"/>
    <p:sldId id="293" r:id="rId31"/>
    <p:sldId id="294" r:id="rId32"/>
    <p:sldId id="295" r:id="rId33"/>
    <p:sldId id="272" r:id="rId34"/>
    <p:sldId id="296" r:id="rId35"/>
    <p:sldId id="297" r:id="rId3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p:cViewPr varScale="1">
        <p:scale>
          <a:sx n="119" d="100"/>
          <a:sy n="119" d="100"/>
        </p:scale>
        <p:origin x="96" y="204"/>
      </p:cViewPr>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99" d="100"/>
          <a:sy n="99" d="100"/>
        </p:scale>
        <p:origin x="3570" y="7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7B5A37F-4AF9-45E4-8864-0CC5BD817D5B}" type="datetime1">
              <a:rPr lang="en-GB" smtClean="0"/>
              <a:t>18/01/2026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50AD62A-9EE1-43E3-A7E5-D268F71DF3EB}" type="slidenum">
              <a:rPr lang="en-GB" smtClean="0"/>
              <a:t>‹#›</a:t>
            </a:fld>
            <a:endParaRPr lang="en-GB" dirty="0"/>
          </a:p>
        </p:txBody>
      </p:sp>
    </p:spTree>
    <p:extLst>
      <p:ext uri="{BB962C8B-B14F-4D97-AF65-F5344CB8AC3E}">
        <p14:creationId xmlns:p14="http://schemas.microsoft.com/office/powerpoint/2010/main" val="143644828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8B88B00A-848A-4ECD-9296-B4484C86DA35}" type="datetime1">
              <a:rPr lang="en-GB" noProof="0" smtClean="0"/>
              <a:t>18/01/2026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534C2EF-8A97-4DAF-B099-E567883644D6}" type="slidenum">
              <a:rPr lang="en-GB" noProof="0" smtClean="0"/>
              <a:t>‹#›</a:t>
            </a:fld>
            <a:endParaRPr lang="en-GB" noProof="0" dirty="0"/>
          </a:p>
        </p:txBody>
      </p:sp>
    </p:spTree>
    <p:extLst>
      <p:ext uri="{BB962C8B-B14F-4D97-AF65-F5344CB8AC3E}">
        <p14:creationId xmlns:p14="http://schemas.microsoft.com/office/powerpoint/2010/main" val="71809116"/>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a:t>
            </a:fld>
            <a:endParaRPr lang="en-GB" dirty="0"/>
          </a:p>
        </p:txBody>
      </p:sp>
    </p:spTree>
    <p:extLst>
      <p:ext uri="{BB962C8B-B14F-4D97-AF65-F5344CB8AC3E}">
        <p14:creationId xmlns:p14="http://schemas.microsoft.com/office/powerpoint/2010/main" val="3969809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a:t>
            </a:fld>
            <a:endParaRPr lang="en-GB" dirty="0"/>
          </a:p>
        </p:txBody>
      </p:sp>
    </p:spTree>
    <p:extLst>
      <p:ext uri="{BB962C8B-B14F-4D97-AF65-F5344CB8AC3E}">
        <p14:creationId xmlns:p14="http://schemas.microsoft.com/office/powerpoint/2010/main" val="32400368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NOTE: To change images on this slide, select a picture and delete it. Then click the Insert Picture icon in the placeholder to insert your own image.</a:t>
            </a:r>
          </a:p>
        </p:txBody>
      </p:sp>
      <p:sp>
        <p:nvSpPr>
          <p:cNvPr id="4" name="Slide Number Placeholder 3"/>
          <p:cNvSpPr>
            <a:spLocks noGrp="1"/>
          </p:cNvSpPr>
          <p:nvPr>
            <p:ph type="sldNum" sz="quarter" idx="10"/>
          </p:nvPr>
        </p:nvSpPr>
        <p:spPr/>
        <p:txBody>
          <a:bodyPr rtlCol="0"/>
          <a:lstStyle/>
          <a:p>
            <a:pPr rtl="0"/>
            <a:fld id="{5534C2EF-8A97-4DAF-B099-E567883644D6}" type="slidenum">
              <a:rPr lang="en-GB" smtClean="0"/>
              <a:t>3</a:t>
            </a:fld>
            <a:endParaRPr lang="en-GB" dirty="0"/>
          </a:p>
        </p:txBody>
      </p:sp>
    </p:spTree>
    <p:extLst>
      <p:ext uri="{BB962C8B-B14F-4D97-AF65-F5344CB8AC3E}">
        <p14:creationId xmlns:p14="http://schemas.microsoft.com/office/powerpoint/2010/main" val="38860149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4</a:t>
            </a:fld>
            <a:endParaRPr lang="en-GB" dirty="0"/>
          </a:p>
        </p:txBody>
      </p:sp>
    </p:spTree>
    <p:extLst>
      <p:ext uri="{BB962C8B-B14F-4D97-AF65-F5344CB8AC3E}">
        <p14:creationId xmlns:p14="http://schemas.microsoft.com/office/powerpoint/2010/main" val="3240036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5</a:t>
            </a:fld>
            <a:endParaRPr lang="en-GB" dirty="0"/>
          </a:p>
        </p:txBody>
      </p:sp>
    </p:spTree>
    <p:extLst>
      <p:ext uri="{BB962C8B-B14F-4D97-AF65-F5344CB8AC3E}">
        <p14:creationId xmlns:p14="http://schemas.microsoft.com/office/powerpoint/2010/main" val="2881228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6</a:t>
            </a:fld>
            <a:endParaRPr lang="en-GB" dirty="0"/>
          </a:p>
        </p:txBody>
      </p:sp>
    </p:spTree>
    <p:extLst>
      <p:ext uri="{BB962C8B-B14F-4D97-AF65-F5344CB8AC3E}">
        <p14:creationId xmlns:p14="http://schemas.microsoft.com/office/powerpoint/2010/main" val="27998981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7</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8</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9</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10</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11</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12</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13</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14</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15</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16</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17</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18</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19</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20</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21</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22</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23</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dirty="0"/>
              <a:t>NOTE: To change images on this slide, select a picture and delete it. Then click the Insert Picture icon in the placeholder to insert your own image.</a:t>
            </a:r>
          </a:p>
        </p:txBody>
      </p:sp>
      <p:sp>
        <p:nvSpPr>
          <p:cNvPr id="4" name="Slide Number Placeholder 3"/>
          <p:cNvSpPr>
            <a:spLocks noGrp="1"/>
          </p:cNvSpPr>
          <p:nvPr>
            <p:ph type="sldNum" sz="quarter" idx="10"/>
          </p:nvPr>
        </p:nvSpPr>
        <p:spPr/>
        <p:txBody>
          <a:bodyPr rtlCol="0"/>
          <a:lstStyle/>
          <a:p>
            <a:pPr rtl="0"/>
            <a:fld id="{5534C2EF-8A97-4DAF-B099-E567883644D6}" type="slidenum">
              <a:rPr lang="en-GB" smtClean="0"/>
              <a:t>24</a:t>
            </a:fld>
            <a:endParaRPr lang="en-GB" dirty="0"/>
          </a:p>
        </p:txBody>
      </p:sp>
    </p:spTree>
    <p:extLst>
      <p:ext uri="{BB962C8B-B14F-4D97-AF65-F5344CB8AC3E}">
        <p14:creationId xmlns:p14="http://schemas.microsoft.com/office/powerpoint/2010/main" val="5532655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25</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26</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27</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28</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29</a:t>
            </a:fld>
            <a:endParaRPr lang="en-GB" dirty="0"/>
          </a:p>
        </p:txBody>
      </p:sp>
    </p:spTree>
    <p:extLst>
      <p:ext uri="{BB962C8B-B14F-4D97-AF65-F5344CB8AC3E}">
        <p14:creationId xmlns:p14="http://schemas.microsoft.com/office/powerpoint/2010/main" val="21622402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30</a:t>
            </a:fld>
            <a:endParaRPr lang="en-GB" dirty="0"/>
          </a:p>
        </p:txBody>
      </p:sp>
    </p:spTree>
    <p:extLst>
      <p:ext uri="{BB962C8B-B14F-4D97-AF65-F5344CB8AC3E}">
        <p14:creationId xmlns:p14="http://schemas.microsoft.com/office/powerpoint/2010/main" val="37919913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31</a:t>
            </a:fld>
            <a:endParaRPr lang="en-GB" dirty="0"/>
          </a:p>
        </p:txBody>
      </p:sp>
    </p:spTree>
    <p:extLst>
      <p:ext uri="{BB962C8B-B14F-4D97-AF65-F5344CB8AC3E}">
        <p14:creationId xmlns:p14="http://schemas.microsoft.com/office/powerpoint/2010/main" val="37919913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5534C2EF-8A97-4DAF-B099-E567883644D6}" type="slidenum">
              <a:rPr lang="en-GB" smtClean="0"/>
              <a:t>32</a:t>
            </a:fld>
            <a:endParaRPr lang="en-GB" dirty="0"/>
          </a:p>
        </p:txBody>
      </p:sp>
    </p:spTree>
    <p:extLst>
      <p:ext uri="{BB962C8B-B14F-4D97-AF65-F5344CB8AC3E}">
        <p14:creationId xmlns:p14="http://schemas.microsoft.com/office/powerpoint/2010/main" val="3791991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2124" r="323" b="422"/>
          <a:stretch/>
        </p:blipFill>
        <p:spPr>
          <a:xfrm>
            <a:off x="1524" y="1"/>
            <a:ext cx="12188952" cy="6858000"/>
          </a:xfrm>
          <a:prstGeom prst="rect">
            <a:avLst/>
          </a:prstGeom>
        </p:spPr>
      </p:pic>
      <p:sp>
        <p:nvSpPr>
          <p:cNvPr id="2" name="Title 1"/>
          <p:cNvSpPr>
            <a:spLocks noGrp="1"/>
          </p:cNvSpPr>
          <p:nvPr>
            <p:ph type="ctrTitle"/>
          </p:nvPr>
        </p:nvSpPr>
        <p:spPr>
          <a:xfrm>
            <a:off x="838200" y="533400"/>
            <a:ext cx="8458200" cy="1828800"/>
          </a:xfrm>
        </p:spPr>
        <p:txBody>
          <a:bodyPr rtlCol="0" anchor="b">
            <a:normAutofit/>
          </a:bodyPr>
          <a:lstStyle>
            <a:lvl1pPr algn="l">
              <a:defRPr sz="4400"/>
            </a:lvl1pPr>
          </a:lstStyle>
          <a:p>
            <a:pPr rtl="0"/>
            <a:r>
              <a:rPr lang="en-GB" noProof="0"/>
              <a:t>Click to edit Master title style</a:t>
            </a:r>
            <a:endParaRPr lang="en-GB" noProof="0" dirty="0"/>
          </a:p>
        </p:txBody>
      </p:sp>
      <p:sp>
        <p:nvSpPr>
          <p:cNvPr id="3" name="Subtitle 2"/>
          <p:cNvSpPr>
            <a:spLocks noGrp="1"/>
          </p:cNvSpPr>
          <p:nvPr>
            <p:ph type="subTitle" idx="1"/>
          </p:nvPr>
        </p:nvSpPr>
        <p:spPr>
          <a:xfrm>
            <a:off x="838200" y="2438400"/>
            <a:ext cx="7086600" cy="914400"/>
          </a:xfrm>
        </p:spPr>
        <p:txBody>
          <a:bodyPr rtlCol="0">
            <a:normAutofit/>
          </a:bodyPr>
          <a:lstStyle>
            <a:lvl1pPr marL="0" indent="0" algn="l">
              <a:spcBef>
                <a:spcPts val="1200"/>
              </a:spcBef>
              <a:buNone/>
              <a:defRPr sz="24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endParaRPr lang="en-GB" noProof="0" dirty="0"/>
          </a:p>
        </p:txBody>
      </p:sp>
    </p:spTree>
    <p:extLst>
      <p:ext uri="{BB962C8B-B14F-4D97-AF65-F5344CB8AC3E}">
        <p14:creationId xmlns:p14="http://schemas.microsoft.com/office/powerpoint/2010/main" val="4154451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2B4CDFD9-B3EA-421A-B59B-79EE289E80ED}" type="datetime1">
              <a:rPr lang="en-GB" noProof="0" smtClean="0"/>
              <a:t>18/01/2026</a:t>
            </a:fld>
            <a:endParaRPr lang="en-GB" noProof="0" dirty="0"/>
          </a:p>
        </p:txBody>
      </p:sp>
      <p:sp>
        <p:nvSpPr>
          <p:cNvPr id="6" name="Slide Number Placeholder 5"/>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1035739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print">
            <a:extLst>
              <a:ext uri="{28A0092B-C50C-407E-A947-70E740481C1C}">
                <a14:useLocalDpi xmlns:a14="http://schemas.microsoft.com/office/drawing/2010/main" val="0"/>
              </a:ext>
            </a:extLst>
          </a:blip>
          <a:srcRect l="434" t="422"/>
          <a:stretch/>
        </p:blipFill>
        <p:spPr>
          <a:xfrm>
            <a:off x="0" y="0"/>
            <a:ext cx="12188952" cy="6857176"/>
          </a:xfrm>
          <a:prstGeom prst="rect">
            <a:avLst/>
          </a:prstGeom>
        </p:spPr>
      </p:pic>
      <p:sp>
        <p:nvSpPr>
          <p:cNvPr id="2" name="Title 1"/>
          <p:cNvSpPr>
            <a:spLocks noGrp="1"/>
          </p:cNvSpPr>
          <p:nvPr>
            <p:ph type="title"/>
          </p:nvPr>
        </p:nvSpPr>
        <p:spPr>
          <a:xfrm>
            <a:off x="3352800" y="533400"/>
            <a:ext cx="7315200" cy="1828800"/>
          </a:xfrm>
        </p:spPr>
        <p:txBody>
          <a:bodyPr rtlCol="0" anchor="b">
            <a:normAutofit/>
          </a:bodyPr>
          <a:lstStyle>
            <a:lvl1pPr>
              <a:defRPr sz="4400"/>
            </a:lvl1p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3352800" y="2438400"/>
            <a:ext cx="5486400" cy="914400"/>
          </a:xfrm>
        </p:spPr>
        <p:txBody>
          <a:bodyPr rtlCol="0">
            <a:normAutofit/>
          </a:bodyPr>
          <a:lstStyle>
            <a:lvl1pPr marL="0" indent="0">
              <a:spcBef>
                <a:spcPts val="1200"/>
              </a:spcBef>
              <a:buNone/>
              <a:defRPr sz="24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Tree>
    <p:extLst>
      <p:ext uri="{BB962C8B-B14F-4D97-AF65-F5344CB8AC3E}">
        <p14:creationId xmlns:p14="http://schemas.microsoft.com/office/powerpoint/2010/main" val="2279508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Content Placeholder 2"/>
          <p:cNvSpPr>
            <a:spLocks noGrp="1"/>
          </p:cNvSpPr>
          <p:nvPr>
            <p:ph sz="half" idx="1"/>
          </p:nvPr>
        </p:nvSpPr>
        <p:spPr>
          <a:xfrm>
            <a:off x="1524000" y="1825625"/>
            <a:ext cx="4389120" cy="34747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Content Placeholder 3"/>
          <p:cNvSpPr>
            <a:spLocks noGrp="1"/>
          </p:cNvSpPr>
          <p:nvPr>
            <p:ph sz="half" idx="2"/>
          </p:nvPr>
        </p:nvSpPr>
        <p:spPr>
          <a:xfrm>
            <a:off x="6278880" y="1825625"/>
            <a:ext cx="4389120" cy="347472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25CFA9F0-87F7-4B7A-9F87-545EDF73314F}" type="datetime1">
              <a:rPr lang="en-GB" noProof="0" smtClean="0"/>
              <a:t>18/01/2026</a:t>
            </a:fld>
            <a:endParaRPr lang="en-GB" noProof="0" dirty="0"/>
          </a:p>
        </p:txBody>
      </p:sp>
      <p:sp>
        <p:nvSpPr>
          <p:cNvPr id="7" name="Slide Number Placeholder 6"/>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16253026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Text Placeholder 2"/>
          <p:cNvSpPr>
            <a:spLocks noGrp="1"/>
          </p:cNvSpPr>
          <p:nvPr>
            <p:ph type="body" idx="1"/>
          </p:nvPr>
        </p:nvSpPr>
        <p:spPr>
          <a:xfrm>
            <a:off x="1524000" y="1828799"/>
            <a:ext cx="4389120" cy="795867"/>
          </a:xfrm>
        </p:spPr>
        <p:txBody>
          <a:bodyPr rtlCol="0"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524000" y="2624666"/>
            <a:ext cx="4389120" cy="267546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Text Placeholder 4"/>
          <p:cNvSpPr>
            <a:spLocks noGrp="1"/>
          </p:cNvSpPr>
          <p:nvPr>
            <p:ph type="body" sz="quarter" idx="3"/>
          </p:nvPr>
        </p:nvSpPr>
        <p:spPr>
          <a:xfrm>
            <a:off x="6278880" y="1828799"/>
            <a:ext cx="4389120" cy="795867"/>
          </a:xfrm>
        </p:spPr>
        <p:txBody>
          <a:bodyPr rtlCol="0" anchor="ctr">
            <a:normAutofit/>
          </a:bodyPr>
          <a:lstStyle>
            <a:lvl1pPr marL="0" indent="0">
              <a:spcBef>
                <a:spcPts val="0"/>
              </a:spcBef>
              <a:buNone/>
              <a:defRPr sz="2400" b="0">
                <a:solidFill>
                  <a:schemeClr val="accent4">
                    <a:lumMod val="7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278880" y="2624666"/>
            <a:ext cx="4389120" cy="2675467"/>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8" name="Footer Placeholder 7"/>
          <p:cNvSpPr>
            <a:spLocks noGrp="1"/>
          </p:cNvSpPr>
          <p:nvPr>
            <p:ph type="ftr" sz="quarter" idx="11"/>
          </p:nvPr>
        </p:nvSpPr>
        <p:spPr/>
        <p:txBody>
          <a:bodyPr rtlCol="0"/>
          <a:lstStyle/>
          <a:p>
            <a:pPr rtl="0"/>
            <a:r>
              <a:rPr lang="en-GB" noProof="0" dirty="0"/>
              <a:t>Add a footer</a:t>
            </a:r>
          </a:p>
        </p:txBody>
      </p:sp>
      <p:sp>
        <p:nvSpPr>
          <p:cNvPr id="7" name="Date Placeholder 6"/>
          <p:cNvSpPr>
            <a:spLocks noGrp="1"/>
          </p:cNvSpPr>
          <p:nvPr>
            <p:ph type="dt" sz="half" idx="10"/>
          </p:nvPr>
        </p:nvSpPr>
        <p:spPr/>
        <p:txBody>
          <a:bodyPr rtlCol="0"/>
          <a:lstStyle/>
          <a:p>
            <a:pPr rtl="0"/>
            <a:fld id="{FFAD51FD-2265-4464-99A6-D0FE7F1BE714}" type="datetime1">
              <a:rPr lang="en-GB" noProof="0" smtClean="0"/>
              <a:t>18/01/2026</a:t>
            </a:fld>
            <a:endParaRPr lang="en-GB" noProof="0" dirty="0"/>
          </a:p>
        </p:txBody>
      </p:sp>
      <p:sp>
        <p:nvSpPr>
          <p:cNvPr id="9" name="Slide Number Placeholder 8"/>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29000862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4" name="Footer Placeholder 3"/>
          <p:cNvSpPr>
            <a:spLocks noGrp="1"/>
          </p:cNvSpPr>
          <p:nvPr>
            <p:ph type="ftr" sz="quarter" idx="11"/>
          </p:nvPr>
        </p:nvSpPr>
        <p:spPr/>
        <p:txBody>
          <a:bodyPr rtlCol="0"/>
          <a:lstStyle/>
          <a:p>
            <a:pPr rtl="0"/>
            <a:r>
              <a:rPr lang="en-GB" noProof="0" dirty="0"/>
              <a:t>Add a footer</a:t>
            </a:r>
          </a:p>
        </p:txBody>
      </p:sp>
      <p:sp>
        <p:nvSpPr>
          <p:cNvPr id="3" name="Date Placeholder 2"/>
          <p:cNvSpPr>
            <a:spLocks noGrp="1"/>
          </p:cNvSpPr>
          <p:nvPr>
            <p:ph type="dt" sz="half" idx="10"/>
          </p:nvPr>
        </p:nvSpPr>
        <p:spPr/>
        <p:txBody>
          <a:bodyPr rtlCol="0"/>
          <a:lstStyle/>
          <a:p>
            <a:pPr rtl="0"/>
            <a:fld id="{F5CDF3F4-D04E-4D2D-9ABC-243A97E4C559}" type="datetime1">
              <a:rPr lang="en-GB" noProof="0" smtClean="0"/>
              <a:t>18/01/2026</a:t>
            </a:fld>
            <a:endParaRPr lang="en-GB" noProof="0" dirty="0"/>
          </a:p>
        </p:txBody>
      </p:sp>
      <p:sp>
        <p:nvSpPr>
          <p:cNvPr id="5" name="Slide Number Placeholder 4"/>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645025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rtlCol="0"/>
          <a:lstStyle/>
          <a:p>
            <a:pPr rtl="0"/>
            <a:r>
              <a:rPr lang="en-GB" noProof="0" dirty="0"/>
              <a:t>Add a footer</a:t>
            </a:r>
          </a:p>
        </p:txBody>
      </p:sp>
      <p:sp>
        <p:nvSpPr>
          <p:cNvPr id="2" name="Date Placeholder 1"/>
          <p:cNvSpPr>
            <a:spLocks noGrp="1"/>
          </p:cNvSpPr>
          <p:nvPr>
            <p:ph type="dt" sz="half" idx="10"/>
          </p:nvPr>
        </p:nvSpPr>
        <p:spPr/>
        <p:txBody>
          <a:bodyPr rtlCol="0"/>
          <a:lstStyle/>
          <a:p>
            <a:pPr rtl="0"/>
            <a:fld id="{D7507679-C931-4C2B-A161-69909595520E}" type="datetime1">
              <a:rPr lang="en-GB" noProof="0" smtClean="0"/>
              <a:t>18/01/2026</a:t>
            </a:fld>
            <a:endParaRPr lang="en-GB" noProof="0" dirty="0"/>
          </a:p>
        </p:txBody>
      </p:sp>
      <p:sp>
        <p:nvSpPr>
          <p:cNvPr id="4" name="Slide Number Placeholder 3"/>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35800713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chor="b"/>
          <a:lstStyle>
            <a:lvl1pPr>
              <a:defRPr sz="3200"/>
            </a:lvl1pPr>
          </a:lstStyle>
          <a:p>
            <a:pPr rtl="0"/>
            <a:r>
              <a:rPr lang="en-GB" noProof="0"/>
              <a:t>Click to edit Master title style</a:t>
            </a:r>
            <a:endParaRPr lang="en-GB" noProof="0" dirty="0"/>
          </a:p>
        </p:txBody>
      </p:sp>
      <p:sp>
        <p:nvSpPr>
          <p:cNvPr id="3" name="Content Placeholder 2"/>
          <p:cNvSpPr>
            <a:spLocks noGrp="1"/>
          </p:cNvSpPr>
          <p:nvPr>
            <p:ph idx="1"/>
          </p:nvPr>
        </p:nvSpPr>
        <p:spPr>
          <a:xfrm>
            <a:off x="4724400" y="1828800"/>
            <a:ext cx="5943600" cy="3476625"/>
          </a:xfrm>
        </p:spPr>
        <p:txBody>
          <a:bodyPr rtlCol="0">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4" name="Text Placeholder 3"/>
          <p:cNvSpPr>
            <a:spLocks noGrp="1"/>
          </p:cNvSpPr>
          <p:nvPr>
            <p:ph type="body" sz="half" idx="2"/>
          </p:nvPr>
        </p:nvSpPr>
        <p:spPr>
          <a:xfrm>
            <a:off x="1523999" y="1828800"/>
            <a:ext cx="2926080" cy="3476625"/>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B2AB2539-38DF-4CA5-87A7-E69B9F49F297}" type="datetime1">
              <a:rPr lang="en-GB" noProof="0" smtClean="0"/>
              <a:t>18/01/2026</a:t>
            </a:fld>
            <a:endParaRPr lang="en-GB" noProof="0" dirty="0"/>
          </a:p>
        </p:txBody>
      </p:sp>
      <p:sp>
        <p:nvSpPr>
          <p:cNvPr id="7" name="Slide Number Placeholder 6"/>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807354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Freeform 5"/>
          <p:cNvSpPr>
            <a:spLocks/>
          </p:cNvSpPr>
          <p:nvPr/>
        </p:nvSpPr>
        <p:spPr bwMode="gray">
          <a:xfrm>
            <a:off x="804333" y="1695450"/>
            <a:ext cx="5596467" cy="3295650"/>
          </a:xfrm>
          <a:custGeom>
            <a:avLst/>
            <a:gdLst>
              <a:gd name="T0" fmla="*/ 1279 w 1347"/>
              <a:gd name="T1" fmla="*/ 919 h 986"/>
              <a:gd name="T2" fmla="*/ 65 w 1347"/>
              <a:gd name="T3" fmla="*/ 919 h 986"/>
              <a:gd name="T4" fmla="*/ 65 w 1347"/>
              <a:gd name="T5" fmla="*/ 64 h 986"/>
              <a:gd name="T6" fmla="*/ 1279 w 1347"/>
              <a:gd name="T7" fmla="*/ 64 h 986"/>
              <a:gd name="T8" fmla="*/ 1279 w 1347"/>
              <a:gd name="T9" fmla="*/ 919 h 986"/>
            </a:gdLst>
            <a:ahLst/>
            <a:cxnLst>
              <a:cxn ang="0">
                <a:pos x="T0" y="T1"/>
              </a:cxn>
              <a:cxn ang="0">
                <a:pos x="T2" y="T3"/>
              </a:cxn>
              <a:cxn ang="0">
                <a:pos x="T4" y="T5"/>
              </a:cxn>
              <a:cxn ang="0">
                <a:pos x="T6" y="T7"/>
              </a:cxn>
              <a:cxn ang="0">
                <a:pos x="T8" y="T9"/>
              </a:cxn>
            </a:cxnLst>
            <a:rect l="0" t="0" r="r" b="b"/>
            <a:pathLst>
              <a:path w="1347" h="986">
                <a:moveTo>
                  <a:pt x="1279" y="919"/>
                </a:moveTo>
                <a:cubicBezTo>
                  <a:pt x="1211" y="986"/>
                  <a:pt x="121" y="974"/>
                  <a:pt x="65" y="919"/>
                </a:cubicBezTo>
                <a:cubicBezTo>
                  <a:pt x="9" y="863"/>
                  <a:pt x="0" y="128"/>
                  <a:pt x="65" y="64"/>
                </a:cubicBezTo>
                <a:cubicBezTo>
                  <a:pt x="130" y="0"/>
                  <a:pt x="1217" y="3"/>
                  <a:pt x="1279" y="64"/>
                </a:cubicBezTo>
                <a:cubicBezTo>
                  <a:pt x="1341" y="125"/>
                  <a:pt x="1347" y="852"/>
                  <a:pt x="1279" y="919"/>
                </a:cubicBezTo>
                <a:close/>
              </a:path>
            </a:pathLst>
          </a:custGeom>
          <a:solidFill>
            <a:srgbClr val="FFFFFF"/>
          </a:solidFill>
          <a:ln>
            <a:noFill/>
          </a:ln>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 name="Title 1"/>
          <p:cNvSpPr>
            <a:spLocks noGrp="1"/>
          </p:cNvSpPr>
          <p:nvPr>
            <p:ph type="title"/>
          </p:nvPr>
        </p:nvSpPr>
        <p:spPr/>
        <p:txBody>
          <a:bodyPr rtlCol="0" anchor="b"/>
          <a:lstStyle>
            <a:lvl1pPr>
              <a:defRPr sz="3200"/>
            </a:lvl1pPr>
          </a:lstStyle>
          <a:p>
            <a:pPr rtl="0"/>
            <a:r>
              <a:rPr lang="en-GB" noProof="0"/>
              <a:t>Click to edit Master title style</a:t>
            </a:r>
            <a:endParaRPr lang="en-GB" noProof="0" dirty="0"/>
          </a:p>
        </p:txBody>
      </p:sp>
      <p:sp>
        <p:nvSpPr>
          <p:cNvPr id="12" name="Picture Placeholder 11" descr="An empty placeholder to add an image. Click on the placeholder and select the image that you wish to add"/>
          <p:cNvSpPr>
            <a:spLocks noGrp="1"/>
          </p:cNvSpPr>
          <p:nvPr>
            <p:ph type="pic" idx="1"/>
          </p:nvPr>
        </p:nvSpPr>
        <p:spPr>
          <a:xfrm>
            <a:off x="1006022" y="1874520"/>
            <a:ext cx="5193089" cy="2937510"/>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chemeClr val="accent2">
              <a:lumMod val="20000"/>
              <a:lumOff val="80000"/>
            </a:schemeClr>
          </a:solidFill>
        </p:spPr>
        <p:txBody>
          <a:bodyPr wrap="square" tIns="365760" rtlCol="0">
            <a:no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endParaRPr lang="en-GB" noProof="0" dirty="0"/>
          </a:p>
        </p:txBody>
      </p:sp>
      <p:sp>
        <p:nvSpPr>
          <p:cNvPr id="4" name="Text Placeholder 3"/>
          <p:cNvSpPr>
            <a:spLocks noGrp="1"/>
          </p:cNvSpPr>
          <p:nvPr>
            <p:ph type="body" sz="half" idx="2"/>
          </p:nvPr>
        </p:nvSpPr>
        <p:spPr>
          <a:xfrm>
            <a:off x="7010400" y="2245995"/>
            <a:ext cx="3657600" cy="2194560"/>
          </a:xfrm>
        </p:spPr>
        <p:txBody>
          <a:bodyPr rtlCol="0">
            <a:normAutofit/>
          </a:bodyPr>
          <a:lstStyle>
            <a:lvl1pPr marL="0" indent="0">
              <a:spcBef>
                <a:spcPts val="1200"/>
              </a:spcBef>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6" name="Footer Placeholder 5"/>
          <p:cNvSpPr>
            <a:spLocks noGrp="1"/>
          </p:cNvSpPr>
          <p:nvPr>
            <p:ph type="ftr" sz="quarter" idx="11"/>
          </p:nvPr>
        </p:nvSpPr>
        <p:spPr/>
        <p:txBody>
          <a:bodyPr rtlCol="0"/>
          <a:lstStyle/>
          <a:p>
            <a:pPr rtl="0"/>
            <a:r>
              <a:rPr lang="en-GB" noProof="0" dirty="0"/>
              <a:t>Add a footer</a:t>
            </a:r>
          </a:p>
        </p:txBody>
      </p:sp>
      <p:sp>
        <p:nvSpPr>
          <p:cNvPr id="5" name="Date Placeholder 4"/>
          <p:cNvSpPr>
            <a:spLocks noGrp="1"/>
          </p:cNvSpPr>
          <p:nvPr>
            <p:ph type="dt" sz="half" idx="10"/>
          </p:nvPr>
        </p:nvSpPr>
        <p:spPr/>
        <p:txBody>
          <a:bodyPr rtlCol="0"/>
          <a:lstStyle/>
          <a:p>
            <a:pPr rtl="0"/>
            <a:fld id="{5C6B51CB-EB71-4D50-9CE4-F98A4C970365}" type="datetime1">
              <a:rPr lang="en-GB" noProof="0" smtClean="0"/>
              <a:t>18/01/2026</a:t>
            </a:fld>
            <a:endParaRPr lang="en-GB" noProof="0" dirty="0"/>
          </a:p>
        </p:txBody>
      </p:sp>
      <p:sp>
        <p:nvSpPr>
          <p:cNvPr id="7" name="Slide Number Placeholder 6"/>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6513188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wo Pictures with Captions">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791200"/>
            <a:ext cx="8115419" cy="701674"/>
          </a:xfrm>
        </p:spPr>
        <p:txBody>
          <a:bodyPr vert="horz" lIns="91440" tIns="45720" rIns="91440" bIns="45720" rtlCol="0" anchor="b">
            <a:normAutofit/>
          </a:bodyPr>
          <a:lstStyle>
            <a:lvl1pPr>
              <a:defRPr lang="en-US" sz="2400">
                <a:solidFill>
                  <a:schemeClr val="accent1"/>
                </a:solidFill>
              </a:defRPr>
            </a:lvl1pPr>
          </a:lstStyle>
          <a:p>
            <a:pPr lvl="0" rtl="0"/>
            <a:r>
              <a:rPr lang="en-GB" noProof="0"/>
              <a:t>Click to edit Master title style</a:t>
            </a:r>
            <a:endParaRPr lang="en-GB" noProof="0" dirty="0"/>
          </a:p>
        </p:txBody>
      </p:sp>
      <p:sp>
        <p:nvSpPr>
          <p:cNvPr id="7" name="Freeform 5"/>
          <p:cNvSpPr>
            <a:spLocks/>
          </p:cNvSpPr>
          <p:nvPr/>
        </p:nvSpPr>
        <p:spPr bwMode="gray">
          <a:xfrm>
            <a:off x="762000"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Picture Placeholder 14" descr="An empty placeholder to add an image. Click on the placeholder and select the image that you wish to add"/>
          <p:cNvSpPr>
            <a:spLocks noGrp="1"/>
          </p:cNvSpPr>
          <p:nvPr>
            <p:ph type="pic" sz="quarter" idx="13"/>
          </p:nvPr>
        </p:nvSpPr>
        <p:spPr>
          <a:xfrm>
            <a:off x="992435"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n-GB" noProof="0"/>
              <a:t>Click icon to add picture</a:t>
            </a:r>
            <a:endParaRPr lang="en-GB" noProof="0" dirty="0"/>
          </a:p>
        </p:txBody>
      </p:sp>
      <p:sp>
        <p:nvSpPr>
          <p:cNvPr id="17" name="Text Placeholder 16"/>
          <p:cNvSpPr>
            <a:spLocks noGrp="1"/>
          </p:cNvSpPr>
          <p:nvPr>
            <p:ph type="body" sz="quarter" idx="14"/>
          </p:nvPr>
        </p:nvSpPr>
        <p:spPr>
          <a:xfrm>
            <a:off x="1028581" y="5181600"/>
            <a:ext cx="3566160" cy="493776"/>
          </a:xfrm>
        </p:spPr>
        <p:txBody>
          <a:bodyPr rtlCol="0">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rtl="0"/>
            <a:r>
              <a:rPr lang="en-GB" noProof="0"/>
              <a:t>Click to edit Master text styles</a:t>
            </a:r>
          </a:p>
        </p:txBody>
      </p:sp>
      <p:sp>
        <p:nvSpPr>
          <p:cNvPr id="18" name="Freeform 5"/>
          <p:cNvSpPr>
            <a:spLocks/>
          </p:cNvSpPr>
          <p:nvPr/>
        </p:nvSpPr>
        <p:spPr bwMode="gray">
          <a:xfrm>
            <a:off x="5300133" y="933449"/>
            <a:ext cx="41148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Picture Placeholder 18" descr="An empty placeholder to add an image. Click on the placeholder and select the image that you wish to add"/>
          <p:cNvSpPr>
            <a:spLocks noGrp="1"/>
          </p:cNvSpPr>
          <p:nvPr>
            <p:ph type="pic" sz="quarter" idx="15"/>
          </p:nvPr>
        </p:nvSpPr>
        <p:spPr>
          <a:xfrm>
            <a:off x="5530568" y="1113022"/>
            <a:ext cx="3638453"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n-GB" noProof="0"/>
              <a:t>Click icon to add picture</a:t>
            </a:r>
            <a:endParaRPr lang="en-GB" noProof="0" dirty="0"/>
          </a:p>
        </p:txBody>
      </p:sp>
      <p:sp>
        <p:nvSpPr>
          <p:cNvPr id="20" name="Text Placeholder 16"/>
          <p:cNvSpPr>
            <a:spLocks noGrp="1"/>
          </p:cNvSpPr>
          <p:nvPr>
            <p:ph type="body" sz="quarter" idx="16"/>
          </p:nvPr>
        </p:nvSpPr>
        <p:spPr>
          <a:xfrm>
            <a:off x="5566714" y="5181600"/>
            <a:ext cx="3566160" cy="493776"/>
          </a:xfrm>
        </p:spPr>
        <p:txBody>
          <a:bodyPr rtlCol="0">
            <a:normAutofit/>
          </a:bodyPr>
          <a:lstStyle>
            <a:lvl1pPr marL="0" indent="0">
              <a:buNone/>
              <a:defRPr sz="18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rtl="0"/>
            <a:r>
              <a:rPr lang="en-GB" noProof="0"/>
              <a:t>Click to edit Master text styles</a:t>
            </a:r>
          </a:p>
        </p:txBody>
      </p:sp>
    </p:spTree>
    <p:extLst>
      <p:ext uri="{BB962C8B-B14F-4D97-AF65-F5344CB8AC3E}">
        <p14:creationId xmlns:p14="http://schemas.microsoft.com/office/powerpoint/2010/main" val="203777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hree Pictures with Caption">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55" y="1716"/>
            <a:ext cx="12188952" cy="6856284"/>
          </a:xfrm>
          <a:prstGeom prst="rect">
            <a:avLst/>
          </a:prstGeom>
        </p:spPr>
      </p:pic>
      <p:sp>
        <p:nvSpPr>
          <p:cNvPr id="2" name="Title 1"/>
          <p:cNvSpPr>
            <a:spLocks noGrp="1"/>
          </p:cNvSpPr>
          <p:nvPr>
            <p:ph type="title"/>
          </p:nvPr>
        </p:nvSpPr>
        <p:spPr>
          <a:xfrm>
            <a:off x="1028580" y="5305424"/>
            <a:ext cx="8104083" cy="579921"/>
          </a:xfrm>
        </p:spPr>
        <p:txBody>
          <a:bodyPr rtlCol="0">
            <a:normAutofit/>
          </a:bodyPr>
          <a:lstStyle>
            <a:lvl1pPr>
              <a:defRPr sz="2400">
                <a:solidFill>
                  <a:schemeClr val="accent1"/>
                </a:solidFill>
              </a:defRPr>
            </a:lvl1pPr>
          </a:lstStyle>
          <a:p>
            <a:pPr rtl="0"/>
            <a:r>
              <a:rPr lang="en-GB" noProof="0"/>
              <a:t>Click to edit Master title style</a:t>
            </a:r>
            <a:endParaRPr lang="en-GB" noProof="0" dirty="0"/>
          </a:p>
        </p:txBody>
      </p:sp>
      <p:sp>
        <p:nvSpPr>
          <p:cNvPr id="7" name="Freeform 5"/>
          <p:cNvSpPr>
            <a:spLocks/>
          </p:cNvSpPr>
          <p:nvPr/>
        </p:nvSpPr>
        <p:spPr bwMode="gray">
          <a:xfrm>
            <a:off x="762000" y="933449"/>
            <a:ext cx="5334000" cy="4109465"/>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Picture Placeholder 14" descr="An empty placeholder to add an image. Click on the placeholder and select the image that you wish to add"/>
          <p:cNvSpPr>
            <a:spLocks noGrp="1"/>
          </p:cNvSpPr>
          <p:nvPr>
            <p:ph type="pic" sz="quarter" idx="13"/>
          </p:nvPr>
        </p:nvSpPr>
        <p:spPr>
          <a:xfrm>
            <a:off x="991888" y="1113022"/>
            <a:ext cx="4874224" cy="3750319"/>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n-GB" noProof="0"/>
              <a:t>Click icon to add picture</a:t>
            </a:r>
            <a:endParaRPr lang="en-GB" noProof="0" dirty="0"/>
          </a:p>
        </p:txBody>
      </p:sp>
      <p:sp>
        <p:nvSpPr>
          <p:cNvPr id="18" name="Freeform 5"/>
          <p:cNvSpPr>
            <a:spLocks/>
          </p:cNvSpPr>
          <p:nvPr/>
        </p:nvSpPr>
        <p:spPr bwMode="gray">
          <a:xfrm>
            <a:off x="6323873" y="967316"/>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9" name="Picture Placeholder 18" descr="An empty placeholder to add an image. Click on the placeholder and select the image that you wish to add"/>
          <p:cNvSpPr>
            <a:spLocks noGrp="1"/>
          </p:cNvSpPr>
          <p:nvPr>
            <p:ph type="pic" sz="quarter" idx="15"/>
          </p:nvPr>
        </p:nvSpPr>
        <p:spPr>
          <a:xfrm>
            <a:off x="6506025" y="1109743"/>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n-GB" noProof="0"/>
              <a:t>Click icon to add picture</a:t>
            </a:r>
            <a:endParaRPr lang="en-GB" noProof="0" dirty="0"/>
          </a:p>
        </p:txBody>
      </p:sp>
      <p:sp>
        <p:nvSpPr>
          <p:cNvPr id="12" name="Freeform 5"/>
          <p:cNvSpPr>
            <a:spLocks/>
          </p:cNvSpPr>
          <p:nvPr/>
        </p:nvSpPr>
        <p:spPr bwMode="gray">
          <a:xfrm>
            <a:off x="6323873" y="3060954"/>
            <a:ext cx="2990942" cy="1934384"/>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Picture Placeholder 12" descr="An empty placeholder to add an image. Click on the placeholder and select the image that you wish to add"/>
          <p:cNvSpPr>
            <a:spLocks noGrp="1"/>
          </p:cNvSpPr>
          <p:nvPr>
            <p:ph type="pic" sz="quarter" idx="16"/>
          </p:nvPr>
        </p:nvSpPr>
        <p:spPr>
          <a:xfrm>
            <a:off x="6506025" y="3203381"/>
            <a:ext cx="2626638" cy="1649530"/>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n-GB" noProof="0"/>
              <a:t>Click icon to add picture</a:t>
            </a:r>
            <a:endParaRPr lang="en-GB" noProof="0" dirty="0"/>
          </a:p>
        </p:txBody>
      </p:sp>
      <p:sp>
        <p:nvSpPr>
          <p:cNvPr id="17" name="Text Placeholder 16"/>
          <p:cNvSpPr>
            <a:spLocks noGrp="1"/>
          </p:cNvSpPr>
          <p:nvPr>
            <p:ph type="body" sz="quarter" idx="14"/>
          </p:nvPr>
        </p:nvSpPr>
        <p:spPr>
          <a:xfrm>
            <a:off x="1028581" y="5919255"/>
            <a:ext cx="8104082" cy="497420"/>
          </a:xfrm>
        </p:spPr>
        <p:txBody>
          <a:bodyPr rtlCol="0">
            <a:normAutofit/>
          </a:bodyPr>
          <a:lstStyle>
            <a:lvl1pPr marL="0" indent="0">
              <a:spcBef>
                <a:spcPts val="0"/>
              </a:spcBef>
              <a:buNone/>
              <a:defRPr sz="1600"/>
            </a:lvl1pPr>
            <a:lvl2pPr marL="0" indent="0">
              <a:spcBef>
                <a:spcPts val="1200"/>
              </a:spcBef>
              <a:buNone/>
              <a:defRPr sz="1800"/>
            </a:lvl2pPr>
            <a:lvl3pPr marL="0" indent="0">
              <a:spcBef>
                <a:spcPts val="1200"/>
              </a:spcBef>
              <a:buNone/>
              <a:defRPr sz="1800"/>
            </a:lvl3pPr>
            <a:lvl4pPr marL="0" indent="0">
              <a:spcBef>
                <a:spcPts val="1200"/>
              </a:spcBef>
              <a:buNone/>
              <a:defRPr sz="1800"/>
            </a:lvl4pPr>
            <a:lvl5pPr marL="0" indent="0">
              <a:spcBef>
                <a:spcPts val="1200"/>
              </a:spcBef>
              <a:buNone/>
              <a:defRPr sz="1800"/>
            </a:lvl5pPr>
          </a:lstStyle>
          <a:p>
            <a:pPr lvl="0" rtl="0"/>
            <a:r>
              <a:rPr lang="en-GB" noProof="0"/>
              <a:t>Click to edit Master text styles</a:t>
            </a:r>
          </a:p>
        </p:txBody>
      </p:sp>
    </p:spTree>
    <p:extLst>
      <p:ext uri="{BB962C8B-B14F-4D97-AF65-F5344CB8AC3E}">
        <p14:creationId xmlns:p14="http://schemas.microsoft.com/office/powerpoint/2010/main" val="10177923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Five Pictures">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3" y="283"/>
            <a:ext cx="12188952" cy="6859715"/>
          </a:xfrm>
          <a:prstGeom prst="rect">
            <a:avLst/>
          </a:prstGeom>
        </p:spPr>
      </p:pic>
      <p:sp>
        <p:nvSpPr>
          <p:cNvPr id="2" name="Title 1"/>
          <p:cNvSpPr>
            <a:spLocks noGrp="1"/>
          </p:cNvSpPr>
          <p:nvPr>
            <p:ph type="title"/>
          </p:nvPr>
        </p:nvSpPr>
        <p:spPr>
          <a:xfrm>
            <a:off x="9677400" y="365126"/>
            <a:ext cx="2133600" cy="1539874"/>
          </a:xfrm>
        </p:spPr>
        <p:txBody>
          <a:bodyPr vert="horz" lIns="91440" tIns="45720" rIns="91440" bIns="45720" rtlCol="0" anchor="b">
            <a:normAutofit/>
          </a:bodyPr>
          <a:lstStyle>
            <a:lvl1pPr>
              <a:defRPr lang="en-US" sz="2400">
                <a:solidFill>
                  <a:schemeClr val="accent1"/>
                </a:solidFill>
              </a:defRPr>
            </a:lvl1pPr>
          </a:lstStyle>
          <a:p>
            <a:pPr lvl="0" rtl="0"/>
            <a:r>
              <a:rPr lang="en-GB" noProof="0"/>
              <a:t>Click to edit Master title style</a:t>
            </a:r>
            <a:endParaRPr lang="en-GB" noProof="0" dirty="0"/>
          </a:p>
        </p:txBody>
      </p:sp>
      <p:sp>
        <p:nvSpPr>
          <p:cNvPr id="8" name="Freeform 5"/>
          <p:cNvSpPr>
            <a:spLocks/>
          </p:cNvSpPr>
          <p:nvPr/>
        </p:nvSpPr>
        <p:spPr bwMode="gray">
          <a:xfrm>
            <a:off x="4182533" y="265044"/>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9" name="Picture Placeholder 8" descr="An empty placeholder to add an image. Click on the placeholder and select the image that you wish to add"/>
          <p:cNvSpPr>
            <a:spLocks noGrp="1"/>
          </p:cNvSpPr>
          <p:nvPr>
            <p:ph type="pic" sz="quarter" idx="13"/>
          </p:nvPr>
        </p:nvSpPr>
        <p:spPr>
          <a:xfrm>
            <a:off x="4424435" y="436315"/>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n-GB" noProof="0"/>
              <a:t>Click icon to add picture</a:t>
            </a:r>
            <a:endParaRPr lang="en-GB" noProof="0" dirty="0"/>
          </a:p>
        </p:txBody>
      </p:sp>
      <p:sp>
        <p:nvSpPr>
          <p:cNvPr id="10" name="Freeform 5"/>
          <p:cNvSpPr>
            <a:spLocks/>
          </p:cNvSpPr>
          <p:nvPr/>
        </p:nvSpPr>
        <p:spPr bwMode="gray">
          <a:xfrm>
            <a:off x="816188" y="384723"/>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1" name="Picture Placeholder 10" descr="An empty placeholder to add an image. Click on the placeholder and select the image that you wish to add"/>
          <p:cNvSpPr>
            <a:spLocks noGrp="1"/>
          </p:cNvSpPr>
          <p:nvPr>
            <p:ph type="pic" sz="quarter" idx="15"/>
          </p:nvPr>
        </p:nvSpPr>
        <p:spPr>
          <a:xfrm>
            <a:off x="1013022" y="538232"/>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n-GB" noProof="0"/>
              <a:t>Click icon to add picture</a:t>
            </a:r>
            <a:endParaRPr lang="en-GB" noProof="0" dirty="0"/>
          </a:p>
        </p:txBody>
      </p:sp>
      <p:sp>
        <p:nvSpPr>
          <p:cNvPr id="12" name="Freeform 5"/>
          <p:cNvSpPr>
            <a:spLocks/>
          </p:cNvSpPr>
          <p:nvPr/>
        </p:nvSpPr>
        <p:spPr bwMode="gray">
          <a:xfrm>
            <a:off x="816188" y="2478361"/>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3" name="Picture Placeholder 12" descr="An empty placeholder to add an image. Click on the placeholder and select the image that you wish to add"/>
          <p:cNvSpPr>
            <a:spLocks noGrp="1"/>
          </p:cNvSpPr>
          <p:nvPr>
            <p:ph type="pic" sz="quarter" idx="16"/>
          </p:nvPr>
        </p:nvSpPr>
        <p:spPr>
          <a:xfrm>
            <a:off x="1013022" y="2631870"/>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n-GB" noProof="0"/>
              <a:t>Click icon to add picture</a:t>
            </a:r>
            <a:endParaRPr lang="en-GB" noProof="0" dirty="0"/>
          </a:p>
        </p:txBody>
      </p:sp>
      <p:sp>
        <p:nvSpPr>
          <p:cNvPr id="14" name="Freeform 5"/>
          <p:cNvSpPr>
            <a:spLocks/>
          </p:cNvSpPr>
          <p:nvPr/>
        </p:nvSpPr>
        <p:spPr bwMode="gray">
          <a:xfrm>
            <a:off x="816188" y="4571999"/>
            <a:ext cx="3146212" cy="1894677"/>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15" name="Picture Placeholder 14" descr="An empty placeholder to add an image. Click on the placeholder and select the image that you wish to add"/>
          <p:cNvSpPr>
            <a:spLocks noGrp="1"/>
          </p:cNvSpPr>
          <p:nvPr>
            <p:ph type="pic" sz="quarter" idx="17"/>
          </p:nvPr>
        </p:nvSpPr>
        <p:spPr>
          <a:xfrm>
            <a:off x="1013022" y="4725508"/>
            <a:ext cx="2752545" cy="1587658"/>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182880" rtlCol="0">
            <a:noAutofit/>
          </a:bodyPr>
          <a:lstStyle>
            <a:lvl1pPr marL="0" indent="0" algn="ctr">
              <a:buNone/>
              <a:defRPr/>
            </a:lvl1pPr>
          </a:lstStyle>
          <a:p>
            <a:pPr rtl="0"/>
            <a:r>
              <a:rPr lang="en-GB" noProof="0"/>
              <a:t>Click icon to add picture</a:t>
            </a:r>
            <a:endParaRPr lang="en-GB" noProof="0" dirty="0"/>
          </a:p>
        </p:txBody>
      </p:sp>
      <p:sp>
        <p:nvSpPr>
          <p:cNvPr id="20" name="Freeform 5"/>
          <p:cNvSpPr>
            <a:spLocks/>
          </p:cNvSpPr>
          <p:nvPr/>
        </p:nvSpPr>
        <p:spPr bwMode="gray">
          <a:xfrm>
            <a:off x="4182533" y="3448511"/>
            <a:ext cx="5232399" cy="3020023"/>
          </a:xfrm>
          <a:custGeom>
            <a:avLst/>
            <a:gdLst>
              <a:gd name="T0" fmla="*/ 870 w 933"/>
              <a:gd name="T1" fmla="*/ 64 h 1275"/>
              <a:gd name="T2" fmla="*/ 870 w 933"/>
              <a:gd name="T3" fmla="*/ 1213 h 1275"/>
              <a:gd name="T4" fmla="*/ 61 w 933"/>
              <a:gd name="T5" fmla="*/ 1213 h 1275"/>
              <a:gd name="T6" fmla="*/ 61 w 933"/>
              <a:gd name="T7" fmla="*/ 64 h 1275"/>
              <a:gd name="T8" fmla="*/ 870 w 933"/>
              <a:gd name="T9" fmla="*/ 64 h 1275"/>
            </a:gdLst>
            <a:ahLst/>
            <a:cxnLst>
              <a:cxn ang="0">
                <a:pos x="T0" y="T1"/>
              </a:cxn>
              <a:cxn ang="0">
                <a:pos x="T2" y="T3"/>
              </a:cxn>
              <a:cxn ang="0">
                <a:pos x="T4" y="T5"/>
              </a:cxn>
              <a:cxn ang="0">
                <a:pos x="T6" y="T7"/>
              </a:cxn>
              <a:cxn ang="0">
                <a:pos x="T8" y="T9"/>
              </a:cxn>
            </a:cxnLst>
            <a:rect l="0" t="0" r="r" b="b"/>
            <a:pathLst>
              <a:path w="933" h="1275">
                <a:moveTo>
                  <a:pt x="870" y="64"/>
                </a:moveTo>
                <a:cubicBezTo>
                  <a:pt x="933" y="128"/>
                  <a:pt x="922" y="1160"/>
                  <a:pt x="870" y="1213"/>
                </a:cubicBezTo>
                <a:cubicBezTo>
                  <a:pt x="817" y="1266"/>
                  <a:pt x="121" y="1275"/>
                  <a:pt x="61" y="1213"/>
                </a:cubicBezTo>
                <a:cubicBezTo>
                  <a:pt x="0" y="1151"/>
                  <a:pt x="3" y="123"/>
                  <a:pt x="61" y="64"/>
                </a:cubicBezTo>
                <a:cubicBezTo>
                  <a:pt x="118" y="5"/>
                  <a:pt x="806" y="0"/>
                  <a:pt x="870" y="64"/>
                </a:cubicBezTo>
                <a:close/>
              </a:path>
            </a:pathLst>
          </a:custGeom>
          <a:solidFill>
            <a:srgbClr val="FFFFFF"/>
          </a:solidFill>
          <a:effectLst>
            <a:outerShdw blurRad="317500" dist="63500" dir="2700000" algn="tl" rotWithShape="0">
              <a:prstClr val="black">
                <a:alpha val="30000"/>
              </a:prstClr>
            </a:outerShdw>
          </a:effectLst>
        </p:spPr>
        <p:txBody>
          <a:bodyPr vert="horz" wrap="square" lIns="91440" tIns="45720" rIns="91440" bIns="45720" numCol="1" rtlCol="0" anchor="t" anchorCtr="0" compatLnSpc="1">
            <a:prstTxWarp prst="textNoShape">
              <a:avLst/>
            </a:prstTxWarp>
          </a:bodyPr>
          <a:lstStyle/>
          <a:p>
            <a:pPr rtl="0"/>
            <a:endParaRPr lang="en-GB" noProof="0" dirty="0"/>
          </a:p>
        </p:txBody>
      </p:sp>
      <p:sp>
        <p:nvSpPr>
          <p:cNvPr id="21" name="Picture Placeholder 20" descr="An empty placeholder to add an image. Click on the placeholder and select the image that you wish to add"/>
          <p:cNvSpPr>
            <a:spLocks noGrp="1"/>
          </p:cNvSpPr>
          <p:nvPr>
            <p:ph type="pic" sz="quarter" idx="18"/>
          </p:nvPr>
        </p:nvSpPr>
        <p:spPr>
          <a:xfrm>
            <a:off x="4424435" y="3619782"/>
            <a:ext cx="4748594" cy="2677481"/>
          </a:xfrm>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chemeClr val="accent2">
              <a:lumMod val="20000"/>
              <a:lumOff val="80000"/>
            </a:schemeClr>
          </a:solidFill>
        </p:spPr>
        <p:txBody>
          <a:bodyPr wrap="square" tIns="365760" rtlCol="0">
            <a:noAutofit/>
          </a:bodyPr>
          <a:lstStyle>
            <a:lvl1pPr marL="0" indent="0" algn="ctr">
              <a:buNone/>
              <a:defRPr/>
            </a:lvl1pPr>
          </a:lstStyle>
          <a:p>
            <a:pPr rtl="0"/>
            <a:r>
              <a:rPr lang="en-GB" noProof="0"/>
              <a:t>Click icon to add picture</a:t>
            </a:r>
            <a:endParaRPr lang="en-GB" noProof="0" dirty="0"/>
          </a:p>
        </p:txBody>
      </p:sp>
    </p:spTree>
    <p:extLst>
      <p:ext uri="{BB962C8B-B14F-4D97-AF65-F5344CB8AC3E}">
        <p14:creationId xmlns:p14="http://schemas.microsoft.com/office/powerpoint/2010/main" val="8646726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ACA30FA5-719D-4311-A994-1E32E16A1C10}" type="datetime1">
              <a:rPr lang="en-GB" noProof="0" smtClean="0"/>
              <a:t>18/01/2026</a:t>
            </a:fld>
            <a:endParaRPr lang="en-GB" noProof="0" dirty="0"/>
          </a:p>
        </p:txBody>
      </p:sp>
      <p:sp>
        <p:nvSpPr>
          <p:cNvPr id="6" name="Slide Number Placeholder 5"/>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14432610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365125"/>
            <a:ext cx="1828799" cy="4940300"/>
          </a:xfrm>
        </p:spPr>
        <p:txBody>
          <a:bodyPr vert="eaVert" rtlCol="0"/>
          <a:lstStyle/>
          <a:p>
            <a:pPr rtl="0"/>
            <a:r>
              <a:rPr lang="en-GB" noProof="0"/>
              <a:t>Click to edit Master title style</a:t>
            </a:r>
            <a:endParaRPr lang="en-GB" noProof="0" dirty="0"/>
          </a:p>
        </p:txBody>
      </p:sp>
      <p:sp>
        <p:nvSpPr>
          <p:cNvPr id="3" name="Vertical Text Placeholder 2"/>
          <p:cNvSpPr>
            <a:spLocks noGrp="1"/>
          </p:cNvSpPr>
          <p:nvPr>
            <p:ph type="body" orient="vert" idx="1"/>
          </p:nvPr>
        </p:nvSpPr>
        <p:spPr>
          <a:xfrm>
            <a:off x="1524000" y="365125"/>
            <a:ext cx="6858000" cy="4940300"/>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11"/>
          </p:nvPr>
        </p:nvSpPr>
        <p:spPr/>
        <p:txBody>
          <a:bodyPr rtlCol="0"/>
          <a:lstStyle/>
          <a:p>
            <a:pPr rtl="0"/>
            <a:r>
              <a:rPr lang="en-GB" noProof="0" dirty="0"/>
              <a:t>Add a footer</a:t>
            </a:r>
          </a:p>
        </p:txBody>
      </p:sp>
      <p:sp>
        <p:nvSpPr>
          <p:cNvPr id="4" name="Date Placeholder 3"/>
          <p:cNvSpPr>
            <a:spLocks noGrp="1"/>
          </p:cNvSpPr>
          <p:nvPr>
            <p:ph type="dt" sz="half" idx="10"/>
          </p:nvPr>
        </p:nvSpPr>
        <p:spPr/>
        <p:txBody>
          <a:bodyPr rtlCol="0"/>
          <a:lstStyle/>
          <a:p>
            <a:pPr rtl="0"/>
            <a:fld id="{DD3AD42A-AC6C-4A4C-8FFC-97DA4C99DC2B}" type="datetime1">
              <a:rPr lang="en-GB" noProof="0" smtClean="0"/>
              <a:t>18/01/2026</a:t>
            </a:fld>
            <a:endParaRPr lang="en-GB" noProof="0" dirty="0"/>
          </a:p>
        </p:txBody>
      </p:sp>
      <p:sp>
        <p:nvSpPr>
          <p:cNvPr id="6" name="Slide Number Placeholder 5"/>
          <p:cNvSpPr>
            <a:spLocks noGrp="1"/>
          </p:cNvSpPr>
          <p:nvPr>
            <p:ph type="sldNum" sz="quarter" idx="12"/>
          </p:nvPr>
        </p:nvSpPr>
        <p:spPr/>
        <p:txBody>
          <a:bodyPr rtlCol="0"/>
          <a:lstStyle/>
          <a:p>
            <a:pPr rtl="0"/>
            <a:fld id="{289D71E3-7D81-4C24-B9D8-6B108755C64C}" type="slidenum">
              <a:rPr lang="en-GB" noProof="0" smtClean="0"/>
              <a:t>‹#›</a:t>
            </a:fld>
            <a:endParaRPr lang="en-GB" noProof="0" dirty="0"/>
          </a:p>
        </p:txBody>
      </p:sp>
    </p:spTree>
    <p:extLst>
      <p:ext uri="{BB962C8B-B14F-4D97-AF65-F5344CB8AC3E}">
        <p14:creationId xmlns:p14="http://schemas.microsoft.com/office/powerpoint/2010/main" val="3926244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16" cstate="print">
            <a:extLst>
              <a:ext uri="{28A0092B-C50C-407E-A947-70E740481C1C}">
                <a14:useLocalDpi xmlns:a14="http://schemas.microsoft.com/office/drawing/2010/main" val="0"/>
              </a:ext>
            </a:extLst>
          </a:blip>
          <a:srcRect l="525" t="511" r="525" b="2999"/>
          <a:stretch/>
        </p:blipFill>
        <p:spPr>
          <a:xfrm>
            <a:off x="0" y="0"/>
            <a:ext cx="12188826" cy="6858000"/>
          </a:xfrm>
          <a:prstGeom prst="rect">
            <a:avLst/>
          </a:prstGeom>
        </p:spPr>
      </p:pic>
      <p:sp>
        <p:nvSpPr>
          <p:cNvPr id="2" name="Title Placeholder 1"/>
          <p:cNvSpPr>
            <a:spLocks noGrp="1"/>
          </p:cNvSpPr>
          <p:nvPr>
            <p:ph type="title"/>
          </p:nvPr>
        </p:nvSpPr>
        <p:spPr>
          <a:xfrm>
            <a:off x="838200" y="365126"/>
            <a:ext cx="9829800" cy="1082674"/>
          </a:xfrm>
          <a:prstGeom prst="rect">
            <a:avLst/>
          </a:prstGeom>
        </p:spPr>
        <p:txBody>
          <a:bodyPr vert="horz" lIns="91440" tIns="45720" rIns="91440" bIns="45720" rtlCol="0" anchor="b">
            <a:normAutofit/>
          </a:bodyPr>
          <a:lstStyle/>
          <a:p>
            <a:pPr rtl="0"/>
            <a:r>
              <a:rPr lang="en-GB" noProof="0"/>
              <a:t>Click to edit Master title style</a:t>
            </a:r>
            <a:endParaRPr lang="en-GB" noProof="0" dirty="0"/>
          </a:p>
        </p:txBody>
      </p:sp>
      <p:sp>
        <p:nvSpPr>
          <p:cNvPr id="3" name="Text Placeholder 2"/>
          <p:cNvSpPr>
            <a:spLocks noGrp="1"/>
          </p:cNvSpPr>
          <p:nvPr>
            <p:ph type="body" idx="1"/>
          </p:nvPr>
        </p:nvSpPr>
        <p:spPr>
          <a:xfrm>
            <a:off x="1524000" y="1828800"/>
            <a:ext cx="9144000" cy="347472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endParaRPr lang="en-GB" noProof="0" dirty="0"/>
          </a:p>
        </p:txBody>
      </p:sp>
      <p:sp>
        <p:nvSpPr>
          <p:cNvPr id="5" name="Footer Placeholder 4"/>
          <p:cNvSpPr>
            <a:spLocks noGrp="1"/>
          </p:cNvSpPr>
          <p:nvPr>
            <p:ph type="ftr" sz="quarter" idx="3"/>
          </p:nvPr>
        </p:nvSpPr>
        <p:spPr>
          <a:xfrm>
            <a:off x="2209800" y="6416675"/>
            <a:ext cx="4572000" cy="365125"/>
          </a:xfrm>
          <a:prstGeom prst="rect">
            <a:avLst/>
          </a:prstGeom>
        </p:spPr>
        <p:txBody>
          <a:bodyPr vert="horz" lIns="91440" tIns="45720" rIns="91440" bIns="45720" rtlCol="0" anchor="ctr"/>
          <a:lstStyle>
            <a:lvl1pPr algn="l">
              <a:defRPr sz="1100">
                <a:solidFill>
                  <a:schemeClr val="tx1"/>
                </a:solidFill>
              </a:defRPr>
            </a:lvl1pPr>
          </a:lstStyle>
          <a:p>
            <a:pPr rtl="0"/>
            <a:r>
              <a:rPr lang="en-GB" noProof="0" dirty="0"/>
              <a:t>Add a footer</a:t>
            </a:r>
          </a:p>
        </p:txBody>
      </p:sp>
      <p:sp>
        <p:nvSpPr>
          <p:cNvPr id="4" name="Date Placeholder 3"/>
          <p:cNvSpPr>
            <a:spLocks noGrp="1"/>
          </p:cNvSpPr>
          <p:nvPr>
            <p:ph type="dt" sz="half" idx="2"/>
          </p:nvPr>
        </p:nvSpPr>
        <p:spPr>
          <a:xfrm>
            <a:off x="7010400" y="6416675"/>
            <a:ext cx="1371600" cy="365125"/>
          </a:xfrm>
          <a:prstGeom prst="rect">
            <a:avLst/>
          </a:prstGeom>
        </p:spPr>
        <p:txBody>
          <a:bodyPr vert="horz" lIns="91440" tIns="45720" rIns="91440" bIns="45720" rtlCol="0" anchor="ctr"/>
          <a:lstStyle>
            <a:lvl1pPr algn="r">
              <a:defRPr sz="1100">
                <a:solidFill>
                  <a:schemeClr val="tx1"/>
                </a:solidFill>
              </a:defRPr>
            </a:lvl1pPr>
          </a:lstStyle>
          <a:p>
            <a:pPr rtl="0"/>
            <a:fld id="{D7A14578-F1F8-4DAB-8600-44E382B551B5}" type="datetime1">
              <a:rPr lang="en-GB" noProof="0" smtClean="0"/>
              <a:t>18/01/2026</a:t>
            </a:fld>
            <a:endParaRPr lang="en-GB" noProof="0" dirty="0"/>
          </a:p>
        </p:txBody>
      </p:sp>
      <p:sp>
        <p:nvSpPr>
          <p:cNvPr id="6" name="Slide Number Placeholder 5"/>
          <p:cNvSpPr>
            <a:spLocks noGrp="1"/>
          </p:cNvSpPr>
          <p:nvPr>
            <p:ph type="sldNum" sz="quarter" idx="4"/>
          </p:nvPr>
        </p:nvSpPr>
        <p:spPr>
          <a:xfrm>
            <a:off x="8610600" y="6416675"/>
            <a:ext cx="838200" cy="365125"/>
          </a:xfrm>
          <a:prstGeom prst="rect">
            <a:avLst/>
          </a:prstGeom>
        </p:spPr>
        <p:txBody>
          <a:bodyPr vert="horz" lIns="91440" tIns="45720" rIns="91440" bIns="45720" rtlCol="0" anchor="ctr"/>
          <a:lstStyle>
            <a:lvl1pPr algn="r">
              <a:defRPr sz="1100">
                <a:solidFill>
                  <a:schemeClr val="tx1"/>
                </a:solidFill>
              </a:defRPr>
            </a:lvl1pPr>
          </a:lstStyle>
          <a:p>
            <a:pPr rtl="0"/>
            <a:fld id="{289D71E3-7D81-4C24-B9D8-6B108755C64C}" type="slidenum">
              <a:rPr lang="en-GB" noProof="0" smtClean="0"/>
              <a:pPr/>
              <a:t>‹#›</a:t>
            </a:fld>
            <a:endParaRPr lang="en-GB" noProof="0" dirty="0"/>
          </a:p>
        </p:txBody>
      </p:sp>
    </p:spTree>
    <p:extLst>
      <p:ext uri="{BB962C8B-B14F-4D97-AF65-F5344CB8AC3E}">
        <p14:creationId xmlns:p14="http://schemas.microsoft.com/office/powerpoint/2010/main" val="361654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2" r:id="rId11"/>
    <p:sldLayoutId id="2147483661" r:id="rId12"/>
    <p:sldLayoutId id="2147483658" r:id="rId13"/>
    <p:sldLayoutId id="2147483659" r:id="rId1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800"/>
        </a:spcBef>
        <a:buFont typeface="Arial" panose="020B0604020202020204"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Font typeface="Arial" panose="020B0604020202020204" pitchFamily="34" charset="0"/>
        <a:buChar char="•"/>
        <a:defRPr sz="1800" kern="1200">
          <a:solidFill>
            <a:schemeClr val="tx1"/>
          </a:solidFill>
          <a:latin typeface="+mn-lt"/>
          <a:ea typeface="+mn-ea"/>
          <a:cs typeface="+mn-cs"/>
        </a:defRPr>
      </a:lvl2pPr>
      <a:lvl3pPr marL="685800" indent="-182880" algn="l" defTabSz="914400" rtl="0" eaLnBrk="1" latinLnBrk="0" hangingPunct="1">
        <a:lnSpc>
          <a:spcPct val="90000"/>
        </a:lnSpc>
        <a:spcBef>
          <a:spcPts val="600"/>
        </a:spcBef>
        <a:buFont typeface="Arial" panose="020B0604020202020204"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4pPr>
      <a:lvl5pPr marL="11430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6pPr>
      <a:lvl7pPr marL="16002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8pPr>
      <a:lvl9pPr marL="2057400" indent="-182880" algn="l" defTabSz="914400" rtl="0" eaLnBrk="1" latinLnBrk="0" hangingPunct="1">
        <a:lnSpc>
          <a:spcPct val="90000"/>
        </a:lnSpc>
        <a:spcBef>
          <a:spcPts val="6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1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lstStyle/>
          <a:p>
            <a:pPr rtl="0"/>
            <a:r>
              <a:rPr lang="en-GB" dirty="0"/>
              <a:t>The First 1000 Days </a:t>
            </a:r>
            <a:br>
              <a:rPr lang="en-GB" dirty="0"/>
            </a:br>
            <a:r>
              <a:rPr lang="en-GB" dirty="0"/>
              <a:t>Unit ECEY 4005/C</a:t>
            </a:r>
          </a:p>
        </p:txBody>
      </p:sp>
      <p:sp>
        <p:nvSpPr>
          <p:cNvPr id="3" name="Subtitle 2"/>
          <p:cNvSpPr>
            <a:spLocks noGrp="1"/>
          </p:cNvSpPr>
          <p:nvPr>
            <p:ph type="subTitle" idx="1"/>
          </p:nvPr>
        </p:nvSpPr>
        <p:spPr/>
        <p:txBody>
          <a:bodyPr rtlCol="0"/>
          <a:lstStyle/>
          <a:p>
            <a:pPr rtl="0"/>
            <a:r>
              <a:rPr lang="en-GB" dirty="0"/>
              <a:t>Student: 2515265 (Ingke Terry)</a:t>
            </a:r>
          </a:p>
          <a:p>
            <a:pPr rtl="0"/>
            <a:r>
              <a:rPr lang="en-GB" dirty="0"/>
              <a:t>Word count</a:t>
            </a:r>
            <a:r>
              <a:rPr lang="en-GB"/>
              <a:t>: 2974</a:t>
            </a:r>
            <a:endParaRPr lang="en-GB" dirty="0"/>
          </a:p>
        </p:txBody>
      </p:sp>
    </p:spTree>
    <p:extLst>
      <p:ext uri="{BB962C8B-B14F-4D97-AF65-F5344CB8AC3E}">
        <p14:creationId xmlns:p14="http://schemas.microsoft.com/office/powerpoint/2010/main" val="27980470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AI statement </a:t>
            </a:r>
          </a:p>
        </p:txBody>
      </p:sp>
      <p:sp>
        <p:nvSpPr>
          <p:cNvPr id="3" name="Content Placeholder 2"/>
          <p:cNvSpPr>
            <a:spLocks noGrp="1"/>
          </p:cNvSpPr>
          <p:nvPr>
            <p:ph idx="1"/>
          </p:nvPr>
        </p:nvSpPr>
        <p:spPr>
          <a:xfrm>
            <a:off x="1523999" y="1447800"/>
            <a:ext cx="9545383" cy="3855720"/>
          </a:xfrm>
        </p:spPr>
        <p:txBody>
          <a:bodyPr rtlCol="0">
            <a:normAutofit/>
          </a:bodyPr>
          <a:lstStyle/>
          <a:p>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I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confirm</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that I have not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used</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any AI tools in the research and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creation</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of this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assignment</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I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confirm</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that I have not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presented</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any AI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generated</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materials</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as my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own</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work. I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confirm</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I have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copies</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of my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drafts</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notes and other resources I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used</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which I may be asked to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provide</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in </a:t>
            </a:r>
            <a:r>
              <a:rPr lang="de-DE" sz="1800" kern="100" dirty="0" err="1">
                <a:effectLst/>
                <a:latin typeface="Arial Rounded MT Bold" panose="020F0704030504030204" pitchFamily="34" charset="77"/>
                <a:ea typeface="Times New Roman" panose="02020603050405020304" pitchFamily="18" charset="0"/>
                <a:cs typeface="Times New Roman" panose="02020603050405020304" pitchFamily="18" charset="0"/>
              </a:rPr>
              <a:t>evidence</a:t>
            </a:r>
            <a:r>
              <a:rPr lang="de-DE" sz="1800" kern="100" dirty="0">
                <a:effectLst/>
                <a:latin typeface="Arial Rounded MT Bold" panose="020F0704030504030204" pitchFamily="34" charset="77"/>
                <a:ea typeface="Times New Roman" panose="02020603050405020304" pitchFamily="18" charset="0"/>
                <a:cs typeface="Times New Roman" panose="02020603050405020304" pitchFamily="18" charset="0"/>
              </a:rPr>
              <a:t>. </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pPr rtl="0"/>
            <a:endParaRPr lang="en-GB" dirty="0"/>
          </a:p>
        </p:txBody>
      </p:sp>
    </p:spTree>
    <p:extLst>
      <p:ext uri="{BB962C8B-B14F-4D97-AF65-F5344CB8AC3E}">
        <p14:creationId xmlns:p14="http://schemas.microsoft.com/office/powerpoint/2010/main" val="339337052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Introduction </a:t>
            </a:r>
          </a:p>
        </p:txBody>
      </p:sp>
      <p:sp>
        <p:nvSpPr>
          <p:cNvPr id="3" name="Text Placeholder 2"/>
          <p:cNvSpPr>
            <a:spLocks noGrp="1"/>
          </p:cNvSpPr>
          <p:nvPr>
            <p:ph type="body" sz="half" idx="2"/>
          </p:nvPr>
        </p:nvSpPr>
        <p:spPr>
          <a:xfrm>
            <a:off x="7010400" y="1756048"/>
            <a:ext cx="4178143" cy="3055664"/>
          </a:xfrm>
        </p:spPr>
        <p:txBody>
          <a:bodyPr rtlCol="0">
            <a:normAutofit/>
          </a:bodyPr>
          <a:lstStyle/>
          <a:p>
            <a:pPr rtl="0"/>
            <a:r>
              <a:rPr lang="en-GB" sz="2000" dirty="0"/>
              <a:t>The first 1000 days is the time from conception to the age of 2 years. This is the time where the Fetus/Baby develops the most and in the most critical areas. During this time outside influences such as the mothers health and circumstances have an effect on the whole life of the child. </a:t>
            </a:r>
          </a:p>
          <a:p>
            <a:pPr rtl="0"/>
            <a:r>
              <a:rPr lang="en-GB" sz="2000" dirty="0"/>
              <a:t>Photo from : </a:t>
            </a:r>
            <a:r>
              <a:rPr lang="en-GB" sz="2000" dirty="0" err="1"/>
              <a:t>idsmed.com</a:t>
            </a:r>
            <a:r>
              <a:rPr lang="en-GB" sz="2000" dirty="0"/>
              <a:t> </a:t>
            </a:r>
          </a:p>
          <a:p>
            <a:pPr rtl="0"/>
            <a:endParaRPr lang="en-GB" sz="2000" dirty="0"/>
          </a:p>
        </p:txBody>
      </p:sp>
      <p:pic>
        <p:nvPicPr>
          <p:cNvPr id="4" name="Picture Placeholder 3">
            <a:extLst>
              <a:ext uri="{FF2B5EF4-FFF2-40B4-BE49-F238E27FC236}">
                <a16:creationId xmlns:a16="http://schemas.microsoft.com/office/drawing/2014/main" id="{F068FB82-34B8-48D8-C4E2-FB9722902432}"/>
              </a:ext>
            </a:extLst>
          </p:cNvPr>
          <p:cNvPicPr>
            <a:picLocks noGrp="1" noChangeAspect="1"/>
          </p:cNvPicPr>
          <p:nvPr>
            <p:ph type="pic" idx="1"/>
          </p:nvPr>
        </p:nvPicPr>
        <p:blipFill>
          <a:blip r:embed="rId3"/>
          <a:srcRect l="4669" r="4669"/>
          <a:stretch/>
        </p:blipFill>
        <p:spPr>
          <a:xfrm>
            <a:off x="1003457" y="1874837"/>
            <a:ext cx="5231283" cy="2936875"/>
          </a:xfrm>
          <a:custGeom>
            <a:avLst/>
            <a:gdLst>
              <a:gd name="connsiteX0" fmla="*/ 2531359 w 5066932"/>
              <a:gd name="connsiteY0" fmla="*/ 21 h 2945784"/>
              <a:gd name="connsiteX1" fmla="*/ 4878015 w 5066932"/>
              <a:gd name="connsiteY1" fmla="*/ 145719 h 2945784"/>
              <a:gd name="connsiteX2" fmla="*/ 4878015 w 5066932"/>
              <a:gd name="connsiteY2" fmla="*/ 2803241 h 2945784"/>
              <a:gd name="connsiteX3" fmla="*/ 175988 w 5066932"/>
              <a:gd name="connsiteY3" fmla="*/ 2803241 h 2945784"/>
              <a:gd name="connsiteX4" fmla="*/ 175988 w 5066932"/>
              <a:gd name="connsiteY4" fmla="*/ 145719 h 2945784"/>
              <a:gd name="connsiteX5" fmla="*/ 2531359 w 5066932"/>
              <a:gd name="connsiteY5" fmla="*/ 21 h 2945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66932" h="2945784">
                <a:moveTo>
                  <a:pt x="2531359" y="21"/>
                </a:moveTo>
                <a:cubicBezTo>
                  <a:pt x="3645379" y="1187"/>
                  <a:pt x="4757946" y="50918"/>
                  <a:pt x="4878015" y="145719"/>
                </a:cubicBezTo>
                <a:cubicBezTo>
                  <a:pt x="5118151" y="335320"/>
                  <a:pt x="5141390" y="2594991"/>
                  <a:pt x="4878015" y="2803241"/>
                </a:cubicBezTo>
                <a:cubicBezTo>
                  <a:pt x="4614639" y="3011491"/>
                  <a:pt x="392886" y="2974193"/>
                  <a:pt x="175988" y="2803241"/>
                </a:cubicBezTo>
                <a:cubicBezTo>
                  <a:pt x="-40909" y="2629181"/>
                  <a:pt x="-75768" y="344644"/>
                  <a:pt x="175988" y="145719"/>
                </a:cubicBezTo>
                <a:cubicBezTo>
                  <a:pt x="301866" y="46256"/>
                  <a:pt x="1417339" y="-1144"/>
                  <a:pt x="2531359" y="21"/>
                </a:cubicBezTo>
                <a:close/>
              </a:path>
            </a:pathLst>
          </a:custGeom>
          <a:solidFill>
            <a:srgbClr val="318DCB">
              <a:lumMod val="20000"/>
              <a:lumOff val="80000"/>
            </a:srgbClr>
          </a:solidFill>
        </p:spPr>
      </p:pic>
    </p:spTree>
    <p:extLst>
      <p:ext uri="{BB962C8B-B14F-4D97-AF65-F5344CB8AC3E}">
        <p14:creationId xmlns:p14="http://schemas.microsoft.com/office/powerpoint/2010/main" val="2333893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Why is this important ?</a:t>
            </a:r>
          </a:p>
        </p:txBody>
      </p:sp>
      <p:sp>
        <p:nvSpPr>
          <p:cNvPr id="3" name="Content Placeholder 2"/>
          <p:cNvSpPr>
            <a:spLocks noGrp="1"/>
          </p:cNvSpPr>
          <p:nvPr>
            <p:ph idx="1"/>
          </p:nvPr>
        </p:nvSpPr>
        <p:spPr>
          <a:xfrm>
            <a:off x="1523999" y="1447800"/>
            <a:ext cx="9545383" cy="3855720"/>
          </a:xfrm>
        </p:spPr>
        <p:txBody>
          <a:bodyPr rtlCol="0">
            <a:normAutofit lnSpcReduction="10000"/>
          </a:bodyPr>
          <a:lstStyle/>
          <a:p>
            <a:pPr rtl="0"/>
            <a:r>
              <a:rPr lang="en-GB" dirty="0"/>
              <a:t>This important because according to </a:t>
            </a:r>
            <a:r>
              <a:rPr lang="en-GB" dirty="0" err="1"/>
              <a:t>Karakochuk</a:t>
            </a:r>
            <a:r>
              <a:rPr lang="en-GB" dirty="0"/>
              <a:t> L.D. (2018) this time of  is the most critical developmental window where the Fetus is being programmed metabolically, neurologically, and immunologically. Any programming during this time is often irreversible. </a:t>
            </a:r>
          </a:p>
          <a:p>
            <a:pPr rtl="0"/>
            <a:r>
              <a:rPr lang="en-GB" dirty="0"/>
              <a:t>Scientists found that especially the first trimester of pregnancy has a huge influence on a child’s/persons later life. A study on people who survived the Dutch Hunger winter in 1944 years proved this: People who were a Fetus in the first trimester were born at a normal weight, but because their body was programmed to store food, because food was scarce at that time, later in life developed problems such as cardio vascular disease, obesity, heart problems and diabetes. Their body was still telling them to store energy, fat etc. even though they were born into a world of plenty. This is called the “</a:t>
            </a:r>
            <a:r>
              <a:rPr lang="en-GB" dirty="0" err="1"/>
              <a:t>Fetal</a:t>
            </a:r>
            <a:r>
              <a:rPr lang="en-GB" dirty="0"/>
              <a:t> Origins Hypothesis”. This Hypothesis is shifting the blame of adult illnesses from the patient to the environmental development. </a:t>
            </a:r>
          </a:p>
        </p:txBody>
      </p:sp>
    </p:spTree>
    <p:extLst>
      <p:ext uri="{BB962C8B-B14F-4D97-AF65-F5344CB8AC3E}">
        <p14:creationId xmlns:p14="http://schemas.microsoft.com/office/powerpoint/2010/main" val="2200335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Importance continued:</a:t>
            </a:r>
          </a:p>
        </p:txBody>
      </p:sp>
      <p:sp>
        <p:nvSpPr>
          <p:cNvPr id="3" name="Content Placeholder 2"/>
          <p:cNvSpPr>
            <a:spLocks noGrp="1"/>
          </p:cNvSpPr>
          <p:nvPr>
            <p:ph sz="half" idx="1"/>
          </p:nvPr>
        </p:nvSpPr>
        <p:spPr>
          <a:xfrm>
            <a:off x="838200" y="1447800"/>
            <a:ext cx="5074920" cy="3852545"/>
          </a:xfrm>
        </p:spPr>
        <p:txBody>
          <a:bodyPr rtlCol="0"/>
          <a:lstStyle/>
          <a:p>
            <a:pPr rtl="0"/>
            <a:r>
              <a:rPr lang="en-GB" dirty="0"/>
              <a:t>Certain developments of the brain have a neurological time line and once that window closed there is no changing how this part of the brain developed. For example Folate and choline are essential for </a:t>
            </a:r>
            <a:r>
              <a:rPr lang="en-GB" dirty="0" err="1"/>
              <a:t>neuro</a:t>
            </a:r>
            <a:r>
              <a:rPr lang="en-GB" dirty="0"/>
              <a:t> tube closure and brain signalling. It’s not just about building the </a:t>
            </a:r>
            <a:r>
              <a:rPr lang="en-GB" dirty="0" err="1"/>
              <a:t>neurons</a:t>
            </a:r>
            <a:r>
              <a:rPr lang="en-GB" dirty="0"/>
              <a:t>, it’s about insulating them too. Called </a:t>
            </a:r>
            <a:r>
              <a:rPr lang="en-GB" dirty="0" err="1"/>
              <a:t>Mylanation</a:t>
            </a:r>
            <a:r>
              <a:rPr lang="en-GB" dirty="0"/>
              <a:t>, coating in a fatty layer for signals to move fast. If </a:t>
            </a:r>
            <a:r>
              <a:rPr lang="en-GB" dirty="0" err="1"/>
              <a:t>mylanation</a:t>
            </a:r>
            <a:r>
              <a:rPr lang="en-GB" dirty="0"/>
              <a:t> is not complete or enough built this can lead to slow processing and cause deficits for a lifetime. </a:t>
            </a:r>
          </a:p>
        </p:txBody>
      </p:sp>
      <p:sp>
        <p:nvSpPr>
          <p:cNvPr id="4" name="Content Placeholder 3"/>
          <p:cNvSpPr>
            <a:spLocks noGrp="1"/>
          </p:cNvSpPr>
          <p:nvPr>
            <p:ph sz="half" idx="2"/>
          </p:nvPr>
        </p:nvSpPr>
        <p:spPr/>
        <p:txBody>
          <a:bodyPr rtlCol="0"/>
          <a:lstStyle/>
          <a:p>
            <a:pPr rtl="0"/>
            <a:r>
              <a:rPr lang="en-GB" dirty="0"/>
              <a:t>Lack of breastfeeding, early antibiotics and a c-section birth can lead to things like allergies, asthma and auto immune issues later in life . </a:t>
            </a:r>
          </a:p>
        </p:txBody>
      </p:sp>
    </p:spTree>
    <p:extLst>
      <p:ext uri="{BB962C8B-B14F-4D97-AF65-F5344CB8AC3E}">
        <p14:creationId xmlns:p14="http://schemas.microsoft.com/office/powerpoint/2010/main" val="13599991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Importance continued</a:t>
            </a:r>
          </a:p>
        </p:txBody>
      </p:sp>
      <p:pic>
        <p:nvPicPr>
          <p:cNvPr id="5" name="Content Placeholder 4">
            <a:extLst>
              <a:ext uri="{FF2B5EF4-FFF2-40B4-BE49-F238E27FC236}">
                <a16:creationId xmlns:a16="http://schemas.microsoft.com/office/drawing/2014/main" id="{C2029E5B-AD59-F74B-5E2E-DDDF060E067F}"/>
              </a:ext>
            </a:extLst>
          </p:cNvPr>
          <p:cNvPicPr>
            <a:picLocks noGrp="1" noChangeAspect="1"/>
          </p:cNvPicPr>
          <p:nvPr>
            <p:ph idx="1"/>
          </p:nvPr>
        </p:nvPicPr>
        <p:blipFill>
          <a:blip r:embed="rId3"/>
          <a:stretch>
            <a:fillRect/>
          </a:stretch>
        </p:blipFill>
        <p:spPr>
          <a:xfrm>
            <a:off x="7180988" y="1270000"/>
            <a:ext cx="4813456" cy="3175000"/>
          </a:xfrm>
          <a:prstGeom prst="rect">
            <a:avLst/>
          </a:prstGeom>
        </p:spPr>
      </p:pic>
      <p:sp>
        <p:nvSpPr>
          <p:cNvPr id="4" name="Text Placeholder 3"/>
          <p:cNvSpPr>
            <a:spLocks noGrp="1"/>
          </p:cNvSpPr>
          <p:nvPr>
            <p:ph type="body" sz="half" idx="2"/>
          </p:nvPr>
        </p:nvSpPr>
        <p:spPr>
          <a:xfrm>
            <a:off x="1523998" y="1828800"/>
            <a:ext cx="5296371" cy="3476625"/>
          </a:xfrm>
        </p:spPr>
        <p:txBody>
          <a:bodyPr rtlCol="0">
            <a:normAutofit fontScale="92500" lnSpcReduction="10000"/>
          </a:bodyPr>
          <a:lstStyle/>
          <a:p>
            <a:pPr rtl="0"/>
            <a:r>
              <a:rPr lang="en-GB" dirty="0"/>
              <a:t>According to Yates D. Babies are already born with 100 billion brain cells and the newborn uses 97% of its bodies energy to further develop those connections and </a:t>
            </a:r>
            <a:r>
              <a:rPr lang="en-GB" dirty="0" err="1"/>
              <a:t>neuro</a:t>
            </a:r>
            <a:r>
              <a:rPr lang="en-GB" dirty="0"/>
              <a:t> pathways. By the age of 4 years the child only uses 44% of its energy for this. Stress and undernourishment reduces the energy to develop those brain functions. She says studies show that babies who were malnourished, not stimulated and had a lot of stress and violence in their first 2 years are proven to finish school with less grades, have low incomes and poor health later on in life ( in Namibia). Interaction between care giver and child is critical in those first 2 years </a:t>
            </a:r>
          </a:p>
          <a:p>
            <a:pPr rtl="0"/>
            <a:r>
              <a:rPr lang="en-GB" dirty="0"/>
              <a:t>Photo taken from : ready to relate (Corel JL 1975)       </a:t>
            </a:r>
          </a:p>
        </p:txBody>
      </p:sp>
    </p:spTree>
    <p:extLst>
      <p:ext uri="{BB962C8B-B14F-4D97-AF65-F5344CB8AC3E}">
        <p14:creationId xmlns:p14="http://schemas.microsoft.com/office/powerpoint/2010/main" val="3032947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Importance continued:</a:t>
            </a:r>
          </a:p>
        </p:txBody>
      </p:sp>
      <p:pic>
        <p:nvPicPr>
          <p:cNvPr id="3" name="Content Placeholder 2">
            <a:extLst>
              <a:ext uri="{FF2B5EF4-FFF2-40B4-BE49-F238E27FC236}">
                <a16:creationId xmlns:a16="http://schemas.microsoft.com/office/drawing/2014/main" id="{402463B2-A830-17C1-790D-16AE0E207982}"/>
              </a:ext>
            </a:extLst>
          </p:cNvPr>
          <p:cNvPicPr>
            <a:picLocks noGrp="1" noChangeAspect="1"/>
          </p:cNvPicPr>
          <p:nvPr>
            <p:ph sz="half" idx="2"/>
          </p:nvPr>
        </p:nvPicPr>
        <p:blipFill>
          <a:blip r:embed="rId3"/>
          <a:stretch>
            <a:fillRect/>
          </a:stretch>
        </p:blipFill>
        <p:spPr>
          <a:xfrm>
            <a:off x="1867694" y="1598613"/>
            <a:ext cx="3702050" cy="3702050"/>
          </a:xfrm>
          <a:prstGeom prst="rect">
            <a:avLst/>
          </a:prstGeom>
        </p:spPr>
      </p:pic>
      <p:sp>
        <p:nvSpPr>
          <p:cNvPr id="6" name="Content Placeholder 5"/>
          <p:cNvSpPr>
            <a:spLocks noGrp="1"/>
          </p:cNvSpPr>
          <p:nvPr>
            <p:ph sz="quarter" idx="4"/>
          </p:nvPr>
        </p:nvSpPr>
        <p:spPr>
          <a:xfrm>
            <a:off x="6278880" y="1599260"/>
            <a:ext cx="4389120" cy="3700873"/>
          </a:xfrm>
        </p:spPr>
        <p:txBody>
          <a:bodyPr rtlCol="0">
            <a:normAutofit fontScale="92500" lnSpcReduction="20000"/>
          </a:bodyPr>
          <a:lstStyle/>
          <a:p>
            <a:pPr rtl="0"/>
            <a:r>
              <a:rPr lang="en-GB" dirty="0"/>
              <a:t>According to </a:t>
            </a:r>
            <a:r>
              <a:rPr lang="en-GB" dirty="0" err="1"/>
              <a:t>Pecorelli</a:t>
            </a:r>
            <a:r>
              <a:rPr lang="en-GB" dirty="0"/>
              <a:t> S. the first 1000 days account for around 70% of our future health. He states the Fetus incorporates the mothers sufferings into its own body and mind. This is called the Transgenerational epigenetic inheritance. Epigenetics are DNA which are vulnerable to programming. A bit like software. Scientist have found that playing music at 430mhz twice a day from conception during pregnancy lowers the possibility of autism to almost 0.</a:t>
            </a:r>
          </a:p>
          <a:p>
            <a:pPr rtl="0"/>
            <a:r>
              <a:rPr lang="en-GB" dirty="0"/>
              <a:t>Photo from Dr. Sarah  </a:t>
            </a:r>
          </a:p>
        </p:txBody>
      </p:sp>
    </p:spTree>
    <p:extLst>
      <p:ext uri="{BB962C8B-B14F-4D97-AF65-F5344CB8AC3E}">
        <p14:creationId xmlns:p14="http://schemas.microsoft.com/office/powerpoint/2010/main" val="1457739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2274" y="344938"/>
            <a:ext cx="2219207" cy="564445"/>
          </a:xfrm>
        </p:spPr>
        <p:txBody>
          <a:bodyPr rtlCol="0"/>
          <a:lstStyle/>
          <a:p>
            <a:pPr rtl="0"/>
            <a:r>
              <a:rPr lang="en-GB" dirty="0"/>
              <a:t>Care giving</a:t>
            </a:r>
          </a:p>
        </p:txBody>
      </p:sp>
      <p:sp>
        <p:nvSpPr>
          <p:cNvPr id="3" name="Text Placeholder 2"/>
          <p:cNvSpPr>
            <a:spLocks noGrp="1"/>
          </p:cNvSpPr>
          <p:nvPr>
            <p:ph type="body" idx="1"/>
          </p:nvPr>
        </p:nvSpPr>
        <p:spPr>
          <a:xfrm>
            <a:off x="1524000" y="1019137"/>
            <a:ext cx="4389120" cy="538730"/>
          </a:xfrm>
        </p:spPr>
        <p:txBody>
          <a:bodyPr rtlCol="0"/>
          <a:lstStyle/>
          <a:p>
            <a:pPr rtl="0"/>
            <a:r>
              <a:rPr lang="en-GB" dirty="0"/>
              <a:t> Caring for the unborn child:</a:t>
            </a:r>
          </a:p>
        </p:txBody>
      </p:sp>
      <p:sp>
        <p:nvSpPr>
          <p:cNvPr id="4" name="Content Placeholder 3"/>
          <p:cNvSpPr>
            <a:spLocks noGrp="1"/>
          </p:cNvSpPr>
          <p:nvPr>
            <p:ph sz="half" idx="2"/>
          </p:nvPr>
        </p:nvSpPr>
        <p:spPr>
          <a:xfrm>
            <a:off x="1361942" y="1667621"/>
            <a:ext cx="4389120" cy="3632511"/>
          </a:xfrm>
        </p:spPr>
        <p:txBody>
          <a:bodyPr rtlCol="0">
            <a:normAutofit fontScale="70000" lnSpcReduction="20000"/>
          </a:bodyPr>
          <a:lstStyle/>
          <a:p>
            <a:pPr rtl="0"/>
            <a:r>
              <a:rPr lang="en-GB" dirty="0"/>
              <a:t>Exceptional care starts with caring for the mother during pregnancy. This includes making sure she has the right nutrients, is physically and mentally well, avoids harmful substances, manages stress well and is physically active. It also includes bonding with the baby in the womb by talking, singing and  physical touch. It involves going to all antenatal appointments to ensure the baby is well and growing and preparing a support network for when the baby is born. </a:t>
            </a:r>
          </a:p>
        </p:txBody>
      </p:sp>
      <p:sp>
        <p:nvSpPr>
          <p:cNvPr id="5" name="Text Placeholder 4"/>
          <p:cNvSpPr>
            <a:spLocks noGrp="1"/>
          </p:cNvSpPr>
          <p:nvPr>
            <p:ph type="body" sz="quarter" idx="3"/>
          </p:nvPr>
        </p:nvSpPr>
        <p:spPr>
          <a:xfrm>
            <a:off x="6278880" y="1019138"/>
            <a:ext cx="4389120" cy="648484"/>
          </a:xfrm>
        </p:spPr>
        <p:txBody>
          <a:bodyPr rtlCol="0"/>
          <a:lstStyle/>
          <a:p>
            <a:pPr rtl="0"/>
            <a:r>
              <a:rPr lang="en-GB" dirty="0"/>
              <a:t>Caring for the baby:</a:t>
            </a:r>
          </a:p>
        </p:txBody>
      </p:sp>
      <p:sp>
        <p:nvSpPr>
          <p:cNvPr id="6" name="Content Placeholder 5"/>
          <p:cNvSpPr>
            <a:spLocks noGrp="1"/>
          </p:cNvSpPr>
          <p:nvPr>
            <p:ph sz="quarter" idx="4"/>
          </p:nvPr>
        </p:nvSpPr>
        <p:spPr>
          <a:xfrm>
            <a:off x="6278880" y="1667622"/>
            <a:ext cx="4389120" cy="3632512"/>
          </a:xfrm>
        </p:spPr>
        <p:txBody>
          <a:bodyPr rtlCol="0">
            <a:normAutofit fontScale="70000" lnSpcReduction="20000"/>
          </a:bodyPr>
          <a:lstStyle/>
          <a:p>
            <a:pPr rtl="0"/>
            <a:r>
              <a:rPr lang="en-GB" dirty="0"/>
              <a:t>If support is needed this may involve parenting classes </a:t>
            </a:r>
          </a:p>
          <a:p>
            <a:pPr rtl="0"/>
            <a:r>
              <a:rPr lang="en-GB" dirty="0"/>
              <a:t>Midwives are there for support and encourage mum to breastfeed as breast is best for the baby. According to </a:t>
            </a:r>
            <a:r>
              <a:rPr lang="en-GB" dirty="0" err="1"/>
              <a:t>Colen</a:t>
            </a:r>
            <a:r>
              <a:rPr lang="en-GB" dirty="0"/>
              <a:t> C.G. and Ramey D.M. (2014) it is proven that breast milk has enzymes, hormones, growth factors and immunologic substances that assist in creating an effective host defence to infectious agents. These attributes help combat infant respiratory infections and may prevent the development of asthma and allergies. According to their research breastfed babies are also quicker in recognising the feeling of satiety and due to the specific nutrient combination in breastmilk this may influence insulin resistance and/or metabolic responses. Finally breastmilk contains long-chain polyunsaturated fatty acids that play an essential role in normal retinal and </a:t>
            </a:r>
            <a:r>
              <a:rPr lang="en-GB" dirty="0" err="1"/>
              <a:t>neuro</a:t>
            </a:r>
            <a:r>
              <a:rPr lang="en-GB" dirty="0"/>
              <a:t> development and might be implicated in later cognitive functioning. </a:t>
            </a:r>
          </a:p>
        </p:txBody>
      </p:sp>
    </p:spTree>
    <p:extLst>
      <p:ext uri="{BB962C8B-B14F-4D97-AF65-F5344CB8AC3E}">
        <p14:creationId xmlns:p14="http://schemas.microsoft.com/office/powerpoint/2010/main" val="3660530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7"/>
            <a:ext cx="4194763" cy="622652"/>
          </a:xfrm>
        </p:spPr>
        <p:txBody>
          <a:bodyPr rtlCol="0"/>
          <a:lstStyle/>
          <a:p>
            <a:pPr rtl="0"/>
            <a:r>
              <a:rPr lang="en-GB" dirty="0"/>
              <a:t>Enabling environment </a:t>
            </a:r>
          </a:p>
        </p:txBody>
      </p:sp>
      <p:sp>
        <p:nvSpPr>
          <p:cNvPr id="3" name="Text Placeholder 2"/>
          <p:cNvSpPr>
            <a:spLocks noGrp="1"/>
          </p:cNvSpPr>
          <p:nvPr>
            <p:ph type="body" idx="1"/>
          </p:nvPr>
        </p:nvSpPr>
        <p:spPr>
          <a:xfrm>
            <a:off x="1524000" y="1113210"/>
            <a:ext cx="4389120" cy="622652"/>
          </a:xfrm>
        </p:spPr>
        <p:txBody>
          <a:bodyPr rtlCol="0"/>
          <a:lstStyle/>
          <a:p>
            <a:pPr rtl="0"/>
            <a:r>
              <a:rPr lang="en-GB" dirty="0"/>
              <a:t>The setting</a:t>
            </a:r>
          </a:p>
        </p:txBody>
      </p:sp>
      <p:sp>
        <p:nvSpPr>
          <p:cNvPr id="4" name="Content Placeholder 3"/>
          <p:cNvSpPr>
            <a:spLocks noGrp="1"/>
          </p:cNvSpPr>
          <p:nvPr>
            <p:ph sz="half" idx="2"/>
          </p:nvPr>
        </p:nvSpPr>
        <p:spPr>
          <a:xfrm>
            <a:off x="1524000" y="1735862"/>
            <a:ext cx="4389120" cy="3564271"/>
          </a:xfrm>
        </p:spPr>
        <p:txBody>
          <a:bodyPr rtlCol="0">
            <a:normAutofit fontScale="92500" lnSpcReduction="20000"/>
          </a:bodyPr>
          <a:lstStyle/>
          <a:p>
            <a:pPr rtl="0"/>
            <a:r>
              <a:rPr lang="en-GB" dirty="0"/>
              <a:t>Risk assessments and health and safety standards need to be met according to the National Minimum Standard. All policies and procedures need to be in place and followed. Contracts with parents and permission forms need to be signed. </a:t>
            </a:r>
          </a:p>
          <a:p>
            <a:pPr rtl="0"/>
            <a:r>
              <a:rPr lang="en-GB" dirty="0"/>
              <a:t>The settings should be set up in a homely and child friendly way so children can access what they want to explore and have the freedom to move around and play. There should be access to drinks at al, times and a routine should be in place for meals, naps and nappy changes. </a:t>
            </a:r>
          </a:p>
          <a:p>
            <a:pPr rtl="0"/>
            <a:endParaRPr lang="en-GB" dirty="0"/>
          </a:p>
        </p:txBody>
      </p:sp>
      <p:sp>
        <p:nvSpPr>
          <p:cNvPr id="5" name="Text Placeholder 4"/>
          <p:cNvSpPr>
            <a:spLocks noGrp="1"/>
          </p:cNvSpPr>
          <p:nvPr>
            <p:ph type="body" sz="quarter" idx="3"/>
          </p:nvPr>
        </p:nvSpPr>
        <p:spPr>
          <a:xfrm>
            <a:off x="6278880" y="1113211"/>
            <a:ext cx="4389120" cy="622651"/>
          </a:xfrm>
        </p:spPr>
        <p:txBody>
          <a:bodyPr rtlCol="0"/>
          <a:lstStyle/>
          <a:p>
            <a:pPr rtl="0"/>
            <a:r>
              <a:rPr lang="en-GB" dirty="0"/>
              <a:t>Photo taken from: </a:t>
            </a:r>
          </a:p>
        </p:txBody>
      </p:sp>
      <p:pic>
        <p:nvPicPr>
          <p:cNvPr id="7" name="Content Placeholder 6">
            <a:extLst>
              <a:ext uri="{FF2B5EF4-FFF2-40B4-BE49-F238E27FC236}">
                <a16:creationId xmlns:a16="http://schemas.microsoft.com/office/drawing/2014/main" id="{F6F5A1D3-4134-9982-2309-C1DB2543404A}"/>
              </a:ext>
            </a:extLst>
          </p:cNvPr>
          <p:cNvPicPr>
            <a:picLocks noGrp="1" noChangeAspect="1"/>
          </p:cNvPicPr>
          <p:nvPr>
            <p:ph sz="quarter" idx="4"/>
          </p:nvPr>
        </p:nvPicPr>
        <p:blipFill>
          <a:blip r:embed="rId3"/>
          <a:stretch>
            <a:fillRect/>
          </a:stretch>
        </p:blipFill>
        <p:spPr>
          <a:xfrm>
            <a:off x="6619081" y="1936750"/>
            <a:ext cx="3708400" cy="3162300"/>
          </a:xfrm>
          <a:prstGeom prst="rect">
            <a:avLst/>
          </a:prstGeom>
        </p:spPr>
      </p:pic>
    </p:spTree>
    <p:extLst>
      <p:ext uri="{BB962C8B-B14F-4D97-AF65-F5344CB8AC3E}">
        <p14:creationId xmlns:p14="http://schemas.microsoft.com/office/powerpoint/2010/main" val="3773540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389120" cy="527755"/>
          </a:xfrm>
        </p:spPr>
        <p:txBody>
          <a:bodyPr rtlCol="0">
            <a:normAutofit fontScale="90000"/>
          </a:bodyPr>
          <a:lstStyle/>
          <a:p>
            <a:pPr rtl="0"/>
            <a:r>
              <a:rPr lang="en-GB" dirty="0"/>
              <a:t>The Adult:</a:t>
            </a:r>
          </a:p>
        </p:txBody>
      </p:sp>
      <p:sp>
        <p:nvSpPr>
          <p:cNvPr id="3" name="Text Placeholder 2"/>
          <p:cNvSpPr>
            <a:spLocks noGrp="1"/>
          </p:cNvSpPr>
          <p:nvPr>
            <p:ph type="body" idx="1"/>
          </p:nvPr>
        </p:nvSpPr>
        <p:spPr>
          <a:xfrm>
            <a:off x="721235" y="1055825"/>
            <a:ext cx="5191885" cy="527755"/>
          </a:xfrm>
        </p:spPr>
        <p:txBody>
          <a:bodyPr rtlCol="0"/>
          <a:lstStyle/>
          <a:p>
            <a:pPr rtl="0"/>
            <a:r>
              <a:rPr lang="en-GB" dirty="0"/>
              <a:t>Photo from: BMJ journals</a:t>
            </a:r>
          </a:p>
        </p:txBody>
      </p:sp>
      <p:pic>
        <p:nvPicPr>
          <p:cNvPr id="7" name="Content Placeholder 6">
            <a:extLst>
              <a:ext uri="{FF2B5EF4-FFF2-40B4-BE49-F238E27FC236}">
                <a16:creationId xmlns:a16="http://schemas.microsoft.com/office/drawing/2014/main" id="{5B149DBA-B9A9-4CCA-5561-E66E75FCD751}"/>
              </a:ext>
            </a:extLst>
          </p:cNvPr>
          <p:cNvPicPr>
            <a:picLocks noGrp="1" noChangeAspect="1"/>
          </p:cNvPicPr>
          <p:nvPr>
            <p:ph sz="half" idx="2"/>
          </p:nvPr>
        </p:nvPicPr>
        <p:blipFill>
          <a:blip r:embed="rId3"/>
          <a:stretch>
            <a:fillRect/>
          </a:stretch>
        </p:blipFill>
        <p:spPr>
          <a:xfrm>
            <a:off x="566738" y="1583581"/>
            <a:ext cx="5712142" cy="3306942"/>
          </a:xfrm>
          <a:prstGeom prst="rect">
            <a:avLst/>
          </a:prstGeom>
        </p:spPr>
      </p:pic>
      <p:sp>
        <p:nvSpPr>
          <p:cNvPr id="6" name="Content Placeholder 5"/>
          <p:cNvSpPr>
            <a:spLocks noGrp="1"/>
          </p:cNvSpPr>
          <p:nvPr>
            <p:ph sz="quarter" idx="4"/>
          </p:nvPr>
        </p:nvSpPr>
        <p:spPr>
          <a:xfrm>
            <a:off x="6278880" y="1447800"/>
            <a:ext cx="4389120" cy="3852334"/>
          </a:xfrm>
        </p:spPr>
        <p:txBody>
          <a:bodyPr rtlCol="0">
            <a:normAutofit fontScale="85000" lnSpcReduction="10000"/>
          </a:bodyPr>
          <a:lstStyle/>
          <a:p>
            <a:r>
              <a:rPr lang="en-GB" dirty="0"/>
              <a:t>All practitioners must be DBS checked , have a certificate to say they are healthy and able to work with children, have a paediatric first aid, food hygiene and safeguarding certificate. They should have a qualification in childcare that is at a high standard. All practitioners should be willing to learn and keep up with current Policies and procedures from the setting. They should be using a reflective practice and show willingness to make learning a fun experience for the children . They need to be approachable and good communicators as this is essential for good relationships with parents and carers. All adults should know the rights of the child ( UNCRC) and use Trauma informed practice. </a:t>
            </a:r>
          </a:p>
          <a:p>
            <a:pPr rtl="0"/>
            <a:endParaRPr lang="en-GB" dirty="0"/>
          </a:p>
        </p:txBody>
      </p:sp>
    </p:spTree>
    <p:extLst>
      <p:ext uri="{BB962C8B-B14F-4D97-AF65-F5344CB8AC3E}">
        <p14:creationId xmlns:p14="http://schemas.microsoft.com/office/powerpoint/2010/main" val="511347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6048" y="365126"/>
            <a:ext cx="4759207" cy="795867"/>
          </a:xfrm>
        </p:spPr>
        <p:txBody>
          <a:bodyPr rtlCol="0">
            <a:normAutofit/>
          </a:bodyPr>
          <a:lstStyle/>
          <a:p>
            <a:pPr rtl="0"/>
            <a:r>
              <a:rPr lang="en-GB" dirty="0"/>
              <a:t>Inclusive practice</a:t>
            </a:r>
          </a:p>
        </p:txBody>
      </p:sp>
      <p:sp>
        <p:nvSpPr>
          <p:cNvPr id="3" name="Text Placeholder 2"/>
          <p:cNvSpPr>
            <a:spLocks noGrp="1"/>
          </p:cNvSpPr>
          <p:nvPr>
            <p:ph type="body" idx="1"/>
          </p:nvPr>
        </p:nvSpPr>
        <p:spPr>
          <a:xfrm>
            <a:off x="1756048" y="1160994"/>
            <a:ext cx="3998150" cy="485302"/>
          </a:xfrm>
        </p:spPr>
        <p:txBody>
          <a:bodyPr rtlCol="0"/>
          <a:lstStyle/>
          <a:p>
            <a:pPr rtl="0"/>
            <a:r>
              <a:rPr lang="en-GB" dirty="0"/>
              <a:t>Photo from: </a:t>
            </a:r>
            <a:r>
              <a:rPr lang="en-GB" dirty="0" err="1"/>
              <a:t>slidesurf.com</a:t>
            </a:r>
            <a:r>
              <a:rPr lang="en-GB" dirty="0"/>
              <a:t> </a:t>
            </a:r>
          </a:p>
        </p:txBody>
      </p:sp>
      <p:pic>
        <p:nvPicPr>
          <p:cNvPr id="7" name="Content Placeholder 6">
            <a:extLst>
              <a:ext uri="{FF2B5EF4-FFF2-40B4-BE49-F238E27FC236}">
                <a16:creationId xmlns:a16="http://schemas.microsoft.com/office/drawing/2014/main" id="{3FB00493-92A7-93A7-E484-B39B2937416D}"/>
              </a:ext>
            </a:extLst>
          </p:cNvPr>
          <p:cNvPicPr>
            <a:picLocks noGrp="1" noChangeAspect="1"/>
          </p:cNvPicPr>
          <p:nvPr>
            <p:ph sz="half" idx="2"/>
          </p:nvPr>
        </p:nvPicPr>
        <p:blipFill>
          <a:blip r:embed="rId3"/>
          <a:stretch>
            <a:fillRect/>
          </a:stretch>
        </p:blipFill>
        <p:spPr>
          <a:xfrm>
            <a:off x="1756048" y="1646295"/>
            <a:ext cx="3637531" cy="4372329"/>
          </a:xfrm>
          <a:prstGeom prst="rect">
            <a:avLst/>
          </a:prstGeom>
        </p:spPr>
      </p:pic>
      <p:sp>
        <p:nvSpPr>
          <p:cNvPr id="5" name="Text Placeholder 4"/>
          <p:cNvSpPr>
            <a:spLocks noGrp="1"/>
          </p:cNvSpPr>
          <p:nvPr>
            <p:ph type="body" sz="quarter" idx="3"/>
          </p:nvPr>
        </p:nvSpPr>
        <p:spPr>
          <a:xfrm>
            <a:off x="5754198" y="1160993"/>
            <a:ext cx="3151482" cy="485302"/>
          </a:xfrm>
        </p:spPr>
        <p:txBody>
          <a:bodyPr rtlCol="0"/>
          <a:lstStyle/>
          <a:p>
            <a:pPr rtl="0"/>
            <a:r>
              <a:rPr lang="en-GB" dirty="0"/>
              <a:t>What is inclusion </a:t>
            </a:r>
          </a:p>
        </p:txBody>
      </p:sp>
      <p:sp>
        <p:nvSpPr>
          <p:cNvPr id="6" name="Content Placeholder 5"/>
          <p:cNvSpPr>
            <a:spLocks noGrp="1"/>
          </p:cNvSpPr>
          <p:nvPr>
            <p:ph sz="quarter" idx="4"/>
          </p:nvPr>
        </p:nvSpPr>
        <p:spPr>
          <a:xfrm>
            <a:off x="5498069" y="1646295"/>
            <a:ext cx="4947292" cy="4170619"/>
          </a:xfrm>
        </p:spPr>
        <p:txBody>
          <a:bodyPr rtlCol="0">
            <a:normAutofit/>
          </a:bodyPr>
          <a:lstStyle/>
          <a:p>
            <a:pPr rtl="0"/>
            <a:r>
              <a:rPr lang="en-GB" dirty="0"/>
              <a:t>Inclusion is educating all children regardless of their background, ability or disability together in one place, ensuring everyone feels welcome, valued, and has equitable access to learning by adapting the system to meet everyones needs, rather than expecting students to adapt. This is important for all children to know they are accepted and valued and that their voice is heard. </a:t>
            </a:r>
          </a:p>
          <a:p>
            <a:pPr rtl="0"/>
            <a:r>
              <a:rPr lang="en-GB" dirty="0"/>
              <a:t>It’s also Important when working with several colleagues to ensure everyone has a say and feels they have an impact and are included in decision making </a:t>
            </a:r>
          </a:p>
        </p:txBody>
      </p:sp>
    </p:spTree>
    <p:extLst>
      <p:ext uri="{BB962C8B-B14F-4D97-AF65-F5344CB8AC3E}">
        <p14:creationId xmlns:p14="http://schemas.microsoft.com/office/powerpoint/2010/main" val="6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944533" cy="1082674"/>
          </a:xfrm>
        </p:spPr>
        <p:txBody>
          <a:bodyPr rtlCol="0"/>
          <a:lstStyle/>
          <a:p>
            <a:pPr rtl="0"/>
            <a:r>
              <a:rPr lang="en-GB" dirty="0"/>
              <a:t>Professional Partnerships</a:t>
            </a:r>
            <a:br>
              <a:rPr lang="en-GB" dirty="0"/>
            </a:br>
            <a:endParaRPr lang="en-GB" dirty="0"/>
          </a:p>
        </p:txBody>
      </p:sp>
      <p:pic>
        <p:nvPicPr>
          <p:cNvPr id="7" name="Content Placeholder 6">
            <a:extLst>
              <a:ext uri="{FF2B5EF4-FFF2-40B4-BE49-F238E27FC236}">
                <a16:creationId xmlns:a16="http://schemas.microsoft.com/office/drawing/2014/main" id="{9D18A92C-4002-1AFD-B951-3D312F67B821}"/>
              </a:ext>
            </a:extLst>
          </p:cNvPr>
          <p:cNvPicPr>
            <a:picLocks noGrp="1" noChangeAspect="1"/>
          </p:cNvPicPr>
          <p:nvPr>
            <p:ph sz="half" idx="2"/>
          </p:nvPr>
        </p:nvPicPr>
        <p:blipFill>
          <a:blip r:embed="rId3"/>
          <a:stretch>
            <a:fillRect/>
          </a:stretch>
        </p:blipFill>
        <p:spPr>
          <a:xfrm>
            <a:off x="903552" y="1571781"/>
            <a:ext cx="4944533" cy="3728881"/>
          </a:xfrm>
          <a:prstGeom prst="rect">
            <a:avLst/>
          </a:prstGeom>
        </p:spPr>
      </p:pic>
      <p:sp>
        <p:nvSpPr>
          <p:cNvPr id="6" name="Content Placeholder 5"/>
          <p:cNvSpPr>
            <a:spLocks noGrp="1"/>
          </p:cNvSpPr>
          <p:nvPr>
            <p:ph sz="quarter" idx="4"/>
          </p:nvPr>
        </p:nvSpPr>
        <p:spPr>
          <a:xfrm>
            <a:off x="6278879" y="1571252"/>
            <a:ext cx="5515773" cy="3728881"/>
          </a:xfrm>
        </p:spPr>
        <p:txBody>
          <a:bodyPr rtlCol="0"/>
          <a:lstStyle/>
          <a:p>
            <a:pPr rtl="0"/>
            <a:r>
              <a:rPr lang="en-GB" dirty="0"/>
              <a:t>The role of the early years practitioner is to form a bond with the child and a good relationship with the family. They should know about the families background, what languages they speak, what religion they follow and how this might have an effect on the child’s dietary requirements. Some religions won’t allow certain foods or want that their meat is kosher. Allergies need to be discussed as well so the setting can insure the child’s safety and know what to look out for and which foods to keep away if necessary. (Photo by: Kinderly site)</a:t>
            </a:r>
          </a:p>
        </p:txBody>
      </p:sp>
    </p:spTree>
    <p:extLst>
      <p:ext uri="{BB962C8B-B14F-4D97-AF65-F5344CB8AC3E}">
        <p14:creationId xmlns:p14="http://schemas.microsoft.com/office/powerpoint/2010/main" val="937939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002890" cy="1082674"/>
          </a:xfrm>
        </p:spPr>
        <p:txBody>
          <a:bodyPr rtlCol="0"/>
          <a:lstStyle/>
          <a:p>
            <a:pPr rtl="0"/>
            <a:r>
              <a:rPr lang="en-GB" dirty="0"/>
              <a:t>Partnership continued</a:t>
            </a:r>
            <a:br>
              <a:rPr lang="en-GB" dirty="0"/>
            </a:br>
            <a:endParaRPr lang="en-GB" dirty="0"/>
          </a:p>
        </p:txBody>
      </p:sp>
      <p:sp>
        <p:nvSpPr>
          <p:cNvPr id="4" name="Content Placeholder 3"/>
          <p:cNvSpPr>
            <a:spLocks noGrp="1"/>
          </p:cNvSpPr>
          <p:nvPr>
            <p:ph sz="half" idx="2"/>
          </p:nvPr>
        </p:nvSpPr>
        <p:spPr>
          <a:xfrm>
            <a:off x="1524000" y="1119110"/>
            <a:ext cx="4389120" cy="4181024"/>
          </a:xfrm>
        </p:spPr>
        <p:txBody>
          <a:bodyPr rtlCol="0">
            <a:normAutofit fontScale="92500" lnSpcReduction="10000"/>
          </a:bodyPr>
          <a:lstStyle/>
          <a:p>
            <a:pPr rtl="0"/>
            <a:r>
              <a:rPr lang="en-GB" dirty="0"/>
              <a:t>The practitioner should know about any medical conditions so they can prepare to be ready to look after the child. This might include training for children with severe allergies, tube fed children, peg fed children or children with other conditions that need medical attention as well as the normal day to day routines. For some conditions specialist training needs to be done before the child can come into the care of the setting for example how to give rescue medication to a child with epilepsy. This tracing should be arranged with medical professionals. </a:t>
            </a:r>
          </a:p>
        </p:txBody>
      </p:sp>
      <p:sp>
        <p:nvSpPr>
          <p:cNvPr id="5" name="Text Placeholder 4"/>
          <p:cNvSpPr>
            <a:spLocks noGrp="1"/>
          </p:cNvSpPr>
          <p:nvPr>
            <p:ph type="body" sz="quarter" idx="3"/>
          </p:nvPr>
        </p:nvSpPr>
        <p:spPr>
          <a:xfrm>
            <a:off x="6278880" y="1119111"/>
            <a:ext cx="4389120" cy="438756"/>
          </a:xfrm>
        </p:spPr>
        <p:txBody>
          <a:bodyPr rtlCol="0">
            <a:normAutofit fontScale="70000" lnSpcReduction="20000"/>
          </a:bodyPr>
          <a:lstStyle/>
          <a:p>
            <a:pPr rtl="0"/>
            <a:r>
              <a:rPr lang="en-GB" dirty="0"/>
              <a:t>Photo from: NHS Worcestershire Acute Hospital</a:t>
            </a:r>
          </a:p>
        </p:txBody>
      </p:sp>
      <p:pic>
        <p:nvPicPr>
          <p:cNvPr id="7" name="Content Placeholder 6">
            <a:extLst>
              <a:ext uri="{FF2B5EF4-FFF2-40B4-BE49-F238E27FC236}">
                <a16:creationId xmlns:a16="http://schemas.microsoft.com/office/drawing/2014/main" id="{2F5B58A6-1960-8239-99F9-86873B626F46}"/>
              </a:ext>
            </a:extLst>
          </p:cNvPr>
          <p:cNvPicPr>
            <a:picLocks noGrp="1" noChangeAspect="1"/>
          </p:cNvPicPr>
          <p:nvPr>
            <p:ph sz="quarter" idx="4"/>
          </p:nvPr>
        </p:nvPicPr>
        <p:blipFill>
          <a:blip r:embed="rId3"/>
          <a:stretch>
            <a:fillRect/>
          </a:stretch>
        </p:blipFill>
        <p:spPr>
          <a:xfrm>
            <a:off x="7630620" y="1647825"/>
            <a:ext cx="1961933" cy="3652838"/>
          </a:xfrm>
          <a:prstGeom prst="rect">
            <a:avLst/>
          </a:prstGeom>
        </p:spPr>
      </p:pic>
    </p:spTree>
    <p:extLst>
      <p:ext uri="{BB962C8B-B14F-4D97-AF65-F5344CB8AC3E}">
        <p14:creationId xmlns:p14="http://schemas.microsoft.com/office/powerpoint/2010/main" val="2442024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389120" cy="540221"/>
          </a:xfrm>
        </p:spPr>
        <p:txBody>
          <a:bodyPr rtlCol="0" anchor="b">
            <a:normAutofit/>
          </a:bodyPr>
          <a:lstStyle/>
          <a:p>
            <a:pPr rtl="0"/>
            <a:r>
              <a:rPr lang="en-GB" dirty="0"/>
              <a:t>Partnerships continued</a:t>
            </a:r>
          </a:p>
        </p:txBody>
      </p:sp>
      <p:pic>
        <p:nvPicPr>
          <p:cNvPr id="7" name="Content Placeholder 6">
            <a:extLst>
              <a:ext uri="{FF2B5EF4-FFF2-40B4-BE49-F238E27FC236}">
                <a16:creationId xmlns:a16="http://schemas.microsoft.com/office/drawing/2014/main" id="{58FBA419-D8E3-3B13-CD12-A6512F326767}"/>
              </a:ext>
            </a:extLst>
          </p:cNvPr>
          <p:cNvPicPr>
            <a:picLocks noGrp="1" noChangeAspect="1"/>
          </p:cNvPicPr>
          <p:nvPr>
            <p:ph sz="half" idx="1"/>
          </p:nvPr>
        </p:nvPicPr>
        <p:blipFill>
          <a:blip r:embed="rId3"/>
          <a:stretch>
            <a:fillRect/>
          </a:stretch>
        </p:blipFill>
        <p:spPr>
          <a:xfrm>
            <a:off x="1622079" y="1358020"/>
            <a:ext cx="3608812" cy="4375841"/>
          </a:xfrm>
          <a:prstGeom prst="rect">
            <a:avLst/>
          </a:prstGeom>
          <a:noFill/>
        </p:spPr>
      </p:pic>
      <p:sp>
        <p:nvSpPr>
          <p:cNvPr id="25" name="Content Placeholder 3">
            <a:extLst>
              <a:ext uri="{FF2B5EF4-FFF2-40B4-BE49-F238E27FC236}">
                <a16:creationId xmlns:a16="http://schemas.microsoft.com/office/drawing/2014/main" id="{46BFB1E1-84D3-1EC7-1C87-26A8715A6880}"/>
              </a:ext>
            </a:extLst>
          </p:cNvPr>
          <p:cNvSpPr>
            <a:spLocks noGrp="1"/>
          </p:cNvSpPr>
          <p:nvPr>
            <p:ph sz="half" idx="2"/>
          </p:nvPr>
        </p:nvSpPr>
        <p:spPr>
          <a:xfrm>
            <a:off x="6278880" y="1358020"/>
            <a:ext cx="4389120" cy="3942325"/>
          </a:xfrm>
        </p:spPr>
        <p:txBody>
          <a:bodyPr>
            <a:normAutofit fontScale="92500" lnSpcReduction="20000"/>
          </a:bodyPr>
          <a:lstStyle/>
          <a:p>
            <a:r>
              <a:rPr lang="en-GB" dirty="0" err="1"/>
              <a:t>Bronfenbrenners</a:t>
            </a:r>
            <a:r>
              <a:rPr lang="en-GB" dirty="0"/>
              <a:t> believe is that partnerships are crucial in the first few years of a child’s life to ensure consistency. He talks about the different systems and one of them is the micro system which is the child’s own biology and the next is the </a:t>
            </a:r>
            <a:r>
              <a:rPr lang="en-GB" dirty="0" err="1"/>
              <a:t>meso</a:t>
            </a:r>
            <a:r>
              <a:rPr lang="en-GB" dirty="0"/>
              <a:t> system which is the partnership between home and school or nursery or childcare provider. Those partnerships need to be strong active and positive to give the child consistency. This strength can only be built through mutual trust, empathy, shared responsibility and honest communication. (Photo by Stern, </a:t>
            </a:r>
            <a:r>
              <a:rPr lang="en-GB" dirty="0" err="1"/>
              <a:t>Barbarin</a:t>
            </a:r>
            <a:r>
              <a:rPr lang="en-GB" dirty="0"/>
              <a:t> and Cassidy, 2021)</a:t>
            </a:r>
            <a:endParaRPr lang="en-US" dirty="0"/>
          </a:p>
        </p:txBody>
      </p:sp>
    </p:spTree>
    <p:extLst>
      <p:ext uri="{BB962C8B-B14F-4D97-AF65-F5344CB8AC3E}">
        <p14:creationId xmlns:p14="http://schemas.microsoft.com/office/powerpoint/2010/main" val="14680719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5778343" cy="544258"/>
          </a:xfrm>
        </p:spPr>
        <p:txBody>
          <a:bodyPr rtlCol="0"/>
          <a:lstStyle/>
          <a:p>
            <a:pPr rtl="0"/>
            <a:r>
              <a:rPr lang="en-GB" dirty="0"/>
              <a:t>Communication with care giver:</a:t>
            </a:r>
          </a:p>
        </p:txBody>
      </p:sp>
      <p:sp>
        <p:nvSpPr>
          <p:cNvPr id="4" name="Content Placeholder 3"/>
          <p:cNvSpPr>
            <a:spLocks noGrp="1"/>
          </p:cNvSpPr>
          <p:nvPr>
            <p:ph sz="half" idx="2"/>
          </p:nvPr>
        </p:nvSpPr>
        <p:spPr>
          <a:xfrm>
            <a:off x="1524000" y="909384"/>
            <a:ext cx="4389120" cy="4390749"/>
          </a:xfrm>
        </p:spPr>
        <p:txBody>
          <a:bodyPr rtlCol="0">
            <a:normAutofit fontScale="85000" lnSpcReduction="20000"/>
          </a:bodyPr>
          <a:lstStyle/>
          <a:p>
            <a:pPr rtl="0"/>
            <a:r>
              <a:rPr lang="en-GB" dirty="0"/>
              <a:t>Communication with the caregiver can happen in many ways. Many settings have an online app like kinderly which has a daily diary that can be filled in and then accessed by the parent. This includes what the child has done that day, food eaten, nappy changes, milk intake, sleep, toileting. There are also wow moments for those special moments that parents don’t want to miss and observations where photos can be taken when a child was observed hitting a mile stone in their development. The observations can be linked to the curriculum for Wales so the practitioner can keep track of the child’s development. Some settings have booklets they write in every day or slips that are being put in the child’s bag. WhatsApp is also a great communication tool or just a quick chat at the door when the parent picks up the child. </a:t>
            </a:r>
          </a:p>
        </p:txBody>
      </p:sp>
      <p:sp>
        <p:nvSpPr>
          <p:cNvPr id="5" name="Text Placeholder 4"/>
          <p:cNvSpPr>
            <a:spLocks noGrp="1"/>
          </p:cNvSpPr>
          <p:nvPr>
            <p:ph type="body" sz="quarter" idx="3"/>
          </p:nvPr>
        </p:nvSpPr>
        <p:spPr>
          <a:xfrm>
            <a:off x="6278880" y="909384"/>
            <a:ext cx="4389120" cy="795867"/>
          </a:xfrm>
        </p:spPr>
        <p:txBody>
          <a:bodyPr rtlCol="0"/>
          <a:lstStyle/>
          <a:p>
            <a:pPr rtl="0"/>
            <a:r>
              <a:rPr lang="en-GB" dirty="0"/>
              <a:t>Photo from: </a:t>
            </a:r>
            <a:r>
              <a:rPr lang="en-GB" dirty="0" err="1"/>
              <a:t>mybrightwheel.com</a:t>
            </a:r>
            <a:endParaRPr lang="en-GB" dirty="0"/>
          </a:p>
        </p:txBody>
      </p:sp>
      <p:pic>
        <p:nvPicPr>
          <p:cNvPr id="3" name="Content Placeholder 2">
            <a:extLst>
              <a:ext uri="{FF2B5EF4-FFF2-40B4-BE49-F238E27FC236}">
                <a16:creationId xmlns:a16="http://schemas.microsoft.com/office/drawing/2014/main" id="{5D77F2DE-38EA-261D-8396-2D1C39742C8A}"/>
              </a:ext>
            </a:extLst>
          </p:cNvPr>
          <p:cNvPicPr>
            <a:picLocks noGrp="1" noChangeAspect="1"/>
          </p:cNvPicPr>
          <p:nvPr>
            <p:ph sz="quarter" idx="4"/>
          </p:nvPr>
        </p:nvPicPr>
        <p:blipFill>
          <a:blip r:embed="rId3"/>
          <a:stretch>
            <a:fillRect/>
          </a:stretch>
        </p:blipFill>
        <p:spPr>
          <a:xfrm>
            <a:off x="6278563" y="1912840"/>
            <a:ext cx="4837857" cy="2844103"/>
          </a:xfrm>
          <a:prstGeom prst="rect">
            <a:avLst/>
          </a:prstGeom>
        </p:spPr>
      </p:pic>
    </p:spTree>
    <p:extLst>
      <p:ext uri="{BB962C8B-B14F-4D97-AF65-F5344CB8AC3E}">
        <p14:creationId xmlns:p14="http://schemas.microsoft.com/office/powerpoint/2010/main" val="41520982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5625" y="298972"/>
            <a:ext cx="3927444" cy="705919"/>
          </a:xfrm>
        </p:spPr>
        <p:txBody>
          <a:bodyPr rtlCol="0"/>
          <a:lstStyle/>
          <a:p>
            <a:pPr rtl="0"/>
            <a:r>
              <a:rPr lang="en-GB" dirty="0"/>
              <a:t>Help in times of need </a:t>
            </a:r>
          </a:p>
        </p:txBody>
      </p:sp>
      <p:sp>
        <p:nvSpPr>
          <p:cNvPr id="4" name="Content Placeholder 3"/>
          <p:cNvSpPr>
            <a:spLocks noGrp="1"/>
          </p:cNvSpPr>
          <p:nvPr>
            <p:ph sz="half" idx="2"/>
          </p:nvPr>
        </p:nvSpPr>
        <p:spPr>
          <a:xfrm>
            <a:off x="1524000" y="1131684"/>
            <a:ext cx="4389120" cy="4168450"/>
          </a:xfrm>
        </p:spPr>
        <p:txBody>
          <a:bodyPr rtlCol="0"/>
          <a:lstStyle/>
          <a:p>
            <a:pPr rtl="0"/>
            <a:r>
              <a:rPr lang="en-GB" dirty="0"/>
              <a:t>With honesty at times come calls for help from families for various reasons. These reasons can be financial struggle, illness, a sudden death in the family, mental health struggles, postnatal depression, drug and alcohol dependency and many more. There are many organisations who can help those struggling families. It does take a trained practitioner to help put a plan in place, reassure a struggling parent that things will work out and that they are not on their own. </a:t>
            </a:r>
          </a:p>
        </p:txBody>
      </p:sp>
      <p:sp>
        <p:nvSpPr>
          <p:cNvPr id="6" name="Content Placeholder 5"/>
          <p:cNvSpPr>
            <a:spLocks noGrp="1"/>
          </p:cNvSpPr>
          <p:nvPr>
            <p:ph sz="quarter" idx="4"/>
          </p:nvPr>
        </p:nvSpPr>
        <p:spPr>
          <a:xfrm>
            <a:off x="6278880" y="1131684"/>
            <a:ext cx="4389120" cy="4168449"/>
          </a:xfrm>
        </p:spPr>
        <p:txBody>
          <a:bodyPr rtlCol="0"/>
          <a:lstStyle/>
          <a:p>
            <a:pPr rtl="0"/>
            <a:r>
              <a:rPr lang="en-GB" dirty="0"/>
              <a:t>Home start</a:t>
            </a:r>
          </a:p>
          <a:p>
            <a:pPr rtl="0"/>
            <a:r>
              <a:rPr lang="en-GB" dirty="0"/>
              <a:t>Sure start</a:t>
            </a:r>
          </a:p>
          <a:p>
            <a:pPr rtl="0"/>
            <a:r>
              <a:rPr lang="en-GB" dirty="0"/>
              <a:t>Family information Services</a:t>
            </a:r>
          </a:p>
          <a:p>
            <a:pPr rtl="0"/>
            <a:r>
              <a:rPr lang="en-GB" dirty="0"/>
              <a:t>Anonymous Alcoholics</a:t>
            </a:r>
          </a:p>
          <a:p>
            <a:pPr rtl="0"/>
            <a:r>
              <a:rPr lang="en-GB" dirty="0"/>
              <a:t>Young carers</a:t>
            </a:r>
          </a:p>
          <a:p>
            <a:pPr rtl="0"/>
            <a:r>
              <a:rPr lang="en-GB" dirty="0"/>
              <a:t>Epilepsy in action cymru</a:t>
            </a:r>
          </a:p>
          <a:p>
            <a:pPr rtl="0"/>
            <a:r>
              <a:rPr lang="en-GB" dirty="0"/>
              <a:t>Social services</a:t>
            </a:r>
          </a:p>
          <a:p>
            <a:pPr rtl="0"/>
            <a:r>
              <a:rPr lang="en-GB" dirty="0"/>
              <a:t>Salvation Army and more…</a:t>
            </a:r>
          </a:p>
        </p:txBody>
      </p:sp>
    </p:spTree>
    <p:extLst>
      <p:ext uri="{BB962C8B-B14F-4D97-AF65-F5344CB8AC3E}">
        <p14:creationId xmlns:p14="http://schemas.microsoft.com/office/powerpoint/2010/main" val="1474276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1197" y="365126"/>
            <a:ext cx="4821923" cy="638331"/>
          </a:xfrm>
        </p:spPr>
        <p:txBody>
          <a:bodyPr rtlCol="0"/>
          <a:lstStyle/>
          <a:p>
            <a:pPr rtl="0"/>
            <a:r>
              <a:rPr lang="en-GB" dirty="0"/>
              <a:t>Support during pregnancy</a:t>
            </a:r>
          </a:p>
        </p:txBody>
      </p:sp>
      <p:sp>
        <p:nvSpPr>
          <p:cNvPr id="3" name="Text Placeholder 2"/>
          <p:cNvSpPr>
            <a:spLocks noGrp="1"/>
          </p:cNvSpPr>
          <p:nvPr>
            <p:ph type="body" idx="1"/>
          </p:nvPr>
        </p:nvSpPr>
        <p:spPr>
          <a:xfrm>
            <a:off x="1524000" y="1003458"/>
            <a:ext cx="4389120" cy="554408"/>
          </a:xfrm>
        </p:spPr>
        <p:txBody>
          <a:bodyPr rtlCol="0"/>
          <a:lstStyle/>
          <a:p>
            <a:pPr rtl="0"/>
            <a:r>
              <a:rPr lang="en-GB" dirty="0"/>
              <a:t>What are the problems</a:t>
            </a:r>
          </a:p>
        </p:txBody>
      </p:sp>
      <p:sp>
        <p:nvSpPr>
          <p:cNvPr id="4" name="Content Placeholder 3"/>
          <p:cNvSpPr>
            <a:spLocks noGrp="1"/>
          </p:cNvSpPr>
          <p:nvPr>
            <p:ph sz="half" idx="2"/>
          </p:nvPr>
        </p:nvSpPr>
        <p:spPr>
          <a:xfrm>
            <a:off x="1524000" y="1557866"/>
            <a:ext cx="4389120" cy="3742268"/>
          </a:xfrm>
        </p:spPr>
        <p:txBody>
          <a:bodyPr rtlCol="0">
            <a:normAutofit fontScale="92500" lnSpcReduction="20000"/>
          </a:bodyPr>
          <a:lstStyle/>
          <a:p>
            <a:pPr rtl="0"/>
            <a:r>
              <a:rPr lang="en-GB" dirty="0"/>
              <a:t>Nutrition or malnutrition (iron and folic acid deficiency)</a:t>
            </a:r>
          </a:p>
          <a:p>
            <a:pPr rtl="0"/>
            <a:r>
              <a:rPr lang="en-GB" dirty="0"/>
              <a:t>Illness (hypertension, diabetes, infections, obesity)</a:t>
            </a:r>
          </a:p>
          <a:p>
            <a:pPr rtl="0"/>
            <a:r>
              <a:rPr lang="en-GB" dirty="0"/>
              <a:t>Lifestyle (smoking, vaping, alcohol, drugs, stress, age)</a:t>
            </a:r>
          </a:p>
          <a:p>
            <a:pPr rtl="0"/>
            <a:r>
              <a:rPr lang="en-GB" dirty="0"/>
              <a:t>Mental well-being (depression, anxiety)</a:t>
            </a:r>
          </a:p>
        </p:txBody>
      </p:sp>
      <p:sp>
        <p:nvSpPr>
          <p:cNvPr id="5" name="Text Placeholder 4"/>
          <p:cNvSpPr>
            <a:spLocks noGrp="1"/>
          </p:cNvSpPr>
          <p:nvPr>
            <p:ph type="body" sz="quarter" idx="3"/>
          </p:nvPr>
        </p:nvSpPr>
        <p:spPr>
          <a:xfrm>
            <a:off x="6278880" y="1003458"/>
            <a:ext cx="4389120" cy="554408"/>
          </a:xfrm>
        </p:spPr>
        <p:txBody>
          <a:bodyPr rtlCol="0"/>
          <a:lstStyle/>
          <a:p>
            <a:pPr rtl="0"/>
            <a:r>
              <a:rPr lang="en-GB" dirty="0"/>
              <a:t>What help can be given</a:t>
            </a:r>
          </a:p>
        </p:txBody>
      </p:sp>
      <p:sp>
        <p:nvSpPr>
          <p:cNvPr id="6" name="Content Placeholder 5"/>
          <p:cNvSpPr>
            <a:spLocks noGrp="1"/>
          </p:cNvSpPr>
          <p:nvPr>
            <p:ph sz="quarter" idx="4"/>
          </p:nvPr>
        </p:nvSpPr>
        <p:spPr>
          <a:xfrm>
            <a:off x="6278880" y="1557866"/>
            <a:ext cx="4389120" cy="3742268"/>
          </a:xfrm>
        </p:spPr>
        <p:txBody>
          <a:bodyPr rtlCol="0">
            <a:normAutofit fontScale="92500" lnSpcReduction="20000"/>
          </a:bodyPr>
          <a:lstStyle/>
          <a:p>
            <a:pPr rtl="0"/>
            <a:r>
              <a:rPr lang="en-GB" dirty="0"/>
              <a:t>Refer to Foodbank and get supplements from the doctors, get financial support in place. </a:t>
            </a:r>
          </a:p>
          <a:p>
            <a:pPr rtl="0"/>
            <a:r>
              <a:rPr lang="en-GB" dirty="0"/>
              <a:t>See if there are help groups, get help from the midwife/doctors </a:t>
            </a:r>
          </a:p>
          <a:p>
            <a:pPr rtl="0"/>
            <a:r>
              <a:rPr lang="en-GB" dirty="0"/>
              <a:t>Be open and approachable and try and give advice on how this could affect the babies development in the womb. Leaflets. Maybe a call to social services </a:t>
            </a:r>
          </a:p>
          <a:p>
            <a:pPr rtl="0"/>
            <a:r>
              <a:rPr lang="en-GB" dirty="0"/>
              <a:t>Being there to support and to lean on, maybe referring to counselling and talk to the doctor/midwife. </a:t>
            </a:r>
          </a:p>
        </p:txBody>
      </p:sp>
    </p:spTree>
    <p:extLst>
      <p:ext uri="{BB962C8B-B14F-4D97-AF65-F5344CB8AC3E}">
        <p14:creationId xmlns:p14="http://schemas.microsoft.com/office/powerpoint/2010/main" val="481199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825380" cy="559937"/>
          </a:xfrm>
        </p:spPr>
        <p:txBody>
          <a:bodyPr rtlCol="0"/>
          <a:lstStyle/>
          <a:p>
            <a:pPr rtl="0"/>
            <a:r>
              <a:rPr lang="en-GB" dirty="0"/>
              <a:t>Settling in to a new environment</a:t>
            </a:r>
          </a:p>
        </p:txBody>
      </p:sp>
      <p:sp>
        <p:nvSpPr>
          <p:cNvPr id="3" name="Text Placeholder 2"/>
          <p:cNvSpPr>
            <a:spLocks noGrp="1"/>
          </p:cNvSpPr>
          <p:nvPr>
            <p:ph type="body" idx="1"/>
          </p:nvPr>
        </p:nvSpPr>
        <p:spPr>
          <a:xfrm>
            <a:off x="1524000" y="1034815"/>
            <a:ext cx="4389120" cy="559937"/>
          </a:xfrm>
        </p:spPr>
        <p:txBody>
          <a:bodyPr rtlCol="0"/>
          <a:lstStyle/>
          <a:p>
            <a:pPr rtl="0"/>
            <a:r>
              <a:rPr lang="en-GB" dirty="0"/>
              <a:t>Home visit or visit to setting</a:t>
            </a:r>
          </a:p>
        </p:txBody>
      </p:sp>
      <p:sp>
        <p:nvSpPr>
          <p:cNvPr id="4" name="Content Placeholder 3"/>
          <p:cNvSpPr>
            <a:spLocks noGrp="1"/>
          </p:cNvSpPr>
          <p:nvPr>
            <p:ph sz="half" idx="2"/>
          </p:nvPr>
        </p:nvSpPr>
        <p:spPr>
          <a:xfrm>
            <a:off x="1524000" y="1704506"/>
            <a:ext cx="4389120" cy="3595628"/>
          </a:xfrm>
        </p:spPr>
        <p:txBody>
          <a:bodyPr rtlCol="0">
            <a:normAutofit fontScale="92500" lnSpcReduction="20000"/>
          </a:bodyPr>
          <a:lstStyle/>
          <a:p>
            <a:pPr rtl="0"/>
            <a:r>
              <a:rPr lang="en-GB" dirty="0"/>
              <a:t>Some settings visit the family in there home first to see what they are like in their normal environment. The practitioner can also get to know the child in their home and find out a bit more about the family </a:t>
            </a:r>
          </a:p>
          <a:p>
            <a:pPr rtl="0"/>
            <a:r>
              <a:rPr lang="en-GB" dirty="0"/>
              <a:t>The next step would be the family visiting the setting so the child can have a look around and get used to the environment while having the comfort of the parent being with them. The parents get to see the setting and what the child is like in the new environment. </a:t>
            </a:r>
          </a:p>
        </p:txBody>
      </p:sp>
      <p:sp>
        <p:nvSpPr>
          <p:cNvPr id="5" name="Text Placeholder 4"/>
          <p:cNvSpPr>
            <a:spLocks noGrp="1"/>
          </p:cNvSpPr>
          <p:nvPr>
            <p:ph type="body" sz="quarter" idx="3"/>
          </p:nvPr>
        </p:nvSpPr>
        <p:spPr>
          <a:xfrm>
            <a:off x="6278880" y="1034815"/>
            <a:ext cx="4389120" cy="559937"/>
          </a:xfrm>
        </p:spPr>
        <p:txBody>
          <a:bodyPr rtlCol="0"/>
          <a:lstStyle/>
          <a:p>
            <a:pPr rtl="0"/>
            <a:r>
              <a:rPr lang="en-GB" dirty="0"/>
              <a:t>Settling in sessions</a:t>
            </a:r>
          </a:p>
        </p:txBody>
      </p:sp>
      <p:sp>
        <p:nvSpPr>
          <p:cNvPr id="6" name="Content Placeholder 5"/>
          <p:cNvSpPr>
            <a:spLocks noGrp="1"/>
          </p:cNvSpPr>
          <p:nvPr>
            <p:ph sz="quarter" idx="4"/>
          </p:nvPr>
        </p:nvSpPr>
        <p:spPr>
          <a:xfrm>
            <a:off x="6278880" y="1704506"/>
            <a:ext cx="4389120" cy="3595628"/>
          </a:xfrm>
        </p:spPr>
        <p:txBody>
          <a:bodyPr rtlCol="0">
            <a:normAutofit fontScale="92500" lnSpcReduction="20000"/>
          </a:bodyPr>
          <a:lstStyle/>
          <a:p>
            <a:pPr rtl="0"/>
            <a:r>
              <a:rPr lang="en-GB" dirty="0"/>
              <a:t>In general settling in sessions are short 30 minute to 2 hour sessions in which the child is left with the practitioner to see how they will cope with the parent being away. Some children are fine but others may need a few shorter sessions to get used to being left. This is to help them settle and feel comfortable and ensure this is the right setting for them. With some children it may have to be a change of setting as each child is different. Some are ok in bigger settings, and some are better in a small setting where they get more one-to-one attention first. </a:t>
            </a:r>
          </a:p>
        </p:txBody>
      </p:sp>
    </p:spTree>
    <p:extLst>
      <p:ext uri="{BB962C8B-B14F-4D97-AF65-F5344CB8AC3E}">
        <p14:creationId xmlns:p14="http://schemas.microsoft.com/office/powerpoint/2010/main" val="19031710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100689" cy="654010"/>
          </a:xfrm>
        </p:spPr>
        <p:txBody>
          <a:bodyPr rtlCol="0"/>
          <a:lstStyle/>
          <a:p>
            <a:pPr rtl="0"/>
            <a:r>
              <a:rPr lang="en-GB" dirty="0"/>
              <a:t>Challenges</a:t>
            </a:r>
          </a:p>
        </p:txBody>
      </p:sp>
      <p:sp>
        <p:nvSpPr>
          <p:cNvPr id="3" name="Text Placeholder 2"/>
          <p:cNvSpPr>
            <a:spLocks noGrp="1"/>
          </p:cNvSpPr>
          <p:nvPr>
            <p:ph type="body" idx="1"/>
          </p:nvPr>
        </p:nvSpPr>
        <p:spPr>
          <a:xfrm>
            <a:off x="1524000" y="1207285"/>
            <a:ext cx="4389120" cy="621514"/>
          </a:xfrm>
        </p:spPr>
        <p:txBody>
          <a:bodyPr rtlCol="0"/>
          <a:lstStyle/>
          <a:p>
            <a:pPr rtl="0"/>
            <a:r>
              <a:rPr lang="en-GB" dirty="0"/>
              <a:t>Financial restraints </a:t>
            </a:r>
          </a:p>
        </p:txBody>
      </p:sp>
      <p:sp>
        <p:nvSpPr>
          <p:cNvPr id="4" name="Content Placeholder 3"/>
          <p:cNvSpPr>
            <a:spLocks noGrp="1"/>
          </p:cNvSpPr>
          <p:nvPr>
            <p:ph sz="half" idx="2"/>
          </p:nvPr>
        </p:nvSpPr>
        <p:spPr>
          <a:xfrm>
            <a:off x="1524000" y="1828800"/>
            <a:ext cx="4389120" cy="3471334"/>
          </a:xfrm>
        </p:spPr>
        <p:txBody>
          <a:bodyPr rtlCol="0">
            <a:normAutofit fontScale="85000" lnSpcReduction="10000"/>
          </a:bodyPr>
          <a:lstStyle/>
          <a:p>
            <a:pPr rtl="0"/>
            <a:r>
              <a:rPr lang="en-GB" dirty="0"/>
              <a:t>Often there are financial restraints on settings due to the long wait time for children’s diagnosis. Statistics say that in 2023 67% of children waited longer that the target wait time of 26 weeks and 45% waited longer than a year for ADHD or ASD assessments. During this time there will not be any funding in place for this child meaning that if this child needs 1-2-1 help it is not funded and the school has to fork out the finances for a 1-2-1. In areas like Cardiff and Vale the wait time is 26 months in some rural areas according to </a:t>
            </a:r>
            <a:r>
              <a:rPr lang="en-GB" dirty="0" err="1"/>
              <a:t>Senedd</a:t>
            </a:r>
            <a:r>
              <a:rPr lang="en-GB" dirty="0"/>
              <a:t> wales the wait time  can reach up to 46 months.  </a:t>
            </a:r>
          </a:p>
          <a:p>
            <a:pPr rtl="0"/>
            <a:endParaRPr lang="en-GB" dirty="0"/>
          </a:p>
        </p:txBody>
      </p:sp>
      <p:sp>
        <p:nvSpPr>
          <p:cNvPr id="5" name="Text Placeholder 4"/>
          <p:cNvSpPr>
            <a:spLocks noGrp="1"/>
          </p:cNvSpPr>
          <p:nvPr>
            <p:ph type="body" sz="quarter" idx="3"/>
          </p:nvPr>
        </p:nvSpPr>
        <p:spPr>
          <a:xfrm>
            <a:off x="6278880" y="1207286"/>
            <a:ext cx="4389120" cy="621514"/>
          </a:xfrm>
        </p:spPr>
        <p:txBody>
          <a:bodyPr rtlCol="0"/>
          <a:lstStyle/>
          <a:p>
            <a:pPr rtl="0"/>
            <a:r>
              <a:rPr lang="en-GB" dirty="0"/>
              <a:t>Photo: </a:t>
            </a:r>
            <a:r>
              <a:rPr lang="en-GB" dirty="0" err="1"/>
              <a:t>Senedd</a:t>
            </a:r>
            <a:r>
              <a:rPr lang="en-GB" dirty="0"/>
              <a:t> Wales screenshot</a:t>
            </a:r>
          </a:p>
        </p:txBody>
      </p:sp>
      <p:pic>
        <p:nvPicPr>
          <p:cNvPr id="7" name="Content Placeholder 6">
            <a:extLst>
              <a:ext uri="{FF2B5EF4-FFF2-40B4-BE49-F238E27FC236}">
                <a16:creationId xmlns:a16="http://schemas.microsoft.com/office/drawing/2014/main" id="{40517C87-5CF9-C661-5135-7A498F91E9B1}"/>
              </a:ext>
            </a:extLst>
          </p:cNvPr>
          <p:cNvPicPr>
            <a:picLocks noGrp="1" noChangeAspect="1"/>
          </p:cNvPicPr>
          <p:nvPr>
            <p:ph sz="quarter" idx="4"/>
          </p:nvPr>
        </p:nvPicPr>
        <p:blipFill>
          <a:blip r:embed="rId3"/>
          <a:stretch>
            <a:fillRect/>
          </a:stretch>
        </p:blipFill>
        <p:spPr>
          <a:xfrm>
            <a:off x="6278563" y="1828799"/>
            <a:ext cx="4389437" cy="2748517"/>
          </a:xfrm>
          <a:prstGeom prst="rect">
            <a:avLst/>
          </a:prstGeom>
        </p:spPr>
      </p:pic>
    </p:spTree>
    <p:extLst>
      <p:ext uri="{BB962C8B-B14F-4D97-AF65-F5344CB8AC3E}">
        <p14:creationId xmlns:p14="http://schemas.microsoft.com/office/powerpoint/2010/main" val="169645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006615" cy="622652"/>
          </a:xfrm>
        </p:spPr>
        <p:txBody>
          <a:bodyPr rtlCol="0"/>
          <a:lstStyle/>
          <a:p>
            <a:pPr rtl="0"/>
            <a:r>
              <a:rPr lang="en-GB" dirty="0"/>
              <a:t>Workforce shortages:</a:t>
            </a:r>
          </a:p>
        </p:txBody>
      </p:sp>
      <p:sp>
        <p:nvSpPr>
          <p:cNvPr id="4" name="Content Placeholder 3"/>
          <p:cNvSpPr>
            <a:spLocks noGrp="1"/>
          </p:cNvSpPr>
          <p:nvPr>
            <p:ph sz="half" idx="2"/>
          </p:nvPr>
        </p:nvSpPr>
        <p:spPr>
          <a:xfrm>
            <a:off x="1524000" y="1331205"/>
            <a:ext cx="4389120" cy="3968928"/>
          </a:xfrm>
        </p:spPr>
        <p:txBody>
          <a:bodyPr rtlCol="0"/>
          <a:lstStyle/>
          <a:p>
            <a:pPr rtl="0"/>
            <a:r>
              <a:rPr lang="en-GB" dirty="0"/>
              <a:t>Working in a childcare setting can be very challenging as children bring in illnesses and fall in within the setting. Some illnesses can be avoided by good hygiene practices but others will be passed on whatever you do and that includes staff. This creates staff shortages and while there are still workers, those who are still working end up with double the load and burnout because of the staff shortages.(Photo by Twinkle resources) </a:t>
            </a:r>
          </a:p>
        </p:txBody>
      </p:sp>
      <p:pic>
        <p:nvPicPr>
          <p:cNvPr id="3" name="Content Placeholder 2">
            <a:extLst>
              <a:ext uri="{FF2B5EF4-FFF2-40B4-BE49-F238E27FC236}">
                <a16:creationId xmlns:a16="http://schemas.microsoft.com/office/drawing/2014/main" id="{4AB74B60-DBC4-ED27-DADF-6D3C6EC4FD0E}"/>
              </a:ext>
            </a:extLst>
          </p:cNvPr>
          <p:cNvPicPr>
            <a:picLocks noGrp="1" noChangeAspect="1"/>
          </p:cNvPicPr>
          <p:nvPr>
            <p:ph sz="quarter" idx="4"/>
          </p:nvPr>
        </p:nvPicPr>
        <p:blipFill>
          <a:blip r:embed="rId3"/>
          <a:stretch>
            <a:fillRect/>
          </a:stretch>
        </p:blipFill>
        <p:spPr>
          <a:xfrm>
            <a:off x="6278882" y="1331205"/>
            <a:ext cx="4389437" cy="3292077"/>
          </a:xfrm>
          <a:prstGeom prst="rect">
            <a:avLst/>
          </a:prstGeom>
        </p:spPr>
      </p:pic>
    </p:spTree>
    <p:extLst>
      <p:ext uri="{BB962C8B-B14F-4D97-AF65-F5344CB8AC3E}">
        <p14:creationId xmlns:p14="http://schemas.microsoft.com/office/powerpoint/2010/main" val="2783943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Technological barrier</a:t>
            </a:r>
          </a:p>
        </p:txBody>
      </p:sp>
      <p:sp>
        <p:nvSpPr>
          <p:cNvPr id="3" name="Text Placeholder 2"/>
          <p:cNvSpPr>
            <a:spLocks noGrp="1"/>
          </p:cNvSpPr>
          <p:nvPr>
            <p:ph type="body" idx="1"/>
          </p:nvPr>
        </p:nvSpPr>
        <p:spPr>
          <a:xfrm>
            <a:off x="1524000" y="1447801"/>
            <a:ext cx="4389120" cy="496397"/>
          </a:xfrm>
        </p:spPr>
        <p:txBody>
          <a:bodyPr rtlCol="0"/>
          <a:lstStyle/>
          <a:p>
            <a:pPr rtl="0"/>
            <a:r>
              <a:rPr lang="en-GB" dirty="0"/>
              <a:t>Using online technology </a:t>
            </a:r>
          </a:p>
        </p:txBody>
      </p:sp>
      <p:sp>
        <p:nvSpPr>
          <p:cNvPr id="4" name="Content Placeholder 3"/>
          <p:cNvSpPr>
            <a:spLocks noGrp="1"/>
          </p:cNvSpPr>
          <p:nvPr>
            <p:ph sz="half" idx="2"/>
          </p:nvPr>
        </p:nvSpPr>
        <p:spPr>
          <a:xfrm>
            <a:off x="1524000" y="1944198"/>
            <a:ext cx="4389120" cy="3355935"/>
          </a:xfrm>
        </p:spPr>
        <p:txBody>
          <a:bodyPr rtlCol="0">
            <a:normAutofit fontScale="85000" lnSpcReduction="10000"/>
          </a:bodyPr>
          <a:lstStyle/>
          <a:p>
            <a:pPr rtl="0"/>
            <a:r>
              <a:rPr lang="en-GB" dirty="0"/>
              <a:t>Not all parents have the technological knowledge to get the things they need. Sometimes sitting down with them and showing them how to work a system is essential to get funding sorted out for the child. </a:t>
            </a:r>
          </a:p>
          <a:p>
            <a:pPr rtl="0"/>
            <a:r>
              <a:rPr lang="en-GB" dirty="0"/>
              <a:t>Helping parents using the system that is used for the setting to keep up to date with the child’s development and how their day is going. </a:t>
            </a:r>
          </a:p>
        </p:txBody>
      </p:sp>
      <p:sp>
        <p:nvSpPr>
          <p:cNvPr id="5" name="Text Placeholder 4"/>
          <p:cNvSpPr>
            <a:spLocks noGrp="1"/>
          </p:cNvSpPr>
          <p:nvPr>
            <p:ph type="body" sz="quarter" idx="3"/>
          </p:nvPr>
        </p:nvSpPr>
        <p:spPr>
          <a:xfrm>
            <a:off x="6278880" y="1447801"/>
            <a:ext cx="4389120" cy="496397"/>
          </a:xfrm>
        </p:spPr>
        <p:txBody>
          <a:bodyPr rtlCol="0"/>
          <a:lstStyle/>
          <a:p>
            <a:pPr rtl="0"/>
            <a:r>
              <a:rPr lang="en-GB" dirty="0"/>
              <a:t>Children using technology </a:t>
            </a:r>
          </a:p>
        </p:txBody>
      </p:sp>
      <p:sp>
        <p:nvSpPr>
          <p:cNvPr id="6" name="Content Placeholder 5"/>
          <p:cNvSpPr>
            <a:spLocks noGrp="1"/>
          </p:cNvSpPr>
          <p:nvPr>
            <p:ph sz="quarter" idx="4"/>
          </p:nvPr>
        </p:nvSpPr>
        <p:spPr>
          <a:xfrm>
            <a:off x="6278880" y="1944198"/>
            <a:ext cx="4389120" cy="3355935"/>
          </a:xfrm>
        </p:spPr>
        <p:txBody>
          <a:bodyPr rtlCol="0">
            <a:normAutofit fontScale="85000" lnSpcReduction="10000"/>
          </a:bodyPr>
          <a:lstStyle/>
          <a:p>
            <a:pPr rtl="0"/>
            <a:r>
              <a:rPr lang="en-GB" dirty="0"/>
              <a:t>Often parents know how to get their in front of a tablet or phone to have 5 minutes peace, but the implications can be massive if internet safety is not used or put in place. Children access YouTube, tick-tock or Snapchat on their parents phone and watch things they should not be watching. This can then turn into behaviours that are not nice in the setting as children often copy behaviours they have seen. As children get older and use technology more they may get in trouble being cyber bullied or worse talked into doing things they should not do. </a:t>
            </a:r>
          </a:p>
        </p:txBody>
      </p:sp>
    </p:spTree>
    <p:extLst>
      <p:ext uri="{BB962C8B-B14F-4D97-AF65-F5344CB8AC3E}">
        <p14:creationId xmlns:p14="http://schemas.microsoft.com/office/powerpoint/2010/main" val="2494523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dirty="0"/>
              <a:t>Technology and development</a:t>
            </a:r>
          </a:p>
        </p:txBody>
      </p:sp>
      <p:sp>
        <p:nvSpPr>
          <p:cNvPr id="4" name="Content Placeholder 3"/>
          <p:cNvSpPr>
            <a:spLocks noGrp="1"/>
          </p:cNvSpPr>
          <p:nvPr>
            <p:ph sz="half" idx="2"/>
          </p:nvPr>
        </p:nvSpPr>
        <p:spPr>
          <a:xfrm>
            <a:off x="1524000" y="1599260"/>
            <a:ext cx="4389120" cy="3700874"/>
          </a:xfrm>
        </p:spPr>
        <p:txBody>
          <a:bodyPr rtlCol="0"/>
          <a:lstStyle/>
          <a:p>
            <a:pPr rtl="0"/>
            <a:r>
              <a:rPr lang="en-GB" dirty="0"/>
              <a:t>There is a difference between watching someone roll a ball on a screen and actually physically rolling a ball. Rolling a ball in real life teaches the muscles, teaches motion, distance, shape, resistance, weight, friction, hardness or softness. It teaches the child about themselves, balance, kinaesthesia, movement in different spaces. This can not be taught on a screen. (Photo by happy toddler playtime)</a:t>
            </a:r>
          </a:p>
        </p:txBody>
      </p:sp>
      <p:pic>
        <p:nvPicPr>
          <p:cNvPr id="3" name="Content Placeholder 2">
            <a:extLst>
              <a:ext uri="{FF2B5EF4-FFF2-40B4-BE49-F238E27FC236}">
                <a16:creationId xmlns:a16="http://schemas.microsoft.com/office/drawing/2014/main" id="{DD4C9F11-06CC-34B4-54DC-52F7D0DBCB1A}"/>
              </a:ext>
            </a:extLst>
          </p:cNvPr>
          <p:cNvPicPr>
            <a:picLocks noGrp="1" noChangeAspect="1"/>
          </p:cNvPicPr>
          <p:nvPr>
            <p:ph sz="quarter" idx="4"/>
          </p:nvPr>
        </p:nvPicPr>
        <p:blipFill>
          <a:blip r:embed="rId3"/>
          <a:stretch>
            <a:fillRect/>
          </a:stretch>
        </p:blipFill>
        <p:spPr>
          <a:xfrm>
            <a:off x="6807993" y="1175926"/>
            <a:ext cx="2803241" cy="4103305"/>
          </a:xfrm>
          <a:prstGeom prst="rect">
            <a:avLst/>
          </a:prstGeom>
        </p:spPr>
      </p:pic>
    </p:spTree>
    <p:extLst>
      <p:ext uri="{BB962C8B-B14F-4D97-AF65-F5344CB8AC3E}">
        <p14:creationId xmlns:p14="http://schemas.microsoft.com/office/powerpoint/2010/main" val="18905602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2187849" cy="654010"/>
          </a:xfrm>
        </p:spPr>
        <p:txBody>
          <a:bodyPr rtlCol="0"/>
          <a:lstStyle/>
          <a:p>
            <a:pPr rtl="0"/>
            <a:r>
              <a:rPr lang="en-GB" dirty="0"/>
              <a:t>Activities:</a:t>
            </a:r>
          </a:p>
        </p:txBody>
      </p:sp>
      <p:sp>
        <p:nvSpPr>
          <p:cNvPr id="3" name="Text Placeholder 2"/>
          <p:cNvSpPr>
            <a:spLocks noGrp="1"/>
          </p:cNvSpPr>
          <p:nvPr>
            <p:ph type="body" idx="1"/>
          </p:nvPr>
        </p:nvSpPr>
        <p:spPr>
          <a:xfrm>
            <a:off x="1524000" y="1019136"/>
            <a:ext cx="4389120" cy="809661"/>
          </a:xfrm>
        </p:spPr>
        <p:txBody>
          <a:bodyPr rtlCol="0"/>
          <a:lstStyle/>
          <a:p>
            <a:pPr rtl="0"/>
            <a:r>
              <a:rPr lang="en-GB" dirty="0"/>
              <a:t>Using schemas for activities</a:t>
            </a:r>
          </a:p>
        </p:txBody>
      </p:sp>
      <p:sp>
        <p:nvSpPr>
          <p:cNvPr id="4" name="Content Placeholder 3"/>
          <p:cNvSpPr>
            <a:spLocks noGrp="1"/>
          </p:cNvSpPr>
          <p:nvPr>
            <p:ph sz="half" idx="2"/>
          </p:nvPr>
        </p:nvSpPr>
        <p:spPr>
          <a:xfrm>
            <a:off x="1524000" y="1828798"/>
            <a:ext cx="4389120" cy="3471335"/>
          </a:xfrm>
        </p:spPr>
        <p:txBody>
          <a:bodyPr rtlCol="0">
            <a:normAutofit fontScale="77500" lnSpcReduction="20000"/>
          </a:bodyPr>
          <a:lstStyle/>
          <a:p>
            <a:pPr rtl="0"/>
            <a:r>
              <a:rPr lang="en-GB" dirty="0"/>
              <a:t>Trajectory schema which is throwing, rolling, pushing, pulling things </a:t>
            </a:r>
          </a:p>
          <a:p>
            <a:pPr rtl="0"/>
            <a:r>
              <a:rPr lang="en-GB" dirty="0"/>
              <a:t>Enveloping schema which is hiding in something or under or rolling up in a blanket</a:t>
            </a:r>
          </a:p>
          <a:p>
            <a:pPr rtl="0"/>
            <a:r>
              <a:rPr lang="en-GB" dirty="0"/>
              <a:t>Transporting schema which is putting things into something and taking them to a different location just to take them all out again. </a:t>
            </a:r>
          </a:p>
          <a:p>
            <a:pPr rtl="0"/>
            <a:r>
              <a:rPr lang="en-GB" dirty="0"/>
              <a:t>Rotation schema which is running in circles or turning wheels of any kind</a:t>
            </a:r>
          </a:p>
          <a:p>
            <a:pPr rtl="0"/>
            <a:r>
              <a:rPr lang="en-GB" dirty="0"/>
              <a:t>Orientation schema which is looking at themselves, the world around them and different objects from several different angles </a:t>
            </a:r>
          </a:p>
        </p:txBody>
      </p:sp>
      <p:sp>
        <p:nvSpPr>
          <p:cNvPr id="6" name="Content Placeholder 5"/>
          <p:cNvSpPr>
            <a:spLocks noGrp="1"/>
          </p:cNvSpPr>
          <p:nvPr>
            <p:ph sz="quarter" idx="4"/>
          </p:nvPr>
        </p:nvSpPr>
        <p:spPr>
          <a:xfrm>
            <a:off x="6278880" y="1828798"/>
            <a:ext cx="4389120" cy="3471336"/>
          </a:xfrm>
        </p:spPr>
        <p:txBody>
          <a:bodyPr rtlCol="0">
            <a:normAutofit fontScale="77500" lnSpcReduction="20000"/>
          </a:bodyPr>
          <a:lstStyle/>
          <a:p>
            <a:pPr rtl="0"/>
            <a:r>
              <a:rPr lang="en-GB" dirty="0"/>
              <a:t>Connection schema which is taking things apart and putting them back together in a different way. </a:t>
            </a:r>
          </a:p>
          <a:p>
            <a:pPr rtl="0"/>
            <a:r>
              <a:rPr lang="en-GB" dirty="0"/>
              <a:t>Enclosing schema which is creating enclosures or making containers to keep things in. </a:t>
            </a:r>
          </a:p>
          <a:p>
            <a:pPr rtl="0"/>
            <a:r>
              <a:rPr lang="en-GB" dirty="0"/>
              <a:t>Positioning schema which is placing and aligning objects like cars, train tracks, blocks etc. </a:t>
            </a:r>
          </a:p>
          <a:p>
            <a:pPr rtl="0"/>
            <a:r>
              <a:rPr lang="en-GB" dirty="0"/>
              <a:t>Transforming schema which is using different materials and combining them. For example water and cornflour, water into ice or the other way, mixing colours, baking , cooking. </a:t>
            </a:r>
          </a:p>
        </p:txBody>
      </p:sp>
    </p:spTree>
    <p:extLst>
      <p:ext uri="{BB962C8B-B14F-4D97-AF65-F5344CB8AC3E}">
        <p14:creationId xmlns:p14="http://schemas.microsoft.com/office/powerpoint/2010/main" val="1163167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677400" y="365126"/>
            <a:ext cx="2133600" cy="857837"/>
          </a:xfrm>
        </p:spPr>
        <p:txBody>
          <a:bodyPr rtlCol="0"/>
          <a:lstStyle/>
          <a:p>
            <a:pPr rtl="0"/>
            <a:r>
              <a:rPr lang="en-GB" dirty="0" err="1"/>
              <a:t>Shema</a:t>
            </a:r>
            <a:r>
              <a:rPr lang="en-GB" dirty="0"/>
              <a:t> play examples </a:t>
            </a:r>
            <a:endParaRPr lang="en-gb" dirty="0"/>
          </a:p>
        </p:txBody>
      </p:sp>
      <p:pic>
        <p:nvPicPr>
          <p:cNvPr id="9" name="Picture Placeholder 8">
            <a:extLst>
              <a:ext uri="{FF2B5EF4-FFF2-40B4-BE49-F238E27FC236}">
                <a16:creationId xmlns:a16="http://schemas.microsoft.com/office/drawing/2014/main" id="{7180ED95-01CE-FD9B-EFA6-2ACBA8C49F11}"/>
              </a:ext>
            </a:extLst>
          </p:cNvPr>
          <p:cNvPicPr>
            <a:picLocks noGrp="1" noChangeAspect="1"/>
          </p:cNvPicPr>
          <p:nvPr>
            <p:ph type="pic" sz="quarter" idx="18"/>
          </p:nvPr>
        </p:nvPicPr>
        <p:blipFill>
          <a:blip r:embed="rId3"/>
          <a:srcRect l="11216" r="11216"/>
          <a:stretch/>
        </p:blipFill>
        <p:spPr>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rgbClr val="318DCB">
              <a:lumMod val="20000"/>
              <a:lumOff val="80000"/>
            </a:srgbClr>
          </a:solidFill>
        </p:spPr>
      </p:pic>
      <p:pic>
        <p:nvPicPr>
          <p:cNvPr id="2" name="Picture Placeholder 1">
            <a:extLst>
              <a:ext uri="{FF2B5EF4-FFF2-40B4-BE49-F238E27FC236}">
                <a16:creationId xmlns:a16="http://schemas.microsoft.com/office/drawing/2014/main" id="{7844AD37-C956-FEF4-625F-7BFF54A3DEFA}"/>
              </a:ext>
            </a:extLst>
          </p:cNvPr>
          <p:cNvPicPr>
            <a:picLocks noGrp="1" noChangeAspect="1"/>
          </p:cNvPicPr>
          <p:nvPr>
            <p:ph type="pic" sz="quarter" idx="15"/>
          </p:nvPr>
        </p:nvPicPr>
        <p:blipFill>
          <a:blip r:embed="rId4"/>
          <a:srcRect l="12069" r="12069"/>
          <a:stretch/>
        </p:blipFill>
        <p:spPr>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rgbClr val="318DCB">
              <a:lumMod val="20000"/>
              <a:lumOff val="80000"/>
            </a:srgbClr>
          </a:solidFill>
        </p:spPr>
      </p:pic>
      <p:pic>
        <p:nvPicPr>
          <p:cNvPr id="5" name="Picture Placeholder 4">
            <a:extLst>
              <a:ext uri="{FF2B5EF4-FFF2-40B4-BE49-F238E27FC236}">
                <a16:creationId xmlns:a16="http://schemas.microsoft.com/office/drawing/2014/main" id="{9BCC797E-5207-2B49-3648-093C7EA7216A}"/>
              </a:ext>
            </a:extLst>
          </p:cNvPr>
          <p:cNvPicPr>
            <a:picLocks noGrp="1" noChangeAspect="1"/>
          </p:cNvPicPr>
          <p:nvPr>
            <p:ph type="pic" sz="quarter" idx="16"/>
          </p:nvPr>
        </p:nvPicPr>
        <p:blipFill>
          <a:blip r:embed="rId5"/>
          <a:srcRect l="12069" r="12069"/>
          <a:stretch/>
        </p:blipFill>
        <p:spPr>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rgbClr val="318DCB">
              <a:lumMod val="20000"/>
              <a:lumOff val="80000"/>
            </a:srgbClr>
          </a:solidFill>
        </p:spPr>
      </p:pic>
      <p:pic>
        <p:nvPicPr>
          <p:cNvPr id="7" name="Picture Placeholder 6">
            <a:extLst>
              <a:ext uri="{FF2B5EF4-FFF2-40B4-BE49-F238E27FC236}">
                <a16:creationId xmlns:a16="http://schemas.microsoft.com/office/drawing/2014/main" id="{1CB27480-500C-88FD-9A44-D9EF100121D7}"/>
              </a:ext>
            </a:extLst>
          </p:cNvPr>
          <p:cNvPicPr>
            <a:picLocks noGrp="1" noChangeAspect="1"/>
          </p:cNvPicPr>
          <p:nvPr>
            <p:ph type="pic" sz="quarter" idx="17"/>
          </p:nvPr>
        </p:nvPicPr>
        <p:blipFill>
          <a:blip r:embed="rId6"/>
          <a:srcRect l="12069" r="12069"/>
          <a:stretch/>
        </p:blipFill>
        <p:spPr>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rgbClr val="318DCB">
              <a:lumMod val="20000"/>
              <a:lumOff val="80000"/>
            </a:srgbClr>
          </a:solidFill>
        </p:spPr>
      </p:pic>
      <p:pic>
        <p:nvPicPr>
          <p:cNvPr id="8" name="Picture Placeholder 7">
            <a:extLst>
              <a:ext uri="{FF2B5EF4-FFF2-40B4-BE49-F238E27FC236}">
                <a16:creationId xmlns:a16="http://schemas.microsoft.com/office/drawing/2014/main" id="{F7DD8202-BA95-0CC5-82F0-EB0BC1530198}"/>
              </a:ext>
            </a:extLst>
          </p:cNvPr>
          <p:cNvPicPr>
            <a:picLocks noGrp="1" noChangeAspect="1"/>
          </p:cNvPicPr>
          <p:nvPr>
            <p:ph type="pic" sz="quarter" idx="13"/>
          </p:nvPr>
        </p:nvPicPr>
        <p:blipFill>
          <a:blip r:embed="rId7"/>
          <a:srcRect l="11193" r="11193"/>
          <a:stretch/>
        </p:blipFill>
        <p:spPr>
          <a:custGeom>
            <a:avLst/>
            <a:gdLst>
              <a:gd name="connsiteX0" fmla="*/ 1744346 w 3503695"/>
              <a:gd name="connsiteY0" fmla="*/ 62 h 4031418"/>
              <a:gd name="connsiteX1" fmla="*/ 3334838 w 3503695"/>
              <a:gd name="connsiteY1" fmla="*/ 150223 h 4031418"/>
              <a:gd name="connsiteX2" fmla="*/ 3334838 w 3503695"/>
              <a:gd name="connsiteY2" fmla="*/ 3890810 h 4031418"/>
              <a:gd name="connsiteX3" fmla="*/ 174362 w 3503695"/>
              <a:gd name="connsiteY3" fmla="*/ 3890810 h 4031418"/>
              <a:gd name="connsiteX4" fmla="*/ 174362 w 3503695"/>
              <a:gd name="connsiteY4" fmla="*/ 150223 h 4031418"/>
              <a:gd name="connsiteX5" fmla="*/ 1744346 w 3503695"/>
              <a:gd name="connsiteY5" fmla="*/ 62 h 4031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03695" h="4031418">
                <a:moveTo>
                  <a:pt x="1744346" y="62"/>
                </a:moveTo>
                <a:cubicBezTo>
                  <a:pt x="2475376" y="-1972"/>
                  <a:pt x="3209826" y="46047"/>
                  <a:pt x="3334838" y="150223"/>
                </a:cubicBezTo>
                <a:cubicBezTo>
                  <a:pt x="3580957" y="358576"/>
                  <a:pt x="3537984" y="3718268"/>
                  <a:pt x="3334838" y="3890810"/>
                </a:cubicBezTo>
                <a:cubicBezTo>
                  <a:pt x="3127786" y="4063352"/>
                  <a:pt x="408761" y="4092652"/>
                  <a:pt x="174362" y="3890810"/>
                </a:cubicBezTo>
                <a:cubicBezTo>
                  <a:pt x="-63943" y="3688968"/>
                  <a:pt x="-52223" y="342299"/>
                  <a:pt x="174362" y="150223"/>
                </a:cubicBezTo>
                <a:cubicBezTo>
                  <a:pt x="285702" y="54185"/>
                  <a:pt x="1013315" y="2097"/>
                  <a:pt x="1744346" y="62"/>
                </a:cubicBezTo>
                <a:close/>
              </a:path>
            </a:pathLst>
          </a:custGeom>
          <a:solidFill>
            <a:srgbClr val="318DCB">
              <a:lumMod val="20000"/>
              <a:lumOff val="80000"/>
            </a:srgbClr>
          </a:solidFill>
        </p:spPr>
      </p:pic>
    </p:spTree>
    <p:extLst>
      <p:ext uri="{BB962C8B-B14F-4D97-AF65-F5344CB8AC3E}">
        <p14:creationId xmlns:p14="http://schemas.microsoft.com/office/powerpoint/2010/main" val="8079624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2187849" cy="654010"/>
          </a:xfrm>
        </p:spPr>
        <p:txBody>
          <a:bodyPr rtlCol="0"/>
          <a:lstStyle/>
          <a:p>
            <a:pPr rtl="0"/>
            <a:r>
              <a:rPr lang="en-GB" dirty="0"/>
              <a:t>Activities:</a:t>
            </a:r>
          </a:p>
        </p:txBody>
      </p:sp>
      <p:sp>
        <p:nvSpPr>
          <p:cNvPr id="3" name="Text Placeholder 2"/>
          <p:cNvSpPr>
            <a:spLocks noGrp="1"/>
          </p:cNvSpPr>
          <p:nvPr>
            <p:ph type="body" idx="1"/>
          </p:nvPr>
        </p:nvSpPr>
        <p:spPr>
          <a:xfrm>
            <a:off x="1524000" y="1019136"/>
            <a:ext cx="4389120" cy="809661"/>
          </a:xfrm>
        </p:spPr>
        <p:txBody>
          <a:bodyPr rtlCol="0"/>
          <a:lstStyle/>
          <a:p>
            <a:pPr rtl="0"/>
            <a:r>
              <a:rPr lang="en-GB" dirty="0"/>
              <a:t>Loose parts play </a:t>
            </a:r>
          </a:p>
        </p:txBody>
      </p:sp>
      <p:sp>
        <p:nvSpPr>
          <p:cNvPr id="4" name="Content Placeholder 3"/>
          <p:cNvSpPr>
            <a:spLocks noGrp="1"/>
          </p:cNvSpPr>
          <p:nvPr>
            <p:ph sz="half" idx="2"/>
          </p:nvPr>
        </p:nvSpPr>
        <p:spPr>
          <a:xfrm>
            <a:off x="1524000" y="1828798"/>
            <a:ext cx="4389120" cy="3471335"/>
          </a:xfrm>
        </p:spPr>
        <p:txBody>
          <a:bodyPr rtlCol="0">
            <a:normAutofit lnSpcReduction="10000"/>
          </a:bodyPr>
          <a:lstStyle/>
          <a:p>
            <a:pPr rtl="0"/>
            <a:r>
              <a:rPr lang="en-GB" dirty="0"/>
              <a:t>The benefits of loose parts play are that it is child led. Children decide what parts they want to use and what they want to make with those parts. They can use their imagination to turn those loose parts into anything they like. Using loose parts I great for inclusion as nobody is left out everybody can use something and they very quickly form groups and start using each others ideas or extend them and form new ideas. </a:t>
            </a:r>
          </a:p>
        </p:txBody>
      </p:sp>
      <p:sp>
        <p:nvSpPr>
          <p:cNvPr id="6" name="Content Placeholder 5"/>
          <p:cNvSpPr>
            <a:spLocks noGrp="1"/>
          </p:cNvSpPr>
          <p:nvPr>
            <p:ph sz="quarter" idx="4"/>
          </p:nvPr>
        </p:nvSpPr>
        <p:spPr>
          <a:xfrm>
            <a:off x="6278880" y="1828798"/>
            <a:ext cx="4389120" cy="3471336"/>
          </a:xfrm>
        </p:spPr>
        <p:txBody>
          <a:bodyPr rtlCol="0">
            <a:normAutofit lnSpcReduction="10000"/>
          </a:bodyPr>
          <a:lstStyle/>
          <a:p>
            <a:pPr rtl="0"/>
            <a:r>
              <a:rPr lang="en-GB" dirty="0"/>
              <a:t>For example a cardboard box can become many things : a pirate ship, a home for an animal, a train that goes on journeys to distant lands, an airplane, a rocket, a cave or just a box. Children can draw on it , colour it , decorate it with stickers , put things in it to make it more comfortable. </a:t>
            </a:r>
          </a:p>
          <a:p>
            <a:pPr rtl="0"/>
            <a:endParaRPr lang="en-GB" dirty="0"/>
          </a:p>
        </p:txBody>
      </p:sp>
    </p:spTree>
    <p:extLst>
      <p:ext uri="{BB962C8B-B14F-4D97-AF65-F5344CB8AC3E}">
        <p14:creationId xmlns:p14="http://schemas.microsoft.com/office/powerpoint/2010/main" val="1613772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2187849" cy="654010"/>
          </a:xfrm>
        </p:spPr>
        <p:txBody>
          <a:bodyPr rtlCol="0"/>
          <a:lstStyle/>
          <a:p>
            <a:pPr rtl="0"/>
            <a:r>
              <a:rPr lang="en-GB" dirty="0"/>
              <a:t>Activities:</a:t>
            </a:r>
          </a:p>
        </p:txBody>
      </p:sp>
      <p:sp>
        <p:nvSpPr>
          <p:cNvPr id="3" name="Text Placeholder 2"/>
          <p:cNvSpPr>
            <a:spLocks noGrp="1"/>
          </p:cNvSpPr>
          <p:nvPr>
            <p:ph type="body" idx="1"/>
          </p:nvPr>
        </p:nvSpPr>
        <p:spPr>
          <a:xfrm>
            <a:off x="1524000" y="1019136"/>
            <a:ext cx="4389120" cy="423333"/>
          </a:xfrm>
        </p:spPr>
        <p:txBody>
          <a:bodyPr rtlCol="0"/>
          <a:lstStyle/>
          <a:p>
            <a:pPr rtl="0"/>
            <a:r>
              <a:rPr lang="en-GB" dirty="0"/>
              <a:t>Bob Hughes Play types </a:t>
            </a:r>
          </a:p>
        </p:txBody>
      </p:sp>
      <p:sp>
        <p:nvSpPr>
          <p:cNvPr id="4" name="Content Placeholder 3"/>
          <p:cNvSpPr>
            <a:spLocks noGrp="1"/>
          </p:cNvSpPr>
          <p:nvPr>
            <p:ph sz="half" idx="2"/>
          </p:nvPr>
        </p:nvSpPr>
        <p:spPr>
          <a:xfrm>
            <a:off x="1066172" y="1442470"/>
            <a:ext cx="4846947" cy="4609630"/>
          </a:xfrm>
        </p:spPr>
        <p:txBody>
          <a:bodyPr rtlCol="0">
            <a:normAutofit/>
          </a:bodyPr>
          <a:lstStyle/>
          <a:p>
            <a:pPr rtl="0"/>
            <a:r>
              <a:rPr lang="en-GB" dirty="0"/>
              <a:t>Hughes Play types can develop amazing skills in children through play . The skills are important take them on a successful learning journey and build upon for the rest of their lives. </a:t>
            </a:r>
          </a:p>
          <a:p>
            <a:pPr rtl="0"/>
            <a:r>
              <a:rPr lang="en-GB" dirty="0"/>
              <a:t>Creative play for self expression </a:t>
            </a:r>
          </a:p>
          <a:p>
            <a:pPr rtl="0"/>
            <a:r>
              <a:rPr lang="en-GB" dirty="0"/>
              <a:t>Exploratory play to encourage that curious mind to explore further</a:t>
            </a:r>
          </a:p>
          <a:p>
            <a:pPr rtl="0"/>
            <a:r>
              <a:rPr lang="en-GB" dirty="0"/>
              <a:t>Mastery play for the feeling of accomplishment and satisfaction</a:t>
            </a:r>
          </a:p>
          <a:p>
            <a:pPr rtl="0"/>
            <a:r>
              <a:rPr lang="en-GB" dirty="0"/>
              <a:t>Object play for exploring new objects that keep the mind curious in exploring that these new things might do </a:t>
            </a:r>
          </a:p>
        </p:txBody>
      </p:sp>
      <p:sp>
        <p:nvSpPr>
          <p:cNvPr id="6" name="Content Placeholder 5"/>
          <p:cNvSpPr>
            <a:spLocks noGrp="1"/>
          </p:cNvSpPr>
          <p:nvPr>
            <p:ph sz="quarter" idx="4"/>
          </p:nvPr>
        </p:nvSpPr>
        <p:spPr>
          <a:xfrm>
            <a:off x="6278880" y="1442469"/>
            <a:ext cx="5464700" cy="3857665"/>
          </a:xfrm>
        </p:spPr>
        <p:txBody>
          <a:bodyPr rtlCol="0">
            <a:normAutofit/>
          </a:bodyPr>
          <a:lstStyle/>
          <a:p>
            <a:pPr rtl="0"/>
            <a:r>
              <a:rPr lang="en-GB" dirty="0"/>
              <a:t>Communication play to learn exactly that communication</a:t>
            </a:r>
          </a:p>
          <a:p>
            <a:pPr rtl="0"/>
            <a:r>
              <a:rPr lang="en-GB" dirty="0"/>
              <a:t>Dramatic and socio-dramatic play to help solve problems and to figure out the world and people around them. </a:t>
            </a:r>
          </a:p>
          <a:p>
            <a:pPr rtl="0"/>
            <a:r>
              <a:rPr lang="en-GB" dirty="0"/>
              <a:t>Role play playing a specific role like a doctor who cures patience or a fireman who puts out fires again to better understand the world around them and express their feelings</a:t>
            </a:r>
          </a:p>
          <a:p>
            <a:pPr rtl="0"/>
            <a:r>
              <a:rPr lang="en-GB" dirty="0"/>
              <a:t>Social play, playing with other people and around other people </a:t>
            </a:r>
          </a:p>
        </p:txBody>
      </p:sp>
    </p:spTree>
    <p:extLst>
      <p:ext uri="{BB962C8B-B14F-4D97-AF65-F5344CB8AC3E}">
        <p14:creationId xmlns:p14="http://schemas.microsoft.com/office/powerpoint/2010/main" val="1028484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2187849" cy="654010"/>
          </a:xfrm>
        </p:spPr>
        <p:txBody>
          <a:bodyPr rtlCol="0"/>
          <a:lstStyle/>
          <a:p>
            <a:pPr rtl="0"/>
            <a:r>
              <a:rPr lang="en-GB" dirty="0"/>
              <a:t>Activities:</a:t>
            </a:r>
          </a:p>
        </p:txBody>
      </p:sp>
      <p:sp>
        <p:nvSpPr>
          <p:cNvPr id="3" name="Text Placeholder 2"/>
          <p:cNvSpPr>
            <a:spLocks noGrp="1"/>
          </p:cNvSpPr>
          <p:nvPr>
            <p:ph type="body" idx="1"/>
          </p:nvPr>
        </p:nvSpPr>
        <p:spPr>
          <a:xfrm>
            <a:off x="1524000" y="1019136"/>
            <a:ext cx="4389120" cy="809661"/>
          </a:xfrm>
        </p:spPr>
        <p:txBody>
          <a:bodyPr rtlCol="0"/>
          <a:lstStyle/>
          <a:p>
            <a:pPr rtl="0"/>
            <a:r>
              <a:rPr lang="en-GB" dirty="0"/>
              <a:t>Play types </a:t>
            </a:r>
          </a:p>
        </p:txBody>
      </p:sp>
      <p:sp>
        <p:nvSpPr>
          <p:cNvPr id="4" name="Content Placeholder 3"/>
          <p:cNvSpPr>
            <a:spLocks noGrp="1"/>
          </p:cNvSpPr>
          <p:nvPr>
            <p:ph sz="half" idx="2"/>
          </p:nvPr>
        </p:nvSpPr>
        <p:spPr>
          <a:xfrm>
            <a:off x="1524000" y="1828798"/>
            <a:ext cx="4389120" cy="3471335"/>
          </a:xfrm>
        </p:spPr>
        <p:txBody>
          <a:bodyPr rtlCol="0">
            <a:normAutofit fontScale="92500" lnSpcReduction="20000"/>
          </a:bodyPr>
          <a:lstStyle/>
          <a:p>
            <a:pPr rtl="0"/>
            <a:r>
              <a:rPr lang="en-GB" dirty="0"/>
              <a:t>Symbolic play is using their imagination and turning a spoon into a microphone for singing or using a banana as a telephone </a:t>
            </a:r>
          </a:p>
          <a:p>
            <a:pPr rtl="0"/>
            <a:r>
              <a:rPr lang="en-GB" dirty="0"/>
              <a:t>Rough and tumble play helps children get to know their own strength and how to be rough but not hurt each other. </a:t>
            </a:r>
          </a:p>
          <a:p>
            <a:pPr rtl="0"/>
            <a:r>
              <a:rPr lang="en-GB" dirty="0"/>
              <a:t>Locomotor play helps children move around in different spaces and increases their physical development </a:t>
            </a:r>
          </a:p>
        </p:txBody>
      </p:sp>
      <p:sp>
        <p:nvSpPr>
          <p:cNvPr id="6" name="Content Placeholder 5"/>
          <p:cNvSpPr>
            <a:spLocks noGrp="1"/>
          </p:cNvSpPr>
          <p:nvPr>
            <p:ph sz="quarter" idx="4"/>
          </p:nvPr>
        </p:nvSpPr>
        <p:spPr>
          <a:xfrm>
            <a:off x="6278880" y="1828798"/>
            <a:ext cx="4389120" cy="3471336"/>
          </a:xfrm>
        </p:spPr>
        <p:txBody>
          <a:bodyPr rtlCol="0">
            <a:normAutofit fontScale="92500" lnSpcReduction="20000"/>
          </a:bodyPr>
          <a:lstStyle/>
          <a:p>
            <a:pPr rtl="0"/>
            <a:r>
              <a:rPr lang="en-GB" dirty="0"/>
              <a:t>Deep play is part of taking risks, learning new skills and gaining an understanding of risk assessing the situation themselves. </a:t>
            </a:r>
          </a:p>
          <a:p>
            <a:pPr rtl="0"/>
            <a:r>
              <a:rPr lang="en-GB" dirty="0"/>
              <a:t>Fantasy/imaginative play gives them self confidence and helps them later have ideas for stories they might want to write . </a:t>
            </a:r>
          </a:p>
          <a:p>
            <a:pPr rtl="0"/>
            <a:r>
              <a:rPr lang="en-GB" dirty="0"/>
              <a:t>Recapitulative play lets them experience the nature around them , earth, sand, water, wood, fire, outdoor cooking, natural building materials. </a:t>
            </a:r>
          </a:p>
        </p:txBody>
      </p:sp>
    </p:spTree>
    <p:extLst>
      <p:ext uri="{BB962C8B-B14F-4D97-AF65-F5344CB8AC3E}">
        <p14:creationId xmlns:p14="http://schemas.microsoft.com/office/powerpoint/2010/main" val="3956310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2187849" cy="654010"/>
          </a:xfrm>
        </p:spPr>
        <p:txBody>
          <a:bodyPr rtlCol="0"/>
          <a:lstStyle/>
          <a:p>
            <a:pPr rtl="0"/>
            <a:r>
              <a:rPr lang="en-GB" dirty="0"/>
              <a:t>Activities:</a:t>
            </a:r>
          </a:p>
        </p:txBody>
      </p:sp>
      <p:sp>
        <p:nvSpPr>
          <p:cNvPr id="3" name="Text Placeholder 2"/>
          <p:cNvSpPr>
            <a:spLocks noGrp="1"/>
          </p:cNvSpPr>
          <p:nvPr>
            <p:ph type="body" idx="1"/>
          </p:nvPr>
        </p:nvSpPr>
        <p:spPr>
          <a:xfrm>
            <a:off x="1524000" y="1019136"/>
            <a:ext cx="4389120" cy="809661"/>
          </a:xfrm>
        </p:spPr>
        <p:txBody>
          <a:bodyPr rtlCol="0"/>
          <a:lstStyle/>
          <a:p>
            <a:pPr rtl="0"/>
            <a:r>
              <a:rPr lang="en-GB" dirty="0"/>
              <a:t>Looking back </a:t>
            </a:r>
          </a:p>
        </p:txBody>
      </p:sp>
      <p:sp>
        <p:nvSpPr>
          <p:cNvPr id="4" name="Content Placeholder 3"/>
          <p:cNvSpPr>
            <a:spLocks noGrp="1"/>
          </p:cNvSpPr>
          <p:nvPr>
            <p:ph sz="half" idx="2"/>
          </p:nvPr>
        </p:nvSpPr>
        <p:spPr>
          <a:xfrm>
            <a:off x="1524000" y="1828798"/>
            <a:ext cx="4389120" cy="3471335"/>
          </a:xfrm>
        </p:spPr>
        <p:txBody>
          <a:bodyPr rtlCol="0">
            <a:normAutofit fontScale="92500" lnSpcReduction="10000"/>
          </a:bodyPr>
          <a:lstStyle/>
          <a:p>
            <a:pPr rtl="0"/>
            <a:r>
              <a:rPr lang="en-GB" dirty="0"/>
              <a:t>Looking at both play types and schema play and also loose parts it really comes all back to </a:t>
            </a:r>
            <a:r>
              <a:rPr lang="en-GB" dirty="0" err="1"/>
              <a:t>motessori</a:t>
            </a:r>
            <a:r>
              <a:rPr lang="en-GB" dirty="0"/>
              <a:t> and curiosity approach. Everything is put in place for children to learn to their best potential. Materials are safe and yes sometimes risky but children need to learn to take risks and what risks to take to become confident and successful adults who will integrate into the community and take part in growing this world and being citizens who are responsible and knowledgeable. </a:t>
            </a:r>
          </a:p>
        </p:txBody>
      </p:sp>
      <p:pic>
        <p:nvPicPr>
          <p:cNvPr id="5" name="Content Placeholder 4">
            <a:extLst>
              <a:ext uri="{FF2B5EF4-FFF2-40B4-BE49-F238E27FC236}">
                <a16:creationId xmlns:a16="http://schemas.microsoft.com/office/drawing/2014/main" id="{10B50C6B-2CBB-C2F3-8F5E-83A7978355B0}"/>
              </a:ext>
            </a:extLst>
          </p:cNvPr>
          <p:cNvPicPr>
            <a:picLocks noGrp="1" noChangeAspect="1"/>
          </p:cNvPicPr>
          <p:nvPr>
            <p:ph sz="quarter" idx="4"/>
          </p:nvPr>
        </p:nvPicPr>
        <p:blipFill>
          <a:blip r:embed="rId3"/>
          <a:stretch>
            <a:fillRect/>
          </a:stretch>
        </p:blipFill>
        <p:spPr>
          <a:xfrm>
            <a:off x="6629162" y="1828800"/>
            <a:ext cx="3688239" cy="3471863"/>
          </a:xfrm>
          <a:prstGeom prst="rect">
            <a:avLst/>
          </a:prstGeom>
        </p:spPr>
      </p:pic>
    </p:spTree>
    <p:extLst>
      <p:ext uri="{BB962C8B-B14F-4D97-AF65-F5344CB8AC3E}">
        <p14:creationId xmlns:p14="http://schemas.microsoft.com/office/powerpoint/2010/main" val="4288558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2187849" cy="654010"/>
          </a:xfrm>
        </p:spPr>
        <p:txBody>
          <a:bodyPr rtlCol="0"/>
          <a:lstStyle/>
          <a:p>
            <a:pPr rtl="0"/>
            <a:r>
              <a:rPr lang="en-GB" dirty="0"/>
              <a:t>Activities:</a:t>
            </a:r>
          </a:p>
        </p:txBody>
      </p:sp>
      <p:sp>
        <p:nvSpPr>
          <p:cNvPr id="3" name="Text Placeholder 2"/>
          <p:cNvSpPr>
            <a:spLocks noGrp="1"/>
          </p:cNvSpPr>
          <p:nvPr>
            <p:ph type="body" idx="1"/>
          </p:nvPr>
        </p:nvSpPr>
        <p:spPr>
          <a:xfrm>
            <a:off x="1524000" y="1019136"/>
            <a:ext cx="4389120" cy="809661"/>
          </a:xfrm>
        </p:spPr>
        <p:txBody>
          <a:bodyPr rtlCol="0"/>
          <a:lstStyle/>
          <a:p>
            <a:pPr rtl="0"/>
            <a:r>
              <a:rPr lang="en-GB" dirty="0"/>
              <a:t>Reggio Emilia and Montessori </a:t>
            </a:r>
          </a:p>
        </p:txBody>
      </p:sp>
      <p:sp>
        <p:nvSpPr>
          <p:cNvPr id="4" name="Content Placeholder 3"/>
          <p:cNvSpPr>
            <a:spLocks noGrp="1"/>
          </p:cNvSpPr>
          <p:nvPr>
            <p:ph sz="half" idx="2"/>
          </p:nvPr>
        </p:nvSpPr>
        <p:spPr>
          <a:xfrm>
            <a:off x="1524000" y="1828798"/>
            <a:ext cx="4389120" cy="3471335"/>
          </a:xfrm>
        </p:spPr>
        <p:txBody>
          <a:bodyPr rtlCol="0">
            <a:normAutofit fontScale="92500" lnSpcReduction="20000"/>
          </a:bodyPr>
          <a:lstStyle/>
          <a:p>
            <a:pPr rtl="0"/>
            <a:r>
              <a:rPr lang="en-GB" dirty="0"/>
              <a:t>What have they in common? Both pedagogies are holistic, child-centred approaches of learning that value children’s innate curiosity and potential. Both approaches pride themselves on </a:t>
            </a:r>
            <a:r>
              <a:rPr lang="en-GB" dirty="0" err="1"/>
              <a:t>emphasizing</a:t>
            </a:r>
            <a:r>
              <a:rPr lang="en-GB" dirty="0"/>
              <a:t> self-directed hands on learning within a thoughtfully set up environment where teachers are guiding and fostering independence, creativity and deep understanding through exploration. </a:t>
            </a:r>
          </a:p>
        </p:txBody>
      </p:sp>
      <p:sp>
        <p:nvSpPr>
          <p:cNvPr id="6" name="Content Placeholder 5"/>
          <p:cNvSpPr>
            <a:spLocks noGrp="1"/>
          </p:cNvSpPr>
          <p:nvPr>
            <p:ph sz="quarter" idx="4"/>
          </p:nvPr>
        </p:nvSpPr>
        <p:spPr>
          <a:xfrm>
            <a:off x="6278880" y="1828798"/>
            <a:ext cx="4389120" cy="3471336"/>
          </a:xfrm>
        </p:spPr>
        <p:txBody>
          <a:bodyPr rtlCol="0">
            <a:normAutofit fontScale="92500" lnSpcReduction="20000"/>
          </a:bodyPr>
          <a:lstStyle/>
          <a:p>
            <a:pPr rtl="0"/>
            <a:r>
              <a:rPr lang="en-GB" dirty="0"/>
              <a:t>What are the differences ? </a:t>
            </a:r>
            <a:r>
              <a:rPr lang="en-GB" dirty="0" err="1"/>
              <a:t>Motessori</a:t>
            </a:r>
            <a:r>
              <a:rPr lang="en-GB" dirty="0"/>
              <a:t> has a highly structured environment with specific self-correcting materials where Reggio Emilia is an emergent curriculum based on a child’s interest, adaptable and fluid. </a:t>
            </a:r>
          </a:p>
          <a:p>
            <a:pPr rtl="0"/>
            <a:r>
              <a:rPr lang="en-GB" dirty="0"/>
              <a:t>Motessori is often mixed age where Reggio Emilia is either age or interest based groups. </a:t>
            </a:r>
          </a:p>
          <a:p>
            <a:pPr rtl="0"/>
            <a:r>
              <a:rPr lang="en-GB" dirty="0" err="1"/>
              <a:t>Motessori</a:t>
            </a:r>
            <a:r>
              <a:rPr lang="en-GB" dirty="0"/>
              <a:t> is a prepared environment where Reggio Emilia </a:t>
            </a:r>
            <a:r>
              <a:rPr lang="en-GB" dirty="0" err="1"/>
              <a:t>emphasizes</a:t>
            </a:r>
            <a:r>
              <a:rPr lang="en-GB" dirty="0"/>
              <a:t> on displaying students work and creating beautiful spaces. </a:t>
            </a:r>
          </a:p>
        </p:txBody>
      </p:sp>
    </p:spTree>
    <p:extLst>
      <p:ext uri="{BB962C8B-B14F-4D97-AF65-F5344CB8AC3E}">
        <p14:creationId xmlns:p14="http://schemas.microsoft.com/office/powerpoint/2010/main" val="2554473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792" y="443521"/>
            <a:ext cx="11642293" cy="4589442"/>
          </a:xfrm>
        </p:spPr>
        <p:txBody>
          <a:bodyPr rtlCol="0"/>
          <a:lstStyle/>
          <a:p>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Reference List</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Brodie, K.</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holistic care and development of children from birth to three: An essential guide for students and practitioners.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Routledge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Colen</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C.G. &amp; Ramey, D.M.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(2014) ‘Is breast truly best? Estimating the effects of breastfeeding on long-term child health and wellbeing in the United States using sibling comparisons’,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Social Science &amp; Medicine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109, pp. 55–65.</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Crystal, D. </a:t>
            </a: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Karakochuk</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et al.</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(2018)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biology of the first 1,000 days.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Boca Raton, FL: CRC Press.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research-ebsco</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com.uwtsd.idm.oclc.org</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linkprocessor</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/plink?id=14382aa2-f596-39c6-95a2-56fcca4220a8 (Accessed: 9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Hayes, N., O’Toole, L. &amp; </a:t>
            </a: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Halpenny</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(2017)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Introducing </a:t>
            </a:r>
            <a:r>
              <a:rPr lang="en-GB" sz="1800" i="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Bronfenbrenner</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 guide for practitioners and students in early years education.</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London: </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Routledge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Sagastui</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J., </a:t>
            </a: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Herrán</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E. &amp; </a:t>
            </a: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Anguera</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M.T.</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(2021) ‘Adult intervention levels in young children’s free play: an observational study on how </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Pikler</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educators combine the instrumental and relational dimensions of their educational activity’,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European Journal of Psychology of Education</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37(3), pp. 707–728. </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doi</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10.1007/s10212-021-00560-2.</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30935724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792" y="443521"/>
            <a:ext cx="11642293" cy="4589442"/>
          </a:xfrm>
        </p:spPr>
        <p:txBody>
          <a:bodyPr rtlCol="0">
            <a:normAutofit fontScale="90000"/>
          </a:bodyPr>
          <a:lstStyle/>
          <a:p>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Web-based sources (Harvard style)</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(Where no author/date was provided, entries follow standard Harvard format for web pages.)</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Brightwheel</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Communication strategies for parents.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mybrightwheel.com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/blog/how-to-manage-parent-communications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IDS Med</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(2019)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What is the first 1000 days of life?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www.idsmed.com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sg-vn</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/news/what-is-the-first-1000-days-of-life/462.html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Kinderly</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(2025)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Tips to build strong partnerships with parents in early years settings.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https://kinderly.co.uk/2025/03/06/tips-to-build-strong-partnerships-with-parents-in-early-years-settings/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Ready to Relate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brain – new.</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https://readytorelate.bdct.nhs.uk/toolkit/the-brain/the-brain-new/ (Accessed: 18 January 2026).</a:t>
            </a:r>
            <a:b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b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Source cited: Corel, J.L. (1975)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postnatal development of the human cerebral cortex.</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Cambridge, MA: Harvard University Press.</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Senedd</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Research</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The growing demand for ADHD and autism assessments in Wales.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research.senedd.wales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/research-articles/the-growing-demand-for-</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adhd-and-autism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-assessments-in-wales/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Slideserve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Every child matters presentation.</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www.slideserve.com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claire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/every-child-matters-powerpoint-ppt-presentation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35525534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792" y="443521"/>
            <a:ext cx="11642293" cy="4589442"/>
          </a:xfrm>
        </p:spPr>
        <p:txBody>
          <a:bodyPr rtlCol="0">
            <a:normAutofit fontScale="90000"/>
          </a:bodyPr>
          <a:lstStyle/>
          <a:p>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Smekens</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Education</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Why professional development is important for teachers.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www.smekenseducation.com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/why-is-professional-development-important-for-teachers/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Structural Learning</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(2021) </a:t>
            </a:r>
            <a:r>
              <a:rPr lang="en-GB" sz="1800" i="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Bronfenbrenner’s</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ecological model.</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https://www.structural-learning.com/post/</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bronfenbrenners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-ecological-model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Worcestershire Acute Hospitals NHS Trust</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Nasogastric (NG) tubes for paediatrics.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www.worcsacute.nhs.uk</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/documents/documents/patient-information-leaflets-a-z/nasogastric-ng-tubes-for-paediatrics//?layout=file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Happy Toddler Playtime</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Ball painting activity.</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happytoddlerplaytime.com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/ball-painting-2/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Pinay</a:t>
            </a: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Homeschooler</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(2017)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Montessori-inspired autumn-themed activities.</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https://www.pinayhomeschooler.com/2017/09/</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montessori-inspired</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-autumn-themed.html?m=1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Google Share Link</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Stages of hearing development in the womb.</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https://share.google/OJUeM8yJqAJrH7SAj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b="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BMJ Paediatrics Open</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(n.d.) </a:t>
            </a:r>
            <a:r>
              <a:rPr lang="en-GB" sz="1800" i="1"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UNCRC photo.</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 Available at: https://</a:t>
            </a:r>
            <a:r>
              <a:rPr lang="en-GB" sz="1800" kern="0" dirty="0" err="1">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bmjpaedsopen.bmj.com</a:t>
            </a: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/content/7/1/e001355 (Accessed: 18 January 2026).</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dirty="0">
                <a:effectLst/>
                <a:latin typeface=".AppleSystemUIFont"/>
                <a:ea typeface="Times New Roman" panose="02020603050405020304" pitchFamily="18" charset="0"/>
                <a:cs typeface="Times New Roman" panose="02020603050405020304" pitchFamily="18" charset="0"/>
              </a:rPr>
              <a:t> </a:t>
            </a:r>
            <a:br>
              <a:rPr lang="en-GB" sz="1800" dirty="0">
                <a:effectLst/>
                <a:latin typeface=".AppleSystemUIFont"/>
                <a:ea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1005630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hildren Friends 16x9">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13247193_TF03896101" id="{3BDD4395-3730-4B6C-A521-B61051B3E032}" vid="{EE435D20-B548-4B22-95E2-37D098029395}"/>
    </a:ext>
  </a:extLst>
</a:theme>
</file>

<file path=ppt/theme/theme2.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ChildrenFriends">
      <a:dk1>
        <a:srgbClr val="404040"/>
      </a:dk1>
      <a:lt1>
        <a:sysClr val="window" lastClr="FFFFFF"/>
      </a:lt1>
      <a:dk2>
        <a:srgbClr val="000000"/>
      </a:dk2>
      <a:lt2>
        <a:srgbClr val="EAEAEA"/>
      </a:lt2>
      <a:accent1>
        <a:srgbClr val="A63121"/>
      </a:accent1>
      <a:accent2>
        <a:srgbClr val="318DCB"/>
      </a:accent2>
      <a:accent3>
        <a:srgbClr val="F28330"/>
      </a:accent3>
      <a:accent4>
        <a:srgbClr val="50B852"/>
      </a:accent4>
      <a:accent5>
        <a:srgbClr val="EEAD1D"/>
      </a:accent5>
      <a:accent6>
        <a:srgbClr val="A68555"/>
      </a:accent6>
      <a:hlink>
        <a:srgbClr val="F28330"/>
      </a:hlink>
      <a:folHlink>
        <a:srgbClr val="969696"/>
      </a:folHlink>
    </a:clrScheme>
    <a:fontScheme name="Times New Roman-Arial">
      <a:majorFont>
        <a:latin typeface="Times New Roman" panose="02020603050405020304"/>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369AEE-D726-45B1-ACA9-0D6048C368C2}">
  <ds:schemaRefs>
    <ds:schemaRef ds:uri="http://schemas.microsoft.com/office/2006/metadata/contentType"/>
    <ds:schemaRef ds:uri="http://schemas.microsoft.com/office/2006/metadata/properties/metaAttributes"/>
    <ds:schemaRef ds:uri="http://www.w3.org/2000/xmlns/"/>
    <ds:schemaRef ds:uri="http://www.w3.org/2001/XMLSchema"/>
    <ds:schemaRef ds:uri="a4f35948-e619-41b3-aa29-22878b09cfd2"/>
    <ds:schemaRef ds:uri="40262f94-9f35-4ac3-9a90-690165a166b7"/>
  </ds:schemaRefs>
</ds:datastoreItem>
</file>

<file path=customXml/itemProps2.xml><?xml version="1.0" encoding="utf-8"?>
<ds:datastoreItem xmlns:ds="http://schemas.openxmlformats.org/officeDocument/2006/customXml" ds:itemID="{1DA15C6C-6BB6-4DB6-B7D6-7F14EAB2CC5C}">
  <ds:schemaRefs>
    <ds:schemaRef ds:uri="http://schemas.microsoft.com/office/2006/metadata/properties"/>
    <ds:schemaRef ds:uri="http://www.w3.org/2000/xmlns/"/>
    <ds:schemaRef ds:uri="40262f94-9f35-4ac3-9a90-690165a166b7"/>
    <ds:schemaRef ds:uri="http://www.w3.org/2001/XMLSchema-instance"/>
  </ds:schemaRefs>
</ds:datastoreItem>
</file>

<file path=customXml/itemProps3.xml><?xml version="1.0" encoding="utf-8"?>
<ds:datastoreItem xmlns:ds="http://schemas.openxmlformats.org/officeDocument/2006/customXml" ds:itemID="{9EDF6667-B669-49A4-BBE6-2132BA71C0C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80</TotalTime>
  <Words>190</Words>
  <Application>Microsoft Office PowerPoint</Application>
  <PresentationFormat>Widescreen</PresentationFormat>
  <Paragraphs>32</Paragraphs>
  <Slides>32</Slides>
  <Notes>32</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Children Friends 16x9</vt:lpstr>
      <vt:lpstr>The First 1000 Days  Unit ECEY 4005/C</vt:lpstr>
      <vt:lpstr>AI statement </vt:lpstr>
      <vt:lpstr>Introduction </vt:lpstr>
      <vt:lpstr>Why is this important ?</vt:lpstr>
      <vt:lpstr>Importance continued:</vt:lpstr>
      <vt:lpstr>Importance continued</vt:lpstr>
      <vt:lpstr>Importance continued:</vt:lpstr>
      <vt:lpstr>Care giving</vt:lpstr>
      <vt:lpstr>Enabling environment </vt:lpstr>
      <vt:lpstr>The Adult:</vt:lpstr>
      <vt:lpstr>Inclusive practice</vt:lpstr>
      <vt:lpstr>Professional Partnerships </vt:lpstr>
      <vt:lpstr>Partnership continued </vt:lpstr>
      <vt:lpstr>Partnerships continued</vt:lpstr>
      <vt:lpstr>Communication with care giver:</vt:lpstr>
      <vt:lpstr>Help in times of need </vt:lpstr>
      <vt:lpstr>Support during pregnancy</vt:lpstr>
      <vt:lpstr>Settling in to a new environment</vt:lpstr>
      <vt:lpstr>Challenges</vt:lpstr>
      <vt:lpstr>Workforce shortages:</vt:lpstr>
      <vt:lpstr>Technological barrier</vt:lpstr>
      <vt:lpstr>Technology and development</vt:lpstr>
      <vt:lpstr>Activities:</vt:lpstr>
      <vt:lpstr>Shema play examples </vt:lpstr>
      <vt:lpstr>Activities:</vt:lpstr>
      <vt:lpstr>Activities:</vt:lpstr>
      <vt:lpstr>Activities:</vt:lpstr>
      <vt:lpstr>Activities:</vt:lpstr>
      <vt:lpstr>Activities:</vt:lpstr>
      <vt:lpstr>Reference List Brodie, K. (n.d.) The holistic care and development of children from birth to three: An essential guide for students and practitioners. Routledge. Colen, C.G. &amp; Ramey, D.M. (2014) ‘Is breast truly best? Estimating the effects of breastfeeding on long-term child health and wellbeing in the United States using sibling comparisons’, Social Science &amp; Medicine, 109, pp. 55–65. Crystal, D. Karakochuk et al. (2018) The biology of the first 1,000 days. Boca Raton, FL: CRC Press. Available at: https://research-ebsco-com.uwtsd.idm.oclc.org/linkprocessor/plink?id=14382aa2-f596-39c6-95a2-56fcca4220a8 (Accessed: 9 January 2026). Hayes, N., O’Toole, L. &amp; Halpenny, A.M. (2017) Introducing Bronfenbrenner: A guide for practitioners and students in early years education. London: Routledge. Sagastui, J., Herrán, E. &amp; Anguera, M.T. (2021) ‘Adult intervention levels in young children’s free play: an observational study on how Pikler educators combine the instrumental and relational dimensions of their educational activity’, European Journal of Psychology of Education, 37(3), pp. 707–728. doi: 10.1007/s10212-021-00560-2. </vt:lpstr>
      <vt:lpstr>Web-based sources (Harvard style) (Where no author/date was provided, entries follow standard Harvard format for web pages.) Brightwheel (n.d.) Communication strategies for parents. Available at: https://mybrightwheel.com/blog/how-to-manage-parent-communications (Accessed: 18 January 2026). IDS Med (2019) What is the first 1000 days of life? Available at: https://www.idsmed.com/sg-vn/news/what-is-the-first-1000-days-of-life/462.html (Accessed: 18 January 2026). Kinderly (2025) Tips to build strong partnerships with parents in early years settings. Available at: https://kinderly.co.uk/2025/03/06/tips-to-build-strong-partnerships-with-parents-in-early-years-settings/ (Accessed: 18 January 2026). Ready to Relate (n.d.) The brain – new. Available at: https://readytorelate.bdct.nhs.uk/toolkit/the-brain/the-brain-new/ (Accessed: 18 January 2026). Source cited: Corel, J.L. (1975) The postnatal development of the human cerebral cortex. Cambridge, MA: Harvard University Press. Senedd Research (n.d.) The growing demand for ADHD and autism assessments in Wales. Available at: https://research.senedd.wales/research-articles/the-growing-demand-for-adhd-and-autism-assessments-in-wales/ (Accessed: 18 January 2026). Slideserve (n.d.) Every child matters presentation. Available at: https://www.slideserve.com/claire/every-child-matters-powerpoint-ppt-presentation (Accessed: 18 January 2026). </vt:lpstr>
      <vt:lpstr>Smekens Education (n.d.) Why professional development is important for teachers. Available at: https://www.smekenseducation.com/why-is-professional-development-important-for-teachers/ (Accessed: 18 January 2026). Structural Learning (2021) Bronfenbrenner’s ecological model. Available at: https://www.structural-learning.com/post/bronfenbrenners-ecological-model (Accessed: 18 January 2026). Worcestershire Acute Hospitals NHS Trust (n.d.) Nasogastric (NG) tubes for paediatrics. Available at: https://www.worcsacute.nhs.uk/documents/documents/patient-information-leaflets-a-z/nasogastric-ng-tubes-for-paediatrics//?layout=file (Accessed: 18 January 2026). Happy Toddler Playtime (n.d.) Ball painting activity. Available at: https://happytoddlerplaytime.com/ball-painting-2/ (Accessed: 18 January 2026). Pinay Homeschooler (2017) Montessori-inspired autumn-themed activities. Available at: https://www.pinayhomeschooler.com/2017/09/montessori-inspired-autumn-themed.html?m=1 (Accessed: 18 January 2026). Google Share Link (n.d.) Stages of hearing development in the womb. Available at: https://share.google/OJUeM8yJqAJrH7SAj (Accessed: 18 January 2026). BMJ Paediatrics Open (n.d.) UNCRC photo. Available at: https://bmjpaedsopen.bmj.com/content/7/1/e001355 (Accessed: 18 January 2026).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Ingke Terry (2515265)</dc:creator>
  <cp:keywords/>
  <cp:lastModifiedBy>Ingke Terry (2515265)</cp:lastModifiedBy>
  <cp:revision>20</cp:revision>
  <dcterms:created xsi:type="dcterms:W3CDTF">2026-01-14T19:43:14Z</dcterms:created>
  <dcterms:modified xsi:type="dcterms:W3CDTF">2026-01-18T17:24:52Z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TC038961019991</vt:lpwstr>
  </property>
  <property fmtid="{D5CDD505-2E9C-101B-9397-08002B2CF9AE}" pid="3" name="ContentTypeId">
    <vt:lpwstr>0x010100AA3F7D94069FF64A86F7DFF56D60E3BE</vt:lpwstr>
  </property>
</Properties>
</file>