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55" autoAdjust="0"/>
    <p:restoredTop sz="94660"/>
  </p:normalViewPr>
  <p:slideViewPr>
    <p:cSldViewPr snapToGrid="0">
      <p:cViewPr varScale="1">
        <p:scale>
          <a:sx n="42" d="100"/>
          <a:sy n="42" d="100"/>
        </p:scale>
        <p:origin x="72"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3285071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2137923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2484535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5722CE-A415-49FD-8FCB-8351439236E2}"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1561120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5722CE-A415-49FD-8FCB-8351439236E2}" type="datetimeFigureOut">
              <a:rPr lang="en-GB" smtClean="0"/>
              <a:t>08/02/2024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2711347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542793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1784659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243439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5722CE-A415-49FD-8FCB-8351439236E2}"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3231258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5722CE-A415-49FD-8FCB-8351439236E2}"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1586407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15183780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11BC4-212A-441F-B31B-08B43055E6F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12648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39339415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45722CE-A415-49FD-8FCB-8351439236E2}" type="datetimeFigureOut">
              <a:rPr lang="en-GB" smtClean="0"/>
              <a:t>08/02/2024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21596707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45722CE-A415-49FD-8FCB-8351439236E2}" type="datetimeFigureOut">
              <a:rPr lang="en-GB" smtClean="0"/>
              <a:t>08/02/2024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30254040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33770431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5722CE-A415-49FD-8FCB-8351439236E2}"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11BC4-212A-441F-B31B-08B43055E6FE}" type="slidenum">
              <a:rPr lang="en-GB" smtClean="0"/>
              <a:t>‹#›</a:t>
            </a:fld>
            <a:endParaRPr lang="en-GB"/>
          </a:p>
        </p:txBody>
      </p:sp>
    </p:spTree>
    <p:extLst>
      <p:ext uri="{BB962C8B-B14F-4D97-AF65-F5344CB8AC3E}">
        <p14:creationId xmlns:p14="http://schemas.microsoft.com/office/powerpoint/2010/main" val="2845933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45722CE-A415-49FD-8FCB-8351439236E2}" type="datetimeFigureOut">
              <a:rPr lang="en-GB" smtClean="0"/>
              <a:t>08/02/2024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D111BC4-212A-441F-B31B-08B43055E6FE}" type="slidenum">
              <a:rPr lang="en-GB" smtClean="0"/>
              <a:t>‹#›</a:t>
            </a:fld>
            <a:endParaRPr lang="en-GB"/>
          </a:p>
        </p:txBody>
      </p:sp>
    </p:spTree>
    <p:extLst>
      <p:ext uri="{BB962C8B-B14F-4D97-AF65-F5344CB8AC3E}">
        <p14:creationId xmlns:p14="http://schemas.microsoft.com/office/powerpoint/2010/main" val="66435074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A2B099-4973-8DEA-FCE2-74B45B32F58F}"/>
              </a:ext>
            </a:extLst>
          </p:cNvPr>
          <p:cNvSpPr>
            <a:spLocks noGrp="1"/>
          </p:cNvSpPr>
          <p:nvPr>
            <p:ph type="ctrTitle"/>
          </p:nvPr>
        </p:nvSpPr>
        <p:spPr>
          <a:xfrm>
            <a:off x="2761016" y="673011"/>
            <a:ext cx="8825658" cy="3329581"/>
          </a:xfrm>
        </p:spPr>
        <p:txBody>
          <a:bodyPr/>
          <a:lstStyle/>
          <a:p>
            <a:r>
              <a:rPr lang="en-GB" dirty="0"/>
              <a:t> HYPERVISOR</a:t>
            </a:r>
          </a:p>
        </p:txBody>
      </p:sp>
    </p:spTree>
    <p:extLst>
      <p:ext uri="{BB962C8B-B14F-4D97-AF65-F5344CB8AC3E}">
        <p14:creationId xmlns:p14="http://schemas.microsoft.com/office/powerpoint/2010/main" val="2859354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E435D-EB38-BA36-CB6E-C7F9E2D0B203}"/>
              </a:ext>
            </a:extLst>
          </p:cNvPr>
          <p:cNvSpPr>
            <a:spLocks noGrp="1"/>
          </p:cNvSpPr>
          <p:nvPr>
            <p:ph type="title"/>
          </p:nvPr>
        </p:nvSpPr>
        <p:spPr/>
        <p:txBody>
          <a:bodyPr/>
          <a:lstStyle/>
          <a:p>
            <a:r>
              <a:rPr lang="en-GB" dirty="0"/>
              <a:t>What Are Hypervisors</a:t>
            </a:r>
          </a:p>
        </p:txBody>
      </p:sp>
      <p:sp>
        <p:nvSpPr>
          <p:cNvPr id="5" name="TextBox 4">
            <a:extLst>
              <a:ext uri="{FF2B5EF4-FFF2-40B4-BE49-F238E27FC236}">
                <a16:creationId xmlns:a16="http://schemas.microsoft.com/office/drawing/2014/main" id="{8A1A5F71-E584-3215-49B2-181C6EC5FD02}"/>
              </a:ext>
            </a:extLst>
          </p:cNvPr>
          <p:cNvSpPr txBox="1"/>
          <p:nvPr/>
        </p:nvSpPr>
        <p:spPr>
          <a:xfrm>
            <a:off x="2141166" y="1573190"/>
            <a:ext cx="8041005" cy="4832092"/>
          </a:xfrm>
          <a:prstGeom prst="rect">
            <a:avLst/>
          </a:prstGeom>
          <a:noFill/>
        </p:spPr>
        <p:txBody>
          <a:bodyPr wrap="square">
            <a:spAutoFit/>
          </a:bodyPr>
          <a:lstStyle/>
          <a:p>
            <a:r>
              <a:rPr lang="en-GB" sz="2800" dirty="0"/>
              <a:t>A hypervisor is a form of virtualization software used in Cloud hosting to divide and allocate the resources on various pieces of hardware. The program which provides partitioning, isolation, or abstraction is called a virtualization hypervisor. The hypervisor is a hardware virtualization technique that allows multiple guest operating systems (OS) to run on a single host system at the same time. A hypervisor is sometimes also called a virtual machine manager(VMM).</a:t>
            </a:r>
          </a:p>
        </p:txBody>
      </p:sp>
    </p:spTree>
    <p:extLst>
      <p:ext uri="{BB962C8B-B14F-4D97-AF65-F5344CB8AC3E}">
        <p14:creationId xmlns:p14="http://schemas.microsoft.com/office/powerpoint/2010/main" val="3439343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A3C0F-E614-293E-A5E8-7BF8BA648670}"/>
              </a:ext>
            </a:extLst>
          </p:cNvPr>
          <p:cNvSpPr>
            <a:spLocks noGrp="1"/>
          </p:cNvSpPr>
          <p:nvPr>
            <p:ph type="title"/>
          </p:nvPr>
        </p:nvSpPr>
        <p:spPr/>
        <p:txBody>
          <a:bodyPr/>
          <a:lstStyle/>
          <a:p>
            <a:r>
              <a:rPr lang="en-GB" dirty="0"/>
              <a:t>Different types of Hypervisor</a:t>
            </a:r>
          </a:p>
        </p:txBody>
      </p:sp>
      <p:sp>
        <p:nvSpPr>
          <p:cNvPr id="5" name="TextBox 4">
            <a:extLst>
              <a:ext uri="{FF2B5EF4-FFF2-40B4-BE49-F238E27FC236}">
                <a16:creationId xmlns:a16="http://schemas.microsoft.com/office/drawing/2014/main" id="{1EEEE4F0-1B16-0472-4D98-4375A4C7C6DD}"/>
              </a:ext>
            </a:extLst>
          </p:cNvPr>
          <p:cNvSpPr txBox="1"/>
          <p:nvPr/>
        </p:nvSpPr>
        <p:spPr>
          <a:xfrm>
            <a:off x="2726055" y="1853248"/>
            <a:ext cx="6092190" cy="4154984"/>
          </a:xfrm>
          <a:prstGeom prst="rect">
            <a:avLst/>
          </a:prstGeom>
          <a:noFill/>
        </p:spPr>
        <p:txBody>
          <a:bodyPr wrap="square">
            <a:spAutoFit/>
          </a:bodyPr>
          <a:lstStyle/>
          <a:p>
            <a:r>
              <a:rPr lang="en-GB" sz="2400" dirty="0"/>
              <a:t>There are two types of hypervisors, according to their place in the server virtualization structure:</a:t>
            </a:r>
          </a:p>
          <a:p>
            <a:endParaRPr lang="en-GB" sz="2400" dirty="0"/>
          </a:p>
          <a:p>
            <a:pPr marL="342900" indent="-342900">
              <a:buFont typeface="Arial" panose="020B0604020202020204" pitchFamily="34" charset="0"/>
              <a:buChar char="•"/>
            </a:pPr>
            <a:r>
              <a:rPr lang="en-GB" sz="2400" dirty="0"/>
              <a:t>Type 1 Hypervisors, also known as bare-metal or native.</a:t>
            </a:r>
          </a:p>
          <a:p>
            <a:pPr marL="342900" indent="-342900">
              <a:buFont typeface="Arial" panose="020B0604020202020204" pitchFamily="34" charset="0"/>
              <a:buChar char="•"/>
            </a:pPr>
            <a:r>
              <a:rPr lang="en-GB" sz="2400" dirty="0"/>
              <a:t>Type 2 Hypervisors, also known as hosted hypervisors.</a:t>
            </a:r>
          </a:p>
          <a:p>
            <a:endParaRPr lang="en-GB" sz="2400" dirty="0"/>
          </a:p>
          <a:p>
            <a:r>
              <a:rPr lang="en-GB" sz="2400" dirty="0"/>
              <a:t>The sections below explain both types in greater detail.</a:t>
            </a:r>
          </a:p>
        </p:txBody>
      </p:sp>
    </p:spTree>
    <p:extLst>
      <p:ext uri="{BB962C8B-B14F-4D97-AF65-F5344CB8AC3E}">
        <p14:creationId xmlns:p14="http://schemas.microsoft.com/office/powerpoint/2010/main" val="3927960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70B38-FAD4-26DE-8D74-DF6E4A79B14A}"/>
              </a:ext>
            </a:extLst>
          </p:cNvPr>
          <p:cNvSpPr>
            <a:spLocks noGrp="1"/>
          </p:cNvSpPr>
          <p:nvPr>
            <p:ph type="title"/>
          </p:nvPr>
        </p:nvSpPr>
        <p:spPr/>
        <p:txBody>
          <a:bodyPr/>
          <a:lstStyle/>
          <a:p>
            <a:r>
              <a:rPr lang="en-GB" dirty="0"/>
              <a:t>Hypervisor 1</a:t>
            </a:r>
          </a:p>
        </p:txBody>
      </p:sp>
      <p:sp>
        <p:nvSpPr>
          <p:cNvPr id="5" name="TextBox 4">
            <a:extLst>
              <a:ext uri="{FF2B5EF4-FFF2-40B4-BE49-F238E27FC236}">
                <a16:creationId xmlns:a16="http://schemas.microsoft.com/office/drawing/2014/main" id="{C23C5964-BBA4-6930-4669-A9FA3A74B451}"/>
              </a:ext>
            </a:extLst>
          </p:cNvPr>
          <p:cNvSpPr txBox="1"/>
          <p:nvPr/>
        </p:nvSpPr>
        <p:spPr>
          <a:xfrm>
            <a:off x="1744027" y="1853248"/>
            <a:ext cx="8703945" cy="3785652"/>
          </a:xfrm>
          <a:prstGeom prst="rect">
            <a:avLst/>
          </a:prstGeom>
          <a:noFill/>
        </p:spPr>
        <p:txBody>
          <a:bodyPr wrap="square">
            <a:spAutoFit/>
          </a:bodyPr>
          <a:lstStyle/>
          <a:p>
            <a:r>
              <a:rPr lang="en-GB" sz="2400" dirty="0"/>
              <a:t>A Type 1 hypervisor is a layer of software installed directly on top of a physical server and its underlying hardware. Since no other software runs between the hardware and the hypervisor, it is also called the bare-metal hypervisor.</a:t>
            </a:r>
          </a:p>
          <a:p>
            <a:endParaRPr lang="en-GB" sz="2400" dirty="0"/>
          </a:p>
          <a:p>
            <a:r>
              <a:rPr lang="en-GB" sz="2400" dirty="0"/>
              <a:t>This hypervisor type provides excellent performance and stability since it does not run inside Windows or any other operating system. Instead, it is a simple operating system designed to run virtual machines. The physical machine the hypervisor runs on serves virtualization purposes only.</a:t>
            </a:r>
          </a:p>
        </p:txBody>
      </p:sp>
    </p:spTree>
    <p:extLst>
      <p:ext uri="{BB962C8B-B14F-4D97-AF65-F5344CB8AC3E}">
        <p14:creationId xmlns:p14="http://schemas.microsoft.com/office/powerpoint/2010/main" val="934152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7DB83-08BB-405C-B7B6-0832100C98F7}"/>
              </a:ext>
            </a:extLst>
          </p:cNvPr>
          <p:cNvSpPr>
            <a:spLocks noGrp="1"/>
          </p:cNvSpPr>
          <p:nvPr>
            <p:ph type="title"/>
          </p:nvPr>
        </p:nvSpPr>
        <p:spPr/>
        <p:txBody>
          <a:bodyPr/>
          <a:lstStyle/>
          <a:p>
            <a:r>
              <a:rPr lang="en-GB" dirty="0"/>
              <a:t>Type 2 Hypervisor</a:t>
            </a:r>
          </a:p>
        </p:txBody>
      </p:sp>
      <p:sp>
        <p:nvSpPr>
          <p:cNvPr id="5" name="TextBox 4">
            <a:extLst>
              <a:ext uri="{FF2B5EF4-FFF2-40B4-BE49-F238E27FC236}">
                <a16:creationId xmlns:a16="http://schemas.microsoft.com/office/drawing/2014/main" id="{715C2246-4265-7F5F-9B30-49A4D680D6AE}"/>
              </a:ext>
            </a:extLst>
          </p:cNvPr>
          <p:cNvSpPr txBox="1"/>
          <p:nvPr/>
        </p:nvSpPr>
        <p:spPr>
          <a:xfrm>
            <a:off x="868680" y="1570911"/>
            <a:ext cx="8269605" cy="4893647"/>
          </a:xfrm>
          <a:prstGeom prst="rect">
            <a:avLst/>
          </a:prstGeom>
          <a:noFill/>
        </p:spPr>
        <p:txBody>
          <a:bodyPr wrap="square">
            <a:spAutoFit/>
          </a:bodyPr>
          <a:lstStyle/>
          <a:p>
            <a:r>
              <a:rPr lang="en-GB" sz="2400" dirty="0"/>
              <a:t>Type 2 hypervisors run inside the physical host machine's operating system, which is why they are called hosted hypervisors. Unlike bare-metal hypervisors that run directly on the hardware, hosted hypervisors have one software layer in between. The system with a hosted hypervisor contains:</a:t>
            </a:r>
          </a:p>
          <a:p>
            <a:endParaRPr lang="en-GB" sz="2400" dirty="0"/>
          </a:p>
          <a:p>
            <a:pPr marL="342900" indent="-342900">
              <a:buFont typeface="Arial" panose="020B0604020202020204" pitchFamily="34" charset="0"/>
              <a:buChar char="•"/>
            </a:pPr>
            <a:r>
              <a:rPr lang="en-GB" sz="2400" dirty="0"/>
              <a:t>A physical machine.</a:t>
            </a:r>
          </a:p>
          <a:p>
            <a:pPr marL="342900" indent="-342900">
              <a:buFont typeface="Arial" panose="020B0604020202020204" pitchFamily="34" charset="0"/>
              <a:buChar char="•"/>
            </a:pPr>
            <a:r>
              <a:rPr lang="en-GB" sz="2400" dirty="0"/>
              <a:t>An operating system installed on the hardware (Windows, Linux, macOS).</a:t>
            </a:r>
          </a:p>
          <a:p>
            <a:pPr marL="342900" indent="-342900">
              <a:buFont typeface="Arial" panose="020B0604020202020204" pitchFamily="34" charset="0"/>
              <a:buChar char="•"/>
            </a:pPr>
            <a:r>
              <a:rPr lang="en-GB" sz="2400" dirty="0"/>
              <a:t>A type 2 hypervisor software within that operating system.</a:t>
            </a:r>
          </a:p>
          <a:p>
            <a:pPr marL="342900" indent="-342900">
              <a:buFont typeface="Arial" panose="020B0604020202020204" pitchFamily="34" charset="0"/>
              <a:buChar char="•"/>
            </a:pPr>
            <a:r>
              <a:rPr lang="en-GB" sz="2400" dirty="0"/>
              <a:t>Guest virtual machine instances.</a:t>
            </a:r>
          </a:p>
        </p:txBody>
      </p:sp>
    </p:spTree>
    <p:extLst>
      <p:ext uri="{BB962C8B-B14F-4D97-AF65-F5344CB8AC3E}">
        <p14:creationId xmlns:p14="http://schemas.microsoft.com/office/powerpoint/2010/main" val="3270467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7520B-42DF-9C27-E678-BEE8E39C245B}"/>
              </a:ext>
            </a:extLst>
          </p:cNvPr>
          <p:cNvSpPr>
            <a:spLocks noGrp="1"/>
          </p:cNvSpPr>
          <p:nvPr>
            <p:ph type="title"/>
          </p:nvPr>
        </p:nvSpPr>
        <p:spPr>
          <a:xfrm>
            <a:off x="3381637" y="2728735"/>
            <a:ext cx="9404723" cy="1400530"/>
          </a:xfrm>
        </p:spPr>
        <p:txBody>
          <a:bodyPr/>
          <a:lstStyle/>
          <a:p>
            <a:r>
              <a:rPr lang="en-GB" sz="8000" dirty="0"/>
              <a:t>IP Address</a:t>
            </a:r>
          </a:p>
        </p:txBody>
      </p:sp>
    </p:spTree>
    <p:extLst>
      <p:ext uri="{BB962C8B-B14F-4D97-AF65-F5344CB8AC3E}">
        <p14:creationId xmlns:p14="http://schemas.microsoft.com/office/powerpoint/2010/main" val="3295239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8C20E-4F2D-1178-352D-FE9710C5D4C7}"/>
              </a:ext>
            </a:extLst>
          </p:cNvPr>
          <p:cNvSpPr>
            <a:spLocks noGrp="1"/>
          </p:cNvSpPr>
          <p:nvPr>
            <p:ph type="title"/>
          </p:nvPr>
        </p:nvSpPr>
        <p:spPr/>
        <p:txBody>
          <a:bodyPr/>
          <a:lstStyle/>
          <a:p>
            <a:r>
              <a:rPr lang="en-GB" dirty="0"/>
              <a:t>What Are IP Address</a:t>
            </a:r>
          </a:p>
        </p:txBody>
      </p:sp>
      <p:sp>
        <p:nvSpPr>
          <p:cNvPr id="5" name="TextBox 4">
            <a:extLst>
              <a:ext uri="{FF2B5EF4-FFF2-40B4-BE49-F238E27FC236}">
                <a16:creationId xmlns:a16="http://schemas.microsoft.com/office/drawing/2014/main" id="{147F3EBB-BB04-2460-4050-4F6346507349}"/>
              </a:ext>
            </a:extLst>
          </p:cNvPr>
          <p:cNvSpPr txBox="1"/>
          <p:nvPr/>
        </p:nvSpPr>
        <p:spPr>
          <a:xfrm>
            <a:off x="1158186" y="1511635"/>
            <a:ext cx="9404723" cy="4893647"/>
          </a:xfrm>
          <a:prstGeom prst="rect">
            <a:avLst/>
          </a:prstGeom>
          <a:noFill/>
        </p:spPr>
        <p:txBody>
          <a:bodyPr wrap="square">
            <a:spAutoFit/>
          </a:bodyPr>
          <a:lstStyle/>
          <a:p>
            <a:r>
              <a:rPr lang="en-GB" sz="2400" dirty="0"/>
              <a:t>An IP address is a unique address that identifies a device on the internet or a local network. IP stands for "Internet Protocol," which is the set of rules governing the format of data sent via the internet or local network.</a:t>
            </a:r>
          </a:p>
          <a:p>
            <a:endParaRPr lang="en-GB" sz="2400" dirty="0"/>
          </a:p>
          <a:p>
            <a:r>
              <a:rPr lang="en-GB" sz="2400" dirty="0"/>
              <a:t>In essence, IP addresses are the identifier that allows information to be sent between devices on a network: they contain location information and make devices accessible for communication. The internet needs a way to differentiate between different computers, routers, and websites. IP addresses provide a way of doing so and form an essential part of how the internet works.</a:t>
            </a:r>
          </a:p>
          <a:p>
            <a:endParaRPr lang="en-GB" sz="2400" dirty="0"/>
          </a:p>
        </p:txBody>
      </p:sp>
    </p:spTree>
    <p:extLst>
      <p:ext uri="{BB962C8B-B14F-4D97-AF65-F5344CB8AC3E}">
        <p14:creationId xmlns:p14="http://schemas.microsoft.com/office/powerpoint/2010/main" val="897365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8FE40-1E7C-933E-417D-8DE1454E9ADE}"/>
              </a:ext>
            </a:extLst>
          </p:cNvPr>
          <p:cNvSpPr>
            <a:spLocks noGrp="1"/>
          </p:cNvSpPr>
          <p:nvPr>
            <p:ph type="title"/>
          </p:nvPr>
        </p:nvSpPr>
        <p:spPr/>
        <p:txBody>
          <a:bodyPr/>
          <a:lstStyle/>
          <a:p>
            <a:r>
              <a:rPr lang="en-GB" dirty="0"/>
              <a:t>IPV4</a:t>
            </a:r>
          </a:p>
        </p:txBody>
      </p:sp>
      <p:sp>
        <p:nvSpPr>
          <p:cNvPr id="5" name="TextBox 4">
            <a:extLst>
              <a:ext uri="{FF2B5EF4-FFF2-40B4-BE49-F238E27FC236}">
                <a16:creationId xmlns:a16="http://schemas.microsoft.com/office/drawing/2014/main" id="{383C5B98-77E4-4CC9-E5D1-94D0A422E867}"/>
              </a:ext>
            </a:extLst>
          </p:cNvPr>
          <p:cNvSpPr txBox="1"/>
          <p:nvPr/>
        </p:nvSpPr>
        <p:spPr>
          <a:xfrm>
            <a:off x="3049905" y="1853248"/>
            <a:ext cx="6092190" cy="4154984"/>
          </a:xfrm>
          <a:prstGeom prst="rect">
            <a:avLst/>
          </a:prstGeom>
          <a:noFill/>
        </p:spPr>
        <p:txBody>
          <a:bodyPr wrap="square">
            <a:spAutoFit/>
          </a:bodyPr>
          <a:lstStyle/>
          <a:p>
            <a:r>
              <a:rPr lang="en-GB" sz="2400" dirty="0"/>
              <a:t>IP stands for Internet Protocol and v4 stands for Version Four (IPv4). IPv4 was the primary version brought into action for production within the ARPANET in 1983. </a:t>
            </a:r>
          </a:p>
          <a:p>
            <a:r>
              <a:rPr lang="en-GB" sz="2400" dirty="0"/>
              <a:t>IP version four addresses are 32-bit integers which will be expressed in decimal notation. </a:t>
            </a:r>
          </a:p>
          <a:p>
            <a:r>
              <a:rPr lang="en-GB" sz="2400" dirty="0"/>
              <a:t>Example- 192.0.2.126 could be an IPv4 address. </a:t>
            </a:r>
          </a:p>
          <a:p>
            <a:endParaRPr lang="en-GB" sz="2400" dirty="0"/>
          </a:p>
        </p:txBody>
      </p:sp>
    </p:spTree>
    <p:extLst>
      <p:ext uri="{BB962C8B-B14F-4D97-AF65-F5344CB8AC3E}">
        <p14:creationId xmlns:p14="http://schemas.microsoft.com/office/powerpoint/2010/main" val="2295093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1A912-0B1C-ECF6-3B4C-35B0F60422AF}"/>
              </a:ext>
            </a:extLst>
          </p:cNvPr>
          <p:cNvSpPr>
            <a:spLocks noGrp="1"/>
          </p:cNvSpPr>
          <p:nvPr>
            <p:ph type="title"/>
          </p:nvPr>
        </p:nvSpPr>
        <p:spPr/>
        <p:txBody>
          <a:bodyPr/>
          <a:lstStyle/>
          <a:p>
            <a:r>
              <a:rPr lang="en-GB" dirty="0"/>
              <a:t>IPV4 Advantages</a:t>
            </a:r>
          </a:p>
        </p:txBody>
      </p:sp>
      <p:sp>
        <p:nvSpPr>
          <p:cNvPr id="5" name="TextBox 4">
            <a:extLst>
              <a:ext uri="{FF2B5EF4-FFF2-40B4-BE49-F238E27FC236}">
                <a16:creationId xmlns:a16="http://schemas.microsoft.com/office/drawing/2014/main" id="{6F30110D-A81D-3DAE-5FE9-9DB8EDF9FCBE}"/>
              </a:ext>
            </a:extLst>
          </p:cNvPr>
          <p:cNvSpPr txBox="1"/>
          <p:nvPr/>
        </p:nvSpPr>
        <p:spPr>
          <a:xfrm>
            <a:off x="2543174" y="1853248"/>
            <a:ext cx="7926705" cy="4524315"/>
          </a:xfrm>
          <a:prstGeom prst="rect">
            <a:avLst/>
          </a:prstGeom>
          <a:noFill/>
        </p:spPr>
        <p:txBody>
          <a:bodyPr wrap="square">
            <a:spAutoFit/>
          </a:bodyPr>
          <a:lstStyle/>
          <a:p>
            <a:pPr marL="342900" indent="-342900">
              <a:buFont typeface="Arial" panose="020B0604020202020204" pitchFamily="34" charset="0"/>
              <a:buChar char="•"/>
            </a:pPr>
            <a:r>
              <a:rPr lang="en-GB" sz="2400" dirty="0"/>
              <a:t>IPv4 security permits encryption to keep up privacy and security.</a:t>
            </a:r>
          </a:p>
          <a:p>
            <a:endParaRPr lang="en-GB" sz="2400" dirty="0"/>
          </a:p>
          <a:p>
            <a:pPr marL="342900" indent="-342900">
              <a:buFont typeface="Arial" panose="020B0604020202020204" pitchFamily="34" charset="0"/>
              <a:buChar char="•"/>
            </a:pPr>
            <a:r>
              <a:rPr lang="en-GB" sz="2400" dirty="0"/>
              <a:t>IPV4 network allocation is significant and presently has quite 85000 practical routers.</a:t>
            </a:r>
          </a:p>
          <a:p>
            <a:endParaRPr lang="en-GB" sz="2400" dirty="0"/>
          </a:p>
          <a:p>
            <a:pPr marL="342900" indent="-342900">
              <a:buFont typeface="Arial" panose="020B0604020202020204" pitchFamily="34" charset="0"/>
              <a:buChar char="•"/>
            </a:pPr>
            <a:r>
              <a:rPr lang="en-GB" sz="2400" dirty="0"/>
              <a:t>It becomes easy to attach multiple devices across an outsized network while not NAT.</a:t>
            </a:r>
          </a:p>
          <a:p>
            <a:endParaRPr lang="en-GB" sz="2400" dirty="0"/>
          </a:p>
          <a:p>
            <a:pPr marL="342900" indent="-342900">
              <a:buFont typeface="Arial" panose="020B0604020202020204" pitchFamily="34" charset="0"/>
              <a:buChar char="•"/>
            </a:pPr>
            <a:r>
              <a:rPr lang="en-GB" sz="2400" dirty="0"/>
              <a:t>This is a model of communication so provides quality service also as economical knowledge transfer.</a:t>
            </a:r>
          </a:p>
        </p:txBody>
      </p:sp>
    </p:spTree>
    <p:extLst>
      <p:ext uri="{BB962C8B-B14F-4D97-AF65-F5344CB8AC3E}">
        <p14:creationId xmlns:p14="http://schemas.microsoft.com/office/powerpoint/2010/main" val="910601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C9FFE-0C7B-309D-9548-60C32E83592F}"/>
              </a:ext>
            </a:extLst>
          </p:cNvPr>
          <p:cNvSpPr>
            <a:spLocks noGrp="1"/>
          </p:cNvSpPr>
          <p:nvPr>
            <p:ph type="title"/>
          </p:nvPr>
        </p:nvSpPr>
        <p:spPr/>
        <p:txBody>
          <a:bodyPr/>
          <a:lstStyle/>
          <a:p>
            <a:r>
              <a:rPr lang="en-GB" dirty="0"/>
              <a:t>IPV4 Disadvantages</a:t>
            </a:r>
          </a:p>
        </p:txBody>
      </p:sp>
      <p:sp>
        <p:nvSpPr>
          <p:cNvPr id="5" name="TextBox 4">
            <a:extLst>
              <a:ext uri="{FF2B5EF4-FFF2-40B4-BE49-F238E27FC236}">
                <a16:creationId xmlns:a16="http://schemas.microsoft.com/office/drawing/2014/main" id="{B4AE1389-305C-C693-C065-35A7929995FE}"/>
              </a:ext>
            </a:extLst>
          </p:cNvPr>
          <p:cNvSpPr txBox="1"/>
          <p:nvPr/>
        </p:nvSpPr>
        <p:spPr>
          <a:xfrm>
            <a:off x="518028" y="1511635"/>
            <a:ext cx="11027861" cy="4893647"/>
          </a:xfrm>
          <a:prstGeom prst="rect">
            <a:avLst/>
          </a:prstGeom>
          <a:noFill/>
        </p:spPr>
        <p:txBody>
          <a:bodyPr wrap="square">
            <a:spAutoFit/>
          </a:bodyPr>
          <a:lstStyle/>
          <a:p>
            <a:pPr marL="342900" indent="-342900">
              <a:buFont typeface="Arial" panose="020B0604020202020204" pitchFamily="34" charset="0"/>
              <a:buChar char="•"/>
            </a:pPr>
            <a:r>
              <a:rPr lang="en-GB" sz="2400" dirty="0"/>
              <a:t>IP relies on network layer addresses to identify end-points on network, and each network has a unique IP address.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world’s supply of unique IP addresses is dwindling, and they might eventually run out theoretically.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If there are multiple host, we need IP addresses of next class.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Complex host and routing configuration, non-hierarchical addressing, difficult to re-numbering addresses, large routing tables, non-trivial implementations in providing security, QoS (Quality of Service), mobility and multi-homing, multicasting etc. are the big limitation of IPv4 so that’s why IPv6 came into the picture.</a:t>
            </a:r>
          </a:p>
        </p:txBody>
      </p:sp>
    </p:spTree>
    <p:extLst>
      <p:ext uri="{BB962C8B-B14F-4D97-AF65-F5344CB8AC3E}">
        <p14:creationId xmlns:p14="http://schemas.microsoft.com/office/powerpoint/2010/main" val="3440527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123B8-55DF-1759-8614-F58EDC88BA9F}"/>
              </a:ext>
            </a:extLst>
          </p:cNvPr>
          <p:cNvSpPr>
            <a:spLocks noGrp="1"/>
          </p:cNvSpPr>
          <p:nvPr>
            <p:ph type="title"/>
          </p:nvPr>
        </p:nvSpPr>
        <p:spPr/>
        <p:txBody>
          <a:bodyPr/>
          <a:lstStyle/>
          <a:p>
            <a:r>
              <a:rPr lang="en-GB" dirty="0"/>
              <a:t>IPV6</a:t>
            </a:r>
          </a:p>
        </p:txBody>
      </p:sp>
      <p:sp>
        <p:nvSpPr>
          <p:cNvPr id="5" name="TextBox 4">
            <a:extLst>
              <a:ext uri="{FF2B5EF4-FFF2-40B4-BE49-F238E27FC236}">
                <a16:creationId xmlns:a16="http://schemas.microsoft.com/office/drawing/2014/main" id="{8FF463C7-0F86-6C33-9AE4-17BF6BA53890}"/>
              </a:ext>
            </a:extLst>
          </p:cNvPr>
          <p:cNvSpPr txBox="1"/>
          <p:nvPr/>
        </p:nvSpPr>
        <p:spPr>
          <a:xfrm>
            <a:off x="1523047" y="1511635"/>
            <a:ext cx="9145905" cy="4893647"/>
          </a:xfrm>
          <a:prstGeom prst="rect">
            <a:avLst/>
          </a:prstGeom>
          <a:noFill/>
        </p:spPr>
        <p:txBody>
          <a:bodyPr wrap="square">
            <a:spAutoFit/>
          </a:bodyPr>
          <a:lstStyle/>
          <a:p>
            <a:r>
              <a:rPr lang="en-GB" sz="2400" dirty="0"/>
              <a:t>The most common version of the Internet Protocol currently in use, IPv4, will soon be replaced by IPv6, a new version of the protocol. The well-known IPv6 protocol is being used and deployed more often, especially in mobile phone markets. IP address determines who and where you are in the network of billions of digital devices that are connected to the Internet.</a:t>
            </a:r>
          </a:p>
          <a:p>
            <a:endParaRPr lang="en-GB" sz="2400" dirty="0"/>
          </a:p>
          <a:p>
            <a:r>
              <a:rPr lang="en-GB" sz="2400" dirty="0"/>
              <a:t>IPv6 or Internet Protocol Version 6 is a network layer protocol that allows communication to take place over the network. IPv6 was designed by Internet Engineering Task Force (IETF) in December 1998 with the purpose of superseding the IPv4 due to the global exponentially growing internet users.</a:t>
            </a:r>
          </a:p>
        </p:txBody>
      </p:sp>
    </p:spTree>
    <p:extLst>
      <p:ext uri="{BB962C8B-B14F-4D97-AF65-F5344CB8AC3E}">
        <p14:creationId xmlns:p14="http://schemas.microsoft.com/office/powerpoint/2010/main" val="285359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F058A-97FA-8AAB-223A-4C800AD7EC20}"/>
              </a:ext>
            </a:extLst>
          </p:cNvPr>
          <p:cNvSpPr>
            <a:spLocks noGrp="1"/>
          </p:cNvSpPr>
          <p:nvPr>
            <p:ph type="title"/>
          </p:nvPr>
        </p:nvSpPr>
        <p:spPr/>
        <p:txBody>
          <a:bodyPr/>
          <a:lstStyle/>
          <a:p>
            <a:r>
              <a:rPr lang="en-GB" dirty="0"/>
              <a:t>IPV6 Advantages</a:t>
            </a:r>
          </a:p>
        </p:txBody>
      </p:sp>
      <p:sp>
        <p:nvSpPr>
          <p:cNvPr id="5" name="TextBox 4">
            <a:extLst>
              <a:ext uri="{FF2B5EF4-FFF2-40B4-BE49-F238E27FC236}">
                <a16:creationId xmlns:a16="http://schemas.microsoft.com/office/drawing/2014/main" id="{E2BA1898-3825-DA5B-D60C-94F5C1BFB0BF}"/>
              </a:ext>
            </a:extLst>
          </p:cNvPr>
          <p:cNvSpPr txBox="1"/>
          <p:nvPr/>
        </p:nvSpPr>
        <p:spPr>
          <a:xfrm>
            <a:off x="1629727" y="1853248"/>
            <a:ext cx="8932545" cy="4524315"/>
          </a:xfrm>
          <a:prstGeom prst="rect">
            <a:avLst/>
          </a:prstGeom>
          <a:noFill/>
        </p:spPr>
        <p:txBody>
          <a:bodyPr wrap="square">
            <a:spAutoFit/>
          </a:bodyPr>
          <a:lstStyle/>
          <a:p>
            <a:pPr marL="342900" indent="-342900">
              <a:buFont typeface="Arial" panose="020B0604020202020204" pitchFamily="34" charset="0"/>
              <a:buChar char="•"/>
            </a:pPr>
            <a:r>
              <a:rPr lang="en-GB" sz="2400" dirty="0"/>
              <a:t>Faster Speeds: IPv6 supports multicast rather than broadcast in IPv4.This feature allows bandwidth-intensive packet flows (like multimedia streams) to be sent to multiple destinations all at once.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Stronger Security: IP Security, which provides confidentiality, and data integrity, is embedded into IPv6.</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Routing efficiency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Reliability</a:t>
            </a:r>
          </a:p>
        </p:txBody>
      </p:sp>
    </p:spTree>
    <p:extLst>
      <p:ext uri="{BB962C8B-B14F-4D97-AF65-F5344CB8AC3E}">
        <p14:creationId xmlns:p14="http://schemas.microsoft.com/office/powerpoint/2010/main" val="3258277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A6E43-6141-FA2B-CD1B-8E7960F1E454}"/>
              </a:ext>
            </a:extLst>
          </p:cNvPr>
          <p:cNvSpPr>
            <a:spLocks noGrp="1"/>
          </p:cNvSpPr>
          <p:nvPr>
            <p:ph type="title"/>
          </p:nvPr>
        </p:nvSpPr>
        <p:spPr/>
        <p:txBody>
          <a:bodyPr/>
          <a:lstStyle/>
          <a:p>
            <a:r>
              <a:rPr lang="en-GB" dirty="0"/>
              <a:t>IPV6 Disadvantages</a:t>
            </a:r>
          </a:p>
        </p:txBody>
      </p:sp>
      <p:sp>
        <p:nvSpPr>
          <p:cNvPr id="5" name="TextBox 4">
            <a:extLst>
              <a:ext uri="{FF2B5EF4-FFF2-40B4-BE49-F238E27FC236}">
                <a16:creationId xmlns:a16="http://schemas.microsoft.com/office/drawing/2014/main" id="{26FD69D5-389E-90AF-CB77-67A38AC61EAA}"/>
              </a:ext>
            </a:extLst>
          </p:cNvPr>
          <p:cNvSpPr txBox="1"/>
          <p:nvPr/>
        </p:nvSpPr>
        <p:spPr>
          <a:xfrm>
            <a:off x="1100295" y="1603075"/>
            <a:ext cx="9991409" cy="4893647"/>
          </a:xfrm>
          <a:prstGeom prst="rect">
            <a:avLst/>
          </a:prstGeom>
          <a:noFill/>
        </p:spPr>
        <p:txBody>
          <a:bodyPr wrap="square">
            <a:spAutoFit/>
          </a:bodyPr>
          <a:lstStyle/>
          <a:p>
            <a:pPr marL="342900" indent="-342900">
              <a:buFont typeface="Arial" panose="020B0604020202020204" pitchFamily="34" charset="0"/>
              <a:buChar char="•"/>
            </a:pPr>
            <a:r>
              <a:rPr lang="en-GB" sz="2400" dirty="0"/>
              <a:t>Conversion: Due to widespread present usage of IPv4 it will take a long period to completely shift to IPv6.</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Communication: IPv4 and IPv6 machines cannot communicate directly with each other.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Not going backward Compatibility: IPv6 cannot be executed on IPv4-capable computers because it is not available on IPv4 systems.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Conversion Time: One significant drawback of IPv6 is its inability to uniquely identify each device on the network, which makes the conversion to IPV4 extremely time-consuming.</a:t>
            </a:r>
          </a:p>
        </p:txBody>
      </p:sp>
    </p:spTree>
    <p:extLst>
      <p:ext uri="{BB962C8B-B14F-4D97-AF65-F5344CB8AC3E}">
        <p14:creationId xmlns:p14="http://schemas.microsoft.com/office/powerpoint/2010/main" val="6558350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14</TotalTime>
  <Words>912</Words>
  <Application>Microsoft Office PowerPoint</Application>
  <PresentationFormat>Widescreen</PresentationFormat>
  <Paragraphs>66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Ion</vt:lpstr>
      <vt:lpstr> HYPERVISOR</vt:lpstr>
      <vt:lpstr>What Are Hypervisors</vt:lpstr>
      <vt:lpstr>Different types of Hypervisor</vt:lpstr>
      <vt:lpstr>Hypervisor 1</vt:lpstr>
      <vt:lpstr>Type 2 Hypervisor</vt:lpstr>
      <vt:lpstr>IP Address</vt:lpstr>
      <vt:lpstr>What Are IP Address</vt:lpstr>
      <vt:lpstr>IPV4</vt:lpstr>
      <vt:lpstr>IPV4 Advantages</vt:lpstr>
      <vt:lpstr>IPV4 Disadvantages</vt:lpstr>
      <vt:lpstr>IPV6</vt:lpstr>
      <vt:lpstr>IPV6 Advantages</vt:lpstr>
      <vt:lpstr>IPV6 Disadvantages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HYPERVISOR</dc:title>
  <dc:creator>Harry Elsey</dc:creator>
  <cp:lastModifiedBy>Harry Elsey</cp:lastModifiedBy>
  <cp:revision>1</cp:revision>
  <dcterms:created xsi:type="dcterms:W3CDTF">2024-02-08T23:37:55Z</dcterms:created>
  <dcterms:modified xsi:type="dcterms:W3CDTF">2024-02-08T23:52:53Z</dcterms:modified>
</cp:coreProperties>
</file>