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sldIdLst>
    <p:sldId id="256" r:id="rId2"/>
    <p:sldId id="257" r:id="rId3"/>
    <p:sldId id="258" r:id="rId4"/>
    <p:sldId id="260" r:id="rId5"/>
    <p:sldId id="259"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smtClean="0"/>
              <a:t>8/10/21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9423619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smtClean="0"/>
              <a:t>8/10/21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4050823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smtClean="0"/>
              <a:t>8/10/21</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043559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smtClean="0"/>
              <a:t>8/10/21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49378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smtClean="0"/>
              <a:t>8/10/21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072378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677919A6-33EB-49BD-A62F-1FA56B9F9712}" type="datetimeFigureOut">
              <a:rPr lang="en-US" smtClean="0"/>
              <a:t>8/10/21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
        <p:nvSpPr>
          <p:cNvPr id="6" name="Title 5"/>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3681886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smtClean="0"/>
              <a:t>8/10/21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92262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smtClean="0"/>
              <a:t>8/10/21</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483897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smtClean="0"/>
              <a:t>8/10/21</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16615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157CC2-0FC8-4686-B024-99790E0F5162}" type="datetimeFigureOut">
              <a:rPr lang="en-US" smtClean="0"/>
              <a:t>8/10/21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5362568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smtClean="0"/>
              <a:t>8/10/21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358651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smtClean="0"/>
              <a:t>8/10/21</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77551537"/>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8D13C-22DF-F740-A08B-B8025B8B6D88}"/>
              </a:ext>
            </a:extLst>
          </p:cNvPr>
          <p:cNvSpPr>
            <a:spLocks noGrp="1"/>
          </p:cNvSpPr>
          <p:nvPr>
            <p:ph type="ctrTitle"/>
          </p:nvPr>
        </p:nvSpPr>
        <p:spPr>
          <a:xfrm>
            <a:off x="1051560" y="1432223"/>
            <a:ext cx="9707885" cy="2956897"/>
          </a:xfrm>
        </p:spPr>
        <p:txBody>
          <a:bodyPr/>
          <a:lstStyle/>
          <a:p>
            <a:pPr algn="ctr"/>
            <a:r>
              <a:rPr lang="ro-RO" sz="6500" dirty="0">
                <a:solidFill>
                  <a:schemeClr val="tx1"/>
                </a:solidFill>
                <a:latin typeface="Aldhabi" pitchFamily="2" charset="-78"/>
                <a:cs typeface="Aldhabi" pitchFamily="2" charset="-78"/>
              </a:rPr>
              <a:t>     Academic and </a:t>
            </a:r>
            <a:r>
              <a:rPr lang="ro-RO" sz="6500" dirty="0" err="1">
                <a:solidFill>
                  <a:schemeClr val="tx1"/>
                </a:solidFill>
                <a:latin typeface="Aldhabi" pitchFamily="2" charset="-78"/>
                <a:cs typeface="Aldhabi" pitchFamily="2" charset="-78"/>
              </a:rPr>
              <a:t>employability</a:t>
            </a:r>
            <a:r>
              <a:rPr lang="ro-RO" sz="6500" dirty="0">
                <a:solidFill>
                  <a:schemeClr val="tx1"/>
                </a:solidFill>
                <a:latin typeface="Aldhabi" pitchFamily="2" charset="-78"/>
                <a:cs typeface="Aldhabi" pitchFamily="2" charset="-78"/>
              </a:rPr>
              <a:t> </a:t>
            </a:r>
            <a:r>
              <a:rPr lang="ro-RO" sz="6500" dirty="0" err="1">
                <a:solidFill>
                  <a:schemeClr val="tx1"/>
                </a:solidFill>
                <a:latin typeface="Aldhabi" pitchFamily="2" charset="-78"/>
                <a:cs typeface="Aldhabi" pitchFamily="2" charset="-78"/>
              </a:rPr>
              <a:t>skills</a:t>
            </a:r>
            <a:r>
              <a:rPr lang="ro-RO" sz="6500" dirty="0">
                <a:solidFill>
                  <a:schemeClr val="tx1"/>
                </a:solidFill>
                <a:latin typeface="Aldhabi" pitchFamily="2" charset="-78"/>
                <a:cs typeface="Aldhabi" pitchFamily="2" charset="-78"/>
              </a:rPr>
              <a:t> </a:t>
            </a:r>
            <a:r>
              <a:rPr lang="ro-RO" sz="6500" dirty="0" err="1">
                <a:solidFill>
                  <a:schemeClr val="tx1"/>
                </a:solidFill>
                <a:latin typeface="Aldhabi" pitchFamily="2" charset="-78"/>
                <a:cs typeface="Aldhabi" pitchFamily="2" charset="-78"/>
              </a:rPr>
              <a:t>presentation</a:t>
            </a:r>
            <a:endParaRPr lang="en-MD" sz="6500" dirty="0">
              <a:solidFill>
                <a:schemeClr val="tx1"/>
              </a:solidFill>
              <a:latin typeface="Aldhabi" pitchFamily="2" charset="-78"/>
              <a:cs typeface="Aldhabi" pitchFamily="2" charset="-78"/>
            </a:endParaRPr>
          </a:p>
        </p:txBody>
      </p:sp>
      <p:sp>
        <p:nvSpPr>
          <p:cNvPr id="3" name="Subtitle 2">
            <a:extLst>
              <a:ext uri="{FF2B5EF4-FFF2-40B4-BE49-F238E27FC236}">
                <a16:creationId xmlns:a16="http://schemas.microsoft.com/office/drawing/2014/main" id="{B9D0C1EE-0A38-3C48-8DDB-3BAD797A802E}"/>
              </a:ext>
            </a:extLst>
          </p:cNvPr>
          <p:cNvSpPr>
            <a:spLocks noGrp="1"/>
          </p:cNvSpPr>
          <p:nvPr>
            <p:ph type="subTitle" idx="1"/>
          </p:nvPr>
        </p:nvSpPr>
        <p:spPr/>
        <p:txBody>
          <a:bodyPr>
            <a:normAutofit fontScale="92500" lnSpcReduction="20000"/>
          </a:bodyPr>
          <a:lstStyle/>
          <a:p>
            <a:r>
              <a:rPr lang="ro-RO" dirty="0"/>
              <a:t>By Vladislav Postica</a:t>
            </a:r>
            <a:endParaRPr lang="en-CA" dirty="0"/>
          </a:p>
          <a:p>
            <a:r>
              <a:rPr lang="en-CA" dirty="0"/>
              <a:t>Student number: 2030692</a:t>
            </a:r>
            <a:r>
              <a:rPr lang="ro-RO" dirty="0"/>
              <a:t> </a:t>
            </a:r>
          </a:p>
          <a:p>
            <a:r>
              <a:rPr lang="en-CA" dirty="0"/>
              <a:t>Lecturer</a:t>
            </a:r>
            <a:r>
              <a:rPr lang="ro-RO" dirty="0"/>
              <a:t>: So</a:t>
            </a:r>
            <a:r>
              <a:rPr lang="en-CA" dirty="0"/>
              <a:t>ban </a:t>
            </a:r>
            <a:r>
              <a:rPr lang="en-CA" dirty="0" err="1"/>
              <a:t>Sadiq</a:t>
            </a:r>
            <a:r>
              <a:rPr lang="en-CA" dirty="0"/>
              <a:t> </a:t>
            </a:r>
            <a:endParaRPr lang="en-MD" dirty="0"/>
          </a:p>
        </p:txBody>
      </p:sp>
    </p:spTree>
    <p:extLst>
      <p:ext uri="{BB962C8B-B14F-4D97-AF65-F5344CB8AC3E}">
        <p14:creationId xmlns:p14="http://schemas.microsoft.com/office/powerpoint/2010/main" val="34723226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AA022-848D-074C-A5E5-F20CA637F073}"/>
              </a:ext>
            </a:extLst>
          </p:cNvPr>
          <p:cNvSpPr>
            <a:spLocks noGrp="1"/>
          </p:cNvSpPr>
          <p:nvPr>
            <p:ph type="title"/>
          </p:nvPr>
        </p:nvSpPr>
        <p:spPr>
          <a:xfrm>
            <a:off x="1046876" y="-118872"/>
            <a:ext cx="10058400" cy="1609344"/>
          </a:xfrm>
        </p:spPr>
        <p:txBody>
          <a:bodyPr/>
          <a:lstStyle/>
          <a:p>
            <a:pPr algn="ctr"/>
            <a:r>
              <a:rPr lang="en-CA" dirty="0">
                <a:solidFill>
                  <a:srgbClr val="FF0000"/>
                </a:solidFill>
              </a:rPr>
              <a:t>Intended Career</a:t>
            </a:r>
            <a:endParaRPr lang="en-MD" dirty="0">
              <a:solidFill>
                <a:srgbClr val="FF0000"/>
              </a:solidFill>
            </a:endParaRPr>
          </a:p>
        </p:txBody>
      </p:sp>
      <p:sp>
        <p:nvSpPr>
          <p:cNvPr id="3" name="Content Placeholder 2">
            <a:extLst>
              <a:ext uri="{FF2B5EF4-FFF2-40B4-BE49-F238E27FC236}">
                <a16:creationId xmlns:a16="http://schemas.microsoft.com/office/drawing/2014/main" id="{73D28E1D-6C12-7A4D-8A1D-F3B74F9DA342}"/>
              </a:ext>
            </a:extLst>
          </p:cNvPr>
          <p:cNvSpPr>
            <a:spLocks noGrp="1"/>
          </p:cNvSpPr>
          <p:nvPr>
            <p:ph idx="1"/>
          </p:nvPr>
        </p:nvSpPr>
        <p:spPr>
          <a:xfrm>
            <a:off x="109461" y="1490472"/>
            <a:ext cx="11625058" cy="4681728"/>
          </a:xfrm>
        </p:spPr>
        <p:txBody>
          <a:bodyPr/>
          <a:lstStyle/>
          <a:p>
            <a:pPr marL="0" indent="0">
              <a:buNone/>
            </a:pPr>
            <a:r>
              <a:rPr lang="en-CA" dirty="0"/>
              <a:t>    </a:t>
            </a:r>
            <a:r>
              <a:rPr lang="en-CA" sz="2600" b="1" dirty="0"/>
              <a:t>How to find the perfect job for you?</a:t>
            </a:r>
            <a:endParaRPr lang="en-MD" sz="2600" b="1" dirty="0"/>
          </a:p>
        </p:txBody>
      </p:sp>
      <p:sp>
        <p:nvSpPr>
          <p:cNvPr id="5" name="TextBox 4">
            <a:extLst>
              <a:ext uri="{FF2B5EF4-FFF2-40B4-BE49-F238E27FC236}">
                <a16:creationId xmlns:a16="http://schemas.microsoft.com/office/drawing/2014/main" id="{62780893-311A-7B47-A683-200363765C64}"/>
              </a:ext>
            </a:extLst>
          </p:cNvPr>
          <p:cNvSpPr txBox="1"/>
          <p:nvPr/>
        </p:nvSpPr>
        <p:spPr>
          <a:xfrm>
            <a:off x="712439" y="1945654"/>
            <a:ext cx="11022079" cy="1754326"/>
          </a:xfrm>
          <a:prstGeom prst="rect">
            <a:avLst/>
          </a:prstGeom>
          <a:noFill/>
        </p:spPr>
        <p:txBody>
          <a:bodyPr wrap="square">
            <a:spAutoFit/>
          </a:bodyPr>
          <a:lstStyle/>
          <a:p>
            <a:r>
              <a:rPr lang="en-GB" b="0" i="0" u="none" strike="noStrike" dirty="0">
                <a:solidFill>
                  <a:srgbClr val="595959"/>
                </a:solidFill>
                <a:effectLst/>
                <a:latin typeface="Helvetica Neue" panose="02000503000000020004" pitchFamily="2"/>
              </a:rPr>
              <a:t>A perfect job is one where you feel satisfied and look forward to going to work. It is important to note that the specific elements that make up a perfect job are different for everyone. You may define your perfect job as one where you get to be of service to others, while someone else defines theirs as one with a short commute and good pay. Others may decide that their perfect job is one where telecommuting is accepted and there is a healthy, team-driven work environment. Regardless of the reason, your perfect job should make you happy and give you a sense of </a:t>
            </a:r>
            <a:r>
              <a:rPr lang="en-GB" b="0" i="0" u="none" strike="noStrike" dirty="0" err="1">
                <a:solidFill>
                  <a:srgbClr val="595959"/>
                </a:solidFill>
                <a:effectLst/>
                <a:latin typeface="Helvetica Neue" panose="02000503000000020004" pitchFamily="2"/>
              </a:rPr>
              <a:t>fulfillment</a:t>
            </a:r>
            <a:r>
              <a:rPr lang="en-GB" b="0" i="0" u="none" strike="noStrike" dirty="0">
                <a:solidFill>
                  <a:srgbClr val="595959"/>
                </a:solidFill>
                <a:effectLst/>
                <a:latin typeface="Helvetica Neue" panose="02000503000000020004" pitchFamily="2"/>
              </a:rPr>
              <a:t>.</a:t>
            </a:r>
            <a:endParaRPr lang="en-MD" dirty="0"/>
          </a:p>
        </p:txBody>
      </p:sp>
      <p:sp>
        <p:nvSpPr>
          <p:cNvPr id="7" name="TextBox 6">
            <a:extLst>
              <a:ext uri="{FF2B5EF4-FFF2-40B4-BE49-F238E27FC236}">
                <a16:creationId xmlns:a16="http://schemas.microsoft.com/office/drawing/2014/main" id="{43A2BF94-2C9C-A049-8346-EB0CB6206329}"/>
              </a:ext>
            </a:extLst>
          </p:cNvPr>
          <p:cNvSpPr txBox="1"/>
          <p:nvPr/>
        </p:nvSpPr>
        <p:spPr>
          <a:xfrm>
            <a:off x="109460" y="3699980"/>
            <a:ext cx="8284929" cy="446276"/>
          </a:xfrm>
          <a:prstGeom prst="rect">
            <a:avLst/>
          </a:prstGeom>
          <a:solidFill>
            <a:schemeClr val="bg1"/>
          </a:solidFill>
        </p:spPr>
        <p:txBody>
          <a:bodyPr wrap="square">
            <a:spAutoFit/>
          </a:bodyPr>
          <a:lstStyle/>
          <a:p>
            <a:pPr algn="l"/>
            <a:r>
              <a:rPr lang="en-GB" sz="2300" b="1" i="0" u="none" strike="noStrike" dirty="0">
                <a:solidFill>
                  <a:srgbClr val="2D2D2D"/>
                </a:solidFill>
                <a:effectLst/>
                <a:latin typeface="Helvetica Neue" panose="02000503000000020004" pitchFamily="2"/>
              </a:rPr>
              <a:t>Why is it important to find the perfect career for you?</a:t>
            </a:r>
          </a:p>
        </p:txBody>
      </p:sp>
      <p:sp>
        <p:nvSpPr>
          <p:cNvPr id="9" name="TextBox 8">
            <a:extLst>
              <a:ext uri="{FF2B5EF4-FFF2-40B4-BE49-F238E27FC236}">
                <a16:creationId xmlns:a16="http://schemas.microsoft.com/office/drawing/2014/main" id="{3319CFC4-78AB-2E4F-B46D-6D0EE5F54787}"/>
              </a:ext>
            </a:extLst>
          </p:cNvPr>
          <p:cNvSpPr txBox="1"/>
          <p:nvPr/>
        </p:nvSpPr>
        <p:spPr>
          <a:xfrm>
            <a:off x="712438" y="4189731"/>
            <a:ext cx="10392837" cy="1862048"/>
          </a:xfrm>
          <a:prstGeom prst="rect">
            <a:avLst/>
          </a:prstGeom>
          <a:noFill/>
        </p:spPr>
        <p:txBody>
          <a:bodyPr wrap="square">
            <a:spAutoFit/>
          </a:bodyPr>
          <a:lstStyle/>
          <a:p>
            <a:r>
              <a:rPr lang="en-GB" sz="2300" b="0" i="0" u="none" strike="noStrike" dirty="0">
                <a:solidFill>
                  <a:srgbClr val="595959"/>
                </a:solidFill>
                <a:effectLst/>
                <a:latin typeface="Helvetica Neue" panose="02000503000000020004" pitchFamily="2"/>
              </a:rPr>
              <a:t>Here are a few examples of how the perfect career job can benefit you:</a:t>
            </a:r>
            <a:endParaRPr lang="en-CA" sz="2300" b="0" i="0" u="none" strike="noStrike" dirty="0">
              <a:solidFill>
                <a:srgbClr val="595959"/>
              </a:solidFill>
              <a:effectLst/>
              <a:latin typeface="Helvetica Neue" panose="02000503000000020004" pitchFamily="2"/>
            </a:endParaRPr>
          </a:p>
          <a:p>
            <a:pPr marL="285750" indent="-285750">
              <a:buFont typeface="Arial" panose="020B0604020202020204" pitchFamily="34" charset="0"/>
              <a:buChar char="•"/>
            </a:pPr>
            <a:r>
              <a:rPr lang="en-GB" sz="2300" b="1" i="0" u="none" strike="noStrike" dirty="0">
                <a:solidFill>
                  <a:srgbClr val="595959"/>
                </a:solidFill>
                <a:effectLst/>
                <a:latin typeface="Helvetica Neue" panose="02000503000000020004" pitchFamily="2"/>
              </a:rPr>
              <a:t>Reduces stress and depression</a:t>
            </a:r>
            <a:endParaRPr lang="en-CA" sz="2300" b="1" i="0" u="none" strike="noStrike" dirty="0">
              <a:solidFill>
                <a:srgbClr val="595959"/>
              </a:solidFill>
              <a:effectLst/>
              <a:latin typeface="Helvetica Neue" panose="02000503000000020004" pitchFamily="2"/>
            </a:endParaRPr>
          </a:p>
          <a:p>
            <a:pPr marL="285750" indent="-285750">
              <a:buFont typeface="Arial" panose="020B0604020202020204" pitchFamily="34" charset="0"/>
              <a:buChar char="•"/>
            </a:pPr>
            <a:r>
              <a:rPr lang="en-GB" sz="2300" b="1" i="0" u="none" strike="noStrike" dirty="0">
                <a:solidFill>
                  <a:srgbClr val="595959"/>
                </a:solidFill>
                <a:effectLst/>
                <a:latin typeface="Helvetica Neue" panose="02000503000000020004" pitchFamily="2"/>
              </a:rPr>
              <a:t>Allows you to channel your passions</a:t>
            </a:r>
            <a:endParaRPr lang="en-CA" sz="2300" b="1" i="0" u="none" strike="noStrike" dirty="0">
              <a:solidFill>
                <a:srgbClr val="595959"/>
              </a:solidFill>
              <a:effectLst/>
              <a:latin typeface="Helvetica Neue" panose="02000503000000020004" pitchFamily="2"/>
            </a:endParaRPr>
          </a:p>
          <a:p>
            <a:pPr marL="285750" indent="-285750">
              <a:buFont typeface="Arial" panose="020B0604020202020204" pitchFamily="34" charset="0"/>
              <a:buChar char="•"/>
            </a:pPr>
            <a:r>
              <a:rPr lang="en-GB" sz="2300" b="1" i="0" u="none" strike="noStrike" dirty="0">
                <a:solidFill>
                  <a:srgbClr val="595959"/>
                </a:solidFill>
                <a:effectLst/>
                <a:latin typeface="Helvetica Neue" panose="02000503000000020004" pitchFamily="2"/>
              </a:rPr>
              <a:t>Provides a sense of meaning to your life</a:t>
            </a:r>
            <a:endParaRPr lang="en-CA" sz="2300" b="1" i="0" u="none" strike="noStrike" dirty="0">
              <a:solidFill>
                <a:srgbClr val="595959"/>
              </a:solidFill>
              <a:effectLst/>
              <a:latin typeface="Helvetica Neue" panose="02000503000000020004" pitchFamily="2"/>
            </a:endParaRPr>
          </a:p>
          <a:p>
            <a:pPr marL="285750" indent="-285750">
              <a:buFont typeface="Arial" panose="020B0604020202020204" pitchFamily="34" charset="0"/>
              <a:buChar char="•"/>
            </a:pPr>
            <a:r>
              <a:rPr lang="en-GB" sz="2300" b="1" i="0" u="none" strike="noStrike" dirty="0">
                <a:solidFill>
                  <a:srgbClr val="595959"/>
                </a:solidFill>
                <a:effectLst/>
                <a:latin typeface="Helvetica Neue" panose="02000503000000020004" pitchFamily="2"/>
              </a:rPr>
              <a:t>Ensures you uphold your personal values</a:t>
            </a:r>
            <a:endParaRPr lang="en-MD" sz="2300" dirty="0"/>
          </a:p>
        </p:txBody>
      </p:sp>
    </p:spTree>
    <p:extLst>
      <p:ext uri="{BB962C8B-B14F-4D97-AF65-F5344CB8AC3E}">
        <p14:creationId xmlns:p14="http://schemas.microsoft.com/office/powerpoint/2010/main" val="13576223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187DB1-A4A1-694A-8424-F32D1DB307FF}"/>
              </a:ext>
            </a:extLst>
          </p:cNvPr>
          <p:cNvSpPr>
            <a:spLocks noGrp="1"/>
          </p:cNvSpPr>
          <p:nvPr>
            <p:ph idx="1"/>
          </p:nvPr>
        </p:nvSpPr>
        <p:spPr>
          <a:xfrm>
            <a:off x="0" y="277591"/>
            <a:ext cx="6830123" cy="6302818"/>
          </a:xfrm>
        </p:spPr>
        <p:txBody>
          <a:bodyPr>
            <a:normAutofit/>
          </a:bodyPr>
          <a:lstStyle/>
          <a:p>
            <a:pPr marL="0" indent="0" algn="ctr">
              <a:buNone/>
            </a:pPr>
            <a:r>
              <a:rPr lang="en-CA" sz="2800" dirty="0">
                <a:latin typeface="Arial Rounded MT Bold" panose="020F0704030504030204" pitchFamily="34" charset="77"/>
              </a:rPr>
              <a:t> </a:t>
            </a:r>
            <a:r>
              <a:rPr lang="en-CA" sz="2800" dirty="0">
                <a:latin typeface="Britannic Bold" panose="020B0903060703020204" pitchFamily="34" charset="77"/>
              </a:rPr>
              <a:t>     </a:t>
            </a:r>
            <a:r>
              <a:rPr lang="en-CA" sz="2800" dirty="0">
                <a:solidFill>
                  <a:srgbClr val="C00000"/>
                </a:solidFill>
                <a:latin typeface="Britannic Bold" panose="020B0903060703020204" pitchFamily="34" charset="77"/>
              </a:rPr>
              <a:t>My dream job</a:t>
            </a:r>
            <a:r>
              <a:rPr lang="en-CA" sz="2800" dirty="0">
                <a:solidFill>
                  <a:srgbClr val="C00000"/>
                </a:solidFill>
                <a:latin typeface="Arial Rounded MT Bold" panose="020F0704030504030204" pitchFamily="34" charset="77"/>
              </a:rPr>
              <a:t> </a:t>
            </a:r>
            <a:endParaRPr lang="en-MD" sz="2800" dirty="0">
              <a:solidFill>
                <a:srgbClr val="C00000"/>
              </a:solidFill>
              <a:latin typeface="Arial Rounded MT Bold" panose="020F0704030504030204" pitchFamily="34" charset="77"/>
            </a:endParaRPr>
          </a:p>
        </p:txBody>
      </p:sp>
      <p:sp>
        <p:nvSpPr>
          <p:cNvPr id="8" name="TextBox 7">
            <a:extLst>
              <a:ext uri="{FF2B5EF4-FFF2-40B4-BE49-F238E27FC236}">
                <a16:creationId xmlns:a16="http://schemas.microsoft.com/office/drawing/2014/main" id="{BF6F62C0-7D21-C441-85CE-183E4366ECF7}"/>
              </a:ext>
            </a:extLst>
          </p:cNvPr>
          <p:cNvSpPr txBox="1"/>
          <p:nvPr/>
        </p:nvSpPr>
        <p:spPr>
          <a:xfrm>
            <a:off x="0" y="945832"/>
            <a:ext cx="8359524" cy="5047536"/>
          </a:xfrm>
          <a:prstGeom prst="rect">
            <a:avLst/>
          </a:prstGeom>
          <a:noFill/>
        </p:spPr>
        <p:txBody>
          <a:bodyPr wrap="square" rtlCol="0">
            <a:spAutoFit/>
          </a:bodyPr>
          <a:lstStyle/>
          <a:p>
            <a:pPr algn="l"/>
            <a:r>
              <a:rPr lang="en-CA" sz="1900" dirty="0">
                <a:latin typeface="Arial" panose="020B0604020202020204" pitchFamily="34" charset="0"/>
                <a:cs typeface="Arial" panose="020B0604020202020204" pitchFamily="34" charset="0"/>
              </a:rPr>
              <a:t>To be honest I am thinking about </a:t>
            </a:r>
            <a:r>
              <a:rPr lang="en-CA" sz="1900" b="1" dirty="0">
                <a:latin typeface="Arial" panose="020B0604020202020204" pitchFamily="34" charset="0"/>
                <a:cs typeface="Arial" panose="020B0604020202020204" pitchFamily="34" charset="0"/>
              </a:rPr>
              <a:t>my own business </a:t>
            </a:r>
            <a:r>
              <a:rPr lang="en-CA" sz="1900" dirty="0">
                <a:latin typeface="Arial" panose="020B0604020202020204" pitchFamily="34" charset="0"/>
                <a:cs typeface="Arial" panose="020B0604020202020204" pitchFamily="34" charset="0"/>
              </a:rPr>
              <a:t>for a long time and this course help me to understand better what I have to do in future to realize that. For example the lesson about IDENTIFYING SKILLS, like what skills do I already have and what are the skills that I need to work on or the employability skills, like: </a:t>
            </a:r>
            <a:r>
              <a:rPr lang="en-MD" sz="1900" dirty="0">
                <a:latin typeface="Arial" panose="020B0604020202020204" pitchFamily="34" charset="0"/>
                <a:cs typeface="Arial" panose="020B0604020202020204" pitchFamily="34" charset="0"/>
              </a:rPr>
              <a:t>Communication skill</a:t>
            </a:r>
            <a:r>
              <a:rPr lang="en-CA" sz="1900" dirty="0">
                <a:latin typeface="Arial" panose="020B0604020202020204" pitchFamily="34" charset="0"/>
                <a:cs typeface="Arial" panose="020B0604020202020204" pitchFamily="34" charset="0"/>
              </a:rPr>
              <a:t>s, interpersonal skills ,personal skills, numeracy skills ,general </a:t>
            </a:r>
            <a:r>
              <a:rPr lang="en-CA" sz="1900" dirty="0" err="1">
                <a:latin typeface="Arial" panose="020B0604020202020204" pitchFamily="34" charset="0"/>
                <a:cs typeface="Arial" panose="020B0604020202020204" pitchFamily="34" charset="0"/>
              </a:rPr>
              <a:t>awarenes</a:t>
            </a:r>
            <a:r>
              <a:rPr lang="en-MD" sz="1900" dirty="0">
                <a:latin typeface="Arial" panose="020B0604020202020204" pitchFamily="34" charset="0"/>
                <a:cs typeface="Arial" panose="020B0604020202020204" pitchFamily="34" charset="0"/>
              </a:rPr>
              <a:t> </a:t>
            </a:r>
            <a:r>
              <a:rPr lang="en-CA" sz="1900" dirty="0">
                <a:latin typeface="Arial" panose="020B0604020202020204" pitchFamily="34" charset="0"/>
                <a:cs typeface="Arial" panose="020B0604020202020204" pitchFamily="34" charset="0"/>
              </a:rPr>
              <a:t>.</a:t>
            </a:r>
          </a:p>
          <a:p>
            <a:pPr marL="342900" indent="-342900">
              <a:buFont typeface="Wingdings" pitchFamily="2" charset="2"/>
              <a:buChar char="ü"/>
            </a:pPr>
            <a:r>
              <a:rPr lang="en-CA" sz="1900" dirty="0">
                <a:latin typeface="Arial" panose="020B0604020202020204" pitchFamily="34" charset="0"/>
                <a:cs typeface="Arial" panose="020B0604020202020204" pitchFamily="34" charset="0"/>
              </a:rPr>
              <a:t>   I like the idea to work for my self and not for someone else,</a:t>
            </a:r>
            <a:r>
              <a:rPr lang="en-CA" sz="1900" dirty="0">
                <a:solidFill>
                  <a:srgbClr val="000000"/>
                </a:solidFill>
                <a:latin typeface="Arial" panose="020B0604020202020204" pitchFamily="34" charset="0"/>
                <a:cs typeface="Arial" panose="020B0604020202020204" pitchFamily="34" charset="0"/>
              </a:rPr>
              <a:t> when </a:t>
            </a:r>
            <a:r>
              <a:rPr lang="en-GB" sz="1900" b="0" i="0" u="none" strike="noStrike" dirty="0">
                <a:solidFill>
                  <a:srgbClr val="000000"/>
                </a:solidFill>
                <a:effectLst/>
                <a:latin typeface="Arial" panose="020B0604020202020204" pitchFamily="34" charset="0"/>
                <a:cs typeface="Arial" panose="020B0604020202020204" pitchFamily="34" charset="0"/>
              </a:rPr>
              <a:t> you’re working for someone else, it can be tough to find the motivation to do the best possible work. No matter how much work you put in, the owners of the company will get the ultimate rewards.</a:t>
            </a:r>
            <a:endParaRPr lang="en-CA" sz="1900" b="0" i="0" u="none" strike="noStrike" dirty="0">
              <a:solidFill>
                <a:srgbClr val="000000"/>
              </a:solidFill>
              <a:effectLst/>
              <a:latin typeface="Arial" panose="020B0604020202020204" pitchFamily="34" charset="0"/>
              <a:cs typeface="Arial" panose="020B0604020202020204" pitchFamily="34" charset="0"/>
            </a:endParaRPr>
          </a:p>
          <a:p>
            <a:r>
              <a:rPr lang="en-CA" sz="1900" dirty="0">
                <a:solidFill>
                  <a:srgbClr val="000000"/>
                </a:solidFill>
                <a:latin typeface="Arial" panose="020B0604020202020204" pitchFamily="34" charset="0"/>
                <a:cs typeface="Arial" panose="020B0604020202020204" pitchFamily="34" charset="0"/>
              </a:rPr>
              <a:t>When you are your own boss</a:t>
            </a:r>
            <a:r>
              <a:rPr lang="en-GB" sz="1900" b="0" i="0" u="none" strike="noStrike" dirty="0">
                <a:solidFill>
                  <a:srgbClr val="000000"/>
                </a:solidFill>
                <a:effectLst/>
                <a:latin typeface="Arial" panose="020B0604020202020204" pitchFamily="34" charset="0"/>
                <a:cs typeface="Arial" panose="020B0604020202020204" pitchFamily="34" charset="0"/>
              </a:rPr>
              <a:t>, you’ll find motivation at work every day. Following your dreams is exciting, and you’re in control of your own success. The day-to-day vitality of your business depends on you, so you’ll be driven to make each day as productive as you can. You’ll know that your own hard work and drive will help you reap the rewards, and that’ll keep the fire burning in your belly to make each day count.</a:t>
            </a:r>
          </a:p>
          <a:p>
            <a:pPr algn="l"/>
            <a:endParaRPr lang="en-MD" dirty="0"/>
          </a:p>
        </p:txBody>
      </p:sp>
      <p:pic>
        <p:nvPicPr>
          <p:cNvPr id="9" name="Picture 9">
            <a:extLst>
              <a:ext uri="{FF2B5EF4-FFF2-40B4-BE49-F238E27FC236}">
                <a16:creationId xmlns:a16="http://schemas.microsoft.com/office/drawing/2014/main" id="{F3634D89-73CE-544F-977C-33F4D16B63B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59524" y="1693446"/>
            <a:ext cx="3832476" cy="3471107"/>
          </a:xfrm>
          <a:prstGeom prst="rect">
            <a:avLst/>
          </a:prstGeom>
        </p:spPr>
      </p:pic>
    </p:spTree>
    <p:extLst>
      <p:ext uri="{BB962C8B-B14F-4D97-AF65-F5344CB8AC3E}">
        <p14:creationId xmlns:p14="http://schemas.microsoft.com/office/powerpoint/2010/main" val="8155013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D0367C9-C603-7B4C-8482-11AD1E1C535B}"/>
              </a:ext>
            </a:extLst>
          </p:cNvPr>
          <p:cNvSpPr txBox="1"/>
          <p:nvPr/>
        </p:nvSpPr>
        <p:spPr>
          <a:xfrm>
            <a:off x="2523891" y="123902"/>
            <a:ext cx="8274205" cy="584775"/>
          </a:xfrm>
          <a:prstGeom prst="rect">
            <a:avLst/>
          </a:prstGeom>
          <a:noFill/>
        </p:spPr>
        <p:txBody>
          <a:bodyPr wrap="square" rtlCol="0">
            <a:spAutoFit/>
          </a:bodyPr>
          <a:lstStyle/>
          <a:p>
            <a:pPr algn="l"/>
            <a:r>
              <a:rPr lang="en-CA" sz="3200" b="1" dirty="0">
                <a:solidFill>
                  <a:srgbClr val="C00000"/>
                </a:solidFill>
              </a:rPr>
              <a:t>Most important things for a business </a:t>
            </a:r>
            <a:endParaRPr lang="en-MD" sz="3200" b="1" dirty="0">
              <a:solidFill>
                <a:srgbClr val="C00000"/>
              </a:solidFill>
            </a:endParaRPr>
          </a:p>
        </p:txBody>
      </p:sp>
      <p:sp>
        <p:nvSpPr>
          <p:cNvPr id="7" name="TextBox 6">
            <a:extLst>
              <a:ext uri="{FF2B5EF4-FFF2-40B4-BE49-F238E27FC236}">
                <a16:creationId xmlns:a16="http://schemas.microsoft.com/office/drawing/2014/main" id="{A2E607CB-90E3-1F49-9F6D-F27CD636F9FF}"/>
              </a:ext>
            </a:extLst>
          </p:cNvPr>
          <p:cNvSpPr txBox="1"/>
          <p:nvPr/>
        </p:nvSpPr>
        <p:spPr>
          <a:xfrm>
            <a:off x="0" y="708677"/>
            <a:ext cx="12192000" cy="6186309"/>
          </a:xfrm>
          <a:prstGeom prst="rect">
            <a:avLst/>
          </a:prstGeom>
          <a:noFill/>
        </p:spPr>
        <p:txBody>
          <a:bodyPr wrap="square">
            <a:spAutoFit/>
          </a:bodyPr>
          <a:lstStyle/>
          <a:p>
            <a:r>
              <a:rPr lang="en-GB" b="0" i="0" u="none" strike="noStrike" dirty="0">
                <a:solidFill>
                  <a:srgbClr val="353535"/>
                </a:solidFill>
                <a:effectLst/>
                <a:latin typeface="Open Sans" panose="020B0606030504020204" pitchFamily="34" charset="0"/>
              </a:rPr>
              <a:t>As you get started, your business will likely dominate your life so make sure that what you’re doing is stimulating and challenging, but not completely outside of your expertise. You’re going to be in it for the long-haul. Use what you learn from the SWOT analysis to think through what you want your life to be like, not just what you want from your business.</a:t>
            </a:r>
            <a:r>
              <a:rPr lang="en-CA" b="0" i="0" u="none" strike="noStrike" dirty="0">
                <a:solidFill>
                  <a:srgbClr val="353535"/>
                </a:solidFill>
                <a:effectLst/>
                <a:latin typeface="Open Sans" panose="020B0606030504020204" pitchFamily="34" charset="0"/>
              </a:rPr>
              <a:t> And there are some questions that I answered myself:</a:t>
            </a:r>
            <a:r>
              <a:rPr lang="ro-RO" b="0" i="0" u="none" strike="noStrike" dirty="0">
                <a:solidFill>
                  <a:srgbClr val="353535"/>
                </a:solidFill>
                <a:effectLst/>
                <a:latin typeface="Open Sans" panose="020B0606030504020204" pitchFamily="34" charset="0"/>
              </a:rPr>
              <a:t> </a:t>
            </a:r>
          </a:p>
          <a:p>
            <a:pPr marL="342900" indent="-342900">
              <a:buFont typeface="+mj-lt"/>
              <a:buAutoNum type="arabicPeriod"/>
            </a:pPr>
            <a:r>
              <a:rPr lang="en-GB" b="0" i="0" u="none" strike="noStrike" dirty="0">
                <a:solidFill>
                  <a:srgbClr val="353535"/>
                </a:solidFill>
                <a:effectLst/>
                <a:latin typeface="Open Sans" panose="020B0606030504020204" pitchFamily="34" charset="0"/>
              </a:rPr>
              <a:t>What would you do if money wasn’t an issue?</a:t>
            </a:r>
            <a:endParaRPr lang="ro-RO" dirty="0">
              <a:solidFill>
                <a:srgbClr val="353535"/>
              </a:solidFill>
              <a:latin typeface="Open Sans" panose="020B0606030504020204" pitchFamily="34" charset="0"/>
            </a:endParaRPr>
          </a:p>
          <a:p>
            <a:pPr marL="342900" indent="-342900">
              <a:buFont typeface="+mj-lt"/>
              <a:buAutoNum type="arabicPeriod"/>
            </a:pPr>
            <a:r>
              <a:rPr lang="en-GB" b="0" i="0" u="none" strike="noStrike" dirty="0">
                <a:solidFill>
                  <a:srgbClr val="353535"/>
                </a:solidFill>
                <a:effectLst/>
                <a:latin typeface="Open Sans" panose="020B0606030504020204" pitchFamily="34" charset="0"/>
              </a:rPr>
              <a:t>Is money really important? Or rather, is making a lot of it really important? If it is, you’re probably going to be cutting out a number of options.</a:t>
            </a:r>
            <a:r>
              <a:rPr lang="ro-RO" b="0" i="0" u="none" strike="noStrike" dirty="0">
                <a:solidFill>
                  <a:srgbClr val="353535"/>
                </a:solidFill>
                <a:effectLst/>
                <a:latin typeface="Open Sans" panose="020B0606030504020204" pitchFamily="34" charset="0"/>
              </a:rPr>
              <a:t> </a:t>
            </a:r>
            <a:endParaRPr lang="ro-RO" dirty="0">
              <a:solidFill>
                <a:srgbClr val="353535"/>
              </a:solidFill>
              <a:latin typeface="Open Sans" panose="020B0606030504020204" pitchFamily="34" charset="0"/>
            </a:endParaRPr>
          </a:p>
          <a:p>
            <a:pPr marL="342900" indent="-342900">
              <a:buFont typeface="+mj-lt"/>
              <a:buAutoNum type="arabicPeriod"/>
            </a:pPr>
            <a:r>
              <a:rPr lang="en-GB" b="0" i="0" u="none" strike="noStrike" dirty="0">
                <a:solidFill>
                  <a:srgbClr val="353535"/>
                </a:solidFill>
                <a:effectLst/>
                <a:latin typeface="Open Sans" panose="020B0606030504020204" pitchFamily="34" charset="0"/>
              </a:rPr>
              <a:t>What really matters to you?</a:t>
            </a:r>
            <a:r>
              <a:rPr lang="en-CA" b="0" i="0" u="none" strike="noStrike" dirty="0">
                <a:solidFill>
                  <a:srgbClr val="353535"/>
                </a:solidFill>
                <a:effectLst/>
                <a:latin typeface="Open Sans" panose="020B0606030504020204" pitchFamily="34" charset="0"/>
              </a:rPr>
              <a:t> </a:t>
            </a:r>
            <a:endParaRPr lang="ro-RO" dirty="0">
              <a:solidFill>
                <a:srgbClr val="353535"/>
              </a:solidFill>
              <a:latin typeface="Open Sans" panose="020B0606030504020204" pitchFamily="34" charset="0"/>
            </a:endParaRPr>
          </a:p>
          <a:p>
            <a:pPr marL="342900" indent="-342900">
              <a:buFont typeface="+mj-lt"/>
              <a:buAutoNum type="arabicPeriod"/>
            </a:pPr>
            <a:r>
              <a:rPr lang="en-MD" b="0" i="0" u="none" strike="noStrike" dirty="0">
                <a:solidFill>
                  <a:srgbClr val="353535"/>
                </a:solidFill>
                <a:effectLst/>
                <a:latin typeface="Open Sans" panose="020B0606030504020204" pitchFamily="34" charset="0"/>
              </a:rPr>
              <a:t>Do you have your support from your family</a:t>
            </a:r>
            <a:r>
              <a:rPr lang="en-CA" b="0" i="0" u="none" strike="noStrike" dirty="0">
                <a:solidFill>
                  <a:srgbClr val="0A89C0"/>
                </a:solidFill>
                <a:effectLst/>
                <a:latin typeface="Open Sans" panose="020B0606030504020204" pitchFamily="34" charset="0"/>
              </a:rPr>
              <a:t>? </a:t>
            </a:r>
            <a:r>
              <a:rPr lang="en-GB" b="0" i="0" u="none" strike="noStrike" dirty="0">
                <a:solidFill>
                  <a:srgbClr val="353535"/>
                </a:solidFill>
                <a:effectLst/>
                <a:latin typeface="Open Sans" panose="020B0606030504020204" pitchFamily="34" charset="0"/>
              </a:rPr>
              <a:t>especially your immediate family? They may have to make sacrifices at the beginning, so it’s important to have them behind you.</a:t>
            </a:r>
            <a:endParaRPr lang="ro-RO" b="0" i="0" u="none" strike="noStrike" dirty="0">
              <a:solidFill>
                <a:srgbClr val="353535"/>
              </a:solidFill>
              <a:effectLst/>
              <a:latin typeface="Open Sans" panose="020B0606030504020204" pitchFamily="34" charset="0"/>
            </a:endParaRPr>
          </a:p>
          <a:p>
            <a:pPr marL="342900" indent="-342900">
              <a:buFont typeface="+mj-lt"/>
              <a:buAutoNum type="arabicPeriod"/>
            </a:pPr>
            <a:r>
              <a:rPr lang="en-GB" b="0" i="0" u="none" strike="noStrike" dirty="0">
                <a:solidFill>
                  <a:srgbClr val="353535"/>
                </a:solidFill>
                <a:effectLst/>
                <a:latin typeface="Open Sans" panose="020B0606030504020204" pitchFamily="34" charset="0"/>
              </a:rPr>
              <a:t>Who do you admire in business? Maybe there’s even someone in the industry you’d like to go into. Why do you admire them? What are their </a:t>
            </a:r>
            <a:r>
              <a:rPr lang="en-GB" b="0" i="0" u="none" strike="noStrike" dirty="0" err="1">
                <a:solidFill>
                  <a:srgbClr val="353535"/>
                </a:solidFill>
                <a:effectLst/>
                <a:latin typeface="Open Sans" panose="020B0606030504020204" pitchFamily="34" charset="0"/>
              </a:rPr>
              <a:t>likable</a:t>
            </a:r>
            <a:r>
              <a:rPr lang="en-GB" b="0" i="0" u="none" strike="noStrike" dirty="0">
                <a:solidFill>
                  <a:srgbClr val="353535"/>
                </a:solidFill>
                <a:effectLst/>
                <a:latin typeface="Open Sans" panose="020B0606030504020204" pitchFamily="34" charset="0"/>
              </a:rPr>
              <a:t> traits? What can you learn from them?</a:t>
            </a:r>
            <a:endParaRPr lang="ro-RO" b="0" i="0" u="none" strike="noStrike" dirty="0">
              <a:solidFill>
                <a:srgbClr val="353535"/>
              </a:solidFill>
              <a:effectLst/>
              <a:latin typeface="Open Sans" panose="020B0606030504020204" pitchFamily="34" charset="0"/>
            </a:endParaRPr>
          </a:p>
          <a:p>
            <a:r>
              <a:rPr lang="ro-RO" dirty="0">
                <a:solidFill>
                  <a:srgbClr val="353535"/>
                </a:solidFill>
                <a:latin typeface="Open Sans" panose="020B0606030504020204" pitchFamily="34" charset="0"/>
              </a:rPr>
              <a:t>   </a:t>
            </a:r>
            <a:r>
              <a:rPr lang="ro-RO" b="1" dirty="0" err="1">
                <a:solidFill>
                  <a:srgbClr val="353535"/>
                </a:solidFill>
                <a:latin typeface="Open Sans" panose="020B0606030504020204" pitchFamily="34" charset="0"/>
              </a:rPr>
              <a:t>Answer</a:t>
            </a:r>
            <a:r>
              <a:rPr lang="ro-RO" b="1" dirty="0">
                <a:solidFill>
                  <a:srgbClr val="353535"/>
                </a:solidFill>
                <a:latin typeface="Open Sans" panose="020B0606030504020204" pitchFamily="34" charset="0"/>
              </a:rPr>
              <a:t>:</a:t>
            </a:r>
          </a:p>
          <a:p>
            <a:pPr marL="342900" indent="-342900">
              <a:buFont typeface="+mj-lt"/>
              <a:buAutoNum type="arabicPeriod"/>
            </a:pPr>
            <a:r>
              <a:rPr lang="en-CA" b="0" i="0" u="none" strike="noStrike" dirty="0">
                <a:solidFill>
                  <a:srgbClr val="353535"/>
                </a:solidFill>
                <a:effectLst/>
                <a:latin typeface="Open Sans" panose="020B0606030504020204" pitchFamily="34" charset="0"/>
              </a:rPr>
              <a:t> If money wasn’t an issue I would like to open cars wash or auto service</a:t>
            </a:r>
            <a:r>
              <a:rPr lang="ro-RO" b="0" i="0" u="none" strike="noStrike" dirty="0">
                <a:solidFill>
                  <a:srgbClr val="353535"/>
                </a:solidFill>
                <a:effectLst/>
                <a:latin typeface="Open Sans" panose="020B0606030504020204" pitchFamily="34" charset="0"/>
              </a:rPr>
              <a:t>, </a:t>
            </a:r>
            <a:r>
              <a:rPr lang="ro-RO" b="0" i="0" u="none" strike="noStrike" dirty="0" err="1">
                <a:solidFill>
                  <a:srgbClr val="353535"/>
                </a:solidFill>
                <a:effectLst/>
                <a:latin typeface="Open Sans" panose="020B0606030504020204" pitchFamily="34" charset="0"/>
              </a:rPr>
              <a:t>cars</a:t>
            </a:r>
            <a:r>
              <a:rPr lang="ro-RO" b="0" i="0" u="none" strike="noStrike" dirty="0">
                <a:solidFill>
                  <a:srgbClr val="353535"/>
                </a:solidFill>
                <a:effectLst/>
                <a:latin typeface="Open Sans" panose="020B0606030504020204" pitchFamily="34" charset="0"/>
              </a:rPr>
              <a:t> are my hobby.</a:t>
            </a:r>
          </a:p>
          <a:p>
            <a:pPr marL="342900" indent="-342900">
              <a:buFont typeface="+mj-lt"/>
              <a:buAutoNum type="arabicPeriod"/>
            </a:pPr>
            <a:r>
              <a:rPr lang="en-CA" b="0" i="0" u="none" strike="noStrike" dirty="0">
                <a:solidFill>
                  <a:srgbClr val="353535"/>
                </a:solidFill>
                <a:effectLst/>
                <a:latin typeface="Open Sans" panose="020B0606030504020204" pitchFamily="34" charset="0"/>
              </a:rPr>
              <a:t>For me money are very important in my life because without them you will cut out a number of option in your life</a:t>
            </a:r>
            <a:r>
              <a:rPr lang="en-MD" b="0" i="0" u="none" strike="noStrike" dirty="0">
                <a:solidFill>
                  <a:srgbClr val="353535"/>
                </a:solidFill>
                <a:effectLst/>
                <a:latin typeface="Open Sans" panose="020B0606030504020204" pitchFamily="34" charset="0"/>
              </a:rPr>
              <a:t> </a:t>
            </a:r>
            <a:r>
              <a:rPr lang="en-CA" b="0" i="0" u="none" strike="noStrike" dirty="0">
                <a:solidFill>
                  <a:srgbClr val="353535"/>
                </a:solidFill>
                <a:effectLst/>
                <a:latin typeface="Open Sans" panose="020B0606030504020204" pitchFamily="34" charset="0"/>
              </a:rPr>
              <a:t>.</a:t>
            </a:r>
            <a:endParaRPr lang="ro-RO" b="0" i="0" u="none" strike="noStrike" dirty="0">
              <a:solidFill>
                <a:srgbClr val="353535"/>
              </a:solidFill>
              <a:effectLst/>
              <a:latin typeface="Open Sans" panose="020B0606030504020204" pitchFamily="34" charset="0"/>
            </a:endParaRPr>
          </a:p>
          <a:p>
            <a:pPr marL="342900" indent="-342900">
              <a:buFont typeface="+mj-lt"/>
              <a:buAutoNum type="arabicPeriod"/>
            </a:pPr>
            <a:r>
              <a:rPr lang="en-CA" dirty="0">
                <a:solidFill>
                  <a:srgbClr val="353535"/>
                </a:solidFill>
                <a:latin typeface="Open Sans" panose="020B0606030504020204" pitchFamily="34" charset="0"/>
              </a:rPr>
              <a:t>In </a:t>
            </a:r>
            <a:r>
              <a:rPr lang="en-CA" b="0" i="0" u="none" strike="noStrike" dirty="0">
                <a:solidFill>
                  <a:srgbClr val="353535"/>
                </a:solidFill>
                <a:effectLst/>
                <a:latin typeface="Open Sans" panose="020B0606030504020204" pitchFamily="34" charset="0"/>
              </a:rPr>
              <a:t>my life really matter my family and them to be really happy and when I will have my own business I know that my family will be so proud of me, and it’s one of my biggest dream to help them and to maintain when I w</a:t>
            </a:r>
            <a:r>
              <a:rPr lang="ro-RO" dirty="0" err="1">
                <a:solidFill>
                  <a:srgbClr val="353535"/>
                </a:solidFill>
                <a:latin typeface="Open Sans" panose="020B0606030504020204" pitchFamily="34" charset="0"/>
              </a:rPr>
              <a:t>ill</a:t>
            </a:r>
            <a:r>
              <a:rPr lang="ro-RO" dirty="0">
                <a:solidFill>
                  <a:srgbClr val="353535"/>
                </a:solidFill>
                <a:latin typeface="Open Sans" panose="020B0606030504020204" pitchFamily="34" charset="0"/>
              </a:rPr>
              <a:t> have the </a:t>
            </a:r>
            <a:r>
              <a:rPr lang="en-CA" dirty="0">
                <a:solidFill>
                  <a:srgbClr val="353535"/>
                </a:solidFill>
                <a:latin typeface="Open Sans" panose="020B0606030504020204" pitchFamily="34" charset="0"/>
              </a:rPr>
              <a:t>possibilities</a:t>
            </a:r>
          </a:p>
          <a:p>
            <a:pPr marL="342900" indent="-342900">
              <a:buFont typeface="+mj-lt"/>
              <a:buAutoNum type="arabicPeriod"/>
            </a:pPr>
            <a:r>
              <a:rPr lang="en-CA" dirty="0">
                <a:solidFill>
                  <a:srgbClr val="353535"/>
                </a:solidFill>
                <a:latin typeface="Open Sans" panose="020B0606030504020204" pitchFamily="34" charset="0"/>
              </a:rPr>
              <a:t>Friends and family support me in everything and believe in me </a:t>
            </a:r>
            <a:r>
              <a:rPr lang="ro-RO" dirty="0">
                <a:solidFill>
                  <a:srgbClr val="353535"/>
                </a:solidFill>
                <a:latin typeface="Open Sans" panose="020B0606030504020204" pitchFamily="34" charset="0"/>
              </a:rPr>
              <a:t>and I </a:t>
            </a:r>
            <a:r>
              <a:rPr lang="ro-RO" dirty="0" err="1">
                <a:solidFill>
                  <a:srgbClr val="353535"/>
                </a:solidFill>
                <a:latin typeface="Open Sans" panose="020B0606030504020204" pitchFamily="34" charset="0"/>
              </a:rPr>
              <a:t>think</a:t>
            </a:r>
            <a:r>
              <a:rPr lang="ro-RO" dirty="0">
                <a:solidFill>
                  <a:srgbClr val="353535"/>
                </a:solidFill>
                <a:latin typeface="Open Sans" panose="020B0606030504020204" pitchFamily="34" charset="0"/>
              </a:rPr>
              <a:t> it is </a:t>
            </a:r>
            <a:r>
              <a:rPr lang="ro-RO" dirty="0" err="1">
                <a:solidFill>
                  <a:srgbClr val="353535"/>
                </a:solidFill>
                <a:latin typeface="Open Sans" panose="020B0606030504020204" pitchFamily="34" charset="0"/>
              </a:rPr>
              <a:t>very</a:t>
            </a:r>
            <a:r>
              <a:rPr lang="ro-RO" dirty="0">
                <a:solidFill>
                  <a:srgbClr val="353535"/>
                </a:solidFill>
                <a:latin typeface="Open Sans" panose="020B0606030504020204" pitchFamily="34" charset="0"/>
              </a:rPr>
              <a:t> important to have per</a:t>
            </a:r>
            <a:r>
              <a:rPr lang="en-CA" dirty="0">
                <a:solidFill>
                  <a:srgbClr val="353535"/>
                </a:solidFill>
                <a:latin typeface="Open Sans" panose="020B0606030504020204" pitchFamily="34" charset="0"/>
              </a:rPr>
              <a:t>son like them.</a:t>
            </a:r>
          </a:p>
          <a:p>
            <a:pPr marL="342900" indent="-342900">
              <a:buFont typeface="+mj-lt"/>
              <a:buAutoNum type="arabicPeriod"/>
            </a:pPr>
            <a:r>
              <a:rPr lang="en-CA" b="0" i="0" u="none" strike="noStrike" dirty="0">
                <a:solidFill>
                  <a:srgbClr val="353535"/>
                </a:solidFill>
                <a:effectLst/>
                <a:latin typeface="Open Sans" panose="020B0606030504020204" pitchFamily="34" charset="0"/>
              </a:rPr>
              <a:t> I admire Elon Musk, he is a good businessman that knows what he wants.</a:t>
            </a:r>
            <a:endParaRPr lang="en-GB" b="0" i="0" u="none" strike="noStrike" dirty="0">
              <a:solidFill>
                <a:srgbClr val="353535"/>
              </a:solidFill>
              <a:effectLst/>
              <a:latin typeface="Open Sans" panose="020B0606030504020204" pitchFamily="34" charset="0"/>
            </a:endParaRPr>
          </a:p>
        </p:txBody>
      </p:sp>
    </p:spTree>
    <p:extLst>
      <p:ext uri="{BB962C8B-B14F-4D97-AF65-F5344CB8AC3E}">
        <p14:creationId xmlns:p14="http://schemas.microsoft.com/office/powerpoint/2010/main" val="27168448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F985CFBA-C920-BF43-8992-E3D7F5BAE87A}"/>
              </a:ext>
            </a:extLst>
          </p:cNvPr>
          <p:cNvSpPr txBox="1"/>
          <p:nvPr/>
        </p:nvSpPr>
        <p:spPr>
          <a:xfrm>
            <a:off x="2168293" y="2100018"/>
            <a:ext cx="9633413" cy="2062103"/>
          </a:xfrm>
          <a:prstGeom prst="rect">
            <a:avLst/>
          </a:prstGeom>
          <a:noFill/>
        </p:spPr>
        <p:txBody>
          <a:bodyPr wrap="square">
            <a:spAutoFit/>
          </a:bodyPr>
          <a:lstStyle/>
          <a:p>
            <a:r>
              <a:rPr lang="en-GB" sz="3200" b="1" i="1" u="none" strike="noStrike" dirty="0">
                <a:solidFill>
                  <a:srgbClr val="353535"/>
                </a:solidFill>
                <a:effectLst/>
              </a:rPr>
              <a:t>“Know yourself, and work in a job that caters to your strengths. This knowledge will make you happier.”</a:t>
            </a:r>
          </a:p>
          <a:p>
            <a:r>
              <a:rPr lang="en-GB" sz="3200" b="1" i="1" u="none" strike="noStrike" dirty="0">
                <a:solidFill>
                  <a:srgbClr val="353535"/>
                </a:solidFill>
                <a:effectLst/>
              </a:rPr>
              <a:t>— Sabrina Parsons</a:t>
            </a:r>
          </a:p>
        </p:txBody>
      </p:sp>
    </p:spTree>
    <p:extLst>
      <p:ext uri="{BB962C8B-B14F-4D97-AF65-F5344CB8AC3E}">
        <p14:creationId xmlns:p14="http://schemas.microsoft.com/office/powerpoint/2010/main" val="26131284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Широкоэкранный</PresentationFormat>
  <Slides>5</Slides>
  <Notes>0</Notes>
  <HiddenSlides>0</HiddenSlides>
  <ScaleCrop>false</ScaleCrop>
  <HeadingPairs>
    <vt:vector size="4" baseType="variant">
      <vt:variant>
        <vt:lpstr>Тема</vt:lpstr>
      </vt:variant>
      <vt:variant>
        <vt:i4>1</vt:i4>
      </vt:variant>
      <vt:variant>
        <vt:lpstr>Заголовки слайдов</vt:lpstr>
      </vt:variant>
      <vt:variant>
        <vt:i4>5</vt:i4>
      </vt:variant>
    </vt:vector>
  </HeadingPairs>
  <TitlesOfParts>
    <vt:vector size="6" baseType="lpstr">
      <vt:lpstr>Wood Type</vt:lpstr>
      <vt:lpstr>     Academic and employability skills presentation</vt:lpstr>
      <vt:lpstr>Intended Career</vt:lpstr>
      <vt:lpstr>Презентация PowerPoint</vt:lpstr>
      <vt:lpstr>Презентация PowerPoint</vt:lpstr>
      <vt:lpstr>Презентация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Academic and employability skills presentation</dc:title>
  <dc:creator>Bolohan Luminita</dc:creator>
  <cp:lastModifiedBy>Vladislav Postica (2030692)</cp:lastModifiedBy>
  <cp:revision>4</cp:revision>
  <dcterms:created xsi:type="dcterms:W3CDTF">2021-08-06T14:35:17Z</dcterms:created>
  <dcterms:modified xsi:type="dcterms:W3CDTF">2021-08-10T13:50:52Z</dcterms:modified>
</cp:coreProperties>
</file>