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74" d="100"/>
          <a:sy n="74" d="100"/>
        </p:scale>
        <p:origin x="376" y="-1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29A068-22C1-4BDE-B75C-71D8AE8A764C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C21568-741D-40D2-97AD-1C5573056B3F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89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C21568-741D-40D2-97AD-1C5573056B3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832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317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348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793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550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616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949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092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75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901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22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61996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462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7044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210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5890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356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B6A88-1379-4002-8709-AFD690DCF1DE}" type="datetimeFigureOut">
              <a:rPr lang="en-GB" smtClean="0"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CAED7BC-BF7F-4EF7-82B2-9520E03D3EFA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97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cid:image001.png@01D0EA4A.2BD679A0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hildrenssociety.org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ED03F311-7A69-0ED3-6822-5B0FF5599E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02991" y="3793407"/>
            <a:ext cx="10262617" cy="2500379"/>
          </a:xfrm>
        </p:spPr>
        <p:txBody>
          <a:bodyPr>
            <a:normAutofit fontScale="25000" lnSpcReduction="20000"/>
          </a:bodyPr>
          <a:lstStyle/>
          <a:p>
            <a:r>
              <a:rPr lang="en-GB" sz="8000" b="1" dirty="0">
                <a:latin typeface="+mj-lt"/>
                <a:cs typeface="Arial" panose="020B0604020202020204" pitchFamily="34" charset="0"/>
              </a:rPr>
              <a:t>Student name</a:t>
            </a:r>
            <a:r>
              <a:rPr lang="en-GB" sz="8000" dirty="0">
                <a:latin typeface="+mj-lt"/>
                <a:cs typeface="Arial" panose="020B0604020202020204" pitchFamily="34" charset="0"/>
              </a:rPr>
              <a:t>: Wuendy Fabiola Paz Ramirez</a:t>
            </a:r>
          </a:p>
          <a:p>
            <a:r>
              <a:rPr lang="en-GB" sz="8000" b="1" dirty="0">
                <a:latin typeface="+mj-lt"/>
                <a:cs typeface="Arial" panose="020B0604020202020204" pitchFamily="34" charset="0"/>
              </a:rPr>
              <a:t>Student ID</a:t>
            </a:r>
            <a:r>
              <a:rPr lang="en-GB" sz="8000" dirty="0">
                <a:latin typeface="+mj-lt"/>
                <a:cs typeface="Arial" panose="020B0604020202020204" pitchFamily="34" charset="0"/>
              </a:rPr>
              <a:t>: 2442409</a:t>
            </a:r>
          </a:p>
          <a:p>
            <a:r>
              <a:rPr lang="en-GB" sz="8000" b="1" dirty="0">
                <a:latin typeface="+mj-lt"/>
                <a:cs typeface="Arial" panose="020B0604020202020204" pitchFamily="34" charset="0"/>
              </a:rPr>
              <a:t>Module name</a:t>
            </a:r>
            <a:r>
              <a:rPr lang="en-GB" sz="8000" dirty="0">
                <a:latin typeface="+mj-lt"/>
                <a:cs typeface="Arial" panose="020B0604020202020204" pitchFamily="34" charset="0"/>
              </a:rPr>
              <a:t>: Psychology in Health and Social Care</a:t>
            </a:r>
          </a:p>
          <a:p>
            <a:r>
              <a:rPr lang="en-GB" sz="8000" b="1" dirty="0">
                <a:latin typeface="+mj-lt"/>
                <a:cs typeface="Arial" panose="020B0604020202020204" pitchFamily="34" charset="0"/>
              </a:rPr>
              <a:t>Module code</a:t>
            </a:r>
            <a:r>
              <a:rPr lang="en-GB" sz="8000" dirty="0">
                <a:latin typeface="+mj-lt"/>
                <a:cs typeface="Arial" panose="020B0604020202020204" pitchFamily="34" charset="0"/>
              </a:rPr>
              <a:t>: LCHS4010</a:t>
            </a:r>
          </a:p>
          <a:p>
            <a:r>
              <a:rPr lang="en-GB" sz="8000" b="1" dirty="0">
                <a:latin typeface="+mj-lt"/>
                <a:cs typeface="Arial" panose="020B0604020202020204" pitchFamily="34" charset="0"/>
              </a:rPr>
              <a:t>Lecturer name</a:t>
            </a:r>
            <a:r>
              <a:rPr lang="en-GB" sz="8000" dirty="0">
                <a:latin typeface="+mj-lt"/>
                <a:cs typeface="Arial" panose="020B0604020202020204" pitchFamily="34" charset="0"/>
              </a:rPr>
              <a:t>:   Dr Farah Wiita</a:t>
            </a:r>
          </a:p>
          <a:p>
            <a:r>
              <a:rPr lang="en-GB" sz="8000" b="1" dirty="0">
                <a:latin typeface="+mj-lt"/>
                <a:cs typeface="Arial" panose="020B0604020202020204" pitchFamily="34" charset="0"/>
              </a:rPr>
              <a:t>Assignment due date</a:t>
            </a:r>
            <a:r>
              <a:rPr lang="en-GB" sz="8000" dirty="0">
                <a:latin typeface="+mj-lt"/>
                <a:cs typeface="Arial" panose="020B0604020202020204" pitchFamily="34" charset="0"/>
              </a:rPr>
              <a:t>: 20 March 2026</a:t>
            </a:r>
          </a:p>
          <a:p>
            <a:endParaRPr lang="en-GB" sz="6400" dirty="0">
              <a:latin typeface="+mj-lt"/>
              <a:cs typeface="Arial" panose="020B0604020202020204" pitchFamily="34" charset="0"/>
            </a:endParaRPr>
          </a:p>
          <a:p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endParaRPr lang="en-GB" dirty="0"/>
          </a:p>
        </p:txBody>
      </p:sp>
      <p:pic>
        <p:nvPicPr>
          <p:cNvPr id="4" name="Picture 9" descr="Discover University of Wales Trinity Saint David">
            <a:extLst>
              <a:ext uri="{FF2B5EF4-FFF2-40B4-BE49-F238E27FC236}">
                <a16:creationId xmlns:a16="http://schemas.microsoft.com/office/drawing/2014/main" id="{E6EF7E2A-B706-4358-6D42-D0AA2E016456}"/>
              </a:ext>
            </a:extLst>
          </p:cNvPr>
          <p:cNvPicPr/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162" y="1344128"/>
            <a:ext cx="2804582" cy="10973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3241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B90033-4C78-C0C2-9544-F59390488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166910"/>
            <a:ext cx="8911687" cy="1280890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/>
            </a:br>
            <a:r>
              <a:rPr lang="en-GB" dirty="0"/>
              <a:t>Declaration of use of AI OR declaration of non-use of AI</a:t>
            </a:r>
            <a:br>
              <a:rPr lang="en-GB" dirty="0"/>
            </a:br>
            <a:endParaRPr lang="en-GB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5474EAD-5F20-CA82-0012-C3568064D6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42744"/>
            <a:ext cx="8915400" cy="3777622"/>
          </a:xfrm>
        </p:spPr>
        <p:txBody>
          <a:bodyPr/>
          <a:lstStyle/>
          <a:p>
            <a:pPr marL="2743200" lvl="6" indent="0">
              <a:buNone/>
            </a:pPr>
            <a:endParaRPr lang="en-GB" dirty="0"/>
          </a:p>
          <a:p>
            <a:r>
              <a:rPr lang="en-GB" sz="2000" dirty="0">
                <a:cs typeface="Arial" panose="020B0604020202020204" pitchFamily="34" charset="0"/>
              </a:rPr>
              <a:t>AI tools were used  only for proofreading and generating images.</a:t>
            </a:r>
          </a:p>
          <a:p>
            <a:r>
              <a:rPr lang="en-GB" sz="2000" dirty="0">
                <a:cs typeface="Arial" panose="020B0604020202020204" pitchFamily="34" charset="0"/>
              </a:rPr>
              <a:t>All academic content and analysis were written in my own words.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6644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DA90F9-700C-2561-5AD4-B840CED76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10692B9-606F-14A4-7D17-885CC04585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92924" y="1762664"/>
            <a:ext cx="4313864" cy="3777622"/>
          </a:xfrm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endParaRPr lang="en-GB" sz="2000" dirty="0">
              <a:cs typeface="Arial" panose="020B0604020202020204" pitchFamily="34" charset="0"/>
            </a:endParaRPr>
          </a:p>
          <a:p>
            <a:pPr lvl="0"/>
            <a:r>
              <a:rPr lang="en-GB" sz="2400" dirty="0">
                <a:cs typeface="Arial" panose="020B0604020202020204" pitchFamily="34" charset="0"/>
              </a:rPr>
              <a:t>Jenny is sixteen years old.</a:t>
            </a:r>
          </a:p>
          <a:p>
            <a:pPr lvl="0"/>
            <a:r>
              <a:rPr lang="en-GB" sz="2400" dirty="0">
                <a:cs typeface="Arial" panose="020B0604020202020204" pitchFamily="34" charset="0"/>
              </a:rPr>
              <a:t>For the past five years, she has taken care of her mother.</a:t>
            </a:r>
          </a:p>
          <a:p>
            <a:pPr lvl="0"/>
            <a:r>
              <a:rPr lang="en-GB" sz="2400" dirty="0">
                <a:cs typeface="Arial" panose="020B0604020202020204" pitchFamily="34" charset="0"/>
              </a:rPr>
              <a:t>This presentation uses Erikson’s psychosocial theory.</a:t>
            </a:r>
          </a:p>
          <a:p>
            <a:pPr lvl="0"/>
            <a:r>
              <a:rPr lang="en-GB" sz="2400" dirty="0">
                <a:cs typeface="Arial" panose="020B0604020202020204" pitchFamily="34" charset="0"/>
              </a:rPr>
              <a:t>It explores Jenny’s development and possible support.</a:t>
            </a:r>
          </a:p>
          <a:p>
            <a:endParaRPr lang="en-GB" dirty="0"/>
          </a:p>
        </p:txBody>
      </p:sp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21E77B17-D0CF-238C-E348-0DD9A18318D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732291"/>
            <a:ext cx="3595359" cy="539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021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8D8693-9B0D-7326-20DF-DD9E49C66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/>
              <a:t>Erikson’s Psychosocial Development Theory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3CE87EE-7879-A31D-9DEC-B64B479A81E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cs typeface="Arial" panose="020B0604020202020204" pitchFamily="34" charset="0"/>
              </a:rPr>
              <a:t>Developed by Erik Erikson.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cs typeface="Arial" panose="020B0604020202020204" pitchFamily="34" charset="0"/>
              </a:rPr>
              <a:t>Eight stages of development.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cs typeface="Arial" panose="020B0604020202020204" pitchFamily="34" charset="0"/>
              </a:rPr>
              <a:t>Each stage includes a psychosocial crisis.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cs typeface="Arial" panose="020B0604020202020204" pitchFamily="34" charset="0"/>
              </a:rPr>
              <a:t>These stages influence personal development.</a:t>
            </a:r>
          </a:p>
          <a:p>
            <a:pPr marL="0" lvl="0" indent="0">
              <a:buNone/>
            </a:pPr>
            <a:r>
              <a:rPr lang="en-GB" sz="1800" dirty="0">
                <a:cs typeface="Arial" panose="020B0604020202020204" pitchFamily="34" charset="0"/>
              </a:rPr>
              <a:t>(Erikson, 1968)</a:t>
            </a:r>
          </a:p>
          <a:p>
            <a:endParaRPr lang="en-GB" dirty="0"/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4BE608C9-1BBE-53DD-8C0D-98604B1B605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EFB0704-1D66-88B2-ECF1-67CFFBF557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1666875"/>
            <a:ext cx="5367745" cy="433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34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F9F833-C56B-A4A4-CE75-20E07B534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46087"/>
            <a:ext cx="7789228" cy="1033909"/>
          </a:xfrm>
        </p:spPr>
        <p:txBody>
          <a:bodyPr>
            <a:noAutofit/>
          </a:bodyPr>
          <a:lstStyle/>
          <a:p>
            <a:r>
              <a:rPr lang="es-ES" sz="3600" dirty="0">
                <a:cs typeface="Arial" panose="020B0604020202020204" pitchFamily="34" charset="0"/>
              </a:rPr>
              <a:t>Identity vs Role Confusion.</a:t>
            </a:r>
            <a:br>
              <a:rPr lang="en-GB" sz="3600" dirty="0">
                <a:cs typeface="Arial" panose="020B0604020202020204" pitchFamily="34" charset="0"/>
              </a:rPr>
            </a:br>
            <a:endParaRPr lang="en-GB" sz="3600" dirty="0"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A69C8BF-FE8A-34BC-503A-1A28288BA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2621" y="996950"/>
            <a:ext cx="5181600" cy="5414963"/>
          </a:xfrm>
        </p:spPr>
        <p:txBody>
          <a:bodyPr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cs typeface="Arial" panose="020B0604020202020204" pitchFamily="34" charset="0"/>
              </a:rPr>
              <a:t>Erikson explains that during adolescence (around 12-18 years), young people experience the stage called identity vs role confusion.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cs typeface="Arial" panose="020B0604020202020204" pitchFamily="34" charset="0"/>
              </a:rPr>
              <a:t>Young people begin to understand who they are.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cs typeface="Arial" panose="020B0604020202020204" pitchFamily="34" charset="0"/>
              </a:rPr>
              <a:t>They begin to develop independence.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cs typeface="Arial" panose="020B0604020202020204" pitchFamily="34" charset="0"/>
              </a:rPr>
              <a:t>They think about their future.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cs typeface="Arial" panose="020B0604020202020204" pitchFamily="34" charset="0"/>
              </a:rPr>
              <a:t>Successful resolution leads to a strong identity.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(Erikson, 1968; Santrock, 2019)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04D4037-C1FE-7FF0-8D27-509C87A739E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9821689-E5C5-2843-01C1-153CCB4D7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212" y="1577348"/>
            <a:ext cx="3505199" cy="435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6501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39C6F0-4323-F2B0-D299-B294704BD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 Between Theory and Jenny</a:t>
            </a:r>
            <a:br>
              <a:rPr lang="en-GB" dirty="0"/>
            </a:br>
            <a:endParaRPr lang="en-GB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6416B03-F7E1-6D94-7162-9897A63FAE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2200" dirty="0">
                <a:cs typeface="Arial" panose="020B0604020202020204" pitchFamily="34" charset="0"/>
              </a:rPr>
              <a:t>Jenny has adult responsibilities</a:t>
            </a:r>
          </a:p>
          <a:p>
            <a:pPr lvl="0"/>
            <a:r>
              <a:rPr lang="en-GB" sz="2200" dirty="0">
                <a:cs typeface="Arial" panose="020B0604020202020204" pitchFamily="34" charset="0"/>
              </a:rPr>
              <a:t>She cares for her mother</a:t>
            </a:r>
          </a:p>
          <a:p>
            <a:pPr lvl="0"/>
            <a:r>
              <a:rPr lang="en-GB" sz="2200" dirty="0">
                <a:cs typeface="Arial" panose="020B0604020202020204" pitchFamily="34" charset="0"/>
              </a:rPr>
              <a:t>Less time for social activities</a:t>
            </a:r>
          </a:p>
          <a:p>
            <a:pPr lvl="0"/>
            <a:r>
              <a:rPr lang="en-GB" sz="2200" dirty="0">
                <a:cs typeface="Arial" panose="020B0604020202020204" pitchFamily="34" charset="0"/>
              </a:rPr>
              <a:t>Possible impact on identity development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(Erikson, 1968; Santrock, 2019)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5975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DDB869-F257-CDC8-7216-B1D9CB6EE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 on Jenny’s Development</a:t>
            </a:r>
            <a:br>
              <a:rPr lang="en-GB" dirty="0"/>
            </a:br>
            <a:endParaRPr lang="en-GB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669AB64-CF36-DEE8-8434-78D8C5F7B73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GB" sz="2200" dirty="0">
                <a:cs typeface="Arial" panose="020B0604020202020204" pitchFamily="34" charset="0"/>
              </a:rPr>
              <a:t>Emotional stress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GB" sz="2200" dirty="0">
                <a:cs typeface="Arial" panose="020B0604020202020204" pitchFamily="34" charset="0"/>
              </a:rPr>
              <a:t>Increased responsibility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en-GB" sz="2200" dirty="0">
                <a:cs typeface="Arial" panose="020B0604020202020204" pitchFamily="34" charset="0"/>
              </a:rPr>
              <a:t>Less time with friends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en-GB" sz="2200" dirty="0"/>
              <a:t>Potential impact on academic performance.</a:t>
            </a:r>
            <a:endParaRPr lang="en-GB" sz="2200" dirty="0"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/>
              <a:t>(Santrock, 2019)</a:t>
            </a:r>
          </a:p>
          <a:p>
            <a:pPr marL="1143000" indent="-1143000">
              <a:buFont typeface="Wingdings" panose="05000000000000000000" pitchFamily="2" charset="2"/>
              <a:buChar char="§"/>
            </a:pPr>
            <a:endParaRPr lang="en-GB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B042DA65-6A1B-7A51-6842-64D92AF95A8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8577" y="2125663"/>
            <a:ext cx="2518833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787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846BB9-74D4-7A8A-447E-1216A9765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Biological and Environmental Factors</a:t>
            </a:r>
            <a:br>
              <a:rPr lang="en-GB" dirty="0"/>
            </a:br>
            <a:endParaRPr lang="en-GB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886ACD5-708D-7469-5906-1E249DB273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89006" y="1536002"/>
            <a:ext cx="3992732" cy="576262"/>
          </a:xfrm>
        </p:spPr>
        <p:txBody>
          <a:bodyPr/>
          <a:lstStyle/>
          <a:p>
            <a:r>
              <a:rPr lang="en-GB" b="1" dirty="0"/>
              <a:t>Biological Factors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4F1C35F-3175-B265-7F49-B14848AF95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689006" y="2284534"/>
            <a:ext cx="4342893" cy="3354060"/>
          </a:xfrm>
        </p:spPr>
        <p:txBody>
          <a:bodyPr/>
          <a:lstStyle/>
          <a:p>
            <a:pPr lvl="0"/>
            <a:r>
              <a:rPr lang="en-GB" sz="2200" dirty="0"/>
              <a:t>Adolescence</a:t>
            </a:r>
          </a:p>
          <a:p>
            <a:pPr lvl="0"/>
            <a:r>
              <a:rPr lang="en-GB" sz="2200" dirty="0"/>
              <a:t>Hormonal changes</a:t>
            </a:r>
          </a:p>
          <a:p>
            <a:pPr lvl="0"/>
            <a:r>
              <a:rPr lang="en-GB" sz="2200" dirty="0"/>
              <a:t>Emotional and physical changes</a:t>
            </a:r>
          </a:p>
          <a:p>
            <a:pPr marL="0" lv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i="1" dirty="0"/>
              <a:t>                                             (Berk, 2018)</a:t>
            </a:r>
            <a:endParaRPr lang="en-GB" dirty="0"/>
          </a:p>
          <a:p>
            <a:pPr marL="0" lvl="0" indent="0">
              <a:buNone/>
            </a:pPr>
            <a:endParaRPr lang="en-GB" sz="2000" dirty="0"/>
          </a:p>
          <a:p>
            <a:endParaRPr lang="en-GB" dirty="0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F1CA4B6E-4C43-19FC-DD06-08CA24493E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257800" y="1493330"/>
            <a:ext cx="3999001" cy="576262"/>
          </a:xfrm>
        </p:spPr>
        <p:txBody>
          <a:bodyPr/>
          <a:lstStyle/>
          <a:p>
            <a:r>
              <a:rPr lang="en-GB" b="1" dirty="0"/>
              <a:t>Environmental Factors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3A7FF72-A6FA-7D81-699F-AB35A9084D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257800" y="1781461"/>
            <a:ext cx="4342893" cy="3787534"/>
          </a:xfrm>
        </p:spPr>
        <p:txBody>
          <a:bodyPr/>
          <a:lstStyle/>
          <a:p>
            <a:pPr marL="0" indent="0">
              <a:buNone/>
            </a:pPr>
            <a:endParaRPr lang="en-GB" sz="2400" b="1" dirty="0"/>
          </a:p>
          <a:p>
            <a:pPr lvl="0"/>
            <a:r>
              <a:rPr lang="en-GB" sz="2200" dirty="0"/>
              <a:t>Death of her father</a:t>
            </a:r>
          </a:p>
          <a:p>
            <a:pPr lvl="0"/>
            <a:r>
              <a:rPr lang="en-GB" sz="2200" dirty="0"/>
              <a:t>Caring responsibilities</a:t>
            </a:r>
          </a:p>
          <a:p>
            <a:pPr lvl="0"/>
            <a:r>
              <a:rPr lang="en-GB" sz="2200" dirty="0"/>
              <a:t>Family stress</a:t>
            </a:r>
          </a:p>
          <a:p>
            <a:pPr lvl="0"/>
            <a:r>
              <a:rPr lang="en-GB" sz="2200" dirty="0"/>
              <a:t>Limited social life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58158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05CBB1-E14C-A1CE-E318-3ED30A304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Strategies to Support Jenny</a:t>
            </a:r>
            <a:br>
              <a:rPr lang="en-GB" dirty="0"/>
            </a:br>
            <a:endParaRPr lang="en-GB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A37B3D2-DE82-45EE-CD1A-6D944E50D46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sz="2200" dirty="0"/>
              <a:t>Support strategies</a:t>
            </a:r>
          </a:p>
          <a:p>
            <a:pPr lvl="0"/>
            <a:r>
              <a:rPr lang="en-GB" sz="2200" dirty="0"/>
              <a:t>Young carers support services</a:t>
            </a:r>
          </a:p>
          <a:p>
            <a:pPr lvl="0"/>
            <a:r>
              <a:rPr lang="en-GB" sz="2200" dirty="0"/>
              <a:t>Emotional counselling</a:t>
            </a:r>
          </a:p>
          <a:p>
            <a:pPr lvl="0"/>
            <a:r>
              <a:rPr lang="en-GB" sz="2200" dirty="0"/>
              <a:t>Support from school</a:t>
            </a:r>
          </a:p>
          <a:p>
            <a:pPr lvl="0"/>
            <a:r>
              <a:rPr lang="en-GB" sz="2200" dirty="0"/>
              <a:t>Social services help for her mother</a:t>
            </a:r>
          </a:p>
          <a:p>
            <a:pPr lvl="0"/>
            <a:endParaRPr lang="en-GB" dirty="0"/>
          </a:p>
          <a:p>
            <a:pPr marL="0" indent="0">
              <a:buNone/>
            </a:pPr>
            <a:r>
              <a:rPr lang="en-GB" i="1" dirty="0"/>
              <a:t>(Children’s Society, 2022)</a:t>
            </a:r>
            <a:endParaRPr lang="en-GB" dirty="0"/>
          </a:p>
          <a:p>
            <a:endParaRPr lang="en-GB" dirty="0"/>
          </a:p>
        </p:txBody>
      </p:sp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9171A7FE-6D13-114E-0556-E0160FCAFA8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527" y="1497012"/>
            <a:ext cx="3265223" cy="489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220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CC431E-1B88-B165-F3A4-761431828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Strengths of Erikson’s Theory</a:t>
            </a:r>
            <a:br>
              <a:rPr lang="en-GB" dirty="0"/>
            </a:br>
            <a:endParaRPr lang="en-GB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54A9726-0A98-88DD-7AE7-F3550CD660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2200" dirty="0"/>
              <a:t>Explains emotional development</a:t>
            </a:r>
          </a:p>
          <a:p>
            <a:pPr lvl="0"/>
            <a:r>
              <a:rPr lang="en-GB" sz="2200" dirty="0"/>
              <a:t>Focuses on identity during adolescence</a:t>
            </a:r>
          </a:p>
          <a:p>
            <a:pPr lvl="0"/>
            <a:r>
              <a:rPr lang="en-GB" sz="2200" dirty="0"/>
              <a:t>Helps understand challenges faced by adolescents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i="1" dirty="0"/>
              <a:t>(Erikson, 1968)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4530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79AC6C18-7896-5DD3-03EE-955F0F982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C8EE5E75-81FE-2BA6-8650-781B6FE2A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8628" y="1648968"/>
            <a:ext cx="8915400" cy="3777622"/>
          </a:xfrm>
        </p:spPr>
        <p:txBody>
          <a:bodyPr/>
          <a:lstStyle/>
          <a:p>
            <a:pPr marL="0" indent="0">
              <a:buNone/>
            </a:pPr>
            <a:r>
              <a:rPr lang="en-GB" sz="2200" dirty="0"/>
              <a:t>This presentation discussed Jenny’s situation as a young carer.</a:t>
            </a:r>
          </a:p>
          <a:p>
            <a:pPr lvl="0"/>
            <a:r>
              <a:rPr lang="en-GB" sz="2200" dirty="0"/>
              <a:t>Erikson’s psychosocial development theory was used to understand her development.</a:t>
            </a:r>
          </a:p>
          <a:p>
            <a:pPr lvl="0"/>
            <a:r>
              <a:rPr lang="en-GB" sz="2200" dirty="0"/>
              <a:t>Support strategies such as counselling and young carers services were suggested.</a:t>
            </a:r>
          </a:p>
          <a:p>
            <a:pPr lvl="0"/>
            <a:r>
              <a:rPr lang="en-GB" sz="2200" dirty="0"/>
              <a:t>Erikson’s theory has strengths but also some limitations.</a:t>
            </a:r>
          </a:p>
          <a:p>
            <a:pPr lvl="0"/>
            <a:r>
              <a:rPr lang="en-GB" sz="2200" dirty="0"/>
              <a:t>Supporting young carers is important to protect their well-being and development.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3181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>
            <a:extLst>
              <a:ext uri="{FF2B5EF4-FFF2-40B4-BE49-F238E27FC236}">
                <a16:creationId xmlns:a16="http://schemas.microsoft.com/office/drawing/2014/main" id="{C92DAAA2-CB88-CBD7-E4E9-FEDB24BDB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8" name="Marcador de contenido 7">
            <a:extLst>
              <a:ext uri="{FF2B5EF4-FFF2-40B4-BE49-F238E27FC236}">
                <a16:creationId xmlns:a16="http://schemas.microsoft.com/office/drawing/2014/main" id="{04E6C1EF-D43D-28DB-0C47-455A8D339F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4" y="1562100"/>
            <a:ext cx="8911688" cy="4991100"/>
          </a:xfrm>
        </p:spPr>
        <p:txBody>
          <a:bodyPr>
            <a:normAutofit lnSpcReduction="10000"/>
          </a:bodyPr>
          <a:lstStyle/>
          <a:p>
            <a:r>
              <a:rPr lang="en-GB" sz="2200" dirty="0"/>
              <a:t>Berk, L.E. (2018). </a:t>
            </a:r>
            <a:r>
              <a:rPr lang="en-GB" sz="2200" i="1" dirty="0"/>
              <a:t>Development Through the Lifespan.</a:t>
            </a:r>
            <a:r>
              <a:rPr lang="en-GB" sz="2200" dirty="0"/>
              <a:t> Boston: Pearson.</a:t>
            </a:r>
          </a:p>
          <a:p>
            <a:r>
              <a:rPr lang="en-GB" sz="2200" dirty="0"/>
              <a:t>Erikson, E.H. (1968). </a:t>
            </a:r>
            <a:r>
              <a:rPr lang="en-GB" sz="2200" i="1" dirty="0"/>
              <a:t>Identity: Youth and Crisis.</a:t>
            </a:r>
            <a:r>
              <a:rPr lang="en-GB" sz="2200" dirty="0"/>
              <a:t> New York: W.W. Norton.</a:t>
            </a:r>
          </a:p>
          <a:p>
            <a:r>
              <a:rPr lang="en-GB" sz="2200" dirty="0"/>
              <a:t>Newman, B.M. and Newman, P.R. (2020). </a:t>
            </a:r>
            <a:r>
              <a:rPr lang="en-GB" sz="2200" i="1" dirty="0"/>
              <a:t>Development Through Life.</a:t>
            </a:r>
            <a:r>
              <a:rPr lang="en-GB" sz="2200" dirty="0"/>
              <a:t> Boston: Cengage.</a:t>
            </a:r>
          </a:p>
          <a:p>
            <a:r>
              <a:rPr lang="en-GB" sz="2200" dirty="0"/>
              <a:t>Santrock, J.W. (2019). </a:t>
            </a:r>
            <a:r>
              <a:rPr lang="en-GB" sz="2200" i="1" dirty="0"/>
              <a:t>Life-Span Development.</a:t>
            </a:r>
            <a:r>
              <a:rPr lang="en-GB" sz="2200" dirty="0"/>
              <a:t> New York: McGraw-Hill.</a:t>
            </a:r>
          </a:p>
          <a:p>
            <a:r>
              <a:rPr lang="en-GB" sz="2200" dirty="0"/>
              <a:t>Sawyer, S.M. et al. (2018). The age of adolescence. </a:t>
            </a:r>
            <a:r>
              <a:rPr lang="en-GB" sz="2200" i="1" dirty="0"/>
              <a:t>The Lancet Child &amp; Adolescent Health</a:t>
            </a:r>
            <a:r>
              <a:rPr lang="en-GB" sz="2200" dirty="0"/>
              <a:t>, 2(3), pp.223–228.</a:t>
            </a:r>
          </a:p>
          <a:p>
            <a:r>
              <a:rPr lang="en-GB" sz="2200" dirty="0"/>
              <a:t>The Children’s Society (2022). </a:t>
            </a:r>
            <a:r>
              <a:rPr lang="en-GB" sz="2200" i="1" dirty="0"/>
              <a:t>Young Carers in the UK.</a:t>
            </a:r>
            <a:r>
              <a:rPr lang="en-GB" sz="2200" dirty="0"/>
              <a:t> Available at: </a:t>
            </a:r>
            <a:r>
              <a:rPr lang="en-GB" sz="2200" dirty="0">
                <a:hlinkClick r:id="rId2"/>
              </a:rPr>
              <a:t>https://www.childrenssociety.org.uk</a:t>
            </a:r>
            <a:r>
              <a:rPr lang="en-GB" sz="2200" dirty="0"/>
              <a:t> (Accessed: 10 March 2026).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9776201"/>
      </p:ext>
    </p:extLst>
  </p:cSld>
  <p:clrMapOvr>
    <a:masterClrMapping/>
  </p:clrMapOvr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TM02892315[[fn=Espiral]]</Template>
  <TotalTime>3725</TotalTime>
  <Words>553</Words>
  <Application>Microsoft Office PowerPoint</Application>
  <PresentationFormat>Panorámica</PresentationFormat>
  <Paragraphs>95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Aptos</vt:lpstr>
      <vt:lpstr>Arial</vt:lpstr>
      <vt:lpstr>Century Gothic</vt:lpstr>
      <vt:lpstr>Wingdings</vt:lpstr>
      <vt:lpstr>Wingdings 3</vt:lpstr>
      <vt:lpstr>Espiral</vt:lpstr>
      <vt:lpstr>Presentación de PowerPoint</vt:lpstr>
      <vt:lpstr> Declaration of use of AI OR declaration of non-use of AI </vt:lpstr>
      <vt:lpstr>Introduction </vt:lpstr>
      <vt:lpstr>Erikson’s Psychosocial Development Theory </vt:lpstr>
      <vt:lpstr>Identity vs Role Confusion. </vt:lpstr>
      <vt:lpstr>Link Between Theory and Jenny </vt:lpstr>
      <vt:lpstr>Impact on Jenny’s Development </vt:lpstr>
      <vt:lpstr>Biological and Environmental Factors </vt:lpstr>
      <vt:lpstr>Strategies to Support Jenny </vt:lpstr>
      <vt:lpstr>Strengths of Erikson’s Theory 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Agencia de Wuen</dc:creator>
  <cp:lastModifiedBy>Agencia de Wuen</cp:lastModifiedBy>
  <cp:revision>10</cp:revision>
  <dcterms:created xsi:type="dcterms:W3CDTF">2026-03-13T09:18:42Z</dcterms:created>
  <dcterms:modified xsi:type="dcterms:W3CDTF">2026-03-15T23:23:47Z</dcterms:modified>
</cp:coreProperties>
</file>