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1"/>
  </p:notesMasterIdLst>
  <p:sldIdLst>
    <p:sldId id="256" r:id="rId2"/>
    <p:sldId id="269" r:id="rId3"/>
    <p:sldId id="257" r:id="rId4"/>
    <p:sldId id="264" r:id="rId5"/>
    <p:sldId id="259" r:id="rId6"/>
    <p:sldId id="260" r:id="rId7"/>
    <p:sldId id="261" r:id="rId8"/>
    <p:sldId id="268" r:id="rId9"/>
    <p:sldId id="262" r:id="rId10"/>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8" d="100"/>
          <a:sy n="108" d="100"/>
        </p:scale>
        <p:origin x="8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3847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Tuckman's model, originally proposed in 1965, describes how teams develop through five stages — Forming, Storming, Norming, Performing, and Adjourning.
Forming: the team comes together. Members are polite and uncertain about roles.
Storming: conflict and disagreement emerge — this is normal and necessary.
Norming: the team establishes shared norms, trust builds, and collaboration improves.
Performing: the team works effectively toward shared goals with minimal friction.
Adjourning: the team reflects and disbands — this was added by Tuckman in 1977.
Understanding this model helps practitioners recognise where their team is and support progression toward effective performance.
[~75 seconds]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551338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708510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3452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76817513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980901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215438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2159925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56475538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491351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973424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3681162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291791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0504608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24389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147409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770960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330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dirty="0"/>
              <a:pPr/>
              <a:t>6/17/2026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2595313"/>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B2E83"/>
        </a:solidFill>
        <a:effectLst/>
      </p:bgPr>
    </p:bg>
    <p:spTree>
      <p:nvGrpSpPr>
        <p:cNvPr id="1" name=""/>
        <p:cNvGrpSpPr/>
        <p:nvPr/>
      </p:nvGrpSpPr>
      <p:grpSpPr>
        <a:xfrm>
          <a:off x="0" y="0"/>
          <a:ext cx="0" cy="0"/>
          <a:chOff x="0" y="0"/>
          <a:chExt cx="0" cy="0"/>
        </a:xfrm>
      </p:grpSpPr>
      <p:sp>
        <p:nvSpPr>
          <p:cNvPr id="2" name="Shape 0"/>
          <p:cNvSpPr/>
          <p:nvPr/>
        </p:nvSpPr>
        <p:spPr>
          <a:xfrm>
            <a:off x="1100200" y="970678"/>
            <a:ext cx="2743200" cy="2743200"/>
          </a:xfrm>
          <a:prstGeom prst="ellipse">
            <a:avLst/>
          </a:prstGeom>
          <a:solidFill>
            <a:srgbClr val="9D7BD8">
              <a:alpha val="80000"/>
            </a:srgbClr>
          </a:solidFill>
          <a:ln/>
          <a:effectLst>
            <a:glow rad="1054100">
              <a:schemeClr val="accent1">
                <a:alpha val="94000"/>
              </a:schemeClr>
            </a:glow>
            <a:softEdge rad="165100"/>
          </a:effectLst>
        </p:spPr>
        <p:txBody>
          <a:bodyPr/>
          <a:lstStyle/>
          <a:p>
            <a:endParaRPr lang="en-GB"/>
          </a:p>
        </p:txBody>
      </p:sp>
      <p:sp>
        <p:nvSpPr>
          <p:cNvPr id="3" name="Text 1"/>
          <p:cNvSpPr/>
          <p:nvPr/>
        </p:nvSpPr>
        <p:spPr>
          <a:xfrm>
            <a:off x="638954" y="1976518"/>
            <a:ext cx="8229600" cy="731520"/>
          </a:xfrm>
          <a:prstGeom prst="rect">
            <a:avLst/>
          </a:prstGeom>
          <a:noFill/>
          <a:ln/>
        </p:spPr>
        <p:txBody>
          <a:bodyPr wrap="square" rtlCol="0" anchor="ctr"/>
          <a:lstStyle/>
          <a:p>
            <a:pPr marL="0" indent="0" algn="ctr">
              <a:buNone/>
            </a:pPr>
            <a:r>
              <a:rPr lang="en-US" sz="5400" b="1" dirty="0">
                <a:solidFill>
                  <a:srgbClr val="FFFFFF"/>
                </a:solidFill>
                <a:latin typeface="Cambria" pitchFamily="34" charset="0"/>
                <a:ea typeface="Cambria" pitchFamily="34" charset="-122"/>
                <a:cs typeface="Cambria" pitchFamily="34" charset="-120"/>
              </a:rPr>
              <a:t>Working in Teams</a:t>
            </a:r>
            <a:endParaRPr lang="en-US" sz="5400" dirty="0"/>
          </a:p>
        </p:txBody>
      </p:sp>
      <p:sp>
        <p:nvSpPr>
          <p:cNvPr id="4" name="Text 2"/>
          <p:cNvSpPr/>
          <p:nvPr/>
        </p:nvSpPr>
        <p:spPr>
          <a:xfrm>
            <a:off x="3592864" y="2437523"/>
            <a:ext cx="5275690" cy="791015"/>
          </a:xfrm>
          <a:prstGeom prst="rect">
            <a:avLst/>
          </a:prstGeom>
          <a:noFill/>
          <a:ln/>
        </p:spPr>
        <p:txBody>
          <a:bodyPr wrap="square" rtlCol="0" anchor="ctr"/>
          <a:lstStyle/>
          <a:p>
            <a:pPr marL="0" indent="0" algn="ctr">
              <a:buNone/>
            </a:pPr>
            <a:r>
              <a:rPr lang="en-US" sz="1400" dirty="0">
                <a:solidFill>
                  <a:srgbClr val="F5F0FA"/>
                </a:solidFill>
                <a:latin typeface="Calibri" pitchFamily="34" charset="0"/>
                <a:ea typeface="Calibri" pitchFamily="34" charset="-122"/>
                <a:cs typeface="Calibri" pitchFamily="34" charset="-120"/>
              </a:rPr>
              <a:t>A Key Skill for Professional Practice in Health and Social Care</a:t>
            </a:r>
            <a:endParaRPr lang="en-US" sz="1400" dirty="0"/>
          </a:p>
        </p:txBody>
      </p:sp>
      <p:sp>
        <p:nvSpPr>
          <p:cNvPr id="5" name="Text 3"/>
          <p:cNvSpPr/>
          <p:nvPr/>
        </p:nvSpPr>
        <p:spPr>
          <a:xfrm>
            <a:off x="457200" y="3657600"/>
            <a:ext cx="8229600" cy="1097280"/>
          </a:xfrm>
          <a:prstGeom prst="rect">
            <a:avLst/>
          </a:prstGeom>
          <a:noFill/>
          <a:ln/>
        </p:spPr>
        <p:txBody>
          <a:bodyPr wrap="square" rtlCol="0" anchor="ctr"/>
          <a:lstStyle/>
          <a:p>
            <a:pPr marL="0" indent="0" algn="ctr">
              <a:buNone/>
            </a:pPr>
            <a:endParaRPr lang="en-US" sz="1400" dirty="0"/>
          </a:p>
        </p:txBody>
      </p:sp>
      <p:graphicFrame>
        <p:nvGraphicFramePr>
          <p:cNvPr id="6" name="Table 5">
            <a:extLst>
              <a:ext uri="{FF2B5EF4-FFF2-40B4-BE49-F238E27FC236}">
                <a16:creationId xmlns:a16="http://schemas.microsoft.com/office/drawing/2014/main" id="{2AD0060A-1EE5-0E94-2F2F-B214D2D82BEE}"/>
              </a:ext>
            </a:extLst>
          </p:cNvPr>
          <p:cNvGraphicFramePr>
            <a:graphicFrameLocks noGrp="1"/>
          </p:cNvGraphicFramePr>
          <p:nvPr>
            <p:extLst>
              <p:ext uri="{D42A27DB-BD31-4B8C-83A1-F6EECF244321}">
                <p14:modId xmlns:p14="http://schemas.microsoft.com/office/powerpoint/2010/main" val="1204161805"/>
              </p:ext>
            </p:extLst>
          </p:nvPr>
        </p:nvGraphicFramePr>
        <p:xfrm>
          <a:off x="0" y="17780"/>
          <a:ext cx="9144000" cy="370840"/>
        </p:xfrm>
        <a:graphic>
          <a:graphicData uri="http://schemas.openxmlformats.org/drawingml/2006/table">
            <a:tbl>
              <a:tblPr firstRow="1" bandRow="1">
                <a:tableStyleId>{793D81CF-94F2-401A-BA57-92F5A7B2D0C5}</a:tableStyleId>
              </a:tblPr>
              <a:tblGrid>
                <a:gridCol w="9144000">
                  <a:extLst>
                    <a:ext uri="{9D8B030D-6E8A-4147-A177-3AD203B41FA5}">
                      <a16:colId xmlns:a16="http://schemas.microsoft.com/office/drawing/2014/main" val="448876381"/>
                    </a:ext>
                  </a:extLst>
                </a:gridCol>
              </a:tblGrid>
              <a:tr h="370840">
                <a:tc>
                  <a:txBody>
                    <a:bodyPr/>
                    <a:lstStyle/>
                    <a:p>
                      <a:endParaRPr lang="en-GB" dirty="0"/>
                    </a:p>
                  </a:txBody>
                  <a:tcPr/>
                </a:tc>
                <a:extLst>
                  <a:ext uri="{0D108BD9-81ED-4DB2-BD59-A6C34878D82A}">
                    <a16:rowId xmlns:a16="http://schemas.microsoft.com/office/drawing/2014/main" val="1431023349"/>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2CD5A-743C-1598-208E-7DE9E0502020}"/>
              </a:ext>
            </a:extLst>
          </p:cNvPr>
          <p:cNvSpPr>
            <a:spLocks noGrp="1"/>
          </p:cNvSpPr>
          <p:nvPr>
            <p:ph type="title"/>
          </p:nvPr>
        </p:nvSpPr>
        <p:spPr>
          <a:xfrm>
            <a:off x="259573" y="457199"/>
            <a:ext cx="6695930" cy="3501268"/>
          </a:xfrm>
        </p:spPr>
        <p:txBody>
          <a:bodyPr>
            <a:normAutofit/>
          </a:bodyPr>
          <a:lstStyle/>
          <a:p>
            <a:r>
              <a:rPr lang="en-US" sz="1100" dirty="0"/>
              <a:t>Student name             Rajni Devi</a:t>
            </a:r>
            <a:br>
              <a:rPr lang="en-US" sz="1100" dirty="0"/>
            </a:br>
            <a:r>
              <a:rPr lang="en-US" sz="1100" dirty="0"/>
              <a:t>  </a:t>
            </a:r>
            <a:br>
              <a:rPr lang="en-US" sz="1100" dirty="0"/>
            </a:br>
            <a:r>
              <a:rPr lang="en-US" sz="1100" dirty="0"/>
              <a:t>student ID                   2508602</a:t>
            </a:r>
            <a:br>
              <a:rPr lang="en-US" sz="1100" dirty="0"/>
            </a:br>
            <a:r>
              <a:rPr lang="en-US" sz="1100" dirty="0"/>
              <a:t>  </a:t>
            </a:r>
            <a:br>
              <a:rPr lang="en-US" sz="1100" dirty="0"/>
            </a:br>
            <a:r>
              <a:rPr lang="en-US" sz="1100" dirty="0" err="1"/>
              <a:t>programme</a:t>
            </a:r>
            <a:r>
              <a:rPr lang="en-US" sz="1100" dirty="0"/>
              <a:t>                certificate of higher education skill for the workplace (health and social care)</a:t>
            </a:r>
            <a:br>
              <a:rPr lang="en-US" sz="1100" dirty="0"/>
            </a:br>
            <a:br>
              <a:rPr lang="en-US" sz="1100" dirty="0"/>
            </a:br>
            <a:r>
              <a:rPr lang="en-US" sz="1100" dirty="0"/>
              <a:t>Module                       professional development within health and social care</a:t>
            </a:r>
            <a:br>
              <a:rPr lang="en-US" sz="1100" dirty="0"/>
            </a:br>
            <a:br>
              <a:rPr lang="en-US" sz="1100" dirty="0"/>
            </a:br>
            <a:r>
              <a:rPr lang="en-US" sz="1100" dirty="0"/>
              <a:t>module code              LCSH4009</a:t>
            </a:r>
            <a:br>
              <a:rPr lang="en-US" sz="1100" dirty="0"/>
            </a:br>
            <a:br>
              <a:rPr lang="en-US" sz="1100" dirty="0"/>
            </a:br>
            <a:r>
              <a:rPr lang="en-US" sz="1100" dirty="0"/>
              <a:t>Assignment title        self awareness presentation</a:t>
            </a:r>
            <a:br>
              <a:rPr lang="en-US" sz="1100" dirty="0"/>
            </a:br>
            <a:r>
              <a:rPr lang="en-US" sz="1100" dirty="0"/>
              <a:t> </a:t>
            </a:r>
            <a:br>
              <a:rPr lang="en-US" sz="1100" dirty="0"/>
            </a:br>
            <a:br>
              <a:rPr lang="en-US" sz="1100" dirty="0"/>
            </a:br>
            <a:br>
              <a:rPr lang="en-US" sz="1100" dirty="0"/>
            </a:br>
            <a:br>
              <a:rPr lang="en-US" sz="1100" dirty="0"/>
            </a:br>
            <a:endParaRPr lang="en-GB" sz="1100" dirty="0"/>
          </a:p>
        </p:txBody>
      </p:sp>
    </p:spTree>
    <p:extLst>
      <p:ext uri="{BB962C8B-B14F-4D97-AF65-F5344CB8AC3E}">
        <p14:creationId xmlns:p14="http://schemas.microsoft.com/office/powerpoint/2010/main" val="1919072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4DF7E342-54DD-B9CD-3C13-B3115C3098C5}"/>
              </a:ext>
            </a:extLst>
          </p:cNvPr>
          <p:cNvSpPr/>
          <p:nvPr/>
        </p:nvSpPr>
        <p:spPr>
          <a:xfrm>
            <a:off x="212651" y="1010093"/>
            <a:ext cx="8569842" cy="3744787"/>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 name="Shape 0"/>
          <p:cNvSpPr/>
          <p:nvPr/>
        </p:nvSpPr>
        <p:spPr>
          <a:xfrm>
            <a:off x="0" y="0"/>
            <a:ext cx="9144000" cy="914400"/>
          </a:xfrm>
          <a:prstGeom prst="rect">
            <a:avLst/>
          </a:prstGeom>
          <a:solidFill>
            <a:srgbClr val="4B2E83"/>
          </a:solidFill>
          <a:ln/>
        </p:spPr>
        <p:txBody>
          <a:bodyPr/>
          <a:lstStyle/>
          <a:p>
            <a:endParaRPr lang="en-GB"/>
          </a:p>
        </p:txBody>
      </p:sp>
      <p:sp>
        <p:nvSpPr>
          <p:cNvPr id="3" name="Text 1"/>
          <p:cNvSpPr/>
          <p:nvPr/>
        </p:nvSpPr>
        <p:spPr>
          <a:xfrm>
            <a:off x="457200" y="137160"/>
            <a:ext cx="8229600" cy="640080"/>
          </a:xfrm>
          <a:prstGeom prst="rect">
            <a:avLst/>
          </a:prstGeom>
          <a:noFill/>
          <a:ln/>
        </p:spPr>
        <p:txBody>
          <a:bodyPr wrap="square"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Why Working in Teams Matters in Health and Social Care</a:t>
            </a:r>
            <a:endParaRPr lang="en-US" sz="2200" dirty="0"/>
          </a:p>
        </p:txBody>
      </p:sp>
      <p:sp>
        <p:nvSpPr>
          <p:cNvPr id="4" name="Shape 2"/>
          <p:cNvSpPr/>
          <p:nvPr/>
        </p:nvSpPr>
        <p:spPr>
          <a:xfrm>
            <a:off x="1280160" y="1188720"/>
            <a:ext cx="1097280" cy="1097280"/>
          </a:xfrm>
          <a:prstGeom prst="ellipse">
            <a:avLst/>
          </a:prstGeom>
          <a:solidFill>
            <a:srgbClr val="9D7BD8"/>
          </a:solidFill>
          <a:ln/>
        </p:spPr>
        <p:txBody>
          <a:bodyPr/>
          <a:lstStyle/>
          <a:p>
            <a:endParaRPr lang="en-GB"/>
          </a:p>
        </p:txBody>
      </p:sp>
      <p:sp>
        <p:nvSpPr>
          <p:cNvPr id="5" name="Text 3"/>
          <p:cNvSpPr/>
          <p:nvPr/>
        </p:nvSpPr>
        <p:spPr>
          <a:xfrm>
            <a:off x="1280160" y="1188720"/>
            <a:ext cx="1097280" cy="1097280"/>
          </a:xfrm>
          <a:prstGeom prst="rect">
            <a:avLst/>
          </a:prstGeom>
          <a:noFill/>
          <a:ln/>
        </p:spPr>
        <p:txBody>
          <a:bodyPr wrap="square" rtlCol="0" anchor="ctr"/>
          <a:lstStyle/>
          <a:p>
            <a:pPr marL="0" indent="0" algn="ctr">
              <a:buNone/>
            </a:pPr>
            <a:r>
              <a:rPr lang="en-US" sz="4800" dirty="0">
                <a:solidFill>
                  <a:srgbClr val="000000"/>
                </a:solidFill>
              </a:rPr>
              <a:t>👥</a:t>
            </a:r>
            <a:endParaRPr lang="en-US" sz="4800" dirty="0"/>
          </a:p>
        </p:txBody>
      </p:sp>
      <p:sp>
        <p:nvSpPr>
          <p:cNvPr id="6" name="Text 4"/>
          <p:cNvSpPr/>
          <p:nvPr/>
        </p:nvSpPr>
        <p:spPr>
          <a:xfrm>
            <a:off x="548640" y="2468880"/>
            <a:ext cx="2560320" cy="457200"/>
          </a:xfrm>
          <a:prstGeom prst="rect">
            <a:avLst/>
          </a:prstGeom>
          <a:noFill/>
          <a:ln/>
        </p:spPr>
        <p:txBody>
          <a:bodyPr wrap="square" rtlCol="0" anchor="ctr"/>
          <a:lstStyle/>
          <a:p>
            <a:pPr marL="0" indent="0">
              <a:buNone/>
            </a:pPr>
            <a:r>
              <a:rPr lang="en-US" sz="1600" b="1" dirty="0">
                <a:solidFill>
                  <a:srgbClr val="4B2E83"/>
                </a:solidFill>
                <a:latin typeface="Calibri" pitchFamily="34" charset="0"/>
                <a:ea typeface="Calibri" pitchFamily="34" charset="-122"/>
                <a:cs typeface="Calibri" pitchFamily="34" charset="-120"/>
              </a:rPr>
              <a:t>Patient-Centred Care</a:t>
            </a:r>
            <a:endParaRPr lang="en-US" sz="1600" dirty="0"/>
          </a:p>
        </p:txBody>
      </p:sp>
      <p:sp>
        <p:nvSpPr>
          <p:cNvPr id="7" name="Text 5"/>
          <p:cNvSpPr/>
          <p:nvPr/>
        </p:nvSpPr>
        <p:spPr>
          <a:xfrm>
            <a:off x="548640" y="3017520"/>
            <a:ext cx="2560320" cy="1554480"/>
          </a:xfrm>
          <a:prstGeom prst="rect">
            <a:avLst/>
          </a:prstGeom>
          <a:noFill/>
          <a:ln/>
        </p:spPr>
        <p:txBody>
          <a:bodyPr wrap="square" rtlCol="0" anchor="t"/>
          <a:lstStyle/>
          <a:p>
            <a:r>
              <a:rPr lang="en-GB" sz="1200" dirty="0"/>
              <a:t>Effective teamwork helps professionals work together to provide well rounded and coordinated care. By sharing their knowledge and skills, members of a multi disciplinary team can meet the different needs of the service user and achieve the best possible results.</a:t>
            </a:r>
            <a:endParaRPr lang="en-US" sz="1200" dirty="0"/>
          </a:p>
        </p:txBody>
      </p:sp>
      <p:sp>
        <p:nvSpPr>
          <p:cNvPr id="8" name="Shape 6"/>
          <p:cNvSpPr/>
          <p:nvPr/>
        </p:nvSpPr>
        <p:spPr>
          <a:xfrm>
            <a:off x="4023360" y="1188720"/>
            <a:ext cx="1097280" cy="1097280"/>
          </a:xfrm>
          <a:prstGeom prst="ellipse">
            <a:avLst/>
          </a:prstGeom>
          <a:solidFill>
            <a:srgbClr val="9D7BD8"/>
          </a:solidFill>
          <a:ln/>
        </p:spPr>
        <p:txBody>
          <a:bodyPr/>
          <a:lstStyle/>
          <a:p>
            <a:endParaRPr lang="en-GB"/>
          </a:p>
        </p:txBody>
      </p:sp>
      <p:sp>
        <p:nvSpPr>
          <p:cNvPr id="9" name="Text 7"/>
          <p:cNvSpPr/>
          <p:nvPr/>
        </p:nvSpPr>
        <p:spPr>
          <a:xfrm>
            <a:off x="4023360" y="1188720"/>
            <a:ext cx="1097280" cy="1097280"/>
          </a:xfrm>
          <a:prstGeom prst="rect">
            <a:avLst/>
          </a:prstGeom>
          <a:noFill/>
          <a:ln/>
        </p:spPr>
        <p:txBody>
          <a:bodyPr wrap="square" rtlCol="0" anchor="ctr"/>
          <a:lstStyle/>
          <a:p>
            <a:pPr marL="0" indent="0" algn="ctr">
              <a:buNone/>
            </a:pPr>
            <a:r>
              <a:rPr lang="en-US" sz="4800" dirty="0">
                <a:solidFill>
                  <a:srgbClr val="000000"/>
                </a:solidFill>
              </a:rPr>
              <a:t>🔗</a:t>
            </a:r>
            <a:endParaRPr lang="en-US" sz="4800" dirty="0"/>
          </a:p>
        </p:txBody>
      </p:sp>
      <p:sp>
        <p:nvSpPr>
          <p:cNvPr id="10" name="Text 8"/>
          <p:cNvSpPr/>
          <p:nvPr/>
        </p:nvSpPr>
        <p:spPr>
          <a:xfrm>
            <a:off x="3291840" y="2468880"/>
            <a:ext cx="2560320" cy="457200"/>
          </a:xfrm>
          <a:prstGeom prst="rect">
            <a:avLst/>
          </a:prstGeom>
          <a:noFill/>
          <a:ln/>
        </p:spPr>
        <p:txBody>
          <a:bodyPr wrap="square" rtlCol="0" anchor="ctr"/>
          <a:lstStyle/>
          <a:p>
            <a:pPr marL="0" indent="0">
              <a:buNone/>
            </a:pPr>
            <a:r>
              <a:rPr lang="en-US" sz="1600" b="1" dirty="0">
                <a:solidFill>
                  <a:srgbClr val="4B2E83"/>
                </a:solidFill>
                <a:latin typeface="Calibri" pitchFamily="34" charset="0"/>
                <a:ea typeface="Calibri" pitchFamily="34" charset="-122"/>
                <a:cs typeface="Calibri" pitchFamily="34" charset="-120"/>
              </a:rPr>
              <a:t>Communication &amp; Safety</a:t>
            </a:r>
            <a:endParaRPr lang="en-US" sz="1600" dirty="0"/>
          </a:p>
        </p:txBody>
      </p:sp>
      <p:sp>
        <p:nvSpPr>
          <p:cNvPr id="11" name="Text 9"/>
          <p:cNvSpPr/>
          <p:nvPr/>
        </p:nvSpPr>
        <p:spPr>
          <a:xfrm>
            <a:off x="3291840" y="3017520"/>
            <a:ext cx="2560320" cy="1554480"/>
          </a:xfrm>
          <a:prstGeom prst="rect">
            <a:avLst/>
          </a:prstGeom>
          <a:noFill/>
          <a:ln/>
        </p:spPr>
        <p:txBody>
          <a:bodyPr wrap="square" rtlCol="0" anchor="t"/>
          <a:lstStyle/>
          <a:p>
            <a:r>
              <a:rPr lang="en-GB" sz="1200" dirty="0"/>
              <a:t>Poor communication between team members can lead to mistakes and negatively affect the quality of care. Working together efficiently and sharing information clearly helps reduce errors and supports safer practice for service users.</a:t>
            </a:r>
            <a:endParaRPr lang="en-US" sz="1200" dirty="0"/>
          </a:p>
        </p:txBody>
      </p:sp>
      <p:sp>
        <p:nvSpPr>
          <p:cNvPr id="12" name="Shape 10"/>
          <p:cNvSpPr/>
          <p:nvPr/>
        </p:nvSpPr>
        <p:spPr>
          <a:xfrm>
            <a:off x="6766560" y="1188720"/>
            <a:ext cx="1097280" cy="1097280"/>
          </a:xfrm>
          <a:prstGeom prst="ellipse">
            <a:avLst/>
          </a:prstGeom>
          <a:solidFill>
            <a:srgbClr val="9D7BD8"/>
          </a:solidFill>
          <a:ln/>
        </p:spPr>
        <p:txBody>
          <a:bodyPr/>
          <a:lstStyle/>
          <a:p>
            <a:endParaRPr lang="en-GB"/>
          </a:p>
        </p:txBody>
      </p:sp>
      <p:sp>
        <p:nvSpPr>
          <p:cNvPr id="13" name="Text 11"/>
          <p:cNvSpPr/>
          <p:nvPr/>
        </p:nvSpPr>
        <p:spPr>
          <a:xfrm>
            <a:off x="6766560" y="1188720"/>
            <a:ext cx="1097280" cy="1097280"/>
          </a:xfrm>
          <a:prstGeom prst="rect">
            <a:avLst/>
          </a:prstGeom>
          <a:noFill/>
          <a:ln/>
        </p:spPr>
        <p:txBody>
          <a:bodyPr wrap="square" rtlCol="0" anchor="ctr"/>
          <a:lstStyle/>
          <a:p>
            <a:pPr marL="0" indent="0" algn="ctr">
              <a:buNone/>
            </a:pPr>
            <a:r>
              <a:rPr lang="en-US" sz="4800" dirty="0">
                <a:solidFill>
                  <a:srgbClr val="000000"/>
                </a:solidFill>
              </a:rPr>
              <a:t>🌱</a:t>
            </a:r>
            <a:endParaRPr lang="en-US" sz="4800" dirty="0"/>
          </a:p>
        </p:txBody>
      </p:sp>
      <p:sp>
        <p:nvSpPr>
          <p:cNvPr id="14" name="Text 12"/>
          <p:cNvSpPr/>
          <p:nvPr/>
        </p:nvSpPr>
        <p:spPr>
          <a:xfrm>
            <a:off x="6035040" y="2468880"/>
            <a:ext cx="2560320" cy="457200"/>
          </a:xfrm>
          <a:prstGeom prst="rect">
            <a:avLst/>
          </a:prstGeom>
          <a:noFill/>
          <a:ln/>
        </p:spPr>
        <p:txBody>
          <a:bodyPr wrap="square" rtlCol="0" anchor="ctr"/>
          <a:lstStyle/>
          <a:p>
            <a:pPr marL="0" indent="0">
              <a:buNone/>
            </a:pPr>
            <a:r>
              <a:rPr lang="en-US" sz="1600" b="1" dirty="0">
                <a:solidFill>
                  <a:srgbClr val="4B2E83"/>
                </a:solidFill>
                <a:latin typeface="Calibri" pitchFamily="34" charset="0"/>
                <a:ea typeface="Calibri" pitchFamily="34" charset="-122"/>
                <a:cs typeface="Calibri" pitchFamily="34" charset="-120"/>
              </a:rPr>
              <a:t>Professional Development</a:t>
            </a:r>
            <a:endParaRPr lang="en-US" sz="1600" dirty="0"/>
          </a:p>
        </p:txBody>
      </p:sp>
      <p:sp>
        <p:nvSpPr>
          <p:cNvPr id="15" name="Text 13"/>
          <p:cNvSpPr/>
          <p:nvPr/>
        </p:nvSpPr>
        <p:spPr>
          <a:xfrm>
            <a:off x="6035040" y="3017520"/>
            <a:ext cx="2560320" cy="1554480"/>
          </a:xfrm>
          <a:prstGeom prst="rect">
            <a:avLst/>
          </a:prstGeom>
          <a:noFill/>
          <a:ln/>
        </p:spPr>
        <p:txBody>
          <a:bodyPr wrap="square" rtlCol="0" anchor="t"/>
          <a:lstStyle/>
          <a:p>
            <a:r>
              <a:rPr lang="en-GB" sz="1200" dirty="0"/>
              <a:t>Working collaboratively encourages professionals to reflect on their practice, take responsibility for their actions, and learn from one another. These skills are important for personal and professional development at Level 4 and in future roles</a:t>
            </a:r>
            <a:endParaRPr lang="en-US" sz="1200" dirty="0"/>
          </a:p>
        </p:txBody>
      </p:sp>
      <p:sp>
        <p:nvSpPr>
          <p:cNvPr id="16" name="Text 14"/>
          <p:cNvSpPr/>
          <p:nvPr/>
        </p:nvSpPr>
        <p:spPr>
          <a:xfrm>
            <a:off x="457200" y="4754880"/>
            <a:ext cx="8229600" cy="274320"/>
          </a:xfrm>
          <a:prstGeom prst="rect">
            <a:avLst/>
          </a:prstGeom>
          <a:noFill/>
          <a:ln/>
        </p:spPr>
        <p:txBody>
          <a:bodyPr wrap="square" rtlCol="0" anchor="ctr"/>
          <a:lstStyle/>
          <a:p>
            <a:pPr marL="0" indent="0">
              <a:buNone/>
            </a:pPr>
            <a:r>
              <a:rPr lang="en-US" sz="1100" i="1" dirty="0">
                <a:solidFill>
                  <a:srgbClr val="666666"/>
                </a:solidFill>
                <a:latin typeface="Calibri" pitchFamily="34" charset="0"/>
                <a:ea typeface="Calibri" pitchFamily="34" charset="-122"/>
                <a:cs typeface="Calibri" pitchFamily="34" charset="-120"/>
              </a:rPr>
              <a:t>(NHS England, 2019; West, 2012)</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4B2E83"/>
          </a:solidFill>
          <a:ln w="12700">
            <a:solidFill>
              <a:srgbClr val="4B2E83"/>
            </a:solidFill>
            <a:prstDash val="solid"/>
          </a:ln>
        </p:spPr>
        <p:txBody>
          <a:bodyPr/>
          <a:lstStyle/>
          <a:p>
            <a:endParaRPr lang="en-GB"/>
          </a:p>
        </p:txBody>
      </p:sp>
      <p:sp>
        <p:nvSpPr>
          <p:cNvPr id="3" name="Text 1"/>
          <p:cNvSpPr/>
          <p:nvPr/>
        </p:nvSpPr>
        <p:spPr>
          <a:xfrm>
            <a:off x="365760" y="0"/>
            <a:ext cx="8412480" cy="96012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The "Big Five" of Teamwork (Salas et al., 2005)</a:t>
            </a:r>
            <a:endParaRPr lang="en-US" sz="2200" dirty="0"/>
          </a:p>
        </p:txBody>
      </p:sp>
      <p:sp>
        <p:nvSpPr>
          <p:cNvPr id="4" name="Shape 2"/>
          <p:cNvSpPr/>
          <p:nvPr/>
        </p:nvSpPr>
        <p:spPr>
          <a:xfrm>
            <a:off x="228600" y="1097280"/>
            <a:ext cx="1572768" cy="3566160"/>
          </a:xfrm>
          <a:prstGeom prst="roundRect">
            <a:avLst>
              <a:gd name="adj" fmla="val 4070"/>
            </a:avLst>
          </a:prstGeom>
          <a:solidFill>
            <a:srgbClr val="4B2E83"/>
          </a:solidFill>
          <a:ln w="12700">
            <a:solidFill>
              <a:srgbClr val="4B2E83"/>
            </a:solidFill>
            <a:prstDash val="solid"/>
          </a:ln>
          <a:effectLst>
            <a:outerShdw blurRad="76200" dist="25400" dir="2700000" algn="bl" rotWithShape="0">
              <a:srgbClr val="000000">
                <a:alpha val="13000"/>
              </a:srgbClr>
            </a:outerShdw>
          </a:effectLst>
        </p:spPr>
        <p:txBody>
          <a:bodyPr/>
          <a:lstStyle/>
          <a:p>
            <a:endParaRPr lang="en-GB"/>
          </a:p>
        </p:txBody>
      </p:sp>
      <p:sp>
        <p:nvSpPr>
          <p:cNvPr id="5" name="Text 3"/>
          <p:cNvSpPr/>
          <p:nvPr/>
        </p:nvSpPr>
        <p:spPr>
          <a:xfrm>
            <a:off x="228600" y="1170432"/>
            <a:ext cx="1572768" cy="411480"/>
          </a:xfrm>
          <a:prstGeom prst="rect">
            <a:avLst/>
          </a:prstGeom>
          <a:noFill/>
          <a:ln/>
        </p:spPr>
        <p:txBody>
          <a:bodyPr wrap="square" lIns="0" tIns="0" rIns="0" bIns="0" rtlCol="0" anchor="ctr"/>
          <a:lstStyle/>
          <a:p>
            <a:pPr marL="0" indent="0" algn="ctr">
              <a:buNone/>
            </a:pPr>
            <a:r>
              <a:rPr lang="en-US" sz="2200" b="1" dirty="0">
                <a:solidFill>
                  <a:srgbClr val="FFFFFF"/>
                </a:solidFill>
              </a:rPr>
              <a:t>1</a:t>
            </a:r>
            <a:endParaRPr lang="en-US" sz="2200" dirty="0"/>
          </a:p>
        </p:txBody>
      </p:sp>
      <p:sp>
        <p:nvSpPr>
          <p:cNvPr id="6" name="Text 4"/>
          <p:cNvSpPr/>
          <p:nvPr/>
        </p:nvSpPr>
        <p:spPr>
          <a:xfrm>
            <a:off x="228600" y="1600200"/>
            <a:ext cx="1572768" cy="34747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Team Leadership</a:t>
            </a:r>
            <a:endParaRPr lang="en-US" sz="1300" dirty="0"/>
          </a:p>
        </p:txBody>
      </p:sp>
      <p:sp>
        <p:nvSpPr>
          <p:cNvPr id="7" name="Text 5"/>
          <p:cNvSpPr/>
          <p:nvPr/>
        </p:nvSpPr>
        <p:spPr>
          <a:xfrm>
            <a:off x="301752" y="2011680"/>
            <a:ext cx="1426464" cy="2560320"/>
          </a:xfrm>
          <a:prstGeom prst="rect">
            <a:avLst/>
          </a:prstGeom>
          <a:noFill/>
          <a:ln/>
        </p:spPr>
        <p:txBody>
          <a:bodyPr wrap="square" lIns="0" tIns="0" rIns="0" bIns="0" rtlCol="0" anchor="t"/>
          <a:lstStyle/>
          <a:p>
            <a:r>
              <a:rPr lang="en-GB" sz="1000" dirty="0">
                <a:solidFill>
                  <a:schemeClr val="bg1"/>
                </a:solidFill>
              </a:rPr>
              <a:t>When people work together, they can share ideas, learn from each other's experiences, and improve the way they work. It also helps individuals take responsibility for their role and develop skills that are valuable for Level 4 study and future careers</a:t>
            </a:r>
            <a:endParaRPr lang="en-US" sz="1000" dirty="0">
              <a:solidFill>
                <a:schemeClr val="bg1"/>
              </a:solidFill>
            </a:endParaRPr>
          </a:p>
        </p:txBody>
      </p:sp>
      <p:sp>
        <p:nvSpPr>
          <p:cNvPr id="8" name="Shape 6"/>
          <p:cNvSpPr/>
          <p:nvPr/>
        </p:nvSpPr>
        <p:spPr>
          <a:xfrm>
            <a:off x="1984248" y="1097280"/>
            <a:ext cx="1572768" cy="3566160"/>
          </a:xfrm>
          <a:prstGeom prst="roundRect">
            <a:avLst>
              <a:gd name="adj" fmla="val 4070"/>
            </a:avLst>
          </a:prstGeom>
          <a:solidFill>
            <a:srgbClr val="3A2161"/>
          </a:solidFill>
          <a:ln w="12700">
            <a:solidFill>
              <a:srgbClr val="3A2161"/>
            </a:solidFill>
            <a:prstDash val="solid"/>
          </a:ln>
          <a:effectLst>
            <a:outerShdw blurRad="76200" dist="25400" dir="2700000" algn="bl" rotWithShape="0">
              <a:srgbClr val="000000">
                <a:alpha val="13000"/>
              </a:srgbClr>
            </a:outerShdw>
          </a:effectLst>
        </p:spPr>
        <p:txBody>
          <a:bodyPr/>
          <a:lstStyle/>
          <a:p>
            <a:endParaRPr lang="en-GB"/>
          </a:p>
        </p:txBody>
      </p:sp>
      <p:sp>
        <p:nvSpPr>
          <p:cNvPr id="9" name="Text 7"/>
          <p:cNvSpPr/>
          <p:nvPr/>
        </p:nvSpPr>
        <p:spPr>
          <a:xfrm>
            <a:off x="1984248" y="1170432"/>
            <a:ext cx="1572768" cy="411480"/>
          </a:xfrm>
          <a:prstGeom prst="rect">
            <a:avLst/>
          </a:prstGeom>
          <a:noFill/>
          <a:ln/>
        </p:spPr>
        <p:txBody>
          <a:bodyPr wrap="square" lIns="0" tIns="0" rIns="0" bIns="0" rtlCol="0" anchor="ctr"/>
          <a:lstStyle/>
          <a:p>
            <a:pPr marL="0" indent="0" algn="ctr">
              <a:buNone/>
            </a:pPr>
            <a:r>
              <a:rPr lang="en-US" sz="2200" b="1" dirty="0">
                <a:solidFill>
                  <a:srgbClr val="FFFFFF"/>
                </a:solidFill>
              </a:rPr>
              <a:t>2</a:t>
            </a:r>
            <a:endParaRPr lang="en-US" sz="2200" dirty="0"/>
          </a:p>
        </p:txBody>
      </p:sp>
      <p:sp>
        <p:nvSpPr>
          <p:cNvPr id="10" name="Text 8"/>
          <p:cNvSpPr/>
          <p:nvPr/>
        </p:nvSpPr>
        <p:spPr>
          <a:xfrm>
            <a:off x="1984248" y="1600200"/>
            <a:ext cx="1572768" cy="34747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Mutual Performance Monitoring</a:t>
            </a:r>
            <a:endParaRPr lang="en-US" sz="1300" dirty="0"/>
          </a:p>
        </p:txBody>
      </p:sp>
      <p:sp>
        <p:nvSpPr>
          <p:cNvPr id="11" name="Text 9"/>
          <p:cNvSpPr/>
          <p:nvPr/>
        </p:nvSpPr>
        <p:spPr>
          <a:xfrm>
            <a:off x="2057400" y="2011680"/>
            <a:ext cx="1426464" cy="2560320"/>
          </a:xfrm>
          <a:prstGeom prst="rect">
            <a:avLst/>
          </a:prstGeom>
          <a:noFill/>
          <a:ln/>
        </p:spPr>
        <p:txBody>
          <a:bodyPr wrap="square" lIns="0" tIns="0" rIns="0" bIns="0" rtlCol="0" anchor="t"/>
          <a:lstStyle/>
          <a:p>
            <a:r>
              <a:rPr lang="en-GB" sz="1000" b="1" dirty="0">
                <a:solidFill>
                  <a:schemeClr val="bg1"/>
                </a:solidFill>
              </a:rPr>
              <a:t>Team members support and check each other’s work, which helps to spot mistakes early and reduce the risk of problems occurring</a:t>
            </a:r>
            <a:endParaRPr lang="en-GB" sz="1000" dirty="0">
              <a:solidFill>
                <a:schemeClr val="bg1"/>
              </a:solidFill>
            </a:endParaRPr>
          </a:p>
          <a:p>
            <a:pPr marL="0" indent="0" algn="l">
              <a:buNone/>
            </a:pPr>
            <a:endParaRPr lang="en-US" sz="1000" dirty="0"/>
          </a:p>
        </p:txBody>
      </p:sp>
      <p:sp>
        <p:nvSpPr>
          <p:cNvPr id="12" name="Shape 10"/>
          <p:cNvSpPr/>
          <p:nvPr/>
        </p:nvSpPr>
        <p:spPr>
          <a:xfrm>
            <a:off x="3739896" y="1097280"/>
            <a:ext cx="1572768" cy="3566160"/>
          </a:xfrm>
          <a:prstGeom prst="roundRect">
            <a:avLst>
              <a:gd name="adj" fmla="val 4070"/>
            </a:avLst>
          </a:prstGeom>
          <a:solidFill>
            <a:srgbClr val="6A1B9A"/>
          </a:solidFill>
          <a:ln w="12700">
            <a:solidFill>
              <a:srgbClr val="6A1B9A"/>
            </a:solidFill>
            <a:prstDash val="solid"/>
          </a:ln>
          <a:effectLst>
            <a:outerShdw blurRad="76200" dist="25400" dir="2700000" algn="bl" rotWithShape="0">
              <a:srgbClr val="000000">
                <a:alpha val="13000"/>
              </a:srgbClr>
            </a:outerShdw>
          </a:effectLst>
        </p:spPr>
        <p:txBody>
          <a:bodyPr/>
          <a:lstStyle/>
          <a:p>
            <a:endParaRPr lang="en-GB"/>
          </a:p>
        </p:txBody>
      </p:sp>
      <p:sp>
        <p:nvSpPr>
          <p:cNvPr id="13" name="Text 11"/>
          <p:cNvSpPr/>
          <p:nvPr/>
        </p:nvSpPr>
        <p:spPr>
          <a:xfrm>
            <a:off x="3739896" y="1170432"/>
            <a:ext cx="1572768" cy="411480"/>
          </a:xfrm>
          <a:prstGeom prst="rect">
            <a:avLst/>
          </a:prstGeom>
          <a:noFill/>
          <a:ln/>
        </p:spPr>
        <p:txBody>
          <a:bodyPr wrap="square" lIns="0" tIns="0" rIns="0" bIns="0" rtlCol="0" anchor="ctr"/>
          <a:lstStyle/>
          <a:p>
            <a:pPr marL="0" indent="0" algn="ctr">
              <a:buNone/>
            </a:pPr>
            <a:r>
              <a:rPr lang="en-US" sz="2200" b="1" dirty="0">
                <a:solidFill>
                  <a:srgbClr val="FFFFFF"/>
                </a:solidFill>
              </a:rPr>
              <a:t>3</a:t>
            </a:r>
            <a:endParaRPr lang="en-US" sz="2200" dirty="0"/>
          </a:p>
        </p:txBody>
      </p:sp>
      <p:sp>
        <p:nvSpPr>
          <p:cNvPr id="14" name="Text 12"/>
          <p:cNvSpPr/>
          <p:nvPr/>
        </p:nvSpPr>
        <p:spPr>
          <a:xfrm>
            <a:off x="3739896" y="1600200"/>
            <a:ext cx="1572768" cy="34747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Backup Behaviour</a:t>
            </a:r>
            <a:endParaRPr lang="en-US" sz="1300" dirty="0"/>
          </a:p>
        </p:txBody>
      </p:sp>
      <p:sp>
        <p:nvSpPr>
          <p:cNvPr id="15" name="Text 13"/>
          <p:cNvSpPr/>
          <p:nvPr/>
        </p:nvSpPr>
        <p:spPr>
          <a:xfrm>
            <a:off x="3813048" y="2011680"/>
            <a:ext cx="1426464" cy="2560320"/>
          </a:xfrm>
          <a:prstGeom prst="rect">
            <a:avLst/>
          </a:prstGeom>
          <a:noFill/>
          <a:ln/>
        </p:spPr>
        <p:txBody>
          <a:bodyPr wrap="square" lIns="0" tIns="0" rIns="0" bIns="0" rtlCol="0" anchor="t"/>
          <a:lstStyle/>
          <a:p>
            <a:r>
              <a:rPr lang="en-GB" sz="1000" dirty="0">
                <a:solidFill>
                  <a:schemeClr val="bg1"/>
                </a:solidFill>
              </a:rPr>
              <a:t>Team members help each other when workloads become heavy or when extra support is needed, ensuring that tasks are completed effectively, and care standards are maintained.</a:t>
            </a:r>
            <a:endParaRPr lang="en-US" sz="1000" dirty="0">
              <a:solidFill>
                <a:schemeClr val="bg1"/>
              </a:solidFill>
            </a:endParaRPr>
          </a:p>
        </p:txBody>
      </p:sp>
      <p:sp>
        <p:nvSpPr>
          <p:cNvPr id="16" name="Shape 14"/>
          <p:cNvSpPr/>
          <p:nvPr/>
        </p:nvSpPr>
        <p:spPr>
          <a:xfrm>
            <a:off x="5495544" y="1097280"/>
            <a:ext cx="1572768" cy="3566160"/>
          </a:xfrm>
          <a:prstGeom prst="roundRect">
            <a:avLst>
              <a:gd name="adj" fmla="val 4070"/>
            </a:avLst>
          </a:prstGeom>
          <a:solidFill>
            <a:srgbClr val="4B2E83"/>
          </a:solidFill>
          <a:ln w="12700">
            <a:solidFill>
              <a:srgbClr val="4B2E83"/>
            </a:solidFill>
            <a:prstDash val="solid"/>
          </a:ln>
          <a:effectLst>
            <a:outerShdw blurRad="76200" dist="25400" dir="2700000" algn="bl" rotWithShape="0">
              <a:srgbClr val="000000">
                <a:alpha val="13000"/>
              </a:srgbClr>
            </a:outerShdw>
          </a:effectLst>
        </p:spPr>
        <p:txBody>
          <a:bodyPr/>
          <a:lstStyle/>
          <a:p>
            <a:endParaRPr lang="en-GB"/>
          </a:p>
        </p:txBody>
      </p:sp>
      <p:sp>
        <p:nvSpPr>
          <p:cNvPr id="17" name="Text 15"/>
          <p:cNvSpPr/>
          <p:nvPr/>
        </p:nvSpPr>
        <p:spPr>
          <a:xfrm>
            <a:off x="5495544" y="1170432"/>
            <a:ext cx="1572768" cy="411480"/>
          </a:xfrm>
          <a:prstGeom prst="rect">
            <a:avLst/>
          </a:prstGeom>
          <a:noFill/>
          <a:ln/>
        </p:spPr>
        <p:txBody>
          <a:bodyPr wrap="square" lIns="0" tIns="0" rIns="0" bIns="0" rtlCol="0" anchor="ctr"/>
          <a:lstStyle/>
          <a:p>
            <a:pPr marL="0" indent="0" algn="ctr">
              <a:buNone/>
            </a:pPr>
            <a:r>
              <a:rPr lang="en-US" sz="2200" b="1" dirty="0">
                <a:solidFill>
                  <a:srgbClr val="FFFFFF"/>
                </a:solidFill>
              </a:rPr>
              <a:t>4</a:t>
            </a:r>
            <a:endParaRPr lang="en-US" sz="2200" dirty="0"/>
          </a:p>
        </p:txBody>
      </p:sp>
      <p:sp>
        <p:nvSpPr>
          <p:cNvPr id="18" name="Text 16"/>
          <p:cNvSpPr/>
          <p:nvPr/>
        </p:nvSpPr>
        <p:spPr>
          <a:xfrm>
            <a:off x="5495544" y="1600200"/>
            <a:ext cx="1572768" cy="34747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Adaptability</a:t>
            </a:r>
            <a:endParaRPr lang="en-US" sz="1300" dirty="0"/>
          </a:p>
        </p:txBody>
      </p:sp>
      <p:sp>
        <p:nvSpPr>
          <p:cNvPr id="19" name="Text 17"/>
          <p:cNvSpPr/>
          <p:nvPr/>
        </p:nvSpPr>
        <p:spPr>
          <a:xfrm>
            <a:off x="5568696" y="2011680"/>
            <a:ext cx="1426464" cy="2560320"/>
          </a:xfrm>
          <a:prstGeom prst="rect">
            <a:avLst/>
          </a:prstGeom>
          <a:noFill/>
          <a:ln/>
        </p:spPr>
        <p:txBody>
          <a:bodyPr wrap="square" lIns="0" tIns="0" rIns="0" bIns="0" rtlCol="0" anchor="t"/>
          <a:lstStyle/>
          <a:p>
            <a:r>
              <a:rPr lang="en-GB" sz="1000" dirty="0">
                <a:solidFill>
                  <a:schemeClr val="bg1"/>
                </a:solidFill>
              </a:rPr>
              <a:t>The team can adapt their approach and responsibilities when situations change, helping them respond effectively to new information or challenges</a:t>
            </a:r>
            <a:endParaRPr lang="en-US" sz="1000" dirty="0">
              <a:solidFill>
                <a:schemeClr val="bg1"/>
              </a:solidFill>
            </a:endParaRPr>
          </a:p>
        </p:txBody>
      </p:sp>
      <p:sp>
        <p:nvSpPr>
          <p:cNvPr id="20" name="Shape 18"/>
          <p:cNvSpPr/>
          <p:nvPr/>
        </p:nvSpPr>
        <p:spPr>
          <a:xfrm>
            <a:off x="7251192" y="1097280"/>
            <a:ext cx="1572768" cy="3566160"/>
          </a:xfrm>
          <a:prstGeom prst="roundRect">
            <a:avLst>
              <a:gd name="adj" fmla="val 4070"/>
            </a:avLst>
          </a:prstGeom>
          <a:solidFill>
            <a:srgbClr val="3A2161"/>
          </a:solidFill>
          <a:ln w="12700">
            <a:solidFill>
              <a:srgbClr val="3A2161"/>
            </a:solidFill>
            <a:prstDash val="solid"/>
          </a:ln>
          <a:effectLst>
            <a:outerShdw blurRad="76200" dist="25400" dir="2700000" algn="bl" rotWithShape="0">
              <a:srgbClr val="000000">
                <a:alpha val="13000"/>
              </a:srgbClr>
            </a:outerShdw>
          </a:effectLst>
        </p:spPr>
        <p:txBody>
          <a:bodyPr/>
          <a:lstStyle/>
          <a:p>
            <a:endParaRPr lang="en-GB"/>
          </a:p>
        </p:txBody>
      </p:sp>
      <p:sp>
        <p:nvSpPr>
          <p:cNvPr id="21" name="Text 19"/>
          <p:cNvSpPr/>
          <p:nvPr/>
        </p:nvSpPr>
        <p:spPr>
          <a:xfrm>
            <a:off x="7251192" y="1170432"/>
            <a:ext cx="1572768" cy="411480"/>
          </a:xfrm>
          <a:prstGeom prst="rect">
            <a:avLst/>
          </a:prstGeom>
          <a:noFill/>
          <a:ln/>
        </p:spPr>
        <p:txBody>
          <a:bodyPr wrap="square" lIns="0" tIns="0" rIns="0" bIns="0" rtlCol="0" anchor="ctr"/>
          <a:lstStyle/>
          <a:p>
            <a:pPr marL="0" indent="0" algn="ctr">
              <a:buNone/>
            </a:pPr>
            <a:r>
              <a:rPr lang="en-US" sz="2200" b="1" dirty="0">
                <a:solidFill>
                  <a:srgbClr val="FFFFFF"/>
                </a:solidFill>
              </a:rPr>
              <a:t>5</a:t>
            </a:r>
            <a:endParaRPr lang="en-US" sz="2200" dirty="0"/>
          </a:p>
        </p:txBody>
      </p:sp>
      <p:sp>
        <p:nvSpPr>
          <p:cNvPr id="22" name="Text 20"/>
          <p:cNvSpPr/>
          <p:nvPr/>
        </p:nvSpPr>
        <p:spPr>
          <a:xfrm>
            <a:off x="7251192" y="1600200"/>
            <a:ext cx="1572768" cy="347472"/>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Team Orientation</a:t>
            </a:r>
            <a:endParaRPr lang="en-US" sz="1300" dirty="0"/>
          </a:p>
        </p:txBody>
      </p:sp>
      <p:sp>
        <p:nvSpPr>
          <p:cNvPr id="23" name="Text 21"/>
          <p:cNvSpPr/>
          <p:nvPr/>
        </p:nvSpPr>
        <p:spPr>
          <a:xfrm>
            <a:off x="7324344" y="2011680"/>
            <a:ext cx="1426464" cy="2560320"/>
          </a:xfrm>
          <a:prstGeom prst="rect">
            <a:avLst/>
          </a:prstGeom>
          <a:noFill/>
          <a:ln/>
        </p:spPr>
        <p:txBody>
          <a:bodyPr wrap="square" lIns="0" tIns="0" rIns="0" bIns="0" rtlCol="0" anchor="t"/>
          <a:lstStyle/>
          <a:p>
            <a:r>
              <a:rPr lang="en-GB" sz="1050" dirty="0">
                <a:solidFill>
                  <a:schemeClr val="bg1"/>
                </a:solidFill>
              </a:rPr>
              <a:t>"Team members focus on achieving shared goals rather than seeking individual recognition. They listen to and respect each other’s ideas when making decisions.</a:t>
            </a:r>
          </a:p>
          <a:p>
            <a:pPr marL="0" indent="0" algn="l">
              <a:buNone/>
            </a:pPr>
            <a:endParaRPr lang="en-US" sz="1000" dirty="0"/>
          </a:p>
        </p:txBody>
      </p:sp>
      <p:sp>
        <p:nvSpPr>
          <p:cNvPr id="24" name="Text 22"/>
          <p:cNvSpPr/>
          <p:nvPr/>
        </p:nvSpPr>
        <p:spPr>
          <a:xfrm>
            <a:off x="365760" y="4754880"/>
            <a:ext cx="8412480" cy="274320"/>
          </a:xfrm>
          <a:prstGeom prst="rect">
            <a:avLst/>
          </a:prstGeom>
          <a:noFill/>
          <a:ln/>
        </p:spPr>
        <p:txBody>
          <a:bodyPr wrap="square" lIns="0" tIns="0" rIns="0" bIns="0" rtlCol="0" anchor="ctr"/>
          <a:lstStyle/>
          <a:p>
            <a:pPr marL="0" indent="0" algn="l">
              <a:buNone/>
            </a:pPr>
            <a:r>
              <a:rPr lang="en-US" sz="900" i="1" dirty="0">
                <a:solidFill>
                  <a:srgbClr val="7C6A99"/>
                </a:solidFill>
              </a:rPr>
              <a:t>Salas, E., Sims, D.E. and Burke, C.S. (2005). Is there a "Big Five" in teamwork? Small Group Research, 36(5), pp. 555–599.</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4B2E83"/>
          </a:solidFill>
          <a:ln/>
        </p:spPr>
        <p:txBody>
          <a:bodyPr/>
          <a:lstStyle/>
          <a:p>
            <a:endParaRPr lang="en-GB"/>
          </a:p>
        </p:txBody>
      </p:sp>
      <p:sp>
        <p:nvSpPr>
          <p:cNvPr id="3" name="Text 1"/>
          <p:cNvSpPr/>
          <p:nvPr/>
        </p:nvSpPr>
        <p:spPr>
          <a:xfrm>
            <a:off x="457200" y="137160"/>
            <a:ext cx="8229600" cy="64008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Applying Teamwork in a Children's Centre Setting</a:t>
            </a:r>
            <a:endParaRPr lang="en-US" sz="2200" dirty="0"/>
          </a:p>
        </p:txBody>
      </p:sp>
      <p:sp>
        <p:nvSpPr>
          <p:cNvPr id="4" name="Shape 2"/>
          <p:cNvSpPr/>
          <p:nvPr/>
        </p:nvSpPr>
        <p:spPr>
          <a:xfrm>
            <a:off x="457200" y="1005840"/>
            <a:ext cx="3931920" cy="1554480"/>
          </a:xfrm>
          <a:prstGeom prst="rect">
            <a:avLst/>
          </a:prstGeom>
          <a:solidFill>
            <a:srgbClr val="F5F0FA"/>
          </a:solidFill>
          <a:ln w="25400">
            <a:solidFill>
              <a:srgbClr val="9D7BD8"/>
            </a:solidFill>
            <a:prstDash val="solid"/>
          </a:ln>
        </p:spPr>
        <p:txBody>
          <a:bodyPr/>
          <a:lstStyle/>
          <a:p>
            <a:endParaRPr lang="en-GB"/>
          </a:p>
        </p:txBody>
      </p:sp>
      <p:sp>
        <p:nvSpPr>
          <p:cNvPr id="5" name="Text 3"/>
          <p:cNvSpPr/>
          <p:nvPr/>
        </p:nvSpPr>
        <p:spPr>
          <a:xfrm>
            <a:off x="640080" y="1143000"/>
            <a:ext cx="3566160" cy="27432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 Scenario</a:t>
            </a:r>
            <a:endParaRPr lang="en-US" sz="1400" dirty="0"/>
          </a:p>
        </p:txBody>
      </p:sp>
      <p:sp>
        <p:nvSpPr>
          <p:cNvPr id="6" name="Text 4"/>
          <p:cNvSpPr/>
          <p:nvPr/>
        </p:nvSpPr>
        <p:spPr>
          <a:xfrm>
            <a:off x="640080" y="1508760"/>
            <a:ext cx="3566160" cy="960120"/>
          </a:xfrm>
          <a:prstGeom prst="rect">
            <a:avLst/>
          </a:prstGeom>
          <a:noFill/>
          <a:ln/>
        </p:spPr>
        <p:txBody>
          <a:bodyPr wrap="square" rtlCol="0" anchor="ctr"/>
          <a:lstStyle/>
          <a:p>
            <a:r>
              <a:rPr lang="en-GB" sz="1100" dirty="0"/>
              <a:t>A 4-year-old child showing signs of developmental delay and social withdrawal. The multi-disciplinary team includes the key worker, SENCO, speech and language therapist, and parents.</a:t>
            </a:r>
            <a:endParaRPr lang="en-US" sz="1100" dirty="0"/>
          </a:p>
        </p:txBody>
      </p:sp>
      <p:sp>
        <p:nvSpPr>
          <p:cNvPr id="7" name="Shape 5"/>
          <p:cNvSpPr/>
          <p:nvPr/>
        </p:nvSpPr>
        <p:spPr>
          <a:xfrm>
            <a:off x="4754880" y="1005840"/>
            <a:ext cx="3931920" cy="1554480"/>
          </a:xfrm>
          <a:prstGeom prst="rect">
            <a:avLst/>
          </a:prstGeom>
          <a:solidFill>
            <a:srgbClr val="F5F0FA"/>
          </a:solidFill>
          <a:ln w="25400">
            <a:solidFill>
              <a:srgbClr val="9D7BD8"/>
            </a:solidFill>
            <a:prstDash val="solid"/>
          </a:ln>
        </p:spPr>
        <p:txBody>
          <a:bodyPr/>
          <a:lstStyle/>
          <a:p>
            <a:endParaRPr lang="en-GB"/>
          </a:p>
        </p:txBody>
      </p:sp>
      <p:sp>
        <p:nvSpPr>
          <p:cNvPr id="8" name="Text 6"/>
          <p:cNvSpPr/>
          <p:nvPr/>
        </p:nvSpPr>
        <p:spPr>
          <a:xfrm>
            <a:off x="4937760" y="1143000"/>
            <a:ext cx="3566160" cy="27432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 My Role in the Team</a:t>
            </a:r>
            <a:endParaRPr lang="en-US" sz="1400" dirty="0"/>
          </a:p>
        </p:txBody>
      </p:sp>
      <p:sp>
        <p:nvSpPr>
          <p:cNvPr id="9" name="Text 7"/>
          <p:cNvSpPr/>
          <p:nvPr/>
        </p:nvSpPr>
        <p:spPr>
          <a:xfrm>
            <a:off x="4937760" y="1508760"/>
            <a:ext cx="3566160" cy="960120"/>
          </a:xfrm>
          <a:prstGeom prst="rect">
            <a:avLst/>
          </a:prstGeom>
          <a:noFill/>
          <a:ln/>
        </p:spPr>
        <p:txBody>
          <a:bodyPr wrap="square" rtlCol="0" anchor="ctr"/>
          <a:lstStyle/>
          <a:p>
            <a:r>
              <a:rPr lang="en-GB" sz="1100" dirty="0"/>
              <a:t>Daily observations of the child’s play and communication are recorded. The professional attends multi-agency meetings, shares concerns promptly, and consistently applies the agreed strategies</a:t>
            </a:r>
            <a:endParaRPr lang="en-US" sz="1100" dirty="0"/>
          </a:p>
        </p:txBody>
      </p:sp>
      <p:sp>
        <p:nvSpPr>
          <p:cNvPr id="10" name="Text 8"/>
          <p:cNvSpPr/>
          <p:nvPr/>
        </p:nvSpPr>
        <p:spPr>
          <a:xfrm>
            <a:off x="457200" y="2834640"/>
            <a:ext cx="8229600" cy="320040"/>
          </a:xfrm>
          <a:prstGeom prst="rect">
            <a:avLst/>
          </a:prstGeom>
          <a:noFill/>
          <a:ln/>
        </p:spPr>
        <p:txBody>
          <a:bodyPr wrap="square" rtlCol="0" anchor="ctr"/>
          <a:lstStyle/>
          <a:p>
            <a:pPr marL="0" indent="0">
              <a:buNone/>
            </a:pPr>
            <a:r>
              <a:rPr lang="en-US" sz="1400" b="1" dirty="0">
                <a:solidFill>
                  <a:srgbClr val="4B2E83"/>
                </a:solidFill>
                <a:latin typeface="Calibri" pitchFamily="34" charset="0"/>
                <a:ea typeface="Calibri" pitchFamily="34" charset="-122"/>
                <a:cs typeface="Calibri" pitchFamily="34" charset="-120"/>
              </a:rPr>
              <a:t>✅ Outcomes of Effective Teamwork</a:t>
            </a:r>
            <a:endParaRPr lang="en-US" sz="1400" dirty="0"/>
          </a:p>
        </p:txBody>
      </p:sp>
      <p:sp>
        <p:nvSpPr>
          <p:cNvPr id="11" name="Text 9"/>
          <p:cNvSpPr/>
          <p:nvPr/>
        </p:nvSpPr>
        <p:spPr>
          <a:xfrm>
            <a:off x="914400" y="3246120"/>
            <a:ext cx="7772400" cy="274320"/>
          </a:xfrm>
          <a:prstGeom prst="rect">
            <a:avLst/>
          </a:prstGeom>
          <a:noFill/>
          <a:ln/>
        </p:spPr>
        <p:txBody>
          <a:bodyPr wrap="square" rtlCol="0" anchor="ctr"/>
          <a:lstStyle/>
          <a:p>
            <a:pPr marL="342900" indent="-342900">
              <a:buSzPct val="100000"/>
              <a:buChar char="•"/>
            </a:pPr>
            <a:r>
              <a:rPr lang="en-GB" sz="1100" dirty="0"/>
              <a:t>A support plan made together by the team to meet all needs</a:t>
            </a:r>
            <a:endParaRPr lang="en-US" sz="1100" dirty="0"/>
          </a:p>
        </p:txBody>
      </p:sp>
      <p:sp>
        <p:nvSpPr>
          <p:cNvPr id="12" name="Text 10"/>
          <p:cNvSpPr/>
          <p:nvPr/>
        </p:nvSpPr>
        <p:spPr>
          <a:xfrm>
            <a:off x="914400" y="3538728"/>
            <a:ext cx="7772400" cy="274320"/>
          </a:xfrm>
          <a:prstGeom prst="rect">
            <a:avLst/>
          </a:prstGeom>
          <a:noFill/>
          <a:ln/>
        </p:spPr>
        <p:txBody>
          <a:bodyPr wrap="square" rtlCol="0" anchor="ctr"/>
          <a:lstStyle/>
          <a:p>
            <a:pPr marL="342900" indent="-342900">
              <a:buSzPct val="100000"/>
              <a:buChar char="•"/>
            </a:pPr>
            <a:r>
              <a:rPr lang="en-GB" sz="1100" dirty="0"/>
              <a:t>The child’s needs are identified early through shared observations</a:t>
            </a:r>
            <a:endParaRPr lang="en-US" sz="1100" dirty="0"/>
          </a:p>
        </p:txBody>
      </p:sp>
      <p:sp>
        <p:nvSpPr>
          <p:cNvPr id="13" name="Text 11"/>
          <p:cNvSpPr/>
          <p:nvPr/>
        </p:nvSpPr>
        <p:spPr>
          <a:xfrm>
            <a:off x="914400" y="3831336"/>
            <a:ext cx="7772400" cy="274320"/>
          </a:xfrm>
          <a:prstGeom prst="rect">
            <a:avLst/>
          </a:prstGeom>
          <a:noFill/>
          <a:ln/>
        </p:spPr>
        <p:txBody>
          <a:bodyPr wrap="square" rtlCol="0" anchor="ctr"/>
          <a:lstStyle/>
          <a:p>
            <a:pPr marL="342900" indent="-342900">
              <a:buSzPct val="100000"/>
              <a:buChar char="•"/>
            </a:pPr>
            <a:r>
              <a:rPr lang="en-GB" sz="1100" dirty="0"/>
              <a:t>Parents feel listened to and included as partners.</a:t>
            </a:r>
            <a:endParaRPr lang="en-US" sz="1100" dirty="0"/>
          </a:p>
        </p:txBody>
      </p:sp>
      <p:sp>
        <p:nvSpPr>
          <p:cNvPr id="14" name="Text 12"/>
          <p:cNvSpPr/>
          <p:nvPr/>
        </p:nvSpPr>
        <p:spPr>
          <a:xfrm>
            <a:off x="914400" y="4123944"/>
            <a:ext cx="7772400" cy="27432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Consistent approach across home and setting</a:t>
            </a:r>
            <a:endParaRPr lang="en-US" sz="1100" dirty="0"/>
          </a:p>
        </p:txBody>
      </p:sp>
      <p:sp>
        <p:nvSpPr>
          <p:cNvPr id="15" name="Text 13"/>
          <p:cNvSpPr/>
          <p:nvPr/>
        </p:nvSpPr>
        <p:spPr>
          <a:xfrm>
            <a:off x="914400" y="4416552"/>
            <a:ext cx="7772400" cy="27432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Transfer to speech therapy made efficiently</a:t>
            </a:r>
            <a:endParaRPr lang="en-US" sz="1100" dirty="0"/>
          </a:p>
        </p:txBody>
      </p:sp>
      <p:sp>
        <p:nvSpPr>
          <p:cNvPr id="16" name="Text 14"/>
          <p:cNvSpPr/>
          <p:nvPr/>
        </p:nvSpPr>
        <p:spPr>
          <a:xfrm>
            <a:off x="457200" y="4754880"/>
            <a:ext cx="8229600" cy="274320"/>
          </a:xfrm>
          <a:prstGeom prst="rect">
            <a:avLst/>
          </a:prstGeom>
          <a:noFill/>
          <a:ln/>
        </p:spPr>
        <p:txBody>
          <a:bodyPr wrap="square" rtlCol="0" anchor="ctr"/>
          <a:lstStyle/>
          <a:p>
            <a:pPr marL="0" indent="0">
              <a:buNone/>
            </a:pPr>
            <a:r>
              <a:rPr lang="en-US" sz="1000" i="1" dirty="0">
                <a:solidFill>
                  <a:srgbClr val="666666"/>
                </a:solidFill>
                <a:latin typeface="Calibri" pitchFamily="34" charset="0"/>
                <a:ea typeface="Calibri" pitchFamily="34" charset="-122"/>
                <a:cs typeface="Calibri" pitchFamily="34" charset="-120"/>
              </a:rPr>
              <a:t>(Department for Education, 2021; Gerhardt, 2004)</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4B2E83"/>
          </a:solidFill>
          <a:ln/>
        </p:spPr>
        <p:txBody>
          <a:bodyPr/>
          <a:lstStyle/>
          <a:p>
            <a:endParaRPr lang="en-GB"/>
          </a:p>
        </p:txBody>
      </p:sp>
      <p:sp>
        <p:nvSpPr>
          <p:cNvPr id="3" name="Text 1"/>
          <p:cNvSpPr/>
          <p:nvPr/>
        </p:nvSpPr>
        <p:spPr>
          <a:xfrm>
            <a:off x="457200" y="137160"/>
            <a:ext cx="8229600" cy="64008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Critical Evaluation of Working in Teams</a:t>
            </a:r>
            <a:endParaRPr lang="en-US" sz="2200" dirty="0"/>
          </a:p>
        </p:txBody>
      </p:sp>
      <p:sp>
        <p:nvSpPr>
          <p:cNvPr id="4" name="Shape 2"/>
          <p:cNvSpPr/>
          <p:nvPr/>
        </p:nvSpPr>
        <p:spPr>
          <a:xfrm>
            <a:off x="457200" y="1005840"/>
            <a:ext cx="4114800" cy="3383280"/>
          </a:xfrm>
          <a:prstGeom prst="rect">
            <a:avLst/>
          </a:prstGeom>
          <a:solidFill>
            <a:srgbClr val="F5F0FA"/>
          </a:solidFill>
          <a:ln w="25400">
            <a:solidFill>
              <a:srgbClr val="9D7BD8"/>
            </a:solidFill>
            <a:prstDash val="solid"/>
          </a:ln>
        </p:spPr>
        <p:txBody>
          <a:bodyPr/>
          <a:lstStyle/>
          <a:p>
            <a:endParaRPr lang="en-GB"/>
          </a:p>
        </p:txBody>
      </p:sp>
      <p:sp>
        <p:nvSpPr>
          <p:cNvPr id="5" name="Text 3"/>
          <p:cNvSpPr/>
          <p:nvPr/>
        </p:nvSpPr>
        <p:spPr>
          <a:xfrm>
            <a:off x="640080" y="1143000"/>
            <a:ext cx="3749040" cy="320040"/>
          </a:xfrm>
          <a:prstGeom prst="rect">
            <a:avLst/>
          </a:prstGeom>
          <a:noFill/>
          <a:ln/>
        </p:spPr>
        <p:txBody>
          <a:bodyPr wrap="square" rtlCol="0" anchor="ctr"/>
          <a:lstStyle/>
          <a:p>
            <a:pPr marL="0" indent="0">
              <a:buNone/>
            </a:pPr>
            <a:r>
              <a:rPr lang="en-US" sz="1600" b="1" dirty="0">
                <a:solidFill>
                  <a:srgbClr val="4B2E83"/>
                </a:solidFill>
                <a:latin typeface="Calibri" pitchFamily="34" charset="0"/>
                <a:ea typeface="Calibri" pitchFamily="34" charset="-122"/>
                <a:cs typeface="Calibri" pitchFamily="34" charset="-120"/>
              </a:rPr>
              <a:t>💪 Strong point</a:t>
            </a:r>
            <a:endParaRPr lang="en-US" sz="1600" dirty="0"/>
          </a:p>
        </p:txBody>
      </p:sp>
      <p:sp>
        <p:nvSpPr>
          <p:cNvPr id="6" name="Text 4"/>
          <p:cNvSpPr/>
          <p:nvPr/>
        </p:nvSpPr>
        <p:spPr>
          <a:xfrm>
            <a:off x="822960" y="15544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Improves quality and safety of care</a:t>
            </a:r>
            <a:endParaRPr lang="en-US" sz="1100" dirty="0"/>
          </a:p>
        </p:txBody>
      </p:sp>
      <p:sp>
        <p:nvSpPr>
          <p:cNvPr id="7" name="Text 5"/>
          <p:cNvSpPr/>
          <p:nvPr/>
        </p:nvSpPr>
        <p:spPr>
          <a:xfrm>
            <a:off x="822960" y="20116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Supports full, person-centred practice</a:t>
            </a:r>
            <a:endParaRPr lang="en-US" sz="1100" dirty="0"/>
          </a:p>
        </p:txBody>
      </p:sp>
      <p:sp>
        <p:nvSpPr>
          <p:cNvPr id="8" name="Text 6"/>
          <p:cNvSpPr/>
          <p:nvPr/>
        </p:nvSpPr>
        <p:spPr>
          <a:xfrm>
            <a:off x="822960" y="24688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Builds professional confidence and shared learning</a:t>
            </a:r>
            <a:endParaRPr lang="en-US" sz="1100" dirty="0"/>
          </a:p>
        </p:txBody>
      </p:sp>
      <p:sp>
        <p:nvSpPr>
          <p:cNvPr id="9" name="Text 7"/>
          <p:cNvSpPr/>
          <p:nvPr/>
        </p:nvSpPr>
        <p:spPr>
          <a:xfrm>
            <a:off x="822960" y="29260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The "Big Five" model highlights core teamwork behaviours</a:t>
            </a:r>
            <a:endParaRPr lang="en-US" sz="1100" dirty="0"/>
          </a:p>
        </p:txBody>
      </p:sp>
      <p:sp>
        <p:nvSpPr>
          <p:cNvPr id="10" name="Shape 8"/>
          <p:cNvSpPr/>
          <p:nvPr/>
        </p:nvSpPr>
        <p:spPr>
          <a:xfrm>
            <a:off x="4572000" y="1005840"/>
            <a:ext cx="4114800" cy="3383280"/>
          </a:xfrm>
          <a:prstGeom prst="rect">
            <a:avLst/>
          </a:prstGeom>
          <a:solidFill>
            <a:srgbClr val="F5F0FA"/>
          </a:solidFill>
          <a:ln w="25400">
            <a:solidFill>
              <a:srgbClr val="4B2E83"/>
            </a:solidFill>
            <a:prstDash val="solid"/>
          </a:ln>
        </p:spPr>
        <p:txBody>
          <a:bodyPr/>
          <a:lstStyle/>
          <a:p>
            <a:endParaRPr lang="en-GB"/>
          </a:p>
        </p:txBody>
      </p:sp>
      <p:sp>
        <p:nvSpPr>
          <p:cNvPr id="11" name="Text 9"/>
          <p:cNvSpPr/>
          <p:nvPr/>
        </p:nvSpPr>
        <p:spPr>
          <a:xfrm>
            <a:off x="4754880" y="1143000"/>
            <a:ext cx="3749040" cy="320040"/>
          </a:xfrm>
          <a:prstGeom prst="rect">
            <a:avLst/>
          </a:prstGeom>
          <a:noFill/>
          <a:ln/>
        </p:spPr>
        <p:txBody>
          <a:bodyPr wrap="square" rtlCol="0" anchor="ctr"/>
          <a:lstStyle/>
          <a:p>
            <a:pPr marL="0" indent="0">
              <a:buNone/>
            </a:pPr>
            <a:r>
              <a:rPr lang="en-US" sz="1600" b="1" dirty="0">
                <a:solidFill>
                  <a:srgbClr val="4B2E83"/>
                </a:solidFill>
                <a:latin typeface="Calibri" pitchFamily="34" charset="0"/>
                <a:ea typeface="Calibri" pitchFamily="34" charset="-122"/>
                <a:cs typeface="Calibri" pitchFamily="34" charset="-120"/>
              </a:rPr>
              <a:t>⚠️ Limitations &amp; Challenges</a:t>
            </a:r>
            <a:endParaRPr lang="en-US" sz="1600" dirty="0"/>
          </a:p>
        </p:txBody>
      </p:sp>
      <p:sp>
        <p:nvSpPr>
          <p:cNvPr id="12" name="Text 10"/>
          <p:cNvSpPr/>
          <p:nvPr/>
        </p:nvSpPr>
        <p:spPr>
          <a:xfrm>
            <a:off x="4754880" y="15544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Behaviours can be hard to observe and measure in practice</a:t>
            </a:r>
            <a:endParaRPr lang="en-US" sz="1100" dirty="0"/>
          </a:p>
        </p:txBody>
      </p:sp>
      <p:sp>
        <p:nvSpPr>
          <p:cNvPr id="13" name="Text 11"/>
          <p:cNvSpPr/>
          <p:nvPr/>
        </p:nvSpPr>
        <p:spPr>
          <a:xfrm>
            <a:off x="4754880" y="20116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Power imbalances delay communication</a:t>
            </a:r>
            <a:endParaRPr lang="en-US" sz="1100" dirty="0"/>
          </a:p>
        </p:txBody>
      </p:sp>
      <p:sp>
        <p:nvSpPr>
          <p:cNvPr id="14" name="Text 12"/>
          <p:cNvSpPr/>
          <p:nvPr/>
        </p:nvSpPr>
        <p:spPr>
          <a:xfrm>
            <a:off x="4754880" y="24688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Cultural differences affect changing aspects</a:t>
            </a:r>
            <a:endParaRPr lang="en-US" sz="1100" dirty="0"/>
          </a:p>
        </p:txBody>
      </p:sp>
      <p:sp>
        <p:nvSpPr>
          <p:cNvPr id="15" name="Text 13"/>
          <p:cNvSpPr/>
          <p:nvPr/>
        </p:nvSpPr>
        <p:spPr>
          <a:xfrm>
            <a:off x="4754880" y="2926080"/>
            <a:ext cx="3566160" cy="41148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Time and staffing pressures limit collaboration</a:t>
            </a:r>
            <a:endParaRPr lang="en-US" sz="1100" dirty="0"/>
          </a:p>
        </p:txBody>
      </p:sp>
      <p:sp>
        <p:nvSpPr>
          <p:cNvPr id="16" name="Text 14"/>
          <p:cNvSpPr/>
          <p:nvPr/>
        </p:nvSpPr>
        <p:spPr>
          <a:xfrm>
            <a:off x="457200" y="4572000"/>
            <a:ext cx="8229600" cy="457200"/>
          </a:xfrm>
          <a:prstGeom prst="rect">
            <a:avLst/>
          </a:prstGeom>
          <a:noFill/>
          <a:ln/>
        </p:spPr>
        <p:txBody>
          <a:bodyPr wrap="square" rtlCol="0" anchor="ctr"/>
          <a:lstStyle/>
          <a:p>
            <a:pPr marL="0" indent="0" algn="ctr">
              <a:buNone/>
            </a:pPr>
            <a:r>
              <a:rPr lang="en-US" sz="1200" b="1" i="1" dirty="0">
                <a:solidFill>
                  <a:srgbClr val="4B2E83"/>
                </a:solidFill>
                <a:latin typeface="Calibri" pitchFamily="34" charset="0"/>
                <a:ea typeface="Calibri" pitchFamily="34" charset="-122"/>
                <a:cs typeface="Calibri" pitchFamily="34" charset="-120"/>
              </a:rPr>
              <a:t>Despite challenges, effective teamwork remains a cornerstone of safe, compassionate health and social care practice.</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4B2E83"/>
          </a:solidFill>
          <a:ln/>
        </p:spPr>
        <p:txBody>
          <a:bodyPr/>
          <a:lstStyle/>
          <a:p>
            <a:endParaRPr lang="en-GB"/>
          </a:p>
        </p:txBody>
      </p:sp>
      <p:sp>
        <p:nvSpPr>
          <p:cNvPr id="3" name="Text 1"/>
          <p:cNvSpPr/>
          <p:nvPr/>
        </p:nvSpPr>
        <p:spPr>
          <a:xfrm>
            <a:off x="457200" y="137160"/>
            <a:ext cx="8229600" cy="64008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Personal Action Plan: My Employability Goals</a:t>
            </a:r>
            <a:endParaRPr lang="en-US" sz="2200" dirty="0"/>
          </a:p>
        </p:txBody>
      </p:sp>
      <p:sp>
        <p:nvSpPr>
          <p:cNvPr id="4" name="Shape 2"/>
          <p:cNvSpPr/>
          <p:nvPr/>
        </p:nvSpPr>
        <p:spPr>
          <a:xfrm>
            <a:off x="457200" y="1005840"/>
            <a:ext cx="8229600" cy="731520"/>
          </a:xfrm>
          <a:prstGeom prst="rect">
            <a:avLst/>
          </a:prstGeom>
          <a:solidFill>
            <a:srgbClr val="9D7BD8"/>
          </a:solidFill>
          <a:ln/>
        </p:spPr>
        <p:txBody>
          <a:bodyPr/>
          <a:lstStyle/>
          <a:p>
            <a:endParaRPr lang="en-GB"/>
          </a:p>
        </p:txBody>
      </p:sp>
      <p:sp>
        <p:nvSpPr>
          <p:cNvPr id="5" name="Text 3"/>
          <p:cNvSpPr/>
          <p:nvPr/>
        </p:nvSpPr>
        <p:spPr>
          <a:xfrm>
            <a:off x="640080" y="1097280"/>
            <a:ext cx="7863840" cy="5486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Short-term (0-3 months): Develop team communication skills</a:t>
            </a:r>
            <a:endParaRPr lang="en-US" sz="1300" dirty="0"/>
          </a:p>
        </p:txBody>
      </p:sp>
      <p:sp>
        <p:nvSpPr>
          <p:cNvPr id="6" name="Text 4"/>
          <p:cNvSpPr/>
          <p:nvPr/>
        </p:nvSpPr>
        <p:spPr>
          <a:xfrm>
            <a:off x="914400" y="1920240"/>
            <a:ext cx="7315200" cy="73152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Action: Attend 'Communication in Teams' workshop; Practice active listening in all team meetings</a:t>
            </a:r>
            <a:endParaRPr lang="en-US" sz="1100" dirty="0"/>
          </a:p>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Evidence: Collect feedback from colleagues on communication improvement</a:t>
            </a:r>
            <a:endParaRPr lang="en-US" sz="1100" dirty="0"/>
          </a:p>
        </p:txBody>
      </p:sp>
      <p:sp>
        <p:nvSpPr>
          <p:cNvPr id="7" name="Shape 5"/>
          <p:cNvSpPr/>
          <p:nvPr/>
        </p:nvSpPr>
        <p:spPr>
          <a:xfrm>
            <a:off x="457200" y="2834640"/>
            <a:ext cx="8229600" cy="731520"/>
          </a:xfrm>
          <a:prstGeom prst="rect">
            <a:avLst/>
          </a:prstGeom>
          <a:solidFill>
            <a:srgbClr val="9D7BD8"/>
          </a:solidFill>
          <a:ln/>
        </p:spPr>
        <p:txBody>
          <a:bodyPr/>
          <a:lstStyle/>
          <a:p>
            <a:endParaRPr lang="en-GB"/>
          </a:p>
        </p:txBody>
      </p:sp>
      <p:sp>
        <p:nvSpPr>
          <p:cNvPr id="8" name="Text 6"/>
          <p:cNvSpPr/>
          <p:nvPr/>
        </p:nvSpPr>
        <p:spPr>
          <a:xfrm>
            <a:off x="640080" y="2926080"/>
            <a:ext cx="7863840" cy="5486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Medium-term (3-6 months): Take on team leadership responsibility</a:t>
            </a:r>
            <a:endParaRPr lang="en-US" sz="1300" dirty="0"/>
          </a:p>
        </p:txBody>
      </p:sp>
      <p:sp>
        <p:nvSpPr>
          <p:cNvPr id="9" name="Text 7"/>
          <p:cNvSpPr/>
          <p:nvPr/>
        </p:nvSpPr>
        <p:spPr>
          <a:xfrm>
            <a:off x="914400" y="3749040"/>
            <a:ext cx="7315200" cy="731520"/>
          </a:xfrm>
          <a:prstGeom prst="rect">
            <a:avLst/>
          </a:prstGeom>
          <a:noFill/>
          <a:ln/>
        </p:spPr>
        <p:txBody>
          <a:bodyPr wrap="square" rtlCol="0" anchor="ctr"/>
          <a:lstStyle/>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Action: Lead a multi disciplinary team meeting; Document team dynamics using the "Big Five" teamwork framework</a:t>
            </a:r>
            <a:endParaRPr lang="en-US" sz="1100" dirty="0"/>
          </a:p>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Evidence: Reflective log demonstrating understanding of effective teamwork behaviours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52787ACC-62D0-6170-C15A-F7DAEF55EE9B}"/>
              </a:ext>
            </a:extLst>
          </p:cNvPr>
          <p:cNvSpPr/>
          <p:nvPr/>
        </p:nvSpPr>
        <p:spPr>
          <a:xfrm>
            <a:off x="0" y="0"/>
            <a:ext cx="9144000" cy="914400"/>
          </a:xfrm>
          <a:prstGeom prst="rect">
            <a:avLst/>
          </a:prstGeom>
          <a:solidFill>
            <a:srgbClr val="4B2E83"/>
          </a:solidFill>
          <a:ln/>
        </p:spPr>
        <p:txBody>
          <a:bodyPr/>
          <a:lstStyle/>
          <a:p>
            <a:endParaRPr lang="en-GB"/>
          </a:p>
        </p:txBody>
      </p:sp>
      <p:sp>
        <p:nvSpPr>
          <p:cNvPr id="7" name="TextBox 6">
            <a:extLst>
              <a:ext uri="{FF2B5EF4-FFF2-40B4-BE49-F238E27FC236}">
                <a16:creationId xmlns:a16="http://schemas.microsoft.com/office/drawing/2014/main" id="{4745BF70-7F27-610F-FB8C-E13B7C08D8CC}"/>
              </a:ext>
            </a:extLst>
          </p:cNvPr>
          <p:cNvSpPr txBox="1"/>
          <p:nvPr/>
        </p:nvSpPr>
        <p:spPr>
          <a:xfrm>
            <a:off x="276447" y="134034"/>
            <a:ext cx="8612372" cy="430887"/>
          </a:xfrm>
          <a:prstGeom prst="rect">
            <a:avLst/>
          </a:prstGeom>
          <a:noFill/>
        </p:spPr>
        <p:txBody>
          <a:bodyPr wrap="square">
            <a:spAutoFit/>
          </a:bodyPr>
          <a:lstStyle/>
          <a:p>
            <a:pPr marL="0" indent="0">
              <a:buNone/>
            </a:pPr>
            <a:r>
              <a:rPr lang="en-US" sz="2200" b="1" dirty="0">
                <a:solidFill>
                  <a:srgbClr val="FFFFFF"/>
                </a:solidFill>
                <a:latin typeface="Cambria" pitchFamily="34" charset="0"/>
                <a:ea typeface="Cambria" pitchFamily="34" charset="-122"/>
              </a:rPr>
              <a:t>Conclusion &amp; Key Takeaways </a:t>
            </a:r>
            <a:endParaRPr lang="en-US" sz="2200" dirty="0"/>
          </a:p>
        </p:txBody>
      </p:sp>
      <p:sp>
        <p:nvSpPr>
          <p:cNvPr id="10" name="Rectangle: Diagonal Corners Rounded 9">
            <a:extLst>
              <a:ext uri="{FF2B5EF4-FFF2-40B4-BE49-F238E27FC236}">
                <a16:creationId xmlns:a16="http://schemas.microsoft.com/office/drawing/2014/main" id="{46D23EC6-F1DB-08BB-BFD5-594EF354B1DB}"/>
              </a:ext>
            </a:extLst>
          </p:cNvPr>
          <p:cNvSpPr/>
          <p:nvPr/>
        </p:nvSpPr>
        <p:spPr>
          <a:xfrm>
            <a:off x="152400" y="1143000"/>
            <a:ext cx="8839200" cy="3429000"/>
          </a:xfrm>
          <a:prstGeom prst="round2DiagRect">
            <a:avLst/>
          </a:prstGeom>
        </p:spPr>
        <p:style>
          <a:lnRef idx="3">
            <a:schemeClr val="lt1"/>
          </a:lnRef>
          <a:fillRef idx="1">
            <a:schemeClr val="dk1"/>
          </a:fillRef>
          <a:effectRef idx="1">
            <a:schemeClr val="dk1"/>
          </a:effectRef>
          <a:fontRef idx="minor">
            <a:schemeClr val="lt1"/>
          </a:fontRef>
        </p:style>
        <p:txBody>
          <a:bodyPr lIns="685800" tIns="228600" rIns="457200" bIns="228600" rtlCol="0" anchor="ctr"/>
          <a:lstStyle/>
          <a:p>
            <a:pPr marL="685800" indent="-685800" algn="l">
              <a:buChar char="✔"/>
            </a:pPr>
            <a:r>
              <a:rPr lang="en-GB" sz="1800" dirty="0"/>
              <a:t>Teamwork is essential for person-centred care</a:t>
            </a:r>
          </a:p>
          <a:p>
            <a:pPr marL="685800" indent="-685800" algn="l">
              <a:buChar char="✔"/>
            </a:pPr>
            <a:r>
              <a:rPr lang="en-GB" sz="1800" dirty="0"/>
              <a:t>The “Big Five” behaviours drive effective collaboration</a:t>
            </a:r>
          </a:p>
          <a:p>
            <a:pPr marL="685800" indent="-685800" algn="l">
              <a:buChar char="✔"/>
            </a:pPr>
            <a:r>
              <a:rPr lang="en-GB" sz="1800" dirty="0"/>
              <a:t>Practical application in Isaac’s case demonstrates real impact</a:t>
            </a:r>
          </a:p>
          <a:p>
            <a:pPr marL="685800" indent="-685800" algn="l">
              <a:buChar char="✔"/>
            </a:pPr>
            <a:r>
              <a:rPr lang="en-GB" sz="1800" dirty="0"/>
              <a:t>Continuous reflection and communication build employability skills</a:t>
            </a:r>
          </a:p>
          <a:p>
            <a:pPr marL="685800" indent="-685800" algn="l">
              <a:buChar char="✔"/>
            </a:pPr>
            <a:r>
              <a:rPr lang="en-GB" sz="1800" dirty="0"/>
              <a:t>My action plan ensures growth in team leadership and communication</a:t>
            </a:r>
          </a:p>
        </p:txBody>
      </p:sp>
    </p:spTree>
    <p:extLst>
      <p:ext uri="{BB962C8B-B14F-4D97-AF65-F5344CB8AC3E}">
        <p14:creationId xmlns:p14="http://schemas.microsoft.com/office/powerpoint/2010/main" val="2991852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chemeClr val="bg1">
            <a:lumMod val="8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4B2E83"/>
          </a:solidFill>
          <a:ln/>
        </p:spPr>
        <p:txBody>
          <a:bodyPr/>
          <a:lstStyle/>
          <a:p>
            <a:endParaRPr lang="en-GB"/>
          </a:p>
        </p:txBody>
      </p:sp>
      <p:sp>
        <p:nvSpPr>
          <p:cNvPr id="3" name="Text 1"/>
          <p:cNvSpPr/>
          <p:nvPr/>
        </p:nvSpPr>
        <p:spPr>
          <a:xfrm>
            <a:off x="457200" y="137160"/>
            <a:ext cx="8229600" cy="45720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References</a:t>
            </a:r>
            <a:endParaRPr lang="en-US" sz="2200" dirty="0"/>
          </a:p>
        </p:txBody>
      </p:sp>
      <p:sp>
        <p:nvSpPr>
          <p:cNvPr id="4" name="Text 2"/>
          <p:cNvSpPr/>
          <p:nvPr/>
        </p:nvSpPr>
        <p:spPr>
          <a:xfrm>
            <a:off x="457200" y="1097280"/>
            <a:ext cx="8229600" cy="502920"/>
          </a:xfrm>
          <a:prstGeom prst="rect">
            <a:avLst/>
          </a:prstGeom>
          <a:noFill/>
          <a:ln/>
        </p:spPr>
        <p:txBody>
          <a:bodyPr wrap="square" rtlCol="0" anchor="t"/>
          <a:lstStyle/>
          <a:p>
            <a:pPr marL="0" indent="0" algn="l">
              <a:buNone/>
            </a:pPr>
            <a:r>
              <a:rPr lang="en-US" sz="950" dirty="0">
                <a:solidFill>
                  <a:srgbClr val="1A1A1A"/>
                </a:solidFill>
                <a:latin typeface="Calibri" pitchFamily="34" charset="0"/>
                <a:ea typeface="Calibri" pitchFamily="34" charset="-122"/>
                <a:cs typeface="Calibri" pitchFamily="34" charset="-120"/>
              </a:rPr>
              <a:t>Department for Education (DfE) (2021) Statutory framework for the early years foundation stage. London: DfE. Available at: https://www.gov.uk/government/publications/early-years-foundation-stage-framework--2 (Accessed: 10 June 2026).</a:t>
            </a:r>
            <a:endParaRPr lang="en-US" sz="950" dirty="0"/>
          </a:p>
        </p:txBody>
      </p:sp>
      <p:sp>
        <p:nvSpPr>
          <p:cNvPr id="5" name="Text 3"/>
          <p:cNvSpPr/>
          <p:nvPr/>
        </p:nvSpPr>
        <p:spPr>
          <a:xfrm>
            <a:off x="457200" y="1645920"/>
            <a:ext cx="8229600" cy="502920"/>
          </a:xfrm>
          <a:prstGeom prst="rect">
            <a:avLst/>
          </a:prstGeom>
          <a:noFill/>
          <a:ln/>
        </p:spPr>
        <p:txBody>
          <a:bodyPr wrap="square" rtlCol="0" anchor="t"/>
          <a:lstStyle/>
          <a:p>
            <a:pPr marL="0" indent="0" algn="l">
              <a:buNone/>
            </a:pPr>
            <a:r>
              <a:rPr lang="en-US" sz="950" dirty="0">
                <a:solidFill>
                  <a:srgbClr val="1A1A1A"/>
                </a:solidFill>
                <a:latin typeface="Calibri" pitchFamily="34" charset="0"/>
                <a:ea typeface="Calibri" pitchFamily="34" charset="-122"/>
                <a:cs typeface="Calibri" pitchFamily="34" charset="-120"/>
              </a:rPr>
              <a:t>Gerhardt, S. (2004) Why love matters: how affection shapes a baby's brain. London: Routledge.</a:t>
            </a:r>
            <a:endParaRPr lang="en-US" sz="950" dirty="0"/>
          </a:p>
        </p:txBody>
      </p:sp>
      <p:sp>
        <p:nvSpPr>
          <p:cNvPr id="6" name="Text 4"/>
          <p:cNvSpPr/>
          <p:nvPr/>
        </p:nvSpPr>
        <p:spPr>
          <a:xfrm>
            <a:off x="457200" y="2194560"/>
            <a:ext cx="8229600" cy="502920"/>
          </a:xfrm>
          <a:prstGeom prst="rect">
            <a:avLst/>
          </a:prstGeom>
          <a:noFill/>
          <a:ln/>
        </p:spPr>
        <p:txBody>
          <a:bodyPr wrap="square" rtlCol="0" anchor="t"/>
          <a:lstStyle/>
          <a:p>
            <a:pPr marL="0" indent="0" algn="l">
              <a:buNone/>
            </a:pPr>
            <a:r>
              <a:rPr lang="en-US" sz="950" dirty="0">
                <a:solidFill>
                  <a:srgbClr val="1A1A1A"/>
                </a:solidFill>
                <a:latin typeface="Calibri" pitchFamily="34" charset="0"/>
                <a:ea typeface="Calibri" pitchFamily="34" charset="-122"/>
                <a:cs typeface="Calibri" pitchFamily="34" charset="-120"/>
              </a:rPr>
              <a:t>Hook, J.N., Davis, D.E., Owen, J., Worthington, E.L. and Utsey, S.O. (2017) Cultural humility: engaging diverse identities in therapy. Washington, DC: American Psychological Association.</a:t>
            </a:r>
            <a:endParaRPr lang="en-US" sz="950" dirty="0"/>
          </a:p>
        </p:txBody>
      </p:sp>
      <p:sp>
        <p:nvSpPr>
          <p:cNvPr id="7" name="Text 5"/>
          <p:cNvSpPr/>
          <p:nvPr/>
        </p:nvSpPr>
        <p:spPr>
          <a:xfrm>
            <a:off x="457200" y="2743200"/>
            <a:ext cx="8229600" cy="502920"/>
          </a:xfrm>
          <a:prstGeom prst="rect">
            <a:avLst/>
          </a:prstGeom>
          <a:noFill/>
          <a:ln/>
        </p:spPr>
        <p:txBody>
          <a:bodyPr wrap="square" rtlCol="0" anchor="t"/>
          <a:lstStyle/>
          <a:p>
            <a:pPr marL="0" indent="0" algn="l">
              <a:buNone/>
            </a:pPr>
            <a:r>
              <a:rPr lang="en-US" sz="950" dirty="0">
                <a:solidFill>
                  <a:srgbClr val="1A1A1A"/>
                </a:solidFill>
                <a:latin typeface="Calibri" pitchFamily="34" charset="0"/>
                <a:ea typeface="Calibri" pitchFamily="34" charset="-122"/>
                <a:cs typeface="Calibri" pitchFamily="34" charset="-120"/>
              </a:rPr>
              <a:t>NHS England (2019) NHS long term plan. Leeds: NHS England. Available at: https://www.longtermplan.nhs.uk (Accessed: 10 June 2026).</a:t>
            </a:r>
            <a:endParaRPr lang="en-US" sz="950" dirty="0"/>
          </a:p>
        </p:txBody>
      </p:sp>
      <p:sp>
        <p:nvSpPr>
          <p:cNvPr id="8" name="Text 6"/>
          <p:cNvSpPr/>
          <p:nvPr/>
        </p:nvSpPr>
        <p:spPr>
          <a:xfrm>
            <a:off x="457200" y="3291840"/>
            <a:ext cx="8229600" cy="502920"/>
          </a:xfrm>
          <a:prstGeom prst="rect">
            <a:avLst/>
          </a:prstGeom>
          <a:noFill/>
          <a:ln/>
        </p:spPr>
        <p:txBody>
          <a:bodyPr wrap="square" rtlCol="0" anchor="t"/>
          <a:lstStyle/>
          <a:p>
            <a:pPr marL="0" indent="0" algn="l">
              <a:buNone/>
            </a:pPr>
            <a:r>
              <a:rPr lang="en-US" sz="950" dirty="0">
                <a:solidFill>
                  <a:srgbClr val="1A1A1A"/>
                </a:solidFill>
                <a:latin typeface="Calibri" pitchFamily="34" charset="0"/>
                <a:ea typeface="Calibri" pitchFamily="34" charset="-122"/>
                <a:cs typeface="Calibri" pitchFamily="34" charset="-120"/>
              </a:rPr>
              <a:t>Salas, E., Sims, D.E. and Burke, C.S. (2005) 'Is there a "Big Five" in teamwork?', Small Group Research, 36(5), pp. 555–599.</a:t>
            </a:r>
            <a:endParaRPr lang="en-US" sz="950" dirty="0"/>
          </a:p>
        </p:txBody>
      </p:sp>
      <p:sp>
        <p:nvSpPr>
          <p:cNvPr id="9" name="Text 7"/>
          <p:cNvSpPr/>
          <p:nvPr/>
        </p:nvSpPr>
        <p:spPr>
          <a:xfrm>
            <a:off x="457200" y="3840480"/>
            <a:ext cx="8229600" cy="502920"/>
          </a:xfrm>
          <a:prstGeom prst="rect">
            <a:avLst/>
          </a:prstGeom>
          <a:noFill/>
          <a:ln/>
        </p:spPr>
        <p:txBody>
          <a:bodyPr wrap="square" rtlCol="0" anchor="t"/>
          <a:lstStyle/>
          <a:p>
            <a:pPr marL="0" indent="0" algn="l">
              <a:buNone/>
            </a:pPr>
            <a:r>
              <a:rPr lang="en-US" sz="950" dirty="0">
                <a:solidFill>
                  <a:srgbClr val="1A1A1A"/>
                </a:solidFill>
                <a:latin typeface="Calibri" pitchFamily="34" charset="0"/>
                <a:ea typeface="Calibri" pitchFamily="34" charset="-122"/>
                <a:cs typeface="Calibri" pitchFamily="34" charset="-120"/>
              </a:rPr>
              <a:t>West, M.A. (2012) Effective teamwork: practical lessons from organizational research. 3rd edn. Oxford: BPS Blackwell.</a:t>
            </a:r>
            <a:endParaRPr lang="en-US" sz="950"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194</TotalTime>
  <Words>1124</Words>
  <Application>Microsoft Office PowerPoint</Application>
  <PresentationFormat>On-screen Show (16:9)</PresentationFormat>
  <Paragraphs>83</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Cambria</vt:lpstr>
      <vt:lpstr>Trebuchet MS</vt:lpstr>
      <vt:lpstr>Wingdings 3</vt:lpstr>
      <vt:lpstr>Facet</vt:lpstr>
      <vt:lpstr>PowerPoint Presentation</vt:lpstr>
      <vt:lpstr>Student name             Rajni Devi    student ID                   2508602    programme                certificate of higher education skill for the workplace (health and social care)  Module                       professional development within health and social care  module code              LCSH4009  Assignment title        self awareness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 A Key Skill for Health and Social Care</dc:title>
  <dc:subject>PptxGenJS Presentation</dc:subject>
  <dc:creator>Health and Social Care Student</dc:creator>
  <cp:lastModifiedBy>rajni devi</cp:lastModifiedBy>
  <cp:revision>22</cp:revision>
  <dcterms:created xsi:type="dcterms:W3CDTF">2026-06-12T13:00:19Z</dcterms:created>
  <dcterms:modified xsi:type="dcterms:W3CDTF">2026-06-17T10:06:57Z</dcterms:modified>
</cp:coreProperties>
</file>