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5"/>
  </p:notesMasterIdLst>
  <p:sldIdLst>
    <p:sldId id="258" r:id="rId24"/>
    <p:sldId id="261" r:id="rId25"/>
    <p:sldId id="265" r:id="rId26"/>
    <p:sldId id="313" r:id="rId27"/>
    <p:sldId id="269" r:id="rId28"/>
    <p:sldId id="303" r:id="rId29"/>
    <p:sldId id="266" r:id="rId30"/>
    <p:sldId id="270" r:id="rId31"/>
    <p:sldId id="271" r:id="rId32"/>
    <p:sldId id="296" r:id="rId33"/>
    <p:sldId id="272" r:id="rId34"/>
    <p:sldId id="273" r:id="rId35"/>
    <p:sldId id="297" r:id="rId36"/>
    <p:sldId id="314" r:id="rId37"/>
    <p:sldId id="315" r:id="rId38"/>
    <p:sldId id="298" r:id="rId39"/>
    <p:sldId id="300" r:id="rId40"/>
    <p:sldId id="304" r:id="rId41"/>
    <p:sldId id="301" r:id="rId42"/>
    <p:sldId id="282" r:id="rId43"/>
    <p:sldId id="294" r:id="rId44"/>
    <p:sldId id="295" r:id="rId45"/>
    <p:sldId id="274" r:id="rId46"/>
    <p:sldId id="283" r:id="rId47"/>
    <p:sldId id="291" r:id="rId48"/>
    <p:sldId id="284" r:id="rId49"/>
    <p:sldId id="285" r:id="rId50"/>
    <p:sldId id="302" r:id="rId51"/>
    <p:sldId id="292" r:id="rId52"/>
    <p:sldId id="305" r:id="rId53"/>
    <p:sldId id="306" r:id="rId54"/>
    <p:sldId id="308" r:id="rId55"/>
    <p:sldId id="309" r:id="rId56"/>
    <p:sldId id="307" r:id="rId57"/>
    <p:sldId id="311" r:id="rId58"/>
    <p:sldId id="310" r:id="rId59"/>
    <p:sldId id="293" r:id="rId60"/>
    <p:sldId id="286" r:id="rId61"/>
    <p:sldId id="287" r:id="rId62"/>
    <p:sldId id="299" r:id="rId63"/>
    <p:sldId id="288"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08"/>
    <p:restoredTop sz="94679"/>
  </p:normalViewPr>
  <p:slideViewPr>
    <p:cSldViewPr snapToGrid="0">
      <p:cViewPr varScale="1">
        <p:scale>
          <a:sx n="104" d="100"/>
          <a:sy n="104" d="100"/>
        </p:scale>
        <p:origin x="368"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diagrams/_rels/data1.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042F37-12D2-41A8-BBDE-F9D46DDC6E9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490918-08A0-4C92-A4B7-2D9D7679FF3C}">
      <dgm:prSet/>
      <dgm:spPr/>
      <dgm:t>
        <a:bodyPr/>
        <a:lstStyle/>
        <a:p>
          <a:r>
            <a:rPr lang="en-GB"/>
            <a:t>Aim</a:t>
          </a:r>
          <a:endParaRPr lang="en-US"/>
        </a:p>
      </dgm:t>
    </dgm:pt>
    <dgm:pt modelId="{3BD8FB87-45AA-4814-8CCE-DE4789670DDB}" type="parTrans" cxnId="{C6403277-C37B-4331-A6A9-D5D8DAD566E0}">
      <dgm:prSet/>
      <dgm:spPr/>
      <dgm:t>
        <a:bodyPr/>
        <a:lstStyle/>
        <a:p>
          <a:endParaRPr lang="en-US"/>
        </a:p>
      </dgm:t>
    </dgm:pt>
    <dgm:pt modelId="{65AD5336-F3A8-4BAB-950A-F940475F0122}" type="sibTrans" cxnId="{C6403277-C37B-4331-A6A9-D5D8DAD566E0}">
      <dgm:prSet/>
      <dgm:spPr/>
      <dgm:t>
        <a:bodyPr/>
        <a:lstStyle/>
        <a:p>
          <a:endParaRPr lang="en-US"/>
        </a:p>
      </dgm:t>
    </dgm:pt>
    <dgm:pt modelId="{881916DF-2FD4-49B7-BF92-AE2F23FED78A}">
      <dgm:prSet/>
      <dgm:spPr/>
      <dgm:t>
        <a:bodyPr/>
        <a:lstStyle/>
        <a:p>
          <a:r>
            <a:rPr lang="en-GB"/>
            <a:t>Types of reports</a:t>
          </a:r>
          <a:endParaRPr lang="en-US"/>
        </a:p>
      </dgm:t>
    </dgm:pt>
    <dgm:pt modelId="{4870ED2D-8D19-4304-8B0E-2D3EE32D0224}" type="parTrans" cxnId="{0C3E926C-7CEE-4D48-9417-2FBFDA942AC5}">
      <dgm:prSet/>
      <dgm:spPr/>
      <dgm:t>
        <a:bodyPr/>
        <a:lstStyle/>
        <a:p>
          <a:endParaRPr lang="en-US"/>
        </a:p>
      </dgm:t>
    </dgm:pt>
    <dgm:pt modelId="{6D2FD242-F445-48AF-91EA-8852ADBD42F2}" type="sibTrans" cxnId="{0C3E926C-7CEE-4D48-9417-2FBFDA942AC5}">
      <dgm:prSet/>
      <dgm:spPr/>
      <dgm:t>
        <a:bodyPr/>
        <a:lstStyle/>
        <a:p>
          <a:endParaRPr lang="en-US"/>
        </a:p>
      </dgm:t>
    </dgm:pt>
    <dgm:pt modelId="{362E3B5F-1B8D-4DE4-AA68-0F038A039DAF}">
      <dgm:prSet/>
      <dgm:spPr/>
      <dgm:t>
        <a:bodyPr/>
        <a:lstStyle/>
        <a:p>
          <a:r>
            <a:rPr lang="en-GB"/>
            <a:t>Principles</a:t>
          </a:r>
          <a:endParaRPr lang="en-US"/>
        </a:p>
      </dgm:t>
    </dgm:pt>
    <dgm:pt modelId="{031166EE-4AED-43C9-AF17-118CBDDB2CAF}" type="parTrans" cxnId="{AB6DEB02-087F-405F-8E54-932322917DA8}">
      <dgm:prSet/>
      <dgm:spPr/>
      <dgm:t>
        <a:bodyPr/>
        <a:lstStyle/>
        <a:p>
          <a:endParaRPr lang="en-US"/>
        </a:p>
      </dgm:t>
    </dgm:pt>
    <dgm:pt modelId="{4B9B3384-AF3A-48B2-9CC0-14E43DE73A1E}" type="sibTrans" cxnId="{AB6DEB02-087F-405F-8E54-932322917DA8}">
      <dgm:prSet/>
      <dgm:spPr/>
      <dgm:t>
        <a:bodyPr/>
        <a:lstStyle/>
        <a:p>
          <a:endParaRPr lang="en-US"/>
        </a:p>
      </dgm:t>
    </dgm:pt>
    <dgm:pt modelId="{21040E31-E757-46E2-B847-30D274998958}">
      <dgm:prSet/>
      <dgm:spPr/>
      <dgm:t>
        <a:bodyPr/>
        <a:lstStyle/>
        <a:p>
          <a:r>
            <a:rPr lang="en-GB"/>
            <a:t>Styles</a:t>
          </a:r>
          <a:endParaRPr lang="en-US"/>
        </a:p>
      </dgm:t>
    </dgm:pt>
    <dgm:pt modelId="{86585843-D5E1-4F64-A112-3CFB4C7CA36C}" type="parTrans" cxnId="{A49CCDFB-C692-4CA8-B4D5-9DA2FAAF3087}">
      <dgm:prSet/>
      <dgm:spPr/>
      <dgm:t>
        <a:bodyPr/>
        <a:lstStyle/>
        <a:p>
          <a:endParaRPr lang="en-US"/>
        </a:p>
      </dgm:t>
    </dgm:pt>
    <dgm:pt modelId="{9DBD6D0C-C13D-4435-8301-F28061427EFF}" type="sibTrans" cxnId="{A49CCDFB-C692-4CA8-B4D5-9DA2FAAF3087}">
      <dgm:prSet/>
      <dgm:spPr/>
      <dgm:t>
        <a:bodyPr/>
        <a:lstStyle/>
        <a:p>
          <a:endParaRPr lang="en-US"/>
        </a:p>
      </dgm:t>
    </dgm:pt>
    <dgm:pt modelId="{5C947B59-3974-4DF2-BD25-CFE482CDB765}">
      <dgm:prSet/>
      <dgm:spPr/>
      <dgm:t>
        <a:bodyPr/>
        <a:lstStyle/>
        <a:p>
          <a:r>
            <a:rPr lang="en-GB"/>
            <a:t>Structure</a:t>
          </a:r>
          <a:endParaRPr lang="en-US"/>
        </a:p>
      </dgm:t>
    </dgm:pt>
    <dgm:pt modelId="{144CDDDA-BBB4-4657-AA4B-53B012DFA3FE}" type="parTrans" cxnId="{7B50285C-1526-4D8C-A3B4-713A8812DBE4}">
      <dgm:prSet/>
      <dgm:spPr/>
      <dgm:t>
        <a:bodyPr/>
        <a:lstStyle/>
        <a:p>
          <a:endParaRPr lang="en-US"/>
        </a:p>
      </dgm:t>
    </dgm:pt>
    <dgm:pt modelId="{D0CD47FE-851F-43EE-BA6C-6DA9ED8679EC}" type="sibTrans" cxnId="{7B50285C-1526-4D8C-A3B4-713A8812DBE4}">
      <dgm:prSet/>
      <dgm:spPr/>
      <dgm:t>
        <a:bodyPr/>
        <a:lstStyle/>
        <a:p>
          <a:endParaRPr lang="en-US"/>
        </a:p>
      </dgm:t>
    </dgm:pt>
    <dgm:pt modelId="{F6B3A465-D95D-47D8-96A2-73CC86F60BFF}">
      <dgm:prSet/>
      <dgm:spPr/>
      <dgm:t>
        <a:bodyPr/>
        <a:lstStyle/>
        <a:p>
          <a:r>
            <a:rPr lang="en-GB"/>
            <a:t>Ethics</a:t>
          </a:r>
          <a:endParaRPr lang="en-US"/>
        </a:p>
      </dgm:t>
    </dgm:pt>
    <dgm:pt modelId="{F86BA72C-F5F6-4462-B3D5-2A3034E19427}" type="parTrans" cxnId="{BEAA5823-6AA1-4D4D-BCC8-620423025724}">
      <dgm:prSet/>
      <dgm:spPr/>
      <dgm:t>
        <a:bodyPr/>
        <a:lstStyle/>
        <a:p>
          <a:endParaRPr lang="en-US"/>
        </a:p>
      </dgm:t>
    </dgm:pt>
    <dgm:pt modelId="{C9C23A67-CB3E-4630-9E75-3CC94540BF70}" type="sibTrans" cxnId="{BEAA5823-6AA1-4D4D-BCC8-620423025724}">
      <dgm:prSet/>
      <dgm:spPr/>
      <dgm:t>
        <a:bodyPr/>
        <a:lstStyle/>
        <a:p>
          <a:endParaRPr lang="en-US"/>
        </a:p>
      </dgm:t>
    </dgm:pt>
    <dgm:pt modelId="{A8A29F97-E619-4719-9AE7-5E5EBA0A850F}">
      <dgm:prSet/>
      <dgm:spPr/>
      <dgm:t>
        <a:bodyPr/>
        <a:lstStyle/>
        <a:p>
          <a:r>
            <a:rPr lang="en-GB"/>
            <a:t>Summary</a:t>
          </a:r>
          <a:endParaRPr lang="en-US"/>
        </a:p>
      </dgm:t>
    </dgm:pt>
    <dgm:pt modelId="{63F66F3F-977C-45B4-B5EE-7FED9DF9B4F2}" type="parTrans" cxnId="{06B727B4-6502-434D-B0D8-B5893FB4BC83}">
      <dgm:prSet/>
      <dgm:spPr/>
      <dgm:t>
        <a:bodyPr/>
        <a:lstStyle/>
        <a:p>
          <a:endParaRPr lang="en-US"/>
        </a:p>
      </dgm:t>
    </dgm:pt>
    <dgm:pt modelId="{5494C411-AFC4-4CED-A1F2-A2A869A9879C}" type="sibTrans" cxnId="{06B727B4-6502-434D-B0D8-B5893FB4BC83}">
      <dgm:prSet/>
      <dgm:spPr/>
      <dgm:t>
        <a:bodyPr/>
        <a:lstStyle/>
        <a:p>
          <a:endParaRPr lang="en-US"/>
        </a:p>
      </dgm:t>
    </dgm:pt>
    <dgm:pt modelId="{EF4A10D7-9ADB-4613-9E1E-D2AA1261EC93}" type="pres">
      <dgm:prSet presAssocID="{FD042F37-12D2-41A8-BBDE-F9D46DDC6E93}" presName="root" presStyleCnt="0">
        <dgm:presLayoutVars>
          <dgm:dir/>
          <dgm:resizeHandles val="exact"/>
        </dgm:presLayoutVars>
      </dgm:prSet>
      <dgm:spPr/>
    </dgm:pt>
    <dgm:pt modelId="{E947355C-DEEE-443F-AF59-56FF6FC75F8A}" type="pres">
      <dgm:prSet presAssocID="{5F490918-08A0-4C92-A4B7-2D9D7679FF3C}" presName="compNode" presStyleCnt="0"/>
      <dgm:spPr/>
    </dgm:pt>
    <dgm:pt modelId="{E64155AF-6E9E-4105-9095-EE0EB65D99E6}" type="pres">
      <dgm:prSet presAssocID="{5F490918-08A0-4C92-A4B7-2D9D7679FF3C}" presName="bgRect" presStyleLbl="bgShp" presStyleIdx="0" presStyleCnt="7"/>
      <dgm:spPr/>
    </dgm:pt>
    <dgm:pt modelId="{A19D836A-6D8F-47D8-B22C-6F9866BF1C3A}" type="pres">
      <dgm:prSet presAssocID="{5F490918-08A0-4C92-A4B7-2D9D7679FF3C}" presName="iconRect" presStyleLbl="node1" presStyleIdx="0" presStyleCnt="7"/>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56D35DE8-465A-4663-9F65-268AAD29CC69}" type="pres">
      <dgm:prSet presAssocID="{5F490918-08A0-4C92-A4B7-2D9D7679FF3C}" presName="spaceRect" presStyleCnt="0"/>
      <dgm:spPr/>
    </dgm:pt>
    <dgm:pt modelId="{447FF2F4-252F-4A6D-B64F-CC0CC701014F}" type="pres">
      <dgm:prSet presAssocID="{5F490918-08A0-4C92-A4B7-2D9D7679FF3C}" presName="parTx" presStyleLbl="revTx" presStyleIdx="0" presStyleCnt="7">
        <dgm:presLayoutVars>
          <dgm:chMax val="0"/>
          <dgm:chPref val="0"/>
        </dgm:presLayoutVars>
      </dgm:prSet>
      <dgm:spPr/>
    </dgm:pt>
    <dgm:pt modelId="{0418AC08-AA95-4DC7-A3CA-397106A9E1CD}" type="pres">
      <dgm:prSet presAssocID="{65AD5336-F3A8-4BAB-950A-F940475F0122}" presName="sibTrans" presStyleCnt="0"/>
      <dgm:spPr/>
    </dgm:pt>
    <dgm:pt modelId="{04A17411-4480-443D-AD74-4D6F3D54CFC3}" type="pres">
      <dgm:prSet presAssocID="{881916DF-2FD4-49B7-BF92-AE2F23FED78A}" presName="compNode" presStyleCnt="0"/>
      <dgm:spPr/>
    </dgm:pt>
    <dgm:pt modelId="{E82C9E86-25E9-4E12-B52A-7F161D2D9288}" type="pres">
      <dgm:prSet presAssocID="{881916DF-2FD4-49B7-BF92-AE2F23FED78A}" presName="bgRect" presStyleLbl="bgShp" presStyleIdx="1" presStyleCnt="7"/>
      <dgm:spPr/>
    </dgm:pt>
    <dgm:pt modelId="{193BC132-C85E-4A47-8491-BF7928D5F49B}" type="pres">
      <dgm:prSet presAssocID="{881916DF-2FD4-49B7-BF92-AE2F23FED78A}" presName="iconRect" presStyleLbl="node1" presStyleIdx="1" presStyleCnt="7"/>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B6F3F0A-15EC-4E43-81E7-A65683B0D765}" type="pres">
      <dgm:prSet presAssocID="{881916DF-2FD4-49B7-BF92-AE2F23FED78A}" presName="spaceRect" presStyleCnt="0"/>
      <dgm:spPr/>
    </dgm:pt>
    <dgm:pt modelId="{8A62F890-9948-4132-99FD-F2B93FE22BE3}" type="pres">
      <dgm:prSet presAssocID="{881916DF-2FD4-49B7-BF92-AE2F23FED78A}" presName="parTx" presStyleLbl="revTx" presStyleIdx="1" presStyleCnt="7">
        <dgm:presLayoutVars>
          <dgm:chMax val="0"/>
          <dgm:chPref val="0"/>
        </dgm:presLayoutVars>
      </dgm:prSet>
      <dgm:spPr/>
    </dgm:pt>
    <dgm:pt modelId="{8A753153-DCD6-4129-A3C7-EB484F2A5644}" type="pres">
      <dgm:prSet presAssocID="{6D2FD242-F445-48AF-91EA-8852ADBD42F2}" presName="sibTrans" presStyleCnt="0"/>
      <dgm:spPr/>
    </dgm:pt>
    <dgm:pt modelId="{AB8607A0-0C0A-4F23-B5F7-BDF353975B1A}" type="pres">
      <dgm:prSet presAssocID="{362E3B5F-1B8D-4DE4-AA68-0F038A039DAF}" presName="compNode" presStyleCnt="0"/>
      <dgm:spPr/>
    </dgm:pt>
    <dgm:pt modelId="{55E156B2-033D-4B32-9FC3-3482E50E2507}" type="pres">
      <dgm:prSet presAssocID="{362E3B5F-1B8D-4DE4-AA68-0F038A039DAF}" presName="bgRect" presStyleLbl="bgShp" presStyleIdx="2" presStyleCnt="7"/>
      <dgm:spPr/>
    </dgm:pt>
    <dgm:pt modelId="{511529B2-3F2D-4F07-9E3E-7609E95C9C16}" type="pres">
      <dgm:prSet presAssocID="{362E3B5F-1B8D-4DE4-AA68-0F038A039DAF}" presName="iconRect" presStyleLbl="node1" presStyleIdx="2" presStyleCnt="7"/>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CF8C8C37-0B49-465D-95CD-ADBA34F65826}" type="pres">
      <dgm:prSet presAssocID="{362E3B5F-1B8D-4DE4-AA68-0F038A039DAF}" presName="spaceRect" presStyleCnt="0"/>
      <dgm:spPr/>
    </dgm:pt>
    <dgm:pt modelId="{EDB57057-82EA-4DE1-9D3A-491D70F8A1AF}" type="pres">
      <dgm:prSet presAssocID="{362E3B5F-1B8D-4DE4-AA68-0F038A039DAF}" presName="parTx" presStyleLbl="revTx" presStyleIdx="2" presStyleCnt="7">
        <dgm:presLayoutVars>
          <dgm:chMax val="0"/>
          <dgm:chPref val="0"/>
        </dgm:presLayoutVars>
      </dgm:prSet>
      <dgm:spPr/>
    </dgm:pt>
    <dgm:pt modelId="{EBB4B3E6-8336-432B-8DE1-2BCD6E5FB086}" type="pres">
      <dgm:prSet presAssocID="{4B9B3384-AF3A-48B2-9CC0-14E43DE73A1E}" presName="sibTrans" presStyleCnt="0"/>
      <dgm:spPr/>
    </dgm:pt>
    <dgm:pt modelId="{71716555-3077-42BE-A4FC-C5F86C8332EF}" type="pres">
      <dgm:prSet presAssocID="{21040E31-E757-46E2-B847-30D274998958}" presName="compNode" presStyleCnt="0"/>
      <dgm:spPr/>
    </dgm:pt>
    <dgm:pt modelId="{400953FC-7B2F-4006-BE87-A4E9F72B724F}" type="pres">
      <dgm:prSet presAssocID="{21040E31-E757-46E2-B847-30D274998958}" presName="bgRect" presStyleLbl="bgShp" presStyleIdx="3" presStyleCnt="7"/>
      <dgm:spPr/>
    </dgm:pt>
    <dgm:pt modelId="{54F741DB-284C-4E3D-A827-10DD3670B5AD}" type="pres">
      <dgm:prSet presAssocID="{21040E31-E757-46E2-B847-30D274998958}" presName="iconRect" presStyleLbl="node1" presStyleIdx="3" presStyleCnt="7"/>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mono"/>
        </a:ext>
      </dgm:extLst>
    </dgm:pt>
    <dgm:pt modelId="{6B3E52EA-DD35-4ED0-8D70-B239937A0EC7}" type="pres">
      <dgm:prSet presAssocID="{21040E31-E757-46E2-B847-30D274998958}" presName="spaceRect" presStyleCnt="0"/>
      <dgm:spPr/>
    </dgm:pt>
    <dgm:pt modelId="{AB7C13BC-7C6F-4E8E-BB5A-83518474DC2D}" type="pres">
      <dgm:prSet presAssocID="{21040E31-E757-46E2-B847-30D274998958}" presName="parTx" presStyleLbl="revTx" presStyleIdx="3" presStyleCnt="7">
        <dgm:presLayoutVars>
          <dgm:chMax val="0"/>
          <dgm:chPref val="0"/>
        </dgm:presLayoutVars>
      </dgm:prSet>
      <dgm:spPr/>
    </dgm:pt>
    <dgm:pt modelId="{91B84D94-0DF0-4BAC-83B2-8346ECD2EB96}" type="pres">
      <dgm:prSet presAssocID="{9DBD6D0C-C13D-4435-8301-F28061427EFF}" presName="sibTrans" presStyleCnt="0"/>
      <dgm:spPr/>
    </dgm:pt>
    <dgm:pt modelId="{EEFF6AF3-BDB2-426C-8531-35197B86B942}" type="pres">
      <dgm:prSet presAssocID="{5C947B59-3974-4DF2-BD25-CFE482CDB765}" presName="compNode" presStyleCnt="0"/>
      <dgm:spPr/>
    </dgm:pt>
    <dgm:pt modelId="{EE99DB95-2330-4E80-8DE4-2382FDF4DD95}" type="pres">
      <dgm:prSet presAssocID="{5C947B59-3974-4DF2-BD25-CFE482CDB765}" presName="bgRect" presStyleLbl="bgShp" presStyleIdx="4" presStyleCnt="7"/>
      <dgm:spPr/>
    </dgm:pt>
    <dgm:pt modelId="{C0E42214-A994-4895-BE7A-1E68C9481DF1}" type="pres">
      <dgm:prSet presAssocID="{5C947B59-3974-4DF2-BD25-CFE482CDB765}" presName="iconRect" presStyleLbl="node1" presStyleIdx="4" presStyleCnt="7"/>
      <dgm:spPr>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lo"/>
        </a:ext>
      </dgm:extLst>
    </dgm:pt>
    <dgm:pt modelId="{8BA9732C-3108-48E3-9437-5D80E7B1216F}" type="pres">
      <dgm:prSet presAssocID="{5C947B59-3974-4DF2-BD25-CFE482CDB765}" presName="spaceRect" presStyleCnt="0"/>
      <dgm:spPr/>
    </dgm:pt>
    <dgm:pt modelId="{F2EABFEF-F630-497F-9504-AF2F514747C7}" type="pres">
      <dgm:prSet presAssocID="{5C947B59-3974-4DF2-BD25-CFE482CDB765}" presName="parTx" presStyleLbl="revTx" presStyleIdx="4" presStyleCnt="7">
        <dgm:presLayoutVars>
          <dgm:chMax val="0"/>
          <dgm:chPref val="0"/>
        </dgm:presLayoutVars>
      </dgm:prSet>
      <dgm:spPr/>
    </dgm:pt>
    <dgm:pt modelId="{AD96478E-C1C3-4859-8E5B-5CB50C3DF826}" type="pres">
      <dgm:prSet presAssocID="{D0CD47FE-851F-43EE-BA6C-6DA9ED8679EC}" presName="sibTrans" presStyleCnt="0"/>
      <dgm:spPr/>
    </dgm:pt>
    <dgm:pt modelId="{CF35E45B-814C-42E4-BD54-43FAC4DD9A42}" type="pres">
      <dgm:prSet presAssocID="{F6B3A465-D95D-47D8-96A2-73CC86F60BFF}" presName="compNode" presStyleCnt="0"/>
      <dgm:spPr/>
    </dgm:pt>
    <dgm:pt modelId="{2A8A6C0B-C401-4D87-8DF4-83836CD0D464}" type="pres">
      <dgm:prSet presAssocID="{F6B3A465-D95D-47D8-96A2-73CC86F60BFF}" presName="bgRect" presStyleLbl="bgShp" presStyleIdx="5" presStyleCnt="7"/>
      <dgm:spPr/>
    </dgm:pt>
    <dgm:pt modelId="{F1E810F8-656D-42DA-B1E2-09E214F60DD9}" type="pres">
      <dgm:prSet presAssocID="{F6B3A465-D95D-47D8-96A2-73CC86F60BFF}" presName="iconRect" presStyleLbl="node1" presStyleIdx="5" presStyleCnt="7"/>
      <dgm:spPr>
        <a:blipFill>
          <a:blip xmlns:r="http://schemas.openxmlformats.org/officeDocument/2006/relationships"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02E6A2C4-2F22-48D1-9481-D56A97338248}" type="pres">
      <dgm:prSet presAssocID="{F6B3A465-D95D-47D8-96A2-73CC86F60BFF}" presName="spaceRect" presStyleCnt="0"/>
      <dgm:spPr/>
    </dgm:pt>
    <dgm:pt modelId="{0CCECA7E-43C0-4A64-A9B0-BA96817E46BE}" type="pres">
      <dgm:prSet presAssocID="{F6B3A465-D95D-47D8-96A2-73CC86F60BFF}" presName="parTx" presStyleLbl="revTx" presStyleIdx="5" presStyleCnt="7">
        <dgm:presLayoutVars>
          <dgm:chMax val="0"/>
          <dgm:chPref val="0"/>
        </dgm:presLayoutVars>
      </dgm:prSet>
      <dgm:spPr/>
    </dgm:pt>
    <dgm:pt modelId="{1EDBB41D-7C6A-4816-BB54-59383214AB9C}" type="pres">
      <dgm:prSet presAssocID="{C9C23A67-CB3E-4630-9E75-3CC94540BF70}" presName="sibTrans" presStyleCnt="0"/>
      <dgm:spPr/>
    </dgm:pt>
    <dgm:pt modelId="{8D140C7A-7452-4D4F-8DEB-582BF1BFDC98}" type="pres">
      <dgm:prSet presAssocID="{A8A29F97-E619-4719-9AE7-5E5EBA0A850F}" presName="compNode" presStyleCnt="0"/>
      <dgm:spPr/>
    </dgm:pt>
    <dgm:pt modelId="{029240B7-89FD-4FDC-9C94-FB1C4B20F742}" type="pres">
      <dgm:prSet presAssocID="{A8A29F97-E619-4719-9AE7-5E5EBA0A850F}" presName="bgRect" presStyleLbl="bgShp" presStyleIdx="6" presStyleCnt="7"/>
      <dgm:spPr/>
    </dgm:pt>
    <dgm:pt modelId="{6196240F-1C69-4E08-99CC-F0E8E522EBB5}" type="pres">
      <dgm:prSet presAssocID="{A8A29F97-E619-4719-9AE7-5E5EBA0A850F}" presName="iconRect" presStyleLbl="node1" presStyleIdx="6" presStyleCnt="7"/>
      <dgm:spPr>
        <a:blipFill>
          <a:blip xmlns:r="http://schemas.openxmlformats.org/officeDocument/2006/relationships" r:embed="rId13"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List"/>
        </a:ext>
      </dgm:extLst>
    </dgm:pt>
    <dgm:pt modelId="{A5B9BD16-DA19-4B1F-A4C8-3395CC705981}" type="pres">
      <dgm:prSet presAssocID="{A8A29F97-E619-4719-9AE7-5E5EBA0A850F}" presName="spaceRect" presStyleCnt="0"/>
      <dgm:spPr/>
    </dgm:pt>
    <dgm:pt modelId="{0284DEE6-A65C-42CB-906E-041003E1C0CD}" type="pres">
      <dgm:prSet presAssocID="{A8A29F97-E619-4719-9AE7-5E5EBA0A850F}" presName="parTx" presStyleLbl="revTx" presStyleIdx="6" presStyleCnt="7">
        <dgm:presLayoutVars>
          <dgm:chMax val="0"/>
          <dgm:chPref val="0"/>
        </dgm:presLayoutVars>
      </dgm:prSet>
      <dgm:spPr/>
    </dgm:pt>
  </dgm:ptLst>
  <dgm:cxnLst>
    <dgm:cxn modelId="{AB6DEB02-087F-405F-8E54-932322917DA8}" srcId="{FD042F37-12D2-41A8-BBDE-F9D46DDC6E93}" destId="{362E3B5F-1B8D-4DE4-AA68-0F038A039DAF}" srcOrd="2" destOrd="0" parTransId="{031166EE-4AED-43C9-AF17-118CBDDB2CAF}" sibTransId="{4B9B3384-AF3A-48B2-9CC0-14E43DE73A1E}"/>
    <dgm:cxn modelId="{BEAA5823-6AA1-4D4D-BCC8-620423025724}" srcId="{FD042F37-12D2-41A8-BBDE-F9D46DDC6E93}" destId="{F6B3A465-D95D-47D8-96A2-73CC86F60BFF}" srcOrd="5" destOrd="0" parTransId="{F86BA72C-F5F6-4462-B3D5-2A3034E19427}" sibTransId="{C9C23A67-CB3E-4630-9E75-3CC94540BF70}"/>
    <dgm:cxn modelId="{7B50285C-1526-4D8C-A3B4-713A8812DBE4}" srcId="{FD042F37-12D2-41A8-BBDE-F9D46DDC6E93}" destId="{5C947B59-3974-4DF2-BD25-CFE482CDB765}" srcOrd="4" destOrd="0" parTransId="{144CDDDA-BBB4-4657-AA4B-53B012DFA3FE}" sibTransId="{D0CD47FE-851F-43EE-BA6C-6DA9ED8679EC}"/>
    <dgm:cxn modelId="{E1C7F269-3FBE-47AE-A0BD-78CE168E0D3E}" type="presOf" srcId="{FD042F37-12D2-41A8-BBDE-F9D46DDC6E93}" destId="{EF4A10D7-9ADB-4613-9E1E-D2AA1261EC93}" srcOrd="0" destOrd="0" presId="urn:microsoft.com/office/officeart/2018/2/layout/IconVerticalSolidList"/>
    <dgm:cxn modelId="{0C3E926C-7CEE-4D48-9417-2FBFDA942AC5}" srcId="{FD042F37-12D2-41A8-BBDE-F9D46DDC6E93}" destId="{881916DF-2FD4-49B7-BF92-AE2F23FED78A}" srcOrd="1" destOrd="0" parTransId="{4870ED2D-8D19-4304-8B0E-2D3EE32D0224}" sibTransId="{6D2FD242-F445-48AF-91EA-8852ADBD42F2}"/>
    <dgm:cxn modelId="{C6403277-C37B-4331-A6A9-D5D8DAD566E0}" srcId="{FD042F37-12D2-41A8-BBDE-F9D46DDC6E93}" destId="{5F490918-08A0-4C92-A4B7-2D9D7679FF3C}" srcOrd="0" destOrd="0" parTransId="{3BD8FB87-45AA-4814-8CCE-DE4789670DDB}" sibTransId="{65AD5336-F3A8-4BAB-950A-F940475F0122}"/>
    <dgm:cxn modelId="{A674689F-5197-4B7C-A3BF-C5C668AA2875}" type="presOf" srcId="{881916DF-2FD4-49B7-BF92-AE2F23FED78A}" destId="{8A62F890-9948-4132-99FD-F2B93FE22BE3}" srcOrd="0" destOrd="0" presId="urn:microsoft.com/office/officeart/2018/2/layout/IconVerticalSolidList"/>
    <dgm:cxn modelId="{602F10B0-DB6A-4F9A-9849-E84A99106666}" type="presOf" srcId="{21040E31-E757-46E2-B847-30D274998958}" destId="{AB7C13BC-7C6F-4E8E-BB5A-83518474DC2D}" srcOrd="0" destOrd="0" presId="urn:microsoft.com/office/officeart/2018/2/layout/IconVerticalSolidList"/>
    <dgm:cxn modelId="{4E813AB1-0200-4135-9BA5-747D8B78991B}" type="presOf" srcId="{F6B3A465-D95D-47D8-96A2-73CC86F60BFF}" destId="{0CCECA7E-43C0-4A64-A9B0-BA96817E46BE}" srcOrd="0" destOrd="0" presId="urn:microsoft.com/office/officeart/2018/2/layout/IconVerticalSolidList"/>
    <dgm:cxn modelId="{FC8FB5B3-7054-4827-8901-D3AA8498B25C}" type="presOf" srcId="{362E3B5F-1B8D-4DE4-AA68-0F038A039DAF}" destId="{EDB57057-82EA-4DE1-9D3A-491D70F8A1AF}" srcOrd="0" destOrd="0" presId="urn:microsoft.com/office/officeart/2018/2/layout/IconVerticalSolidList"/>
    <dgm:cxn modelId="{06B727B4-6502-434D-B0D8-B5893FB4BC83}" srcId="{FD042F37-12D2-41A8-BBDE-F9D46DDC6E93}" destId="{A8A29F97-E619-4719-9AE7-5E5EBA0A850F}" srcOrd="6" destOrd="0" parTransId="{63F66F3F-977C-45B4-B5EE-7FED9DF9B4F2}" sibTransId="{5494C411-AFC4-4CED-A1F2-A2A869A9879C}"/>
    <dgm:cxn modelId="{74A6DBBE-23D6-415C-B7A6-790FE7CCCAE1}" type="presOf" srcId="{5F490918-08A0-4C92-A4B7-2D9D7679FF3C}" destId="{447FF2F4-252F-4A6D-B64F-CC0CC701014F}" srcOrd="0" destOrd="0" presId="urn:microsoft.com/office/officeart/2018/2/layout/IconVerticalSolidList"/>
    <dgm:cxn modelId="{10A501CC-D329-4AC9-9DE3-932ED3D575B5}" type="presOf" srcId="{5C947B59-3974-4DF2-BD25-CFE482CDB765}" destId="{F2EABFEF-F630-497F-9504-AF2F514747C7}" srcOrd="0" destOrd="0" presId="urn:microsoft.com/office/officeart/2018/2/layout/IconVerticalSolidList"/>
    <dgm:cxn modelId="{AF3B73F5-4DAE-491B-A63B-C16B66AB8C5D}" type="presOf" srcId="{A8A29F97-E619-4719-9AE7-5E5EBA0A850F}" destId="{0284DEE6-A65C-42CB-906E-041003E1C0CD}" srcOrd="0" destOrd="0" presId="urn:microsoft.com/office/officeart/2018/2/layout/IconVerticalSolidList"/>
    <dgm:cxn modelId="{A49CCDFB-C692-4CA8-B4D5-9DA2FAAF3087}" srcId="{FD042F37-12D2-41A8-BBDE-F9D46DDC6E93}" destId="{21040E31-E757-46E2-B847-30D274998958}" srcOrd="3" destOrd="0" parTransId="{86585843-D5E1-4F64-A112-3CFB4C7CA36C}" sibTransId="{9DBD6D0C-C13D-4435-8301-F28061427EFF}"/>
    <dgm:cxn modelId="{3601B454-D8AF-40BE-9F6A-E8DF135F17E4}" type="presParOf" srcId="{EF4A10D7-9ADB-4613-9E1E-D2AA1261EC93}" destId="{E947355C-DEEE-443F-AF59-56FF6FC75F8A}" srcOrd="0" destOrd="0" presId="urn:microsoft.com/office/officeart/2018/2/layout/IconVerticalSolidList"/>
    <dgm:cxn modelId="{A64B8C9A-F85F-4CB6-B4DF-CFFFD4623443}" type="presParOf" srcId="{E947355C-DEEE-443F-AF59-56FF6FC75F8A}" destId="{E64155AF-6E9E-4105-9095-EE0EB65D99E6}" srcOrd="0" destOrd="0" presId="urn:microsoft.com/office/officeart/2018/2/layout/IconVerticalSolidList"/>
    <dgm:cxn modelId="{061D37E9-DEF6-40B4-A419-623A561B9EF3}" type="presParOf" srcId="{E947355C-DEEE-443F-AF59-56FF6FC75F8A}" destId="{A19D836A-6D8F-47D8-B22C-6F9866BF1C3A}" srcOrd="1" destOrd="0" presId="urn:microsoft.com/office/officeart/2018/2/layout/IconVerticalSolidList"/>
    <dgm:cxn modelId="{D1A81FDC-8C28-486B-9929-682EC65E1D2D}" type="presParOf" srcId="{E947355C-DEEE-443F-AF59-56FF6FC75F8A}" destId="{56D35DE8-465A-4663-9F65-268AAD29CC69}" srcOrd="2" destOrd="0" presId="urn:microsoft.com/office/officeart/2018/2/layout/IconVerticalSolidList"/>
    <dgm:cxn modelId="{11DF28FF-A861-4440-9D4F-77896451E343}" type="presParOf" srcId="{E947355C-DEEE-443F-AF59-56FF6FC75F8A}" destId="{447FF2F4-252F-4A6D-B64F-CC0CC701014F}" srcOrd="3" destOrd="0" presId="urn:microsoft.com/office/officeart/2018/2/layout/IconVerticalSolidList"/>
    <dgm:cxn modelId="{01B9CBAB-8EA8-4BF4-B95D-73CDBCA38A3B}" type="presParOf" srcId="{EF4A10D7-9ADB-4613-9E1E-D2AA1261EC93}" destId="{0418AC08-AA95-4DC7-A3CA-397106A9E1CD}" srcOrd="1" destOrd="0" presId="urn:microsoft.com/office/officeart/2018/2/layout/IconVerticalSolidList"/>
    <dgm:cxn modelId="{F0B0BE53-0ADF-4A12-A3E3-098CAEFFF4CF}" type="presParOf" srcId="{EF4A10D7-9ADB-4613-9E1E-D2AA1261EC93}" destId="{04A17411-4480-443D-AD74-4D6F3D54CFC3}" srcOrd="2" destOrd="0" presId="urn:microsoft.com/office/officeart/2018/2/layout/IconVerticalSolidList"/>
    <dgm:cxn modelId="{1290E5C3-E92D-4498-A86B-14A2B6309AB5}" type="presParOf" srcId="{04A17411-4480-443D-AD74-4D6F3D54CFC3}" destId="{E82C9E86-25E9-4E12-B52A-7F161D2D9288}" srcOrd="0" destOrd="0" presId="urn:microsoft.com/office/officeart/2018/2/layout/IconVerticalSolidList"/>
    <dgm:cxn modelId="{43060E8F-50DD-4F54-A182-78E5E0A170CA}" type="presParOf" srcId="{04A17411-4480-443D-AD74-4D6F3D54CFC3}" destId="{193BC132-C85E-4A47-8491-BF7928D5F49B}" srcOrd="1" destOrd="0" presId="urn:microsoft.com/office/officeart/2018/2/layout/IconVerticalSolidList"/>
    <dgm:cxn modelId="{13FBD512-4C28-4C4D-9F06-6DD1FC4ACB0E}" type="presParOf" srcId="{04A17411-4480-443D-AD74-4D6F3D54CFC3}" destId="{CB6F3F0A-15EC-4E43-81E7-A65683B0D765}" srcOrd="2" destOrd="0" presId="urn:microsoft.com/office/officeart/2018/2/layout/IconVerticalSolidList"/>
    <dgm:cxn modelId="{3C22CA9F-D450-4494-A320-A5D3BCA86C3F}" type="presParOf" srcId="{04A17411-4480-443D-AD74-4D6F3D54CFC3}" destId="{8A62F890-9948-4132-99FD-F2B93FE22BE3}" srcOrd="3" destOrd="0" presId="urn:microsoft.com/office/officeart/2018/2/layout/IconVerticalSolidList"/>
    <dgm:cxn modelId="{D7B81DEB-221B-42DA-9C32-E478C1A935C5}" type="presParOf" srcId="{EF4A10D7-9ADB-4613-9E1E-D2AA1261EC93}" destId="{8A753153-DCD6-4129-A3C7-EB484F2A5644}" srcOrd="3" destOrd="0" presId="urn:microsoft.com/office/officeart/2018/2/layout/IconVerticalSolidList"/>
    <dgm:cxn modelId="{0719D423-DCE7-4C03-BC8C-1A51F132A037}" type="presParOf" srcId="{EF4A10D7-9ADB-4613-9E1E-D2AA1261EC93}" destId="{AB8607A0-0C0A-4F23-B5F7-BDF353975B1A}" srcOrd="4" destOrd="0" presId="urn:microsoft.com/office/officeart/2018/2/layout/IconVerticalSolidList"/>
    <dgm:cxn modelId="{BB79C857-2547-45B4-B6A6-0BF36DCA49AA}" type="presParOf" srcId="{AB8607A0-0C0A-4F23-B5F7-BDF353975B1A}" destId="{55E156B2-033D-4B32-9FC3-3482E50E2507}" srcOrd="0" destOrd="0" presId="urn:microsoft.com/office/officeart/2018/2/layout/IconVerticalSolidList"/>
    <dgm:cxn modelId="{54A22276-44DE-4B35-819D-2E73E1D408EC}" type="presParOf" srcId="{AB8607A0-0C0A-4F23-B5F7-BDF353975B1A}" destId="{511529B2-3F2D-4F07-9E3E-7609E95C9C16}" srcOrd="1" destOrd="0" presId="urn:microsoft.com/office/officeart/2018/2/layout/IconVerticalSolidList"/>
    <dgm:cxn modelId="{13B32540-4527-4B9C-A8BB-27A7D7FC25A4}" type="presParOf" srcId="{AB8607A0-0C0A-4F23-B5F7-BDF353975B1A}" destId="{CF8C8C37-0B49-465D-95CD-ADBA34F65826}" srcOrd="2" destOrd="0" presId="urn:microsoft.com/office/officeart/2018/2/layout/IconVerticalSolidList"/>
    <dgm:cxn modelId="{E0BC918B-513F-4B47-AAFE-6DE195446392}" type="presParOf" srcId="{AB8607A0-0C0A-4F23-B5F7-BDF353975B1A}" destId="{EDB57057-82EA-4DE1-9D3A-491D70F8A1AF}" srcOrd="3" destOrd="0" presId="urn:microsoft.com/office/officeart/2018/2/layout/IconVerticalSolidList"/>
    <dgm:cxn modelId="{BEAAEAC3-CF03-47F2-B807-3D0C6B66D2F0}" type="presParOf" srcId="{EF4A10D7-9ADB-4613-9E1E-D2AA1261EC93}" destId="{EBB4B3E6-8336-432B-8DE1-2BCD6E5FB086}" srcOrd="5" destOrd="0" presId="urn:microsoft.com/office/officeart/2018/2/layout/IconVerticalSolidList"/>
    <dgm:cxn modelId="{4899F1EC-392B-48CA-B084-A2471F062465}" type="presParOf" srcId="{EF4A10D7-9ADB-4613-9E1E-D2AA1261EC93}" destId="{71716555-3077-42BE-A4FC-C5F86C8332EF}" srcOrd="6" destOrd="0" presId="urn:microsoft.com/office/officeart/2018/2/layout/IconVerticalSolidList"/>
    <dgm:cxn modelId="{8F4D1587-E015-436C-8083-BAD951B2EE82}" type="presParOf" srcId="{71716555-3077-42BE-A4FC-C5F86C8332EF}" destId="{400953FC-7B2F-4006-BE87-A4E9F72B724F}" srcOrd="0" destOrd="0" presId="urn:microsoft.com/office/officeart/2018/2/layout/IconVerticalSolidList"/>
    <dgm:cxn modelId="{BA0C9DAB-787F-4FFB-83F2-C29193D2E1D6}" type="presParOf" srcId="{71716555-3077-42BE-A4FC-C5F86C8332EF}" destId="{54F741DB-284C-4E3D-A827-10DD3670B5AD}" srcOrd="1" destOrd="0" presId="urn:microsoft.com/office/officeart/2018/2/layout/IconVerticalSolidList"/>
    <dgm:cxn modelId="{E25C4301-B420-413E-80B9-4E4713E299F4}" type="presParOf" srcId="{71716555-3077-42BE-A4FC-C5F86C8332EF}" destId="{6B3E52EA-DD35-4ED0-8D70-B239937A0EC7}" srcOrd="2" destOrd="0" presId="urn:microsoft.com/office/officeart/2018/2/layout/IconVerticalSolidList"/>
    <dgm:cxn modelId="{78D4BC36-6847-4A28-99DC-2C5CD0545DB0}" type="presParOf" srcId="{71716555-3077-42BE-A4FC-C5F86C8332EF}" destId="{AB7C13BC-7C6F-4E8E-BB5A-83518474DC2D}" srcOrd="3" destOrd="0" presId="urn:microsoft.com/office/officeart/2018/2/layout/IconVerticalSolidList"/>
    <dgm:cxn modelId="{4C210485-12A9-49CD-88E9-F3A7230D82E8}" type="presParOf" srcId="{EF4A10D7-9ADB-4613-9E1E-D2AA1261EC93}" destId="{91B84D94-0DF0-4BAC-83B2-8346ECD2EB96}" srcOrd="7" destOrd="0" presId="urn:microsoft.com/office/officeart/2018/2/layout/IconVerticalSolidList"/>
    <dgm:cxn modelId="{D62ED7FD-8A83-4C02-933A-F4B107687AD8}" type="presParOf" srcId="{EF4A10D7-9ADB-4613-9E1E-D2AA1261EC93}" destId="{EEFF6AF3-BDB2-426C-8531-35197B86B942}" srcOrd="8" destOrd="0" presId="urn:microsoft.com/office/officeart/2018/2/layout/IconVerticalSolidList"/>
    <dgm:cxn modelId="{42552D37-A47F-4632-8A20-2A6B214FE757}" type="presParOf" srcId="{EEFF6AF3-BDB2-426C-8531-35197B86B942}" destId="{EE99DB95-2330-4E80-8DE4-2382FDF4DD95}" srcOrd="0" destOrd="0" presId="urn:microsoft.com/office/officeart/2018/2/layout/IconVerticalSolidList"/>
    <dgm:cxn modelId="{5EC0A533-A581-45CE-B450-39B001ABCA80}" type="presParOf" srcId="{EEFF6AF3-BDB2-426C-8531-35197B86B942}" destId="{C0E42214-A994-4895-BE7A-1E68C9481DF1}" srcOrd="1" destOrd="0" presId="urn:microsoft.com/office/officeart/2018/2/layout/IconVerticalSolidList"/>
    <dgm:cxn modelId="{C185919E-DD58-4BA9-9EA5-5D2BBB4FF6BA}" type="presParOf" srcId="{EEFF6AF3-BDB2-426C-8531-35197B86B942}" destId="{8BA9732C-3108-48E3-9437-5D80E7B1216F}" srcOrd="2" destOrd="0" presId="urn:microsoft.com/office/officeart/2018/2/layout/IconVerticalSolidList"/>
    <dgm:cxn modelId="{36043D94-D9B7-4DF8-982F-48DC69ED9B03}" type="presParOf" srcId="{EEFF6AF3-BDB2-426C-8531-35197B86B942}" destId="{F2EABFEF-F630-497F-9504-AF2F514747C7}" srcOrd="3" destOrd="0" presId="urn:microsoft.com/office/officeart/2018/2/layout/IconVerticalSolidList"/>
    <dgm:cxn modelId="{E960D2B9-F48E-4184-8F0A-0DBF928DA07A}" type="presParOf" srcId="{EF4A10D7-9ADB-4613-9E1E-D2AA1261EC93}" destId="{AD96478E-C1C3-4859-8E5B-5CB50C3DF826}" srcOrd="9" destOrd="0" presId="urn:microsoft.com/office/officeart/2018/2/layout/IconVerticalSolidList"/>
    <dgm:cxn modelId="{065AC2A8-A559-4B1A-8FEE-35978A77FCB7}" type="presParOf" srcId="{EF4A10D7-9ADB-4613-9E1E-D2AA1261EC93}" destId="{CF35E45B-814C-42E4-BD54-43FAC4DD9A42}" srcOrd="10" destOrd="0" presId="urn:microsoft.com/office/officeart/2018/2/layout/IconVerticalSolidList"/>
    <dgm:cxn modelId="{A6DE62A8-05B4-4EDA-BF18-01A575CC7613}" type="presParOf" srcId="{CF35E45B-814C-42E4-BD54-43FAC4DD9A42}" destId="{2A8A6C0B-C401-4D87-8DF4-83836CD0D464}" srcOrd="0" destOrd="0" presId="urn:microsoft.com/office/officeart/2018/2/layout/IconVerticalSolidList"/>
    <dgm:cxn modelId="{D7339EF0-DFB1-4603-937E-DBF8617C9A1A}" type="presParOf" srcId="{CF35E45B-814C-42E4-BD54-43FAC4DD9A42}" destId="{F1E810F8-656D-42DA-B1E2-09E214F60DD9}" srcOrd="1" destOrd="0" presId="urn:microsoft.com/office/officeart/2018/2/layout/IconVerticalSolidList"/>
    <dgm:cxn modelId="{E3255E14-C06F-4FEE-94DD-80A0DE68785C}" type="presParOf" srcId="{CF35E45B-814C-42E4-BD54-43FAC4DD9A42}" destId="{02E6A2C4-2F22-48D1-9481-D56A97338248}" srcOrd="2" destOrd="0" presId="urn:microsoft.com/office/officeart/2018/2/layout/IconVerticalSolidList"/>
    <dgm:cxn modelId="{75FF977D-3E94-4A93-9060-9B4C082A782B}" type="presParOf" srcId="{CF35E45B-814C-42E4-BD54-43FAC4DD9A42}" destId="{0CCECA7E-43C0-4A64-A9B0-BA96817E46BE}" srcOrd="3" destOrd="0" presId="urn:microsoft.com/office/officeart/2018/2/layout/IconVerticalSolidList"/>
    <dgm:cxn modelId="{966EA836-2086-4784-8DD9-C487B2A46AEF}" type="presParOf" srcId="{EF4A10D7-9ADB-4613-9E1E-D2AA1261EC93}" destId="{1EDBB41D-7C6A-4816-BB54-59383214AB9C}" srcOrd="11" destOrd="0" presId="urn:microsoft.com/office/officeart/2018/2/layout/IconVerticalSolidList"/>
    <dgm:cxn modelId="{1D479503-AD00-415D-9578-59519D21872E}" type="presParOf" srcId="{EF4A10D7-9ADB-4613-9E1E-D2AA1261EC93}" destId="{8D140C7A-7452-4D4F-8DEB-582BF1BFDC98}" srcOrd="12" destOrd="0" presId="urn:microsoft.com/office/officeart/2018/2/layout/IconVerticalSolidList"/>
    <dgm:cxn modelId="{279D4AB3-B9C7-4DB6-89D1-E5BCB6D08ACD}" type="presParOf" srcId="{8D140C7A-7452-4D4F-8DEB-582BF1BFDC98}" destId="{029240B7-89FD-4FDC-9C94-FB1C4B20F742}" srcOrd="0" destOrd="0" presId="urn:microsoft.com/office/officeart/2018/2/layout/IconVerticalSolidList"/>
    <dgm:cxn modelId="{F1BDAAD7-4F3A-4199-8B66-BB02961D2AEE}" type="presParOf" srcId="{8D140C7A-7452-4D4F-8DEB-582BF1BFDC98}" destId="{6196240F-1C69-4E08-99CC-F0E8E522EBB5}" srcOrd="1" destOrd="0" presId="urn:microsoft.com/office/officeart/2018/2/layout/IconVerticalSolidList"/>
    <dgm:cxn modelId="{F0785E55-195C-42C2-952A-3DD54D2F8D98}" type="presParOf" srcId="{8D140C7A-7452-4D4F-8DEB-582BF1BFDC98}" destId="{A5B9BD16-DA19-4B1F-A4C8-3395CC705981}" srcOrd="2" destOrd="0" presId="urn:microsoft.com/office/officeart/2018/2/layout/IconVerticalSolidList"/>
    <dgm:cxn modelId="{5DB43621-B7AD-4BE5-BDD5-704314F0ED06}" type="presParOf" srcId="{8D140C7A-7452-4D4F-8DEB-582BF1BFDC98}" destId="{0284DEE6-A65C-42CB-906E-041003E1C0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494B86-42D8-490B-AD78-388FCE9C833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2E08E42-80A4-467C-A183-C228618F5CD2}">
      <dgm:prSet/>
      <dgm:spPr/>
      <dgm:t>
        <a:bodyPr/>
        <a:lstStyle/>
        <a:p>
          <a:r>
            <a:rPr lang="en-US"/>
            <a:t>Discussion:</a:t>
          </a:r>
        </a:p>
      </dgm:t>
    </dgm:pt>
    <dgm:pt modelId="{8F1F197F-5A0D-4704-82AC-A56FF9403A3B}" type="parTrans" cxnId="{17236F48-F2B1-4418-92FB-BF4AE01F581A}">
      <dgm:prSet/>
      <dgm:spPr/>
      <dgm:t>
        <a:bodyPr/>
        <a:lstStyle/>
        <a:p>
          <a:endParaRPr lang="en-US"/>
        </a:p>
      </dgm:t>
    </dgm:pt>
    <dgm:pt modelId="{982727A0-1046-459C-96C7-8695533C003D}" type="sibTrans" cxnId="{17236F48-F2B1-4418-92FB-BF4AE01F581A}">
      <dgm:prSet/>
      <dgm:spPr/>
      <dgm:t>
        <a:bodyPr/>
        <a:lstStyle/>
        <a:p>
          <a:endParaRPr lang="en-US"/>
        </a:p>
      </dgm:t>
    </dgm:pt>
    <dgm:pt modelId="{41C05DE0-BAF1-4888-AF64-1D88809670D1}">
      <dgm:prSet/>
      <dgm:spPr/>
      <dgm:t>
        <a:bodyPr/>
        <a:lstStyle/>
        <a:p>
          <a:r>
            <a:rPr lang="en-US"/>
            <a:t>This section makes up the body of the report</a:t>
          </a:r>
        </a:p>
      </dgm:t>
    </dgm:pt>
    <dgm:pt modelId="{7B80A92E-3F22-4242-BB2D-BE797F40C19F}" type="parTrans" cxnId="{939AD4FA-9922-420A-8C4E-0FD1ADBC73C4}">
      <dgm:prSet/>
      <dgm:spPr/>
      <dgm:t>
        <a:bodyPr/>
        <a:lstStyle/>
        <a:p>
          <a:endParaRPr lang="en-US"/>
        </a:p>
      </dgm:t>
    </dgm:pt>
    <dgm:pt modelId="{B4ED49E4-DAF6-4036-83BE-45F91040D986}" type="sibTrans" cxnId="{939AD4FA-9922-420A-8C4E-0FD1ADBC73C4}">
      <dgm:prSet/>
      <dgm:spPr/>
      <dgm:t>
        <a:bodyPr/>
        <a:lstStyle/>
        <a:p>
          <a:endParaRPr lang="en-US"/>
        </a:p>
      </dgm:t>
    </dgm:pt>
    <dgm:pt modelId="{09704100-6CCB-471B-840D-EB435A2CD4F9}">
      <dgm:prSet/>
      <dgm:spPr/>
      <dgm:t>
        <a:bodyPr/>
        <a:lstStyle/>
        <a:p>
          <a:r>
            <a:rPr lang="en-US"/>
            <a:t>Divided into a number of headed sections</a:t>
          </a:r>
        </a:p>
      </dgm:t>
    </dgm:pt>
    <dgm:pt modelId="{9BD79341-C089-4114-8A9F-A157DB9F12A1}" type="parTrans" cxnId="{D5942A5B-AC49-4311-9FD6-52599953A1BE}">
      <dgm:prSet/>
      <dgm:spPr/>
      <dgm:t>
        <a:bodyPr/>
        <a:lstStyle/>
        <a:p>
          <a:endParaRPr lang="en-US"/>
        </a:p>
      </dgm:t>
    </dgm:pt>
    <dgm:pt modelId="{905B3EBC-E0DC-42ED-B2F5-E727F7A45554}" type="sibTrans" cxnId="{D5942A5B-AC49-4311-9FD6-52599953A1BE}">
      <dgm:prSet/>
      <dgm:spPr/>
      <dgm:t>
        <a:bodyPr/>
        <a:lstStyle/>
        <a:p>
          <a:endParaRPr lang="en-US"/>
        </a:p>
      </dgm:t>
    </dgm:pt>
    <dgm:pt modelId="{9AB973D2-0D9F-4CC6-9729-62E89CAA96E1}">
      <dgm:prSet/>
      <dgm:spPr/>
      <dgm:t>
        <a:bodyPr/>
        <a:lstStyle/>
        <a:p>
          <a:r>
            <a:rPr lang="en-US"/>
            <a:t>These sections separate the different main ideas into a logical order</a:t>
          </a:r>
        </a:p>
      </dgm:t>
    </dgm:pt>
    <dgm:pt modelId="{4369FB7B-23DA-4232-8B74-4BB128EEB9EA}" type="parTrans" cxnId="{DB0156EE-6B04-4A14-B126-773B5139260F}">
      <dgm:prSet/>
      <dgm:spPr/>
      <dgm:t>
        <a:bodyPr/>
        <a:lstStyle/>
        <a:p>
          <a:endParaRPr lang="en-US"/>
        </a:p>
      </dgm:t>
    </dgm:pt>
    <dgm:pt modelId="{8BA4337C-C718-4637-AD0C-A841BBB06A14}" type="sibTrans" cxnId="{DB0156EE-6B04-4A14-B126-773B5139260F}">
      <dgm:prSet/>
      <dgm:spPr/>
      <dgm:t>
        <a:bodyPr/>
        <a:lstStyle/>
        <a:p>
          <a:endParaRPr lang="en-US"/>
        </a:p>
      </dgm:t>
    </dgm:pt>
    <dgm:pt modelId="{7A0BCFE6-F398-2447-8DBB-0D1BFE73EF50}" type="pres">
      <dgm:prSet presAssocID="{62494B86-42D8-490B-AD78-388FCE9C8335}" presName="outerComposite" presStyleCnt="0">
        <dgm:presLayoutVars>
          <dgm:chMax val="5"/>
          <dgm:dir/>
          <dgm:resizeHandles val="exact"/>
        </dgm:presLayoutVars>
      </dgm:prSet>
      <dgm:spPr/>
    </dgm:pt>
    <dgm:pt modelId="{FB7664BF-27B2-924B-89CA-1891D969A9CA}" type="pres">
      <dgm:prSet presAssocID="{62494B86-42D8-490B-AD78-388FCE9C8335}" presName="dummyMaxCanvas" presStyleCnt="0">
        <dgm:presLayoutVars/>
      </dgm:prSet>
      <dgm:spPr/>
    </dgm:pt>
    <dgm:pt modelId="{8EF661A8-1C38-744F-ADB4-8AD204F8CAF3}" type="pres">
      <dgm:prSet presAssocID="{62494B86-42D8-490B-AD78-388FCE9C8335}" presName="OneNode_1" presStyleLbl="node1" presStyleIdx="0" presStyleCnt="1">
        <dgm:presLayoutVars>
          <dgm:bulletEnabled val="1"/>
        </dgm:presLayoutVars>
      </dgm:prSet>
      <dgm:spPr/>
    </dgm:pt>
  </dgm:ptLst>
  <dgm:cxnLst>
    <dgm:cxn modelId="{410BF503-A097-7C44-8AFC-F3EBC142DF36}" type="presOf" srcId="{62494B86-42D8-490B-AD78-388FCE9C8335}" destId="{7A0BCFE6-F398-2447-8DBB-0D1BFE73EF50}" srcOrd="0" destOrd="0" presId="urn:microsoft.com/office/officeart/2005/8/layout/vProcess5"/>
    <dgm:cxn modelId="{6B98C513-9CDF-3043-B100-B2D01F073C01}" type="presOf" srcId="{9AB973D2-0D9F-4CC6-9729-62E89CAA96E1}" destId="{8EF661A8-1C38-744F-ADB4-8AD204F8CAF3}" srcOrd="0" destOrd="3" presId="urn:microsoft.com/office/officeart/2005/8/layout/vProcess5"/>
    <dgm:cxn modelId="{0EB6371A-7099-A542-96EF-4F015BC7367A}" type="presOf" srcId="{09704100-6CCB-471B-840D-EB435A2CD4F9}" destId="{8EF661A8-1C38-744F-ADB4-8AD204F8CAF3}" srcOrd="0" destOrd="2" presId="urn:microsoft.com/office/officeart/2005/8/layout/vProcess5"/>
    <dgm:cxn modelId="{D121A427-903E-0B43-B8C9-1475C9AEA392}" type="presOf" srcId="{41C05DE0-BAF1-4888-AF64-1D88809670D1}" destId="{8EF661A8-1C38-744F-ADB4-8AD204F8CAF3}" srcOrd="0" destOrd="1" presId="urn:microsoft.com/office/officeart/2005/8/layout/vProcess5"/>
    <dgm:cxn modelId="{A3506246-6777-DC4D-893B-153B36F4063A}" type="presOf" srcId="{C2E08E42-80A4-467C-A183-C228618F5CD2}" destId="{8EF661A8-1C38-744F-ADB4-8AD204F8CAF3}" srcOrd="0" destOrd="0" presId="urn:microsoft.com/office/officeart/2005/8/layout/vProcess5"/>
    <dgm:cxn modelId="{17236F48-F2B1-4418-92FB-BF4AE01F581A}" srcId="{62494B86-42D8-490B-AD78-388FCE9C8335}" destId="{C2E08E42-80A4-467C-A183-C228618F5CD2}" srcOrd="0" destOrd="0" parTransId="{8F1F197F-5A0D-4704-82AC-A56FF9403A3B}" sibTransId="{982727A0-1046-459C-96C7-8695533C003D}"/>
    <dgm:cxn modelId="{D5942A5B-AC49-4311-9FD6-52599953A1BE}" srcId="{C2E08E42-80A4-467C-A183-C228618F5CD2}" destId="{09704100-6CCB-471B-840D-EB435A2CD4F9}" srcOrd="1" destOrd="0" parTransId="{9BD79341-C089-4114-8A9F-A157DB9F12A1}" sibTransId="{905B3EBC-E0DC-42ED-B2F5-E727F7A45554}"/>
    <dgm:cxn modelId="{DB0156EE-6B04-4A14-B126-773B5139260F}" srcId="{C2E08E42-80A4-467C-A183-C228618F5CD2}" destId="{9AB973D2-0D9F-4CC6-9729-62E89CAA96E1}" srcOrd="2" destOrd="0" parTransId="{4369FB7B-23DA-4232-8B74-4BB128EEB9EA}" sibTransId="{8BA4337C-C718-4637-AD0C-A841BBB06A14}"/>
    <dgm:cxn modelId="{939AD4FA-9922-420A-8C4E-0FD1ADBC73C4}" srcId="{C2E08E42-80A4-467C-A183-C228618F5CD2}" destId="{41C05DE0-BAF1-4888-AF64-1D88809670D1}" srcOrd="0" destOrd="0" parTransId="{7B80A92E-3F22-4242-BB2D-BE797F40C19F}" sibTransId="{B4ED49E4-DAF6-4036-83BE-45F91040D986}"/>
    <dgm:cxn modelId="{0E38D47E-46CC-FB45-ADA4-E65B94AF3B75}" type="presParOf" srcId="{7A0BCFE6-F398-2447-8DBB-0D1BFE73EF50}" destId="{FB7664BF-27B2-924B-89CA-1891D969A9CA}" srcOrd="0" destOrd="0" presId="urn:microsoft.com/office/officeart/2005/8/layout/vProcess5"/>
    <dgm:cxn modelId="{A9A344DD-41C6-404B-895F-C4EDFDBA322C}" type="presParOf" srcId="{7A0BCFE6-F398-2447-8DBB-0D1BFE73EF50}" destId="{8EF661A8-1C38-744F-ADB4-8AD204F8CAF3}"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155AF-6E9E-4105-9095-EE0EB65D99E6}">
      <dsp:nvSpPr>
        <dsp:cNvPr id="0" name=""/>
        <dsp:cNvSpPr/>
      </dsp:nvSpPr>
      <dsp:spPr>
        <a:xfrm>
          <a:off x="0" y="470"/>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D836A-6D8F-47D8-B22C-6F9866BF1C3A}">
      <dsp:nvSpPr>
        <dsp:cNvPr id="0" name=""/>
        <dsp:cNvSpPr/>
      </dsp:nvSpPr>
      <dsp:spPr>
        <a:xfrm>
          <a:off x="195868" y="146157"/>
          <a:ext cx="356124" cy="356124"/>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FF2F4-252F-4A6D-B64F-CC0CC701014F}">
      <dsp:nvSpPr>
        <dsp:cNvPr id="0" name=""/>
        <dsp:cNvSpPr/>
      </dsp:nvSpPr>
      <dsp:spPr>
        <a:xfrm>
          <a:off x="747862" y="470"/>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Aim</a:t>
          </a:r>
          <a:endParaRPr lang="en-US" sz="1600" kern="1200"/>
        </a:p>
      </dsp:txBody>
      <dsp:txXfrm>
        <a:off x="747862" y="470"/>
        <a:ext cx="5515777" cy="647499"/>
      </dsp:txXfrm>
    </dsp:sp>
    <dsp:sp modelId="{E82C9E86-25E9-4E12-B52A-7F161D2D9288}">
      <dsp:nvSpPr>
        <dsp:cNvPr id="0" name=""/>
        <dsp:cNvSpPr/>
      </dsp:nvSpPr>
      <dsp:spPr>
        <a:xfrm>
          <a:off x="0" y="80984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BC132-C85E-4A47-8491-BF7928D5F49B}">
      <dsp:nvSpPr>
        <dsp:cNvPr id="0" name=""/>
        <dsp:cNvSpPr/>
      </dsp:nvSpPr>
      <dsp:spPr>
        <a:xfrm>
          <a:off x="195868" y="955532"/>
          <a:ext cx="356124" cy="356124"/>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62F890-9948-4132-99FD-F2B93FE22BE3}">
      <dsp:nvSpPr>
        <dsp:cNvPr id="0" name=""/>
        <dsp:cNvSpPr/>
      </dsp:nvSpPr>
      <dsp:spPr>
        <a:xfrm>
          <a:off x="747862" y="80984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Types of reports</a:t>
          </a:r>
          <a:endParaRPr lang="en-US" sz="1600" kern="1200"/>
        </a:p>
      </dsp:txBody>
      <dsp:txXfrm>
        <a:off x="747862" y="809844"/>
        <a:ext cx="5515777" cy="647499"/>
      </dsp:txXfrm>
    </dsp:sp>
    <dsp:sp modelId="{55E156B2-033D-4B32-9FC3-3482E50E2507}">
      <dsp:nvSpPr>
        <dsp:cNvPr id="0" name=""/>
        <dsp:cNvSpPr/>
      </dsp:nvSpPr>
      <dsp:spPr>
        <a:xfrm>
          <a:off x="0" y="1619219"/>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529B2-3F2D-4F07-9E3E-7609E95C9C16}">
      <dsp:nvSpPr>
        <dsp:cNvPr id="0" name=""/>
        <dsp:cNvSpPr/>
      </dsp:nvSpPr>
      <dsp:spPr>
        <a:xfrm>
          <a:off x="195868" y="1764906"/>
          <a:ext cx="356124" cy="356124"/>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57057-82EA-4DE1-9D3A-491D70F8A1AF}">
      <dsp:nvSpPr>
        <dsp:cNvPr id="0" name=""/>
        <dsp:cNvSpPr/>
      </dsp:nvSpPr>
      <dsp:spPr>
        <a:xfrm>
          <a:off x="747862" y="1619219"/>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Principles</a:t>
          </a:r>
          <a:endParaRPr lang="en-US" sz="1600" kern="1200"/>
        </a:p>
      </dsp:txBody>
      <dsp:txXfrm>
        <a:off x="747862" y="1619219"/>
        <a:ext cx="5515777" cy="647499"/>
      </dsp:txXfrm>
    </dsp:sp>
    <dsp:sp modelId="{400953FC-7B2F-4006-BE87-A4E9F72B724F}">
      <dsp:nvSpPr>
        <dsp:cNvPr id="0" name=""/>
        <dsp:cNvSpPr/>
      </dsp:nvSpPr>
      <dsp:spPr>
        <a:xfrm>
          <a:off x="0" y="242859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741DB-284C-4E3D-A827-10DD3670B5AD}">
      <dsp:nvSpPr>
        <dsp:cNvPr id="0" name=""/>
        <dsp:cNvSpPr/>
      </dsp:nvSpPr>
      <dsp:spPr>
        <a:xfrm>
          <a:off x="195868" y="2574281"/>
          <a:ext cx="356124" cy="356124"/>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7C13BC-7C6F-4E8E-BB5A-83518474DC2D}">
      <dsp:nvSpPr>
        <dsp:cNvPr id="0" name=""/>
        <dsp:cNvSpPr/>
      </dsp:nvSpPr>
      <dsp:spPr>
        <a:xfrm>
          <a:off x="747862" y="242859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Styles</a:t>
          </a:r>
          <a:endParaRPr lang="en-US" sz="1600" kern="1200"/>
        </a:p>
      </dsp:txBody>
      <dsp:txXfrm>
        <a:off x="747862" y="2428594"/>
        <a:ext cx="5515777" cy="647499"/>
      </dsp:txXfrm>
    </dsp:sp>
    <dsp:sp modelId="{EE99DB95-2330-4E80-8DE4-2382FDF4DD95}">
      <dsp:nvSpPr>
        <dsp:cNvPr id="0" name=""/>
        <dsp:cNvSpPr/>
      </dsp:nvSpPr>
      <dsp:spPr>
        <a:xfrm>
          <a:off x="0" y="3237968"/>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E42214-A994-4895-BE7A-1E68C9481DF1}">
      <dsp:nvSpPr>
        <dsp:cNvPr id="0" name=""/>
        <dsp:cNvSpPr/>
      </dsp:nvSpPr>
      <dsp:spPr>
        <a:xfrm>
          <a:off x="195868" y="3383656"/>
          <a:ext cx="356124" cy="356124"/>
        </a:xfrm>
        <a:prstGeom prst="rect">
          <a:avLst/>
        </a:prstGeom>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EABFEF-F630-497F-9504-AF2F514747C7}">
      <dsp:nvSpPr>
        <dsp:cNvPr id="0" name=""/>
        <dsp:cNvSpPr/>
      </dsp:nvSpPr>
      <dsp:spPr>
        <a:xfrm>
          <a:off x="747862" y="3237968"/>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Structure</a:t>
          </a:r>
          <a:endParaRPr lang="en-US" sz="1600" kern="1200"/>
        </a:p>
      </dsp:txBody>
      <dsp:txXfrm>
        <a:off x="747862" y="3237968"/>
        <a:ext cx="5515777" cy="647499"/>
      </dsp:txXfrm>
    </dsp:sp>
    <dsp:sp modelId="{2A8A6C0B-C401-4D87-8DF4-83836CD0D464}">
      <dsp:nvSpPr>
        <dsp:cNvPr id="0" name=""/>
        <dsp:cNvSpPr/>
      </dsp:nvSpPr>
      <dsp:spPr>
        <a:xfrm>
          <a:off x="0" y="4047343"/>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810F8-656D-42DA-B1E2-09E214F60DD9}">
      <dsp:nvSpPr>
        <dsp:cNvPr id="0" name=""/>
        <dsp:cNvSpPr/>
      </dsp:nvSpPr>
      <dsp:spPr>
        <a:xfrm>
          <a:off x="195868" y="4193030"/>
          <a:ext cx="356124" cy="356124"/>
        </a:xfrm>
        <a:prstGeom prst="rect">
          <a:avLst/>
        </a:prstGeom>
        <a:blipFill>
          <a:blip xmlns:r="http://schemas.openxmlformats.org/officeDocument/2006/relationships"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CECA7E-43C0-4A64-A9B0-BA96817E46BE}">
      <dsp:nvSpPr>
        <dsp:cNvPr id="0" name=""/>
        <dsp:cNvSpPr/>
      </dsp:nvSpPr>
      <dsp:spPr>
        <a:xfrm>
          <a:off x="747862" y="4047343"/>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Ethics</a:t>
          </a:r>
          <a:endParaRPr lang="en-US" sz="1600" kern="1200"/>
        </a:p>
      </dsp:txBody>
      <dsp:txXfrm>
        <a:off x="747862" y="4047343"/>
        <a:ext cx="5515777" cy="647499"/>
      </dsp:txXfrm>
    </dsp:sp>
    <dsp:sp modelId="{029240B7-89FD-4FDC-9C94-FB1C4B20F742}">
      <dsp:nvSpPr>
        <dsp:cNvPr id="0" name=""/>
        <dsp:cNvSpPr/>
      </dsp:nvSpPr>
      <dsp:spPr>
        <a:xfrm>
          <a:off x="0" y="4856717"/>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6240F-1C69-4E08-99CC-F0E8E522EBB5}">
      <dsp:nvSpPr>
        <dsp:cNvPr id="0" name=""/>
        <dsp:cNvSpPr/>
      </dsp:nvSpPr>
      <dsp:spPr>
        <a:xfrm>
          <a:off x="195868" y="5002405"/>
          <a:ext cx="356124" cy="356124"/>
        </a:xfrm>
        <a:prstGeom prst="rect">
          <a:avLst/>
        </a:prstGeom>
        <a:blipFill>
          <a:blip xmlns:r="http://schemas.openxmlformats.org/officeDocument/2006/relationships" r:embed="rId13"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4DEE6-A65C-42CB-906E-041003E1C0CD}">
      <dsp:nvSpPr>
        <dsp:cNvPr id="0" name=""/>
        <dsp:cNvSpPr/>
      </dsp:nvSpPr>
      <dsp:spPr>
        <a:xfrm>
          <a:off x="747862" y="4856717"/>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Summary</a:t>
          </a:r>
          <a:endParaRPr lang="en-US" sz="1600" kern="1200"/>
        </a:p>
      </dsp:txBody>
      <dsp:txXfrm>
        <a:off x="747862" y="4856717"/>
        <a:ext cx="5515777" cy="647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661A8-1C38-744F-ADB4-8AD204F8CAF3}">
      <dsp:nvSpPr>
        <dsp:cNvPr id="0" name=""/>
        <dsp:cNvSpPr/>
      </dsp:nvSpPr>
      <dsp:spPr>
        <a:xfrm>
          <a:off x="0" y="922351"/>
          <a:ext cx="10927829" cy="18447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Discussion:</a:t>
          </a:r>
        </a:p>
        <a:p>
          <a:pPr marL="228600" lvl="1" indent="-228600" algn="l" defTabSz="933450">
            <a:lnSpc>
              <a:spcPct val="90000"/>
            </a:lnSpc>
            <a:spcBef>
              <a:spcPct val="0"/>
            </a:spcBef>
            <a:spcAft>
              <a:spcPct val="15000"/>
            </a:spcAft>
            <a:buChar char="•"/>
          </a:pPr>
          <a:r>
            <a:rPr lang="en-US" sz="2100" kern="1200"/>
            <a:t>This section makes up the body of the report</a:t>
          </a:r>
        </a:p>
        <a:p>
          <a:pPr marL="228600" lvl="1" indent="-228600" algn="l" defTabSz="933450">
            <a:lnSpc>
              <a:spcPct val="90000"/>
            </a:lnSpc>
            <a:spcBef>
              <a:spcPct val="0"/>
            </a:spcBef>
            <a:spcAft>
              <a:spcPct val="15000"/>
            </a:spcAft>
            <a:buChar char="•"/>
          </a:pPr>
          <a:r>
            <a:rPr lang="en-US" sz="2100" kern="1200"/>
            <a:t>Divided into a number of headed sections</a:t>
          </a:r>
        </a:p>
        <a:p>
          <a:pPr marL="228600" lvl="1" indent="-228600" algn="l" defTabSz="933450">
            <a:lnSpc>
              <a:spcPct val="90000"/>
            </a:lnSpc>
            <a:spcBef>
              <a:spcPct val="0"/>
            </a:spcBef>
            <a:spcAft>
              <a:spcPct val="15000"/>
            </a:spcAft>
            <a:buChar char="•"/>
          </a:pPr>
          <a:r>
            <a:rPr lang="en-US" sz="2100" kern="1200"/>
            <a:t>These sections separate the different main ideas into a logical order</a:t>
          </a:r>
        </a:p>
      </dsp:txBody>
      <dsp:txXfrm>
        <a:off x="54029" y="976380"/>
        <a:ext cx="10819771" cy="17366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Yemen example for ethnicity, gender and topography.</a:t>
            </a:r>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2751495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a:p>
        </p:txBody>
      </p:sp>
    </p:spTree>
    <p:extLst>
      <p:ext uri="{BB962C8B-B14F-4D97-AF65-F5344CB8AC3E}">
        <p14:creationId xmlns:p14="http://schemas.microsoft.com/office/powerpoint/2010/main" val="432342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a:p>
        </p:txBody>
      </p:sp>
    </p:spTree>
    <p:extLst>
      <p:ext uri="{BB962C8B-B14F-4D97-AF65-F5344CB8AC3E}">
        <p14:creationId xmlns:p14="http://schemas.microsoft.com/office/powerpoint/2010/main" val="3893613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baseline="0" dirty="0">
                <a:solidFill>
                  <a:srgbClr val="000000"/>
                </a:solidFill>
                <a:latin typeface="Arial" panose="020B0604020202020204" pitchFamily="34" charset="0"/>
              </a:rPr>
              <a:t>Title page: </a:t>
            </a:r>
            <a:r>
              <a:rPr lang="en-GB" sz="1200" b="0" i="0" u="none" strike="noStrike" baseline="0" dirty="0">
                <a:solidFill>
                  <a:srgbClr val="000000"/>
                </a:solidFill>
                <a:latin typeface="Arial" panose="020B0604020202020204" pitchFamily="34" charset="0"/>
              </a:rPr>
              <a:t>Including author name and affiliation (relationship with project – course/stream being studied). </a:t>
            </a:r>
          </a:p>
          <a:p>
            <a:endParaRPr lang="en-GB"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Sections: </a:t>
            </a:r>
            <a:r>
              <a:rPr lang="en-GB" sz="1200" b="0" i="0" u="none" strike="noStrike" baseline="0" dirty="0">
                <a:solidFill>
                  <a:srgbClr val="000000"/>
                </a:solidFill>
                <a:latin typeface="Arial" panose="020B0604020202020204" pitchFamily="34" charset="0"/>
              </a:rPr>
              <a:t>Ensure a TOC ‘Table of contents’ page is provided at the beginning of the report listing all report sections.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Numbering: </a:t>
            </a:r>
            <a:r>
              <a:rPr lang="en-GB" sz="1200" b="0" i="0" u="none" strike="noStrike" baseline="0" dirty="0">
                <a:solidFill>
                  <a:srgbClr val="000000"/>
                </a:solidFill>
                <a:latin typeface="Arial" panose="020B0604020202020204" pitchFamily="34" charset="0"/>
              </a:rPr>
              <a:t>Each report section including main headings and sub-headings should be numbered throughout as detailed in the notes on Moodle.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Consistency: </a:t>
            </a:r>
            <a:r>
              <a:rPr lang="en-GB" sz="1200" b="0" i="0" u="none" strike="noStrike" baseline="0" dirty="0">
                <a:solidFill>
                  <a:srgbClr val="000000"/>
                </a:solidFill>
                <a:latin typeface="Arial" panose="020B0604020202020204" pitchFamily="34" charset="0"/>
              </a:rPr>
              <a:t>A document is consistent if, for example, it always uses the same type style including face and size for document objects such as headings, sub-headings, references and content text and all lines should have the same spacing etc. Try to use WP features such as Word styles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Grammar: </a:t>
            </a:r>
            <a:r>
              <a:rPr lang="en-GB" sz="1200" b="0" i="0" u="none" strike="noStrike" baseline="0" dirty="0">
                <a:solidFill>
                  <a:srgbClr val="000000"/>
                </a:solidFill>
                <a:latin typeface="Arial" panose="020B0604020202020204" pitchFamily="34" charset="0"/>
              </a:rPr>
              <a:t>Technical documents use `passive voice' expressions, for example your report should avoid using the word `I' as much as possible. Correct spelling &amp; grammar. Word processed.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Word count: </a:t>
            </a:r>
            <a:r>
              <a:rPr lang="en-GB" sz="1200" b="0" i="0" u="none" strike="noStrike" baseline="0" dirty="0">
                <a:solidFill>
                  <a:srgbClr val="000000"/>
                </a:solidFill>
                <a:latin typeface="Arial" panose="020B0604020202020204" pitchFamily="34" charset="0"/>
              </a:rPr>
              <a:t>Generic University guidance suggests around 3500 words, however as this particular assignment has so many areas to cover, plus much of the content should have already been worked on/created in class during the course of the module and simply needs to be cut and pasted in, you should use this as a target for a </a:t>
            </a:r>
            <a:r>
              <a:rPr lang="en-GB" sz="1200" b="0" i="1" u="none" strike="noStrike" baseline="0" dirty="0">
                <a:solidFill>
                  <a:srgbClr val="000000"/>
                </a:solidFill>
                <a:latin typeface="Arial" panose="020B0604020202020204" pitchFamily="34" charset="0"/>
              </a:rPr>
              <a:t>minimum </a:t>
            </a:r>
            <a:r>
              <a:rPr lang="en-GB" sz="1200" b="0" i="0" u="none" strike="noStrike" baseline="0" dirty="0">
                <a:solidFill>
                  <a:srgbClr val="000000"/>
                </a:solidFill>
                <a:latin typeface="Arial" panose="020B0604020202020204" pitchFamily="34" charset="0"/>
              </a:rPr>
              <a:t>length, and for </a:t>
            </a:r>
            <a:r>
              <a:rPr lang="en-GB" sz="1200" b="0" i="1" u="none" strike="noStrike" baseline="0" dirty="0">
                <a:solidFill>
                  <a:srgbClr val="000000"/>
                </a:solidFill>
                <a:latin typeface="Arial" panose="020B0604020202020204" pitchFamily="34" charset="0"/>
              </a:rPr>
              <a:t>this particular assignment </a:t>
            </a:r>
            <a:r>
              <a:rPr lang="en-GB" sz="1200" b="0" i="0" u="none" strike="noStrike" baseline="0" dirty="0">
                <a:solidFill>
                  <a:srgbClr val="000000"/>
                </a:solidFill>
                <a:latin typeface="Arial" panose="020B0604020202020204" pitchFamily="34" charset="0"/>
              </a:rPr>
              <a:t>you will not be penalised if you feel restricted by this fairly low word count and end up running over the limit. You should of course still to try and write succinctly and to the point, avoiding waffle and repetition. Remember this is still a technical report, not an essay with ‘flowery’ writing! Note that other pieces of work for other assignments may require sticking closely to a word count limit so always check with your other lecturers on this matter. </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a:p>
        </p:txBody>
      </p:sp>
    </p:spTree>
    <p:extLst>
      <p:ext uri="{BB962C8B-B14F-4D97-AF65-F5344CB8AC3E}">
        <p14:creationId xmlns:p14="http://schemas.microsoft.com/office/powerpoint/2010/main" val="3338703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a:p>
        </p:txBody>
      </p:sp>
    </p:spTree>
    <p:extLst>
      <p:ext uri="{BB962C8B-B14F-4D97-AF65-F5344CB8AC3E}">
        <p14:creationId xmlns:p14="http://schemas.microsoft.com/office/powerpoint/2010/main" val="3001830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baseline="0" dirty="0">
                <a:solidFill>
                  <a:srgbClr val="000000"/>
                </a:solidFill>
                <a:latin typeface="Arial" panose="020B0604020202020204" pitchFamily="34" charset="0"/>
              </a:rPr>
              <a:t>Title page: </a:t>
            </a:r>
            <a:r>
              <a:rPr lang="en-GB" sz="1200" b="0" i="0" u="none" strike="noStrike" baseline="0" dirty="0">
                <a:solidFill>
                  <a:srgbClr val="000000"/>
                </a:solidFill>
                <a:latin typeface="Arial" panose="020B0604020202020204" pitchFamily="34" charset="0"/>
              </a:rPr>
              <a:t>Including author name and affiliation (relationship with project – course/stream being studied). </a:t>
            </a:r>
          </a:p>
          <a:p>
            <a:endParaRPr lang="en-GB"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Sections: </a:t>
            </a:r>
            <a:r>
              <a:rPr lang="en-GB" sz="1200" b="0" i="0" u="none" strike="noStrike" baseline="0" dirty="0">
                <a:solidFill>
                  <a:srgbClr val="000000"/>
                </a:solidFill>
                <a:latin typeface="Arial" panose="020B0604020202020204" pitchFamily="34" charset="0"/>
              </a:rPr>
              <a:t>Ensure a TOC ‘Table of contents’ page is provided at the beginning of the report listing all report sections.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Numbering: </a:t>
            </a:r>
            <a:r>
              <a:rPr lang="en-GB" sz="1200" b="0" i="0" u="none" strike="noStrike" baseline="0" dirty="0">
                <a:solidFill>
                  <a:srgbClr val="000000"/>
                </a:solidFill>
                <a:latin typeface="Arial" panose="020B0604020202020204" pitchFamily="34" charset="0"/>
              </a:rPr>
              <a:t>Each report section including main headings and sub-headings should be numbered throughout as detailed in the notes on Moodle.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Consistency: </a:t>
            </a:r>
            <a:r>
              <a:rPr lang="en-GB" sz="1200" b="0" i="0" u="none" strike="noStrike" baseline="0" dirty="0">
                <a:solidFill>
                  <a:srgbClr val="000000"/>
                </a:solidFill>
                <a:latin typeface="Arial" panose="020B0604020202020204" pitchFamily="34" charset="0"/>
              </a:rPr>
              <a:t>A document is consistent if, for example, it always uses the same type style including face and size for document objects such as headings, sub-headings, references and content text and all lines should have the same spacing etc. Try to use WP features such as Word styles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Grammar: </a:t>
            </a:r>
            <a:r>
              <a:rPr lang="en-GB" sz="1200" b="0" i="0" u="none" strike="noStrike" baseline="0" dirty="0">
                <a:solidFill>
                  <a:srgbClr val="000000"/>
                </a:solidFill>
                <a:latin typeface="Arial" panose="020B0604020202020204" pitchFamily="34" charset="0"/>
              </a:rPr>
              <a:t>Technical documents use `passive voice' expressions, for example your report should avoid using the word `I' as much as possible. Correct spelling &amp; grammar. Word processed.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Word count: </a:t>
            </a:r>
            <a:r>
              <a:rPr lang="en-GB" sz="1200" b="0" i="0" u="none" strike="noStrike" baseline="0" dirty="0">
                <a:solidFill>
                  <a:srgbClr val="000000"/>
                </a:solidFill>
                <a:latin typeface="Arial" panose="020B0604020202020204" pitchFamily="34" charset="0"/>
              </a:rPr>
              <a:t>Generic University guidance suggests around 3500 words, however as this particular assignment has so many areas to cover, plus much of the content should have already been worked on/created in class during the course of the module and simply needs to be cut and pasted in, you should use this as a target for a </a:t>
            </a:r>
            <a:r>
              <a:rPr lang="en-GB" sz="1200" b="0" i="1" u="none" strike="noStrike" baseline="0" dirty="0">
                <a:solidFill>
                  <a:srgbClr val="000000"/>
                </a:solidFill>
                <a:latin typeface="Arial" panose="020B0604020202020204" pitchFamily="34" charset="0"/>
              </a:rPr>
              <a:t>minimum </a:t>
            </a:r>
            <a:r>
              <a:rPr lang="en-GB" sz="1200" b="0" i="0" u="none" strike="noStrike" baseline="0" dirty="0">
                <a:solidFill>
                  <a:srgbClr val="000000"/>
                </a:solidFill>
                <a:latin typeface="Arial" panose="020B0604020202020204" pitchFamily="34" charset="0"/>
              </a:rPr>
              <a:t>length, and for </a:t>
            </a:r>
            <a:r>
              <a:rPr lang="en-GB" sz="1200" b="0" i="1" u="none" strike="noStrike" baseline="0" dirty="0">
                <a:solidFill>
                  <a:srgbClr val="000000"/>
                </a:solidFill>
                <a:latin typeface="Arial" panose="020B0604020202020204" pitchFamily="34" charset="0"/>
              </a:rPr>
              <a:t>this particular assignment </a:t>
            </a:r>
            <a:r>
              <a:rPr lang="en-GB" sz="1200" b="0" i="0" u="none" strike="noStrike" baseline="0" dirty="0">
                <a:solidFill>
                  <a:srgbClr val="000000"/>
                </a:solidFill>
                <a:latin typeface="Arial" panose="020B0604020202020204" pitchFamily="34" charset="0"/>
              </a:rPr>
              <a:t>you will not be penalised if you feel restricted by this fairly low word count and end up running over the limit. You should of course still to try and write succinctly and to the point, avoiding waffle and repetition. Remember this is still a technical report, not an essay with ‘flowery’ writing! Note that other pieces of work for other assignments may require sticking closely to a word count limit so always check with your other lecturers on this matter. </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37</a:t>
            </a:fld>
            <a:endParaRPr lang="en-US"/>
          </a:p>
        </p:txBody>
      </p:sp>
    </p:spTree>
    <p:extLst>
      <p:ext uri="{BB962C8B-B14F-4D97-AF65-F5344CB8AC3E}">
        <p14:creationId xmlns:p14="http://schemas.microsoft.com/office/powerpoint/2010/main" val="2116533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38</a:t>
            </a:fld>
            <a:endParaRPr lang="en-US"/>
          </a:p>
        </p:txBody>
      </p:sp>
    </p:spTree>
    <p:extLst>
      <p:ext uri="{BB962C8B-B14F-4D97-AF65-F5344CB8AC3E}">
        <p14:creationId xmlns:p14="http://schemas.microsoft.com/office/powerpoint/2010/main" val="504987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40</a:t>
            </a:fld>
            <a:endParaRPr lang="en-US"/>
          </a:p>
        </p:txBody>
      </p:sp>
    </p:spTree>
    <p:extLst>
      <p:ext uri="{BB962C8B-B14F-4D97-AF65-F5344CB8AC3E}">
        <p14:creationId xmlns:p14="http://schemas.microsoft.com/office/powerpoint/2010/main" val="2484350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dp.org/yemen/publications/risk-educational-childrens-booklet"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mailto:g.collett@uwtsd.ac.uk"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hyperlink" Target="https://www.openculture.com/2019/03/when-william-faulkner-set-the-world-record-for-writing-the-longest-sentence-in-literature.html"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modgovuk.sharepoint.com/sites/defnet/HOCS/Pages/JSP101.aspx"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www.mylocalservices.co.uk/images/JSP101-Writing-Guide.pdf"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263" y="1598023"/>
            <a:ext cx="11002361" cy="2160018"/>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technical authoring and communication, and provide a comprehensive systematic understanding of the knowledge required, including; preparing technical instructions and manuals and supporting documents, communicating complex technical information, gathering and disseminating technical information to customers, designers, and manufacturers</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module,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t>Systematically understand the requirements for visual aids, the principles of cognitive psychology, analyse source material and communicate ideas effectively</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t>Design and deliver instructional materials, manage complex writing and design projects and use appropriate multimedia applications</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Technical Authoring</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9347" y="1532064"/>
            <a:ext cx="3505495" cy="1622321"/>
          </a:xfrm>
          <a:prstGeom prst="rect">
            <a:avLst/>
          </a:prstGeom>
        </p:spPr>
        <p:txBody>
          <a:bodyPr vert="horz" lIns="91440" tIns="45720" rIns="91440" bIns="45720" rtlCol="0" anchor="ctr" anchorCtr="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Assessment</a:t>
            </a:r>
          </a:p>
          <a:p>
            <a:pPr>
              <a:spcBef>
                <a:spcPct val="0"/>
              </a:spcBef>
              <a:spcAft>
                <a:spcPts val="600"/>
              </a:spcAft>
            </a:pPr>
            <a:endParaRPr lang="en-US" sz="4400" dirty="0">
              <a:latin typeface="+mj-lt"/>
              <a:ea typeface="+mj-ea"/>
              <a:cs typeface="+mj-cs"/>
            </a:endParaRPr>
          </a:p>
          <a:p>
            <a:pPr>
              <a:spcBef>
                <a:spcPct val="0"/>
              </a:spcBef>
              <a:spcAft>
                <a:spcPts val="600"/>
              </a:spcAft>
            </a:pPr>
            <a:r>
              <a:rPr lang="en-US" sz="4400" kern="1200" dirty="0">
                <a:latin typeface="+mj-lt"/>
                <a:ea typeface="+mj-ea"/>
                <a:cs typeface="+mj-cs"/>
              </a:rPr>
              <a:t>ACDA 6015</a:t>
            </a:r>
          </a:p>
        </p:txBody>
      </p:sp>
      <p:sp>
        <p:nvSpPr>
          <p:cNvPr id="20" name="Rectangle 1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0526277-3623-11DA-EC73-F7659216502B}"/>
              </a:ext>
            </a:extLst>
          </p:cNvPr>
          <p:cNvPicPr>
            <a:picLocks noChangeAspect="1"/>
          </p:cNvPicPr>
          <p:nvPr/>
        </p:nvPicPr>
        <p:blipFill>
          <a:blip r:embed="rId2"/>
          <a:stretch>
            <a:fillRect/>
          </a:stretch>
        </p:blipFill>
        <p:spPr>
          <a:xfrm>
            <a:off x="5405862" y="1519712"/>
            <a:ext cx="6019331" cy="3815329"/>
          </a:xfrm>
          <a:prstGeom prst="rect">
            <a:avLst/>
          </a:prstGeom>
          <a:effectLst/>
        </p:spPr>
      </p:pic>
    </p:spTree>
    <p:extLst>
      <p:ext uri="{BB962C8B-B14F-4D97-AF65-F5344CB8AC3E}">
        <p14:creationId xmlns:p14="http://schemas.microsoft.com/office/powerpoint/2010/main" val="1037334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Assessment</a:t>
            </a:r>
          </a:p>
          <a:p>
            <a:pPr algn="ctr">
              <a:spcBef>
                <a:spcPct val="0"/>
              </a:spcBef>
              <a:spcAft>
                <a:spcPts val="600"/>
              </a:spcAft>
            </a:pPr>
            <a:endParaRPr lang="en-US" sz="3600" dirty="0">
              <a:solidFill>
                <a:srgbClr val="FFFFFF"/>
              </a:solidFill>
              <a:latin typeface="+mj-lt"/>
              <a:ea typeface="+mj-ea"/>
              <a:cs typeface="+mj-cs"/>
            </a:endParaRPr>
          </a:p>
          <a:p>
            <a:pPr algn="ctr">
              <a:spcBef>
                <a:spcPct val="0"/>
              </a:spcBef>
              <a:spcAft>
                <a:spcPts val="600"/>
              </a:spcAft>
            </a:pPr>
            <a:r>
              <a:rPr lang="en-US" sz="3600" kern="1200" dirty="0">
                <a:solidFill>
                  <a:srgbClr val="FFFFFF"/>
                </a:solidFill>
                <a:latin typeface="+mj-lt"/>
                <a:ea typeface="+mj-ea"/>
                <a:cs typeface="+mj-cs"/>
              </a:rPr>
              <a:t>ACDA 5024</a:t>
            </a:r>
          </a:p>
        </p:txBody>
      </p:sp>
      <p:pic>
        <p:nvPicPr>
          <p:cNvPr id="4" name="Picture 3" descr="A document with text and numbers&#10;&#10;Description automatically generated">
            <a:extLst>
              <a:ext uri="{FF2B5EF4-FFF2-40B4-BE49-F238E27FC236}">
                <a16:creationId xmlns:a16="http://schemas.microsoft.com/office/drawing/2014/main" id="{F6AAB748-52FD-5519-975C-B6583DD9C569}"/>
              </a:ext>
            </a:extLst>
          </p:cNvPr>
          <p:cNvPicPr>
            <a:picLocks noChangeAspect="1"/>
          </p:cNvPicPr>
          <p:nvPr/>
        </p:nvPicPr>
        <p:blipFill>
          <a:blip r:embed="rId2"/>
          <a:stretch>
            <a:fillRect/>
          </a:stretch>
        </p:blipFill>
        <p:spPr>
          <a:xfrm>
            <a:off x="4777316" y="1181730"/>
            <a:ext cx="6780700" cy="4492211"/>
          </a:xfrm>
          <a:prstGeom prst="rect">
            <a:avLst/>
          </a:prstGeom>
        </p:spPr>
      </p:pic>
    </p:spTree>
    <p:extLst>
      <p:ext uri="{BB962C8B-B14F-4D97-AF65-F5344CB8AC3E}">
        <p14:creationId xmlns:p14="http://schemas.microsoft.com/office/powerpoint/2010/main" val="3466876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926"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217001B-596D-8037-B360-E6C16BFF5C18}"/>
              </a:ext>
            </a:extLst>
          </p:cNvPr>
          <p:cNvPicPr>
            <a:picLocks noChangeAspect="1"/>
          </p:cNvPicPr>
          <p:nvPr/>
        </p:nvPicPr>
        <p:blipFill>
          <a:blip r:embed="rId2"/>
          <a:stretch>
            <a:fillRect/>
          </a:stretch>
        </p:blipFill>
        <p:spPr>
          <a:xfrm>
            <a:off x="5441735" y="1338246"/>
            <a:ext cx="5934456" cy="4181508"/>
          </a:xfrm>
          <a:prstGeom prst="rect">
            <a:avLst/>
          </a:prstGeom>
          <a:effectLst/>
        </p:spPr>
      </p:pic>
      <p:sp>
        <p:nvSpPr>
          <p:cNvPr id="6" name="Content Placeholder 1">
            <a:extLst>
              <a:ext uri="{FF2B5EF4-FFF2-40B4-BE49-F238E27FC236}">
                <a16:creationId xmlns:a16="http://schemas.microsoft.com/office/drawing/2014/main" id="{BCB12C9B-A85A-2258-CBE8-8DFADA64A201}"/>
              </a:ext>
            </a:extLst>
          </p:cNvPr>
          <p:cNvSpPr txBox="1">
            <a:spLocks/>
          </p:cNvSpPr>
          <p:nvPr/>
        </p:nvSpPr>
        <p:spPr>
          <a:xfrm>
            <a:off x="648929" y="629266"/>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latin typeface="+mj-lt"/>
                <a:ea typeface="+mj-ea"/>
                <a:cs typeface="+mj-cs"/>
              </a:rPr>
              <a:t>Reading List</a:t>
            </a:r>
            <a:endParaRPr lang="en-US" sz="4400" kern="1200" dirty="0">
              <a:latin typeface="+mj-lt"/>
              <a:ea typeface="+mj-ea"/>
              <a:cs typeface="+mj-cs"/>
            </a:endParaRPr>
          </a:p>
        </p:txBody>
      </p:sp>
    </p:spTree>
    <p:extLst>
      <p:ext uri="{BB962C8B-B14F-4D97-AF65-F5344CB8AC3E}">
        <p14:creationId xmlns:p14="http://schemas.microsoft.com/office/powerpoint/2010/main" val="2407099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23E1D987-4888-7E81-781F-52C24547CC20}"/>
              </a:ext>
            </a:extLst>
          </p:cNvPr>
          <p:cNvPicPr>
            <a:picLocks noChangeAspect="1"/>
          </p:cNvPicPr>
          <p:nvPr/>
        </p:nvPicPr>
        <p:blipFill>
          <a:blip r:embed="rId2"/>
          <a:stretch>
            <a:fillRect/>
          </a:stretch>
        </p:blipFill>
        <p:spPr>
          <a:xfrm>
            <a:off x="927100" y="1955800"/>
            <a:ext cx="10337800" cy="2946400"/>
          </a:xfrm>
          <a:prstGeom prst="rect">
            <a:avLst/>
          </a:prstGeom>
        </p:spPr>
      </p:pic>
      <p:sp>
        <p:nvSpPr>
          <p:cNvPr id="5" name="Content Placeholder 1">
            <a:extLst>
              <a:ext uri="{FF2B5EF4-FFF2-40B4-BE49-F238E27FC236}">
                <a16:creationId xmlns:a16="http://schemas.microsoft.com/office/drawing/2014/main" id="{9E24C992-5F7D-6D61-8452-8438D4130A6C}"/>
              </a:ext>
            </a:extLst>
          </p:cNvPr>
          <p:cNvSpPr txBox="1">
            <a:spLocks/>
          </p:cNvSpPr>
          <p:nvPr/>
        </p:nvSpPr>
        <p:spPr>
          <a:xfrm>
            <a:off x="5467114" y="0"/>
            <a:ext cx="6367333"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Indicative Content</a:t>
            </a:r>
          </a:p>
        </p:txBody>
      </p:sp>
    </p:spTree>
    <p:extLst>
      <p:ext uri="{BB962C8B-B14F-4D97-AF65-F5344CB8AC3E}">
        <p14:creationId xmlns:p14="http://schemas.microsoft.com/office/powerpoint/2010/main" val="2956096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741" y="620392"/>
            <a:ext cx="3808268" cy="550468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dirty="0">
                <a:latin typeface="+mj-lt"/>
                <a:ea typeface="+mj-ea"/>
                <a:cs typeface="+mj-cs"/>
              </a:rPr>
              <a:t>Introduction to Technical Authoring</a:t>
            </a:r>
          </a:p>
        </p:txBody>
      </p:sp>
      <p:graphicFrame>
        <p:nvGraphicFramePr>
          <p:cNvPr id="8" name="Content Placeholder 8">
            <a:extLst>
              <a:ext uri="{FF2B5EF4-FFF2-40B4-BE49-F238E27FC236}">
                <a16:creationId xmlns:a16="http://schemas.microsoft.com/office/drawing/2014/main" id="{084BB738-49DA-F7C5-F0B6-E5ABE2E0195F}"/>
              </a:ext>
            </a:extLst>
          </p:cNvPr>
          <p:cNvGraphicFramePr>
            <a:graphicFrameLocks noGrp="1"/>
          </p:cNvGraphicFramePr>
          <p:nvPr>
            <p:ph idx="1"/>
            <p:extLst>
              <p:ext uri="{D42A27DB-BD31-4B8C-83A1-F6EECF244321}">
                <p14:modId xmlns:p14="http://schemas.microsoft.com/office/powerpoint/2010/main" val="373967053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9797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Aim</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514685" y="2029326"/>
            <a:ext cx="5039176" cy="4351338"/>
          </a:xfrm>
        </p:spPr>
        <p:txBody>
          <a:bodyPr wrap="square"/>
          <a:lstStyle/>
          <a:p>
            <a:r>
              <a:rPr lang="en-GB" dirty="0"/>
              <a:t>To provide some guidance on technical writing for an MOD and/or academic readership</a:t>
            </a:r>
          </a:p>
        </p:txBody>
      </p:sp>
      <p:pic>
        <p:nvPicPr>
          <p:cNvPr id="4" name="Picture 3" descr="A group of people sitting in a room&#10;&#10;Description automatically generated with medium confidence">
            <a:extLst>
              <a:ext uri="{FF2B5EF4-FFF2-40B4-BE49-F238E27FC236}">
                <a16:creationId xmlns:a16="http://schemas.microsoft.com/office/drawing/2014/main" id="{850812F8-65AF-76F3-8A81-0FAFD16B067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35215" y="2029326"/>
            <a:ext cx="5436524" cy="3448541"/>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outdoor, mountain, group&#10;&#10;Description automatically generated">
            <a:extLst>
              <a:ext uri="{FF2B5EF4-FFF2-40B4-BE49-F238E27FC236}">
                <a16:creationId xmlns:a16="http://schemas.microsoft.com/office/drawing/2014/main" id="{87CCE435-EE80-8C8B-F58A-94CA3535E015}"/>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a:solidFill>
                  <a:srgbClr val="FFFFFF"/>
                </a:solidFill>
                <a:latin typeface="+mj-lt"/>
                <a:ea typeface="+mj-ea"/>
                <a:cs typeface="+mj-cs"/>
              </a:rPr>
              <a:t>Why?</a:t>
            </a:r>
          </a:p>
        </p:txBody>
      </p:sp>
      <p:sp>
        <p:nvSpPr>
          <p:cNvPr id="2" name="Content Placeholder 2">
            <a:extLst>
              <a:ext uri="{FF2B5EF4-FFF2-40B4-BE49-F238E27FC236}">
                <a16:creationId xmlns:a16="http://schemas.microsoft.com/office/drawing/2014/main" id="{314971BF-E4F7-9273-883A-A4E2BF930593}"/>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solidFill>
                  <a:srgbClr val="FFFFFF"/>
                </a:solidFill>
              </a:rPr>
              <a:t>Communication is a critical skill:</a:t>
            </a:r>
          </a:p>
          <a:p>
            <a:pPr indent="-228600">
              <a:buFont typeface="Arial" panose="020B0604020202020204" pitchFamily="34" charset="0"/>
              <a:buChar char="•"/>
            </a:pPr>
            <a:endParaRPr lang="en-US" dirty="0">
              <a:solidFill>
                <a:srgbClr val="FFFFFF"/>
              </a:solidFill>
            </a:endParaRPr>
          </a:p>
          <a:p>
            <a:r>
              <a:rPr lang="en-US" i="1" dirty="0">
                <a:solidFill>
                  <a:srgbClr val="FFFFFF"/>
                </a:solidFill>
              </a:rPr>
              <a:t>'Lord Raglan wishes the cavalry to advance rapidly to the front, </a:t>
            </a:r>
          </a:p>
          <a:p>
            <a:r>
              <a:rPr lang="en-US" i="1" dirty="0">
                <a:solidFill>
                  <a:srgbClr val="FFFFFF"/>
                </a:solidFill>
              </a:rPr>
              <a:t>follow the enemy &amp; try to prevent the enemy carrying away the guns. </a:t>
            </a:r>
          </a:p>
          <a:p>
            <a:r>
              <a:rPr lang="en-US" i="1" dirty="0">
                <a:solidFill>
                  <a:srgbClr val="FFFFFF"/>
                </a:solidFill>
              </a:rPr>
              <a:t>Troop Horse Artillery may accompany. French cavalry is on your left. </a:t>
            </a:r>
          </a:p>
          <a:p>
            <a:r>
              <a:rPr lang="en-US" i="1" dirty="0">
                <a:solidFill>
                  <a:srgbClr val="FFFFFF"/>
                </a:solidFill>
              </a:rPr>
              <a:t>Immediate. R. Airey’. ………………..[Lord Cardigan and </a:t>
            </a:r>
            <a:r>
              <a:rPr lang="en-US" i="1" dirty="0" err="1">
                <a:solidFill>
                  <a:srgbClr val="FFFFFF"/>
                </a:solidFill>
              </a:rPr>
              <a:t>Capt</a:t>
            </a:r>
            <a:r>
              <a:rPr lang="en-US" i="1" dirty="0">
                <a:solidFill>
                  <a:srgbClr val="FFFFFF"/>
                </a:solidFill>
              </a:rPr>
              <a:t> Nolan]</a:t>
            </a:r>
          </a:p>
          <a:p>
            <a:pPr indent="-228600">
              <a:buFont typeface="Arial" panose="020B0604020202020204" pitchFamily="34" charset="0"/>
              <a:buChar char="•"/>
            </a:pPr>
            <a:endParaRPr lang="en-US" i="1" dirty="0">
              <a:solidFill>
                <a:srgbClr val="FFFFFF"/>
              </a:solidFill>
            </a:endParaRPr>
          </a:p>
          <a:p>
            <a:r>
              <a:rPr lang="en-US" i="1" dirty="0">
                <a:solidFill>
                  <a:srgbClr val="FFFFFF"/>
                </a:solidFill>
              </a:rPr>
              <a:t>’Panda Bear: Eats, shoots and leaves’</a:t>
            </a:r>
          </a:p>
          <a:p>
            <a:pPr indent="-228600">
              <a:buFont typeface="Arial" panose="020B0604020202020204" pitchFamily="34" charset="0"/>
              <a:buChar char="•"/>
            </a:pPr>
            <a:endParaRPr lang="en-US" dirty="0">
              <a:solidFill>
                <a:srgbClr val="FFFFFF"/>
              </a:solidFill>
            </a:endParaRPr>
          </a:p>
          <a:p>
            <a:pPr indent="-228600">
              <a:buFont typeface="Arial" panose="020B0604020202020204" pitchFamily="34" charset="0"/>
              <a:buChar char="•"/>
            </a:pPr>
            <a:endParaRPr lang="en-US" dirty="0">
              <a:solidFill>
                <a:srgbClr val="FFFFFF"/>
              </a:solidFill>
            </a:endParaRPr>
          </a:p>
        </p:txBody>
      </p:sp>
    </p:spTree>
    <p:extLst>
      <p:ext uri="{BB962C8B-B14F-4D97-AF65-F5344CB8AC3E}">
        <p14:creationId xmlns:p14="http://schemas.microsoft.com/office/powerpoint/2010/main" val="246598866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25217" y="45262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What is technical authoring?</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893805" y="1382286"/>
            <a:ext cx="10153135" cy="4093428"/>
          </a:xfrm>
        </p:spPr>
        <p:txBody>
          <a:bodyPr wrap="square">
            <a:spAutoFit/>
          </a:bodyPr>
          <a:lstStyle/>
          <a:p>
            <a:r>
              <a:rPr lang="en-GB" sz="2400" i="1" dirty="0"/>
              <a:t>“A form of influence and action”.</a:t>
            </a:r>
          </a:p>
          <a:p>
            <a:endParaRPr lang="en-GB" sz="2400" i="1" dirty="0"/>
          </a:p>
          <a:p>
            <a:r>
              <a:rPr lang="en-GB" sz="2400" i="1" dirty="0"/>
              <a:t>“Writing the aims to get work done, to change people by changing the way they do things”.</a:t>
            </a:r>
          </a:p>
          <a:p>
            <a:endParaRPr lang="en-GB" sz="2400" i="1" dirty="0"/>
          </a:p>
          <a:p>
            <a:r>
              <a:rPr lang="en-GB" sz="2400" i="1" dirty="0"/>
              <a:t>“To empower readers by preparing them for, and moving towards, effective action”.</a:t>
            </a:r>
          </a:p>
          <a:p>
            <a:endParaRPr lang="en-GB" sz="2400" i="1" dirty="0"/>
          </a:p>
          <a:p>
            <a:r>
              <a:rPr lang="en-GB" sz="2400" dirty="0"/>
              <a:t>[</a:t>
            </a:r>
            <a:r>
              <a:rPr lang="en-GB" sz="2400" i="1" dirty="0"/>
              <a:t>Killingsworth &amp; </a:t>
            </a:r>
            <a:r>
              <a:rPr lang="en-GB" sz="2400" i="1" dirty="0" err="1"/>
              <a:t>Glibertson</a:t>
            </a:r>
            <a:r>
              <a:rPr lang="en-GB" sz="2400" i="1" dirty="0"/>
              <a:t>, Signs, Genres and Communities in technical communication 1992</a:t>
            </a:r>
            <a:r>
              <a:rPr lang="en-GB" sz="2400" dirty="0"/>
              <a:t>].</a:t>
            </a:r>
          </a:p>
        </p:txBody>
      </p:sp>
    </p:spTree>
    <p:extLst>
      <p:ext uri="{BB962C8B-B14F-4D97-AF65-F5344CB8AC3E}">
        <p14:creationId xmlns:p14="http://schemas.microsoft.com/office/powerpoint/2010/main" val="968229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Types of Document</a:t>
            </a:r>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945186" y="1253331"/>
            <a:ext cx="10015090" cy="4351338"/>
          </a:xfrm>
        </p:spPr>
        <p:txBody>
          <a:bodyPr wrap="square"/>
          <a:lstStyle/>
          <a:p>
            <a:pPr marL="457200" indent="-457200">
              <a:buFont typeface="Wingdings" pitchFamily="2" charset="2"/>
              <a:buChar char="Ø"/>
            </a:pPr>
            <a:r>
              <a:rPr lang="en-GB" sz="2400" dirty="0"/>
              <a:t>Academic Reports</a:t>
            </a:r>
          </a:p>
          <a:p>
            <a:pPr marL="457200" indent="-457200">
              <a:buFont typeface="Wingdings" pitchFamily="2" charset="2"/>
              <a:buChar char="Ø"/>
            </a:pPr>
            <a:r>
              <a:rPr lang="en-GB" sz="2400" dirty="0"/>
              <a:t>Technical Reports (e.g. safety case, safety justification)</a:t>
            </a:r>
          </a:p>
          <a:p>
            <a:pPr marL="457200" indent="-457200">
              <a:buFont typeface="Wingdings" pitchFamily="2" charset="2"/>
              <a:buChar char="Ø"/>
            </a:pPr>
            <a:r>
              <a:rPr lang="en-GB" sz="2400" dirty="0"/>
              <a:t>Briefs (</a:t>
            </a:r>
            <a:r>
              <a:rPr lang="en-GB" sz="2400" dirty="0">
                <a:solidFill>
                  <a:schemeClr val="bg1"/>
                </a:solidFill>
              </a:rPr>
              <a:t>Written and Oral) and </a:t>
            </a:r>
            <a:r>
              <a:rPr lang="en-GB" sz="2400" dirty="0"/>
              <a:t>Presentations</a:t>
            </a:r>
          </a:p>
          <a:p>
            <a:pPr marL="457200" indent="-457200">
              <a:buFont typeface="Wingdings" pitchFamily="2" charset="2"/>
              <a:buChar char="Ø"/>
            </a:pPr>
            <a:r>
              <a:rPr lang="en-GB" sz="2400" dirty="0"/>
              <a:t>Scholarly / professional articles</a:t>
            </a:r>
          </a:p>
          <a:p>
            <a:pPr marL="457200" indent="-457200">
              <a:buFont typeface="Wingdings" pitchFamily="2" charset="2"/>
              <a:buChar char="Ø"/>
            </a:pPr>
            <a:r>
              <a:rPr lang="en-GB" sz="2400" dirty="0"/>
              <a:t>Training materials - consequences</a:t>
            </a:r>
          </a:p>
          <a:p>
            <a:pPr marL="457200" indent="-457200">
              <a:buFont typeface="Wingdings" pitchFamily="2" charset="2"/>
              <a:buChar char="Ø"/>
            </a:pPr>
            <a:r>
              <a:rPr lang="en-GB" sz="2400" dirty="0"/>
              <a:t>Letters</a:t>
            </a:r>
          </a:p>
          <a:p>
            <a:pPr marL="457200" indent="-457200">
              <a:buFont typeface="Wingdings" pitchFamily="2" charset="2"/>
              <a:buChar char="Ø"/>
            </a:pPr>
            <a:r>
              <a:rPr lang="en-GB" sz="2400" dirty="0"/>
              <a:t>Notes</a:t>
            </a:r>
          </a:p>
          <a:p>
            <a:pPr marL="457200" indent="-457200">
              <a:buFont typeface="Wingdings" pitchFamily="2" charset="2"/>
              <a:buChar char="Ø"/>
            </a:pPr>
            <a:r>
              <a:rPr lang="en-GB" sz="2400" dirty="0"/>
              <a:t>Reference guides, organisational manuals, process docs, magazines and newsletters</a:t>
            </a:r>
          </a:p>
          <a:p>
            <a:pPr marL="457200" indent="-457200">
              <a:buFont typeface="Wingdings" pitchFamily="2" charset="2"/>
              <a:buChar char="Ø"/>
            </a:pPr>
            <a:r>
              <a:rPr lang="en-GB" sz="2400" dirty="0"/>
              <a:t>Email – DGM IPT example (calling all……)</a:t>
            </a:r>
          </a:p>
        </p:txBody>
      </p:sp>
    </p:spTree>
    <p:extLst>
      <p:ext uri="{BB962C8B-B14F-4D97-AF65-F5344CB8AC3E}">
        <p14:creationId xmlns:p14="http://schemas.microsoft.com/office/powerpoint/2010/main" val="3193624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Principles to Adopt</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69758" y="1512804"/>
            <a:ext cx="10515600" cy="4351338"/>
          </a:xfrm>
        </p:spPr>
        <p:txBody>
          <a:bodyPr wrap="square">
            <a:normAutofit lnSpcReduction="10000"/>
          </a:bodyPr>
          <a:lstStyle/>
          <a:p>
            <a:pPr marL="457200" indent="-457200">
              <a:buFont typeface="Wingdings" pitchFamily="2" charset="2"/>
              <a:buChar char="Ø"/>
            </a:pPr>
            <a:r>
              <a:rPr lang="en-GB" dirty="0"/>
              <a:t>Determine the INTENT of your technical report</a:t>
            </a:r>
          </a:p>
          <a:p>
            <a:pPr lvl="1"/>
            <a:r>
              <a:rPr lang="en-GB" dirty="0">
                <a:solidFill>
                  <a:schemeClr val="bg1"/>
                </a:solidFill>
              </a:rPr>
              <a:t>Make it clear to the reader what you expect of them, e.g.</a:t>
            </a:r>
          </a:p>
          <a:p>
            <a:pPr lvl="2"/>
            <a:r>
              <a:rPr lang="en-GB" dirty="0">
                <a:solidFill>
                  <a:schemeClr val="bg1"/>
                </a:solidFill>
              </a:rPr>
              <a:t>UNDERSTAND</a:t>
            </a:r>
          </a:p>
          <a:p>
            <a:pPr lvl="2"/>
            <a:r>
              <a:rPr lang="en-GB" dirty="0">
                <a:solidFill>
                  <a:schemeClr val="bg1"/>
                </a:solidFill>
              </a:rPr>
              <a:t>DECIDE</a:t>
            </a:r>
          </a:p>
          <a:p>
            <a:pPr marL="457200" indent="-457200">
              <a:buFont typeface="Wingdings" pitchFamily="2" charset="2"/>
              <a:buChar char="Ø"/>
            </a:pPr>
            <a:r>
              <a:rPr lang="en-GB" dirty="0"/>
              <a:t>Engage the reader</a:t>
            </a:r>
          </a:p>
          <a:p>
            <a:pPr marL="457200" indent="-457200">
              <a:buFont typeface="Wingdings" pitchFamily="2" charset="2"/>
              <a:buChar char="Ø"/>
            </a:pPr>
            <a:r>
              <a:rPr lang="en-GB" dirty="0"/>
              <a:t>Address the reader</a:t>
            </a:r>
          </a:p>
          <a:p>
            <a:pPr marL="457200" indent="-457200">
              <a:buFont typeface="Wingdings" pitchFamily="2" charset="2"/>
              <a:buChar char="Ø"/>
            </a:pPr>
            <a:r>
              <a:rPr lang="en-GB" dirty="0"/>
              <a:t>Explain in DETAIL</a:t>
            </a:r>
          </a:p>
          <a:p>
            <a:pPr lvl="1"/>
            <a:r>
              <a:rPr lang="en-GB" dirty="0">
                <a:solidFill>
                  <a:schemeClr val="bg1"/>
                </a:solidFill>
              </a:rPr>
              <a:t>Tell the story</a:t>
            </a:r>
          </a:p>
          <a:p>
            <a:pPr lvl="1"/>
            <a:r>
              <a:rPr lang="en-GB" dirty="0">
                <a:solidFill>
                  <a:schemeClr val="bg1"/>
                </a:solidFill>
              </a:rPr>
              <a:t>Don’t assume all readers have your level of technical understanding</a:t>
            </a:r>
          </a:p>
          <a:p>
            <a:pPr lvl="1"/>
            <a:r>
              <a:rPr lang="en-GB" dirty="0">
                <a:solidFill>
                  <a:schemeClr val="bg1"/>
                </a:solidFill>
              </a:rPr>
              <a:t>Use visual aids to summarise data, give readers the opportunity to explore data and engage reader expectations</a:t>
            </a:r>
          </a:p>
          <a:p>
            <a:endParaRPr lang="en-GB" dirty="0"/>
          </a:p>
          <a:p>
            <a:endParaRPr lang="en-GB" dirty="0"/>
          </a:p>
        </p:txBody>
      </p:sp>
    </p:spTree>
    <p:extLst>
      <p:ext uri="{BB962C8B-B14F-4D97-AF65-F5344CB8AC3E}">
        <p14:creationId xmlns:p14="http://schemas.microsoft.com/office/powerpoint/2010/main" val="495695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Principles to Adopt</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69758" y="1512804"/>
            <a:ext cx="10515600" cy="4351338"/>
          </a:xfrm>
        </p:spPr>
        <p:txBody>
          <a:bodyPr>
            <a:normAutofit fontScale="92500" lnSpcReduction="10000"/>
          </a:bodyPr>
          <a:lstStyle/>
          <a:p>
            <a:pPr marL="457200" indent="-457200">
              <a:buFont typeface="Wingdings" pitchFamily="2" charset="2"/>
              <a:buChar char="Ø"/>
            </a:pPr>
            <a:r>
              <a:rPr lang="en-GB" dirty="0"/>
              <a:t>Who is the audience?</a:t>
            </a:r>
          </a:p>
          <a:p>
            <a:pPr lvl="1"/>
            <a:r>
              <a:rPr lang="en-GB" dirty="0">
                <a:solidFill>
                  <a:schemeClr val="bg1"/>
                </a:solidFill>
              </a:rPr>
              <a:t>What are their demographic characteristics (age, ethnicity, gender)?</a:t>
            </a:r>
          </a:p>
          <a:p>
            <a:pPr lvl="1"/>
            <a:r>
              <a:rPr lang="en-GB" dirty="0">
                <a:solidFill>
                  <a:schemeClr val="bg1"/>
                </a:solidFill>
                <a:hlinkClick r:id="rId3"/>
              </a:rPr>
              <a:t>https://www.undp.org/yemen/publications/risk-educational-childrens-booklet</a:t>
            </a:r>
            <a:endParaRPr lang="en-GB" dirty="0">
              <a:solidFill>
                <a:schemeClr val="bg1"/>
              </a:solidFill>
            </a:endParaRPr>
          </a:p>
          <a:p>
            <a:pPr lvl="1"/>
            <a:r>
              <a:rPr lang="en-GB" dirty="0">
                <a:solidFill>
                  <a:schemeClr val="bg1"/>
                </a:solidFill>
              </a:rPr>
              <a:t>What is the audience’s role (role defines responsibility and actions)?</a:t>
            </a:r>
          </a:p>
          <a:p>
            <a:pPr lvl="1"/>
            <a:r>
              <a:rPr lang="en-GB" dirty="0">
                <a:solidFill>
                  <a:schemeClr val="bg1"/>
                </a:solidFill>
              </a:rPr>
              <a:t>How does the reader feel about the subject (bias)?</a:t>
            </a:r>
          </a:p>
          <a:p>
            <a:pPr lvl="1"/>
            <a:r>
              <a:rPr lang="en-GB" dirty="0">
                <a:solidFill>
                  <a:schemeClr val="bg1"/>
                </a:solidFill>
              </a:rPr>
              <a:t>How does the reader feel about the sender (credibility)?</a:t>
            </a:r>
          </a:p>
          <a:p>
            <a:pPr lvl="1"/>
            <a:r>
              <a:rPr lang="en-GB" dirty="0">
                <a:solidFill>
                  <a:schemeClr val="bg1"/>
                </a:solidFill>
              </a:rPr>
              <a:t>What form does the reader expect (brief, detailed)?</a:t>
            </a:r>
          </a:p>
          <a:p>
            <a:pPr marL="457200" indent="-457200">
              <a:buFont typeface="Wingdings" pitchFamily="2" charset="2"/>
              <a:buChar char="Ø"/>
            </a:pPr>
            <a:r>
              <a:rPr lang="en-GB" dirty="0"/>
              <a:t>What is the audience task (safety, ethics, risk management, supplier, customer)?</a:t>
            </a:r>
          </a:p>
          <a:p>
            <a:pPr marL="457200" indent="-457200">
              <a:buFont typeface="Wingdings" pitchFamily="2" charset="2"/>
              <a:buChar char="Ø"/>
            </a:pPr>
            <a:r>
              <a:rPr lang="en-GB" dirty="0"/>
              <a:t>What is the audience knowledge level (expert, non-expert or both)?</a:t>
            </a:r>
          </a:p>
          <a:p>
            <a:pPr marL="457200" indent="-457200">
              <a:buFont typeface="Wingdings" pitchFamily="2" charset="2"/>
              <a:buChar char="Ø"/>
            </a:pPr>
            <a:r>
              <a:rPr lang="en-GB" dirty="0">
                <a:solidFill>
                  <a:schemeClr val="bg1"/>
                </a:solidFill>
              </a:rPr>
              <a:t>What factors infl</a:t>
            </a:r>
            <a:r>
              <a:rPr lang="en-GB" dirty="0"/>
              <a:t>uence the situation (context, history, empowerment)?</a:t>
            </a:r>
          </a:p>
          <a:p>
            <a:pPr marL="457200" indent="-457200">
              <a:buFont typeface="Wingdings" pitchFamily="2" charset="2"/>
              <a:buChar char="Ø"/>
            </a:pPr>
            <a:r>
              <a:rPr lang="en-GB" dirty="0"/>
              <a:t>C</a:t>
            </a:r>
            <a:r>
              <a:rPr lang="en-GB" dirty="0">
                <a:solidFill>
                  <a:schemeClr val="bg1"/>
                </a:solidFill>
              </a:rPr>
              <a:t>reate an audience profile</a:t>
            </a:r>
          </a:p>
          <a:p>
            <a:endParaRPr lang="en-GB" dirty="0"/>
          </a:p>
          <a:p>
            <a:endParaRPr lang="en-GB" dirty="0"/>
          </a:p>
        </p:txBody>
      </p:sp>
    </p:spTree>
    <p:extLst>
      <p:ext uri="{BB962C8B-B14F-4D97-AF65-F5344CB8AC3E}">
        <p14:creationId xmlns:p14="http://schemas.microsoft.com/office/powerpoint/2010/main" val="4000810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5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video game&#10;&#10;Description automatically generated">
            <a:extLst>
              <a:ext uri="{FF2B5EF4-FFF2-40B4-BE49-F238E27FC236}">
                <a16:creationId xmlns:a16="http://schemas.microsoft.com/office/drawing/2014/main" id="{D0D5483C-A0F1-531A-973B-228860106A21}"/>
              </a:ext>
            </a:extLst>
          </p:cNvPr>
          <p:cNvPicPr>
            <a:picLocks noChangeAspect="1"/>
          </p:cNvPicPr>
          <p:nvPr/>
        </p:nvPicPr>
        <p:blipFill>
          <a:blip r:embed="rId2"/>
          <a:stretch>
            <a:fillRect/>
          </a:stretch>
        </p:blipFill>
        <p:spPr>
          <a:xfrm>
            <a:off x="7098729" y="643467"/>
            <a:ext cx="3774395" cy="5571066"/>
          </a:xfrm>
          <a:prstGeom prst="rect">
            <a:avLst/>
          </a:prstGeom>
        </p:spPr>
      </p:pic>
      <p:sp>
        <p:nvSpPr>
          <p:cNvPr id="15" name="Rectangle 1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7FAD85-EA2D-C4B5-F77B-555D1119C56E}"/>
              </a:ext>
            </a:extLst>
          </p:cNvPr>
          <p:cNvPicPr>
            <a:picLocks noChangeAspect="1"/>
          </p:cNvPicPr>
          <p:nvPr/>
        </p:nvPicPr>
        <p:blipFill>
          <a:blip r:embed="rId3"/>
          <a:stretch>
            <a:fillRect/>
          </a:stretch>
        </p:blipFill>
        <p:spPr>
          <a:xfrm>
            <a:off x="956755" y="643467"/>
            <a:ext cx="4498634" cy="5571066"/>
          </a:xfrm>
          <a:prstGeom prst="rect">
            <a:avLst/>
          </a:prstGeom>
        </p:spPr>
      </p:pic>
    </p:spTree>
    <p:extLst>
      <p:ext uri="{BB962C8B-B14F-4D97-AF65-F5344CB8AC3E}">
        <p14:creationId xmlns:p14="http://schemas.microsoft.com/office/powerpoint/2010/main" val="171905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erson wearing a black head covering holding a sign&#10;&#10;Description automatically generated">
            <a:extLst>
              <a:ext uri="{FF2B5EF4-FFF2-40B4-BE49-F238E27FC236}">
                <a16:creationId xmlns:a16="http://schemas.microsoft.com/office/drawing/2014/main" id="{7675F4DC-3AD6-D465-783E-29C948B82A86}"/>
              </a:ext>
            </a:extLst>
          </p:cNvPr>
          <p:cNvPicPr>
            <a:picLocks noGrp="1" noChangeAspect="1"/>
          </p:cNvPicPr>
          <p:nvPr>
            <p:ph idx="1"/>
          </p:nvPr>
        </p:nvPicPr>
        <p:blipFill>
          <a:blip r:embed="rId2"/>
          <a:stretch>
            <a:fillRect/>
          </a:stretch>
        </p:blipFill>
        <p:spPr>
          <a:xfrm>
            <a:off x="4646693" y="457199"/>
            <a:ext cx="6901840" cy="4974465"/>
          </a:xfrm>
        </p:spPr>
      </p:pic>
    </p:spTree>
    <p:extLst>
      <p:ext uri="{BB962C8B-B14F-4D97-AF65-F5344CB8AC3E}">
        <p14:creationId xmlns:p14="http://schemas.microsoft.com/office/powerpoint/2010/main" val="1259614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Audience Profile Example</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69758" y="1388820"/>
            <a:ext cx="10515600" cy="4351338"/>
          </a:xfrm>
        </p:spPr>
        <p:txBody>
          <a:bodyPr wrap="square">
            <a:normAutofit fontScale="85000" lnSpcReduction="20000"/>
          </a:bodyPr>
          <a:lstStyle/>
          <a:p>
            <a:pPr marL="457200" indent="-457200">
              <a:buFont typeface="Wingdings" pitchFamily="2" charset="2"/>
              <a:buChar char="Ø"/>
            </a:pPr>
            <a:r>
              <a:rPr lang="en-GB" dirty="0">
                <a:solidFill>
                  <a:schemeClr val="bg1"/>
                </a:solidFill>
              </a:rPr>
              <a:t>Imagine an actual p</a:t>
            </a:r>
            <a:r>
              <a:rPr lang="en-GB" dirty="0"/>
              <a:t>erson with whom you must write a set of instructions for uploading a document to Moodle.</a:t>
            </a:r>
          </a:p>
          <a:p>
            <a:endParaRPr lang="en-GB" dirty="0"/>
          </a:p>
          <a:p>
            <a:r>
              <a:rPr lang="en-GB" dirty="0"/>
              <a:t>Peter Perfect, a first-year </a:t>
            </a:r>
            <a:r>
              <a:rPr lang="en-GB" b="1" dirty="0">
                <a:solidFill>
                  <a:srgbClr val="FF0000"/>
                </a:solidFill>
              </a:rPr>
              <a:t>apprentice</a:t>
            </a:r>
            <a:r>
              <a:rPr lang="en-GB" dirty="0"/>
              <a:t> at </a:t>
            </a:r>
            <a:r>
              <a:rPr lang="en-GB" b="1" dirty="0">
                <a:solidFill>
                  <a:srgbClr val="FF0000"/>
                </a:solidFill>
              </a:rPr>
              <a:t>UWTSD</a:t>
            </a:r>
            <a:r>
              <a:rPr lang="en-GB" dirty="0"/>
              <a:t> (</a:t>
            </a:r>
            <a:r>
              <a:rPr lang="en-GB" i="1" dirty="0"/>
              <a:t>demographics</a:t>
            </a:r>
            <a:r>
              <a:rPr lang="en-GB" dirty="0"/>
              <a:t>), </a:t>
            </a:r>
            <a:r>
              <a:rPr lang="en-GB" b="1" dirty="0">
                <a:solidFill>
                  <a:srgbClr val="FF0000"/>
                </a:solidFill>
              </a:rPr>
              <a:t>arrives in the computer suite</a:t>
            </a:r>
            <a:r>
              <a:rPr lang="en-GB" dirty="0"/>
              <a:t> (</a:t>
            </a:r>
            <a:r>
              <a:rPr lang="en-GB" i="1" dirty="0"/>
              <a:t>situation</a:t>
            </a:r>
            <a:r>
              <a:rPr lang="en-GB" dirty="0"/>
              <a:t>) with the assignment to </a:t>
            </a:r>
            <a:r>
              <a:rPr lang="en-GB" b="1" dirty="0">
                <a:solidFill>
                  <a:srgbClr val="FF0000"/>
                </a:solidFill>
              </a:rPr>
              <a:t>place</a:t>
            </a:r>
            <a:r>
              <a:rPr lang="en-GB" dirty="0"/>
              <a:t> several </a:t>
            </a:r>
            <a:r>
              <a:rPr lang="en-GB" b="1" dirty="0">
                <a:solidFill>
                  <a:srgbClr val="FF0000"/>
                </a:solidFill>
              </a:rPr>
              <a:t>files on the web </a:t>
            </a:r>
            <a:r>
              <a:rPr lang="en-GB" dirty="0"/>
              <a:t>(</a:t>
            </a:r>
            <a:r>
              <a:rPr lang="en-GB" i="1" dirty="0"/>
              <a:t>task</a:t>
            </a:r>
            <a:r>
              <a:rPr lang="en-GB" dirty="0"/>
              <a:t>). He is taking his first course that deals completely with computers and needs to get the files uploaded to </a:t>
            </a:r>
            <a:r>
              <a:rPr lang="en-GB" b="1" dirty="0">
                <a:solidFill>
                  <a:srgbClr val="FF0000"/>
                </a:solidFill>
              </a:rPr>
              <a:t>receive a credit </a:t>
            </a:r>
            <a:r>
              <a:rPr lang="en-GB" dirty="0"/>
              <a:t>(</a:t>
            </a:r>
            <a:r>
              <a:rPr lang="en-GB" i="1" dirty="0"/>
              <a:t>role</a:t>
            </a:r>
            <a:r>
              <a:rPr lang="en-GB" dirty="0"/>
              <a:t>). He </a:t>
            </a:r>
            <a:r>
              <a:rPr lang="en-GB" b="1" dirty="0">
                <a:solidFill>
                  <a:srgbClr val="FF0000"/>
                </a:solidFill>
              </a:rPr>
              <a:t>dislikes computers </a:t>
            </a:r>
            <a:r>
              <a:rPr lang="en-GB" dirty="0"/>
              <a:t>(</a:t>
            </a:r>
            <a:r>
              <a:rPr lang="en-GB" i="1" dirty="0"/>
              <a:t>attitude towards the subject</a:t>
            </a:r>
            <a:r>
              <a:rPr lang="en-GB" dirty="0"/>
              <a:t>) and </a:t>
            </a:r>
            <a:r>
              <a:rPr lang="en-GB" b="1" dirty="0">
                <a:solidFill>
                  <a:srgbClr val="FF0000"/>
                </a:solidFill>
              </a:rPr>
              <a:t>hates using manuals </a:t>
            </a:r>
            <a:r>
              <a:rPr lang="en-GB" dirty="0"/>
              <a:t>(</a:t>
            </a:r>
            <a:r>
              <a:rPr lang="en-GB" i="1" dirty="0"/>
              <a:t>expectations about sender and form</a:t>
            </a:r>
            <a:r>
              <a:rPr lang="en-GB" dirty="0"/>
              <a:t>). He has </a:t>
            </a:r>
            <a:r>
              <a:rPr lang="en-GB" b="1" dirty="0">
                <a:solidFill>
                  <a:srgbClr val="FF0000"/>
                </a:solidFill>
              </a:rPr>
              <a:t>never uploaded a file </a:t>
            </a:r>
            <a:r>
              <a:rPr lang="en-GB" dirty="0"/>
              <a:t>to the web by himself before (</a:t>
            </a:r>
            <a:r>
              <a:rPr lang="en-GB" i="1" dirty="0"/>
              <a:t>knowledge level</a:t>
            </a:r>
            <a:r>
              <a:rPr lang="en-GB" dirty="0"/>
              <a:t>). </a:t>
            </a:r>
          </a:p>
          <a:p>
            <a:endParaRPr lang="en-GB" dirty="0"/>
          </a:p>
          <a:p>
            <a:r>
              <a:rPr lang="en-GB" dirty="0"/>
              <a:t>He is </a:t>
            </a:r>
            <a:r>
              <a:rPr lang="en-GB" b="1" dirty="0">
                <a:solidFill>
                  <a:srgbClr val="FF0000"/>
                </a:solidFill>
              </a:rPr>
              <a:t>stressed</a:t>
            </a:r>
            <a:r>
              <a:rPr lang="en-GB" dirty="0"/>
              <a:t> because he has 20 mins in the computer suite to look at the manual and upload the files before he has to get in the car to </a:t>
            </a:r>
            <a:r>
              <a:rPr lang="en-GB" b="1" dirty="0">
                <a:solidFill>
                  <a:srgbClr val="FF0000"/>
                </a:solidFill>
              </a:rPr>
              <a:t>drive</a:t>
            </a:r>
            <a:r>
              <a:rPr lang="en-GB" dirty="0"/>
              <a:t> the </a:t>
            </a:r>
            <a:r>
              <a:rPr lang="en-GB" b="1" dirty="0">
                <a:solidFill>
                  <a:srgbClr val="FF0000"/>
                </a:solidFill>
              </a:rPr>
              <a:t>200 miles home</a:t>
            </a:r>
            <a:r>
              <a:rPr lang="en-GB" dirty="0"/>
              <a:t>. He has to be back before 6 pm to shower, get changed and prepare dinner for his </a:t>
            </a:r>
            <a:r>
              <a:rPr lang="en-GB" b="1" dirty="0">
                <a:solidFill>
                  <a:srgbClr val="FF0000"/>
                </a:solidFill>
              </a:rPr>
              <a:t>new boss</a:t>
            </a:r>
            <a:r>
              <a:rPr lang="en-GB" dirty="0"/>
              <a:t> who is arriving at 7:30 pm (</a:t>
            </a:r>
            <a:r>
              <a:rPr lang="en-GB" i="1" dirty="0"/>
              <a:t>other factors</a:t>
            </a:r>
            <a:r>
              <a:rPr lang="en-GB" dirty="0"/>
              <a:t>).</a:t>
            </a:r>
          </a:p>
          <a:p>
            <a:endParaRPr lang="en-GB" dirty="0"/>
          </a:p>
        </p:txBody>
      </p:sp>
    </p:spTree>
    <p:extLst>
      <p:ext uri="{BB962C8B-B14F-4D97-AF65-F5344CB8AC3E}">
        <p14:creationId xmlns:p14="http://schemas.microsoft.com/office/powerpoint/2010/main" val="3434321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3C00AD-4186-8820-FDC8-91AAAB54300B}"/>
              </a:ext>
            </a:extLst>
          </p:cNvPr>
          <p:cNvSpPr>
            <a:spLocks noGrp="1"/>
          </p:cNvSpPr>
          <p:nvPr>
            <p:ph idx="1"/>
          </p:nvPr>
        </p:nvSpPr>
        <p:spPr/>
        <p:txBody>
          <a:bodyPr/>
          <a:lstStyle/>
          <a:p>
            <a:pPr marL="457200" indent="-457200">
              <a:buFont typeface="Wingdings" pitchFamily="2" charset="2"/>
              <a:buChar char="Ø"/>
            </a:pPr>
            <a:r>
              <a:rPr lang="en-US" sz="2400" dirty="0"/>
              <a:t>Who will read the document?</a:t>
            </a:r>
          </a:p>
          <a:p>
            <a:pPr marL="457200" indent="-457200">
              <a:buFont typeface="Wingdings" pitchFamily="2" charset="2"/>
              <a:buChar char="Ø"/>
            </a:pPr>
            <a:r>
              <a:rPr lang="en-US" sz="2400" dirty="0"/>
              <a:t>Have you spoken with them or worked closely with them?</a:t>
            </a:r>
          </a:p>
          <a:p>
            <a:pPr marL="457200" indent="-457200">
              <a:buFont typeface="Wingdings" pitchFamily="2" charset="2"/>
              <a:buChar char="Ø"/>
            </a:pPr>
            <a:r>
              <a:rPr lang="en-US" sz="2400" dirty="0"/>
              <a:t>Determine their level of knowledge</a:t>
            </a:r>
          </a:p>
          <a:p>
            <a:pPr marL="457200" indent="-457200">
              <a:buFont typeface="Wingdings" pitchFamily="2" charset="2"/>
              <a:buChar char="Ø"/>
            </a:pPr>
            <a:r>
              <a:rPr lang="en-US" sz="2400" dirty="0"/>
              <a:t>Determine the audience role</a:t>
            </a:r>
          </a:p>
          <a:p>
            <a:pPr marL="1143000" lvl="1" indent="-457200">
              <a:buFont typeface="Wingdings" pitchFamily="2" charset="2"/>
              <a:buChar char="Ø"/>
            </a:pPr>
            <a:r>
              <a:rPr lang="en-US" sz="2000" dirty="0">
                <a:solidFill>
                  <a:schemeClr val="bg1"/>
                </a:solidFill>
              </a:rPr>
              <a:t>What will they do following your intervention? </a:t>
            </a:r>
          </a:p>
          <a:p>
            <a:pPr marL="1143000" lvl="1" indent="-457200">
              <a:buFont typeface="Wingdings" pitchFamily="2" charset="2"/>
              <a:buChar char="Ø"/>
            </a:pPr>
            <a:r>
              <a:rPr lang="en-US" sz="2000" dirty="0">
                <a:solidFill>
                  <a:schemeClr val="bg1"/>
                </a:solidFill>
              </a:rPr>
              <a:t>Have you presented it so it can be actioned easily?</a:t>
            </a:r>
          </a:p>
          <a:p>
            <a:pPr marL="1143000" lvl="1" indent="-457200">
              <a:buFont typeface="Wingdings" pitchFamily="2" charset="2"/>
              <a:buChar char="Ø"/>
            </a:pPr>
            <a:r>
              <a:rPr lang="en-US" sz="2000" dirty="0">
                <a:solidFill>
                  <a:schemeClr val="bg1"/>
                </a:solidFill>
              </a:rPr>
              <a:t>Why do they need it (reference, approval, decision)?</a:t>
            </a:r>
          </a:p>
          <a:p>
            <a:pPr marL="457200" indent="-457200">
              <a:buFont typeface="Wingdings" pitchFamily="2" charset="2"/>
              <a:buChar char="Ø"/>
            </a:pPr>
            <a:r>
              <a:rPr lang="en-US" sz="2400" dirty="0"/>
              <a:t>Determine community attitudes (+</a:t>
            </a:r>
            <a:r>
              <a:rPr lang="en-US" sz="2400" dirty="0" err="1"/>
              <a:t>ve</a:t>
            </a:r>
            <a:r>
              <a:rPr lang="en-US" sz="2400" dirty="0"/>
              <a:t> or –</a:t>
            </a:r>
            <a:r>
              <a:rPr lang="en-US" sz="2400" dirty="0" err="1"/>
              <a:t>ve</a:t>
            </a:r>
            <a:r>
              <a:rPr lang="en-US" sz="2400" dirty="0"/>
              <a:t> to message and/or you)</a:t>
            </a:r>
          </a:p>
          <a:p>
            <a:pPr marL="457200" indent="-457200">
              <a:buFont typeface="Wingdings" pitchFamily="2" charset="2"/>
              <a:buChar char="Ø"/>
            </a:pPr>
            <a:r>
              <a:rPr lang="en-US" sz="2400" dirty="0"/>
              <a:t>What format, tone or visuals make them feel you are focused on their needs?</a:t>
            </a:r>
            <a:endParaRPr lang="en-US" sz="2000" dirty="0"/>
          </a:p>
          <a:p>
            <a:pPr marL="457200" indent="-457200">
              <a:buFont typeface="Wingdings" pitchFamily="2" charset="2"/>
              <a:buChar char="Ø"/>
            </a:pPr>
            <a:r>
              <a:rPr lang="en-US" sz="2400" dirty="0"/>
              <a:t>What form of technical interaction does the audience expect (correct form </a:t>
            </a:r>
            <a:r>
              <a:rPr lang="en-US" sz="2400" dirty="0" err="1"/>
              <a:t>etc</a:t>
            </a:r>
            <a:r>
              <a:rPr lang="en-US" sz="2400" dirty="0"/>
              <a:t>)</a:t>
            </a:r>
          </a:p>
        </p:txBody>
      </p:sp>
      <p:sp>
        <p:nvSpPr>
          <p:cNvPr id="3" name="Content Placeholder 1">
            <a:extLst>
              <a:ext uri="{FF2B5EF4-FFF2-40B4-BE49-F238E27FC236}">
                <a16:creationId xmlns:a16="http://schemas.microsoft.com/office/drawing/2014/main" id="{D2F046A6-FE3C-005B-B86D-6DB8D2598E6D}"/>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Audience Profile Summary</a:t>
            </a:r>
          </a:p>
        </p:txBody>
      </p:sp>
    </p:spTree>
    <p:extLst>
      <p:ext uri="{BB962C8B-B14F-4D97-AF65-F5344CB8AC3E}">
        <p14:creationId xmlns:p14="http://schemas.microsoft.com/office/powerpoint/2010/main" val="706989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416376-FA05-618E-3890-DF161FD8C281}"/>
              </a:ext>
            </a:extLst>
          </p:cNvPr>
          <p:cNvSpPr>
            <a:spLocks noGrp="1"/>
          </p:cNvSpPr>
          <p:nvPr>
            <p:ph idx="1"/>
          </p:nvPr>
        </p:nvSpPr>
        <p:spPr/>
        <p:txBody>
          <a:bodyPr wrap="square"/>
          <a:lstStyle/>
          <a:p>
            <a:r>
              <a:rPr lang="en-GB" dirty="0"/>
              <a:t>There are five basic communication forms: </a:t>
            </a:r>
            <a:r>
              <a:rPr lang="en-GB" b="1" dirty="0"/>
              <a:t>passive, aggressive, passive-aggressive, assertive and manipulative</a:t>
            </a:r>
            <a:r>
              <a:rPr lang="en-GB" dirty="0"/>
              <a:t>. It's important to understand each communication style, and why individuals use them.</a:t>
            </a:r>
          </a:p>
          <a:p>
            <a:endParaRPr lang="en-GB" dirty="0"/>
          </a:p>
          <a:p>
            <a:r>
              <a:rPr lang="en-GB" dirty="0"/>
              <a:t>BUT THIS IS ANOTHER LECTURE………..</a:t>
            </a:r>
            <a:endParaRPr lang="en-US" dirty="0"/>
          </a:p>
        </p:txBody>
      </p:sp>
      <p:sp>
        <p:nvSpPr>
          <p:cNvPr id="3" name="Content Placeholder 1">
            <a:extLst>
              <a:ext uri="{FF2B5EF4-FFF2-40B4-BE49-F238E27FC236}">
                <a16:creationId xmlns:a16="http://schemas.microsoft.com/office/drawing/2014/main" id="{08D3F810-42C7-0A77-8F99-72E3AE3D6FEF}"/>
              </a:ext>
            </a:extLst>
          </p:cNvPr>
          <p:cNvSpPr txBox="1">
            <a:spLocks/>
          </p:cNvSpPr>
          <p:nvPr/>
        </p:nvSpPr>
        <p:spPr>
          <a:xfrm>
            <a:off x="5701399" y="37390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Correct Form?</a:t>
            </a:r>
          </a:p>
        </p:txBody>
      </p:sp>
    </p:spTree>
    <p:extLst>
      <p:ext uri="{BB962C8B-B14F-4D97-AF65-F5344CB8AC3E}">
        <p14:creationId xmlns:p14="http://schemas.microsoft.com/office/powerpoint/2010/main" val="2556268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3B7EA1-E846-5BAF-FC4E-8C169B722DEC}"/>
              </a:ext>
            </a:extLst>
          </p:cNvPr>
          <p:cNvSpPr>
            <a:spLocks noGrp="1"/>
          </p:cNvSpPr>
          <p:nvPr>
            <p:ph idx="1"/>
          </p:nvPr>
        </p:nvSpPr>
        <p:spPr>
          <a:xfrm>
            <a:off x="847787" y="1930458"/>
            <a:ext cx="10803903" cy="3864989"/>
          </a:xfrm>
        </p:spPr>
        <p:txBody>
          <a:bodyPr/>
          <a:lstStyle/>
          <a:p>
            <a:pPr algn="ctr"/>
            <a:r>
              <a:rPr lang="en-US" dirty="0"/>
              <a:t>WORKSHEET EXAMPLE 1 – PLANNING FOR TECHNICAL AUTHORSHIP</a:t>
            </a:r>
          </a:p>
          <a:p>
            <a:pPr algn="ctr"/>
            <a:endParaRPr lang="en-US" dirty="0"/>
          </a:p>
          <a:p>
            <a:pPr algn="ctr"/>
            <a:r>
              <a:rPr lang="en-US" dirty="0"/>
              <a:t>HANDOUT 1 (WORD DOCUMENT)</a:t>
            </a:r>
          </a:p>
          <a:p>
            <a:pPr algn="ctr"/>
            <a:endParaRPr lang="en-US" dirty="0"/>
          </a:p>
          <a:p>
            <a:pPr algn="ctr"/>
            <a:r>
              <a:rPr lang="en-US" dirty="0">
                <a:hlinkClick r:id="rId2"/>
              </a:rPr>
              <a:t>g.collett@uwtsd.ac.uk</a:t>
            </a:r>
            <a:endParaRPr lang="en-US" dirty="0"/>
          </a:p>
          <a:p>
            <a:pPr algn="ctr"/>
            <a:r>
              <a:rPr lang="en-US" dirty="0"/>
              <a:t>07798657623</a:t>
            </a:r>
          </a:p>
        </p:txBody>
      </p:sp>
    </p:spTree>
    <p:extLst>
      <p:ext uri="{BB962C8B-B14F-4D97-AF65-F5344CB8AC3E}">
        <p14:creationId xmlns:p14="http://schemas.microsoft.com/office/powerpoint/2010/main" val="430070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Principles to Adopt</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525380" y="1440615"/>
            <a:ext cx="10515600" cy="4351338"/>
          </a:xfrm>
        </p:spPr>
        <p:txBody>
          <a:bodyPr>
            <a:normAutofit/>
          </a:bodyPr>
          <a:lstStyle/>
          <a:p>
            <a:pPr marL="457200" indent="-457200">
              <a:buFont typeface="Wingdings" pitchFamily="2" charset="2"/>
              <a:buChar char="Ø"/>
            </a:pPr>
            <a:r>
              <a:rPr lang="en-GB" dirty="0"/>
              <a:t>Write in the third person:</a:t>
            </a:r>
          </a:p>
          <a:p>
            <a:pPr marL="1143000" lvl="1" indent="-457200"/>
            <a:r>
              <a:rPr lang="en-GB" dirty="0">
                <a:solidFill>
                  <a:schemeClr val="bg1"/>
                </a:solidFill>
              </a:rPr>
              <a:t>First person – I/We</a:t>
            </a:r>
          </a:p>
          <a:p>
            <a:pPr marL="1143000" lvl="1" indent="-457200"/>
            <a:r>
              <a:rPr lang="en-GB" dirty="0">
                <a:solidFill>
                  <a:schemeClr val="bg1"/>
                </a:solidFill>
              </a:rPr>
              <a:t>Second person - You</a:t>
            </a:r>
          </a:p>
          <a:p>
            <a:pPr marL="1143000" lvl="1" indent="-457200"/>
            <a:r>
              <a:rPr lang="en-GB" sz="3200" dirty="0">
                <a:solidFill>
                  <a:schemeClr val="bg1"/>
                </a:solidFill>
              </a:rPr>
              <a:t>Third person – He/She/It/They</a:t>
            </a:r>
          </a:p>
          <a:p>
            <a:pPr marL="457200" indent="-457200">
              <a:buFont typeface="Wingdings" pitchFamily="2" charset="2"/>
              <a:buChar char="Ø"/>
            </a:pPr>
            <a:r>
              <a:rPr lang="en-GB" dirty="0"/>
              <a:t>Be concise and precise</a:t>
            </a:r>
          </a:p>
          <a:p>
            <a:pPr marL="457200" indent="-457200">
              <a:buFont typeface="Wingdings" pitchFamily="2" charset="2"/>
              <a:buChar char="Ø"/>
            </a:pPr>
            <a:r>
              <a:rPr lang="en-GB" dirty="0"/>
              <a:t>Avoid long sentences – </a:t>
            </a:r>
            <a:r>
              <a:rPr lang="en-GB" dirty="0">
                <a:hlinkClick r:id="rId2"/>
              </a:rPr>
              <a:t>world record </a:t>
            </a:r>
            <a:r>
              <a:rPr lang="en-GB" dirty="0"/>
              <a:t>is the longest proper sentence as one </a:t>
            </a:r>
          </a:p>
          <a:p>
            <a:r>
              <a:rPr lang="en-GB" dirty="0"/>
              <a:t>from </a:t>
            </a:r>
            <a:r>
              <a:rPr lang="en-GB" b="1" dirty="0"/>
              <a:t>William Faulkner's novel 'Absalom, Absalom!'</a:t>
            </a:r>
            <a:r>
              <a:rPr lang="en-GB" dirty="0"/>
              <a:t> </a:t>
            </a:r>
            <a:r>
              <a:rPr lang="en-GB" b="1" dirty="0"/>
              <a:t>(1,287 words)</a:t>
            </a:r>
            <a:endParaRPr lang="en-GB" dirty="0"/>
          </a:p>
          <a:p>
            <a:pPr marL="457200" indent="-457200">
              <a:buFont typeface="Wingdings" pitchFamily="2" charset="2"/>
              <a:buChar char="Ø"/>
            </a:pPr>
            <a:r>
              <a:rPr lang="en-GB" dirty="0"/>
              <a:t>Be reflective – thinking about an experience and learning from it (if you</a:t>
            </a:r>
          </a:p>
          <a:p>
            <a:r>
              <a:rPr lang="en-GB" dirty="0"/>
              <a:t>always do what you’ve always done, you will always get what you’ve always got)</a:t>
            </a:r>
          </a:p>
          <a:p>
            <a:endParaRPr lang="en-GB" dirty="0"/>
          </a:p>
          <a:p>
            <a:endParaRPr lang="en-GB" dirty="0"/>
          </a:p>
        </p:txBody>
      </p:sp>
    </p:spTree>
    <p:extLst>
      <p:ext uri="{BB962C8B-B14F-4D97-AF65-F5344CB8AC3E}">
        <p14:creationId xmlns:p14="http://schemas.microsoft.com/office/powerpoint/2010/main" val="1086785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In other words……</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34237" y="1505929"/>
            <a:ext cx="10515600" cy="4351338"/>
          </a:xfrm>
        </p:spPr>
        <p:txBody>
          <a:bodyPr>
            <a:normAutofit lnSpcReduction="10000"/>
          </a:bodyPr>
          <a:lstStyle/>
          <a:p>
            <a:pPr marL="457200" indent="-457200">
              <a:buFont typeface="Wingdings" pitchFamily="2" charset="2"/>
              <a:buChar char="Ø"/>
            </a:pPr>
            <a:r>
              <a:rPr lang="en-GB" dirty="0"/>
              <a:t>Plan your work (why is it needed, what is it about, what has been written,</a:t>
            </a:r>
          </a:p>
          <a:p>
            <a:r>
              <a:rPr lang="en-GB" dirty="0"/>
              <a:t>Who is it for, what does the reader know, what more needs to be known)</a:t>
            </a:r>
          </a:p>
          <a:p>
            <a:pPr marL="457200" indent="-457200">
              <a:buFont typeface="Wingdings" pitchFamily="2" charset="2"/>
              <a:buChar char="Ø"/>
            </a:pPr>
            <a:r>
              <a:rPr lang="en-GB" dirty="0"/>
              <a:t>Write (or speak) in a style appropriate for the audience</a:t>
            </a:r>
          </a:p>
          <a:p>
            <a:pPr marL="457200" indent="-457200">
              <a:buFont typeface="Wingdings" pitchFamily="2" charset="2"/>
              <a:buChar char="Ø"/>
            </a:pPr>
            <a:r>
              <a:rPr lang="en-GB" dirty="0"/>
              <a:t>Write the information as clearly as possible (decide what you want to say,</a:t>
            </a:r>
          </a:p>
          <a:p>
            <a:r>
              <a:rPr lang="en-GB" dirty="0"/>
              <a:t>use short sentences, use every day language, avoid use of jargon, spell out</a:t>
            </a:r>
          </a:p>
          <a:p>
            <a:r>
              <a:rPr lang="en-GB" dirty="0"/>
              <a:t>acronyms</a:t>
            </a:r>
          </a:p>
          <a:p>
            <a:pPr marL="457200" indent="-457200">
              <a:buFont typeface="Wingdings" pitchFamily="2" charset="2"/>
              <a:buChar char="Ø"/>
            </a:pPr>
            <a:r>
              <a:rPr lang="en-GB" dirty="0"/>
              <a:t>Think how best to present the information (diagrams, images, bullets, lists,</a:t>
            </a:r>
          </a:p>
          <a:p>
            <a:r>
              <a:rPr lang="en-GB" dirty="0"/>
              <a:t>tables, be disciplined and consistent etc)</a:t>
            </a:r>
          </a:p>
          <a:p>
            <a:pPr marL="457200" indent="-457200">
              <a:buFont typeface="Wingdings" pitchFamily="2" charset="2"/>
              <a:buChar char="Ø"/>
            </a:pPr>
            <a:r>
              <a:rPr lang="en-GB" dirty="0"/>
              <a:t>Check your work</a:t>
            </a:r>
          </a:p>
          <a:p>
            <a:endParaRPr lang="en-GB" dirty="0"/>
          </a:p>
        </p:txBody>
      </p:sp>
    </p:spTree>
    <p:extLst>
      <p:ext uri="{BB962C8B-B14F-4D97-AF65-F5344CB8AC3E}">
        <p14:creationId xmlns:p14="http://schemas.microsoft.com/office/powerpoint/2010/main" val="2415203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73895"/>
            <a:ext cx="11002361" cy="2160018"/>
          </a:xfrm>
        </p:spPr>
        <p:txBody>
          <a:bodyPr wrap="square"/>
          <a:lstStyle/>
          <a:p>
            <a:r>
              <a:rPr lang="en-GB" dirty="0">
                <a:effectLst/>
                <a:ea typeface="Times New Roman" panose="02020603050405020304" pitchFamily="18" charset="0"/>
              </a:rPr>
              <a:t>A common understanding is really important</a:t>
            </a:r>
            <a:r>
              <a:rPr lang="en-GB" dirty="0">
                <a:ea typeface="Times New Roman" panose="02020603050405020304" pitchFamily="18" charset="0"/>
              </a:rPr>
              <a:t>. </a:t>
            </a:r>
            <a:r>
              <a:rPr lang="en-GB" dirty="0"/>
              <a:t>For example, the old joke of what happens if you ask the different Services of our Armed Forces to ‘secure a building’? The:</a:t>
            </a:r>
          </a:p>
          <a:p>
            <a:pPr marL="342900" indent="-342900">
              <a:buFont typeface="Wingdings" pitchFamily="2" charset="2"/>
              <a:buChar char="Ø"/>
            </a:pPr>
            <a:r>
              <a:rPr lang="en-GB" i="1" dirty="0"/>
              <a:t>Royal Navy would turn out the lights and lock the doors; </a:t>
            </a:r>
          </a:p>
          <a:p>
            <a:pPr marL="342900" indent="-342900">
              <a:buFont typeface="Wingdings" pitchFamily="2" charset="2"/>
              <a:buChar char="Ø"/>
            </a:pPr>
            <a:r>
              <a:rPr lang="en-GB" i="1" dirty="0"/>
              <a:t>British Army would surround the building with defensive fortifications; </a:t>
            </a:r>
          </a:p>
          <a:p>
            <a:pPr marL="342900" indent="-342900">
              <a:buFont typeface="Wingdings" pitchFamily="2" charset="2"/>
              <a:buChar char="Ø"/>
            </a:pPr>
            <a:r>
              <a:rPr lang="en-GB" i="1" dirty="0"/>
              <a:t>Royal Marines would assault the building, using overlapping fields of fire from all appropriate points on the perimeter; and</a:t>
            </a:r>
          </a:p>
          <a:p>
            <a:pPr marL="342900" indent="-342900">
              <a:buFont typeface="Wingdings" pitchFamily="2" charset="2"/>
              <a:buChar char="Ø"/>
            </a:pPr>
            <a:r>
              <a:rPr lang="en-GB" i="1" dirty="0"/>
              <a:t>Royal Air Force would take out a three-year lease with an option to buy the building.</a:t>
            </a:r>
          </a:p>
          <a:p>
            <a:endParaRPr lang="en-GB" dirty="0"/>
          </a:p>
          <a:p>
            <a:endParaRPr lang="en-GB" dirty="0">
              <a:ea typeface="Times New Roman" panose="02020603050405020304" pitchFamily="18" charset="0"/>
            </a:endParaRPr>
          </a:p>
          <a:p>
            <a:endParaRPr lang="en-GB" dirty="0">
              <a:effectLst/>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Terminology</a:t>
            </a:r>
          </a:p>
        </p:txBody>
      </p:sp>
    </p:spTree>
    <p:extLst>
      <p:ext uri="{BB962C8B-B14F-4D97-AF65-F5344CB8AC3E}">
        <p14:creationId xmlns:p14="http://schemas.microsoft.com/office/powerpoint/2010/main" val="1605112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0A88E4-AD73-0C3B-56A1-ABD9FEBF5E39}"/>
              </a:ext>
            </a:extLst>
          </p:cNvPr>
          <p:cNvSpPr>
            <a:spLocks noGrp="1"/>
          </p:cNvSpPr>
          <p:nvPr>
            <p:ph idx="1"/>
          </p:nvPr>
        </p:nvSpPr>
        <p:spPr>
          <a:xfrm>
            <a:off x="761064" y="1891791"/>
            <a:ext cx="11002361" cy="2160018"/>
          </a:xfrm>
        </p:spPr>
        <p:txBody>
          <a:bodyPr wrap="square"/>
          <a:lstStyle/>
          <a:p>
            <a:r>
              <a:rPr lang="fr-FR" i="1" dirty="0">
                <a:latin typeface="Noto Serif" panose="020B0604020202020204" pitchFamily="18" charset="0"/>
              </a:rPr>
              <a:t>Je n’ai fait celle-ci plus longue que parce que je n’ai pas eu le loisir de la faire plus courte.</a:t>
            </a:r>
          </a:p>
          <a:p>
            <a:endParaRPr lang="fr-FR" dirty="0">
              <a:latin typeface="Noto Serif" panose="020B0604020202020204" pitchFamily="18" charset="0"/>
            </a:endParaRPr>
          </a:p>
          <a:p>
            <a:r>
              <a:rPr lang="en-GB" sz="3200" b="1" dirty="0">
                <a:solidFill>
                  <a:srgbClr val="FF0000"/>
                </a:solidFill>
                <a:latin typeface="Noto Serif" panose="02020600060500020200" pitchFamily="18" charset="0"/>
              </a:rPr>
              <a:t>….I would have written a shorter letter, but I did not have the time….</a:t>
            </a:r>
          </a:p>
          <a:p>
            <a:pPr marL="457200" lvl="1" indent="0">
              <a:buNone/>
            </a:pPr>
            <a:r>
              <a:rPr lang="fr-FR" dirty="0">
                <a:solidFill>
                  <a:schemeClr val="bg1"/>
                </a:solidFill>
                <a:latin typeface="Noto Serif" panose="020B0604020202020204" pitchFamily="18" charset="0"/>
              </a:rPr>
              <a:t>Blaise Pascal, </a:t>
            </a:r>
            <a:r>
              <a:rPr lang="en-GB" dirty="0">
                <a:solidFill>
                  <a:schemeClr val="bg1"/>
                </a:solidFill>
                <a:latin typeface="Noto Serif" panose="02020600060500020200" pitchFamily="18" charset="0"/>
              </a:rPr>
              <a:t>mathematician and philosopher</a:t>
            </a:r>
            <a:r>
              <a:rPr lang="fr-FR" dirty="0">
                <a:solidFill>
                  <a:schemeClr val="bg1"/>
                </a:solidFill>
                <a:latin typeface="Noto Serif" panose="020B0604020202020204" pitchFamily="18" charset="0"/>
              </a:rPr>
              <a:t> – </a:t>
            </a:r>
            <a:r>
              <a:rPr lang="fr-FR" dirty="0" err="1">
                <a:solidFill>
                  <a:schemeClr val="bg1"/>
                </a:solidFill>
                <a:latin typeface="Noto Serif" panose="020B0604020202020204" pitchFamily="18" charset="0"/>
              </a:rPr>
              <a:t>paraphrased</a:t>
            </a:r>
            <a:r>
              <a:rPr lang="fr-FR" dirty="0">
                <a:solidFill>
                  <a:schemeClr val="bg1"/>
                </a:solidFill>
                <a:latin typeface="Noto Serif" panose="020B0604020202020204" pitchFamily="18" charset="0"/>
              </a:rPr>
              <a:t> </a:t>
            </a:r>
            <a:r>
              <a:rPr lang="fr-FR" dirty="0" err="1">
                <a:solidFill>
                  <a:schemeClr val="bg1"/>
                </a:solidFill>
                <a:latin typeface="Noto Serif" panose="020B0604020202020204" pitchFamily="18" charset="0"/>
              </a:rPr>
              <a:t>from</a:t>
            </a:r>
            <a:r>
              <a:rPr lang="fr-FR" dirty="0">
                <a:solidFill>
                  <a:schemeClr val="bg1"/>
                </a:solidFill>
                <a:latin typeface="Noto Serif" panose="020B0604020202020204" pitchFamily="18" charset="0"/>
              </a:rPr>
              <a:t> Provincial </a:t>
            </a:r>
            <a:r>
              <a:rPr lang="fr-FR" dirty="0" err="1">
                <a:solidFill>
                  <a:schemeClr val="bg1"/>
                </a:solidFill>
                <a:latin typeface="Noto Serif" panose="020B0604020202020204" pitchFamily="18" charset="0"/>
              </a:rPr>
              <a:t>letters</a:t>
            </a:r>
            <a:r>
              <a:rPr lang="fr-FR" dirty="0">
                <a:solidFill>
                  <a:schemeClr val="bg1"/>
                </a:solidFill>
                <a:latin typeface="Noto Serif" panose="020B0604020202020204" pitchFamily="18" charset="0"/>
              </a:rPr>
              <a:t>, ‘</a:t>
            </a:r>
            <a:r>
              <a:rPr lang="fr-FR" dirty="0" err="1">
                <a:solidFill>
                  <a:schemeClr val="bg1"/>
                </a:solidFill>
                <a:latin typeface="Noto Serif" panose="020B0604020202020204" pitchFamily="18" charset="0"/>
              </a:rPr>
              <a:t>letter</a:t>
            </a:r>
            <a:r>
              <a:rPr lang="fr-FR" dirty="0">
                <a:solidFill>
                  <a:schemeClr val="bg1"/>
                </a:solidFill>
                <a:latin typeface="Noto Serif" panose="020B0604020202020204" pitchFamily="18" charset="0"/>
              </a:rPr>
              <a:t> XVI’ </a:t>
            </a:r>
            <a:r>
              <a:rPr lang="fr-FR" dirty="0" err="1">
                <a:solidFill>
                  <a:schemeClr val="bg1"/>
                </a:solidFill>
                <a:latin typeface="Noto Serif" panose="020B0604020202020204" pitchFamily="18" charset="0"/>
              </a:rPr>
              <a:t>dated</a:t>
            </a:r>
            <a:r>
              <a:rPr lang="fr-FR" dirty="0">
                <a:solidFill>
                  <a:schemeClr val="bg1"/>
                </a:solidFill>
                <a:latin typeface="Noto Serif" panose="020B0604020202020204" pitchFamily="18" charset="0"/>
              </a:rPr>
              <a:t> 4 </a:t>
            </a:r>
            <a:r>
              <a:rPr lang="fr-FR" dirty="0" err="1">
                <a:solidFill>
                  <a:schemeClr val="bg1"/>
                </a:solidFill>
                <a:latin typeface="Noto Serif" panose="020B0604020202020204" pitchFamily="18" charset="0"/>
              </a:rPr>
              <a:t>December</a:t>
            </a:r>
            <a:r>
              <a:rPr lang="fr-FR" dirty="0">
                <a:solidFill>
                  <a:schemeClr val="bg1"/>
                </a:solidFill>
                <a:latin typeface="Noto Serif" panose="020B0604020202020204" pitchFamily="18" charset="0"/>
              </a:rPr>
              <a:t> 1656</a:t>
            </a:r>
            <a:endParaRPr lang="en-GB" dirty="0">
              <a:solidFill>
                <a:schemeClr val="bg1"/>
              </a:solidFill>
            </a:endParaRPr>
          </a:p>
          <a:p>
            <a:pPr lvl="0" algn="just">
              <a:spcBef>
                <a:spcPts val="1200"/>
              </a:spcBef>
            </a:pPr>
            <a:endParaRPr lang="en-GB" sz="2000" dirty="0">
              <a:effectLst/>
              <a:latin typeface="Times New Roman" panose="02020603050405020304" pitchFamily="18"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EE600665-9055-1996-6ED9-E7A89F65837A}"/>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Brevity</a:t>
            </a:r>
          </a:p>
        </p:txBody>
      </p:sp>
    </p:spTree>
    <p:extLst>
      <p:ext uri="{BB962C8B-B14F-4D97-AF65-F5344CB8AC3E}">
        <p14:creationId xmlns:p14="http://schemas.microsoft.com/office/powerpoint/2010/main" val="2448832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859280"/>
            <a:ext cx="11002361" cy="2160018"/>
          </a:xfrm>
        </p:spPr>
        <p:txBody>
          <a:bodyPr wrap="square"/>
          <a:lstStyle/>
          <a:p>
            <a:pPr marL="457200" lvl="0" indent="-457200" algn="just">
              <a:spcBef>
                <a:spcPts val="1200"/>
              </a:spcBef>
              <a:buFont typeface="Wingdings" pitchFamily="2" charset="2"/>
              <a:buChar char="Ø"/>
            </a:pPr>
            <a:r>
              <a:rPr lang="en-GB" sz="3200" dirty="0"/>
              <a:t>To direct your reader to a specific place In a document</a:t>
            </a:r>
          </a:p>
          <a:p>
            <a:pPr marL="457200" indent="-457200">
              <a:buFont typeface="Wingdings" pitchFamily="2" charset="2"/>
              <a:buChar char="Ø"/>
            </a:pPr>
            <a:r>
              <a:rPr lang="en-GB" sz="3200" dirty="0"/>
              <a:t>Harvard System</a:t>
            </a:r>
          </a:p>
          <a:p>
            <a:endParaRPr lang="en-GB" sz="3200" dirty="0"/>
          </a:p>
          <a:p>
            <a:endParaRPr lang="en-GB" sz="3200" dirty="0"/>
          </a:p>
          <a:p>
            <a:pPr marL="457200" indent="-457200">
              <a:buFont typeface="Wingdings" pitchFamily="2" charset="2"/>
              <a:buChar char="Ø"/>
            </a:pPr>
            <a:r>
              <a:rPr lang="en-GB" sz="3200" dirty="0"/>
              <a:t>Footnotes Vs Endnotes</a:t>
            </a:r>
          </a:p>
          <a:p>
            <a:pPr marL="457200" indent="-457200">
              <a:buFont typeface="Wingdings" pitchFamily="2" charset="2"/>
              <a:buChar char="Ø"/>
            </a:pPr>
            <a:r>
              <a:rPr lang="en-GB" sz="3200" dirty="0"/>
              <a:t>MS-Office tools:</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Referencing</a:t>
            </a:r>
          </a:p>
        </p:txBody>
      </p:sp>
      <p:pic>
        <p:nvPicPr>
          <p:cNvPr id="4" name="Picture 3">
            <a:extLst>
              <a:ext uri="{FF2B5EF4-FFF2-40B4-BE49-F238E27FC236}">
                <a16:creationId xmlns:a16="http://schemas.microsoft.com/office/drawing/2014/main" id="{802A6752-BE16-921F-1675-C7D71BBF9B02}"/>
              </a:ext>
            </a:extLst>
          </p:cNvPr>
          <p:cNvPicPr>
            <a:picLocks noChangeAspect="1"/>
          </p:cNvPicPr>
          <p:nvPr/>
        </p:nvPicPr>
        <p:blipFill>
          <a:blip r:embed="rId2"/>
          <a:stretch>
            <a:fillRect/>
          </a:stretch>
        </p:blipFill>
        <p:spPr>
          <a:xfrm>
            <a:off x="1138237" y="3095625"/>
            <a:ext cx="9915525" cy="666750"/>
          </a:xfrm>
          <a:prstGeom prst="rect">
            <a:avLst/>
          </a:prstGeom>
        </p:spPr>
      </p:pic>
    </p:spTree>
    <p:extLst>
      <p:ext uri="{BB962C8B-B14F-4D97-AF65-F5344CB8AC3E}">
        <p14:creationId xmlns:p14="http://schemas.microsoft.com/office/powerpoint/2010/main" val="2722060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Graphical user interface, application, Word&#10;&#10;Description automatically generated">
            <a:extLst>
              <a:ext uri="{FF2B5EF4-FFF2-40B4-BE49-F238E27FC236}">
                <a16:creationId xmlns:a16="http://schemas.microsoft.com/office/drawing/2014/main" id="{A47046C3-CBA6-4785-93B6-0EE1DDFB9F5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04758" y="1165225"/>
            <a:ext cx="5444997" cy="4531240"/>
          </a:xfrm>
        </p:spPr>
      </p:pic>
      <p:pic>
        <p:nvPicPr>
          <p:cNvPr id="12" name="Picture 11" descr="Text&#10;&#10;Description automatically generated">
            <a:extLst>
              <a:ext uri="{FF2B5EF4-FFF2-40B4-BE49-F238E27FC236}">
                <a16:creationId xmlns:a16="http://schemas.microsoft.com/office/drawing/2014/main" id="{2D512639-21EC-FBA8-0BCE-B343CBD4888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8093"/>
          <a:stretch/>
        </p:blipFill>
        <p:spPr>
          <a:xfrm>
            <a:off x="5523827" y="453596"/>
            <a:ext cx="6491139" cy="5239179"/>
          </a:xfrm>
          <a:prstGeom prst="rect">
            <a:avLst/>
          </a:prstGeom>
        </p:spPr>
      </p:pic>
      <p:sp>
        <p:nvSpPr>
          <p:cNvPr id="2" name="Oval 1">
            <a:extLst>
              <a:ext uri="{FF2B5EF4-FFF2-40B4-BE49-F238E27FC236}">
                <a16:creationId xmlns:a16="http://schemas.microsoft.com/office/drawing/2014/main" id="{3FACCD96-B8C2-BB34-528C-BBD04883D43D}"/>
              </a:ext>
            </a:extLst>
          </p:cNvPr>
          <p:cNvSpPr/>
          <p:nvPr/>
        </p:nvSpPr>
        <p:spPr>
          <a:xfrm>
            <a:off x="3324400" y="1307431"/>
            <a:ext cx="1680736" cy="9144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87255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Reviews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30936" y="2807208"/>
            <a:ext cx="3429000" cy="3410712"/>
          </a:xfrm>
        </p:spPr>
        <p:txBody>
          <a:bodyPr vert="horz" lIns="91440" tIns="45720" rIns="91440" bIns="45720" rtlCol="0" anchor="t">
            <a:normAutofit/>
          </a:bodyPr>
          <a:lstStyle/>
          <a:p>
            <a:pPr marL="457200" indent="-228600">
              <a:buFont typeface="Arial" panose="020B0604020202020204" pitchFamily="34" charset="0"/>
              <a:buChar char="•"/>
            </a:pPr>
            <a:r>
              <a:rPr lang="en-US" sz="2200">
                <a:solidFill>
                  <a:schemeClr val="tx1"/>
                </a:solidFill>
              </a:rPr>
              <a:t>Self</a:t>
            </a:r>
          </a:p>
          <a:p>
            <a:pPr marL="457200" indent="-228600">
              <a:buFont typeface="Arial" panose="020B0604020202020204" pitchFamily="34" charset="0"/>
              <a:buChar char="•"/>
            </a:pPr>
            <a:r>
              <a:rPr lang="en-US" sz="2200">
                <a:solidFill>
                  <a:schemeClr val="tx1"/>
                </a:solidFill>
              </a:rPr>
              <a:t>Peer-review</a:t>
            </a:r>
          </a:p>
          <a:p>
            <a:pPr marL="457200" indent="-228600">
              <a:buFont typeface="Arial" panose="020B0604020202020204" pitchFamily="34" charset="0"/>
              <a:buChar char="•"/>
            </a:pPr>
            <a:r>
              <a:rPr lang="en-US" sz="2200">
                <a:solidFill>
                  <a:schemeClr val="tx1"/>
                </a:solidFill>
              </a:rPr>
              <a:t>Internal Review</a:t>
            </a:r>
          </a:p>
          <a:p>
            <a:pPr marL="457200" indent="-228600">
              <a:buFont typeface="Arial" panose="020B0604020202020204" pitchFamily="34" charset="0"/>
              <a:buChar char="•"/>
            </a:pPr>
            <a:r>
              <a:rPr lang="en-US" sz="2200">
                <a:solidFill>
                  <a:schemeClr val="tx1"/>
                </a:solidFill>
              </a:rPr>
              <a:t>External Review</a:t>
            </a:r>
          </a:p>
          <a:p>
            <a:pPr lvl="1"/>
            <a:r>
              <a:rPr lang="en-US" sz="2200"/>
              <a:t>Stakeholders</a:t>
            </a:r>
          </a:p>
          <a:p>
            <a:pPr lvl="1"/>
            <a:r>
              <a:rPr lang="en-US" sz="2200"/>
              <a:t>Potential users</a:t>
            </a:r>
          </a:p>
          <a:p>
            <a:pPr lvl="1"/>
            <a:r>
              <a:rPr lang="en-US" sz="2200"/>
              <a:t>Impact Factor</a:t>
            </a:r>
          </a:p>
          <a:p>
            <a:pPr lvl="0" indent="-228600">
              <a:spcBef>
                <a:spcPts val="1200"/>
              </a:spcBef>
              <a:buFont typeface="Arial" panose="020B0604020202020204" pitchFamily="34" charset="0"/>
              <a:buChar char="•"/>
            </a:pPr>
            <a:endParaRPr lang="en-US" sz="2200">
              <a:solidFill>
                <a:schemeClr val="tx1"/>
              </a:solidFill>
            </a:endParaRPr>
          </a:p>
        </p:txBody>
      </p:sp>
      <p:pic>
        <p:nvPicPr>
          <p:cNvPr id="5" name="Picture 4" descr="Graphical user interface, text, application, email&#10;&#10;Description automatically generated">
            <a:extLst>
              <a:ext uri="{FF2B5EF4-FFF2-40B4-BE49-F238E27FC236}">
                <a16:creationId xmlns:a16="http://schemas.microsoft.com/office/drawing/2014/main" id="{2E81E33D-A6BC-59BC-1924-31559D270D3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54296" y="960921"/>
            <a:ext cx="6903720" cy="4936157"/>
          </a:xfrm>
          <a:prstGeom prst="rect">
            <a:avLst/>
          </a:prstGeom>
        </p:spPr>
      </p:pic>
    </p:spTree>
    <p:extLst>
      <p:ext uri="{BB962C8B-B14F-4D97-AF65-F5344CB8AC3E}">
        <p14:creationId xmlns:p14="http://schemas.microsoft.com/office/powerpoint/2010/main" val="1478727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764292" y="1881052"/>
            <a:ext cx="11002361" cy="2160018"/>
          </a:xfrm>
        </p:spPr>
        <p:txBody>
          <a:bodyPr wrap="square"/>
          <a:lstStyle/>
          <a:p>
            <a:pPr marL="457200" indent="-457200">
              <a:buFont typeface="Wingdings" pitchFamily="2" charset="2"/>
              <a:buChar char="Ø"/>
            </a:pPr>
            <a:r>
              <a:rPr lang="en-GB" sz="3200" dirty="0"/>
              <a:t>University work – Academic paper</a:t>
            </a:r>
          </a:p>
          <a:p>
            <a:pPr marL="457200" indent="-457200">
              <a:buFont typeface="Wingdings" pitchFamily="2" charset="2"/>
              <a:buChar char="Ø"/>
            </a:pPr>
            <a:r>
              <a:rPr lang="en-GB" sz="3200" dirty="0"/>
              <a:t>Portfolio – STAR format (Situation, Task, Action, Results)</a:t>
            </a:r>
          </a:p>
          <a:p>
            <a:pPr marL="457200" indent="-457200">
              <a:buFont typeface="Wingdings" pitchFamily="2" charset="2"/>
              <a:buChar char="Ø"/>
            </a:pPr>
            <a:r>
              <a:rPr lang="en-GB" sz="3200" dirty="0"/>
              <a:t>Technical Reports – </a:t>
            </a:r>
            <a:r>
              <a:rPr lang="en-GB" sz="3200" dirty="0" err="1"/>
              <a:t>e.g</a:t>
            </a:r>
            <a:r>
              <a:rPr lang="en-GB" sz="3200" dirty="0"/>
              <a:t> Clyde format for DNO</a:t>
            </a:r>
          </a:p>
          <a:p>
            <a:pPr marL="1143000" lvl="1" indent="-457200">
              <a:buFont typeface="Wingdings" pitchFamily="2" charset="2"/>
              <a:buChar char="Ø"/>
            </a:pPr>
            <a:r>
              <a:rPr lang="en-GB" sz="2800" dirty="0">
                <a:solidFill>
                  <a:schemeClr val="bg1"/>
                </a:solidFill>
              </a:rPr>
              <a:t>What is your organisation’s preferred template?</a:t>
            </a:r>
          </a:p>
          <a:p>
            <a:pPr marL="457200" indent="-457200">
              <a:buFont typeface="Wingdings" pitchFamily="2" charset="2"/>
              <a:buChar char="Ø"/>
            </a:pPr>
            <a:r>
              <a:rPr lang="en-GB" sz="3200" dirty="0"/>
              <a:t>Admin/General, or if in doubt – </a:t>
            </a:r>
            <a:r>
              <a:rPr lang="en-GB" sz="3200" dirty="0">
                <a:hlinkClick r:id="rId3"/>
              </a:rPr>
              <a:t>JSP 101</a:t>
            </a:r>
            <a:endParaRPr lang="en-GB" sz="3200" dirty="0"/>
          </a:p>
          <a:p>
            <a:r>
              <a:rPr lang="en-GB" sz="3200" dirty="0">
                <a:hlinkClick r:id="rId4"/>
              </a:rPr>
              <a:t>https://www.mylocalservices.co.uk/images/JSP101-Writing-Guide.pdf</a:t>
            </a:r>
            <a:endParaRPr lang="en-GB" sz="3200" dirty="0"/>
          </a:p>
          <a:p>
            <a:endParaRPr lang="en-GB" sz="3200" dirty="0"/>
          </a:p>
          <a:p>
            <a:pPr marL="342900" lvl="0" indent="-342900" algn="just">
              <a:spcBef>
                <a:spcPts val="1200"/>
              </a:spcBef>
              <a:buFont typeface="Symbol" panose="05050102010706020507" pitchFamily="18" charset="2"/>
              <a:buChar char=""/>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877089"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Styles</a:t>
            </a:r>
          </a:p>
        </p:txBody>
      </p:sp>
    </p:spTree>
    <p:extLst>
      <p:ext uri="{BB962C8B-B14F-4D97-AF65-F5344CB8AC3E}">
        <p14:creationId xmlns:p14="http://schemas.microsoft.com/office/powerpoint/2010/main" val="1651646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3B7EA1-E846-5BAF-FC4E-8C169B722DEC}"/>
              </a:ext>
            </a:extLst>
          </p:cNvPr>
          <p:cNvSpPr>
            <a:spLocks noGrp="1"/>
          </p:cNvSpPr>
          <p:nvPr>
            <p:ph idx="1"/>
          </p:nvPr>
        </p:nvSpPr>
        <p:spPr>
          <a:xfrm>
            <a:off x="847787" y="1930458"/>
            <a:ext cx="10803903" cy="3864989"/>
          </a:xfrm>
        </p:spPr>
        <p:txBody>
          <a:bodyPr/>
          <a:lstStyle/>
          <a:p>
            <a:pPr algn="ctr"/>
            <a:r>
              <a:rPr lang="en-US" dirty="0"/>
              <a:t>WORKSHEET EXAMPLE 2 – STYLE</a:t>
            </a:r>
          </a:p>
          <a:p>
            <a:pPr algn="ctr"/>
            <a:endParaRPr lang="en-US" dirty="0"/>
          </a:p>
          <a:p>
            <a:pPr algn="ctr"/>
            <a:r>
              <a:rPr lang="en-US"/>
              <a:t>HANDOUT 2 </a:t>
            </a:r>
            <a:r>
              <a:rPr lang="en-US" dirty="0"/>
              <a:t>(WORD DOCUMENT)</a:t>
            </a:r>
          </a:p>
        </p:txBody>
      </p:sp>
    </p:spTree>
    <p:extLst>
      <p:ext uri="{BB962C8B-B14F-4D97-AF65-F5344CB8AC3E}">
        <p14:creationId xmlns:p14="http://schemas.microsoft.com/office/powerpoint/2010/main" val="2209345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807835" y="1619794"/>
            <a:ext cx="11002361" cy="2160018"/>
          </a:xfrm>
        </p:spPr>
        <p:txBody>
          <a:bodyPr wrap="square"/>
          <a:lstStyle/>
          <a:p>
            <a:pPr marL="342900" lvl="0" indent="-342900" algn="just">
              <a:spcBef>
                <a:spcPts val="1200"/>
              </a:spcBef>
              <a:buFont typeface="Wingdings" pitchFamily="2" charset="2"/>
              <a:buChar char="Ø"/>
            </a:pPr>
            <a:r>
              <a:rPr lang="en-GB" sz="2400" dirty="0"/>
              <a:t>The UWTSD Methodology</a:t>
            </a:r>
          </a:p>
          <a:p>
            <a:pPr marL="342900" lvl="0" indent="-342900" algn="just">
              <a:spcBef>
                <a:spcPts val="1200"/>
              </a:spcBef>
              <a:buFont typeface="Wingdings" pitchFamily="2" charset="2"/>
              <a:buChar char="Ø"/>
            </a:pPr>
            <a:r>
              <a:rPr lang="en-GB" sz="2400" dirty="0"/>
              <a:t>Abstract</a:t>
            </a:r>
          </a:p>
          <a:p>
            <a:pPr marL="342900" indent="-342900">
              <a:buFont typeface="Wingdings" pitchFamily="2" charset="2"/>
              <a:buChar char="Ø"/>
            </a:pPr>
            <a:r>
              <a:rPr lang="en-GB" sz="2400" dirty="0"/>
              <a:t>Introduction</a:t>
            </a:r>
          </a:p>
          <a:p>
            <a:pPr marL="342900" indent="-342900">
              <a:buFont typeface="Wingdings" pitchFamily="2" charset="2"/>
              <a:buChar char="Ø"/>
            </a:pPr>
            <a:r>
              <a:rPr lang="en-GB" sz="2400" dirty="0"/>
              <a:t>Materials &amp; Methods</a:t>
            </a:r>
          </a:p>
          <a:p>
            <a:pPr marL="342900" indent="-342900">
              <a:buFont typeface="Wingdings" pitchFamily="2" charset="2"/>
              <a:buChar char="Ø"/>
            </a:pPr>
            <a:r>
              <a:rPr lang="en-GB" sz="2400" dirty="0"/>
              <a:t>Results</a:t>
            </a:r>
          </a:p>
          <a:p>
            <a:pPr marL="342900" indent="-342900">
              <a:buFont typeface="Wingdings" pitchFamily="2" charset="2"/>
              <a:buChar char="Ø"/>
            </a:pPr>
            <a:r>
              <a:rPr lang="en-GB" sz="2400" dirty="0"/>
              <a:t>Discussion</a:t>
            </a:r>
          </a:p>
          <a:p>
            <a:pPr marL="342900" indent="-342900">
              <a:buFont typeface="Wingdings" pitchFamily="2" charset="2"/>
              <a:buChar char="Ø"/>
            </a:pPr>
            <a:r>
              <a:rPr lang="en-GB" sz="2400" dirty="0"/>
              <a:t>Conclusions and Recommendations</a:t>
            </a:r>
          </a:p>
          <a:p>
            <a:pPr marL="342900" indent="-342900">
              <a:buFont typeface="Wingdings" pitchFamily="2" charset="2"/>
              <a:buChar char="Ø"/>
            </a:pPr>
            <a:r>
              <a:rPr lang="en-GB" sz="2400" dirty="0"/>
              <a:t>Appendices</a:t>
            </a:r>
          </a:p>
          <a:p>
            <a:pPr marL="342900" indent="-342900">
              <a:buFont typeface="Wingdings" pitchFamily="2" charset="2"/>
              <a:buChar char="Ø"/>
            </a:pPr>
            <a:r>
              <a:rPr lang="en-GB" sz="2400" dirty="0">
                <a:hlinkClick r:id="rId3"/>
              </a:rPr>
              <a:t>References</a:t>
            </a:r>
            <a:r>
              <a:rPr lang="en-GB" sz="2400" dirty="0"/>
              <a:t> </a:t>
            </a:r>
          </a:p>
          <a:p>
            <a:pPr marL="342900" lvl="0" indent="-342900" algn="just">
              <a:spcBef>
                <a:spcPts val="1200"/>
              </a:spcBef>
              <a:buFont typeface="Symbol" panose="05050102010706020507" pitchFamily="18" charset="2"/>
              <a:buChar char=""/>
            </a:pPr>
            <a:endParaRPr lang="en-GB" sz="2400" dirty="0">
              <a:effectLst/>
              <a:latin typeface="Times New Roman" panose="02020603050405020304" pitchFamily="18" charset="0"/>
              <a:ea typeface="Times New Roman" panose="02020603050405020304" pitchFamily="18" charset="0"/>
            </a:endParaRPr>
          </a:p>
          <a:p>
            <a:endParaRPr lang="en-GB" sz="36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Academic Paper</a:t>
            </a:r>
          </a:p>
        </p:txBody>
      </p:sp>
    </p:spTree>
    <p:extLst>
      <p:ext uri="{BB962C8B-B14F-4D97-AF65-F5344CB8AC3E}">
        <p14:creationId xmlns:p14="http://schemas.microsoft.com/office/powerpoint/2010/main" val="3058338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807835" y="1619794"/>
            <a:ext cx="11002361" cy="2160018"/>
          </a:xfrm>
        </p:spPr>
        <p:txBody>
          <a:bodyPr wrap="square"/>
          <a:lstStyle/>
          <a:p>
            <a:pPr marL="342900" lvl="0" indent="-342900" algn="just">
              <a:spcBef>
                <a:spcPts val="1200"/>
              </a:spcBef>
              <a:buFont typeface="Wingdings" pitchFamily="2" charset="2"/>
              <a:buChar char="Ø"/>
            </a:pPr>
            <a:r>
              <a:rPr lang="en-GB" sz="2400" dirty="0"/>
              <a:t>The UWTSD Methodology – check Moodle for oral presentation</a:t>
            </a:r>
          </a:p>
          <a:p>
            <a:pPr marL="342900" lvl="0" indent="-342900" algn="just">
              <a:spcBef>
                <a:spcPts val="1200"/>
              </a:spcBef>
              <a:buFont typeface="Wingdings" pitchFamily="2" charset="2"/>
              <a:buChar char="Ø"/>
            </a:pPr>
            <a:r>
              <a:rPr lang="en-GB" sz="2400" dirty="0"/>
              <a:t>Title Page</a:t>
            </a:r>
          </a:p>
          <a:p>
            <a:pPr marL="342900" indent="-342900">
              <a:buFont typeface="Wingdings" pitchFamily="2" charset="2"/>
              <a:buChar char="Ø"/>
            </a:pPr>
            <a:r>
              <a:rPr lang="en-GB" sz="2400" dirty="0"/>
              <a:t>Table of Contents</a:t>
            </a:r>
          </a:p>
          <a:p>
            <a:pPr marL="342900" indent="-342900">
              <a:buFont typeface="Wingdings" pitchFamily="2" charset="2"/>
              <a:buChar char="Ø"/>
            </a:pPr>
            <a:r>
              <a:rPr lang="en-GB" sz="2400" dirty="0"/>
              <a:t>Executive Summary</a:t>
            </a:r>
          </a:p>
          <a:p>
            <a:pPr marL="342900" indent="-342900">
              <a:buFont typeface="Wingdings" pitchFamily="2" charset="2"/>
              <a:buChar char="Ø"/>
            </a:pPr>
            <a:r>
              <a:rPr lang="en-GB" sz="2400" dirty="0"/>
              <a:t>Introduction</a:t>
            </a:r>
          </a:p>
          <a:p>
            <a:pPr marL="342900" indent="-342900">
              <a:buFont typeface="Wingdings" pitchFamily="2" charset="2"/>
              <a:buChar char="Ø"/>
            </a:pPr>
            <a:r>
              <a:rPr lang="en-GB" sz="2400" dirty="0"/>
              <a:t>Discussion of the problem (the body of the report)</a:t>
            </a:r>
          </a:p>
          <a:p>
            <a:pPr marL="342900" indent="-342900">
              <a:buFont typeface="Wingdings" pitchFamily="2" charset="2"/>
              <a:buChar char="Ø"/>
            </a:pPr>
            <a:r>
              <a:rPr lang="en-GB" sz="2400" dirty="0"/>
              <a:t>Conclusion and Recommendations</a:t>
            </a:r>
          </a:p>
          <a:p>
            <a:pPr marL="342900" indent="-342900">
              <a:buFont typeface="Wingdings" pitchFamily="2" charset="2"/>
              <a:buChar char="Ø"/>
            </a:pPr>
            <a:r>
              <a:rPr lang="en-GB" sz="2400" dirty="0">
                <a:hlinkClick r:id="rId3"/>
              </a:rPr>
              <a:t>References</a:t>
            </a:r>
            <a:r>
              <a:rPr lang="en-GB" sz="2400" dirty="0"/>
              <a:t> </a:t>
            </a:r>
          </a:p>
          <a:p>
            <a:pPr marL="342900" indent="-342900">
              <a:buFont typeface="Wingdings" pitchFamily="2" charset="2"/>
              <a:buChar char="Ø"/>
            </a:pPr>
            <a:r>
              <a:rPr lang="en-GB" sz="2400" dirty="0"/>
              <a:t>Appendices</a:t>
            </a:r>
          </a:p>
          <a:p>
            <a:pPr marL="342900" lvl="0" indent="-342900" algn="just">
              <a:spcBef>
                <a:spcPts val="1200"/>
              </a:spcBef>
              <a:buFont typeface="Symbol" panose="05050102010706020507" pitchFamily="18" charset="2"/>
              <a:buChar char=""/>
            </a:pPr>
            <a:endParaRPr lang="en-GB" sz="2400" dirty="0">
              <a:effectLst/>
              <a:latin typeface="Times New Roman" panose="02020603050405020304" pitchFamily="18" charset="0"/>
              <a:ea typeface="Times New Roman" panose="02020603050405020304" pitchFamily="18" charset="0"/>
            </a:endParaRPr>
          </a:p>
          <a:p>
            <a:endParaRPr lang="en-GB" sz="36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Technical Report</a:t>
            </a:r>
          </a:p>
        </p:txBody>
      </p:sp>
    </p:spTree>
    <p:extLst>
      <p:ext uri="{BB962C8B-B14F-4D97-AF65-F5344CB8AC3E}">
        <p14:creationId xmlns:p14="http://schemas.microsoft.com/office/powerpoint/2010/main" val="4015702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82622D-AAF3-4897-8629-FC918530D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3CA283C8-6C65-55A6-F7D0-C1A095D6AC30}"/>
              </a:ext>
            </a:extLst>
          </p:cNvPr>
          <p:cNvSpPr txBox="1">
            <a:spLocks/>
          </p:cNvSpPr>
          <p:nvPr/>
        </p:nvSpPr>
        <p:spPr>
          <a:xfrm>
            <a:off x="1046746" y="641850"/>
            <a:ext cx="3611880" cy="153586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0DD39D6-B52B-9FCB-AF19-BCAC7EB2757D}"/>
              </a:ext>
            </a:extLst>
          </p:cNvPr>
          <p:cNvSpPr>
            <a:spLocks noGrp="1"/>
          </p:cNvSpPr>
          <p:nvPr>
            <p:ph idx="1"/>
          </p:nvPr>
        </p:nvSpPr>
        <p:spPr>
          <a:xfrm>
            <a:off x="5300640" y="641850"/>
            <a:ext cx="6053160" cy="1535865"/>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Title Page</a:t>
            </a:r>
          </a:p>
        </p:txBody>
      </p:sp>
      <p:pic>
        <p:nvPicPr>
          <p:cNvPr id="5" name="Content Placeholder 4" descr="Text&#10;&#10;Description automatically generated">
            <a:extLst>
              <a:ext uri="{FF2B5EF4-FFF2-40B4-BE49-F238E27FC236}">
                <a16:creationId xmlns:a16="http://schemas.microsoft.com/office/drawing/2014/main" id="{0DBB0B1D-FD9D-E65F-1907-D826009A300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4416" y="2731167"/>
            <a:ext cx="11167447" cy="3484983"/>
          </a:xfrm>
          <a:prstGeom prst="rect">
            <a:avLst/>
          </a:prstGeom>
        </p:spPr>
      </p:pic>
    </p:spTree>
    <p:extLst>
      <p:ext uri="{BB962C8B-B14F-4D97-AF65-F5344CB8AC3E}">
        <p14:creationId xmlns:p14="http://schemas.microsoft.com/office/powerpoint/2010/main" val="1440566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D157A3D9-25B0-A101-6E5A-988066771D51}"/>
              </a:ext>
            </a:extLst>
          </p:cNvPr>
          <p:cNvSpPr txBox="1">
            <a:spLocks/>
          </p:cNvSpPr>
          <p:nvPr/>
        </p:nvSpPr>
        <p:spPr>
          <a:xfrm>
            <a:off x="1046746" y="586822"/>
            <a:ext cx="3560252" cy="1645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4E500ECD-D74E-FEF3-9793-BC5B3DE02876}"/>
              </a:ext>
            </a:extLst>
          </p:cNvPr>
          <p:cNvSpPr>
            <a:spLocks noGrp="1"/>
          </p:cNvSpPr>
          <p:nvPr>
            <p:ph idx="1"/>
          </p:nvPr>
        </p:nvSpPr>
        <p:spPr>
          <a:xfrm>
            <a:off x="5351164" y="586822"/>
            <a:ext cx="6002636" cy="1645920"/>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Table of Contents</a:t>
            </a:r>
          </a:p>
        </p:txBody>
      </p:sp>
      <p:pic>
        <p:nvPicPr>
          <p:cNvPr id="5" name="Content Placeholder 4" descr="Text&#10;&#10;Description automatically generated">
            <a:extLst>
              <a:ext uri="{FF2B5EF4-FFF2-40B4-BE49-F238E27FC236}">
                <a16:creationId xmlns:a16="http://schemas.microsoft.com/office/drawing/2014/main" id="{61C60385-8672-9679-3D19-2589B2FBCB3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73134" y="2971800"/>
            <a:ext cx="8445731" cy="2525151"/>
          </a:xfrm>
          <a:prstGeom prst="rect">
            <a:avLst/>
          </a:prstGeom>
        </p:spPr>
      </p:pic>
    </p:spTree>
    <p:extLst>
      <p:ext uri="{BB962C8B-B14F-4D97-AF65-F5344CB8AC3E}">
        <p14:creationId xmlns:p14="http://schemas.microsoft.com/office/powerpoint/2010/main" val="4708432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82622D-AAF3-4897-8629-FC918530D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EEB2D034-FBB6-3A16-476C-7DC4828BF910}"/>
              </a:ext>
            </a:extLst>
          </p:cNvPr>
          <p:cNvSpPr txBox="1">
            <a:spLocks/>
          </p:cNvSpPr>
          <p:nvPr/>
        </p:nvSpPr>
        <p:spPr>
          <a:xfrm>
            <a:off x="1046746" y="641850"/>
            <a:ext cx="3611880" cy="153586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DDCA739C-F87B-672D-6028-BD3494B1DCEA}"/>
              </a:ext>
            </a:extLst>
          </p:cNvPr>
          <p:cNvSpPr>
            <a:spLocks noGrp="1"/>
          </p:cNvSpPr>
          <p:nvPr>
            <p:ph idx="1"/>
          </p:nvPr>
        </p:nvSpPr>
        <p:spPr>
          <a:xfrm>
            <a:off x="5300640" y="641850"/>
            <a:ext cx="6053160" cy="1535865"/>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Executive Summary</a:t>
            </a:r>
          </a:p>
        </p:txBody>
      </p:sp>
      <p:sp>
        <p:nvSpPr>
          <p:cNvPr id="2" name="TextBox 1">
            <a:extLst>
              <a:ext uri="{FF2B5EF4-FFF2-40B4-BE49-F238E27FC236}">
                <a16:creationId xmlns:a16="http://schemas.microsoft.com/office/drawing/2014/main" id="{507F0765-3643-11C0-7B7E-5A12B06EF5CB}"/>
              </a:ext>
            </a:extLst>
          </p:cNvPr>
          <p:cNvSpPr txBox="1"/>
          <p:nvPr/>
        </p:nvSpPr>
        <p:spPr>
          <a:xfrm>
            <a:off x="753979" y="2967334"/>
            <a:ext cx="9015663" cy="2554545"/>
          </a:xfrm>
          <a:prstGeom prst="rect">
            <a:avLst/>
          </a:prstGeom>
          <a:noFill/>
        </p:spPr>
        <p:txBody>
          <a:bodyPr wrap="square" rtlCol="0">
            <a:spAutoFit/>
          </a:bodyPr>
          <a:lstStyle/>
          <a:p>
            <a:pPr marL="285750" indent="-285750">
              <a:buFont typeface="Wingdings" pitchFamily="2" charset="2"/>
              <a:buChar char="q"/>
            </a:pPr>
            <a:r>
              <a:rPr lang="en-US" sz="3200" dirty="0"/>
              <a:t>A detailed summary of the development in the project work</a:t>
            </a:r>
          </a:p>
          <a:p>
            <a:pPr marL="285750" indent="-285750">
              <a:buFont typeface="Wingdings" pitchFamily="2" charset="2"/>
              <a:buChar char="q"/>
            </a:pPr>
            <a:endParaRPr lang="en-US" sz="3200" dirty="0"/>
          </a:p>
          <a:p>
            <a:pPr marL="285750" indent="-285750">
              <a:buFont typeface="Wingdings" pitchFamily="2" charset="2"/>
              <a:buChar char="q"/>
            </a:pPr>
            <a:r>
              <a:rPr lang="en-US" sz="3200" dirty="0"/>
              <a:t>Information about the scope, content, and conclusions of the report</a:t>
            </a:r>
          </a:p>
        </p:txBody>
      </p:sp>
    </p:spTree>
    <p:extLst>
      <p:ext uri="{BB962C8B-B14F-4D97-AF65-F5344CB8AC3E}">
        <p14:creationId xmlns:p14="http://schemas.microsoft.com/office/powerpoint/2010/main" val="22827629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251800D0-E682-A695-AD12-924902ADF903}"/>
              </a:ext>
            </a:extLst>
          </p:cNvPr>
          <p:cNvSpPr txBox="1">
            <a:spLocks/>
          </p:cNvSpPr>
          <p:nvPr/>
        </p:nvSpPr>
        <p:spPr>
          <a:xfrm>
            <a:off x="1046746" y="586822"/>
            <a:ext cx="3560252" cy="1645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EBAA14BF-CD70-1A3E-BDEF-BDF8F9361456}"/>
              </a:ext>
            </a:extLst>
          </p:cNvPr>
          <p:cNvSpPr>
            <a:spLocks noGrp="1"/>
          </p:cNvSpPr>
          <p:nvPr>
            <p:ph idx="1"/>
          </p:nvPr>
        </p:nvSpPr>
        <p:spPr>
          <a:xfrm>
            <a:off x="5351164" y="586822"/>
            <a:ext cx="6002636" cy="1645920"/>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Introduction</a:t>
            </a:r>
          </a:p>
        </p:txBody>
      </p:sp>
      <p:pic>
        <p:nvPicPr>
          <p:cNvPr id="5" name="Content Placeholder 4" descr="A picture containing text, indoor, screenshot&#10;&#10;Description automatically generated">
            <a:extLst>
              <a:ext uri="{FF2B5EF4-FFF2-40B4-BE49-F238E27FC236}">
                <a16:creationId xmlns:a16="http://schemas.microsoft.com/office/drawing/2014/main" id="{6CB4FF04-3A5C-BDE5-9524-A7A2834EA4F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53531" y="2734056"/>
            <a:ext cx="6573330" cy="3483864"/>
          </a:xfrm>
          <a:prstGeom prst="rect">
            <a:avLst/>
          </a:prstGeom>
        </p:spPr>
      </p:pic>
    </p:spTree>
    <p:extLst>
      <p:ext uri="{BB962C8B-B14F-4D97-AF65-F5344CB8AC3E}">
        <p14:creationId xmlns:p14="http://schemas.microsoft.com/office/powerpoint/2010/main" val="1117755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B7D0623A-51B7-53A9-04F4-AA87A8A3D3E8}"/>
              </a:ext>
            </a:extLst>
          </p:cNvPr>
          <p:cNvSpPr txBox="1">
            <a:spLocks/>
          </p:cNvSpPr>
          <p:nvPr/>
        </p:nvSpPr>
        <p:spPr>
          <a:xfrm>
            <a:off x="1383564" y="348865"/>
            <a:ext cx="9718111" cy="1576446"/>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Technical Report</a:t>
            </a:r>
          </a:p>
        </p:txBody>
      </p:sp>
      <p:graphicFrame>
        <p:nvGraphicFramePr>
          <p:cNvPr id="6" name="TextBox 3">
            <a:extLst>
              <a:ext uri="{FF2B5EF4-FFF2-40B4-BE49-F238E27FC236}">
                <a16:creationId xmlns:a16="http://schemas.microsoft.com/office/drawing/2014/main" id="{868F154C-04C4-631D-6927-BF62F1CDB648}"/>
              </a:ext>
            </a:extLst>
          </p:cNvPr>
          <p:cNvGraphicFramePr/>
          <p:nvPr>
            <p:extLst>
              <p:ext uri="{D42A27DB-BD31-4B8C-83A1-F6EECF244321}">
                <p14:modId xmlns:p14="http://schemas.microsoft.com/office/powerpoint/2010/main" val="206974079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3032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736A24BC-3B8D-9C48-84CF-33130B21952A}"/>
              </a:ext>
            </a:extLst>
          </p:cNvPr>
          <p:cNvSpPr txBox="1">
            <a:spLocks/>
          </p:cNvSpPr>
          <p:nvPr/>
        </p:nvSpPr>
        <p:spPr>
          <a:xfrm>
            <a:off x="1046746" y="586822"/>
            <a:ext cx="3560252" cy="1645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26F67C93-E44D-3E1A-1E54-E57F340427B0}"/>
              </a:ext>
            </a:extLst>
          </p:cNvPr>
          <p:cNvSpPr>
            <a:spLocks noGrp="1"/>
          </p:cNvSpPr>
          <p:nvPr>
            <p:ph idx="1"/>
          </p:nvPr>
        </p:nvSpPr>
        <p:spPr>
          <a:xfrm>
            <a:off x="5351164" y="586822"/>
            <a:ext cx="6002636" cy="1645920"/>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Conclusion and Recommendations</a:t>
            </a:r>
          </a:p>
        </p:txBody>
      </p:sp>
      <p:pic>
        <p:nvPicPr>
          <p:cNvPr id="5" name="Content Placeholder 4" descr="Graphical user interface, text, application&#10;&#10;Description automatically generated">
            <a:extLst>
              <a:ext uri="{FF2B5EF4-FFF2-40B4-BE49-F238E27FC236}">
                <a16:creationId xmlns:a16="http://schemas.microsoft.com/office/drawing/2014/main" id="{9AD6483C-CD25-BFF0-B8EB-6AFA8135D7CC}"/>
              </a:ext>
            </a:extLst>
          </p:cNvPr>
          <p:cNvPicPr>
            <a:picLocks noChangeAspect="1"/>
          </p:cNvPicPr>
          <p:nvPr/>
        </p:nvPicPr>
        <p:blipFill>
          <a:blip r:embed="rId2"/>
          <a:stretch>
            <a:fillRect/>
          </a:stretch>
        </p:blipFill>
        <p:spPr>
          <a:xfrm>
            <a:off x="557784" y="2801265"/>
            <a:ext cx="11164824" cy="3349445"/>
          </a:xfrm>
          <a:prstGeom prst="rect">
            <a:avLst/>
          </a:prstGeom>
        </p:spPr>
      </p:pic>
    </p:spTree>
    <p:extLst>
      <p:ext uri="{BB962C8B-B14F-4D97-AF65-F5344CB8AC3E}">
        <p14:creationId xmlns:p14="http://schemas.microsoft.com/office/powerpoint/2010/main" val="4640941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1189639" y="1330348"/>
            <a:ext cx="11002361" cy="2160018"/>
          </a:xfrm>
        </p:spPr>
        <p:txBody>
          <a:bodyPr wrap="square"/>
          <a:lstStyle/>
          <a:p>
            <a:r>
              <a:rPr lang="en-GB" sz="1800" dirty="0"/>
              <a:t>Title</a:t>
            </a:r>
          </a:p>
          <a:p>
            <a:r>
              <a:rPr lang="en-GB" sz="1800" dirty="0"/>
              <a:t>Abbreviations</a:t>
            </a:r>
          </a:p>
          <a:p>
            <a:pPr marL="514350" indent="-514350">
              <a:buAutoNum type="arabicPeriod"/>
            </a:pPr>
            <a:r>
              <a:rPr lang="en-GB" sz="1800" dirty="0"/>
              <a:t>Background</a:t>
            </a:r>
          </a:p>
          <a:p>
            <a:pPr marL="514350" indent="-514350">
              <a:buAutoNum type="arabicPeriod"/>
            </a:pPr>
            <a:r>
              <a:rPr lang="en-GB" sz="1800" dirty="0"/>
              <a:t>Introduction</a:t>
            </a:r>
          </a:p>
          <a:p>
            <a:pPr marL="514350" indent="-514350">
              <a:buAutoNum type="arabicPeriod"/>
            </a:pPr>
            <a:r>
              <a:rPr lang="en-GB" sz="1800" dirty="0"/>
              <a:t>Purpose</a:t>
            </a:r>
          </a:p>
          <a:p>
            <a:pPr marL="514350" indent="-514350">
              <a:buAutoNum type="arabicPeriod"/>
            </a:pPr>
            <a:r>
              <a:rPr lang="en-GB" sz="1800" dirty="0"/>
              <a:t>Scope</a:t>
            </a:r>
          </a:p>
          <a:p>
            <a:pPr marL="514350" indent="-514350">
              <a:buAutoNum type="arabicPeriod"/>
            </a:pPr>
            <a:r>
              <a:rPr lang="en-GB" sz="1800" dirty="0"/>
              <a:t>Derivation Methodology</a:t>
            </a:r>
          </a:p>
          <a:p>
            <a:pPr marL="514350" indent="-514350">
              <a:buAutoNum type="arabicPeriod"/>
            </a:pPr>
            <a:r>
              <a:rPr lang="en-GB" sz="1800" dirty="0"/>
              <a:t>Risk Demographic and Hazard Domains</a:t>
            </a:r>
          </a:p>
          <a:p>
            <a:pPr marL="514350" indent="-514350">
              <a:buAutoNum type="arabicPeriod"/>
            </a:pPr>
            <a:r>
              <a:rPr lang="en-GB" sz="1800" dirty="0"/>
              <a:t>Clyde Design and Nuclear Safety Principles – Requirements of the Nuclear Safety Case</a:t>
            </a:r>
          </a:p>
          <a:p>
            <a:pPr marL="514350" indent="-514350">
              <a:buAutoNum type="arabicPeriod"/>
            </a:pPr>
            <a:r>
              <a:rPr lang="en-GB" sz="1800" dirty="0"/>
              <a:t>Etc</a:t>
            </a:r>
          </a:p>
          <a:p>
            <a:pPr marL="514350" indent="-514350">
              <a:buAutoNum type="arabicPeriod"/>
            </a:pPr>
            <a:r>
              <a:rPr lang="en-GB" sz="1800" dirty="0"/>
              <a:t>APPENDIX – GLOSSARY</a:t>
            </a:r>
          </a:p>
          <a:p>
            <a:pPr marL="514350" indent="-514350">
              <a:buAutoNum type="arabicPeriod"/>
            </a:pPr>
            <a:r>
              <a:rPr lang="en-GB" sz="1800" dirty="0"/>
              <a:t>Appendix - References</a:t>
            </a:r>
          </a:p>
          <a:p>
            <a:pPr marL="342900" lvl="0" indent="-342900" algn="just">
              <a:spcBef>
                <a:spcPts val="1200"/>
              </a:spcBef>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Clyde Format</a:t>
            </a:r>
          </a:p>
        </p:txBody>
      </p:sp>
    </p:spTree>
    <p:extLst>
      <p:ext uri="{BB962C8B-B14F-4D97-AF65-F5344CB8AC3E}">
        <p14:creationId xmlns:p14="http://schemas.microsoft.com/office/powerpoint/2010/main" val="36339653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0080" y="325369"/>
            <a:ext cx="4368602" cy="1956841"/>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a:solidFill>
                  <a:schemeClr val="tx1"/>
                </a:solidFill>
                <a:latin typeface="+mj-lt"/>
                <a:ea typeface="+mj-ea"/>
                <a:cs typeface="+mj-cs"/>
              </a:rPr>
              <a:t>Decision Brief Template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40080" y="2872899"/>
            <a:ext cx="4243589" cy="3320668"/>
          </a:xfrm>
        </p:spPr>
        <p:txBody>
          <a:bodyPr vert="horz" lIns="91440" tIns="45720" rIns="91440" bIns="45720" rtlCol="0">
            <a:normAutofit/>
          </a:bodyPr>
          <a:lstStyle/>
          <a:p>
            <a:pPr marL="342900" indent="-228600">
              <a:buFont typeface="Arial" panose="020B0604020202020204" pitchFamily="34" charset="0"/>
              <a:buChar char="•"/>
            </a:pPr>
            <a:r>
              <a:rPr lang="en-US" sz="3600" dirty="0">
                <a:solidFill>
                  <a:schemeClr val="tx1"/>
                </a:solidFill>
              </a:rPr>
              <a:t>Issue</a:t>
            </a:r>
          </a:p>
          <a:p>
            <a:pPr marL="342900" indent="-228600">
              <a:buFont typeface="Arial" panose="020B0604020202020204" pitchFamily="34" charset="0"/>
              <a:buChar char="•"/>
            </a:pPr>
            <a:r>
              <a:rPr lang="en-US" sz="3600" dirty="0">
                <a:solidFill>
                  <a:schemeClr val="tx1"/>
                </a:solidFill>
              </a:rPr>
              <a:t>Recommendation(s)</a:t>
            </a:r>
          </a:p>
          <a:p>
            <a:pPr marL="342900" indent="-228600">
              <a:buFont typeface="Arial" panose="020B0604020202020204" pitchFamily="34" charset="0"/>
              <a:buChar char="•"/>
            </a:pPr>
            <a:r>
              <a:rPr lang="en-US" sz="3600" dirty="0">
                <a:solidFill>
                  <a:schemeClr val="tx1"/>
                </a:solidFill>
              </a:rPr>
              <a:t>Timing</a:t>
            </a:r>
          </a:p>
          <a:p>
            <a:pPr marL="342900" indent="-228600">
              <a:buFont typeface="Arial" panose="020B0604020202020204" pitchFamily="34" charset="0"/>
              <a:buChar char="•"/>
            </a:pPr>
            <a:r>
              <a:rPr lang="en-US" sz="3600" dirty="0">
                <a:solidFill>
                  <a:schemeClr val="tx1"/>
                </a:solidFill>
              </a:rPr>
              <a:t>Background</a:t>
            </a:r>
          </a:p>
          <a:p>
            <a:pPr lvl="0" indent="-228600">
              <a:spcBef>
                <a:spcPts val="1200"/>
              </a:spcBef>
              <a:buFont typeface="Arial" panose="020B0604020202020204" pitchFamily="34" charset="0"/>
              <a:buChar char="•"/>
            </a:pPr>
            <a:endParaRPr lang="en-US" sz="3600" dirty="0">
              <a:solidFill>
                <a:schemeClr val="tx1"/>
              </a:solidFill>
              <a:effectLst/>
            </a:endParaRPr>
          </a:p>
          <a:p>
            <a:pPr indent="-228600">
              <a:buFont typeface="Arial" panose="020B0604020202020204" pitchFamily="34" charset="0"/>
              <a:buChar char="•"/>
            </a:pPr>
            <a:endParaRPr lang="en-US" sz="3600" dirty="0">
              <a:solidFill>
                <a:schemeClr val="tx1"/>
              </a:solidFill>
            </a:endParaRPr>
          </a:p>
        </p:txBody>
      </p:sp>
      <p:pic>
        <p:nvPicPr>
          <p:cNvPr id="14" name="Picture 4" descr="The word brainstorming engraved in a metal">
            <a:extLst>
              <a:ext uri="{FF2B5EF4-FFF2-40B4-BE49-F238E27FC236}">
                <a16:creationId xmlns:a16="http://schemas.microsoft.com/office/drawing/2014/main" id="{2F26D7BB-A07C-1ECE-9042-D356F7771B9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19931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5" name="Freeform: Shape 1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7" name="Freeform: Shape 1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57201" y="723406"/>
            <a:ext cx="3234018" cy="382672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400" kern="1200">
                <a:solidFill>
                  <a:schemeClr val="tx1"/>
                </a:solidFill>
                <a:latin typeface="+mj-lt"/>
                <a:ea typeface="+mj-ea"/>
                <a:cs typeface="+mj-cs"/>
              </a:rPr>
              <a:t>Emails</a:t>
            </a:r>
          </a:p>
        </p:txBody>
      </p:sp>
      <p:pic>
        <p:nvPicPr>
          <p:cNvPr id="6" name="Picture 5">
            <a:extLst>
              <a:ext uri="{FF2B5EF4-FFF2-40B4-BE49-F238E27FC236}">
                <a16:creationId xmlns:a16="http://schemas.microsoft.com/office/drawing/2014/main" id="{9F4D9559-8462-09F6-8F8C-59D08931BA8E}"/>
              </a:ext>
            </a:extLst>
          </p:cNvPr>
          <p:cNvPicPr>
            <a:picLocks noChangeAspect="1"/>
          </p:cNvPicPr>
          <p:nvPr/>
        </p:nvPicPr>
        <p:blipFill>
          <a:blip r:embed="rId2"/>
          <a:stretch>
            <a:fillRect/>
          </a:stretch>
        </p:blipFill>
        <p:spPr>
          <a:xfrm>
            <a:off x="6096615" y="643469"/>
            <a:ext cx="4270612" cy="5571062"/>
          </a:xfrm>
          <a:prstGeom prst="rect">
            <a:avLst/>
          </a:prstGeom>
        </p:spPr>
      </p:pic>
    </p:spTree>
    <p:extLst>
      <p:ext uri="{BB962C8B-B14F-4D97-AF65-F5344CB8AC3E}">
        <p14:creationId xmlns:p14="http://schemas.microsoft.com/office/powerpoint/2010/main" val="2569468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764292" y="1881052"/>
            <a:ext cx="11002361" cy="2160018"/>
          </a:xfrm>
        </p:spPr>
        <p:txBody>
          <a:bodyPr wrap="square"/>
          <a:lstStyle/>
          <a:p>
            <a:pPr marL="457200" indent="-457200">
              <a:buFont typeface="Wingdings" pitchFamily="2" charset="2"/>
              <a:buChar char="Ø"/>
            </a:pPr>
            <a:r>
              <a:rPr lang="en-GB" sz="3200" dirty="0"/>
              <a:t>Technical authoring is an attempt to persuade an audience to approve whatever is being proposed. Whether the proposal is internal, external, solicited or unsolicited, it is a contract between the technical author and the audience. Authoring can deal with time, money and risks such as reputation and life. As such your trust-worthiness is at stake. The ethical writer considers the audience requirements, not what he / she can gain from the situation</a:t>
            </a:r>
          </a:p>
          <a:p>
            <a:pPr marL="342900" lvl="0" indent="-342900" algn="just">
              <a:spcBef>
                <a:spcPts val="1200"/>
              </a:spcBef>
              <a:buFont typeface="Symbol" panose="05050102010706020507" pitchFamily="18" charset="2"/>
              <a:buChar char=""/>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877089"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Ethics</a:t>
            </a:r>
          </a:p>
        </p:txBody>
      </p:sp>
    </p:spTree>
    <p:extLst>
      <p:ext uri="{BB962C8B-B14F-4D97-AF65-F5344CB8AC3E}">
        <p14:creationId xmlns:p14="http://schemas.microsoft.com/office/powerpoint/2010/main" val="17599498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Summary</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30936" y="2807208"/>
            <a:ext cx="3429000" cy="3410712"/>
          </a:xfrm>
        </p:spPr>
        <p:txBody>
          <a:bodyPr vert="horz" lIns="91440" tIns="45720" rIns="91440" bIns="45720" rtlCol="0" anchor="t">
            <a:normAutofit/>
          </a:bodyPr>
          <a:lstStyle/>
          <a:p>
            <a:pPr marL="342900" lvl="0" indent="-228600">
              <a:spcBef>
                <a:spcPts val="1200"/>
              </a:spcBef>
              <a:buFont typeface="Arial" panose="020B0604020202020204" pitchFamily="34" charset="0"/>
              <a:buChar char="•"/>
            </a:pPr>
            <a:r>
              <a:rPr lang="en-US" sz="2200" b="1" dirty="0">
                <a:solidFill>
                  <a:schemeClr val="tx1"/>
                </a:solidFill>
              </a:rPr>
              <a:t>Types of Reports</a:t>
            </a:r>
          </a:p>
          <a:p>
            <a:pPr marL="342900" lvl="0" indent="-228600">
              <a:spcBef>
                <a:spcPts val="1200"/>
              </a:spcBef>
              <a:buFont typeface="Arial" panose="020B0604020202020204" pitchFamily="34" charset="0"/>
              <a:buChar char="•"/>
            </a:pPr>
            <a:r>
              <a:rPr lang="en-US" sz="2200" b="1" dirty="0">
                <a:solidFill>
                  <a:schemeClr val="tx1"/>
                </a:solidFill>
              </a:rPr>
              <a:t>Principles</a:t>
            </a:r>
          </a:p>
          <a:p>
            <a:pPr marL="342900" lvl="0" indent="-228600">
              <a:spcBef>
                <a:spcPts val="1200"/>
              </a:spcBef>
              <a:buFont typeface="Arial" panose="020B0604020202020204" pitchFamily="34" charset="0"/>
              <a:buChar char="•"/>
            </a:pPr>
            <a:r>
              <a:rPr lang="en-US" sz="2200" b="1" dirty="0">
                <a:solidFill>
                  <a:schemeClr val="tx1"/>
                </a:solidFill>
              </a:rPr>
              <a:t>Styles</a:t>
            </a:r>
          </a:p>
          <a:p>
            <a:pPr marL="342900" lvl="0" indent="-228600">
              <a:spcBef>
                <a:spcPts val="1200"/>
              </a:spcBef>
              <a:buFont typeface="Arial" panose="020B0604020202020204" pitchFamily="34" charset="0"/>
              <a:buChar char="•"/>
            </a:pPr>
            <a:r>
              <a:rPr lang="en-US" sz="2200" b="1" dirty="0">
                <a:solidFill>
                  <a:schemeClr val="tx1"/>
                </a:solidFill>
              </a:rPr>
              <a:t>Structures</a:t>
            </a:r>
          </a:p>
          <a:p>
            <a:pPr marL="342900" lvl="0" indent="-228600">
              <a:spcBef>
                <a:spcPts val="1200"/>
              </a:spcBef>
              <a:buFont typeface="Arial" panose="020B0604020202020204" pitchFamily="34" charset="0"/>
              <a:buChar char="•"/>
            </a:pPr>
            <a:r>
              <a:rPr lang="en-US" sz="2200" b="1" dirty="0">
                <a:solidFill>
                  <a:schemeClr val="tx1"/>
                </a:solidFill>
              </a:rPr>
              <a:t>Ethics</a:t>
            </a:r>
          </a:p>
          <a:p>
            <a:pPr lvl="0" indent="-228600">
              <a:spcBef>
                <a:spcPts val="1200"/>
              </a:spcBef>
              <a:buFont typeface="Arial" panose="020B0604020202020204" pitchFamily="34" charset="0"/>
              <a:buChar char="•"/>
            </a:pPr>
            <a:endParaRPr lang="en-US" sz="2200" b="1" dirty="0">
              <a:solidFill>
                <a:schemeClr val="tx1"/>
              </a:solidFill>
            </a:endParaRPr>
          </a:p>
        </p:txBody>
      </p:sp>
      <p:pic>
        <p:nvPicPr>
          <p:cNvPr id="5" name="Picture 4" descr="Text&#10;&#10;Description automatically generated">
            <a:extLst>
              <a:ext uri="{FF2B5EF4-FFF2-40B4-BE49-F238E27FC236}">
                <a16:creationId xmlns:a16="http://schemas.microsoft.com/office/drawing/2014/main" id="{A57CDA70-7BEF-1548-15EE-5FDA2255F12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54296" y="693402"/>
            <a:ext cx="6903720" cy="5471195"/>
          </a:xfrm>
          <a:prstGeom prst="rect">
            <a:avLst/>
          </a:prstGeom>
        </p:spPr>
      </p:pic>
    </p:spTree>
    <p:extLst>
      <p:ext uri="{BB962C8B-B14F-4D97-AF65-F5344CB8AC3E}">
        <p14:creationId xmlns:p14="http://schemas.microsoft.com/office/powerpoint/2010/main" val="119499777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855</TotalTime>
  <Words>2289</Words>
  <Application>Microsoft Macintosh PowerPoint</Application>
  <PresentationFormat>Widescreen</PresentationFormat>
  <Paragraphs>248</Paragraphs>
  <Slides>41</Slides>
  <Notes>8</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41</vt:i4>
      </vt:variant>
    </vt:vector>
  </HeadingPairs>
  <TitlesOfParts>
    <vt:vector size="69" baseType="lpstr">
      <vt:lpstr>Arial</vt:lpstr>
      <vt:lpstr>Calibri</vt:lpstr>
      <vt:lpstr>Calibri Light</vt:lpstr>
      <vt:lpstr>HelveticaNeueLTPro</vt:lpstr>
      <vt:lpstr>Noto Serif</vt:lpstr>
      <vt:lpstr>Symbol</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52</cp:revision>
  <dcterms:created xsi:type="dcterms:W3CDTF">2021-03-09T15:35:42Z</dcterms:created>
  <dcterms:modified xsi:type="dcterms:W3CDTF">2023-09-26T08:15:24Z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