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125EF8-974B-4BC8-9469-3DF205F17097}"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41065025-CD35-49CA-8BC6-7ED30B44C994}">
      <dgm:prSet/>
      <dgm:spPr/>
      <dgm:t>
        <a:bodyPr/>
        <a:lstStyle/>
        <a:p>
          <a:r>
            <a:rPr lang="en-GB"/>
            <a:t>Attachment As a Primary Bond: According to Bowlby, a child's attachment to a caregiver is a primary bond due to survival instincts that draw a child close to a caregiver.</a:t>
          </a:r>
          <a:endParaRPr lang="en-US"/>
        </a:p>
      </dgm:t>
    </dgm:pt>
    <dgm:pt modelId="{0D14145A-B69A-4CA5-A027-B4779F7F4CBA}" type="parTrans" cxnId="{04FF3C83-583A-4964-8788-D162D9E4A64F}">
      <dgm:prSet/>
      <dgm:spPr/>
      <dgm:t>
        <a:bodyPr/>
        <a:lstStyle/>
        <a:p>
          <a:endParaRPr lang="en-US"/>
        </a:p>
      </dgm:t>
    </dgm:pt>
    <dgm:pt modelId="{B3DDB585-56D9-4D64-904C-B138B26F1AB8}" type="sibTrans" cxnId="{04FF3C83-583A-4964-8788-D162D9E4A64F}">
      <dgm:prSet/>
      <dgm:spPr/>
      <dgm:t>
        <a:bodyPr/>
        <a:lstStyle/>
        <a:p>
          <a:endParaRPr lang="en-US"/>
        </a:p>
      </dgm:t>
    </dgm:pt>
    <dgm:pt modelId="{B5FD3E5E-3770-4C9F-87C3-6DEDB70677A8}">
      <dgm:prSet/>
      <dgm:spPr/>
      <dgm:t>
        <a:bodyPr/>
        <a:lstStyle/>
        <a:p>
          <a:r>
            <a:rPr lang="en-GB"/>
            <a:t>Secure Base: The child is enabled to engage with their surroundings because a caregiver is there to provide emotional safety.</a:t>
          </a:r>
          <a:endParaRPr lang="en-US"/>
        </a:p>
      </dgm:t>
    </dgm:pt>
    <dgm:pt modelId="{33BC1908-2989-4E18-8EAB-665ECCCFF779}" type="parTrans" cxnId="{209DE40D-D143-456D-A298-890ACD1E5B87}">
      <dgm:prSet/>
      <dgm:spPr/>
      <dgm:t>
        <a:bodyPr/>
        <a:lstStyle/>
        <a:p>
          <a:endParaRPr lang="en-US"/>
        </a:p>
      </dgm:t>
    </dgm:pt>
    <dgm:pt modelId="{533830E2-428B-4478-BBC8-AA85A004D6F0}" type="sibTrans" cxnId="{209DE40D-D143-456D-A298-890ACD1E5B87}">
      <dgm:prSet/>
      <dgm:spPr/>
      <dgm:t>
        <a:bodyPr/>
        <a:lstStyle/>
        <a:p>
          <a:endParaRPr lang="en-US"/>
        </a:p>
      </dgm:t>
    </dgm:pt>
    <dgm:pt modelId="{11C538F7-631C-4E53-B865-BF2F0A782FB4}">
      <dgm:prSet/>
      <dgm:spPr/>
      <dgm:t>
        <a:bodyPr/>
        <a:lstStyle/>
        <a:p>
          <a:r>
            <a:rPr lang="en-GB"/>
            <a:t>Internal Working Model: A child internalizes and builds a structure of siblings, caregivers, and peers obtained from early attachments which is used to manage their emotions and form relationships later.</a:t>
          </a:r>
          <a:endParaRPr lang="en-US"/>
        </a:p>
      </dgm:t>
    </dgm:pt>
    <dgm:pt modelId="{BCCE24A3-6F62-4E0E-8C01-09E30ECB5C00}" type="parTrans" cxnId="{E496BD55-ABCF-41FC-B96C-5ACFB35EB9C9}">
      <dgm:prSet/>
      <dgm:spPr/>
      <dgm:t>
        <a:bodyPr/>
        <a:lstStyle/>
        <a:p>
          <a:endParaRPr lang="en-US"/>
        </a:p>
      </dgm:t>
    </dgm:pt>
    <dgm:pt modelId="{493DF8F2-5AA4-494E-A9F8-2630DEA65CB6}" type="sibTrans" cxnId="{E496BD55-ABCF-41FC-B96C-5ACFB35EB9C9}">
      <dgm:prSet/>
      <dgm:spPr/>
      <dgm:t>
        <a:bodyPr/>
        <a:lstStyle/>
        <a:p>
          <a:endParaRPr lang="en-US"/>
        </a:p>
      </dgm:t>
    </dgm:pt>
    <dgm:pt modelId="{C61B4C29-58B3-41A8-A69E-9DB0A935B78B}">
      <dgm:prSet/>
      <dgm:spPr/>
      <dgm:t>
        <a:bodyPr/>
        <a:lstStyle/>
        <a:p>
          <a:r>
            <a:rPr lang="en-GB"/>
            <a:t>Critical period: Bowlby argued that the first 5 years of a child's life is the most important period with regard to secure attachment.</a:t>
          </a:r>
          <a:endParaRPr lang="en-US"/>
        </a:p>
      </dgm:t>
    </dgm:pt>
    <dgm:pt modelId="{E3A24353-4C29-48F1-A6F3-E1614DAFD23E}" type="parTrans" cxnId="{EE162EE1-58B2-4B42-93D6-EFB54279254D}">
      <dgm:prSet/>
      <dgm:spPr/>
      <dgm:t>
        <a:bodyPr/>
        <a:lstStyle/>
        <a:p>
          <a:endParaRPr lang="en-US"/>
        </a:p>
      </dgm:t>
    </dgm:pt>
    <dgm:pt modelId="{ECBEF7A4-6BF2-4AEF-8CC7-613247B07B4A}" type="sibTrans" cxnId="{EE162EE1-58B2-4B42-93D6-EFB54279254D}">
      <dgm:prSet/>
      <dgm:spPr/>
      <dgm:t>
        <a:bodyPr/>
        <a:lstStyle/>
        <a:p>
          <a:endParaRPr lang="en-US"/>
        </a:p>
      </dgm:t>
    </dgm:pt>
    <dgm:pt modelId="{B88CBF46-849C-4034-8B65-7F7162C62842}">
      <dgm:prSet/>
      <dgm:spPr/>
      <dgm:t>
        <a:bodyPr/>
        <a:lstStyle/>
        <a:p>
          <a:r>
            <a:rPr lang="en-GB"/>
            <a:t>Relavance to Early Years Development: A child''s ability to manage their emotions, to socially engage, and to think are all dependant on having secure attachments.</a:t>
          </a:r>
          <a:endParaRPr lang="en-US"/>
        </a:p>
      </dgm:t>
    </dgm:pt>
    <dgm:pt modelId="{6CC4DB23-8F54-49C7-A5D4-22CC01650349}" type="parTrans" cxnId="{FB9AF22B-79FD-4ED5-953F-146FF65F54F9}">
      <dgm:prSet/>
      <dgm:spPr/>
      <dgm:t>
        <a:bodyPr/>
        <a:lstStyle/>
        <a:p>
          <a:endParaRPr lang="en-US"/>
        </a:p>
      </dgm:t>
    </dgm:pt>
    <dgm:pt modelId="{1A84AE4A-2594-47DA-928D-35BD8452551E}" type="sibTrans" cxnId="{FB9AF22B-79FD-4ED5-953F-146FF65F54F9}">
      <dgm:prSet/>
      <dgm:spPr/>
      <dgm:t>
        <a:bodyPr/>
        <a:lstStyle/>
        <a:p>
          <a:endParaRPr lang="en-US"/>
        </a:p>
      </dgm:t>
    </dgm:pt>
    <dgm:pt modelId="{395DF19B-74F1-4C62-B41E-E335AE74FAD0}">
      <dgm:prSet/>
      <dgm:spPr/>
      <dgm:t>
        <a:bodyPr/>
        <a:lstStyle/>
        <a:p>
          <a:r>
            <a:rPr lang="en-GB"/>
            <a:t>Insecure attachment may lead to behaviours such as anxiety, withdrawal, or difficulty constructing relationships with peers</a:t>
          </a:r>
          <a:endParaRPr lang="en-US"/>
        </a:p>
      </dgm:t>
    </dgm:pt>
    <dgm:pt modelId="{C5AF623D-1632-437A-A8DF-F6EBB2305E6C}" type="parTrans" cxnId="{41FED225-33C4-433B-9E2A-DF10D2FD0089}">
      <dgm:prSet/>
      <dgm:spPr/>
      <dgm:t>
        <a:bodyPr/>
        <a:lstStyle/>
        <a:p>
          <a:endParaRPr lang="en-US"/>
        </a:p>
      </dgm:t>
    </dgm:pt>
    <dgm:pt modelId="{DB0F69AA-1509-4B17-AAD5-EBC0F2AFE8C9}" type="sibTrans" cxnId="{41FED225-33C4-433B-9E2A-DF10D2FD0089}">
      <dgm:prSet/>
      <dgm:spPr/>
      <dgm:t>
        <a:bodyPr/>
        <a:lstStyle/>
        <a:p>
          <a:endParaRPr lang="en-US"/>
        </a:p>
      </dgm:t>
    </dgm:pt>
    <dgm:pt modelId="{4A942B15-0A5D-467C-AC94-8AC0D11DA935}" type="pres">
      <dgm:prSet presAssocID="{3A125EF8-974B-4BC8-9469-3DF205F17097}" presName="diagram" presStyleCnt="0">
        <dgm:presLayoutVars>
          <dgm:dir/>
          <dgm:resizeHandles val="exact"/>
        </dgm:presLayoutVars>
      </dgm:prSet>
      <dgm:spPr/>
    </dgm:pt>
    <dgm:pt modelId="{6635DA84-180E-44F7-9BA1-00B611FDB545}" type="pres">
      <dgm:prSet presAssocID="{41065025-CD35-49CA-8BC6-7ED30B44C994}" presName="node" presStyleLbl="node1" presStyleIdx="0" presStyleCnt="6">
        <dgm:presLayoutVars>
          <dgm:bulletEnabled val="1"/>
        </dgm:presLayoutVars>
      </dgm:prSet>
      <dgm:spPr/>
    </dgm:pt>
    <dgm:pt modelId="{F02911A5-E39A-493B-A354-BB9C84A6BE0C}" type="pres">
      <dgm:prSet presAssocID="{B3DDB585-56D9-4D64-904C-B138B26F1AB8}" presName="sibTrans" presStyleCnt="0"/>
      <dgm:spPr/>
    </dgm:pt>
    <dgm:pt modelId="{32A905AE-FCB4-46A0-8825-BE994F61F55B}" type="pres">
      <dgm:prSet presAssocID="{B5FD3E5E-3770-4C9F-87C3-6DEDB70677A8}" presName="node" presStyleLbl="node1" presStyleIdx="1" presStyleCnt="6">
        <dgm:presLayoutVars>
          <dgm:bulletEnabled val="1"/>
        </dgm:presLayoutVars>
      </dgm:prSet>
      <dgm:spPr/>
    </dgm:pt>
    <dgm:pt modelId="{C00EFEBD-1325-4E91-A69D-7D50CD813C98}" type="pres">
      <dgm:prSet presAssocID="{533830E2-428B-4478-BBC8-AA85A004D6F0}" presName="sibTrans" presStyleCnt="0"/>
      <dgm:spPr/>
    </dgm:pt>
    <dgm:pt modelId="{CC51A8E3-E774-42F5-8A62-5B45EA5FAAC8}" type="pres">
      <dgm:prSet presAssocID="{11C538F7-631C-4E53-B865-BF2F0A782FB4}" presName="node" presStyleLbl="node1" presStyleIdx="2" presStyleCnt="6">
        <dgm:presLayoutVars>
          <dgm:bulletEnabled val="1"/>
        </dgm:presLayoutVars>
      </dgm:prSet>
      <dgm:spPr/>
    </dgm:pt>
    <dgm:pt modelId="{849A9F8D-5ED4-412D-839D-EA4568C916AA}" type="pres">
      <dgm:prSet presAssocID="{493DF8F2-5AA4-494E-A9F8-2630DEA65CB6}" presName="sibTrans" presStyleCnt="0"/>
      <dgm:spPr/>
    </dgm:pt>
    <dgm:pt modelId="{5F242BDA-9DEB-4032-9F4D-421205BB96B3}" type="pres">
      <dgm:prSet presAssocID="{C61B4C29-58B3-41A8-A69E-9DB0A935B78B}" presName="node" presStyleLbl="node1" presStyleIdx="3" presStyleCnt="6">
        <dgm:presLayoutVars>
          <dgm:bulletEnabled val="1"/>
        </dgm:presLayoutVars>
      </dgm:prSet>
      <dgm:spPr/>
    </dgm:pt>
    <dgm:pt modelId="{B557052A-A4C8-463E-819B-D5E82704AAF0}" type="pres">
      <dgm:prSet presAssocID="{ECBEF7A4-6BF2-4AEF-8CC7-613247B07B4A}" presName="sibTrans" presStyleCnt="0"/>
      <dgm:spPr/>
    </dgm:pt>
    <dgm:pt modelId="{CB4DD18B-E0E5-4843-98E0-99BC80B89359}" type="pres">
      <dgm:prSet presAssocID="{B88CBF46-849C-4034-8B65-7F7162C62842}" presName="node" presStyleLbl="node1" presStyleIdx="4" presStyleCnt="6">
        <dgm:presLayoutVars>
          <dgm:bulletEnabled val="1"/>
        </dgm:presLayoutVars>
      </dgm:prSet>
      <dgm:spPr/>
    </dgm:pt>
    <dgm:pt modelId="{46B84157-1599-49DF-A458-7363872C6507}" type="pres">
      <dgm:prSet presAssocID="{1A84AE4A-2594-47DA-928D-35BD8452551E}" presName="sibTrans" presStyleCnt="0"/>
      <dgm:spPr/>
    </dgm:pt>
    <dgm:pt modelId="{CFA91429-0968-4BFB-B6D8-BD4300FA3C97}" type="pres">
      <dgm:prSet presAssocID="{395DF19B-74F1-4C62-B41E-E335AE74FAD0}" presName="node" presStyleLbl="node1" presStyleIdx="5" presStyleCnt="6">
        <dgm:presLayoutVars>
          <dgm:bulletEnabled val="1"/>
        </dgm:presLayoutVars>
      </dgm:prSet>
      <dgm:spPr/>
    </dgm:pt>
  </dgm:ptLst>
  <dgm:cxnLst>
    <dgm:cxn modelId="{6FF1AA0A-BCB9-484E-9231-A89CD57E31E3}" type="presOf" srcId="{C61B4C29-58B3-41A8-A69E-9DB0A935B78B}" destId="{5F242BDA-9DEB-4032-9F4D-421205BB96B3}" srcOrd="0" destOrd="0" presId="urn:microsoft.com/office/officeart/2005/8/layout/default"/>
    <dgm:cxn modelId="{209DE40D-D143-456D-A298-890ACD1E5B87}" srcId="{3A125EF8-974B-4BC8-9469-3DF205F17097}" destId="{B5FD3E5E-3770-4C9F-87C3-6DEDB70677A8}" srcOrd="1" destOrd="0" parTransId="{33BC1908-2989-4E18-8EAB-665ECCCFF779}" sibTransId="{533830E2-428B-4478-BBC8-AA85A004D6F0}"/>
    <dgm:cxn modelId="{5AAF9E14-5121-4632-B83D-2C96C2B12DB1}" type="presOf" srcId="{11C538F7-631C-4E53-B865-BF2F0A782FB4}" destId="{CC51A8E3-E774-42F5-8A62-5B45EA5FAAC8}" srcOrd="0" destOrd="0" presId="urn:microsoft.com/office/officeart/2005/8/layout/default"/>
    <dgm:cxn modelId="{41FED225-33C4-433B-9E2A-DF10D2FD0089}" srcId="{3A125EF8-974B-4BC8-9469-3DF205F17097}" destId="{395DF19B-74F1-4C62-B41E-E335AE74FAD0}" srcOrd="5" destOrd="0" parTransId="{C5AF623D-1632-437A-A8DF-F6EBB2305E6C}" sibTransId="{DB0F69AA-1509-4B17-AAD5-EBC0F2AFE8C9}"/>
    <dgm:cxn modelId="{FB9AF22B-79FD-4ED5-953F-146FF65F54F9}" srcId="{3A125EF8-974B-4BC8-9469-3DF205F17097}" destId="{B88CBF46-849C-4034-8B65-7F7162C62842}" srcOrd="4" destOrd="0" parTransId="{6CC4DB23-8F54-49C7-A5D4-22CC01650349}" sibTransId="{1A84AE4A-2594-47DA-928D-35BD8452551E}"/>
    <dgm:cxn modelId="{2A971D4C-3C6E-4014-95A5-E747AE6030A2}" type="presOf" srcId="{B5FD3E5E-3770-4C9F-87C3-6DEDB70677A8}" destId="{32A905AE-FCB4-46A0-8825-BE994F61F55B}" srcOrd="0" destOrd="0" presId="urn:microsoft.com/office/officeart/2005/8/layout/default"/>
    <dgm:cxn modelId="{E496BD55-ABCF-41FC-B96C-5ACFB35EB9C9}" srcId="{3A125EF8-974B-4BC8-9469-3DF205F17097}" destId="{11C538F7-631C-4E53-B865-BF2F0A782FB4}" srcOrd="2" destOrd="0" parTransId="{BCCE24A3-6F62-4E0E-8C01-09E30ECB5C00}" sibTransId="{493DF8F2-5AA4-494E-A9F8-2630DEA65CB6}"/>
    <dgm:cxn modelId="{7EE83683-5324-45B5-88E9-E3AC83703176}" type="presOf" srcId="{41065025-CD35-49CA-8BC6-7ED30B44C994}" destId="{6635DA84-180E-44F7-9BA1-00B611FDB545}" srcOrd="0" destOrd="0" presId="urn:microsoft.com/office/officeart/2005/8/layout/default"/>
    <dgm:cxn modelId="{04FF3C83-583A-4964-8788-D162D9E4A64F}" srcId="{3A125EF8-974B-4BC8-9469-3DF205F17097}" destId="{41065025-CD35-49CA-8BC6-7ED30B44C994}" srcOrd="0" destOrd="0" parTransId="{0D14145A-B69A-4CA5-A027-B4779F7F4CBA}" sibTransId="{B3DDB585-56D9-4D64-904C-B138B26F1AB8}"/>
    <dgm:cxn modelId="{33851AD2-57C6-4F45-BC0A-14A81DB537A0}" type="presOf" srcId="{395DF19B-74F1-4C62-B41E-E335AE74FAD0}" destId="{CFA91429-0968-4BFB-B6D8-BD4300FA3C97}" srcOrd="0" destOrd="0" presId="urn:microsoft.com/office/officeart/2005/8/layout/default"/>
    <dgm:cxn modelId="{852EB5D7-8A01-4216-8BDC-941085899320}" type="presOf" srcId="{B88CBF46-849C-4034-8B65-7F7162C62842}" destId="{CB4DD18B-E0E5-4843-98E0-99BC80B89359}" srcOrd="0" destOrd="0" presId="urn:microsoft.com/office/officeart/2005/8/layout/default"/>
    <dgm:cxn modelId="{EE162EE1-58B2-4B42-93D6-EFB54279254D}" srcId="{3A125EF8-974B-4BC8-9469-3DF205F17097}" destId="{C61B4C29-58B3-41A8-A69E-9DB0A935B78B}" srcOrd="3" destOrd="0" parTransId="{E3A24353-4C29-48F1-A6F3-E1614DAFD23E}" sibTransId="{ECBEF7A4-6BF2-4AEF-8CC7-613247B07B4A}"/>
    <dgm:cxn modelId="{DC6FA2FF-D0E1-40DA-B286-D9B25BA929A9}" type="presOf" srcId="{3A125EF8-974B-4BC8-9469-3DF205F17097}" destId="{4A942B15-0A5D-467C-AC94-8AC0D11DA935}" srcOrd="0" destOrd="0" presId="urn:microsoft.com/office/officeart/2005/8/layout/default"/>
    <dgm:cxn modelId="{DE1A6F0D-A9BB-43E0-83F0-F459F1D26464}" type="presParOf" srcId="{4A942B15-0A5D-467C-AC94-8AC0D11DA935}" destId="{6635DA84-180E-44F7-9BA1-00B611FDB545}" srcOrd="0" destOrd="0" presId="urn:microsoft.com/office/officeart/2005/8/layout/default"/>
    <dgm:cxn modelId="{F60E61EE-E8F2-473E-BB7F-499857C48AA7}" type="presParOf" srcId="{4A942B15-0A5D-467C-AC94-8AC0D11DA935}" destId="{F02911A5-E39A-493B-A354-BB9C84A6BE0C}" srcOrd="1" destOrd="0" presId="urn:microsoft.com/office/officeart/2005/8/layout/default"/>
    <dgm:cxn modelId="{5CA0DDB6-7956-4260-B63C-9823896D6F36}" type="presParOf" srcId="{4A942B15-0A5D-467C-AC94-8AC0D11DA935}" destId="{32A905AE-FCB4-46A0-8825-BE994F61F55B}" srcOrd="2" destOrd="0" presId="urn:microsoft.com/office/officeart/2005/8/layout/default"/>
    <dgm:cxn modelId="{F25477D3-0E4D-4410-9C27-79DB7B7E3208}" type="presParOf" srcId="{4A942B15-0A5D-467C-AC94-8AC0D11DA935}" destId="{C00EFEBD-1325-4E91-A69D-7D50CD813C98}" srcOrd="3" destOrd="0" presId="urn:microsoft.com/office/officeart/2005/8/layout/default"/>
    <dgm:cxn modelId="{328C3364-DEA4-41E8-8D59-B15E51812111}" type="presParOf" srcId="{4A942B15-0A5D-467C-AC94-8AC0D11DA935}" destId="{CC51A8E3-E774-42F5-8A62-5B45EA5FAAC8}" srcOrd="4" destOrd="0" presId="urn:microsoft.com/office/officeart/2005/8/layout/default"/>
    <dgm:cxn modelId="{1A6E6DE8-8AE5-4275-9F82-03E85FC771D3}" type="presParOf" srcId="{4A942B15-0A5D-467C-AC94-8AC0D11DA935}" destId="{849A9F8D-5ED4-412D-839D-EA4568C916AA}" srcOrd="5" destOrd="0" presId="urn:microsoft.com/office/officeart/2005/8/layout/default"/>
    <dgm:cxn modelId="{48AD8A7B-2D7C-4EB4-8607-555258D230E5}" type="presParOf" srcId="{4A942B15-0A5D-467C-AC94-8AC0D11DA935}" destId="{5F242BDA-9DEB-4032-9F4D-421205BB96B3}" srcOrd="6" destOrd="0" presId="urn:microsoft.com/office/officeart/2005/8/layout/default"/>
    <dgm:cxn modelId="{D0236B0A-49BC-40FD-81C1-0788944C4A08}" type="presParOf" srcId="{4A942B15-0A5D-467C-AC94-8AC0D11DA935}" destId="{B557052A-A4C8-463E-819B-D5E82704AAF0}" srcOrd="7" destOrd="0" presId="urn:microsoft.com/office/officeart/2005/8/layout/default"/>
    <dgm:cxn modelId="{75E3845B-5A7A-4785-95F2-46BBF2D09105}" type="presParOf" srcId="{4A942B15-0A5D-467C-AC94-8AC0D11DA935}" destId="{CB4DD18B-E0E5-4843-98E0-99BC80B89359}" srcOrd="8" destOrd="0" presId="urn:microsoft.com/office/officeart/2005/8/layout/default"/>
    <dgm:cxn modelId="{52ED8866-06C5-4572-87BE-F7E4B3798DD2}" type="presParOf" srcId="{4A942B15-0A5D-467C-AC94-8AC0D11DA935}" destId="{46B84157-1599-49DF-A458-7363872C6507}" srcOrd="9" destOrd="0" presId="urn:microsoft.com/office/officeart/2005/8/layout/default"/>
    <dgm:cxn modelId="{5ABF9A3E-F32C-47BB-86C7-1999E6CE0EF0}" type="presParOf" srcId="{4A942B15-0A5D-467C-AC94-8AC0D11DA935}" destId="{CFA91429-0968-4BFB-B6D8-BD4300FA3C9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907018-3823-4F85-9A42-34C5FFBD2718}"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GB"/>
        </a:p>
      </dgm:t>
    </dgm:pt>
    <dgm:pt modelId="{E8D36198-8A56-4814-A79E-525FA3AFDE56}">
      <dgm:prSet phldrT="[Text]"/>
      <dgm:spPr/>
      <dgm:t>
        <a:bodyPr/>
        <a:lstStyle/>
        <a:p>
          <a:pPr>
            <a:buNone/>
          </a:pPr>
          <a:r>
            <a:rPr lang="en-GB"/>
            <a:t>Analysis of Amira’s Behaviour</a:t>
          </a:r>
        </a:p>
      </dgm:t>
    </dgm:pt>
    <dgm:pt modelId="{87E93714-9BA1-4786-86E0-B7DE41686985}" type="parTrans" cxnId="{5FAEC5ED-0514-4150-845D-B94578E5E9A2}">
      <dgm:prSet/>
      <dgm:spPr/>
      <dgm:t>
        <a:bodyPr/>
        <a:lstStyle/>
        <a:p>
          <a:endParaRPr lang="en-GB"/>
        </a:p>
      </dgm:t>
    </dgm:pt>
    <dgm:pt modelId="{3A462364-D146-4966-A1EA-25A438E38C66}" type="sibTrans" cxnId="{5FAEC5ED-0514-4150-845D-B94578E5E9A2}">
      <dgm:prSet/>
      <dgm:spPr/>
      <dgm:t>
        <a:bodyPr/>
        <a:lstStyle/>
        <a:p>
          <a:endParaRPr lang="en-GB"/>
        </a:p>
      </dgm:t>
    </dgm:pt>
    <dgm:pt modelId="{4E8B5B52-28F4-40A9-8788-12A1F881A437}">
      <dgm:prSet phldrT="[Text]"/>
      <dgm:spPr/>
      <dgm:t>
        <a:bodyPr/>
        <a:lstStyle/>
        <a:p>
          <a:pPr>
            <a:buNone/>
          </a:pPr>
          <a:r>
            <a:rPr lang="en-GB" b="0" i="0" dirty="0"/>
            <a:t>◦ Separation Anxiety:</a:t>
          </a:r>
          <a:endParaRPr lang="en-GB" dirty="0"/>
        </a:p>
      </dgm:t>
    </dgm:pt>
    <dgm:pt modelId="{2C8A8060-10F5-408B-A374-C22EEE432783}" type="parTrans" cxnId="{AEA302BC-39AE-4323-9954-B5F8E5F58ACA}">
      <dgm:prSet/>
      <dgm:spPr/>
      <dgm:t>
        <a:bodyPr/>
        <a:lstStyle/>
        <a:p>
          <a:endParaRPr lang="en-GB"/>
        </a:p>
      </dgm:t>
    </dgm:pt>
    <dgm:pt modelId="{68C061AB-A21E-4125-934E-E07D86D33BB5}" type="sibTrans" cxnId="{AEA302BC-39AE-4323-9954-B5F8E5F58ACA}">
      <dgm:prSet/>
      <dgm:spPr/>
      <dgm:t>
        <a:bodyPr/>
        <a:lstStyle/>
        <a:p>
          <a:endParaRPr lang="en-GB"/>
        </a:p>
      </dgm:t>
    </dgm:pt>
    <dgm:pt modelId="{B4D32726-0088-4AB9-84FB-5FE1F8F4E21E}">
      <dgm:prSet phldrT="[Text]"/>
      <dgm:spPr/>
      <dgm:t>
        <a:bodyPr/>
        <a:lstStyle/>
        <a:p>
          <a:pPr>
            <a:buNone/>
          </a:pPr>
          <a:r>
            <a:rPr lang="en-GB"/>
            <a:t>Developmental Needs Identified</a:t>
          </a:r>
        </a:p>
      </dgm:t>
    </dgm:pt>
    <dgm:pt modelId="{4F27BF42-E270-4A6C-9CB1-C331323D1AF5}" type="parTrans" cxnId="{DA0D391C-CAFC-407D-B88C-B7D178312954}">
      <dgm:prSet/>
      <dgm:spPr/>
      <dgm:t>
        <a:bodyPr/>
        <a:lstStyle/>
        <a:p>
          <a:endParaRPr lang="en-GB"/>
        </a:p>
      </dgm:t>
    </dgm:pt>
    <dgm:pt modelId="{E7FAEFBD-81F1-4C34-97C4-0C56F700B42A}" type="sibTrans" cxnId="{DA0D391C-CAFC-407D-B88C-B7D178312954}">
      <dgm:prSet/>
      <dgm:spPr/>
      <dgm:t>
        <a:bodyPr/>
        <a:lstStyle/>
        <a:p>
          <a:endParaRPr lang="en-GB"/>
        </a:p>
      </dgm:t>
    </dgm:pt>
    <dgm:pt modelId="{A2D200C5-A794-4CCC-B427-E88CBDA99482}">
      <dgm:prSet phldrT="[Text]"/>
      <dgm:spPr/>
      <dgm:t>
        <a:bodyPr/>
        <a:lstStyle/>
        <a:p>
          <a:pPr>
            <a:buFont typeface="Arial" panose="020B0604020202020204" pitchFamily="34" charset="0"/>
            <a:buChar char="•"/>
          </a:pPr>
          <a:r>
            <a:rPr lang="en-GB" b="0" i="0"/>
            <a:t>Relieving anxiety through nursery staff secure attachment.</a:t>
          </a:r>
          <a:endParaRPr lang="en-GB"/>
        </a:p>
      </dgm:t>
    </dgm:pt>
    <dgm:pt modelId="{6C976035-A2E9-40AE-A94E-B480BCA228F6}" type="parTrans" cxnId="{55252DEE-64AC-4DA2-AFCC-6F3B5B97B8DF}">
      <dgm:prSet/>
      <dgm:spPr/>
      <dgm:t>
        <a:bodyPr/>
        <a:lstStyle/>
        <a:p>
          <a:endParaRPr lang="en-GB"/>
        </a:p>
      </dgm:t>
    </dgm:pt>
    <dgm:pt modelId="{5B48DB2B-5753-4760-B7C2-7920492DAD5D}" type="sibTrans" cxnId="{55252DEE-64AC-4DA2-AFCC-6F3B5B97B8DF}">
      <dgm:prSet/>
      <dgm:spPr/>
      <dgm:t>
        <a:bodyPr/>
        <a:lstStyle/>
        <a:p>
          <a:endParaRPr lang="en-GB"/>
        </a:p>
      </dgm:t>
    </dgm:pt>
    <dgm:pt modelId="{9C82F32C-1241-445F-A757-4DB309E8F48C}">
      <dgm:prSet/>
      <dgm:spPr/>
      <dgm:t>
        <a:bodyPr/>
        <a:lstStyle/>
        <a:p>
          <a:pPr>
            <a:buFont typeface="Arial" panose="020B0604020202020204" pitchFamily="34" charset="0"/>
            <a:buChar char="•"/>
          </a:pPr>
          <a:r>
            <a:rPr lang="en-GB" b="0" i="0"/>
            <a:t>Encouraging additional opportunities for verbal interaction and communication.</a:t>
          </a:r>
        </a:p>
      </dgm:t>
    </dgm:pt>
    <dgm:pt modelId="{79D5E890-B88B-4E0C-8559-03D9E4974FCA}" type="parTrans" cxnId="{EB8B0190-0F7E-4A97-9E8E-B002AFE2C968}">
      <dgm:prSet/>
      <dgm:spPr/>
      <dgm:t>
        <a:bodyPr/>
        <a:lstStyle/>
        <a:p>
          <a:endParaRPr lang="en-GB"/>
        </a:p>
      </dgm:t>
    </dgm:pt>
    <dgm:pt modelId="{4A2928F2-10FE-47FB-8783-C2E18D4AB7FB}" type="sibTrans" cxnId="{EB8B0190-0F7E-4A97-9E8E-B002AFE2C968}">
      <dgm:prSet/>
      <dgm:spPr/>
      <dgm:t>
        <a:bodyPr/>
        <a:lstStyle/>
        <a:p>
          <a:endParaRPr lang="en-GB"/>
        </a:p>
      </dgm:t>
    </dgm:pt>
    <dgm:pt modelId="{2C251845-C1F1-4F0A-A9D9-FE48347313BE}">
      <dgm:prSet/>
      <dgm:spPr/>
      <dgm:t>
        <a:bodyPr/>
        <a:lstStyle/>
        <a:p>
          <a:pPr>
            <a:buFont typeface="Arial" panose="020B0604020202020204" pitchFamily="34" charset="0"/>
            <a:buChar char="•"/>
          </a:pPr>
          <a:r>
            <a:rPr lang="en-GB" b="0" i="0"/>
            <a:t>Supporting emotional and cognitive growth through a structured setting.</a:t>
          </a:r>
        </a:p>
      </dgm:t>
    </dgm:pt>
    <dgm:pt modelId="{DC6E673B-265F-4B97-8DF7-9688D328372E}" type="parTrans" cxnId="{18C1F7D0-180B-41DC-837A-C9A7572AFE0D}">
      <dgm:prSet/>
      <dgm:spPr/>
      <dgm:t>
        <a:bodyPr/>
        <a:lstStyle/>
        <a:p>
          <a:endParaRPr lang="en-GB"/>
        </a:p>
      </dgm:t>
    </dgm:pt>
    <dgm:pt modelId="{F4821BDC-3877-4046-B648-586B950DF7C5}" type="sibTrans" cxnId="{18C1F7D0-180B-41DC-837A-C9A7572AFE0D}">
      <dgm:prSet/>
      <dgm:spPr/>
      <dgm:t>
        <a:bodyPr/>
        <a:lstStyle/>
        <a:p>
          <a:endParaRPr lang="en-GB"/>
        </a:p>
      </dgm:t>
    </dgm:pt>
    <dgm:pt modelId="{B1FE030C-2AF5-45A3-AD84-FA3F87B7E2DA}">
      <dgm:prSet/>
      <dgm:spPr/>
      <dgm:t>
        <a:bodyPr/>
        <a:lstStyle/>
        <a:p>
          <a:pPr>
            <a:buNone/>
          </a:pPr>
          <a:endParaRPr lang="en-GB"/>
        </a:p>
      </dgm:t>
    </dgm:pt>
    <dgm:pt modelId="{FAC28095-3721-48F0-BA44-3BEDF6B401FF}" type="parTrans" cxnId="{C33BA04E-6C89-4A30-A1A5-6B0D46B0C2D4}">
      <dgm:prSet/>
      <dgm:spPr/>
      <dgm:t>
        <a:bodyPr/>
        <a:lstStyle/>
        <a:p>
          <a:endParaRPr lang="en-GB"/>
        </a:p>
      </dgm:t>
    </dgm:pt>
    <dgm:pt modelId="{520A8173-0471-4C9D-8534-7DE2960EA6A9}" type="sibTrans" cxnId="{C33BA04E-6C89-4A30-A1A5-6B0D46B0C2D4}">
      <dgm:prSet/>
      <dgm:spPr/>
      <dgm:t>
        <a:bodyPr/>
        <a:lstStyle/>
        <a:p>
          <a:endParaRPr lang="en-GB"/>
        </a:p>
      </dgm:t>
    </dgm:pt>
    <dgm:pt modelId="{8B5B8E32-42EC-4C0F-89E5-B051BC1DB874}">
      <dgm:prSet/>
      <dgm:spPr/>
      <dgm:t>
        <a:bodyPr/>
        <a:lstStyle/>
        <a:p>
          <a:pPr>
            <a:buNone/>
          </a:pPr>
          <a:r>
            <a:rPr lang="en-GB" b="0" i="0"/>
            <a:t>◦ Per Bowlby’s theory, Amira’s distress upon separation might originate from an insecure attachment style or an inability to transition from one caregiver to the next and adapt to unfamiliar caregivers.</a:t>
          </a:r>
        </a:p>
      </dgm:t>
    </dgm:pt>
    <dgm:pt modelId="{2F1AD5D1-07D3-44B2-A786-CD49C9A82ECB}" type="parTrans" cxnId="{650EC803-1D15-4742-8FA8-3DE0C2636F6F}">
      <dgm:prSet/>
      <dgm:spPr/>
      <dgm:t>
        <a:bodyPr/>
        <a:lstStyle/>
        <a:p>
          <a:endParaRPr lang="en-GB"/>
        </a:p>
      </dgm:t>
    </dgm:pt>
    <dgm:pt modelId="{4F64DC57-DB4B-4B62-9B75-809132DAB92D}" type="sibTrans" cxnId="{650EC803-1D15-4742-8FA8-3DE0C2636F6F}">
      <dgm:prSet/>
      <dgm:spPr/>
      <dgm:t>
        <a:bodyPr/>
        <a:lstStyle/>
        <a:p>
          <a:endParaRPr lang="en-GB"/>
        </a:p>
      </dgm:t>
    </dgm:pt>
    <dgm:pt modelId="{D3CA05FE-78E4-4259-BFBE-CD05C7166A9B}">
      <dgm:prSet/>
      <dgm:spPr/>
      <dgm:t>
        <a:bodyPr/>
        <a:lstStyle/>
        <a:p>
          <a:pPr>
            <a:buNone/>
          </a:pPr>
          <a:r>
            <a:rPr lang="en-GB" b="0" i="0"/>
            <a:t>◦ Limited Verbal Communication:</a:t>
          </a:r>
        </a:p>
      </dgm:t>
    </dgm:pt>
    <dgm:pt modelId="{5DC90F1E-24DE-4B04-89FE-A2B08EF7BB40}" type="parTrans" cxnId="{AF06C7DE-5EAC-41E6-BF2B-D5CCD061DFF8}">
      <dgm:prSet/>
      <dgm:spPr/>
      <dgm:t>
        <a:bodyPr/>
        <a:lstStyle/>
        <a:p>
          <a:endParaRPr lang="en-GB"/>
        </a:p>
      </dgm:t>
    </dgm:pt>
    <dgm:pt modelId="{12094781-FFE3-4C69-B964-90654DAD8DFA}" type="sibTrans" cxnId="{AF06C7DE-5EAC-41E6-BF2B-D5CCD061DFF8}">
      <dgm:prSet/>
      <dgm:spPr/>
      <dgm:t>
        <a:bodyPr/>
        <a:lstStyle/>
        <a:p>
          <a:endParaRPr lang="en-GB"/>
        </a:p>
      </dgm:t>
    </dgm:pt>
    <dgm:pt modelId="{9AB0EDEE-CABB-4046-8D10-ABF5BF257837}">
      <dgm:prSet/>
      <dgm:spPr/>
      <dgm:t>
        <a:bodyPr/>
        <a:lstStyle/>
        <a:p>
          <a:pPr>
            <a:buNone/>
          </a:pPr>
          <a:r>
            <a:rPr lang="en-GB" b="0" i="0"/>
            <a:t>◦ Amira’s emotional distress and level of anxiety might be interfering with her ability to acquire language, due to the fact that cognitive processes necessary for verbal expression are likely blocked.</a:t>
          </a:r>
        </a:p>
      </dgm:t>
    </dgm:pt>
    <dgm:pt modelId="{E54A745A-CFCC-4942-959B-407A47590EF5}" type="parTrans" cxnId="{A3FED090-3B54-448B-A22E-539F49AB220F}">
      <dgm:prSet/>
      <dgm:spPr/>
      <dgm:t>
        <a:bodyPr/>
        <a:lstStyle/>
        <a:p>
          <a:endParaRPr lang="en-GB"/>
        </a:p>
      </dgm:t>
    </dgm:pt>
    <dgm:pt modelId="{2F79DBB6-D283-4704-8562-0475BED29DC8}" type="sibTrans" cxnId="{A3FED090-3B54-448B-A22E-539F49AB220F}">
      <dgm:prSet/>
      <dgm:spPr/>
      <dgm:t>
        <a:bodyPr/>
        <a:lstStyle/>
        <a:p>
          <a:endParaRPr lang="en-GB"/>
        </a:p>
      </dgm:t>
    </dgm:pt>
    <dgm:pt modelId="{04DEBCFA-C592-49E4-A8B7-CBCD6B42E947}">
      <dgm:prSet/>
      <dgm:spPr/>
      <dgm:t>
        <a:bodyPr/>
        <a:lstStyle/>
        <a:p>
          <a:pPr>
            <a:buNone/>
          </a:pPr>
          <a:r>
            <a:rPr lang="en-GB" b="0" i="0"/>
            <a:t>◦ Difficulty Engaging in Group Play:</a:t>
          </a:r>
        </a:p>
      </dgm:t>
    </dgm:pt>
    <dgm:pt modelId="{A1DA1D2C-5A01-4219-B179-3B014F68DA24}" type="parTrans" cxnId="{0757D1FC-3E10-4388-8A56-8C3764C6DB86}">
      <dgm:prSet/>
      <dgm:spPr/>
      <dgm:t>
        <a:bodyPr/>
        <a:lstStyle/>
        <a:p>
          <a:endParaRPr lang="en-GB"/>
        </a:p>
      </dgm:t>
    </dgm:pt>
    <dgm:pt modelId="{ADA6394A-99F0-40B0-AD6E-30C684B98B5A}" type="sibTrans" cxnId="{0757D1FC-3E10-4388-8A56-8C3764C6DB86}">
      <dgm:prSet/>
      <dgm:spPr/>
      <dgm:t>
        <a:bodyPr/>
        <a:lstStyle/>
        <a:p>
          <a:endParaRPr lang="en-GB"/>
        </a:p>
      </dgm:t>
    </dgm:pt>
    <dgm:pt modelId="{C17DF1F6-DF12-47BC-B77C-266C491C2B02}">
      <dgm:prSet/>
      <dgm:spPr/>
      <dgm:t>
        <a:bodyPr/>
        <a:lstStyle/>
        <a:p>
          <a:pPr>
            <a:buNone/>
          </a:pPr>
          <a:r>
            <a:rPr lang="en-GB" b="0" i="0" dirty="0"/>
            <a:t>◦ Bowlby highlights the importance of secure attachment in developing social confidence and trust, which are necessary for peer engagement.</a:t>
          </a:r>
        </a:p>
      </dgm:t>
    </dgm:pt>
    <dgm:pt modelId="{3539522F-5C12-4E6D-BDDB-8241F8B52827}" type="parTrans" cxnId="{700AAD76-D4E0-469A-A13C-8178971D6412}">
      <dgm:prSet/>
      <dgm:spPr/>
      <dgm:t>
        <a:bodyPr/>
        <a:lstStyle/>
        <a:p>
          <a:endParaRPr lang="en-GB"/>
        </a:p>
      </dgm:t>
    </dgm:pt>
    <dgm:pt modelId="{D41A1F85-48A9-4573-BB57-0EAB0DA02021}" type="sibTrans" cxnId="{700AAD76-D4E0-469A-A13C-8178971D6412}">
      <dgm:prSet/>
      <dgm:spPr/>
      <dgm:t>
        <a:bodyPr/>
        <a:lstStyle/>
        <a:p>
          <a:endParaRPr lang="en-GB"/>
        </a:p>
      </dgm:t>
    </dgm:pt>
    <dgm:pt modelId="{8F9565AC-858B-444A-A335-05704B3EC86A}" type="pres">
      <dgm:prSet presAssocID="{52907018-3823-4F85-9A42-34C5FFBD2718}" presName="Name0" presStyleCnt="0">
        <dgm:presLayoutVars>
          <dgm:dir/>
          <dgm:animLvl val="lvl"/>
          <dgm:resizeHandles val="exact"/>
        </dgm:presLayoutVars>
      </dgm:prSet>
      <dgm:spPr/>
    </dgm:pt>
    <dgm:pt modelId="{B353B4A2-A7BC-4D8E-8D3B-024322C2F130}" type="pres">
      <dgm:prSet presAssocID="{E8D36198-8A56-4814-A79E-525FA3AFDE56}" presName="linNode" presStyleCnt="0"/>
      <dgm:spPr/>
    </dgm:pt>
    <dgm:pt modelId="{7A9D4CCC-8908-495B-8CCE-9D7F24D94682}" type="pres">
      <dgm:prSet presAssocID="{E8D36198-8A56-4814-A79E-525FA3AFDE56}" presName="parentText" presStyleLbl="node1" presStyleIdx="0" presStyleCnt="2">
        <dgm:presLayoutVars>
          <dgm:chMax val="1"/>
          <dgm:bulletEnabled val="1"/>
        </dgm:presLayoutVars>
      </dgm:prSet>
      <dgm:spPr/>
    </dgm:pt>
    <dgm:pt modelId="{7ABA8594-181D-44A8-A98B-C523C1EA2DA9}" type="pres">
      <dgm:prSet presAssocID="{E8D36198-8A56-4814-A79E-525FA3AFDE56}" presName="descendantText" presStyleLbl="alignAccFollowNode1" presStyleIdx="0" presStyleCnt="2">
        <dgm:presLayoutVars>
          <dgm:bulletEnabled val="1"/>
        </dgm:presLayoutVars>
      </dgm:prSet>
      <dgm:spPr/>
    </dgm:pt>
    <dgm:pt modelId="{D78C77C4-2E95-45CA-A143-8D88CCC0143A}" type="pres">
      <dgm:prSet presAssocID="{3A462364-D146-4966-A1EA-25A438E38C66}" presName="sp" presStyleCnt="0"/>
      <dgm:spPr/>
    </dgm:pt>
    <dgm:pt modelId="{F8C6BF13-FEF7-445E-AB71-DBE89E96CEC9}" type="pres">
      <dgm:prSet presAssocID="{B4D32726-0088-4AB9-84FB-5FE1F8F4E21E}" presName="linNode" presStyleCnt="0"/>
      <dgm:spPr/>
    </dgm:pt>
    <dgm:pt modelId="{710BC7C2-2283-41C2-A505-324558B1D9C7}" type="pres">
      <dgm:prSet presAssocID="{B4D32726-0088-4AB9-84FB-5FE1F8F4E21E}" presName="parentText" presStyleLbl="node1" presStyleIdx="1" presStyleCnt="2">
        <dgm:presLayoutVars>
          <dgm:chMax val="1"/>
          <dgm:bulletEnabled val="1"/>
        </dgm:presLayoutVars>
      </dgm:prSet>
      <dgm:spPr/>
    </dgm:pt>
    <dgm:pt modelId="{2BB9FADE-5A3A-431F-A13D-D42619662145}" type="pres">
      <dgm:prSet presAssocID="{B4D32726-0088-4AB9-84FB-5FE1F8F4E21E}" presName="descendantText" presStyleLbl="alignAccFollowNode1" presStyleIdx="1" presStyleCnt="2">
        <dgm:presLayoutVars>
          <dgm:bulletEnabled val="1"/>
        </dgm:presLayoutVars>
      </dgm:prSet>
      <dgm:spPr/>
    </dgm:pt>
  </dgm:ptLst>
  <dgm:cxnLst>
    <dgm:cxn modelId="{D1BE2800-9391-4207-B1EA-4649ECB5C155}" type="presOf" srcId="{9AB0EDEE-CABB-4046-8D10-ABF5BF257837}" destId="{7ABA8594-181D-44A8-A98B-C523C1EA2DA9}" srcOrd="0" destOrd="3" presId="urn:microsoft.com/office/officeart/2005/8/layout/vList5"/>
    <dgm:cxn modelId="{650EC803-1D15-4742-8FA8-3DE0C2636F6F}" srcId="{E8D36198-8A56-4814-A79E-525FA3AFDE56}" destId="{8B5B8E32-42EC-4C0F-89E5-B051BC1DB874}" srcOrd="1" destOrd="0" parTransId="{2F1AD5D1-07D3-44B2-A786-CD49C9A82ECB}" sibTransId="{4F64DC57-DB4B-4B62-9B75-809132DAB92D}"/>
    <dgm:cxn modelId="{DA0D391C-CAFC-407D-B88C-B7D178312954}" srcId="{52907018-3823-4F85-9A42-34C5FFBD2718}" destId="{B4D32726-0088-4AB9-84FB-5FE1F8F4E21E}" srcOrd="1" destOrd="0" parTransId="{4F27BF42-E270-4A6C-9CB1-C331323D1AF5}" sibTransId="{E7FAEFBD-81F1-4C34-97C4-0C56F700B42A}"/>
    <dgm:cxn modelId="{48926132-3B1D-4BF8-A2A6-4A54AD43AEB3}" type="presOf" srcId="{D3CA05FE-78E4-4259-BFBE-CD05C7166A9B}" destId="{7ABA8594-181D-44A8-A98B-C523C1EA2DA9}" srcOrd="0" destOrd="2" presId="urn:microsoft.com/office/officeart/2005/8/layout/vList5"/>
    <dgm:cxn modelId="{D6FD8B40-11AC-44D9-8C11-1A20971D756E}" type="presOf" srcId="{04DEBCFA-C592-49E4-A8B7-CBCD6B42E947}" destId="{7ABA8594-181D-44A8-A98B-C523C1EA2DA9}" srcOrd="0" destOrd="4" presId="urn:microsoft.com/office/officeart/2005/8/layout/vList5"/>
    <dgm:cxn modelId="{A659E347-0D2B-40C3-A831-9E2F751F3E1F}" type="presOf" srcId="{C17DF1F6-DF12-47BC-B77C-266C491C2B02}" destId="{7ABA8594-181D-44A8-A98B-C523C1EA2DA9}" srcOrd="0" destOrd="5" presId="urn:microsoft.com/office/officeart/2005/8/layout/vList5"/>
    <dgm:cxn modelId="{ED02E14A-142C-4AB9-A9C1-C201446822A7}" type="presOf" srcId="{B4D32726-0088-4AB9-84FB-5FE1F8F4E21E}" destId="{710BC7C2-2283-41C2-A505-324558B1D9C7}" srcOrd="0" destOrd="0" presId="urn:microsoft.com/office/officeart/2005/8/layout/vList5"/>
    <dgm:cxn modelId="{C33BA04E-6C89-4A30-A1A5-6B0D46B0C2D4}" srcId="{B4D32726-0088-4AB9-84FB-5FE1F8F4E21E}" destId="{B1FE030C-2AF5-45A3-AD84-FA3F87B7E2DA}" srcOrd="3" destOrd="0" parTransId="{FAC28095-3721-48F0-BA44-3BEDF6B401FF}" sibTransId="{520A8173-0471-4C9D-8534-7DE2960EA6A9}"/>
    <dgm:cxn modelId="{56481571-C355-423B-A115-C794F80BC46E}" type="presOf" srcId="{A2D200C5-A794-4CCC-B427-E88CBDA99482}" destId="{2BB9FADE-5A3A-431F-A13D-D42619662145}" srcOrd="0" destOrd="0" presId="urn:microsoft.com/office/officeart/2005/8/layout/vList5"/>
    <dgm:cxn modelId="{700AAD76-D4E0-469A-A13C-8178971D6412}" srcId="{E8D36198-8A56-4814-A79E-525FA3AFDE56}" destId="{C17DF1F6-DF12-47BC-B77C-266C491C2B02}" srcOrd="5" destOrd="0" parTransId="{3539522F-5C12-4E6D-BDDB-8241F8B52827}" sibTransId="{D41A1F85-48A9-4573-BB57-0EAB0DA02021}"/>
    <dgm:cxn modelId="{0D1E847A-1ACE-4F2E-A61C-0DC3D1BBEACA}" type="presOf" srcId="{4E8B5B52-28F4-40A9-8788-12A1F881A437}" destId="{7ABA8594-181D-44A8-A98B-C523C1EA2DA9}" srcOrd="0" destOrd="0" presId="urn:microsoft.com/office/officeart/2005/8/layout/vList5"/>
    <dgm:cxn modelId="{EB8B0190-0F7E-4A97-9E8E-B002AFE2C968}" srcId="{B4D32726-0088-4AB9-84FB-5FE1F8F4E21E}" destId="{9C82F32C-1241-445F-A757-4DB309E8F48C}" srcOrd="1" destOrd="0" parTransId="{79D5E890-B88B-4E0C-8559-03D9E4974FCA}" sibTransId="{4A2928F2-10FE-47FB-8783-C2E18D4AB7FB}"/>
    <dgm:cxn modelId="{A3FED090-3B54-448B-A22E-539F49AB220F}" srcId="{E8D36198-8A56-4814-A79E-525FA3AFDE56}" destId="{9AB0EDEE-CABB-4046-8D10-ABF5BF257837}" srcOrd="3" destOrd="0" parTransId="{E54A745A-CFCC-4942-959B-407A47590EF5}" sibTransId="{2F79DBB6-D283-4704-8562-0475BED29DC8}"/>
    <dgm:cxn modelId="{5086E998-C747-4D44-84F7-5EE8741A6F96}" type="presOf" srcId="{52907018-3823-4F85-9A42-34C5FFBD2718}" destId="{8F9565AC-858B-444A-A335-05704B3EC86A}" srcOrd="0" destOrd="0" presId="urn:microsoft.com/office/officeart/2005/8/layout/vList5"/>
    <dgm:cxn modelId="{D393CFAA-406C-4E48-BB75-CF8B66B325AF}" type="presOf" srcId="{E8D36198-8A56-4814-A79E-525FA3AFDE56}" destId="{7A9D4CCC-8908-495B-8CCE-9D7F24D94682}" srcOrd="0" destOrd="0" presId="urn:microsoft.com/office/officeart/2005/8/layout/vList5"/>
    <dgm:cxn modelId="{B7116ABA-68BD-4751-9431-AC28E3F943E9}" type="presOf" srcId="{B1FE030C-2AF5-45A3-AD84-FA3F87B7E2DA}" destId="{2BB9FADE-5A3A-431F-A13D-D42619662145}" srcOrd="0" destOrd="3" presId="urn:microsoft.com/office/officeart/2005/8/layout/vList5"/>
    <dgm:cxn modelId="{AEA302BC-39AE-4323-9954-B5F8E5F58ACA}" srcId="{E8D36198-8A56-4814-A79E-525FA3AFDE56}" destId="{4E8B5B52-28F4-40A9-8788-12A1F881A437}" srcOrd="0" destOrd="0" parTransId="{2C8A8060-10F5-408B-A374-C22EEE432783}" sibTransId="{68C061AB-A21E-4125-934E-E07D86D33BB5}"/>
    <dgm:cxn modelId="{18C1F7D0-180B-41DC-837A-C9A7572AFE0D}" srcId="{B4D32726-0088-4AB9-84FB-5FE1F8F4E21E}" destId="{2C251845-C1F1-4F0A-A9D9-FE48347313BE}" srcOrd="2" destOrd="0" parTransId="{DC6E673B-265F-4B97-8DF7-9688D328372E}" sibTransId="{F4821BDC-3877-4046-B648-586B950DF7C5}"/>
    <dgm:cxn modelId="{61D07CDD-4B4D-4286-8DCF-4EC2A8070C8A}" type="presOf" srcId="{9C82F32C-1241-445F-A757-4DB309E8F48C}" destId="{2BB9FADE-5A3A-431F-A13D-D42619662145}" srcOrd="0" destOrd="1" presId="urn:microsoft.com/office/officeart/2005/8/layout/vList5"/>
    <dgm:cxn modelId="{31946EDE-4FFB-4878-BA89-F32A4B06F5DD}" type="presOf" srcId="{2C251845-C1F1-4F0A-A9D9-FE48347313BE}" destId="{2BB9FADE-5A3A-431F-A13D-D42619662145}" srcOrd="0" destOrd="2" presId="urn:microsoft.com/office/officeart/2005/8/layout/vList5"/>
    <dgm:cxn modelId="{AF06C7DE-5EAC-41E6-BF2B-D5CCD061DFF8}" srcId="{E8D36198-8A56-4814-A79E-525FA3AFDE56}" destId="{D3CA05FE-78E4-4259-BFBE-CD05C7166A9B}" srcOrd="2" destOrd="0" parTransId="{5DC90F1E-24DE-4B04-89FE-A2B08EF7BB40}" sibTransId="{12094781-FFE3-4C69-B964-90654DAD8DFA}"/>
    <dgm:cxn modelId="{5FAEC5ED-0514-4150-845D-B94578E5E9A2}" srcId="{52907018-3823-4F85-9A42-34C5FFBD2718}" destId="{E8D36198-8A56-4814-A79E-525FA3AFDE56}" srcOrd="0" destOrd="0" parTransId="{87E93714-9BA1-4786-86E0-B7DE41686985}" sibTransId="{3A462364-D146-4966-A1EA-25A438E38C66}"/>
    <dgm:cxn modelId="{55252DEE-64AC-4DA2-AFCC-6F3B5B97B8DF}" srcId="{B4D32726-0088-4AB9-84FB-5FE1F8F4E21E}" destId="{A2D200C5-A794-4CCC-B427-E88CBDA99482}" srcOrd="0" destOrd="0" parTransId="{6C976035-A2E9-40AE-A94E-B480BCA228F6}" sibTransId="{5B48DB2B-5753-4760-B7C2-7920492DAD5D}"/>
    <dgm:cxn modelId="{28A474F0-F6E5-4151-A880-42E90965013F}" type="presOf" srcId="{8B5B8E32-42EC-4C0F-89E5-B051BC1DB874}" destId="{7ABA8594-181D-44A8-A98B-C523C1EA2DA9}" srcOrd="0" destOrd="1" presId="urn:microsoft.com/office/officeart/2005/8/layout/vList5"/>
    <dgm:cxn modelId="{0757D1FC-3E10-4388-8A56-8C3764C6DB86}" srcId="{E8D36198-8A56-4814-A79E-525FA3AFDE56}" destId="{04DEBCFA-C592-49E4-A8B7-CBCD6B42E947}" srcOrd="4" destOrd="0" parTransId="{A1DA1D2C-5A01-4219-B179-3B014F68DA24}" sibTransId="{ADA6394A-99F0-40B0-AD6E-30C684B98B5A}"/>
    <dgm:cxn modelId="{FF97AC54-F4EB-4E96-81C7-E73E06FCA335}" type="presParOf" srcId="{8F9565AC-858B-444A-A335-05704B3EC86A}" destId="{B353B4A2-A7BC-4D8E-8D3B-024322C2F130}" srcOrd="0" destOrd="0" presId="urn:microsoft.com/office/officeart/2005/8/layout/vList5"/>
    <dgm:cxn modelId="{CCFCB2A4-00A0-40AC-8A5C-AFC5D5D0CD4B}" type="presParOf" srcId="{B353B4A2-A7BC-4D8E-8D3B-024322C2F130}" destId="{7A9D4CCC-8908-495B-8CCE-9D7F24D94682}" srcOrd="0" destOrd="0" presId="urn:microsoft.com/office/officeart/2005/8/layout/vList5"/>
    <dgm:cxn modelId="{99CBFE24-870A-4836-994E-CA7E6C412758}" type="presParOf" srcId="{B353B4A2-A7BC-4D8E-8D3B-024322C2F130}" destId="{7ABA8594-181D-44A8-A98B-C523C1EA2DA9}" srcOrd="1" destOrd="0" presId="urn:microsoft.com/office/officeart/2005/8/layout/vList5"/>
    <dgm:cxn modelId="{548EF3E8-6846-469C-BCBD-78F082946678}" type="presParOf" srcId="{8F9565AC-858B-444A-A335-05704B3EC86A}" destId="{D78C77C4-2E95-45CA-A143-8D88CCC0143A}" srcOrd="1" destOrd="0" presId="urn:microsoft.com/office/officeart/2005/8/layout/vList5"/>
    <dgm:cxn modelId="{18C796CC-A18D-4D7D-8E9D-10044F00BEA3}" type="presParOf" srcId="{8F9565AC-858B-444A-A335-05704B3EC86A}" destId="{F8C6BF13-FEF7-445E-AB71-DBE89E96CEC9}" srcOrd="2" destOrd="0" presId="urn:microsoft.com/office/officeart/2005/8/layout/vList5"/>
    <dgm:cxn modelId="{0A95DD31-4522-421F-87E7-EDA83DAC0491}" type="presParOf" srcId="{F8C6BF13-FEF7-445E-AB71-DBE89E96CEC9}" destId="{710BC7C2-2283-41C2-A505-324558B1D9C7}" srcOrd="0" destOrd="0" presId="urn:microsoft.com/office/officeart/2005/8/layout/vList5"/>
    <dgm:cxn modelId="{ED98B93D-707E-4D3C-B3CC-3AA000C14684}" type="presParOf" srcId="{F8C6BF13-FEF7-445E-AB71-DBE89E96CEC9}" destId="{2BB9FADE-5A3A-431F-A13D-D4261966214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11988D-3183-49E9-BF54-574401085B91}"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CCF1C24E-6802-4344-97FB-FFC91A245EF6}">
      <dgm:prSet phldrT="[Text]" phldr="0"/>
      <dgm:spPr/>
      <dgm:t>
        <a:bodyPr/>
        <a:lstStyle/>
        <a:p>
          <a:r>
            <a:rPr lang="en-GB" dirty="0"/>
            <a:t>Social Development</a:t>
          </a:r>
        </a:p>
      </dgm:t>
    </dgm:pt>
    <dgm:pt modelId="{FC53378D-41D3-4678-9CD4-71C229CDD0AF}" type="parTrans" cxnId="{6069A8F4-4105-42BE-BF06-1D3D682F1D66}">
      <dgm:prSet/>
      <dgm:spPr/>
      <dgm:t>
        <a:bodyPr/>
        <a:lstStyle/>
        <a:p>
          <a:endParaRPr lang="en-GB"/>
        </a:p>
      </dgm:t>
    </dgm:pt>
    <dgm:pt modelId="{F5D34737-F9B9-49C0-A654-2F84CC2F45B9}" type="sibTrans" cxnId="{6069A8F4-4105-42BE-BF06-1D3D682F1D66}">
      <dgm:prSet/>
      <dgm:spPr/>
      <dgm:t>
        <a:bodyPr/>
        <a:lstStyle/>
        <a:p>
          <a:endParaRPr lang="en-GB"/>
        </a:p>
      </dgm:t>
    </dgm:pt>
    <dgm:pt modelId="{0907263F-E162-402D-84A1-1B162DD7FDD4}">
      <dgm:prSet phldrT="[Text]" phldr="0"/>
      <dgm:spPr/>
      <dgm:t>
        <a:bodyPr/>
        <a:lstStyle/>
        <a:p>
          <a:r>
            <a:rPr lang="en-GB" b="0" i="0" dirty="0"/>
            <a:t>Example Activity: Selected the coordinated sensory experience exercises</a:t>
          </a:r>
          <a:endParaRPr lang="en-GB" dirty="0"/>
        </a:p>
      </dgm:t>
    </dgm:pt>
    <dgm:pt modelId="{0851C2E8-EF9E-4F39-AB09-C015EBAB8C6A}" type="parTrans" cxnId="{72E62494-9381-4ABC-89CC-C03D9780B293}">
      <dgm:prSet/>
      <dgm:spPr/>
      <dgm:t>
        <a:bodyPr/>
        <a:lstStyle/>
        <a:p>
          <a:endParaRPr lang="en-GB"/>
        </a:p>
      </dgm:t>
    </dgm:pt>
    <dgm:pt modelId="{E9CEF5D3-4468-4490-8443-01B5EAD34782}" type="sibTrans" cxnId="{72E62494-9381-4ABC-89CC-C03D9780B293}">
      <dgm:prSet/>
      <dgm:spPr/>
      <dgm:t>
        <a:bodyPr/>
        <a:lstStyle/>
        <a:p>
          <a:endParaRPr lang="en-GB"/>
        </a:p>
      </dgm:t>
    </dgm:pt>
    <dgm:pt modelId="{20B220E0-5C08-48A2-A784-43508296A7DD}">
      <dgm:prSet phldrT="[Text]" phldr="0"/>
      <dgm:spPr/>
      <dgm:t>
        <a:bodyPr/>
        <a:lstStyle/>
        <a:p>
          <a:r>
            <a:rPr lang="en-GB" dirty="0"/>
            <a:t>Emotional Development</a:t>
          </a:r>
        </a:p>
      </dgm:t>
    </dgm:pt>
    <dgm:pt modelId="{A8184DF4-6AA2-4D27-973C-F8467F8BC1C1}" type="parTrans" cxnId="{27B54FF4-15AC-4066-8E7B-912AD559D8FB}">
      <dgm:prSet/>
      <dgm:spPr/>
      <dgm:t>
        <a:bodyPr/>
        <a:lstStyle/>
        <a:p>
          <a:endParaRPr lang="en-GB"/>
        </a:p>
      </dgm:t>
    </dgm:pt>
    <dgm:pt modelId="{546AB7CD-E75E-436C-9A52-AC5BC9181FAB}" type="sibTrans" cxnId="{27B54FF4-15AC-4066-8E7B-912AD559D8FB}">
      <dgm:prSet/>
      <dgm:spPr/>
      <dgm:t>
        <a:bodyPr/>
        <a:lstStyle/>
        <a:p>
          <a:endParaRPr lang="en-GB"/>
        </a:p>
      </dgm:t>
    </dgm:pt>
    <dgm:pt modelId="{ADFC5E40-66E0-48A9-A067-D81043A99003}">
      <dgm:prSet phldrT="[Text]"/>
      <dgm:spPr/>
      <dgm:t>
        <a:bodyPr/>
        <a:lstStyle/>
        <a:p>
          <a:pPr>
            <a:buNone/>
          </a:pPr>
          <a:r>
            <a:rPr lang="en-GB" b="0" i="0" dirty="0"/>
            <a:t>• To ensure trust and emotional safety, keep the same key person who will provide stable and consistent care.</a:t>
          </a:r>
          <a:endParaRPr lang="en-GB" dirty="0"/>
        </a:p>
      </dgm:t>
    </dgm:pt>
    <dgm:pt modelId="{A584EE27-CEF0-4E54-950A-E9F0762CCC8A}" type="parTrans" cxnId="{2A553512-7D2C-414B-AD79-2153314A0A77}">
      <dgm:prSet/>
      <dgm:spPr/>
      <dgm:t>
        <a:bodyPr/>
        <a:lstStyle/>
        <a:p>
          <a:endParaRPr lang="en-GB"/>
        </a:p>
      </dgm:t>
    </dgm:pt>
    <dgm:pt modelId="{9B8CF8DA-23B1-4100-B1E0-726F61F2C3D4}" type="sibTrans" cxnId="{2A553512-7D2C-414B-AD79-2153314A0A77}">
      <dgm:prSet/>
      <dgm:spPr/>
      <dgm:t>
        <a:bodyPr/>
        <a:lstStyle/>
        <a:p>
          <a:endParaRPr lang="en-GB"/>
        </a:p>
      </dgm:t>
    </dgm:pt>
    <dgm:pt modelId="{BAB6D42A-5669-4234-AAFB-9897F740BCF2}">
      <dgm:prSet phldrT="[Text]" phldr="0"/>
      <dgm:spPr/>
      <dgm:t>
        <a:bodyPr/>
        <a:lstStyle/>
        <a:p>
          <a:r>
            <a:rPr lang="en-GB" dirty="0"/>
            <a:t>Physical Development</a:t>
          </a:r>
        </a:p>
      </dgm:t>
    </dgm:pt>
    <dgm:pt modelId="{D5D34775-D15B-4A07-A754-83B06D987374}" type="parTrans" cxnId="{D9C8F941-6865-4688-B122-EE9DD3385DAC}">
      <dgm:prSet/>
      <dgm:spPr/>
      <dgm:t>
        <a:bodyPr/>
        <a:lstStyle/>
        <a:p>
          <a:endParaRPr lang="en-GB"/>
        </a:p>
      </dgm:t>
    </dgm:pt>
    <dgm:pt modelId="{1495F77B-05AA-4297-875C-B9A10BE7CDC8}" type="sibTrans" cxnId="{D9C8F941-6865-4688-B122-EE9DD3385DAC}">
      <dgm:prSet/>
      <dgm:spPr/>
      <dgm:t>
        <a:bodyPr/>
        <a:lstStyle/>
        <a:p>
          <a:endParaRPr lang="en-GB"/>
        </a:p>
      </dgm:t>
    </dgm:pt>
    <dgm:pt modelId="{5FC0C87A-2E5D-4522-929D-0CC19A73FC18}">
      <dgm:prSet phldrT="[Text]"/>
      <dgm:spPr/>
      <dgm:t>
        <a:bodyPr/>
        <a:lstStyle/>
        <a:p>
          <a:pPr>
            <a:buFont typeface="Arial" panose="020B0604020202020204" pitchFamily="34" charset="0"/>
            <a:buChar char="•"/>
          </a:pPr>
          <a:r>
            <a:rPr lang="en-GB" b="0" i="0" dirty="0"/>
            <a:t>Sample outdoor activity.</a:t>
          </a:r>
          <a:endParaRPr lang="en-GB" dirty="0"/>
        </a:p>
      </dgm:t>
    </dgm:pt>
    <dgm:pt modelId="{CBE79ECF-87AE-4A16-9D29-F38E5D7613FF}" type="parTrans" cxnId="{C0028B79-32E5-4F27-801F-7DC7D72E5F12}">
      <dgm:prSet/>
      <dgm:spPr/>
      <dgm:t>
        <a:bodyPr/>
        <a:lstStyle/>
        <a:p>
          <a:endParaRPr lang="en-GB"/>
        </a:p>
      </dgm:t>
    </dgm:pt>
    <dgm:pt modelId="{24F53136-35DC-4B2E-B442-59688FB3793D}" type="sibTrans" cxnId="{C0028B79-32E5-4F27-801F-7DC7D72E5F12}">
      <dgm:prSet/>
      <dgm:spPr/>
      <dgm:t>
        <a:bodyPr/>
        <a:lstStyle/>
        <a:p>
          <a:endParaRPr lang="en-GB"/>
        </a:p>
      </dgm:t>
    </dgm:pt>
    <dgm:pt modelId="{B0C0ECAB-8104-42AF-8C1A-51D4FE21B06C}">
      <dgm:prSet phldrT="[Text]" phldr="0"/>
      <dgm:spPr/>
      <dgm:t>
        <a:bodyPr/>
        <a:lstStyle/>
        <a:p>
          <a:r>
            <a:rPr lang="en-GB" dirty="0"/>
            <a:t>Cognitive Development</a:t>
          </a:r>
        </a:p>
      </dgm:t>
    </dgm:pt>
    <dgm:pt modelId="{F69C1F70-C044-492C-99B1-7AB8D0C73D32}" type="parTrans" cxnId="{BAF87634-925E-45F9-817B-7CFBAF8E3FC3}">
      <dgm:prSet/>
      <dgm:spPr/>
      <dgm:t>
        <a:bodyPr/>
        <a:lstStyle/>
        <a:p>
          <a:endParaRPr lang="en-GB"/>
        </a:p>
      </dgm:t>
    </dgm:pt>
    <dgm:pt modelId="{AA64E623-963E-4401-9463-5309166908D7}" type="sibTrans" cxnId="{BAF87634-925E-45F9-817B-7CFBAF8E3FC3}">
      <dgm:prSet/>
      <dgm:spPr/>
      <dgm:t>
        <a:bodyPr/>
        <a:lstStyle/>
        <a:p>
          <a:endParaRPr lang="en-GB"/>
        </a:p>
      </dgm:t>
    </dgm:pt>
    <dgm:pt modelId="{50804707-C3BA-4E1E-B1CD-8504C7BAEB91}">
      <dgm:prSet phldrT="[Text]"/>
      <dgm:spPr/>
      <dgm:t>
        <a:bodyPr/>
        <a:lstStyle/>
        <a:p>
          <a:pPr>
            <a:buNone/>
          </a:pPr>
          <a:r>
            <a:rPr lang="en-GB" b="0" i="0" dirty="0"/>
            <a:t>◦ Sample Exercise: Puppet Play Live Narration.</a:t>
          </a:r>
          <a:endParaRPr lang="en-GB" dirty="0"/>
        </a:p>
      </dgm:t>
    </dgm:pt>
    <dgm:pt modelId="{8E2451B8-9C8A-46BA-B37D-421DF3DB81BE}" type="parTrans" cxnId="{CFA47527-37F4-46BF-B12B-C95C75238878}">
      <dgm:prSet/>
      <dgm:spPr/>
      <dgm:t>
        <a:bodyPr/>
        <a:lstStyle/>
        <a:p>
          <a:endParaRPr lang="en-GB"/>
        </a:p>
      </dgm:t>
    </dgm:pt>
    <dgm:pt modelId="{3BD94759-E008-4B9A-93E5-E6386922D4DF}" type="sibTrans" cxnId="{CFA47527-37F4-46BF-B12B-C95C75238878}">
      <dgm:prSet/>
      <dgm:spPr/>
      <dgm:t>
        <a:bodyPr/>
        <a:lstStyle/>
        <a:p>
          <a:endParaRPr lang="en-GB"/>
        </a:p>
      </dgm:t>
    </dgm:pt>
    <dgm:pt modelId="{B5A9C583-0215-4436-AFD7-E111410C18A9}">
      <dgm:prSet/>
      <dgm:spPr/>
      <dgm:t>
        <a:bodyPr/>
        <a:lstStyle/>
        <a:p>
          <a:pPr>
            <a:buFont typeface="Arial" panose="020B0604020202020204" pitchFamily="34" charset="0"/>
            <a:buChar char="•"/>
          </a:pPr>
          <a:r>
            <a:rPr lang="en-GB" b="0" i="0"/>
            <a:t>Prepare a series of challenges that allow children to practice gross motor skills (i.e., climbing, jumping, balancing).</a:t>
          </a:r>
        </a:p>
      </dgm:t>
    </dgm:pt>
    <dgm:pt modelId="{2911866F-1DD9-4F69-B0F2-50F730671188}" type="parTrans" cxnId="{415B7859-7A70-4FCB-ABB3-80F203400B7A}">
      <dgm:prSet/>
      <dgm:spPr/>
      <dgm:t>
        <a:bodyPr/>
        <a:lstStyle/>
        <a:p>
          <a:endParaRPr lang="en-GB"/>
        </a:p>
      </dgm:t>
    </dgm:pt>
    <dgm:pt modelId="{F7294D9E-B663-49A4-AE34-D9F4952706C7}" type="sibTrans" cxnId="{415B7859-7A70-4FCB-ABB3-80F203400B7A}">
      <dgm:prSet/>
      <dgm:spPr/>
      <dgm:t>
        <a:bodyPr/>
        <a:lstStyle/>
        <a:p>
          <a:endParaRPr lang="en-GB"/>
        </a:p>
      </dgm:t>
    </dgm:pt>
    <dgm:pt modelId="{1A34DCD9-FDE9-4B82-A68D-3533AC8CCEDF}">
      <dgm:prSet/>
      <dgm:spPr/>
      <dgm:t>
        <a:bodyPr/>
        <a:lstStyle/>
        <a:p>
          <a:pPr>
            <a:buFont typeface="Arial" panose="020B0604020202020204" pitchFamily="34" charset="0"/>
            <a:buChar char="•"/>
          </a:pPr>
          <a:r>
            <a:rPr lang="en-GB" b="0" i="0" dirty="0"/>
            <a:t>Incorporate exercises for fine motor skills (i.e., threading beads, drawing on vertical easels).</a:t>
          </a:r>
        </a:p>
      </dgm:t>
    </dgm:pt>
    <dgm:pt modelId="{41E2FFCD-D0E6-4471-ABA3-20EA715057F1}" type="parTrans" cxnId="{19F932A9-B178-466C-BF52-8DCD83BFDE05}">
      <dgm:prSet/>
      <dgm:spPr/>
      <dgm:t>
        <a:bodyPr/>
        <a:lstStyle/>
        <a:p>
          <a:endParaRPr lang="en-GB"/>
        </a:p>
      </dgm:t>
    </dgm:pt>
    <dgm:pt modelId="{620E30C2-7CB0-4E80-8B1C-4DDC81F0A263}" type="sibTrans" cxnId="{19F932A9-B178-466C-BF52-8DCD83BFDE05}">
      <dgm:prSet/>
      <dgm:spPr/>
      <dgm:t>
        <a:bodyPr/>
        <a:lstStyle/>
        <a:p>
          <a:endParaRPr lang="en-GB"/>
        </a:p>
      </dgm:t>
    </dgm:pt>
    <dgm:pt modelId="{3BED8C6E-C9F7-4930-BD2B-97682D7D0111}">
      <dgm:prSet/>
      <dgm:spPr/>
      <dgm:t>
        <a:bodyPr/>
        <a:lstStyle/>
        <a:p>
          <a:pPr>
            <a:buNone/>
          </a:pPr>
          <a:r>
            <a:rPr lang="en-GB" b="0" i="0" dirty="0"/>
            <a:t>◦ Tell age-appropriate stories that touch on themes of friendship and trust and invite Amira’s participation by having her repeat a phrase or answer a question.</a:t>
          </a:r>
        </a:p>
      </dgm:t>
    </dgm:pt>
    <dgm:pt modelId="{B93E90CF-4EFC-498F-B5C3-1EA0366F4977}" type="parTrans" cxnId="{7109B0BC-3451-4A6E-9B10-093CAF88C5B0}">
      <dgm:prSet/>
      <dgm:spPr/>
      <dgm:t>
        <a:bodyPr/>
        <a:lstStyle/>
        <a:p>
          <a:endParaRPr lang="en-GB"/>
        </a:p>
      </dgm:t>
    </dgm:pt>
    <dgm:pt modelId="{05A41744-D135-451A-8591-0B755E1216B5}" type="sibTrans" cxnId="{7109B0BC-3451-4A6E-9B10-093CAF88C5B0}">
      <dgm:prSet/>
      <dgm:spPr/>
      <dgm:t>
        <a:bodyPr/>
        <a:lstStyle/>
        <a:p>
          <a:endParaRPr lang="en-GB"/>
        </a:p>
      </dgm:t>
    </dgm:pt>
    <dgm:pt modelId="{B75F43A2-98F7-49F1-BA29-43FE106646E3}">
      <dgm:prSet/>
      <dgm:spPr/>
      <dgm:t>
        <a:bodyPr/>
        <a:lstStyle/>
        <a:p>
          <a:pPr>
            <a:buNone/>
          </a:pPr>
          <a:r>
            <a:rPr lang="en-GB" b="0" i="0" dirty="0"/>
            <a:t>◦ Use props and visuals to aid in story narration and enhance imagination and language skills.</a:t>
          </a:r>
        </a:p>
      </dgm:t>
    </dgm:pt>
    <dgm:pt modelId="{FC28C97F-EA45-4F72-A21D-23F889F2DB5E}" type="parTrans" cxnId="{87DAB558-55EA-43B3-BBD8-B6660AABF654}">
      <dgm:prSet/>
      <dgm:spPr/>
      <dgm:t>
        <a:bodyPr/>
        <a:lstStyle/>
        <a:p>
          <a:endParaRPr lang="en-GB"/>
        </a:p>
      </dgm:t>
    </dgm:pt>
    <dgm:pt modelId="{F268B7D7-EE15-44BE-88B0-D7D3339BED03}" type="sibTrans" cxnId="{87DAB558-55EA-43B3-BBD8-B6660AABF654}">
      <dgm:prSet/>
      <dgm:spPr/>
      <dgm:t>
        <a:bodyPr/>
        <a:lstStyle/>
        <a:p>
          <a:endParaRPr lang="en-GB"/>
        </a:p>
      </dgm:t>
    </dgm:pt>
    <dgm:pt modelId="{2CE2F887-2299-4C71-AEC6-71D4AF669F4E}">
      <dgm:prSet/>
      <dgm:spPr/>
      <dgm:t>
        <a:bodyPr/>
        <a:lstStyle/>
        <a:p>
          <a:pPr>
            <a:buNone/>
          </a:pPr>
          <a:r>
            <a:rPr lang="en-GB" b="0" i="0"/>
            <a:t>Encourage cooperative interaction between peers over a sensory table filled with sand or water.</a:t>
          </a:r>
        </a:p>
      </dgm:t>
    </dgm:pt>
    <dgm:pt modelId="{88BE8896-7656-4410-AD5A-4CBBA859BF5F}" type="parTrans" cxnId="{EF1895B0-7FF7-478C-9404-A3494A8D9088}">
      <dgm:prSet/>
      <dgm:spPr/>
      <dgm:t>
        <a:bodyPr/>
        <a:lstStyle/>
        <a:p>
          <a:endParaRPr lang="en-GB"/>
        </a:p>
      </dgm:t>
    </dgm:pt>
    <dgm:pt modelId="{572FF26E-D476-4A34-B61A-67642E4B3690}" type="sibTrans" cxnId="{EF1895B0-7FF7-478C-9404-A3494A8D9088}">
      <dgm:prSet/>
      <dgm:spPr/>
      <dgm:t>
        <a:bodyPr/>
        <a:lstStyle/>
        <a:p>
          <a:endParaRPr lang="en-GB"/>
        </a:p>
      </dgm:t>
    </dgm:pt>
    <dgm:pt modelId="{E3A8BCA3-332D-45E5-A7DF-EEA8044F3A81}">
      <dgm:prSet/>
      <dgm:spPr/>
      <dgm:t>
        <a:bodyPr/>
        <a:lstStyle/>
        <a:p>
          <a:pPr>
            <a:buNone/>
          </a:pPr>
          <a:r>
            <a:rPr lang="en-GB" b="0" i="0"/>
            <a:t>The key worker can support social participation by encouraging sharing and waiting in turn through positive reinforcement.</a:t>
          </a:r>
        </a:p>
      </dgm:t>
    </dgm:pt>
    <dgm:pt modelId="{A89AB9BF-4A0F-468C-B82C-2AA6BBA98FF7}" type="parTrans" cxnId="{A645DB74-68B4-4479-8FAD-24842C8FCE90}">
      <dgm:prSet/>
      <dgm:spPr/>
      <dgm:t>
        <a:bodyPr/>
        <a:lstStyle/>
        <a:p>
          <a:endParaRPr lang="en-GB"/>
        </a:p>
      </dgm:t>
    </dgm:pt>
    <dgm:pt modelId="{1C447932-D1FF-4521-B373-9B9F90860AB1}" type="sibTrans" cxnId="{A645DB74-68B4-4479-8FAD-24842C8FCE90}">
      <dgm:prSet/>
      <dgm:spPr/>
      <dgm:t>
        <a:bodyPr/>
        <a:lstStyle/>
        <a:p>
          <a:endParaRPr lang="en-GB"/>
        </a:p>
      </dgm:t>
    </dgm:pt>
    <dgm:pt modelId="{CD6D21DA-327D-450A-9946-44EE0D15C569}">
      <dgm:prSet/>
      <dgm:spPr/>
      <dgm:t>
        <a:bodyPr/>
        <a:lstStyle/>
        <a:p>
          <a:pPr>
            <a:buNone/>
          </a:pPr>
          <a:endParaRPr lang="en-GB" dirty="0"/>
        </a:p>
      </dgm:t>
    </dgm:pt>
    <dgm:pt modelId="{DF27FA89-4F97-41F8-B291-B76527A36605}" type="parTrans" cxnId="{D8393D2F-F6EE-4877-9B91-268482B78FD0}">
      <dgm:prSet/>
      <dgm:spPr/>
      <dgm:t>
        <a:bodyPr/>
        <a:lstStyle/>
        <a:p>
          <a:endParaRPr lang="en-GB"/>
        </a:p>
      </dgm:t>
    </dgm:pt>
    <dgm:pt modelId="{08C39D6D-5A79-43AD-8F68-18700606126C}" type="sibTrans" cxnId="{D8393D2F-F6EE-4877-9B91-268482B78FD0}">
      <dgm:prSet/>
      <dgm:spPr/>
      <dgm:t>
        <a:bodyPr/>
        <a:lstStyle/>
        <a:p>
          <a:endParaRPr lang="en-GB"/>
        </a:p>
      </dgm:t>
    </dgm:pt>
    <dgm:pt modelId="{D0F48F74-E913-49D3-96CA-76D2B992E650}">
      <dgm:prSet/>
      <dgm:spPr/>
      <dgm:t>
        <a:bodyPr/>
        <a:lstStyle/>
        <a:p>
          <a:pPr>
            <a:buNone/>
          </a:pPr>
          <a:r>
            <a:rPr lang="en-GB" b="0" i="0" dirty="0"/>
            <a:t>• Gradual separation techniques such as short stays with the caregivers during drop-off and then waving goodbye during any drop-off to signal the initial separation.</a:t>
          </a:r>
        </a:p>
      </dgm:t>
    </dgm:pt>
    <dgm:pt modelId="{6AD1B83A-2C6B-43E1-9274-6B4BA55EC6E9}" type="parTrans" cxnId="{52A20748-947C-4549-B5A9-2E8A709AF981}">
      <dgm:prSet/>
      <dgm:spPr/>
      <dgm:t>
        <a:bodyPr/>
        <a:lstStyle/>
        <a:p>
          <a:endParaRPr lang="en-GB"/>
        </a:p>
      </dgm:t>
    </dgm:pt>
    <dgm:pt modelId="{BCC2B6B3-4428-45FA-A13F-326B709E53E2}" type="sibTrans" cxnId="{52A20748-947C-4549-B5A9-2E8A709AF981}">
      <dgm:prSet/>
      <dgm:spPr/>
      <dgm:t>
        <a:bodyPr/>
        <a:lstStyle/>
        <a:p>
          <a:endParaRPr lang="en-GB"/>
        </a:p>
      </dgm:t>
    </dgm:pt>
    <dgm:pt modelId="{24C6796C-7F89-4AB3-8443-041B38408CA6}">
      <dgm:prSet/>
      <dgm:spPr/>
      <dgm:t>
        <a:bodyPr/>
        <a:lstStyle/>
        <a:p>
          <a:pPr>
            <a:buNone/>
          </a:pPr>
          <a:r>
            <a:rPr lang="en-GB" b="0" i="0"/>
            <a:t>• Providing a fixed structure to the day, gives children a clear framework which eliminates gaps in understanding and supports their sense of safety.</a:t>
          </a:r>
        </a:p>
      </dgm:t>
    </dgm:pt>
    <dgm:pt modelId="{B44A771D-D86F-4ACE-9057-87E6CE02C16C}" type="parTrans" cxnId="{18D8523F-6DF0-4090-9F20-3FA0FDF1D60A}">
      <dgm:prSet/>
      <dgm:spPr/>
      <dgm:t>
        <a:bodyPr/>
        <a:lstStyle/>
        <a:p>
          <a:endParaRPr lang="en-GB"/>
        </a:p>
      </dgm:t>
    </dgm:pt>
    <dgm:pt modelId="{9AA1865A-26B8-4442-B46D-5A48E8582474}" type="sibTrans" cxnId="{18D8523F-6DF0-4090-9F20-3FA0FDF1D60A}">
      <dgm:prSet/>
      <dgm:spPr/>
      <dgm:t>
        <a:bodyPr/>
        <a:lstStyle/>
        <a:p>
          <a:endParaRPr lang="en-GB"/>
        </a:p>
      </dgm:t>
    </dgm:pt>
    <dgm:pt modelId="{C71C160E-AE2C-4DDB-8F60-A98A51B0CCBF}">
      <dgm:prSet/>
      <dgm:spPr/>
      <dgm:t>
        <a:bodyPr/>
        <a:lstStyle/>
        <a:p>
          <a:pPr>
            <a:buNone/>
          </a:pPr>
          <a:endParaRPr lang="en-GB" dirty="0"/>
        </a:p>
      </dgm:t>
    </dgm:pt>
    <dgm:pt modelId="{864A3CA6-F755-4054-BECC-4FB907A4BA53}" type="parTrans" cxnId="{674E0101-3A3B-45A6-AA1E-2968B490306D}">
      <dgm:prSet/>
      <dgm:spPr/>
      <dgm:t>
        <a:bodyPr/>
        <a:lstStyle/>
        <a:p>
          <a:endParaRPr lang="en-GB"/>
        </a:p>
      </dgm:t>
    </dgm:pt>
    <dgm:pt modelId="{6DF9C761-B2BD-4EE4-A01D-076AE1C804C0}" type="sibTrans" cxnId="{674E0101-3A3B-45A6-AA1E-2968B490306D}">
      <dgm:prSet/>
      <dgm:spPr/>
      <dgm:t>
        <a:bodyPr/>
        <a:lstStyle/>
        <a:p>
          <a:endParaRPr lang="en-GB"/>
        </a:p>
      </dgm:t>
    </dgm:pt>
    <dgm:pt modelId="{C51A484A-DD0F-4990-ADE8-EE91D48E6940}" type="pres">
      <dgm:prSet presAssocID="{6311988D-3183-49E9-BF54-574401085B91}" presName="Name0" presStyleCnt="0">
        <dgm:presLayoutVars>
          <dgm:dir/>
          <dgm:animLvl val="lvl"/>
          <dgm:resizeHandles val="exact"/>
        </dgm:presLayoutVars>
      </dgm:prSet>
      <dgm:spPr/>
    </dgm:pt>
    <dgm:pt modelId="{6CDA25F2-430D-43EF-90D5-A90DE15CB59C}" type="pres">
      <dgm:prSet presAssocID="{CCF1C24E-6802-4344-97FB-FFC91A245EF6}" presName="composite" presStyleCnt="0"/>
      <dgm:spPr/>
    </dgm:pt>
    <dgm:pt modelId="{255A984B-AC79-4102-8D2E-63665DD41D6C}" type="pres">
      <dgm:prSet presAssocID="{CCF1C24E-6802-4344-97FB-FFC91A245EF6}" presName="parTx" presStyleLbl="alignNode1" presStyleIdx="0" presStyleCnt="4">
        <dgm:presLayoutVars>
          <dgm:chMax val="0"/>
          <dgm:chPref val="0"/>
          <dgm:bulletEnabled val="1"/>
        </dgm:presLayoutVars>
      </dgm:prSet>
      <dgm:spPr/>
    </dgm:pt>
    <dgm:pt modelId="{AC56C8C8-CB0D-4106-8A8D-6365CCD06F7B}" type="pres">
      <dgm:prSet presAssocID="{CCF1C24E-6802-4344-97FB-FFC91A245EF6}" presName="desTx" presStyleLbl="alignAccFollowNode1" presStyleIdx="0" presStyleCnt="4">
        <dgm:presLayoutVars>
          <dgm:bulletEnabled val="1"/>
        </dgm:presLayoutVars>
      </dgm:prSet>
      <dgm:spPr/>
    </dgm:pt>
    <dgm:pt modelId="{7FFE9995-6977-4D67-8FE7-B558C0E82A45}" type="pres">
      <dgm:prSet presAssocID="{F5D34737-F9B9-49C0-A654-2F84CC2F45B9}" presName="space" presStyleCnt="0"/>
      <dgm:spPr/>
    </dgm:pt>
    <dgm:pt modelId="{4A025BF7-EA08-4E22-83EF-79C39DA6FB33}" type="pres">
      <dgm:prSet presAssocID="{20B220E0-5C08-48A2-A784-43508296A7DD}" presName="composite" presStyleCnt="0"/>
      <dgm:spPr/>
    </dgm:pt>
    <dgm:pt modelId="{73B41361-D743-402D-B72E-C9CA170F2E38}" type="pres">
      <dgm:prSet presAssocID="{20B220E0-5C08-48A2-A784-43508296A7DD}" presName="parTx" presStyleLbl="alignNode1" presStyleIdx="1" presStyleCnt="4">
        <dgm:presLayoutVars>
          <dgm:chMax val="0"/>
          <dgm:chPref val="0"/>
          <dgm:bulletEnabled val="1"/>
        </dgm:presLayoutVars>
      </dgm:prSet>
      <dgm:spPr/>
    </dgm:pt>
    <dgm:pt modelId="{30DFCF0A-2336-4360-A597-5DCD21A5DA5D}" type="pres">
      <dgm:prSet presAssocID="{20B220E0-5C08-48A2-A784-43508296A7DD}" presName="desTx" presStyleLbl="alignAccFollowNode1" presStyleIdx="1" presStyleCnt="4">
        <dgm:presLayoutVars>
          <dgm:bulletEnabled val="1"/>
        </dgm:presLayoutVars>
      </dgm:prSet>
      <dgm:spPr/>
    </dgm:pt>
    <dgm:pt modelId="{2098E2EB-7D3D-4477-BCBA-3E5B8654F064}" type="pres">
      <dgm:prSet presAssocID="{546AB7CD-E75E-436C-9A52-AC5BC9181FAB}" presName="space" presStyleCnt="0"/>
      <dgm:spPr/>
    </dgm:pt>
    <dgm:pt modelId="{B72A812B-7D7E-4311-9D69-E0AD3F49AEC6}" type="pres">
      <dgm:prSet presAssocID="{BAB6D42A-5669-4234-AAFB-9897F740BCF2}" presName="composite" presStyleCnt="0"/>
      <dgm:spPr/>
    </dgm:pt>
    <dgm:pt modelId="{5B999881-6214-4343-B726-3A71722EC7B0}" type="pres">
      <dgm:prSet presAssocID="{BAB6D42A-5669-4234-AAFB-9897F740BCF2}" presName="parTx" presStyleLbl="alignNode1" presStyleIdx="2" presStyleCnt="4">
        <dgm:presLayoutVars>
          <dgm:chMax val="0"/>
          <dgm:chPref val="0"/>
          <dgm:bulletEnabled val="1"/>
        </dgm:presLayoutVars>
      </dgm:prSet>
      <dgm:spPr/>
    </dgm:pt>
    <dgm:pt modelId="{9D631496-5547-4C7E-8036-3FEADABB6F5E}" type="pres">
      <dgm:prSet presAssocID="{BAB6D42A-5669-4234-AAFB-9897F740BCF2}" presName="desTx" presStyleLbl="alignAccFollowNode1" presStyleIdx="2" presStyleCnt="4">
        <dgm:presLayoutVars>
          <dgm:bulletEnabled val="1"/>
        </dgm:presLayoutVars>
      </dgm:prSet>
      <dgm:spPr/>
    </dgm:pt>
    <dgm:pt modelId="{48C444EB-37A8-45BA-98A2-B81FD6B5B6C2}" type="pres">
      <dgm:prSet presAssocID="{1495F77B-05AA-4297-875C-B9A10BE7CDC8}" presName="space" presStyleCnt="0"/>
      <dgm:spPr/>
    </dgm:pt>
    <dgm:pt modelId="{C533A14B-EAAE-4345-B64A-CEEF76638650}" type="pres">
      <dgm:prSet presAssocID="{B0C0ECAB-8104-42AF-8C1A-51D4FE21B06C}" presName="composite" presStyleCnt="0"/>
      <dgm:spPr/>
    </dgm:pt>
    <dgm:pt modelId="{45C162E6-AAB7-421B-852E-333DAC3EAFA6}" type="pres">
      <dgm:prSet presAssocID="{B0C0ECAB-8104-42AF-8C1A-51D4FE21B06C}" presName="parTx" presStyleLbl="alignNode1" presStyleIdx="3" presStyleCnt="4">
        <dgm:presLayoutVars>
          <dgm:chMax val="0"/>
          <dgm:chPref val="0"/>
          <dgm:bulletEnabled val="1"/>
        </dgm:presLayoutVars>
      </dgm:prSet>
      <dgm:spPr/>
    </dgm:pt>
    <dgm:pt modelId="{B9A32019-441C-405D-AA36-77A2C5DD7F88}" type="pres">
      <dgm:prSet presAssocID="{B0C0ECAB-8104-42AF-8C1A-51D4FE21B06C}" presName="desTx" presStyleLbl="alignAccFollowNode1" presStyleIdx="3" presStyleCnt="4">
        <dgm:presLayoutVars>
          <dgm:bulletEnabled val="1"/>
        </dgm:presLayoutVars>
      </dgm:prSet>
      <dgm:spPr/>
    </dgm:pt>
  </dgm:ptLst>
  <dgm:cxnLst>
    <dgm:cxn modelId="{674E0101-3A3B-45A6-AA1E-2968B490306D}" srcId="{20B220E0-5C08-48A2-A784-43508296A7DD}" destId="{C71C160E-AE2C-4DDB-8F60-A98A51B0CCBF}" srcOrd="3" destOrd="0" parTransId="{864A3CA6-F755-4054-BECC-4FB907A4BA53}" sibTransId="{6DF9C761-B2BD-4EE4-A01D-076AE1C804C0}"/>
    <dgm:cxn modelId="{AB205D09-58B4-4329-9394-5BF4415A6940}" type="presOf" srcId="{B5A9C583-0215-4436-AFD7-E111410C18A9}" destId="{9D631496-5547-4C7E-8036-3FEADABB6F5E}" srcOrd="0" destOrd="1" presId="urn:microsoft.com/office/officeart/2005/8/layout/hList1"/>
    <dgm:cxn modelId="{252BE80E-A105-419C-A0AA-AB88AE83BD80}" type="presOf" srcId="{0907263F-E162-402D-84A1-1B162DD7FDD4}" destId="{AC56C8C8-CB0D-4106-8A8D-6365CCD06F7B}" srcOrd="0" destOrd="0" presId="urn:microsoft.com/office/officeart/2005/8/layout/hList1"/>
    <dgm:cxn modelId="{CDA8A20F-0735-4ADA-9657-1393541A46B3}" type="presOf" srcId="{B0C0ECAB-8104-42AF-8C1A-51D4FE21B06C}" destId="{45C162E6-AAB7-421B-852E-333DAC3EAFA6}" srcOrd="0" destOrd="0" presId="urn:microsoft.com/office/officeart/2005/8/layout/hList1"/>
    <dgm:cxn modelId="{2A553512-7D2C-414B-AD79-2153314A0A77}" srcId="{20B220E0-5C08-48A2-A784-43508296A7DD}" destId="{ADFC5E40-66E0-48A9-A067-D81043A99003}" srcOrd="0" destOrd="0" parTransId="{A584EE27-CEF0-4E54-950A-E9F0762CCC8A}" sibTransId="{9B8CF8DA-23B1-4100-B1E0-726F61F2C3D4}"/>
    <dgm:cxn modelId="{84CD6420-7870-4FFD-B13D-6162457DE07E}" type="presOf" srcId="{5FC0C87A-2E5D-4522-929D-0CC19A73FC18}" destId="{9D631496-5547-4C7E-8036-3FEADABB6F5E}" srcOrd="0" destOrd="0" presId="urn:microsoft.com/office/officeart/2005/8/layout/hList1"/>
    <dgm:cxn modelId="{BDFA5620-1395-4C55-9046-A623F5F4DF19}" type="presOf" srcId="{CD6D21DA-327D-450A-9946-44EE0D15C569}" destId="{AC56C8C8-CB0D-4106-8A8D-6365CCD06F7B}" srcOrd="0" destOrd="3" presId="urn:microsoft.com/office/officeart/2005/8/layout/hList1"/>
    <dgm:cxn modelId="{9AA00926-B2EA-4BC9-8AD2-56FB54A400D1}" type="presOf" srcId="{6311988D-3183-49E9-BF54-574401085B91}" destId="{C51A484A-DD0F-4990-ADE8-EE91D48E6940}" srcOrd="0" destOrd="0" presId="urn:microsoft.com/office/officeart/2005/8/layout/hList1"/>
    <dgm:cxn modelId="{CFA47527-37F4-46BF-B12B-C95C75238878}" srcId="{B0C0ECAB-8104-42AF-8C1A-51D4FE21B06C}" destId="{50804707-C3BA-4E1E-B1CD-8504C7BAEB91}" srcOrd="0" destOrd="0" parTransId="{8E2451B8-9C8A-46BA-B37D-421DF3DB81BE}" sibTransId="{3BD94759-E008-4B9A-93E5-E6386922D4DF}"/>
    <dgm:cxn modelId="{D8393D2F-F6EE-4877-9B91-268482B78FD0}" srcId="{CCF1C24E-6802-4344-97FB-FFC91A245EF6}" destId="{CD6D21DA-327D-450A-9946-44EE0D15C569}" srcOrd="3" destOrd="0" parTransId="{DF27FA89-4F97-41F8-B291-B76527A36605}" sibTransId="{08C39D6D-5A79-43AD-8F68-18700606126C}"/>
    <dgm:cxn modelId="{BAF87634-925E-45F9-817B-7CFBAF8E3FC3}" srcId="{6311988D-3183-49E9-BF54-574401085B91}" destId="{B0C0ECAB-8104-42AF-8C1A-51D4FE21B06C}" srcOrd="3" destOrd="0" parTransId="{F69C1F70-C044-492C-99B1-7AB8D0C73D32}" sibTransId="{AA64E623-963E-4401-9463-5309166908D7}"/>
    <dgm:cxn modelId="{F9C25139-5A45-419A-AFE1-DCEB7701484C}" type="presOf" srcId="{24C6796C-7F89-4AB3-8443-041B38408CA6}" destId="{30DFCF0A-2336-4360-A597-5DCD21A5DA5D}" srcOrd="0" destOrd="2" presId="urn:microsoft.com/office/officeart/2005/8/layout/hList1"/>
    <dgm:cxn modelId="{18D8523F-6DF0-4090-9F20-3FA0FDF1D60A}" srcId="{20B220E0-5C08-48A2-A784-43508296A7DD}" destId="{24C6796C-7F89-4AB3-8443-041B38408CA6}" srcOrd="2" destOrd="0" parTransId="{B44A771D-D86F-4ACE-9057-87E6CE02C16C}" sibTransId="{9AA1865A-26B8-4442-B46D-5A48E8582474}"/>
    <dgm:cxn modelId="{D9C8F941-6865-4688-B122-EE9DD3385DAC}" srcId="{6311988D-3183-49E9-BF54-574401085B91}" destId="{BAB6D42A-5669-4234-AAFB-9897F740BCF2}" srcOrd="2" destOrd="0" parTransId="{D5D34775-D15B-4A07-A754-83B06D987374}" sibTransId="{1495F77B-05AA-4297-875C-B9A10BE7CDC8}"/>
    <dgm:cxn modelId="{52A20748-947C-4549-B5A9-2E8A709AF981}" srcId="{20B220E0-5C08-48A2-A784-43508296A7DD}" destId="{D0F48F74-E913-49D3-96CA-76D2B992E650}" srcOrd="1" destOrd="0" parTransId="{6AD1B83A-2C6B-43E1-9274-6B4BA55EC6E9}" sibTransId="{BCC2B6B3-4428-45FA-A13F-326B709E53E2}"/>
    <dgm:cxn modelId="{A10D6C4F-DB39-4277-B8F4-3B2AA8FB6A25}" type="presOf" srcId="{2CE2F887-2299-4C71-AEC6-71D4AF669F4E}" destId="{AC56C8C8-CB0D-4106-8A8D-6365CCD06F7B}" srcOrd="0" destOrd="1" presId="urn:microsoft.com/office/officeart/2005/8/layout/hList1"/>
    <dgm:cxn modelId="{1FF35D50-71E8-44AB-AFD2-BD42813542E7}" type="presOf" srcId="{20B220E0-5C08-48A2-A784-43508296A7DD}" destId="{73B41361-D743-402D-B72E-C9CA170F2E38}" srcOrd="0" destOrd="0" presId="urn:microsoft.com/office/officeart/2005/8/layout/hList1"/>
    <dgm:cxn modelId="{A645DB74-68B4-4479-8FAD-24842C8FCE90}" srcId="{CCF1C24E-6802-4344-97FB-FFC91A245EF6}" destId="{E3A8BCA3-332D-45E5-A7DF-EEA8044F3A81}" srcOrd="2" destOrd="0" parTransId="{A89AB9BF-4A0F-468C-B82C-2AA6BBA98FF7}" sibTransId="{1C447932-D1FF-4521-B373-9B9F90860AB1}"/>
    <dgm:cxn modelId="{87DAB558-55EA-43B3-BBD8-B6660AABF654}" srcId="{B0C0ECAB-8104-42AF-8C1A-51D4FE21B06C}" destId="{B75F43A2-98F7-49F1-BA29-43FE106646E3}" srcOrd="2" destOrd="0" parTransId="{FC28C97F-EA45-4F72-A21D-23F889F2DB5E}" sibTransId="{F268B7D7-EE15-44BE-88B0-D7D3339BED03}"/>
    <dgm:cxn modelId="{415B7859-7A70-4FCB-ABB3-80F203400B7A}" srcId="{BAB6D42A-5669-4234-AAFB-9897F740BCF2}" destId="{B5A9C583-0215-4436-AFD7-E111410C18A9}" srcOrd="1" destOrd="0" parTransId="{2911866F-1DD9-4F69-B0F2-50F730671188}" sibTransId="{F7294D9E-B663-49A4-AE34-D9F4952706C7}"/>
    <dgm:cxn modelId="{C0028B79-32E5-4F27-801F-7DC7D72E5F12}" srcId="{BAB6D42A-5669-4234-AAFB-9897F740BCF2}" destId="{5FC0C87A-2E5D-4522-929D-0CC19A73FC18}" srcOrd="0" destOrd="0" parTransId="{CBE79ECF-87AE-4A16-9D29-F38E5D7613FF}" sibTransId="{24F53136-35DC-4B2E-B442-59688FB3793D}"/>
    <dgm:cxn modelId="{2C3B7F81-B98A-4E23-A1D0-072E580E98B3}" type="presOf" srcId="{B75F43A2-98F7-49F1-BA29-43FE106646E3}" destId="{B9A32019-441C-405D-AA36-77A2C5DD7F88}" srcOrd="0" destOrd="2" presId="urn:microsoft.com/office/officeart/2005/8/layout/hList1"/>
    <dgm:cxn modelId="{72E62494-9381-4ABC-89CC-C03D9780B293}" srcId="{CCF1C24E-6802-4344-97FB-FFC91A245EF6}" destId="{0907263F-E162-402D-84A1-1B162DD7FDD4}" srcOrd="0" destOrd="0" parTransId="{0851C2E8-EF9E-4F39-AB09-C015EBAB8C6A}" sibTransId="{E9CEF5D3-4468-4490-8443-01B5EAD34782}"/>
    <dgm:cxn modelId="{1933499A-C466-4ADB-9BA6-57F5D9AA73DE}" type="presOf" srcId="{D0F48F74-E913-49D3-96CA-76D2B992E650}" destId="{30DFCF0A-2336-4360-A597-5DCD21A5DA5D}" srcOrd="0" destOrd="1" presId="urn:microsoft.com/office/officeart/2005/8/layout/hList1"/>
    <dgm:cxn modelId="{19F932A9-B178-466C-BF52-8DCD83BFDE05}" srcId="{BAB6D42A-5669-4234-AAFB-9897F740BCF2}" destId="{1A34DCD9-FDE9-4B82-A68D-3533AC8CCEDF}" srcOrd="2" destOrd="0" parTransId="{41E2FFCD-D0E6-4471-ABA3-20EA715057F1}" sibTransId="{620E30C2-7CB0-4E80-8B1C-4DDC81F0A263}"/>
    <dgm:cxn modelId="{86FB50AC-0B89-4460-8533-5B65508D4FFD}" type="presOf" srcId="{3BED8C6E-C9F7-4930-BD2B-97682D7D0111}" destId="{B9A32019-441C-405D-AA36-77A2C5DD7F88}" srcOrd="0" destOrd="1" presId="urn:microsoft.com/office/officeart/2005/8/layout/hList1"/>
    <dgm:cxn modelId="{1E3611AF-BE79-4930-B003-68196597C5C4}" type="presOf" srcId="{1A34DCD9-FDE9-4B82-A68D-3533AC8CCEDF}" destId="{9D631496-5547-4C7E-8036-3FEADABB6F5E}" srcOrd="0" destOrd="2" presId="urn:microsoft.com/office/officeart/2005/8/layout/hList1"/>
    <dgm:cxn modelId="{EF1895B0-7FF7-478C-9404-A3494A8D9088}" srcId="{CCF1C24E-6802-4344-97FB-FFC91A245EF6}" destId="{2CE2F887-2299-4C71-AEC6-71D4AF669F4E}" srcOrd="1" destOrd="0" parTransId="{88BE8896-7656-4410-AD5A-4CBBA859BF5F}" sibTransId="{572FF26E-D476-4A34-B61A-67642E4B3690}"/>
    <dgm:cxn modelId="{7109B0BC-3451-4A6E-9B10-093CAF88C5B0}" srcId="{B0C0ECAB-8104-42AF-8C1A-51D4FE21B06C}" destId="{3BED8C6E-C9F7-4930-BD2B-97682D7D0111}" srcOrd="1" destOrd="0" parTransId="{B93E90CF-4EFC-498F-B5C3-1EA0366F4977}" sibTransId="{05A41744-D135-451A-8591-0B755E1216B5}"/>
    <dgm:cxn modelId="{C81812CB-81BE-47B1-95DA-03AA8AB97E97}" type="presOf" srcId="{50804707-C3BA-4E1E-B1CD-8504C7BAEB91}" destId="{B9A32019-441C-405D-AA36-77A2C5DD7F88}" srcOrd="0" destOrd="0" presId="urn:microsoft.com/office/officeart/2005/8/layout/hList1"/>
    <dgm:cxn modelId="{38AC9FE5-5FD6-4E7B-8504-64AAF1B7F763}" type="presOf" srcId="{CCF1C24E-6802-4344-97FB-FFC91A245EF6}" destId="{255A984B-AC79-4102-8D2E-63665DD41D6C}" srcOrd="0" destOrd="0" presId="urn:microsoft.com/office/officeart/2005/8/layout/hList1"/>
    <dgm:cxn modelId="{18FEFAE6-37BF-4529-ACE5-6DC0A6856879}" type="presOf" srcId="{BAB6D42A-5669-4234-AAFB-9897F740BCF2}" destId="{5B999881-6214-4343-B726-3A71722EC7B0}" srcOrd="0" destOrd="0" presId="urn:microsoft.com/office/officeart/2005/8/layout/hList1"/>
    <dgm:cxn modelId="{784B1AEB-CAF5-4628-9CD1-B81FE5D58E12}" type="presOf" srcId="{E3A8BCA3-332D-45E5-A7DF-EEA8044F3A81}" destId="{AC56C8C8-CB0D-4106-8A8D-6365CCD06F7B}" srcOrd="0" destOrd="2" presId="urn:microsoft.com/office/officeart/2005/8/layout/hList1"/>
    <dgm:cxn modelId="{6F5350EB-0ABD-41D3-9F71-2C9D3E61D0D0}" type="presOf" srcId="{C71C160E-AE2C-4DDB-8F60-A98A51B0CCBF}" destId="{30DFCF0A-2336-4360-A597-5DCD21A5DA5D}" srcOrd="0" destOrd="3" presId="urn:microsoft.com/office/officeart/2005/8/layout/hList1"/>
    <dgm:cxn modelId="{27B54FF4-15AC-4066-8E7B-912AD559D8FB}" srcId="{6311988D-3183-49E9-BF54-574401085B91}" destId="{20B220E0-5C08-48A2-A784-43508296A7DD}" srcOrd="1" destOrd="0" parTransId="{A8184DF4-6AA2-4D27-973C-F8467F8BC1C1}" sibTransId="{546AB7CD-E75E-436C-9A52-AC5BC9181FAB}"/>
    <dgm:cxn modelId="{6069A8F4-4105-42BE-BF06-1D3D682F1D66}" srcId="{6311988D-3183-49E9-BF54-574401085B91}" destId="{CCF1C24E-6802-4344-97FB-FFC91A245EF6}" srcOrd="0" destOrd="0" parTransId="{FC53378D-41D3-4678-9CD4-71C229CDD0AF}" sibTransId="{F5D34737-F9B9-49C0-A654-2F84CC2F45B9}"/>
    <dgm:cxn modelId="{3BF873FE-A2B8-4F18-99F8-A2BFA76CB333}" type="presOf" srcId="{ADFC5E40-66E0-48A9-A067-D81043A99003}" destId="{30DFCF0A-2336-4360-A597-5DCD21A5DA5D}" srcOrd="0" destOrd="0" presId="urn:microsoft.com/office/officeart/2005/8/layout/hList1"/>
    <dgm:cxn modelId="{2D5FD1BA-9957-4627-B095-7CC246DDD224}" type="presParOf" srcId="{C51A484A-DD0F-4990-ADE8-EE91D48E6940}" destId="{6CDA25F2-430D-43EF-90D5-A90DE15CB59C}" srcOrd="0" destOrd="0" presId="urn:microsoft.com/office/officeart/2005/8/layout/hList1"/>
    <dgm:cxn modelId="{5D7BA1B8-546D-4AB6-B26B-30292020DAA5}" type="presParOf" srcId="{6CDA25F2-430D-43EF-90D5-A90DE15CB59C}" destId="{255A984B-AC79-4102-8D2E-63665DD41D6C}" srcOrd="0" destOrd="0" presId="urn:microsoft.com/office/officeart/2005/8/layout/hList1"/>
    <dgm:cxn modelId="{52C982B1-9B88-4EE1-ABF3-3691ECEE4859}" type="presParOf" srcId="{6CDA25F2-430D-43EF-90D5-A90DE15CB59C}" destId="{AC56C8C8-CB0D-4106-8A8D-6365CCD06F7B}" srcOrd="1" destOrd="0" presId="urn:microsoft.com/office/officeart/2005/8/layout/hList1"/>
    <dgm:cxn modelId="{467E9AA3-B9A7-45F9-B0CA-3822B7CBE65F}" type="presParOf" srcId="{C51A484A-DD0F-4990-ADE8-EE91D48E6940}" destId="{7FFE9995-6977-4D67-8FE7-B558C0E82A45}" srcOrd="1" destOrd="0" presId="urn:microsoft.com/office/officeart/2005/8/layout/hList1"/>
    <dgm:cxn modelId="{EE2B64FB-CB5D-4BE0-9FFB-C52C2AF6F757}" type="presParOf" srcId="{C51A484A-DD0F-4990-ADE8-EE91D48E6940}" destId="{4A025BF7-EA08-4E22-83EF-79C39DA6FB33}" srcOrd="2" destOrd="0" presId="urn:microsoft.com/office/officeart/2005/8/layout/hList1"/>
    <dgm:cxn modelId="{B0D6FED3-A40A-49A3-A497-9784981DC19D}" type="presParOf" srcId="{4A025BF7-EA08-4E22-83EF-79C39DA6FB33}" destId="{73B41361-D743-402D-B72E-C9CA170F2E38}" srcOrd="0" destOrd="0" presId="urn:microsoft.com/office/officeart/2005/8/layout/hList1"/>
    <dgm:cxn modelId="{FB3F2EAC-9C51-4D4A-98F4-32A97579B6CB}" type="presParOf" srcId="{4A025BF7-EA08-4E22-83EF-79C39DA6FB33}" destId="{30DFCF0A-2336-4360-A597-5DCD21A5DA5D}" srcOrd="1" destOrd="0" presId="urn:microsoft.com/office/officeart/2005/8/layout/hList1"/>
    <dgm:cxn modelId="{96821426-6AD1-435A-8B95-D1856C9B049D}" type="presParOf" srcId="{C51A484A-DD0F-4990-ADE8-EE91D48E6940}" destId="{2098E2EB-7D3D-4477-BCBA-3E5B8654F064}" srcOrd="3" destOrd="0" presId="urn:microsoft.com/office/officeart/2005/8/layout/hList1"/>
    <dgm:cxn modelId="{165EFE3B-30FD-4E0C-9311-0EDBF5498824}" type="presParOf" srcId="{C51A484A-DD0F-4990-ADE8-EE91D48E6940}" destId="{B72A812B-7D7E-4311-9D69-E0AD3F49AEC6}" srcOrd="4" destOrd="0" presId="urn:microsoft.com/office/officeart/2005/8/layout/hList1"/>
    <dgm:cxn modelId="{78586825-91D9-4726-A3B2-B662A834B798}" type="presParOf" srcId="{B72A812B-7D7E-4311-9D69-E0AD3F49AEC6}" destId="{5B999881-6214-4343-B726-3A71722EC7B0}" srcOrd="0" destOrd="0" presId="urn:microsoft.com/office/officeart/2005/8/layout/hList1"/>
    <dgm:cxn modelId="{C82FC9FD-9284-453A-9E96-D4B240672B1E}" type="presParOf" srcId="{B72A812B-7D7E-4311-9D69-E0AD3F49AEC6}" destId="{9D631496-5547-4C7E-8036-3FEADABB6F5E}" srcOrd="1" destOrd="0" presId="urn:microsoft.com/office/officeart/2005/8/layout/hList1"/>
    <dgm:cxn modelId="{F40DED65-218F-4B5E-8879-738E80B8985C}" type="presParOf" srcId="{C51A484A-DD0F-4990-ADE8-EE91D48E6940}" destId="{48C444EB-37A8-45BA-98A2-B81FD6B5B6C2}" srcOrd="5" destOrd="0" presId="urn:microsoft.com/office/officeart/2005/8/layout/hList1"/>
    <dgm:cxn modelId="{409ADC8E-06CA-483B-8DD4-3F384A0EC390}" type="presParOf" srcId="{C51A484A-DD0F-4990-ADE8-EE91D48E6940}" destId="{C533A14B-EAAE-4345-B64A-CEEF76638650}" srcOrd="6" destOrd="0" presId="urn:microsoft.com/office/officeart/2005/8/layout/hList1"/>
    <dgm:cxn modelId="{E8EB826D-8B55-4C2F-8F29-17CBCCAC0F73}" type="presParOf" srcId="{C533A14B-EAAE-4345-B64A-CEEF76638650}" destId="{45C162E6-AAB7-421B-852E-333DAC3EAFA6}" srcOrd="0" destOrd="0" presId="urn:microsoft.com/office/officeart/2005/8/layout/hList1"/>
    <dgm:cxn modelId="{8F9DE832-6CAA-4536-8B57-029F3BC226E9}" type="presParOf" srcId="{C533A14B-EAAE-4345-B64A-CEEF76638650}" destId="{B9A32019-441C-405D-AA36-77A2C5DD7F8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1EF445-24DB-4ED9-950A-1CFD781E45C8}"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464A5C5A-CF9C-4F87-918D-3431DBF1720B}">
      <dgm:prSet phldrT="[Text]" phldr="0"/>
      <dgm:spPr/>
      <dgm:t>
        <a:bodyPr/>
        <a:lstStyle/>
        <a:p>
          <a:r>
            <a:rPr lang="en-GB" dirty="0"/>
            <a:t>Biological Influence</a:t>
          </a:r>
        </a:p>
      </dgm:t>
    </dgm:pt>
    <dgm:pt modelId="{B082001F-D04E-4829-952C-F8F06C662D9B}" type="parTrans" cxnId="{AE8A08A0-47D5-4F77-9A03-A89EA2207697}">
      <dgm:prSet/>
      <dgm:spPr/>
      <dgm:t>
        <a:bodyPr/>
        <a:lstStyle/>
        <a:p>
          <a:endParaRPr lang="en-GB"/>
        </a:p>
      </dgm:t>
    </dgm:pt>
    <dgm:pt modelId="{B6839A6A-0E40-48E4-8937-E728FE1AA605}" type="sibTrans" cxnId="{AE8A08A0-47D5-4F77-9A03-A89EA2207697}">
      <dgm:prSet/>
      <dgm:spPr/>
      <dgm:t>
        <a:bodyPr/>
        <a:lstStyle/>
        <a:p>
          <a:endParaRPr lang="en-GB"/>
        </a:p>
      </dgm:t>
    </dgm:pt>
    <dgm:pt modelId="{9570DDB3-7EE0-481E-AF5A-C16C50E809BA}">
      <dgm:prSet phldrT="[Text]"/>
      <dgm:spPr/>
      <dgm:t>
        <a:bodyPr/>
        <a:lstStyle/>
        <a:p>
          <a:pPr>
            <a:buNone/>
          </a:pPr>
          <a:r>
            <a:rPr lang="en-GB" b="0" i="0" dirty="0"/>
            <a:t>• Genetic factors might impact Amira's behaviour and risk of developing anxiety.</a:t>
          </a:r>
          <a:endParaRPr lang="en-GB" dirty="0"/>
        </a:p>
      </dgm:t>
    </dgm:pt>
    <dgm:pt modelId="{91C74DB3-03EC-4376-BB4B-50E8AFFCAC20}" type="parTrans" cxnId="{49F6DD86-A0BC-44A3-B173-9D8CB849339E}">
      <dgm:prSet/>
      <dgm:spPr/>
      <dgm:t>
        <a:bodyPr/>
        <a:lstStyle/>
        <a:p>
          <a:endParaRPr lang="en-GB"/>
        </a:p>
      </dgm:t>
    </dgm:pt>
    <dgm:pt modelId="{FE11EAF1-24CA-4558-8313-AEB3FEBFB2AE}" type="sibTrans" cxnId="{49F6DD86-A0BC-44A3-B173-9D8CB849339E}">
      <dgm:prSet/>
      <dgm:spPr/>
      <dgm:t>
        <a:bodyPr/>
        <a:lstStyle/>
        <a:p>
          <a:endParaRPr lang="en-GB"/>
        </a:p>
      </dgm:t>
    </dgm:pt>
    <dgm:pt modelId="{3244879A-91BD-4328-9C93-9C62DC6A266A}">
      <dgm:prSet phldrT="[Text]" phldr="0"/>
      <dgm:spPr/>
      <dgm:t>
        <a:bodyPr/>
        <a:lstStyle/>
        <a:p>
          <a:r>
            <a:rPr lang="en-GB" dirty="0"/>
            <a:t>Environmental Influence</a:t>
          </a:r>
        </a:p>
      </dgm:t>
    </dgm:pt>
    <dgm:pt modelId="{9AE60D32-66FB-4841-8FF7-FB151A76B8EB}" type="parTrans" cxnId="{F240A0BA-76B6-49D8-A7A9-3592C66851DA}">
      <dgm:prSet/>
      <dgm:spPr/>
      <dgm:t>
        <a:bodyPr/>
        <a:lstStyle/>
        <a:p>
          <a:endParaRPr lang="en-GB"/>
        </a:p>
      </dgm:t>
    </dgm:pt>
    <dgm:pt modelId="{B4F85DBD-6AB7-419D-A17B-2C5FF41FECE9}" type="sibTrans" cxnId="{F240A0BA-76B6-49D8-A7A9-3592C66851DA}">
      <dgm:prSet/>
      <dgm:spPr/>
      <dgm:t>
        <a:bodyPr/>
        <a:lstStyle/>
        <a:p>
          <a:endParaRPr lang="en-GB"/>
        </a:p>
      </dgm:t>
    </dgm:pt>
    <dgm:pt modelId="{913D7A86-71BF-42CA-A9E3-B9A74F1DA936}">
      <dgm:prSet phldrT="[Text]"/>
      <dgm:spPr/>
      <dgm:t>
        <a:bodyPr/>
        <a:lstStyle/>
        <a:p>
          <a:pPr>
            <a:buNone/>
          </a:pPr>
          <a:r>
            <a:rPr lang="en-GB" b="0" i="0" dirty="0"/>
            <a:t>• Amira's ability to cope with and manage separation and how she develops attachment relationships depends on how close she is with her main caregivers.</a:t>
          </a:r>
          <a:endParaRPr lang="en-GB" dirty="0"/>
        </a:p>
      </dgm:t>
    </dgm:pt>
    <dgm:pt modelId="{1FADCE4A-9E4C-4070-B0CB-6D7140CC6D86}" type="parTrans" cxnId="{27D4A809-5A23-464E-B62A-6EE1C9EE8B5A}">
      <dgm:prSet/>
      <dgm:spPr/>
      <dgm:t>
        <a:bodyPr/>
        <a:lstStyle/>
        <a:p>
          <a:endParaRPr lang="en-GB"/>
        </a:p>
      </dgm:t>
    </dgm:pt>
    <dgm:pt modelId="{61606E1A-B329-46A2-B5E8-DFAD62CB997D}" type="sibTrans" cxnId="{27D4A809-5A23-464E-B62A-6EE1C9EE8B5A}">
      <dgm:prSet/>
      <dgm:spPr/>
      <dgm:t>
        <a:bodyPr/>
        <a:lstStyle/>
        <a:p>
          <a:endParaRPr lang="en-GB"/>
        </a:p>
      </dgm:t>
    </dgm:pt>
    <dgm:pt modelId="{FF47D726-6EAA-4B71-B404-308C5DE0184B}">
      <dgm:prSet/>
      <dgm:spPr/>
      <dgm:t>
        <a:bodyPr/>
        <a:lstStyle/>
        <a:p>
          <a:pPr>
            <a:buNone/>
          </a:pPr>
          <a:r>
            <a:rPr lang="en-GB" b="0" i="0" dirty="0"/>
            <a:t>• Amira's ability to manage and express her emotions and learn different languages has to do with her brain development.</a:t>
          </a:r>
        </a:p>
      </dgm:t>
    </dgm:pt>
    <dgm:pt modelId="{8F8A6735-5482-426B-AE5F-650606CBFBCF}" type="parTrans" cxnId="{0844350B-E122-491A-BEA1-87D702130B33}">
      <dgm:prSet/>
      <dgm:spPr/>
      <dgm:t>
        <a:bodyPr/>
        <a:lstStyle/>
        <a:p>
          <a:endParaRPr lang="en-GB"/>
        </a:p>
      </dgm:t>
    </dgm:pt>
    <dgm:pt modelId="{FC59CA80-80B1-4E90-9E54-D02AB659354D}" type="sibTrans" cxnId="{0844350B-E122-491A-BEA1-87D702130B33}">
      <dgm:prSet/>
      <dgm:spPr/>
      <dgm:t>
        <a:bodyPr/>
        <a:lstStyle/>
        <a:p>
          <a:endParaRPr lang="en-GB"/>
        </a:p>
      </dgm:t>
    </dgm:pt>
    <dgm:pt modelId="{31E3235F-6A77-4548-815E-927F8C2E90F4}">
      <dgm:prSet/>
      <dgm:spPr/>
      <dgm:t>
        <a:bodyPr/>
        <a:lstStyle/>
        <a:p>
          <a:pPr>
            <a:buNone/>
          </a:pPr>
          <a:r>
            <a:rPr lang="en-GB" b="0" i="0"/>
            <a:t>• The nursery setting allows Amira to socially interact, gain new knowledge and skills, and allows her to discover.</a:t>
          </a:r>
        </a:p>
      </dgm:t>
    </dgm:pt>
    <dgm:pt modelId="{8F40A124-12EA-4518-9180-59BF4A7E2A98}" type="parTrans" cxnId="{C0F89AFF-BCDD-45C0-93B3-0C0DA50FE929}">
      <dgm:prSet/>
      <dgm:spPr/>
      <dgm:t>
        <a:bodyPr/>
        <a:lstStyle/>
        <a:p>
          <a:endParaRPr lang="en-GB"/>
        </a:p>
      </dgm:t>
    </dgm:pt>
    <dgm:pt modelId="{AFA14C9A-785E-4F49-8E5C-9B48B55B777F}" type="sibTrans" cxnId="{C0F89AFF-BCDD-45C0-93B3-0C0DA50FE929}">
      <dgm:prSet/>
      <dgm:spPr/>
      <dgm:t>
        <a:bodyPr/>
        <a:lstStyle/>
        <a:p>
          <a:endParaRPr lang="en-GB"/>
        </a:p>
      </dgm:t>
    </dgm:pt>
    <dgm:pt modelId="{FD520176-887F-4F21-98BA-0E3744DCB65A}">
      <dgm:prSet/>
      <dgm:spPr/>
      <dgm:t>
        <a:bodyPr/>
        <a:lstStyle/>
        <a:p>
          <a:pPr>
            <a:buNone/>
          </a:pPr>
          <a:r>
            <a:rPr lang="en-GB" b="0" i="0" dirty="0"/>
            <a:t>• Amira’s growth and development could also be impacted by the society’s (her culture) expectations of how to communicate, parent, and/or discipline a child.</a:t>
          </a:r>
        </a:p>
      </dgm:t>
    </dgm:pt>
    <dgm:pt modelId="{CE4F0548-B8F8-4B05-972C-BF6BC141826A}" type="parTrans" cxnId="{5FCABFFE-5BCF-4008-9B68-E3CEAF86BAC8}">
      <dgm:prSet/>
      <dgm:spPr/>
      <dgm:t>
        <a:bodyPr/>
        <a:lstStyle/>
        <a:p>
          <a:endParaRPr lang="en-GB"/>
        </a:p>
      </dgm:t>
    </dgm:pt>
    <dgm:pt modelId="{906B79C5-C29D-4717-93E1-23E4E1FAED02}" type="sibTrans" cxnId="{5FCABFFE-5BCF-4008-9B68-E3CEAF86BAC8}">
      <dgm:prSet/>
      <dgm:spPr/>
      <dgm:t>
        <a:bodyPr/>
        <a:lstStyle/>
        <a:p>
          <a:endParaRPr lang="en-GB"/>
        </a:p>
      </dgm:t>
    </dgm:pt>
    <dgm:pt modelId="{9B090FC3-061B-41B8-838D-DC1D0FE85BBB}" type="pres">
      <dgm:prSet presAssocID="{F71EF445-24DB-4ED9-950A-1CFD781E45C8}" presName="Name0" presStyleCnt="0">
        <dgm:presLayoutVars>
          <dgm:dir/>
          <dgm:animLvl val="lvl"/>
          <dgm:resizeHandles val="exact"/>
        </dgm:presLayoutVars>
      </dgm:prSet>
      <dgm:spPr/>
    </dgm:pt>
    <dgm:pt modelId="{D1121CB5-4EE1-4A64-AC8C-258B4C714426}" type="pres">
      <dgm:prSet presAssocID="{464A5C5A-CF9C-4F87-918D-3431DBF1720B}" presName="linNode" presStyleCnt="0"/>
      <dgm:spPr/>
    </dgm:pt>
    <dgm:pt modelId="{5EB78619-B960-4444-B75B-100FFBBF7F8F}" type="pres">
      <dgm:prSet presAssocID="{464A5C5A-CF9C-4F87-918D-3431DBF1720B}" presName="parentText" presStyleLbl="node1" presStyleIdx="0" presStyleCnt="2">
        <dgm:presLayoutVars>
          <dgm:chMax val="1"/>
          <dgm:bulletEnabled val="1"/>
        </dgm:presLayoutVars>
      </dgm:prSet>
      <dgm:spPr/>
    </dgm:pt>
    <dgm:pt modelId="{58D8BAC9-67CE-4BDE-B59C-6F7995336AFA}" type="pres">
      <dgm:prSet presAssocID="{464A5C5A-CF9C-4F87-918D-3431DBF1720B}" presName="descendantText" presStyleLbl="alignAccFollowNode1" presStyleIdx="0" presStyleCnt="2">
        <dgm:presLayoutVars>
          <dgm:bulletEnabled val="1"/>
        </dgm:presLayoutVars>
      </dgm:prSet>
      <dgm:spPr/>
    </dgm:pt>
    <dgm:pt modelId="{75097ED9-2829-4225-B89F-CCD1463C5518}" type="pres">
      <dgm:prSet presAssocID="{B6839A6A-0E40-48E4-8937-E728FE1AA605}" presName="sp" presStyleCnt="0"/>
      <dgm:spPr/>
    </dgm:pt>
    <dgm:pt modelId="{406A6422-B174-4F9B-AE36-8CBE4C1BC0A7}" type="pres">
      <dgm:prSet presAssocID="{3244879A-91BD-4328-9C93-9C62DC6A266A}" presName="linNode" presStyleCnt="0"/>
      <dgm:spPr/>
    </dgm:pt>
    <dgm:pt modelId="{F85459A1-F894-47D4-949C-CD69FC3197FA}" type="pres">
      <dgm:prSet presAssocID="{3244879A-91BD-4328-9C93-9C62DC6A266A}" presName="parentText" presStyleLbl="node1" presStyleIdx="1" presStyleCnt="2">
        <dgm:presLayoutVars>
          <dgm:chMax val="1"/>
          <dgm:bulletEnabled val="1"/>
        </dgm:presLayoutVars>
      </dgm:prSet>
      <dgm:spPr/>
    </dgm:pt>
    <dgm:pt modelId="{AFE20A07-E2C9-4AA9-BEC0-70700CD6B004}" type="pres">
      <dgm:prSet presAssocID="{3244879A-91BD-4328-9C93-9C62DC6A266A}" presName="descendantText" presStyleLbl="alignAccFollowNode1" presStyleIdx="1" presStyleCnt="2">
        <dgm:presLayoutVars>
          <dgm:bulletEnabled val="1"/>
        </dgm:presLayoutVars>
      </dgm:prSet>
      <dgm:spPr/>
    </dgm:pt>
  </dgm:ptLst>
  <dgm:cxnLst>
    <dgm:cxn modelId="{27D4A809-5A23-464E-B62A-6EE1C9EE8B5A}" srcId="{3244879A-91BD-4328-9C93-9C62DC6A266A}" destId="{913D7A86-71BF-42CA-A9E3-B9A74F1DA936}" srcOrd="0" destOrd="0" parTransId="{1FADCE4A-9E4C-4070-B0CB-6D7140CC6D86}" sibTransId="{61606E1A-B329-46A2-B5E8-DFAD62CB997D}"/>
    <dgm:cxn modelId="{0844350B-E122-491A-BEA1-87D702130B33}" srcId="{464A5C5A-CF9C-4F87-918D-3431DBF1720B}" destId="{FF47D726-6EAA-4B71-B404-308C5DE0184B}" srcOrd="1" destOrd="0" parTransId="{8F8A6735-5482-426B-AE5F-650606CBFBCF}" sibTransId="{FC59CA80-80B1-4E90-9E54-D02AB659354D}"/>
    <dgm:cxn modelId="{7775FE21-FD9E-479E-B5B3-B45E6438C676}" type="presOf" srcId="{464A5C5A-CF9C-4F87-918D-3431DBF1720B}" destId="{5EB78619-B960-4444-B75B-100FFBBF7F8F}" srcOrd="0" destOrd="0" presId="urn:microsoft.com/office/officeart/2005/8/layout/vList5"/>
    <dgm:cxn modelId="{F45DC12B-59CF-47B7-A5CA-D7CE7B85C101}" type="presOf" srcId="{3244879A-91BD-4328-9C93-9C62DC6A266A}" destId="{F85459A1-F894-47D4-949C-CD69FC3197FA}" srcOrd="0" destOrd="0" presId="urn:microsoft.com/office/officeart/2005/8/layout/vList5"/>
    <dgm:cxn modelId="{9BD0B82E-69A4-4F30-B9F9-615FFB5BF5BC}" type="presOf" srcId="{FF47D726-6EAA-4B71-B404-308C5DE0184B}" destId="{58D8BAC9-67CE-4BDE-B59C-6F7995336AFA}" srcOrd="0" destOrd="1" presId="urn:microsoft.com/office/officeart/2005/8/layout/vList5"/>
    <dgm:cxn modelId="{EE6D3234-E716-413B-8D44-CCB7C0D4EBA1}" type="presOf" srcId="{31E3235F-6A77-4548-815E-927F8C2E90F4}" destId="{AFE20A07-E2C9-4AA9-BEC0-70700CD6B004}" srcOrd="0" destOrd="1" presId="urn:microsoft.com/office/officeart/2005/8/layout/vList5"/>
    <dgm:cxn modelId="{6E8E353F-5622-449C-AD9E-F0D4848BAFB6}" type="presOf" srcId="{F71EF445-24DB-4ED9-950A-1CFD781E45C8}" destId="{9B090FC3-061B-41B8-838D-DC1D0FE85BBB}" srcOrd="0" destOrd="0" presId="urn:microsoft.com/office/officeart/2005/8/layout/vList5"/>
    <dgm:cxn modelId="{37B1AF52-0CFE-4C80-BFF7-9A3D647D87AB}" type="presOf" srcId="{913D7A86-71BF-42CA-A9E3-B9A74F1DA936}" destId="{AFE20A07-E2C9-4AA9-BEC0-70700CD6B004}" srcOrd="0" destOrd="0" presId="urn:microsoft.com/office/officeart/2005/8/layout/vList5"/>
    <dgm:cxn modelId="{49F6DD86-A0BC-44A3-B173-9D8CB849339E}" srcId="{464A5C5A-CF9C-4F87-918D-3431DBF1720B}" destId="{9570DDB3-7EE0-481E-AF5A-C16C50E809BA}" srcOrd="0" destOrd="0" parTransId="{91C74DB3-03EC-4376-BB4B-50E8AFFCAC20}" sibTransId="{FE11EAF1-24CA-4558-8313-AEB3FEBFB2AE}"/>
    <dgm:cxn modelId="{E55F838F-C16F-4226-A3FD-336A7DBC6B90}" type="presOf" srcId="{FD520176-887F-4F21-98BA-0E3744DCB65A}" destId="{AFE20A07-E2C9-4AA9-BEC0-70700CD6B004}" srcOrd="0" destOrd="2" presId="urn:microsoft.com/office/officeart/2005/8/layout/vList5"/>
    <dgm:cxn modelId="{AE8A08A0-47D5-4F77-9A03-A89EA2207697}" srcId="{F71EF445-24DB-4ED9-950A-1CFD781E45C8}" destId="{464A5C5A-CF9C-4F87-918D-3431DBF1720B}" srcOrd="0" destOrd="0" parTransId="{B082001F-D04E-4829-952C-F8F06C662D9B}" sibTransId="{B6839A6A-0E40-48E4-8937-E728FE1AA605}"/>
    <dgm:cxn modelId="{F240A0BA-76B6-49D8-A7A9-3592C66851DA}" srcId="{F71EF445-24DB-4ED9-950A-1CFD781E45C8}" destId="{3244879A-91BD-4328-9C93-9C62DC6A266A}" srcOrd="1" destOrd="0" parTransId="{9AE60D32-66FB-4841-8FF7-FB151A76B8EB}" sibTransId="{B4F85DBD-6AB7-419D-A17B-2C5FF41FECE9}"/>
    <dgm:cxn modelId="{8949CEF0-CD6F-483D-A7EC-914063B9EF8A}" type="presOf" srcId="{9570DDB3-7EE0-481E-AF5A-C16C50E809BA}" destId="{58D8BAC9-67CE-4BDE-B59C-6F7995336AFA}" srcOrd="0" destOrd="0" presId="urn:microsoft.com/office/officeart/2005/8/layout/vList5"/>
    <dgm:cxn modelId="{5FCABFFE-5BCF-4008-9B68-E3CEAF86BAC8}" srcId="{3244879A-91BD-4328-9C93-9C62DC6A266A}" destId="{FD520176-887F-4F21-98BA-0E3744DCB65A}" srcOrd="2" destOrd="0" parTransId="{CE4F0548-B8F8-4B05-972C-BF6BC141826A}" sibTransId="{906B79C5-C29D-4717-93E1-23E4E1FAED02}"/>
    <dgm:cxn modelId="{C0F89AFF-BCDD-45C0-93B3-0C0DA50FE929}" srcId="{3244879A-91BD-4328-9C93-9C62DC6A266A}" destId="{31E3235F-6A77-4548-815E-927F8C2E90F4}" srcOrd="1" destOrd="0" parTransId="{8F40A124-12EA-4518-9180-59BF4A7E2A98}" sibTransId="{AFA14C9A-785E-4F49-8E5C-9B48B55B777F}"/>
    <dgm:cxn modelId="{73CB6423-9B4A-4E9F-8620-F139B23EB91F}" type="presParOf" srcId="{9B090FC3-061B-41B8-838D-DC1D0FE85BBB}" destId="{D1121CB5-4EE1-4A64-AC8C-258B4C714426}" srcOrd="0" destOrd="0" presId="urn:microsoft.com/office/officeart/2005/8/layout/vList5"/>
    <dgm:cxn modelId="{B1CBD94E-04E9-47E4-AB1B-50812ADF16C4}" type="presParOf" srcId="{D1121CB5-4EE1-4A64-AC8C-258B4C714426}" destId="{5EB78619-B960-4444-B75B-100FFBBF7F8F}" srcOrd="0" destOrd="0" presId="urn:microsoft.com/office/officeart/2005/8/layout/vList5"/>
    <dgm:cxn modelId="{D3C5B284-3F21-409D-B12F-0B4DDAC4C795}" type="presParOf" srcId="{D1121CB5-4EE1-4A64-AC8C-258B4C714426}" destId="{58D8BAC9-67CE-4BDE-B59C-6F7995336AFA}" srcOrd="1" destOrd="0" presId="urn:microsoft.com/office/officeart/2005/8/layout/vList5"/>
    <dgm:cxn modelId="{2E629113-8CD7-45EF-9FDB-A5848CDEE7F2}" type="presParOf" srcId="{9B090FC3-061B-41B8-838D-DC1D0FE85BBB}" destId="{75097ED9-2829-4225-B89F-CCD1463C5518}" srcOrd="1" destOrd="0" presId="urn:microsoft.com/office/officeart/2005/8/layout/vList5"/>
    <dgm:cxn modelId="{36392CA9-CCAF-4DDC-8459-6C27F6F8CFD6}" type="presParOf" srcId="{9B090FC3-061B-41B8-838D-DC1D0FE85BBB}" destId="{406A6422-B174-4F9B-AE36-8CBE4C1BC0A7}" srcOrd="2" destOrd="0" presId="urn:microsoft.com/office/officeart/2005/8/layout/vList5"/>
    <dgm:cxn modelId="{9BC1283C-F0CF-4762-95E4-FB2C97257E0F}" type="presParOf" srcId="{406A6422-B174-4F9B-AE36-8CBE4C1BC0A7}" destId="{F85459A1-F894-47D4-949C-CD69FC3197FA}" srcOrd="0" destOrd="0" presId="urn:microsoft.com/office/officeart/2005/8/layout/vList5"/>
    <dgm:cxn modelId="{978B4B2E-7E25-490E-BD0E-4FB22660E81B}" type="presParOf" srcId="{406A6422-B174-4F9B-AE36-8CBE4C1BC0A7}" destId="{AFE20A07-E2C9-4AA9-BEC0-70700CD6B00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4E6950-A4AD-434E-818D-60860306DDA2}"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BB22726B-0ACF-41C5-95E1-E986B2D023BB}">
      <dgm:prSet phldrT="[Text]" phldr="0"/>
      <dgm:spPr/>
      <dgm:t>
        <a:bodyPr/>
        <a:lstStyle/>
        <a:p>
          <a:r>
            <a:rPr lang="en-GB" dirty="0"/>
            <a:t>Strengths</a:t>
          </a:r>
        </a:p>
      </dgm:t>
    </dgm:pt>
    <dgm:pt modelId="{C9274C29-A64B-4131-8B27-A866363D9C6E}" type="parTrans" cxnId="{28332527-B450-4DD4-9B89-5B3B339F6F74}">
      <dgm:prSet/>
      <dgm:spPr/>
      <dgm:t>
        <a:bodyPr/>
        <a:lstStyle/>
        <a:p>
          <a:endParaRPr lang="en-GB"/>
        </a:p>
      </dgm:t>
    </dgm:pt>
    <dgm:pt modelId="{7F375886-8096-42DD-851B-65B5B31D323F}" type="sibTrans" cxnId="{28332527-B450-4DD4-9B89-5B3B339F6F74}">
      <dgm:prSet/>
      <dgm:spPr/>
      <dgm:t>
        <a:bodyPr/>
        <a:lstStyle/>
        <a:p>
          <a:endParaRPr lang="en-GB"/>
        </a:p>
      </dgm:t>
    </dgm:pt>
    <dgm:pt modelId="{CAF4C4E3-9AC9-4665-9921-F481D0F895B9}">
      <dgm:prSet phldrT="[Text]"/>
      <dgm:spPr/>
      <dgm:t>
        <a:bodyPr/>
        <a:lstStyle/>
        <a:p>
          <a:pPr>
            <a:buNone/>
          </a:pPr>
          <a:r>
            <a:rPr lang="en-GB" b="0" i="0" dirty="0"/>
            <a:t>◦Emphasizes the significance of the caregiver's role in the stage of emotional social development.</a:t>
          </a:r>
          <a:endParaRPr lang="en-GB" dirty="0"/>
        </a:p>
      </dgm:t>
    </dgm:pt>
    <dgm:pt modelId="{942287ED-C1AA-47D2-A377-1BDB49B13600}" type="parTrans" cxnId="{712D1E31-51A5-4798-8B0A-CB25F9DB3779}">
      <dgm:prSet/>
      <dgm:spPr/>
      <dgm:t>
        <a:bodyPr/>
        <a:lstStyle/>
        <a:p>
          <a:endParaRPr lang="en-GB"/>
        </a:p>
      </dgm:t>
    </dgm:pt>
    <dgm:pt modelId="{98F7AE63-3827-4D99-9C2D-013E7CDF3628}" type="sibTrans" cxnId="{712D1E31-51A5-4798-8B0A-CB25F9DB3779}">
      <dgm:prSet/>
      <dgm:spPr/>
      <dgm:t>
        <a:bodyPr/>
        <a:lstStyle/>
        <a:p>
          <a:endParaRPr lang="en-GB"/>
        </a:p>
      </dgm:t>
    </dgm:pt>
    <dgm:pt modelId="{E0935E1F-57C9-4F4A-B880-D5CB7F8ABA5B}">
      <dgm:prSet phldrT="[Text]" phldr="0"/>
      <dgm:spPr/>
      <dgm:t>
        <a:bodyPr/>
        <a:lstStyle/>
        <a:p>
          <a:r>
            <a:rPr lang="en-GB" dirty="0"/>
            <a:t>Limitations</a:t>
          </a:r>
        </a:p>
      </dgm:t>
    </dgm:pt>
    <dgm:pt modelId="{72CB256C-2EE5-40E8-89D6-B17280F7E93A}" type="parTrans" cxnId="{87EA6E3C-BC93-49BB-B457-F4F828021845}">
      <dgm:prSet/>
      <dgm:spPr/>
      <dgm:t>
        <a:bodyPr/>
        <a:lstStyle/>
        <a:p>
          <a:endParaRPr lang="en-GB"/>
        </a:p>
      </dgm:t>
    </dgm:pt>
    <dgm:pt modelId="{F053A8CD-DECC-4BB0-B1C1-385E7A47F0AA}" type="sibTrans" cxnId="{87EA6E3C-BC93-49BB-B457-F4F828021845}">
      <dgm:prSet/>
      <dgm:spPr/>
      <dgm:t>
        <a:bodyPr/>
        <a:lstStyle/>
        <a:p>
          <a:endParaRPr lang="en-GB"/>
        </a:p>
      </dgm:t>
    </dgm:pt>
    <dgm:pt modelId="{7950AF4C-D73F-4BF4-8F28-BE53E2B1C75E}">
      <dgm:prSet phldrT="[Text]"/>
      <dgm:spPr/>
      <dgm:t>
        <a:bodyPr/>
        <a:lstStyle/>
        <a:p>
          <a:pPr>
            <a:buNone/>
          </a:pPr>
          <a:r>
            <a:rPr lang="en-GB" b="0" i="0" dirty="0"/>
            <a:t>◦ May over state the maternal attachment side and not consider the input of other caregivers enough.</a:t>
          </a:r>
          <a:endParaRPr lang="en-GB" dirty="0"/>
        </a:p>
      </dgm:t>
    </dgm:pt>
    <dgm:pt modelId="{96235F81-5B2C-4EC6-9A28-6A2C0F968B2D}" type="parTrans" cxnId="{8E17D482-7BA6-4F91-94A4-912E49B3DEA5}">
      <dgm:prSet/>
      <dgm:spPr/>
      <dgm:t>
        <a:bodyPr/>
        <a:lstStyle/>
        <a:p>
          <a:endParaRPr lang="en-GB"/>
        </a:p>
      </dgm:t>
    </dgm:pt>
    <dgm:pt modelId="{F0D11FA1-AD7C-4D2A-BAF7-F570115307AD}" type="sibTrans" cxnId="{8E17D482-7BA6-4F91-94A4-912E49B3DEA5}">
      <dgm:prSet/>
      <dgm:spPr/>
      <dgm:t>
        <a:bodyPr/>
        <a:lstStyle/>
        <a:p>
          <a:endParaRPr lang="en-GB"/>
        </a:p>
      </dgm:t>
    </dgm:pt>
    <dgm:pt modelId="{8F826560-F466-4543-93B0-683AF9FF8FE9}">
      <dgm:prSet/>
      <dgm:spPr/>
      <dgm:t>
        <a:bodyPr/>
        <a:lstStyle/>
        <a:p>
          <a:pPr>
            <a:buNone/>
          </a:pPr>
          <a:r>
            <a:rPr lang="en-GB" b="0" i="0" dirty="0"/>
            <a:t>◦ Gives an understanding of the cause of certain behaviours like separation anxiety and social withdrawal.</a:t>
          </a:r>
        </a:p>
      </dgm:t>
    </dgm:pt>
    <dgm:pt modelId="{B6439CF0-5921-49FA-9432-E14DB61267BD}" type="parTrans" cxnId="{4CA8FFF0-C67A-4774-ABF3-6846E4584DDE}">
      <dgm:prSet/>
      <dgm:spPr/>
      <dgm:t>
        <a:bodyPr/>
        <a:lstStyle/>
        <a:p>
          <a:endParaRPr lang="en-GB"/>
        </a:p>
      </dgm:t>
    </dgm:pt>
    <dgm:pt modelId="{24D0D85D-E996-46C8-AF9A-55F43ED12C3F}" type="sibTrans" cxnId="{4CA8FFF0-C67A-4774-ABF3-6846E4584DDE}">
      <dgm:prSet/>
      <dgm:spPr/>
      <dgm:t>
        <a:bodyPr/>
        <a:lstStyle/>
        <a:p>
          <a:endParaRPr lang="en-GB"/>
        </a:p>
      </dgm:t>
    </dgm:pt>
    <dgm:pt modelId="{5A180EB6-72A0-4C3B-89FB-8DF65EDBEB66}">
      <dgm:prSet/>
      <dgm:spPr/>
      <dgm:t>
        <a:bodyPr/>
        <a:lstStyle/>
        <a:p>
          <a:pPr>
            <a:buNone/>
          </a:pPr>
          <a:r>
            <a:rPr lang="en-GB" b="0" i="0" dirty="0"/>
            <a:t>◦ Gives detailed directions to practitioners on fostering secure attachments.</a:t>
          </a:r>
        </a:p>
      </dgm:t>
    </dgm:pt>
    <dgm:pt modelId="{725392A5-1FF3-4CBB-8A5F-EF0A1EE4687E}" type="parTrans" cxnId="{B1417DE1-3700-4766-B63E-1EBBEA38BF75}">
      <dgm:prSet/>
      <dgm:spPr/>
      <dgm:t>
        <a:bodyPr/>
        <a:lstStyle/>
        <a:p>
          <a:endParaRPr lang="en-GB"/>
        </a:p>
      </dgm:t>
    </dgm:pt>
    <dgm:pt modelId="{8C41DAEA-A929-4EB3-B33C-421C34CF4347}" type="sibTrans" cxnId="{B1417DE1-3700-4766-B63E-1EBBEA38BF75}">
      <dgm:prSet/>
      <dgm:spPr/>
      <dgm:t>
        <a:bodyPr/>
        <a:lstStyle/>
        <a:p>
          <a:endParaRPr lang="en-GB"/>
        </a:p>
      </dgm:t>
    </dgm:pt>
    <dgm:pt modelId="{3DE320BC-F2D7-486C-8B8D-F53F7FE4046D}">
      <dgm:prSet/>
      <dgm:spPr/>
      <dgm:t>
        <a:bodyPr/>
        <a:lstStyle/>
        <a:p>
          <a:pPr>
            <a:buNone/>
          </a:pPr>
          <a:r>
            <a:rPr lang="en-GB" b="0" i="0"/>
            <a:t>◦ Has some limited applicability in diverse cultural scenarios with different attachment patterns.</a:t>
          </a:r>
        </a:p>
      </dgm:t>
    </dgm:pt>
    <dgm:pt modelId="{F4533C24-412D-4B1D-81B5-2BD9453C2CB1}" type="parTrans" cxnId="{70868225-AFC8-4E8B-9A45-0F610C293D73}">
      <dgm:prSet/>
      <dgm:spPr/>
      <dgm:t>
        <a:bodyPr/>
        <a:lstStyle/>
        <a:p>
          <a:endParaRPr lang="en-GB"/>
        </a:p>
      </dgm:t>
    </dgm:pt>
    <dgm:pt modelId="{0236D5FC-48AE-4659-97F4-0712BFF55096}" type="sibTrans" cxnId="{70868225-AFC8-4E8B-9A45-0F610C293D73}">
      <dgm:prSet/>
      <dgm:spPr/>
      <dgm:t>
        <a:bodyPr/>
        <a:lstStyle/>
        <a:p>
          <a:endParaRPr lang="en-GB"/>
        </a:p>
      </dgm:t>
    </dgm:pt>
    <dgm:pt modelId="{E33EBCCB-82ED-470C-85B6-CB45F69B165D}">
      <dgm:prSet/>
      <dgm:spPr/>
      <dgm:t>
        <a:bodyPr/>
        <a:lstStyle/>
        <a:p>
          <a:pPr>
            <a:buNone/>
          </a:pPr>
          <a:r>
            <a:rPr lang="en-GB" b="0" i="0" dirty="0"/>
            <a:t>◦ Fails to consider the resilience of children with insecure attachments along with other surrounding factors.</a:t>
          </a:r>
        </a:p>
      </dgm:t>
    </dgm:pt>
    <dgm:pt modelId="{9341D311-3729-4960-89F8-7F52BFD82FE4}" type="parTrans" cxnId="{65AA1F48-2957-4A27-997B-1DBFD6D9B9AC}">
      <dgm:prSet/>
      <dgm:spPr/>
      <dgm:t>
        <a:bodyPr/>
        <a:lstStyle/>
        <a:p>
          <a:endParaRPr lang="en-GB"/>
        </a:p>
      </dgm:t>
    </dgm:pt>
    <dgm:pt modelId="{575356A8-B594-412F-857A-BCECC6C63B33}" type="sibTrans" cxnId="{65AA1F48-2957-4A27-997B-1DBFD6D9B9AC}">
      <dgm:prSet/>
      <dgm:spPr/>
      <dgm:t>
        <a:bodyPr/>
        <a:lstStyle/>
        <a:p>
          <a:endParaRPr lang="en-GB"/>
        </a:p>
      </dgm:t>
    </dgm:pt>
    <dgm:pt modelId="{30788EB7-C890-4E6F-B71E-D3CE9BCF2AF7}" type="pres">
      <dgm:prSet presAssocID="{D44E6950-A4AD-434E-818D-60860306DDA2}" presName="Name0" presStyleCnt="0">
        <dgm:presLayoutVars>
          <dgm:dir/>
          <dgm:animLvl val="lvl"/>
          <dgm:resizeHandles val="exact"/>
        </dgm:presLayoutVars>
      </dgm:prSet>
      <dgm:spPr/>
    </dgm:pt>
    <dgm:pt modelId="{A5F79FFA-E1EC-4C6A-90D1-31D5A681E6C2}" type="pres">
      <dgm:prSet presAssocID="{BB22726B-0ACF-41C5-95E1-E986B2D023BB}" presName="composite" presStyleCnt="0"/>
      <dgm:spPr/>
    </dgm:pt>
    <dgm:pt modelId="{772C0132-0FA7-4903-824B-1CEBF6F98C5D}" type="pres">
      <dgm:prSet presAssocID="{BB22726B-0ACF-41C5-95E1-E986B2D023BB}" presName="parTx" presStyleLbl="alignNode1" presStyleIdx="0" presStyleCnt="2">
        <dgm:presLayoutVars>
          <dgm:chMax val="0"/>
          <dgm:chPref val="0"/>
          <dgm:bulletEnabled val="1"/>
        </dgm:presLayoutVars>
      </dgm:prSet>
      <dgm:spPr/>
    </dgm:pt>
    <dgm:pt modelId="{552A927C-BE5E-4BE2-878B-65C9D1437BA8}" type="pres">
      <dgm:prSet presAssocID="{BB22726B-0ACF-41C5-95E1-E986B2D023BB}" presName="desTx" presStyleLbl="alignAccFollowNode1" presStyleIdx="0" presStyleCnt="2">
        <dgm:presLayoutVars>
          <dgm:bulletEnabled val="1"/>
        </dgm:presLayoutVars>
      </dgm:prSet>
      <dgm:spPr/>
    </dgm:pt>
    <dgm:pt modelId="{7E637FE4-A418-4DD4-B926-66DE50AD5CF7}" type="pres">
      <dgm:prSet presAssocID="{7F375886-8096-42DD-851B-65B5B31D323F}" presName="space" presStyleCnt="0"/>
      <dgm:spPr/>
    </dgm:pt>
    <dgm:pt modelId="{159270C5-5DC0-4E31-B406-7A855C889587}" type="pres">
      <dgm:prSet presAssocID="{E0935E1F-57C9-4F4A-B880-D5CB7F8ABA5B}" presName="composite" presStyleCnt="0"/>
      <dgm:spPr/>
    </dgm:pt>
    <dgm:pt modelId="{9C507DCA-F2EE-43FD-B133-9D17C70F7561}" type="pres">
      <dgm:prSet presAssocID="{E0935E1F-57C9-4F4A-B880-D5CB7F8ABA5B}" presName="parTx" presStyleLbl="alignNode1" presStyleIdx="1" presStyleCnt="2">
        <dgm:presLayoutVars>
          <dgm:chMax val="0"/>
          <dgm:chPref val="0"/>
          <dgm:bulletEnabled val="1"/>
        </dgm:presLayoutVars>
      </dgm:prSet>
      <dgm:spPr/>
    </dgm:pt>
    <dgm:pt modelId="{862512A9-A3D7-4392-8C4B-EF2B94996262}" type="pres">
      <dgm:prSet presAssocID="{E0935E1F-57C9-4F4A-B880-D5CB7F8ABA5B}" presName="desTx" presStyleLbl="alignAccFollowNode1" presStyleIdx="1" presStyleCnt="2">
        <dgm:presLayoutVars>
          <dgm:bulletEnabled val="1"/>
        </dgm:presLayoutVars>
      </dgm:prSet>
      <dgm:spPr/>
    </dgm:pt>
  </dgm:ptLst>
  <dgm:cxnLst>
    <dgm:cxn modelId="{1063AF04-176D-4EC9-A1EC-A8C322E792CB}" type="presOf" srcId="{E0935E1F-57C9-4F4A-B880-D5CB7F8ABA5B}" destId="{9C507DCA-F2EE-43FD-B133-9D17C70F7561}" srcOrd="0" destOrd="0" presId="urn:microsoft.com/office/officeart/2005/8/layout/hList1"/>
    <dgm:cxn modelId="{93ADFF14-29EF-4C23-96FE-B8E0FD2B60C3}" type="presOf" srcId="{BB22726B-0ACF-41C5-95E1-E986B2D023BB}" destId="{772C0132-0FA7-4903-824B-1CEBF6F98C5D}" srcOrd="0" destOrd="0" presId="urn:microsoft.com/office/officeart/2005/8/layout/hList1"/>
    <dgm:cxn modelId="{99BF8C15-A328-45D9-B657-64FB894D37AE}" type="presOf" srcId="{5A180EB6-72A0-4C3B-89FB-8DF65EDBEB66}" destId="{552A927C-BE5E-4BE2-878B-65C9D1437BA8}" srcOrd="0" destOrd="2" presId="urn:microsoft.com/office/officeart/2005/8/layout/hList1"/>
    <dgm:cxn modelId="{7616C121-023E-40D7-8D73-E199FC50FA43}" type="presOf" srcId="{D44E6950-A4AD-434E-818D-60860306DDA2}" destId="{30788EB7-C890-4E6F-B71E-D3CE9BCF2AF7}" srcOrd="0" destOrd="0" presId="urn:microsoft.com/office/officeart/2005/8/layout/hList1"/>
    <dgm:cxn modelId="{70868225-AFC8-4E8B-9A45-0F610C293D73}" srcId="{E0935E1F-57C9-4F4A-B880-D5CB7F8ABA5B}" destId="{3DE320BC-F2D7-486C-8B8D-F53F7FE4046D}" srcOrd="1" destOrd="0" parTransId="{F4533C24-412D-4B1D-81B5-2BD9453C2CB1}" sibTransId="{0236D5FC-48AE-4659-97F4-0712BFF55096}"/>
    <dgm:cxn modelId="{28332527-B450-4DD4-9B89-5B3B339F6F74}" srcId="{D44E6950-A4AD-434E-818D-60860306DDA2}" destId="{BB22726B-0ACF-41C5-95E1-E986B2D023BB}" srcOrd="0" destOrd="0" parTransId="{C9274C29-A64B-4131-8B27-A866363D9C6E}" sibTransId="{7F375886-8096-42DD-851B-65B5B31D323F}"/>
    <dgm:cxn modelId="{712D1E31-51A5-4798-8B0A-CB25F9DB3779}" srcId="{BB22726B-0ACF-41C5-95E1-E986B2D023BB}" destId="{CAF4C4E3-9AC9-4665-9921-F481D0F895B9}" srcOrd="0" destOrd="0" parTransId="{942287ED-C1AA-47D2-A377-1BDB49B13600}" sibTransId="{98F7AE63-3827-4D99-9C2D-013E7CDF3628}"/>
    <dgm:cxn modelId="{87EA6E3C-BC93-49BB-B457-F4F828021845}" srcId="{D44E6950-A4AD-434E-818D-60860306DDA2}" destId="{E0935E1F-57C9-4F4A-B880-D5CB7F8ABA5B}" srcOrd="1" destOrd="0" parTransId="{72CB256C-2EE5-40E8-89D6-B17280F7E93A}" sibTransId="{F053A8CD-DECC-4BB0-B1C1-385E7A47F0AA}"/>
    <dgm:cxn modelId="{65AA1F48-2957-4A27-997B-1DBFD6D9B9AC}" srcId="{E0935E1F-57C9-4F4A-B880-D5CB7F8ABA5B}" destId="{E33EBCCB-82ED-470C-85B6-CB45F69B165D}" srcOrd="2" destOrd="0" parTransId="{9341D311-3729-4960-89F8-7F52BFD82FE4}" sibTransId="{575356A8-B594-412F-857A-BCECC6C63B33}"/>
    <dgm:cxn modelId="{8E17D482-7BA6-4F91-94A4-912E49B3DEA5}" srcId="{E0935E1F-57C9-4F4A-B880-D5CB7F8ABA5B}" destId="{7950AF4C-D73F-4BF4-8F28-BE53E2B1C75E}" srcOrd="0" destOrd="0" parTransId="{96235F81-5B2C-4EC6-9A28-6A2C0F968B2D}" sibTransId="{F0D11FA1-AD7C-4D2A-BAF7-F570115307AD}"/>
    <dgm:cxn modelId="{F350C5AB-59FF-450E-88B0-D7BEEE4FC18B}" type="presOf" srcId="{E33EBCCB-82ED-470C-85B6-CB45F69B165D}" destId="{862512A9-A3D7-4392-8C4B-EF2B94996262}" srcOrd="0" destOrd="2" presId="urn:microsoft.com/office/officeart/2005/8/layout/hList1"/>
    <dgm:cxn modelId="{519E37B7-E167-45F2-B844-8EBEF02AD815}" type="presOf" srcId="{CAF4C4E3-9AC9-4665-9921-F481D0F895B9}" destId="{552A927C-BE5E-4BE2-878B-65C9D1437BA8}" srcOrd="0" destOrd="0" presId="urn:microsoft.com/office/officeart/2005/8/layout/hList1"/>
    <dgm:cxn modelId="{84EF1DC0-569E-468A-9EF5-34FB0CCE4040}" type="presOf" srcId="{3DE320BC-F2D7-486C-8B8D-F53F7FE4046D}" destId="{862512A9-A3D7-4392-8C4B-EF2B94996262}" srcOrd="0" destOrd="1" presId="urn:microsoft.com/office/officeart/2005/8/layout/hList1"/>
    <dgm:cxn modelId="{E31E36CC-8737-47B8-8F03-1BA71B4D44C7}" type="presOf" srcId="{8F826560-F466-4543-93B0-683AF9FF8FE9}" destId="{552A927C-BE5E-4BE2-878B-65C9D1437BA8}" srcOrd="0" destOrd="1" presId="urn:microsoft.com/office/officeart/2005/8/layout/hList1"/>
    <dgm:cxn modelId="{B1417DE1-3700-4766-B63E-1EBBEA38BF75}" srcId="{BB22726B-0ACF-41C5-95E1-E986B2D023BB}" destId="{5A180EB6-72A0-4C3B-89FB-8DF65EDBEB66}" srcOrd="2" destOrd="0" parTransId="{725392A5-1FF3-4CBB-8A5F-EF0A1EE4687E}" sibTransId="{8C41DAEA-A929-4EB3-B33C-421C34CF4347}"/>
    <dgm:cxn modelId="{4CA8FFF0-C67A-4774-ABF3-6846E4584DDE}" srcId="{BB22726B-0ACF-41C5-95E1-E986B2D023BB}" destId="{8F826560-F466-4543-93B0-683AF9FF8FE9}" srcOrd="1" destOrd="0" parTransId="{B6439CF0-5921-49FA-9432-E14DB61267BD}" sibTransId="{24D0D85D-E996-46C8-AF9A-55F43ED12C3F}"/>
    <dgm:cxn modelId="{67C7F5F9-4E50-4499-8E3C-CB8A537AC347}" type="presOf" srcId="{7950AF4C-D73F-4BF4-8F28-BE53E2B1C75E}" destId="{862512A9-A3D7-4392-8C4B-EF2B94996262}" srcOrd="0" destOrd="0" presId="urn:microsoft.com/office/officeart/2005/8/layout/hList1"/>
    <dgm:cxn modelId="{B33E5444-C459-4B4C-A696-7E2CCE27115E}" type="presParOf" srcId="{30788EB7-C890-4E6F-B71E-D3CE9BCF2AF7}" destId="{A5F79FFA-E1EC-4C6A-90D1-31D5A681E6C2}" srcOrd="0" destOrd="0" presId="urn:microsoft.com/office/officeart/2005/8/layout/hList1"/>
    <dgm:cxn modelId="{F7C03001-6B1C-46F0-B314-375F56F155FB}" type="presParOf" srcId="{A5F79FFA-E1EC-4C6A-90D1-31D5A681E6C2}" destId="{772C0132-0FA7-4903-824B-1CEBF6F98C5D}" srcOrd="0" destOrd="0" presId="urn:microsoft.com/office/officeart/2005/8/layout/hList1"/>
    <dgm:cxn modelId="{DB7E6F27-5856-4948-B265-C67D50BC2981}" type="presParOf" srcId="{A5F79FFA-E1EC-4C6A-90D1-31D5A681E6C2}" destId="{552A927C-BE5E-4BE2-878B-65C9D1437BA8}" srcOrd="1" destOrd="0" presId="urn:microsoft.com/office/officeart/2005/8/layout/hList1"/>
    <dgm:cxn modelId="{853A8C1F-31AE-4184-B5EA-EE5C1DF67127}" type="presParOf" srcId="{30788EB7-C890-4E6F-B71E-D3CE9BCF2AF7}" destId="{7E637FE4-A418-4DD4-B926-66DE50AD5CF7}" srcOrd="1" destOrd="0" presId="urn:microsoft.com/office/officeart/2005/8/layout/hList1"/>
    <dgm:cxn modelId="{5FE3EC8C-7C6E-4187-B768-7CB20FF90214}" type="presParOf" srcId="{30788EB7-C890-4E6F-B71E-D3CE9BCF2AF7}" destId="{159270C5-5DC0-4E31-B406-7A855C889587}" srcOrd="2" destOrd="0" presId="urn:microsoft.com/office/officeart/2005/8/layout/hList1"/>
    <dgm:cxn modelId="{5E9F69D0-E22A-4053-B8B4-9A69EAA50BE4}" type="presParOf" srcId="{159270C5-5DC0-4E31-B406-7A855C889587}" destId="{9C507DCA-F2EE-43FD-B133-9D17C70F7561}" srcOrd="0" destOrd="0" presId="urn:microsoft.com/office/officeart/2005/8/layout/hList1"/>
    <dgm:cxn modelId="{22DC4C96-E0D6-46B0-A62C-E9DD5ECBDA91}" type="presParOf" srcId="{159270C5-5DC0-4E31-B406-7A855C889587}" destId="{862512A9-A3D7-4392-8C4B-EF2B94996262}"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89540A-C5C9-48E0-845B-D35FA06C577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36C0C5F-1131-4623-98D1-3E20153C75C9}">
      <dgm:prSet/>
      <dgm:spPr/>
      <dgm:t>
        <a:bodyPr/>
        <a:lstStyle/>
        <a:p>
          <a:r>
            <a:rPr lang="en-GB"/>
            <a:t>Bowlby, J. (1988). A Secure Base: Clinical Applications of Attachment Theory. London: Routledge.</a:t>
          </a:r>
          <a:endParaRPr lang="en-US"/>
        </a:p>
      </dgm:t>
    </dgm:pt>
    <dgm:pt modelId="{2EB2074B-84AC-4FD6-A5FA-916FD542F33D}" type="parTrans" cxnId="{1C0A85EA-D2F0-413F-B35A-4FD50A641191}">
      <dgm:prSet/>
      <dgm:spPr/>
      <dgm:t>
        <a:bodyPr/>
        <a:lstStyle/>
        <a:p>
          <a:endParaRPr lang="en-US"/>
        </a:p>
      </dgm:t>
    </dgm:pt>
    <dgm:pt modelId="{71C259FE-DDBF-4FE2-99FD-641B6B355FA1}" type="sibTrans" cxnId="{1C0A85EA-D2F0-413F-B35A-4FD50A641191}">
      <dgm:prSet/>
      <dgm:spPr/>
      <dgm:t>
        <a:bodyPr/>
        <a:lstStyle/>
        <a:p>
          <a:endParaRPr lang="en-US"/>
        </a:p>
      </dgm:t>
    </dgm:pt>
    <dgm:pt modelId="{5EFD201B-3D34-4ACA-B859-02C32F16B97F}">
      <dgm:prSet/>
      <dgm:spPr/>
      <dgm:t>
        <a:bodyPr/>
        <a:lstStyle/>
        <a:p>
          <a:r>
            <a:rPr lang="en-GB"/>
            <a:t>Bretherton, I. (1992). The origins of attachment theory: John Bowlby and Mary Ainsworth. Developmental Psychology, 28(5), pp.759–775.</a:t>
          </a:r>
          <a:endParaRPr lang="en-US"/>
        </a:p>
      </dgm:t>
    </dgm:pt>
    <dgm:pt modelId="{D84B2E84-C685-4EA7-9C0C-D916996623E0}" type="parTrans" cxnId="{C8FF1170-CF1E-45BE-8AE6-A9F23654578C}">
      <dgm:prSet/>
      <dgm:spPr/>
      <dgm:t>
        <a:bodyPr/>
        <a:lstStyle/>
        <a:p>
          <a:endParaRPr lang="en-US"/>
        </a:p>
      </dgm:t>
    </dgm:pt>
    <dgm:pt modelId="{05F31D91-DC56-4871-B295-C75E9E420CE7}" type="sibTrans" cxnId="{C8FF1170-CF1E-45BE-8AE6-A9F23654578C}">
      <dgm:prSet/>
      <dgm:spPr/>
      <dgm:t>
        <a:bodyPr/>
        <a:lstStyle/>
        <a:p>
          <a:endParaRPr lang="en-US"/>
        </a:p>
      </dgm:t>
    </dgm:pt>
    <dgm:pt modelId="{DF3C1FE8-D235-44CC-BDAA-CFC8375E4BE5}">
      <dgm:prSet/>
      <dgm:spPr/>
      <dgm:t>
        <a:bodyPr/>
        <a:lstStyle/>
        <a:p>
          <a:r>
            <a:rPr lang="en-GB"/>
            <a:t>Ainsworth, M.D.S. (1979). Infant-mother attachment. American Psychologist, 34(10), pp.932–937.</a:t>
          </a:r>
          <a:endParaRPr lang="en-US"/>
        </a:p>
      </dgm:t>
    </dgm:pt>
    <dgm:pt modelId="{186B3FBD-EF23-494A-944E-20CA76F0E76B}" type="parTrans" cxnId="{3C343A3A-58EA-4467-AA40-38436D063A33}">
      <dgm:prSet/>
      <dgm:spPr/>
      <dgm:t>
        <a:bodyPr/>
        <a:lstStyle/>
        <a:p>
          <a:endParaRPr lang="en-US"/>
        </a:p>
      </dgm:t>
    </dgm:pt>
    <dgm:pt modelId="{AFCFD9B6-B3D9-434E-BBD0-BD2646693B82}" type="sibTrans" cxnId="{3C343A3A-58EA-4467-AA40-38436D063A33}">
      <dgm:prSet/>
      <dgm:spPr/>
      <dgm:t>
        <a:bodyPr/>
        <a:lstStyle/>
        <a:p>
          <a:endParaRPr lang="en-US"/>
        </a:p>
      </dgm:t>
    </dgm:pt>
    <dgm:pt modelId="{914D1468-5035-4725-84E2-D868B095F084}">
      <dgm:prSet/>
      <dgm:spPr/>
      <dgm:t>
        <a:bodyPr/>
        <a:lstStyle/>
        <a:p>
          <a:r>
            <a:rPr lang="en-GB"/>
            <a:t>L.E. (2020). Development Through the Lifespan. 7th ed. Boston: Pearson Education.</a:t>
          </a:r>
          <a:endParaRPr lang="en-US"/>
        </a:p>
      </dgm:t>
    </dgm:pt>
    <dgm:pt modelId="{FA1B4B40-F0C5-4596-8F25-559209B1E61D}" type="parTrans" cxnId="{3943C960-900E-46DC-B07B-EA50FD300864}">
      <dgm:prSet/>
      <dgm:spPr/>
      <dgm:t>
        <a:bodyPr/>
        <a:lstStyle/>
        <a:p>
          <a:endParaRPr lang="en-US"/>
        </a:p>
      </dgm:t>
    </dgm:pt>
    <dgm:pt modelId="{8A75E77B-3ABA-4218-9151-BA19DBE28819}" type="sibTrans" cxnId="{3943C960-900E-46DC-B07B-EA50FD300864}">
      <dgm:prSet/>
      <dgm:spPr/>
      <dgm:t>
        <a:bodyPr/>
        <a:lstStyle/>
        <a:p>
          <a:endParaRPr lang="en-US"/>
        </a:p>
      </dgm:t>
    </dgm:pt>
    <dgm:pt modelId="{8CDA1F39-7390-4B01-9B06-12B11FB82B92}">
      <dgm:prSet/>
      <dgm:spPr/>
      <dgm:t>
        <a:bodyPr/>
        <a:lstStyle/>
        <a:p>
          <a:r>
            <a:rPr lang="en-GB"/>
            <a:t>Bee, H., &amp; Boyd, D. (2012). The Developing Child. 13th ed. Boston: Pearson Education.</a:t>
          </a:r>
          <a:endParaRPr lang="en-US"/>
        </a:p>
      </dgm:t>
    </dgm:pt>
    <dgm:pt modelId="{C3E1C1C6-E6BB-47F7-ADEF-188E5083AF1E}" type="parTrans" cxnId="{0B336017-23C4-4ECE-B7B7-FC47A38A00F1}">
      <dgm:prSet/>
      <dgm:spPr/>
      <dgm:t>
        <a:bodyPr/>
        <a:lstStyle/>
        <a:p>
          <a:endParaRPr lang="en-US"/>
        </a:p>
      </dgm:t>
    </dgm:pt>
    <dgm:pt modelId="{351032E7-3E2F-4C15-94BB-198729168620}" type="sibTrans" cxnId="{0B336017-23C4-4ECE-B7B7-FC47A38A00F1}">
      <dgm:prSet/>
      <dgm:spPr/>
      <dgm:t>
        <a:bodyPr/>
        <a:lstStyle/>
        <a:p>
          <a:endParaRPr lang="en-US"/>
        </a:p>
      </dgm:t>
    </dgm:pt>
    <dgm:pt modelId="{16D19C9E-0283-4324-9A83-B47218BC32EB}">
      <dgm:prSet/>
      <dgm:spPr/>
      <dgm:t>
        <a:bodyPr/>
        <a:lstStyle/>
        <a:p>
          <a:r>
            <a:rPr lang="en-GB"/>
            <a:t>Schaffer, H.R. (2004). Introducing Child Psychology. Oxford: Blackwell Publishing.</a:t>
          </a:r>
          <a:endParaRPr lang="en-US"/>
        </a:p>
      </dgm:t>
    </dgm:pt>
    <dgm:pt modelId="{A5C3684A-8187-4011-9CE4-79A4318240D2}" type="parTrans" cxnId="{2D46E332-FF57-4248-AC9D-8D955D784BED}">
      <dgm:prSet/>
      <dgm:spPr/>
      <dgm:t>
        <a:bodyPr/>
        <a:lstStyle/>
        <a:p>
          <a:endParaRPr lang="en-US"/>
        </a:p>
      </dgm:t>
    </dgm:pt>
    <dgm:pt modelId="{2F13EDCF-FAA6-45E7-BD8F-E1D8B9111F9E}" type="sibTrans" cxnId="{2D46E332-FF57-4248-AC9D-8D955D784BED}">
      <dgm:prSet/>
      <dgm:spPr/>
      <dgm:t>
        <a:bodyPr/>
        <a:lstStyle/>
        <a:p>
          <a:endParaRPr lang="en-US"/>
        </a:p>
      </dgm:t>
    </dgm:pt>
    <dgm:pt modelId="{838DA228-D43E-42EB-AB9C-30C41B739043}" type="pres">
      <dgm:prSet presAssocID="{1C89540A-C5C9-48E0-845B-D35FA06C577D}" presName="vert0" presStyleCnt="0">
        <dgm:presLayoutVars>
          <dgm:dir/>
          <dgm:animOne val="branch"/>
          <dgm:animLvl val="lvl"/>
        </dgm:presLayoutVars>
      </dgm:prSet>
      <dgm:spPr/>
    </dgm:pt>
    <dgm:pt modelId="{C87DE249-BA30-4758-AB88-A5D184915531}" type="pres">
      <dgm:prSet presAssocID="{036C0C5F-1131-4623-98D1-3E20153C75C9}" presName="thickLine" presStyleLbl="alignNode1" presStyleIdx="0" presStyleCnt="6"/>
      <dgm:spPr/>
    </dgm:pt>
    <dgm:pt modelId="{CFF92627-634C-4E9A-BE63-CBC27562761B}" type="pres">
      <dgm:prSet presAssocID="{036C0C5F-1131-4623-98D1-3E20153C75C9}" presName="horz1" presStyleCnt="0"/>
      <dgm:spPr/>
    </dgm:pt>
    <dgm:pt modelId="{62A3038D-927A-44A7-B97E-6B0AEF5E97CF}" type="pres">
      <dgm:prSet presAssocID="{036C0C5F-1131-4623-98D1-3E20153C75C9}" presName="tx1" presStyleLbl="revTx" presStyleIdx="0" presStyleCnt="6"/>
      <dgm:spPr/>
    </dgm:pt>
    <dgm:pt modelId="{838B0444-F3A2-4EB0-9262-8A3A0F43D1E0}" type="pres">
      <dgm:prSet presAssocID="{036C0C5F-1131-4623-98D1-3E20153C75C9}" presName="vert1" presStyleCnt="0"/>
      <dgm:spPr/>
    </dgm:pt>
    <dgm:pt modelId="{DE7743B2-9CB8-47DE-925A-582D79509EE5}" type="pres">
      <dgm:prSet presAssocID="{5EFD201B-3D34-4ACA-B859-02C32F16B97F}" presName="thickLine" presStyleLbl="alignNode1" presStyleIdx="1" presStyleCnt="6"/>
      <dgm:spPr/>
    </dgm:pt>
    <dgm:pt modelId="{D07F8D64-1A00-4982-95B9-6B30E25E9C67}" type="pres">
      <dgm:prSet presAssocID="{5EFD201B-3D34-4ACA-B859-02C32F16B97F}" presName="horz1" presStyleCnt="0"/>
      <dgm:spPr/>
    </dgm:pt>
    <dgm:pt modelId="{2444E5C3-B605-4A5C-A101-CE7C7C39B8FE}" type="pres">
      <dgm:prSet presAssocID="{5EFD201B-3D34-4ACA-B859-02C32F16B97F}" presName="tx1" presStyleLbl="revTx" presStyleIdx="1" presStyleCnt="6"/>
      <dgm:spPr/>
    </dgm:pt>
    <dgm:pt modelId="{6D89E343-597B-4C42-A674-5C0A1A37AA4F}" type="pres">
      <dgm:prSet presAssocID="{5EFD201B-3D34-4ACA-B859-02C32F16B97F}" presName="vert1" presStyleCnt="0"/>
      <dgm:spPr/>
    </dgm:pt>
    <dgm:pt modelId="{A2CFB146-8439-40BD-9CD2-93EAD87461FC}" type="pres">
      <dgm:prSet presAssocID="{DF3C1FE8-D235-44CC-BDAA-CFC8375E4BE5}" presName="thickLine" presStyleLbl="alignNode1" presStyleIdx="2" presStyleCnt="6"/>
      <dgm:spPr/>
    </dgm:pt>
    <dgm:pt modelId="{1FC57DE0-5480-434D-ACB3-3A6C62F0AAAF}" type="pres">
      <dgm:prSet presAssocID="{DF3C1FE8-D235-44CC-BDAA-CFC8375E4BE5}" presName="horz1" presStyleCnt="0"/>
      <dgm:spPr/>
    </dgm:pt>
    <dgm:pt modelId="{CA5C077A-B4B5-4770-826A-9B91145C757F}" type="pres">
      <dgm:prSet presAssocID="{DF3C1FE8-D235-44CC-BDAA-CFC8375E4BE5}" presName="tx1" presStyleLbl="revTx" presStyleIdx="2" presStyleCnt="6"/>
      <dgm:spPr/>
    </dgm:pt>
    <dgm:pt modelId="{D021D356-87CD-4D33-8A89-AA0756561F1E}" type="pres">
      <dgm:prSet presAssocID="{DF3C1FE8-D235-44CC-BDAA-CFC8375E4BE5}" presName="vert1" presStyleCnt="0"/>
      <dgm:spPr/>
    </dgm:pt>
    <dgm:pt modelId="{C6972BD6-D281-4F3F-95C4-39773E419A6C}" type="pres">
      <dgm:prSet presAssocID="{914D1468-5035-4725-84E2-D868B095F084}" presName="thickLine" presStyleLbl="alignNode1" presStyleIdx="3" presStyleCnt="6"/>
      <dgm:spPr/>
    </dgm:pt>
    <dgm:pt modelId="{D76E6B8E-2A30-4FEF-92CA-C02DA7A9552C}" type="pres">
      <dgm:prSet presAssocID="{914D1468-5035-4725-84E2-D868B095F084}" presName="horz1" presStyleCnt="0"/>
      <dgm:spPr/>
    </dgm:pt>
    <dgm:pt modelId="{08DBB7CD-052D-4FB9-8ED2-5CD3999DD84D}" type="pres">
      <dgm:prSet presAssocID="{914D1468-5035-4725-84E2-D868B095F084}" presName="tx1" presStyleLbl="revTx" presStyleIdx="3" presStyleCnt="6"/>
      <dgm:spPr/>
    </dgm:pt>
    <dgm:pt modelId="{839910BA-B5CD-4FCA-979F-8B65ADD205E2}" type="pres">
      <dgm:prSet presAssocID="{914D1468-5035-4725-84E2-D868B095F084}" presName="vert1" presStyleCnt="0"/>
      <dgm:spPr/>
    </dgm:pt>
    <dgm:pt modelId="{756A5432-A253-40B1-B91C-51DB875E174A}" type="pres">
      <dgm:prSet presAssocID="{8CDA1F39-7390-4B01-9B06-12B11FB82B92}" presName="thickLine" presStyleLbl="alignNode1" presStyleIdx="4" presStyleCnt="6"/>
      <dgm:spPr/>
    </dgm:pt>
    <dgm:pt modelId="{09532818-EC20-4D9B-84D0-23BE48B851EA}" type="pres">
      <dgm:prSet presAssocID="{8CDA1F39-7390-4B01-9B06-12B11FB82B92}" presName="horz1" presStyleCnt="0"/>
      <dgm:spPr/>
    </dgm:pt>
    <dgm:pt modelId="{9B4048EC-D445-4DEB-B430-2E5E29E6398B}" type="pres">
      <dgm:prSet presAssocID="{8CDA1F39-7390-4B01-9B06-12B11FB82B92}" presName="tx1" presStyleLbl="revTx" presStyleIdx="4" presStyleCnt="6"/>
      <dgm:spPr/>
    </dgm:pt>
    <dgm:pt modelId="{439539C9-5C0A-43C3-A3BE-3CCA918D93D2}" type="pres">
      <dgm:prSet presAssocID="{8CDA1F39-7390-4B01-9B06-12B11FB82B92}" presName="vert1" presStyleCnt="0"/>
      <dgm:spPr/>
    </dgm:pt>
    <dgm:pt modelId="{5757030B-CD2E-4B60-B099-B8D91E9BEF56}" type="pres">
      <dgm:prSet presAssocID="{16D19C9E-0283-4324-9A83-B47218BC32EB}" presName="thickLine" presStyleLbl="alignNode1" presStyleIdx="5" presStyleCnt="6"/>
      <dgm:spPr/>
    </dgm:pt>
    <dgm:pt modelId="{C76AED54-A205-42C1-B44B-17666B68C544}" type="pres">
      <dgm:prSet presAssocID="{16D19C9E-0283-4324-9A83-B47218BC32EB}" presName="horz1" presStyleCnt="0"/>
      <dgm:spPr/>
    </dgm:pt>
    <dgm:pt modelId="{53DE054D-68F2-4A76-A32C-57C18C2C70D1}" type="pres">
      <dgm:prSet presAssocID="{16D19C9E-0283-4324-9A83-B47218BC32EB}" presName="tx1" presStyleLbl="revTx" presStyleIdx="5" presStyleCnt="6"/>
      <dgm:spPr/>
    </dgm:pt>
    <dgm:pt modelId="{6DB47135-2C6B-404C-892F-BEE6312FB0FC}" type="pres">
      <dgm:prSet presAssocID="{16D19C9E-0283-4324-9A83-B47218BC32EB}" presName="vert1" presStyleCnt="0"/>
      <dgm:spPr/>
    </dgm:pt>
  </dgm:ptLst>
  <dgm:cxnLst>
    <dgm:cxn modelId="{919E0F17-F235-488D-986F-44A916D7C8B6}" type="presOf" srcId="{5EFD201B-3D34-4ACA-B859-02C32F16B97F}" destId="{2444E5C3-B605-4A5C-A101-CE7C7C39B8FE}" srcOrd="0" destOrd="0" presId="urn:microsoft.com/office/officeart/2008/layout/LinedList"/>
    <dgm:cxn modelId="{0B336017-23C4-4ECE-B7B7-FC47A38A00F1}" srcId="{1C89540A-C5C9-48E0-845B-D35FA06C577D}" destId="{8CDA1F39-7390-4B01-9B06-12B11FB82B92}" srcOrd="4" destOrd="0" parTransId="{C3E1C1C6-E6BB-47F7-ADEF-188E5083AF1E}" sibTransId="{351032E7-3E2F-4C15-94BB-198729168620}"/>
    <dgm:cxn modelId="{2D46E332-FF57-4248-AC9D-8D955D784BED}" srcId="{1C89540A-C5C9-48E0-845B-D35FA06C577D}" destId="{16D19C9E-0283-4324-9A83-B47218BC32EB}" srcOrd="5" destOrd="0" parTransId="{A5C3684A-8187-4011-9CE4-79A4318240D2}" sibTransId="{2F13EDCF-FAA6-45E7-BD8F-E1D8B9111F9E}"/>
    <dgm:cxn modelId="{3C343A3A-58EA-4467-AA40-38436D063A33}" srcId="{1C89540A-C5C9-48E0-845B-D35FA06C577D}" destId="{DF3C1FE8-D235-44CC-BDAA-CFC8375E4BE5}" srcOrd="2" destOrd="0" parTransId="{186B3FBD-EF23-494A-944E-20CA76F0E76B}" sibTransId="{AFCFD9B6-B3D9-434E-BBD0-BD2646693B82}"/>
    <dgm:cxn modelId="{C2FD3440-62E2-438A-A6D9-C5FC0CCB16AD}" type="presOf" srcId="{1C89540A-C5C9-48E0-845B-D35FA06C577D}" destId="{838DA228-D43E-42EB-AB9C-30C41B739043}" srcOrd="0" destOrd="0" presId="urn:microsoft.com/office/officeart/2008/layout/LinedList"/>
    <dgm:cxn modelId="{3943C960-900E-46DC-B07B-EA50FD300864}" srcId="{1C89540A-C5C9-48E0-845B-D35FA06C577D}" destId="{914D1468-5035-4725-84E2-D868B095F084}" srcOrd="3" destOrd="0" parTransId="{FA1B4B40-F0C5-4596-8F25-559209B1E61D}" sibTransId="{8A75E77B-3ABA-4218-9151-BA19DBE28819}"/>
    <dgm:cxn modelId="{A5BDCC4A-5963-44D3-8D11-9D3649DB4B54}" type="presOf" srcId="{DF3C1FE8-D235-44CC-BDAA-CFC8375E4BE5}" destId="{CA5C077A-B4B5-4770-826A-9B91145C757F}" srcOrd="0" destOrd="0" presId="urn:microsoft.com/office/officeart/2008/layout/LinedList"/>
    <dgm:cxn modelId="{C8FF1170-CF1E-45BE-8AE6-A9F23654578C}" srcId="{1C89540A-C5C9-48E0-845B-D35FA06C577D}" destId="{5EFD201B-3D34-4ACA-B859-02C32F16B97F}" srcOrd="1" destOrd="0" parTransId="{D84B2E84-C685-4EA7-9C0C-D916996623E0}" sibTransId="{05F31D91-DC56-4871-B295-C75E9E420CE7}"/>
    <dgm:cxn modelId="{6E40BC7A-2493-4EC6-964E-92C987CD9710}" type="presOf" srcId="{8CDA1F39-7390-4B01-9B06-12B11FB82B92}" destId="{9B4048EC-D445-4DEB-B430-2E5E29E6398B}" srcOrd="0" destOrd="0" presId="urn:microsoft.com/office/officeart/2008/layout/LinedList"/>
    <dgm:cxn modelId="{25BFECD8-E09D-47FA-A8A5-3E3F9DB45893}" type="presOf" srcId="{914D1468-5035-4725-84E2-D868B095F084}" destId="{08DBB7CD-052D-4FB9-8ED2-5CD3999DD84D}" srcOrd="0" destOrd="0" presId="urn:microsoft.com/office/officeart/2008/layout/LinedList"/>
    <dgm:cxn modelId="{1C0A85EA-D2F0-413F-B35A-4FD50A641191}" srcId="{1C89540A-C5C9-48E0-845B-D35FA06C577D}" destId="{036C0C5F-1131-4623-98D1-3E20153C75C9}" srcOrd="0" destOrd="0" parTransId="{2EB2074B-84AC-4FD6-A5FA-916FD542F33D}" sibTransId="{71C259FE-DDBF-4FE2-99FD-641B6B355FA1}"/>
    <dgm:cxn modelId="{8060D3F0-750B-4DC2-87AE-EEB13C667514}" type="presOf" srcId="{16D19C9E-0283-4324-9A83-B47218BC32EB}" destId="{53DE054D-68F2-4A76-A32C-57C18C2C70D1}" srcOrd="0" destOrd="0" presId="urn:microsoft.com/office/officeart/2008/layout/LinedList"/>
    <dgm:cxn modelId="{A695D7F2-E4A3-42E8-A5D7-5016A528F179}" type="presOf" srcId="{036C0C5F-1131-4623-98D1-3E20153C75C9}" destId="{62A3038D-927A-44A7-B97E-6B0AEF5E97CF}" srcOrd="0" destOrd="0" presId="urn:microsoft.com/office/officeart/2008/layout/LinedList"/>
    <dgm:cxn modelId="{C275E484-C1BB-415C-B2BF-645E9C40F73A}" type="presParOf" srcId="{838DA228-D43E-42EB-AB9C-30C41B739043}" destId="{C87DE249-BA30-4758-AB88-A5D184915531}" srcOrd="0" destOrd="0" presId="urn:microsoft.com/office/officeart/2008/layout/LinedList"/>
    <dgm:cxn modelId="{47B84EB8-BB04-422C-AD57-BF7BEF83FF67}" type="presParOf" srcId="{838DA228-D43E-42EB-AB9C-30C41B739043}" destId="{CFF92627-634C-4E9A-BE63-CBC27562761B}" srcOrd="1" destOrd="0" presId="urn:microsoft.com/office/officeart/2008/layout/LinedList"/>
    <dgm:cxn modelId="{0B366F4C-3681-43A5-B88C-F26B48972D5B}" type="presParOf" srcId="{CFF92627-634C-4E9A-BE63-CBC27562761B}" destId="{62A3038D-927A-44A7-B97E-6B0AEF5E97CF}" srcOrd="0" destOrd="0" presId="urn:microsoft.com/office/officeart/2008/layout/LinedList"/>
    <dgm:cxn modelId="{F4AB582E-473E-405D-925B-DB24DDAB47DC}" type="presParOf" srcId="{CFF92627-634C-4E9A-BE63-CBC27562761B}" destId="{838B0444-F3A2-4EB0-9262-8A3A0F43D1E0}" srcOrd="1" destOrd="0" presId="urn:microsoft.com/office/officeart/2008/layout/LinedList"/>
    <dgm:cxn modelId="{F703199A-BF5B-4E1F-BE77-147AF9DB2E87}" type="presParOf" srcId="{838DA228-D43E-42EB-AB9C-30C41B739043}" destId="{DE7743B2-9CB8-47DE-925A-582D79509EE5}" srcOrd="2" destOrd="0" presId="urn:microsoft.com/office/officeart/2008/layout/LinedList"/>
    <dgm:cxn modelId="{7E87CA34-9641-487E-B1B5-72514D7510BB}" type="presParOf" srcId="{838DA228-D43E-42EB-AB9C-30C41B739043}" destId="{D07F8D64-1A00-4982-95B9-6B30E25E9C67}" srcOrd="3" destOrd="0" presId="urn:microsoft.com/office/officeart/2008/layout/LinedList"/>
    <dgm:cxn modelId="{90989D7E-C242-41D4-BBD7-D732E2DB4F19}" type="presParOf" srcId="{D07F8D64-1A00-4982-95B9-6B30E25E9C67}" destId="{2444E5C3-B605-4A5C-A101-CE7C7C39B8FE}" srcOrd="0" destOrd="0" presId="urn:microsoft.com/office/officeart/2008/layout/LinedList"/>
    <dgm:cxn modelId="{5A463291-99AD-46CC-9D17-02976784FD3C}" type="presParOf" srcId="{D07F8D64-1A00-4982-95B9-6B30E25E9C67}" destId="{6D89E343-597B-4C42-A674-5C0A1A37AA4F}" srcOrd="1" destOrd="0" presId="urn:microsoft.com/office/officeart/2008/layout/LinedList"/>
    <dgm:cxn modelId="{EBCC6185-7D1C-413D-8F1B-43CC511E1E39}" type="presParOf" srcId="{838DA228-D43E-42EB-AB9C-30C41B739043}" destId="{A2CFB146-8439-40BD-9CD2-93EAD87461FC}" srcOrd="4" destOrd="0" presId="urn:microsoft.com/office/officeart/2008/layout/LinedList"/>
    <dgm:cxn modelId="{BCD1BD92-4386-40B8-A964-F2089C45E986}" type="presParOf" srcId="{838DA228-D43E-42EB-AB9C-30C41B739043}" destId="{1FC57DE0-5480-434D-ACB3-3A6C62F0AAAF}" srcOrd="5" destOrd="0" presId="urn:microsoft.com/office/officeart/2008/layout/LinedList"/>
    <dgm:cxn modelId="{06F5C9A2-0C64-49B9-8869-C6ABD1FBE430}" type="presParOf" srcId="{1FC57DE0-5480-434D-ACB3-3A6C62F0AAAF}" destId="{CA5C077A-B4B5-4770-826A-9B91145C757F}" srcOrd="0" destOrd="0" presId="urn:microsoft.com/office/officeart/2008/layout/LinedList"/>
    <dgm:cxn modelId="{8266EB89-913C-4064-BAF1-3F03956AE546}" type="presParOf" srcId="{1FC57DE0-5480-434D-ACB3-3A6C62F0AAAF}" destId="{D021D356-87CD-4D33-8A89-AA0756561F1E}" srcOrd="1" destOrd="0" presId="urn:microsoft.com/office/officeart/2008/layout/LinedList"/>
    <dgm:cxn modelId="{A2C0EB9A-57AE-4CA7-9EBE-46CB766C3B2A}" type="presParOf" srcId="{838DA228-D43E-42EB-AB9C-30C41B739043}" destId="{C6972BD6-D281-4F3F-95C4-39773E419A6C}" srcOrd="6" destOrd="0" presId="urn:microsoft.com/office/officeart/2008/layout/LinedList"/>
    <dgm:cxn modelId="{DB99B58B-523C-4B36-A932-5FE9CF417966}" type="presParOf" srcId="{838DA228-D43E-42EB-AB9C-30C41B739043}" destId="{D76E6B8E-2A30-4FEF-92CA-C02DA7A9552C}" srcOrd="7" destOrd="0" presId="urn:microsoft.com/office/officeart/2008/layout/LinedList"/>
    <dgm:cxn modelId="{4E09592E-82D9-464A-B5C2-3C751750A701}" type="presParOf" srcId="{D76E6B8E-2A30-4FEF-92CA-C02DA7A9552C}" destId="{08DBB7CD-052D-4FB9-8ED2-5CD3999DD84D}" srcOrd="0" destOrd="0" presId="urn:microsoft.com/office/officeart/2008/layout/LinedList"/>
    <dgm:cxn modelId="{4AC6F045-02AD-40EA-8A12-9750A94BAE04}" type="presParOf" srcId="{D76E6B8E-2A30-4FEF-92CA-C02DA7A9552C}" destId="{839910BA-B5CD-4FCA-979F-8B65ADD205E2}" srcOrd="1" destOrd="0" presId="urn:microsoft.com/office/officeart/2008/layout/LinedList"/>
    <dgm:cxn modelId="{B85F0A74-C157-4E30-8F90-98671A0BAC91}" type="presParOf" srcId="{838DA228-D43E-42EB-AB9C-30C41B739043}" destId="{756A5432-A253-40B1-B91C-51DB875E174A}" srcOrd="8" destOrd="0" presId="urn:microsoft.com/office/officeart/2008/layout/LinedList"/>
    <dgm:cxn modelId="{B43813CC-D5C8-4795-BD65-86C1FCBE5120}" type="presParOf" srcId="{838DA228-D43E-42EB-AB9C-30C41B739043}" destId="{09532818-EC20-4D9B-84D0-23BE48B851EA}" srcOrd="9" destOrd="0" presId="urn:microsoft.com/office/officeart/2008/layout/LinedList"/>
    <dgm:cxn modelId="{C38FC78F-DF10-44C6-A67C-E29EEE3BC596}" type="presParOf" srcId="{09532818-EC20-4D9B-84D0-23BE48B851EA}" destId="{9B4048EC-D445-4DEB-B430-2E5E29E6398B}" srcOrd="0" destOrd="0" presId="urn:microsoft.com/office/officeart/2008/layout/LinedList"/>
    <dgm:cxn modelId="{E9CCF379-0734-4A7D-B95F-D265BCD0F3CE}" type="presParOf" srcId="{09532818-EC20-4D9B-84D0-23BE48B851EA}" destId="{439539C9-5C0A-43C3-A3BE-3CCA918D93D2}" srcOrd="1" destOrd="0" presId="urn:microsoft.com/office/officeart/2008/layout/LinedList"/>
    <dgm:cxn modelId="{D1920ABB-8A22-4333-A281-6EBE6FB3FEAF}" type="presParOf" srcId="{838DA228-D43E-42EB-AB9C-30C41B739043}" destId="{5757030B-CD2E-4B60-B099-B8D91E9BEF56}" srcOrd="10" destOrd="0" presId="urn:microsoft.com/office/officeart/2008/layout/LinedList"/>
    <dgm:cxn modelId="{0B468776-273E-4428-B280-A62570A4CFE7}" type="presParOf" srcId="{838DA228-D43E-42EB-AB9C-30C41B739043}" destId="{C76AED54-A205-42C1-B44B-17666B68C544}" srcOrd="11" destOrd="0" presId="urn:microsoft.com/office/officeart/2008/layout/LinedList"/>
    <dgm:cxn modelId="{712FF357-0C3A-4026-80C9-8E605D8DB8C8}" type="presParOf" srcId="{C76AED54-A205-42C1-B44B-17666B68C544}" destId="{53DE054D-68F2-4A76-A32C-57C18C2C70D1}" srcOrd="0" destOrd="0" presId="urn:microsoft.com/office/officeart/2008/layout/LinedList"/>
    <dgm:cxn modelId="{47286AC9-6565-4F54-AB7C-4ED9E9C5980C}" type="presParOf" srcId="{C76AED54-A205-42C1-B44B-17666B68C544}" destId="{6DB47135-2C6B-404C-892F-BEE6312FB0F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5DA84-180E-44F7-9BA1-00B611FDB545}">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Attachment As a Primary Bond: According to Bowlby, a child's attachment to a caregiver is a primary bond due to survival instincts that draw a child close to a caregiver.</a:t>
          </a:r>
          <a:endParaRPr lang="en-US" sz="1800" kern="1200"/>
        </a:p>
      </dsp:txBody>
      <dsp:txXfrm>
        <a:off x="0" y="39687"/>
        <a:ext cx="3286125" cy="1971675"/>
      </dsp:txXfrm>
    </dsp:sp>
    <dsp:sp modelId="{32A905AE-FCB4-46A0-8825-BE994F61F55B}">
      <dsp:nvSpPr>
        <dsp:cNvPr id="0" name=""/>
        <dsp:cNvSpPr/>
      </dsp:nvSpPr>
      <dsp:spPr>
        <a:xfrm>
          <a:off x="3614737" y="39687"/>
          <a:ext cx="3286125" cy="1971675"/>
        </a:xfrm>
        <a:prstGeom prst="rect">
          <a:avLst/>
        </a:prstGeom>
        <a:gradFill rotWithShape="0">
          <a:gsLst>
            <a:gs pos="0">
              <a:schemeClr val="accent2">
                <a:hueOff val="1288722"/>
                <a:satOff val="-3699"/>
                <a:lumOff val="-5922"/>
                <a:alphaOff val="0"/>
                <a:satMod val="103000"/>
                <a:lumMod val="102000"/>
                <a:tint val="94000"/>
              </a:schemeClr>
            </a:gs>
            <a:gs pos="50000">
              <a:schemeClr val="accent2">
                <a:hueOff val="1288722"/>
                <a:satOff val="-3699"/>
                <a:lumOff val="-5922"/>
                <a:alphaOff val="0"/>
                <a:satMod val="110000"/>
                <a:lumMod val="100000"/>
                <a:shade val="100000"/>
              </a:schemeClr>
            </a:gs>
            <a:gs pos="100000">
              <a:schemeClr val="accent2">
                <a:hueOff val="1288722"/>
                <a:satOff val="-3699"/>
                <a:lumOff val="-5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Secure Base: The child is enabled to engage with their surroundings because a caregiver is there to provide emotional safety.</a:t>
          </a:r>
          <a:endParaRPr lang="en-US" sz="1800" kern="1200"/>
        </a:p>
      </dsp:txBody>
      <dsp:txXfrm>
        <a:off x="3614737" y="39687"/>
        <a:ext cx="3286125" cy="1971675"/>
      </dsp:txXfrm>
    </dsp:sp>
    <dsp:sp modelId="{CC51A8E3-E774-42F5-8A62-5B45EA5FAAC8}">
      <dsp:nvSpPr>
        <dsp:cNvPr id="0" name=""/>
        <dsp:cNvSpPr/>
      </dsp:nvSpPr>
      <dsp:spPr>
        <a:xfrm>
          <a:off x="7229475" y="39687"/>
          <a:ext cx="3286125" cy="1971675"/>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Internal Working Model: A child internalizes and builds a structure of siblings, caregivers, and peers obtained from early attachments which is used to manage their emotions and form relationships later.</a:t>
          </a:r>
          <a:endParaRPr lang="en-US" sz="1800" kern="1200"/>
        </a:p>
      </dsp:txBody>
      <dsp:txXfrm>
        <a:off x="7229475" y="39687"/>
        <a:ext cx="3286125" cy="1971675"/>
      </dsp:txXfrm>
    </dsp:sp>
    <dsp:sp modelId="{5F242BDA-9DEB-4032-9F4D-421205BB96B3}">
      <dsp:nvSpPr>
        <dsp:cNvPr id="0" name=""/>
        <dsp:cNvSpPr/>
      </dsp:nvSpPr>
      <dsp:spPr>
        <a:xfrm>
          <a:off x="0" y="2339975"/>
          <a:ext cx="3286125" cy="1971675"/>
        </a:xfrm>
        <a:prstGeom prst="rect">
          <a:avLst/>
        </a:prstGeom>
        <a:gradFill rotWithShape="0">
          <a:gsLst>
            <a:gs pos="0">
              <a:schemeClr val="accent2">
                <a:hueOff val="3866168"/>
                <a:satOff val="-11096"/>
                <a:lumOff val="-17765"/>
                <a:alphaOff val="0"/>
                <a:satMod val="103000"/>
                <a:lumMod val="102000"/>
                <a:tint val="94000"/>
              </a:schemeClr>
            </a:gs>
            <a:gs pos="50000">
              <a:schemeClr val="accent2">
                <a:hueOff val="3866168"/>
                <a:satOff val="-11096"/>
                <a:lumOff val="-17765"/>
                <a:alphaOff val="0"/>
                <a:satMod val="110000"/>
                <a:lumMod val="100000"/>
                <a:shade val="100000"/>
              </a:schemeClr>
            </a:gs>
            <a:gs pos="100000">
              <a:schemeClr val="accent2">
                <a:hueOff val="3866168"/>
                <a:satOff val="-11096"/>
                <a:lumOff val="-17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Critical period: Bowlby argued that the first 5 years of a child's life is the most important period with regard to secure attachment.</a:t>
          </a:r>
          <a:endParaRPr lang="en-US" sz="1800" kern="1200"/>
        </a:p>
      </dsp:txBody>
      <dsp:txXfrm>
        <a:off x="0" y="2339975"/>
        <a:ext cx="3286125" cy="1971675"/>
      </dsp:txXfrm>
    </dsp:sp>
    <dsp:sp modelId="{CB4DD18B-E0E5-4843-98E0-99BC80B89359}">
      <dsp:nvSpPr>
        <dsp:cNvPr id="0" name=""/>
        <dsp:cNvSpPr/>
      </dsp:nvSpPr>
      <dsp:spPr>
        <a:xfrm>
          <a:off x="3614737" y="2339975"/>
          <a:ext cx="3286125" cy="1971675"/>
        </a:xfrm>
        <a:prstGeom prst="rect">
          <a:avLst/>
        </a:prstGeom>
        <a:gradFill rotWithShape="0">
          <a:gsLst>
            <a:gs pos="0">
              <a:schemeClr val="accent2">
                <a:hueOff val="5154890"/>
                <a:satOff val="-14794"/>
                <a:lumOff val="-23687"/>
                <a:alphaOff val="0"/>
                <a:satMod val="103000"/>
                <a:lumMod val="102000"/>
                <a:tint val="94000"/>
              </a:schemeClr>
            </a:gs>
            <a:gs pos="50000">
              <a:schemeClr val="accent2">
                <a:hueOff val="5154890"/>
                <a:satOff val="-14794"/>
                <a:lumOff val="-23687"/>
                <a:alphaOff val="0"/>
                <a:satMod val="110000"/>
                <a:lumMod val="100000"/>
                <a:shade val="100000"/>
              </a:schemeClr>
            </a:gs>
            <a:gs pos="100000">
              <a:schemeClr val="accent2">
                <a:hueOff val="5154890"/>
                <a:satOff val="-14794"/>
                <a:lumOff val="-2368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Relavance to Early Years Development: A child''s ability to manage their emotions, to socially engage, and to think are all dependant on having secure attachments.</a:t>
          </a:r>
          <a:endParaRPr lang="en-US" sz="1800" kern="1200"/>
        </a:p>
      </dsp:txBody>
      <dsp:txXfrm>
        <a:off x="3614737" y="2339975"/>
        <a:ext cx="3286125" cy="1971675"/>
      </dsp:txXfrm>
    </dsp:sp>
    <dsp:sp modelId="{CFA91429-0968-4BFB-B6D8-BD4300FA3C97}">
      <dsp:nvSpPr>
        <dsp:cNvPr id="0" name=""/>
        <dsp:cNvSpPr/>
      </dsp:nvSpPr>
      <dsp:spPr>
        <a:xfrm>
          <a:off x="7229475" y="2339975"/>
          <a:ext cx="3286125" cy="1971675"/>
        </a:xfrm>
        <a:prstGeom prst="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Insecure attachment may lead to behaviours such as anxiety, withdrawal, or difficulty constructing relationships with peers</a:t>
          </a:r>
          <a:endParaRPr lang="en-US" sz="18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BA8594-181D-44A8-A98B-C523C1EA2DA9}">
      <dsp:nvSpPr>
        <dsp:cNvPr id="0" name=""/>
        <dsp:cNvSpPr/>
      </dsp:nvSpPr>
      <dsp:spPr>
        <a:xfrm rot="5400000">
          <a:off x="6301587" y="-2303662"/>
          <a:ext cx="1698041" cy="6729984"/>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None/>
          </a:pPr>
          <a:r>
            <a:rPr lang="en-GB" sz="1000" b="0" i="0" kern="1200" dirty="0"/>
            <a:t>◦ Separation Anxiety:</a:t>
          </a:r>
          <a:endParaRPr lang="en-GB" sz="1000" kern="1200" dirty="0"/>
        </a:p>
        <a:p>
          <a:pPr marL="57150" lvl="1" indent="-57150" algn="l" defTabSz="444500">
            <a:lnSpc>
              <a:spcPct val="90000"/>
            </a:lnSpc>
            <a:spcBef>
              <a:spcPct val="0"/>
            </a:spcBef>
            <a:spcAft>
              <a:spcPct val="15000"/>
            </a:spcAft>
            <a:buNone/>
          </a:pPr>
          <a:r>
            <a:rPr lang="en-GB" sz="1000" b="0" i="0" kern="1200"/>
            <a:t>◦ Per Bowlby’s theory, Amira’s distress upon separation might originate from an insecure attachment style or an inability to transition from one caregiver to the next and adapt to unfamiliar caregivers.</a:t>
          </a:r>
        </a:p>
        <a:p>
          <a:pPr marL="57150" lvl="1" indent="-57150" algn="l" defTabSz="444500">
            <a:lnSpc>
              <a:spcPct val="90000"/>
            </a:lnSpc>
            <a:spcBef>
              <a:spcPct val="0"/>
            </a:spcBef>
            <a:spcAft>
              <a:spcPct val="15000"/>
            </a:spcAft>
            <a:buNone/>
          </a:pPr>
          <a:r>
            <a:rPr lang="en-GB" sz="1000" b="0" i="0" kern="1200"/>
            <a:t>◦ Limited Verbal Communication:</a:t>
          </a:r>
        </a:p>
        <a:p>
          <a:pPr marL="57150" lvl="1" indent="-57150" algn="l" defTabSz="444500">
            <a:lnSpc>
              <a:spcPct val="90000"/>
            </a:lnSpc>
            <a:spcBef>
              <a:spcPct val="0"/>
            </a:spcBef>
            <a:spcAft>
              <a:spcPct val="15000"/>
            </a:spcAft>
            <a:buNone/>
          </a:pPr>
          <a:r>
            <a:rPr lang="en-GB" sz="1000" b="0" i="0" kern="1200"/>
            <a:t>◦ Amira’s emotional distress and level of anxiety might be interfering with her ability to acquire language, due to the fact that cognitive processes necessary for verbal expression are likely blocked.</a:t>
          </a:r>
        </a:p>
        <a:p>
          <a:pPr marL="57150" lvl="1" indent="-57150" algn="l" defTabSz="444500">
            <a:lnSpc>
              <a:spcPct val="90000"/>
            </a:lnSpc>
            <a:spcBef>
              <a:spcPct val="0"/>
            </a:spcBef>
            <a:spcAft>
              <a:spcPct val="15000"/>
            </a:spcAft>
            <a:buNone/>
          </a:pPr>
          <a:r>
            <a:rPr lang="en-GB" sz="1000" b="0" i="0" kern="1200"/>
            <a:t>◦ Difficulty Engaging in Group Play:</a:t>
          </a:r>
        </a:p>
        <a:p>
          <a:pPr marL="57150" lvl="1" indent="-57150" algn="l" defTabSz="444500">
            <a:lnSpc>
              <a:spcPct val="90000"/>
            </a:lnSpc>
            <a:spcBef>
              <a:spcPct val="0"/>
            </a:spcBef>
            <a:spcAft>
              <a:spcPct val="15000"/>
            </a:spcAft>
            <a:buNone/>
          </a:pPr>
          <a:r>
            <a:rPr lang="en-GB" sz="1000" b="0" i="0" kern="1200" dirty="0"/>
            <a:t>◦ Bowlby highlights the importance of secure attachment in developing social confidence and trust, which are necessary for peer engagement.</a:t>
          </a:r>
        </a:p>
      </dsp:txBody>
      <dsp:txXfrm rot="-5400000">
        <a:off x="3785616" y="295201"/>
        <a:ext cx="6647092" cy="1532257"/>
      </dsp:txXfrm>
    </dsp:sp>
    <dsp:sp modelId="{7A9D4CCC-8908-495B-8CCE-9D7F24D94682}">
      <dsp:nvSpPr>
        <dsp:cNvPr id="0" name=""/>
        <dsp:cNvSpPr/>
      </dsp:nvSpPr>
      <dsp:spPr>
        <a:xfrm>
          <a:off x="0" y="53"/>
          <a:ext cx="3785616" cy="212255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GB" sz="3700" kern="1200"/>
            <a:t>Analysis of Amira’s Behaviour</a:t>
          </a:r>
        </a:p>
      </dsp:txBody>
      <dsp:txXfrm>
        <a:off x="103614" y="103667"/>
        <a:ext cx="3578388" cy="1915324"/>
      </dsp:txXfrm>
    </dsp:sp>
    <dsp:sp modelId="{2BB9FADE-5A3A-431F-A13D-D42619662145}">
      <dsp:nvSpPr>
        <dsp:cNvPr id="0" name=""/>
        <dsp:cNvSpPr/>
      </dsp:nvSpPr>
      <dsp:spPr>
        <a:xfrm rot="5400000">
          <a:off x="6301587" y="-74983"/>
          <a:ext cx="1698041" cy="6729984"/>
        </a:xfrm>
        <a:prstGeom prst="round2SameRect">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Font typeface="Arial" panose="020B0604020202020204" pitchFamily="34" charset="0"/>
            <a:buChar char="•"/>
          </a:pPr>
          <a:r>
            <a:rPr lang="en-GB" sz="1000" b="0" i="0" kern="1200"/>
            <a:t>Relieving anxiety through nursery staff secure attachment.</a:t>
          </a:r>
          <a:endParaRPr lang="en-GB" sz="1000" kern="1200"/>
        </a:p>
        <a:p>
          <a:pPr marL="57150" lvl="1" indent="-57150" algn="l" defTabSz="444500">
            <a:lnSpc>
              <a:spcPct val="90000"/>
            </a:lnSpc>
            <a:spcBef>
              <a:spcPct val="0"/>
            </a:spcBef>
            <a:spcAft>
              <a:spcPct val="15000"/>
            </a:spcAft>
            <a:buFont typeface="Arial" panose="020B0604020202020204" pitchFamily="34" charset="0"/>
            <a:buChar char="•"/>
          </a:pPr>
          <a:r>
            <a:rPr lang="en-GB" sz="1000" b="0" i="0" kern="1200"/>
            <a:t>Encouraging additional opportunities for verbal interaction and communication.</a:t>
          </a:r>
        </a:p>
        <a:p>
          <a:pPr marL="57150" lvl="1" indent="-57150" algn="l" defTabSz="444500">
            <a:lnSpc>
              <a:spcPct val="90000"/>
            </a:lnSpc>
            <a:spcBef>
              <a:spcPct val="0"/>
            </a:spcBef>
            <a:spcAft>
              <a:spcPct val="15000"/>
            </a:spcAft>
            <a:buFont typeface="Arial" panose="020B0604020202020204" pitchFamily="34" charset="0"/>
            <a:buChar char="•"/>
          </a:pPr>
          <a:r>
            <a:rPr lang="en-GB" sz="1000" b="0" i="0" kern="1200"/>
            <a:t>Supporting emotional and cognitive growth through a structured setting.</a:t>
          </a:r>
        </a:p>
        <a:p>
          <a:pPr marL="57150" lvl="1" indent="-57150" algn="l" defTabSz="444500">
            <a:lnSpc>
              <a:spcPct val="90000"/>
            </a:lnSpc>
            <a:spcBef>
              <a:spcPct val="0"/>
            </a:spcBef>
            <a:spcAft>
              <a:spcPct val="15000"/>
            </a:spcAft>
            <a:buNone/>
          </a:pPr>
          <a:endParaRPr lang="en-GB" sz="1000" kern="1200"/>
        </a:p>
      </dsp:txBody>
      <dsp:txXfrm rot="-5400000">
        <a:off x="3785616" y="2523880"/>
        <a:ext cx="6647092" cy="1532257"/>
      </dsp:txXfrm>
    </dsp:sp>
    <dsp:sp modelId="{710BC7C2-2283-41C2-A505-324558B1D9C7}">
      <dsp:nvSpPr>
        <dsp:cNvPr id="0" name=""/>
        <dsp:cNvSpPr/>
      </dsp:nvSpPr>
      <dsp:spPr>
        <a:xfrm>
          <a:off x="0" y="2228732"/>
          <a:ext cx="3785616" cy="2122552"/>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GB" sz="3700" kern="1200"/>
            <a:t>Developmental Needs Identified</a:t>
          </a:r>
        </a:p>
      </dsp:txBody>
      <dsp:txXfrm>
        <a:off x="103614" y="2332346"/>
        <a:ext cx="3578388" cy="19153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A984B-AC79-4102-8D2E-63665DD41D6C}">
      <dsp:nvSpPr>
        <dsp:cNvPr id="0" name=""/>
        <dsp:cNvSpPr/>
      </dsp:nvSpPr>
      <dsp:spPr>
        <a:xfrm>
          <a:off x="3953" y="131733"/>
          <a:ext cx="2377306" cy="3744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kern="1200" dirty="0"/>
            <a:t>Social Development</a:t>
          </a:r>
        </a:p>
      </dsp:txBody>
      <dsp:txXfrm>
        <a:off x="3953" y="131733"/>
        <a:ext cx="2377306" cy="374400"/>
      </dsp:txXfrm>
    </dsp:sp>
    <dsp:sp modelId="{AC56C8C8-CB0D-4106-8A8D-6365CCD06F7B}">
      <dsp:nvSpPr>
        <dsp:cNvPr id="0" name=""/>
        <dsp:cNvSpPr/>
      </dsp:nvSpPr>
      <dsp:spPr>
        <a:xfrm>
          <a:off x="3953" y="506133"/>
          <a:ext cx="2377306" cy="371347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b="0" i="0" kern="1200" dirty="0"/>
            <a:t>Example Activity: Selected the coordinated sensory experience exercises</a:t>
          </a:r>
          <a:endParaRPr lang="en-GB" sz="1300" kern="1200" dirty="0"/>
        </a:p>
        <a:p>
          <a:pPr marL="114300" lvl="1" indent="-114300" algn="l" defTabSz="577850">
            <a:lnSpc>
              <a:spcPct val="90000"/>
            </a:lnSpc>
            <a:spcBef>
              <a:spcPct val="0"/>
            </a:spcBef>
            <a:spcAft>
              <a:spcPct val="15000"/>
            </a:spcAft>
            <a:buNone/>
          </a:pPr>
          <a:r>
            <a:rPr lang="en-GB" sz="1300" b="0" i="0" kern="1200"/>
            <a:t>Encourage cooperative interaction between peers over a sensory table filled with sand or water.</a:t>
          </a:r>
        </a:p>
        <a:p>
          <a:pPr marL="114300" lvl="1" indent="-114300" algn="l" defTabSz="577850">
            <a:lnSpc>
              <a:spcPct val="90000"/>
            </a:lnSpc>
            <a:spcBef>
              <a:spcPct val="0"/>
            </a:spcBef>
            <a:spcAft>
              <a:spcPct val="15000"/>
            </a:spcAft>
            <a:buNone/>
          </a:pPr>
          <a:r>
            <a:rPr lang="en-GB" sz="1300" b="0" i="0" kern="1200"/>
            <a:t>The key worker can support social participation by encouraging sharing and waiting in turn through positive reinforcement.</a:t>
          </a:r>
        </a:p>
        <a:p>
          <a:pPr marL="114300" lvl="1" indent="-114300" algn="l" defTabSz="577850">
            <a:lnSpc>
              <a:spcPct val="90000"/>
            </a:lnSpc>
            <a:spcBef>
              <a:spcPct val="0"/>
            </a:spcBef>
            <a:spcAft>
              <a:spcPct val="15000"/>
            </a:spcAft>
            <a:buNone/>
          </a:pPr>
          <a:endParaRPr lang="en-GB" sz="1300" kern="1200" dirty="0"/>
        </a:p>
      </dsp:txBody>
      <dsp:txXfrm>
        <a:off x="3953" y="506133"/>
        <a:ext cx="2377306" cy="3713470"/>
      </dsp:txXfrm>
    </dsp:sp>
    <dsp:sp modelId="{73B41361-D743-402D-B72E-C9CA170F2E38}">
      <dsp:nvSpPr>
        <dsp:cNvPr id="0" name=""/>
        <dsp:cNvSpPr/>
      </dsp:nvSpPr>
      <dsp:spPr>
        <a:xfrm>
          <a:off x="2714082" y="131733"/>
          <a:ext cx="2377306" cy="374400"/>
        </a:xfrm>
        <a:prstGeom prst="rect">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kern="1200" dirty="0"/>
            <a:t>Emotional Development</a:t>
          </a:r>
        </a:p>
      </dsp:txBody>
      <dsp:txXfrm>
        <a:off x="2714082" y="131733"/>
        <a:ext cx="2377306" cy="374400"/>
      </dsp:txXfrm>
    </dsp:sp>
    <dsp:sp modelId="{30DFCF0A-2336-4360-A597-5DCD21A5DA5D}">
      <dsp:nvSpPr>
        <dsp:cNvPr id="0" name=""/>
        <dsp:cNvSpPr/>
      </dsp:nvSpPr>
      <dsp:spPr>
        <a:xfrm>
          <a:off x="2714082" y="506133"/>
          <a:ext cx="2377306" cy="3713470"/>
        </a:xfrm>
        <a:prstGeom prst="rect">
          <a:avLst/>
        </a:prstGeom>
        <a:solidFill>
          <a:schemeClr val="accent2">
            <a:tint val="40000"/>
            <a:alpha val="90000"/>
            <a:hueOff val="2244908"/>
            <a:satOff val="-20744"/>
            <a:lumOff val="-2338"/>
            <a:alphaOff val="0"/>
          </a:schemeClr>
        </a:solidFill>
        <a:ln w="19050" cap="flat" cmpd="sng" algn="ctr">
          <a:solidFill>
            <a:schemeClr val="accent2">
              <a:tint val="40000"/>
              <a:alpha val="90000"/>
              <a:hueOff val="2244908"/>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None/>
          </a:pPr>
          <a:r>
            <a:rPr lang="en-GB" sz="1300" b="0" i="0" kern="1200" dirty="0"/>
            <a:t>• To ensure trust and emotional safety, keep the same key person who will provide stable and consistent care.</a:t>
          </a:r>
          <a:endParaRPr lang="en-GB" sz="1300" kern="1200" dirty="0"/>
        </a:p>
        <a:p>
          <a:pPr marL="114300" lvl="1" indent="-114300" algn="l" defTabSz="577850">
            <a:lnSpc>
              <a:spcPct val="90000"/>
            </a:lnSpc>
            <a:spcBef>
              <a:spcPct val="0"/>
            </a:spcBef>
            <a:spcAft>
              <a:spcPct val="15000"/>
            </a:spcAft>
            <a:buNone/>
          </a:pPr>
          <a:r>
            <a:rPr lang="en-GB" sz="1300" b="0" i="0" kern="1200" dirty="0"/>
            <a:t>• Gradual separation techniques such as short stays with the caregivers during drop-off and then waving goodbye during any drop-off to signal the initial separation.</a:t>
          </a:r>
        </a:p>
        <a:p>
          <a:pPr marL="114300" lvl="1" indent="-114300" algn="l" defTabSz="577850">
            <a:lnSpc>
              <a:spcPct val="90000"/>
            </a:lnSpc>
            <a:spcBef>
              <a:spcPct val="0"/>
            </a:spcBef>
            <a:spcAft>
              <a:spcPct val="15000"/>
            </a:spcAft>
            <a:buNone/>
          </a:pPr>
          <a:r>
            <a:rPr lang="en-GB" sz="1300" b="0" i="0" kern="1200"/>
            <a:t>• Providing a fixed structure to the day, gives children a clear framework which eliminates gaps in understanding and supports their sense of safety.</a:t>
          </a:r>
        </a:p>
        <a:p>
          <a:pPr marL="114300" lvl="1" indent="-114300" algn="l" defTabSz="577850">
            <a:lnSpc>
              <a:spcPct val="90000"/>
            </a:lnSpc>
            <a:spcBef>
              <a:spcPct val="0"/>
            </a:spcBef>
            <a:spcAft>
              <a:spcPct val="15000"/>
            </a:spcAft>
            <a:buNone/>
          </a:pPr>
          <a:endParaRPr lang="en-GB" sz="1300" kern="1200" dirty="0"/>
        </a:p>
      </dsp:txBody>
      <dsp:txXfrm>
        <a:off x="2714082" y="506133"/>
        <a:ext cx="2377306" cy="3713470"/>
      </dsp:txXfrm>
    </dsp:sp>
    <dsp:sp modelId="{5B999881-6214-4343-B726-3A71722EC7B0}">
      <dsp:nvSpPr>
        <dsp:cNvPr id="0" name=""/>
        <dsp:cNvSpPr/>
      </dsp:nvSpPr>
      <dsp:spPr>
        <a:xfrm>
          <a:off x="5424211" y="131733"/>
          <a:ext cx="2377306" cy="374400"/>
        </a:xfrm>
        <a:prstGeom prst="rect">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kern="1200" dirty="0"/>
            <a:t>Physical Development</a:t>
          </a:r>
        </a:p>
      </dsp:txBody>
      <dsp:txXfrm>
        <a:off x="5424211" y="131733"/>
        <a:ext cx="2377306" cy="374400"/>
      </dsp:txXfrm>
    </dsp:sp>
    <dsp:sp modelId="{9D631496-5547-4C7E-8036-3FEADABB6F5E}">
      <dsp:nvSpPr>
        <dsp:cNvPr id="0" name=""/>
        <dsp:cNvSpPr/>
      </dsp:nvSpPr>
      <dsp:spPr>
        <a:xfrm>
          <a:off x="5424211" y="506133"/>
          <a:ext cx="2377306" cy="3713470"/>
        </a:xfrm>
        <a:prstGeom prst="rect">
          <a:avLst/>
        </a:prstGeom>
        <a:solidFill>
          <a:schemeClr val="accent2">
            <a:tint val="40000"/>
            <a:alpha val="90000"/>
            <a:hueOff val="4489816"/>
            <a:satOff val="-41488"/>
            <a:lumOff val="-4677"/>
            <a:alphaOff val="0"/>
          </a:schemeClr>
        </a:solidFill>
        <a:ln w="19050" cap="flat" cmpd="sng" algn="ctr">
          <a:solidFill>
            <a:schemeClr val="accent2">
              <a:tint val="40000"/>
              <a:alpha val="90000"/>
              <a:hueOff val="4489816"/>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Font typeface="Arial" panose="020B0604020202020204" pitchFamily="34" charset="0"/>
            <a:buChar char="•"/>
          </a:pPr>
          <a:r>
            <a:rPr lang="en-GB" sz="1300" b="0" i="0" kern="1200" dirty="0"/>
            <a:t>Sample outdoor activity.</a:t>
          </a:r>
          <a:endParaRPr lang="en-GB" sz="1300" kern="1200" dirty="0"/>
        </a:p>
        <a:p>
          <a:pPr marL="114300" lvl="1" indent="-114300" algn="l" defTabSz="577850">
            <a:lnSpc>
              <a:spcPct val="90000"/>
            </a:lnSpc>
            <a:spcBef>
              <a:spcPct val="0"/>
            </a:spcBef>
            <a:spcAft>
              <a:spcPct val="15000"/>
            </a:spcAft>
            <a:buFont typeface="Arial" panose="020B0604020202020204" pitchFamily="34" charset="0"/>
            <a:buChar char="•"/>
          </a:pPr>
          <a:r>
            <a:rPr lang="en-GB" sz="1300" b="0" i="0" kern="1200"/>
            <a:t>Prepare a series of challenges that allow children to practice gross motor skills (i.e., climbing, jumping, balancing).</a:t>
          </a:r>
        </a:p>
        <a:p>
          <a:pPr marL="114300" lvl="1" indent="-114300" algn="l" defTabSz="577850">
            <a:lnSpc>
              <a:spcPct val="90000"/>
            </a:lnSpc>
            <a:spcBef>
              <a:spcPct val="0"/>
            </a:spcBef>
            <a:spcAft>
              <a:spcPct val="15000"/>
            </a:spcAft>
            <a:buFont typeface="Arial" panose="020B0604020202020204" pitchFamily="34" charset="0"/>
            <a:buChar char="•"/>
          </a:pPr>
          <a:r>
            <a:rPr lang="en-GB" sz="1300" b="0" i="0" kern="1200" dirty="0"/>
            <a:t>Incorporate exercises for fine motor skills (i.e., threading beads, drawing on vertical easels).</a:t>
          </a:r>
        </a:p>
      </dsp:txBody>
      <dsp:txXfrm>
        <a:off x="5424211" y="506133"/>
        <a:ext cx="2377306" cy="3713470"/>
      </dsp:txXfrm>
    </dsp:sp>
    <dsp:sp modelId="{45C162E6-AAB7-421B-852E-333DAC3EAFA6}">
      <dsp:nvSpPr>
        <dsp:cNvPr id="0" name=""/>
        <dsp:cNvSpPr/>
      </dsp:nvSpPr>
      <dsp:spPr>
        <a:xfrm>
          <a:off x="8134340" y="131733"/>
          <a:ext cx="2377306" cy="374400"/>
        </a:xfrm>
        <a:prstGeom prst="rect">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kern="1200" dirty="0"/>
            <a:t>Cognitive Development</a:t>
          </a:r>
        </a:p>
      </dsp:txBody>
      <dsp:txXfrm>
        <a:off x="8134340" y="131733"/>
        <a:ext cx="2377306" cy="374400"/>
      </dsp:txXfrm>
    </dsp:sp>
    <dsp:sp modelId="{B9A32019-441C-405D-AA36-77A2C5DD7F88}">
      <dsp:nvSpPr>
        <dsp:cNvPr id="0" name=""/>
        <dsp:cNvSpPr/>
      </dsp:nvSpPr>
      <dsp:spPr>
        <a:xfrm>
          <a:off x="8134340" y="506133"/>
          <a:ext cx="2377306" cy="3713470"/>
        </a:xfrm>
        <a:prstGeom prst="rect">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None/>
          </a:pPr>
          <a:r>
            <a:rPr lang="en-GB" sz="1300" b="0" i="0" kern="1200" dirty="0"/>
            <a:t>◦ Sample Exercise: Puppet Play Live Narration.</a:t>
          </a:r>
          <a:endParaRPr lang="en-GB" sz="1300" kern="1200" dirty="0"/>
        </a:p>
        <a:p>
          <a:pPr marL="114300" lvl="1" indent="-114300" algn="l" defTabSz="577850">
            <a:lnSpc>
              <a:spcPct val="90000"/>
            </a:lnSpc>
            <a:spcBef>
              <a:spcPct val="0"/>
            </a:spcBef>
            <a:spcAft>
              <a:spcPct val="15000"/>
            </a:spcAft>
            <a:buNone/>
          </a:pPr>
          <a:r>
            <a:rPr lang="en-GB" sz="1300" b="0" i="0" kern="1200" dirty="0"/>
            <a:t>◦ Tell age-appropriate stories that touch on themes of friendship and trust and invite Amira’s participation by having her repeat a phrase or answer a question.</a:t>
          </a:r>
        </a:p>
        <a:p>
          <a:pPr marL="114300" lvl="1" indent="-114300" algn="l" defTabSz="577850">
            <a:lnSpc>
              <a:spcPct val="90000"/>
            </a:lnSpc>
            <a:spcBef>
              <a:spcPct val="0"/>
            </a:spcBef>
            <a:spcAft>
              <a:spcPct val="15000"/>
            </a:spcAft>
            <a:buNone/>
          </a:pPr>
          <a:r>
            <a:rPr lang="en-GB" sz="1300" b="0" i="0" kern="1200" dirty="0"/>
            <a:t>◦ Use props and visuals to aid in story narration and enhance imagination and language skills.</a:t>
          </a:r>
        </a:p>
      </dsp:txBody>
      <dsp:txXfrm>
        <a:off x="8134340" y="506133"/>
        <a:ext cx="2377306" cy="3713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8BAC9-67CE-4BDE-B59C-6F7995336AFA}">
      <dsp:nvSpPr>
        <dsp:cNvPr id="0" name=""/>
        <dsp:cNvSpPr/>
      </dsp:nvSpPr>
      <dsp:spPr>
        <a:xfrm rot="5400000">
          <a:off x="6301587" y="-2303662"/>
          <a:ext cx="1698041" cy="6729984"/>
        </a:xfrm>
        <a:prstGeom prst="round2Same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None/>
          </a:pPr>
          <a:r>
            <a:rPr lang="en-GB" sz="1400" b="0" i="0" kern="1200" dirty="0"/>
            <a:t>• Genetic factors might impact Amira's behaviour and risk of developing anxiety.</a:t>
          </a:r>
          <a:endParaRPr lang="en-GB" sz="1400" kern="1200" dirty="0"/>
        </a:p>
        <a:p>
          <a:pPr marL="114300" lvl="1" indent="-114300" algn="l" defTabSz="622300">
            <a:lnSpc>
              <a:spcPct val="90000"/>
            </a:lnSpc>
            <a:spcBef>
              <a:spcPct val="0"/>
            </a:spcBef>
            <a:spcAft>
              <a:spcPct val="15000"/>
            </a:spcAft>
            <a:buNone/>
          </a:pPr>
          <a:r>
            <a:rPr lang="en-GB" sz="1400" b="0" i="0" kern="1200" dirty="0"/>
            <a:t>• Amira's ability to manage and express her emotions and learn different languages has to do with her brain development.</a:t>
          </a:r>
        </a:p>
      </dsp:txBody>
      <dsp:txXfrm rot="-5400000">
        <a:off x="3785616" y="295201"/>
        <a:ext cx="6647092" cy="1532257"/>
      </dsp:txXfrm>
    </dsp:sp>
    <dsp:sp modelId="{5EB78619-B960-4444-B75B-100FFBBF7F8F}">
      <dsp:nvSpPr>
        <dsp:cNvPr id="0" name=""/>
        <dsp:cNvSpPr/>
      </dsp:nvSpPr>
      <dsp:spPr>
        <a:xfrm>
          <a:off x="0" y="53"/>
          <a:ext cx="3785616" cy="212255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Biological Influence</a:t>
          </a:r>
        </a:p>
      </dsp:txBody>
      <dsp:txXfrm>
        <a:off x="103614" y="103667"/>
        <a:ext cx="3578388" cy="1915324"/>
      </dsp:txXfrm>
    </dsp:sp>
    <dsp:sp modelId="{AFE20A07-E2C9-4AA9-BEC0-70700CD6B004}">
      <dsp:nvSpPr>
        <dsp:cNvPr id="0" name=""/>
        <dsp:cNvSpPr/>
      </dsp:nvSpPr>
      <dsp:spPr>
        <a:xfrm rot="5400000">
          <a:off x="6301587" y="-74983"/>
          <a:ext cx="1698041" cy="6729984"/>
        </a:xfrm>
        <a:prstGeom prst="round2Same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None/>
          </a:pPr>
          <a:r>
            <a:rPr lang="en-GB" sz="1400" b="0" i="0" kern="1200" dirty="0"/>
            <a:t>• Amira's ability to cope with and manage separation and how she develops attachment relationships depends on how close she is with her main caregivers.</a:t>
          </a:r>
          <a:endParaRPr lang="en-GB" sz="1400" kern="1200" dirty="0"/>
        </a:p>
        <a:p>
          <a:pPr marL="114300" lvl="1" indent="-114300" algn="l" defTabSz="622300">
            <a:lnSpc>
              <a:spcPct val="90000"/>
            </a:lnSpc>
            <a:spcBef>
              <a:spcPct val="0"/>
            </a:spcBef>
            <a:spcAft>
              <a:spcPct val="15000"/>
            </a:spcAft>
            <a:buNone/>
          </a:pPr>
          <a:r>
            <a:rPr lang="en-GB" sz="1400" b="0" i="0" kern="1200"/>
            <a:t>• The nursery setting allows Amira to socially interact, gain new knowledge and skills, and allows her to discover.</a:t>
          </a:r>
        </a:p>
        <a:p>
          <a:pPr marL="114300" lvl="1" indent="-114300" algn="l" defTabSz="622300">
            <a:lnSpc>
              <a:spcPct val="90000"/>
            </a:lnSpc>
            <a:spcBef>
              <a:spcPct val="0"/>
            </a:spcBef>
            <a:spcAft>
              <a:spcPct val="15000"/>
            </a:spcAft>
            <a:buNone/>
          </a:pPr>
          <a:r>
            <a:rPr lang="en-GB" sz="1400" b="0" i="0" kern="1200" dirty="0"/>
            <a:t>• Amira’s growth and development could also be impacted by the society’s (her culture) expectations of how to communicate, parent, and/or discipline a child.</a:t>
          </a:r>
        </a:p>
      </dsp:txBody>
      <dsp:txXfrm rot="-5400000">
        <a:off x="3785616" y="2523880"/>
        <a:ext cx="6647092" cy="1532257"/>
      </dsp:txXfrm>
    </dsp:sp>
    <dsp:sp modelId="{F85459A1-F894-47D4-949C-CD69FC3197FA}">
      <dsp:nvSpPr>
        <dsp:cNvPr id="0" name=""/>
        <dsp:cNvSpPr/>
      </dsp:nvSpPr>
      <dsp:spPr>
        <a:xfrm>
          <a:off x="0" y="2228732"/>
          <a:ext cx="3785616" cy="212255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Environmental Influence</a:t>
          </a:r>
        </a:p>
      </dsp:txBody>
      <dsp:txXfrm>
        <a:off x="103614" y="2332346"/>
        <a:ext cx="3578388" cy="19153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C0132-0FA7-4903-824B-1CEBF6F98C5D}">
      <dsp:nvSpPr>
        <dsp:cNvPr id="0" name=""/>
        <dsp:cNvSpPr/>
      </dsp:nvSpPr>
      <dsp:spPr>
        <a:xfrm>
          <a:off x="51" y="258533"/>
          <a:ext cx="4913783" cy="6336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Strengths</a:t>
          </a:r>
        </a:p>
      </dsp:txBody>
      <dsp:txXfrm>
        <a:off x="51" y="258533"/>
        <a:ext cx="4913783" cy="633600"/>
      </dsp:txXfrm>
    </dsp:sp>
    <dsp:sp modelId="{552A927C-BE5E-4BE2-878B-65C9D1437BA8}">
      <dsp:nvSpPr>
        <dsp:cNvPr id="0" name=""/>
        <dsp:cNvSpPr/>
      </dsp:nvSpPr>
      <dsp:spPr>
        <a:xfrm>
          <a:off x="51" y="892133"/>
          <a:ext cx="4913783" cy="320067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None/>
          </a:pPr>
          <a:r>
            <a:rPr lang="en-GB" sz="2200" b="0" i="0" kern="1200" dirty="0"/>
            <a:t>◦Emphasizes the significance of the caregiver's role in the stage of emotional social development.</a:t>
          </a:r>
          <a:endParaRPr lang="en-GB" sz="2200" kern="1200" dirty="0"/>
        </a:p>
        <a:p>
          <a:pPr marL="228600" lvl="1" indent="-228600" algn="l" defTabSz="977900">
            <a:lnSpc>
              <a:spcPct val="90000"/>
            </a:lnSpc>
            <a:spcBef>
              <a:spcPct val="0"/>
            </a:spcBef>
            <a:spcAft>
              <a:spcPct val="15000"/>
            </a:spcAft>
            <a:buNone/>
          </a:pPr>
          <a:r>
            <a:rPr lang="en-GB" sz="2200" b="0" i="0" kern="1200" dirty="0"/>
            <a:t>◦ Gives an understanding of the cause of certain behaviours like separation anxiety and social withdrawal.</a:t>
          </a:r>
        </a:p>
        <a:p>
          <a:pPr marL="228600" lvl="1" indent="-228600" algn="l" defTabSz="977900">
            <a:lnSpc>
              <a:spcPct val="90000"/>
            </a:lnSpc>
            <a:spcBef>
              <a:spcPct val="0"/>
            </a:spcBef>
            <a:spcAft>
              <a:spcPct val="15000"/>
            </a:spcAft>
            <a:buNone/>
          </a:pPr>
          <a:r>
            <a:rPr lang="en-GB" sz="2200" b="0" i="0" kern="1200" dirty="0"/>
            <a:t>◦ Gives detailed directions to practitioners on fostering secure attachments.</a:t>
          </a:r>
        </a:p>
      </dsp:txBody>
      <dsp:txXfrm>
        <a:off x="51" y="892133"/>
        <a:ext cx="4913783" cy="3200670"/>
      </dsp:txXfrm>
    </dsp:sp>
    <dsp:sp modelId="{9C507DCA-F2EE-43FD-B133-9D17C70F7561}">
      <dsp:nvSpPr>
        <dsp:cNvPr id="0" name=""/>
        <dsp:cNvSpPr/>
      </dsp:nvSpPr>
      <dsp:spPr>
        <a:xfrm>
          <a:off x="5601764" y="258533"/>
          <a:ext cx="4913783" cy="633600"/>
        </a:xfrm>
        <a:prstGeom prst="rect">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Limitations</a:t>
          </a:r>
        </a:p>
      </dsp:txBody>
      <dsp:txXfrm>
        <a:off x="5601764" y="258533"/>
        <a:ext cx="4913783" cy="633600"/>
      </dsp:txXfrm>
    </dsp:sp>
    <dsp:sp modelId="{862512A9-A3D7-4392-8C4B-EF2B94996262}">
      <dsp:nvSpPr>
        <dsp:cNvPr id="0" name=""/>
        <dsp:cNvSpPr/>
      </dsp:nvSpPr>
      <dsp:spPr>
        <a:xfrm>
          <a:off x="5601764" y="892133"/>
          <a:ext cx="4913783" cy="3200670"/>
        </a:xfrm>
        <a:prstGeom prst="rect">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None/>
          </a:pPr>
          <a:r>
            <a:rPr lang="en-GB" sz="2200" b="0" i="0" kern="1200" dirty="0"/>
            <a:t>◦ May over state the maternal attachment side and not consider the input of other caregivers enough.</a:t>
          </a:r>
          <a:endParaRPr lang="en-GB" sz="2200" kern="1200" dirty="0"/>
        </a:p>
        <a:p>
          <a:pPr marL="228600" lvl="1" indent="-228600" algn="l" defTabSz="977900">
            <a:lnSpc>
              <a:spcPct val="90000"/>
            </a:lnSpc>
            <a:spcBef>
              <a:spcPct val="0"/>
            </a:spcBef>
            <a:spcAft>
              <a:spcPct val="15000"/>
            </a:spcAft>
            <a:buNone/>
          </a:pPr>
          <a:r>
            <a:rPr lang="en-GB" sz="2200" b="0" i="0" kern="1200"/>
            <a:t>◦ Has some limited applicability in diverse cultural scenarios with different attachment patterns.</a:t>
          </a:r>
        </a:p>
        <a:p>
          <a:pPr marL="228600" lvl="1" indent="-228600" algn="l" defTabSz="977900">
            <a:lnSpc>
              <a:spcPct val="90000"/>
            </a:lnSpc>
            <a:spcBef>
              <a:spcPct val="0"/>
            </a:spcBef>
            <a:spcAft>
              <a:spcPct val="15000"/>
            </a:spcAft>
            <a:buNone/>
          </a:pPr>
          <a:r>
            <a:rPr lang="en-GB" sz="2200" b="0" i="0" kern="1200" dirty="0"/>
            <a:t>◦ Fails to consider the resilience of children with insecure attachments along with other surrounding factors.</a:t>
          </a:r>
        </a:p>
      </dsp:txBody>
      <dsp:txXfrm>
        <a:off x="5601764" y="892133"/>
        <a:ext cx="4913783" cy="32006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DE249-BA30-4758-AB88-A5D184915531}">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A3038D-927A-44A7-B97E-6B0AEF5E97CF}">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Bowlby, J. (1988). A Secure Base: Clinical Applications of Attachment Theory. London: Routledge.</a:t>
          </a:r>
          <a:endParaRPr lang="en-US" sz="2000" kern="1200"/>
        </a:p>
      </dsp:txBody>
      <dsp:txXfrm>
        <a:off x="0" y="2124"/>
        <a:ext cx="10515600" cy="724514"/>
      </dsp:txXfrm>
    </dsp:sp>
    <dsp:sp modelId="{DE7743B2-9CB8-47DE-925A-582D79509EE5}">
      <dsp:nvSpPr>
        <dsp:cNvPr id="0" name=""/>
        <dsp:cNvSpPr/>
      </dsp:nvSpPr>
      <dsp:spPr>
        <a:xfrm>
          <a:off x="0" y="72663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44E5C3-B605-4A5C-A101-CE7C7C39B8FE}">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Bretherton, I. (1992). The origins of attachment theory: John Bowlby and Mary Ainsworth. Developmental Psychology, 28(5), pp.759–775.</a:t>
          </a:r>
          <a:endParaRPr lang="en-US" sz="2000" kern="1200"/>
        </a:p>
      </dsp:txBody>
      <dsp:txXfrm>
        <a:off x="0" y="726639"/>
        <a:ext cx="10515600" cy="724514"/>
      </dsp:txXfrm>
    </dsp:sp>
    <dsp:sp modelId="{A2CFB146-8439-40BD-9CD2-93EAD87461FC}">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5C077A-B4B5-4770-826A-9B91145C757F}">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Ainsworth, M.D.S. (1979). Infant-mother attachment. American Psychologist, 34(10), pp.932–937.</a:t>
          </a:r>
          <a:endParaRPr lang="en-US" sz="2000" kern="1200"/>
        </a:p>
      </dsp:txBody>
      <dsp:txXfrm>
        <a:off x="0" y="1451154"/>
        <a:ext cx="10515600" cy="724514"/>
      </dsp:txXfrm>
    </dsp:sp>
    <dsp:sp modelId="{C6972BD6-D281-4F3F-95C4-39773E419A6C}">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DBB7CD-052D-4FB9-8ED2-5CD3999DD84D}">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L.E. (2020). Development Through the Lifespan. 7th ed. Boston: Pearson Education.</a:t>
          </a:r>
          <a:endParaRPr lang="en-US" sz="2000" kern="1200"/>
        </a:p>
      </dsp:txBody>
      <dsp:txXfrm>
        <a:off x="0" y="2175669"/>
        <a:ext cx="10515600" cy="724514"/>
      </dsp:txXfrm>
    </dsp:sp>
    <dsp:sp modelId="{756A5432-A253-40B1-B91C-51DB875E174A}">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4048EC-D445-4DEB-B430-2E5E29E6398B}">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Bee, H., &amp; Boyd, D. (2012). The Developing Child. 13th ed. Boston: Pearson Education.</a:t>
          </a:r>
          <a:endParaRPr lang="en-US" sz="2000" kern="1200"/>
        </a:p>
      </dsp:txBody>
      <dsp:txXfrm>
        <a:off x="0" y="2900183"/>
        <a:ext cx="10515600" cy="724514"/>
      </dsp:txXfrm>
    </dsp:sp>
    <dsp:sp modelId="{5757030B-CD2E-4B60-B099-B8D91E9BEF56}">
      <dsp:nvSpPr>
        <dsp:cNvPr id="0" name=""/>
        <dsp:cNvSpPr/>
      </dsp:nvSpPr>
      <dsp:spPr>
        <a:xfrm>
          <a:off x="0" y="362469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DE054D-68F2-4A76-A32C-57C18C2C70D1}">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Schaffer, H.R. (2004). Introducing Child Psychology. Oxford: Blackwell Publishing.</a:t>
          </a:r>
          <a:endParaRPr lang="en-US" sz="2000" kern="1200"/>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6859-2A5E-26ED-7460-A8069D3AE6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D2F9F9-340A-F77C-A85F-1EA307A775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05D7B8-C488-E32C-CECD-801D7C9B4C6D}"/>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5" name="Footer Placeholder 4">
            <a:extLst>
              <a:ext uri="{FF2B5EF4-FFF2-40B4-BE49-F238E27FC236}">
                <a16:creationId xmlns:a16="http://schemas.microsoft.com/office/drawing/2014/main" id="{235CAFCF-4F34-E3AC-4890-076891A39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DB56E5-55AC-0021-2AB0-36375A6B10EE}"/>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1974034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773FC-2671-8842-E3E7-F5542183F5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391A54-81EF-756C-532E-FDF7F6D050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CB8F0B-8CD7-2B16-8DDB-9986BB598BDE}"/>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5" name="Footer Placeholder 4">
            <a:extLst>
              <a:ext uri="{FF2B5EF4-FFF2-40B4-BE49-F238E27FC236}">
                <a16:creationId xmlns:a16="http://schemas.microsoft.com/office/drawing/2014/main" id="{3E025B7E-DC7A-F333-1FE9-C8A3E5C1A4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1E83AA-1838-A47C-F74E-B01B2B026A62}"/>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3907892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9DB17-E987-2D8C-538F-FF37B3C60B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66B7AC-48C1-1FB0-B77C-F078399A624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FAB141-B0EC-C5F3-714C-FE42A2EF7A41}"/>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5" name="Footer Placeholder 4">
            <a:extLst>
              <a:ext uri="{FF2B5EF4-FFF2-40B4-BE49-F238E27FC236}">
                <a16:creationId xmlns:a16="http://schemas.microsoft.com/office/drawing/2014/main" id="{2ADB4DC2-F641-9B23-5589-CE6C2FFEC6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753A5B-147B-E004-947E-057C489426D6}"/>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256231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91223-1DC1-C32A-CD9B-F9C3D8E614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95B053-1274-E3F2-385B-18BDE3D9A1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CFE4C0-E208-57D5-7FF1-E4D74AB526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3F56E9-E31C-E2ED-5A10-1DEC8652680C}"/>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6" name="Footer Placeholder 5">
            <a:extLst>
              <a:ext uri="{FF2B5EF4-FFF2-40B4-BE49-F238E27FC236}">
                <a16:creationId xmlns:a16="http://schemas.microsoft.com/office/drawing/2014/main" id="{8028BDBF-D964-61A6-21B1-F30EF8DEE4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818880-53A3-6B4B-D6B6-071BCD68C686}"/>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1324743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0C4AC-006A-5C8F-E989-AF501D0297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380B0D-E89D-AECE-21A7-B87B0BCFA9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D1D51C-6907-47B6-5ADA-2E6A1AA1B4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937DB6-18CA-BBBE-39C0-0A2483BD4C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5D30A33-768E-A3A9-23F1-E58B34377D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FA1A0C-40D7-B86B-DBCE-82E5E3507A1C}"/>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8" name="Footer Placeholder 7">
            <a:extLst>
              <a:ext uri="{FF2B5EF4-FFF2-40B4-BE49-F238E27FC236}">
                <a16:creationId xmlns:a16="http://schemas.microsoft.com/office/drawing/2014/main" id="{08957992-5CD4-F87C-D0A3-C04846F0F3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761B69-1EBE-8862-8751-66C0F37D2757}"/>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1834747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6EB30-08A8-18F2-77CF-B55ADFA90E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675857-B5A8-CB04-C602-E63AA2DE5F93}"/>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4" name="Footer Placeholder 3">
            <a:extLst>
              <a:ext uri="{FF2B5EF4-FFF2-40B4-BE49-F238E27FC236}">
                <a16:creationId xmlns:a16="http://schemas.microsoft.com/office/drawing/2014/main" id="{204BF82F-2D46-ABDD-7E5B-9A65927FA2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D55907-FCC3-BAE0-18C6-2B529FBDB027}"/>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4035796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FD8AF1-385B-E9FB-0BC1-1E92BF474308}"/>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3" name="Footer Placeholder 2">
            <a:extLst>
              <a:ext uri="{FF2B5EF4-FFF2-40B4-BE49-F238E27FC236}">
                <a16:creationId xmlns:a16="http://schemas.microsoft.com/office/drawing/2014/main" id="{C5BCAB63-E96E-D3E3-1BAD-83CF776BFB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1154DC-77A4-6E21-0867-A660E775AB3A}"/>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2410669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5EDD4-E52C-F44C-E768-F1F798E8C5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060B11-AE52-82F0-8BBC-7E51A6B41E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656BB8-F714-9B38-A69D-EB313BB38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83F5E9-BC9E-94FD-63EB-414B0F7CB421}"/>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6" name="Footer Placeholder 5">
            <a:extLst>
              <a:ext uri="{FF2B5EF4-FFF2-40B4-BE49-F238E27FC236}">
                <a16:creationId xmlns:a16="http://schemas.microsoft.com/office/drawing/2014/main" id="{89ADF41A-4CC0-061A-5EA0-6FA1D1A607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4CACC5-0FAD-3A49-04B6-3CFD625F8CEA}"/>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3706478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3A1CB-3AD1-2EE6-2E90-6216625AAC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0A039A-10A8-4613-4216-3BC02EC5AB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51FFCE-932E-8A56-2CB9-D02717E9A5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48F2F9-C42D-E748-0D01-28D9FEFCCAA4}"/>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6" name="Footer Placeholder 5">
            <a:extLst>
              <a:ext uri="{FF2B5EF4-FFF2-40B4-BE49-F238E27FC236}">
                <a16:creationId xmlns:a16="http://schemas.microsoft.com/office/drawing/2014/main" id="{8AC9C492-287F-4627-439B-A837906471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CA31AF-3376-FF07-43F8-4108DE7596D9}"/>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2054107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ED7F7-FD95-5D57-76E1-ACA9A28CD8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820CF5-CA42-8DCD-147B-DCE2FB0E02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7123DE-D7F8-8C20-2F5C-3E6B27502EE8}"/>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5" name="Footer Placeholder 4">
            <a:extLst>
              <a:ext uri="{FF2B5EF4-FFF2-40B4-BE49-F238E27FC236}">
                <a16:creationId xmlns:a16="http://schemas.microsoft.com/office/drawing/2014/main" id="{45827362-BBDD-37D8-38F7-EC41F976FB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6C8E8E-2DE8-9C1D-19D7-5E2F2D5A5296}"/>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603331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3A3442-E1AB-BD74-7720-19D9D3F837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F3AC20-673E-D3EC-4748-FB9301D947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9012D3-C6BA-2EF2-129E-59E04ECAEC70}"/>
              </a:ext>
            </a:extLst>
          </p:cNvPr>
          <p:cNvSpPr>
            <a:spLocks noGrp="1"/>
          </p:cNvSpPr>
          <p:nvPr>
            <p:ph type="dt" sz="half" idx="10"/>
          </p:nvPr>
        </p:nvSpPr>
        <p:spPr/>
        <p:txBody>
          <a:bodyPr/>
          <a:lstStyle/>
          <a:p>
            <a:fld id="{D52EB74C-FE7F-4461-8EE2-889AF6A5324B}" type="datetimeFigureOut">
              <a:rPr lang="en-GB" smtClean="0"/>
              <a:t>16/11/2025</a:t>
            </a:fld>
            <a:endParaRPr lang="en-GB"/>
          </a:p>
        </p:txBody>
      </p:sp>
      <p:sp>
        <p:nvSpPr>
          <p:cNvPr id="5" name="Footer Placeholder 4">
            <a:extLst>
              <a:ext uri="{FF2B5EF4-FFF2-40B4-BE49-F238E27FC236}">
                <a16:creationId xmlns:a16="http://schemas.microsoft.com/office/drawing/2014/main" id="{18ADC167-D804-1F31-FF7C-B8C9D88B04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86AFFB-6331-B978-770B-1E0F36F3F48E}"/>
              </a:ext>
            </a:extLst>
          </p:cNvPr>
          <p:cNvSpPr>
            <a:spLocks noGrp="1"/>
          </p:cNvSpPr>
          <p:nvPr>
            <p:ph type="sldNum" sz="quarter" idx="12"/>
          </p:nvPr>
        </p:nvSpPr>
        <p:spPr/>
        <p:txBody>
          <a:bodyPr/>
          <a:lstStyle/>
          <a:p>
            <a:fld id="{E83C846D-6583-45DD-A784-F68211B9E6E9}" type="slidenum">
              <a:rPr lang="en-GB" smtClean="0"/>
              <a:t>‹#›</a:t>
            </a:fld>
            <a:endParaRPr lang="en-GB"/>
          </a:p>
        </p:txBody>
      </p:sp>
    </p:spTree>
    <p:extLst>
      <p:ext uri="{BB962C8B-B14F-4D97-AF65-F5344CB8AC3E}">
        <p14:creationId xmlns:p14="http://schemas.microsoft.com/office/powerpoint/2010/main" val="3178816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AAF613-8861-7EAE-281A-ACEFD0F709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6A9A0E-4940-046D-72D1-09F7896EB7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D1B991-30ED-1848-154D-CDCE4D73F9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52EB74C-FE7F-4461-8EE2-889AF6A5324B}" type="datetimeFigureOut">
              <a:rPr lang="en-GB" smtClean="0"/>
              <a:t>16/11/2025</a:t>
            </a:fld>
            <a:endParaRPr lang="en-GB"/>
          </a:p>
        </p:txBody>
      </p:sp>
      <p:sp>
        <p:nvSpPr>
          <p:cNvPr id="5" name="Footer Placeholder 4">
            <a:extLst>
              <a:ext uri="{FF2B5EF4-FFF2-40B4-BE49-F238E27FC236}">
                <a16:creationId xmlns:a16="http://schemas.microsoft.com/office/drawing/2014/main" id="{00D625B8-81E2-9365-7313-72AFB11D08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B59EA66-32E8-B6D4-C12E-F35FA5605D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3C846D-6583-45DD-A784-F68211B9E6E9}" type="slidenum">
              <a:rPr lang="en-GB" smtClean="0"/>
              <a:t>‹#›</a:t>
            </a:fld>
            <a:endParaRPr lang="en-GB"/>
          </a:p>
        </p:txBody>
      </p:sp>
    </p:spTree>
    <p:extLst>
      <p:ext uri="{BB962C8B-B14F-4D97-AF65-F5344CB8AC3E}">
        <p14:creationId xmlns:p14="http://schemas.microsoft.com/office/powerpoint/2010/main" val="30606931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3.jpeg"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image" Target="../media/image4.jpeg"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image" Target="../media/image5.jpeg"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image" Target="../media/image6.jpeg"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3BA1E6A-95DF-4F15-8C28-39B2A6B0E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00CFCA9-FC25-4A0A-A9B5-AD218F8CAC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B0A737B-D3D9-40DE-86E0-D1DADB7A3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3D651700-539A-4092-97FD-A9123B95A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Subtitle 2">
            <a:extLst>
              <a:ext uri="{FF2B5EF4-FFF2-40B4-BE49-F238E27FC236}">
                <a16:creationId xmlns:a16="http://schemas.microsoft.com/office/drawing/2014/main" id="{48778EAF-DC8D-F4E6-188B-56A8D02AADEB}"/>
              </a:ext>
            </a:extLst>
          </p:cNvPr>
          <p:cNvSpPr>
            <a:spLocks noGrp="1"/>
          </p:cNvSpPr>
          <p:nvPr>
            <p:ph type="subTitle" idx="1"/>
          </p:nvPr>
        </p:nvSpPr>
        <p:spPr>
          <a:xfrm>
            <a:off x="1092200" y="1640959"/>
            <a:ext cx="9992688" cy="4667766"/>
          </a:xfrm>
        </p:spPr>
        <p:txBody>
          <a:bodyPr wrap="square" anchor="t">
            <a:normAutofit/>
          </a:bodyPr>
          <a:lstStyle/>
          <a:p>
            <a:pPr algn="l" fontAlgn="base"/>
            <a:r>
              <a:rPr lang="en-GB" sz="4000">
                <a:solidFill>
                  <a:schemeClr val="tx1">
                    <a:alpha val="60000"/>
                  </a:schemeClr>
                </a:solidFill>
              </a:rPr>
              <a:t>Title: Supporting Amira’s Development in an Early Years Nursery Setting</a:t>
            </a:r>
          </a:p>
          <a:p>
            <a:pPr algn="l" fontAlgn="base"/>
            <a:r>
              <a:rPr lang="en-GB" sz="4000">
                <a:solidFill>
                  <a:schemeClr val="tx1">
                    <a:alpha val="60000"/>
                  </a:schemeClr>
                </a:solidFill>
              </a:rPr>
              <a:t>Subtitle: An Application of Bowlby’s Attachment Theory</a:t>
            </a:r>
          </a:p>
          <a:p>
            <a:pPr algn="l" fontAlgn="base"/>
            <a:r>
              <a:rPr lang="en-GB" sz="4000">
                <a:solidFill>
                  <a:schemeClr val="tx1">
                    <a:alpha val="60000"/>
                  </a:schemeClr>
                </a:solidFill>
              </a:rPr>
              <a:t>Presenter: Quinta Mendes Imbunde</a:t>
            </a:r>
          </a:p>
          <a:p>
            <a:pPr algn="l" fontAlgn="base"/>
            <a:r>
              <a:rPr lang="en-GB" sz="4000">
                <a:solidFill>
                  <a:schemeClr val="tx1">
                    <a:alpha val="60000"/>
                  </a:schemeClr>
                </a:solidFill>
              </a:rPr>
              <a:t>Student ID: 2424906</a:t>
            </a:r>
          </a:p>
          <a:p>
            <a:pPr algn="l" fontAlgn="base"/>
            <a:r>
              <a:rPr lang="en-GB" sz="4000">
                <a:solidFill>
                  <a:schemeClr val="tx1">
                    <a:alpha val="60000"/>
                  </a:schemeClr>
                </a:solidFill>
              </a:rPr>
              <a:t>Date: 16/11/2025</a:t>
            </a:r>
          </a:p>
          <a:p>
            <a:pPr algn="l"/>
            <a:endParaRPr lang="en-GB" sz="4000">
              <a:solidFill>
                <a:schemeClr val="tx1">
                  <a:alpha val="60000"/>
                </a:schemeClr>
              </a:solidFill>
            </a:endParaRPr>
          </a:p>
        </p:txBody>
      </p:sp>
    </p:spTree>
    <p:extLst>
      <p:ext uri="{BB962C8B-B14F-4D97-AF65-F5344CB8AC3E}">
        <p14:creationId xmlns:p14="http://schemas.microsoft.com/office/powerpoint/2010/main" val="1538153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B89495-DE3A-42D7-A111-FD2D9C3161D4}"/>
              </a:ext>
            </a:extLst>
          </p:cNvPr>
          <p:cNvSpPr>
            <a:spLocks noGrp="1"/>
          </p:cNvSpPr>
          <p:nvPr>
            <p:ph type="title"/>
          </p:nvPr>
        </p:nvSpPr>
        <p:spPr>
          <a:xfrm>
            <a:off x="838200" y="365125"/>
            <a:ext cx="10515600" cy="1325563"/>
          </a:xfrm>
        </p:spPr>
        <p:txBody>
          <a:bodyPr>
            <a:normAutofit/>
          </a:bodyPr>
          <a:lstStyle/>
          <a:p>
            <a:r>
              <a:rPr lang="en-GB"/>
              <a:t>Introduction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2C10D8C-8B6E-9082-40C9-1B125C8B7A69}"/>
              </a:ext>
            </a:extLst>
          </p:cNvPr>
          <p:cNvSpPr>
            <a:spLocks noGrp="1"/>
          </p:cNvSpPr>
          <p:nvPr>
            <p:ph idx="1"/>
          </p:nvPr>
        </p:nvSpPr>
        <p:spPr>
          <a:xfrm>
            <a:off x="838200" y="1825625"/>
            <a:ext cx="10515600" cy="4351338"/>
          </a:xfrm>
        </p:spPr>
        <p:txBody>
          <a:bodyPr>
            <a:normAutofit/>
          </a:bodyPr>
          <a:lstStyle/>
          <a:p>
            <a:r>
              <a:rPr lang="en-GB" sz="2000" dirty="0">
                <a:latin typeface="Arial" panose="020B0604020202020204" pitchFamily="34" charset="0"/>
                <a:cs typeface="Arial" panose="020B0604020202020204" pitchFamily="34" charset="0"/>
              </a:rPr>
              <a:t>At the start of the day in the nursery, children can engage in free-play of their choosing. Some children head to the sensory table, others begin building tower structures, and many gravitate towards the home corner for imaginative play. Parents can escort their children to the classroom, where they give a warm goodbye and leave for the day.</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the middle of this scene is Amira, a three-year-old new to the nursery. Unlike the other children, Amira has a lot of trouble separating from her carer. She latches , cries, and refuses to engage in any of the activities going on in the group. She is quiet and withdrawn for the most part, with very little to say, and won't interact with others.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It's likely these factors are combining to suggest Amira may have some special and additional support needs related to her development, and her initial transition to the nursery</a:t>
            </a:r>
            <a:r>
              <a:rPr lang="en-GB" sz="2000" dirty="0"/>
              <a:t>.</a:t>
            </a:r>
          </a:p>
        </p:txBody>
      </p:sp>
    </p:spTree>
    <p:extLst>
      <p:ext uri="{BB962C8B-B14F-4D97-AF65-F5344CB8AC3E}">
        <p14:creationId xmlns:p14="http://schemas.microsoft.com/office/powerpoint/2010/main" val="303047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C9EDD846-6623-C16A-CBA5-0D51AA8B14E4}"/>
              </a:ext>
            </a:extLst>
          </p:cNvPr>
          <p:cNvPicPr>
            <a:picLocks noChangeAspect="1"/>
          </p:cNvPicPr>
          <p:nvPr/>
        </p:nvPicPr>
        <p:blipFill>
          <a:blip r:embed="rId2"/>
          <a:srcRect r="2667"/>
          <a:stretch>
            <a:fillRect/>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D6E7AF-FE70-AFCE-0F84-0562FBC7AF6A}"/>
              </a:ext>
            </a:extLst>
          </p:cNvPr>
          <p:cNvSpPr>
            <a:spLocks noGrp="1"/>
          </p:cNvSpPr>
          <p:nvPr>
            <p:ph type="title"/>
          </p:nvPr>
        </p:nvSpPr>
        <p:spPr>
          <a:xfrm>
            <a:off x="838200" y="365125"/>
            <a:ext cx="10515600" cy="1325563"/>
          </a:xfrm>
        </p:spPr>
        <p:txBody>
          <a:bodyPr>
            <a:normAutofit/>
          </a:bodyPr>
          <a:lstStyle/>
          <a:p>
            <a:r>
              <a:rPr lang="en-GB"/>
              <a:t>Theoretical framework- Bowlby’s attachment theory</a:t>
            </a:r>
          </a:p>
        </p:txBody>
      </p:sp>
      <p:graphicFrame>
        <p:nvGraphicFramePr>
          <p:cNvPr id="18" name="Content Placeholder 2">
            <a:extLst>
              <a:ext uri="{FF2B5EF4-FFF2-40B4-BE49-F238E27FC236}">
                <a16:creationId xmlns:a16="http://schemas.microsoft.com/office/drawing/2014/main" id="{42A3D27E-5BD4-6652-B92B-E6D115338BAF}"/>
              </a:ext>
            </a:extLst>
          </p:cNvPr>
          <p:cNvGraphicFramePr>
            <a:graphicFrameLocks noGrp="1"/>
          </p:cNvGraphicFramePr>
          <p:nvPr>
            <p:ph idx="1"/>
            <p:extLst>
              <p:ext uri="{D42A27DB-BD31-4B8C-83A1-F6EECF244321}">
                <p14:modId xmlns:p14="http://schemas.microsoft.com/office/powerpoint/2010/main" val="14750204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240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91393D5B-66B3-433B-1F8C-1B9B88D41F40}"/>
              </a:ext>
            </a:extLst>
          </p:cNvPr>
          <p:cNvPicPr>
            <a:picLocks noChangeAspect="1"/>
          </p:cNvPicPr>
          <p:nvPr/>
        </p:nvPicPr>
        <p:blipFill>
          <a:blip r:embed="rId2">
            <a:duotone>
              <a:schemeClr val="bg2">
                <a:shade val="45000"/>
                <a:satMod val="135000"/>
              </a:schemeClr>
              <a:prstClr val="white"/>
            </a:duotone>
          </a:blip>
          <a:srcRect t="11756" b="3975"/>
          <a:stretch>
            <a:fillRect/>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23F7A-8D1B-CD9F-D1CC-5FAFE4A4D41D}"/>
              </a:ext>
            </a:extLst>
          </p:cNvPr>
          <p:cNvSpPr>
            <a:spLocks noGrp="1"/>
          </p:cNvSpPr>
          <p:nvPr>
            <p:ph type="title"/>
          </p:nvPr>
        </p:nvSpPr>
        <p:spPr>
          <a:xfrm>
            <a:off x="838200" y="365125"/>
            <a:ext cx="10515600" cy="1325563"/>
          </a:xfrm>
        </p:spPr>
        <p:txBody>
          <a:bodyPr>
            <a:normAutofit/>
          </a:bodyPr>
          <a:lstStyle/>
          <a:p>
            <a:r>
              <a:rPr lang="en-GB"/>
              <a:t>Understanding Amira’s Developmental Needs</a:t>
            </a:r>
          </a:p>
        </p:txBody>
      </p:sp>
      <p:graphicFrame>
        <p:nvGraphicFramePr>
          <p:cNvPr id="5" name="Content Placeholder 4">
            <a:extLst>
              <a:ext uri="{FF2B5EF4-FFF2-40B4-BE49-F238E27FC236}">
                <a16:creationId xmlns:a16="http://schemas.microsoft.com/office/drawing/2014/main" id="{DC938033-5D50-5014-3095-2F0C1B0CAED9}"/>
              </a:ext>
            </a:extLst>
          </p:cNvPr>
          <p:cNvGraphicFramePr>
            <a:graphicFrameLocks noGrp="1"/>
          </p:cNvGraphicFramePr>
          <p:nvPr>
            <p:ph idx="1"/>
            <p:extLst>
              <p:ext uri="{D42A27DB-BD31-4B8C-83A1-F6EECF244321}">
                <p14:modId xmlns:p14="http://schemas.microsoft.com/office/powerpoint/2010/main" val="42210139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9337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5B9FCAF-DBA0-2D42-3B4A-8D6E27186C7D}"/>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6C2A1-0F74-8261-EFA6-59589AC3FC40}"/>
              </a:ext>
            </a:extLst>
          </p:cNvPr>
          <p:cNvSpPr>
            <a:spLocks noGrp="1"/>
          </p:cNvSpPr>
          <p:nvPr>
            <p:ph type="title"/>
          </p:nvPr>
        </p:nvSpPr>
        <p:spPr>
          <a:xfrm>
            <a:off x="838200" y="365125"/>
            <a:ext cx="10515600" cy="1325563"/>
          </a:xfrm>
        </p:spPr>
        <p:txBody>
          <a:bodyPr>
            <a:normAutofit/>
          </a:bodyPr>
          <a:lstStyle/>
          <a:p>
            <a:r>
              <a:rPr lang="en-GB"/>
              <a:t>Practical Interventions in the Nursery Setting</a:t>
            </a:r>
          </a:p>
        </p:txBody>
      </p:sp>
      <p:graphicFrame>
        <p:nvGraphicFramePr>
          <p:cNvPr id="4" name="Content Placeholder 3">
            <a:extLst>
              <a:ext uri="{FF2B5EF4-FFF2-40B4-BE49-F238E27FC236}">
                <a16:creationId xmlns:a16="http://schemas.microsoft.com/office/drawing/2014/main" id="{E7D59563-9FE1-ABD5-93DC-F5356A0CE809}"/>
              </a:ext>
            </a:extLst>
          </p:cNvPr>
          <p:cNvGraphicFramePr>
            <a:graphicFrameLocks noGrp="1"/>
          </p:cNvGraphicFramePr>
          <p:nvPr>
            <p:ph idx="1"/>
            <p:extLst>
              <p:ext uri="{D42A27DB-BD31-4B8C-83A1-F6EECF244321}">
                <p14:modId xmlns:p14="http://schemas.microsoft.com/office/powerpoint/2010/main" val="41607907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207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FBD0B5B-9100-334E-07CD-3319E43BD54E}"/>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555C76-4E42-1ECB-EF70-D8EDDE25DDBE}"/>
              </a:ext>
            </a:extLst>
          </p:cNvPr>
          <p:cNvSpPr>
            <a:spLocks noGrp="1"/>
          </p:cNvSpPr>
          <p:nvPr>
            <p:ph type="title"/>
          </p:nvPr>
        </p:nvSpPr>
        <p:spPr>
          <a:xfrm>
            <a:off x="838200" y="365125"/>
            <a:ext cx="10515600" cy="1325563"/>
          </a:xfrm>
        </p:spPr>
        <p:txBody>
          <a:bodyPr>
            <a:normAutofit/>
          </a:bodyPr>
          <a:lstStyle/>
          <a:p>
            <a:r>
              <a:rPr lang="en-GB"/>
              <a:t>The Interplay Between Biological and Environmental Factors</a:t>
            </a:r>
          </a:p>
        </p:txBody>
      </p:sp>
      <p:graphicFrame>
        <p:nvGraphicFramePr>
          <p:cNvPr id="4" name="Content Placeholder 3">
            <a:extLst>
              <a:ext uri="{FF2B5EF4-FFF2-40B4-BE49-F238E27FC236}">
                <a16:creationId xmlns:a16="http://schemas.microsoft.com/office/drawing/2014/main" id="{B1DAE0CE-E451-0C27-3141-FAE40B75FD01}"/>
              </a:ext>
            </a:extLst>
          </p:cNvPr>
          <p:cNvGraphicFramePr>
            <a:graphicFrameLocks noGrp="1"/>
          </p:cNvGraphicFramePr>
          <p:nvPr>
            <p:ph idx="1"/>
            <p:extLst>
              <p:ext uri="{D42A27DB-BD31-4B8C-83A1-F6EECF244321}">
                <p14:modId xmlns:p14="http://schemas.microsoft.com/office/powerpoint/2010/main" val="362834040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8998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2EFC335-7248-B40A-12D8-E4C564645238}"/>
              </a:ext>
            </a:extLst>
          </p:cNvPr>
          <p:cNvPicPr>
            <a:picLocks noChangeAspect="1"/>
          </p:cNvPicPr>
          <p:nvPr/>
        </p:nvPicPr>
        <p:blipFill>
          <a:blip r:embed="rId2">
            <a:duotone>
              <a:schemeClr val="bg2">
                <a:shade val="45000"/>
                <a:satMod val="135000"/>
              </a:schemeClr>
              <a:prstClr val="white"/>
            </a:duotone>
          </a:blip>
          <a:srcRect t="5833" b="9898"/>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361850-0D8C-BE10-B251-E873C66060F8}"/>
              </a:ext>
            </a:extLst>
          </p:cNvPr>
          <p:cNvSpPr>
            <a:spLocks noGrp="1"/>
          </p:cNvSpPr>
          <p:nvPr>
            <p:ph type="title"/>
          </p:nvPr>
        </p:nvSpPr>
        <p:spPr>
          <a:xfrm>
            <a:off x="838200" y="365125"/>
            <a:ext cx="10515600" cy="1325563"/>
          </a:xfrm>
        </p:spPr>
        <p:txBody>
          <a:bodyPr>
            <a:normAutofit/>
          </a:bodyPr>
          <a:lstStyle/>
          <a:p>
            <a:r>
              <a:rPr lang="en-GB" dirty="0"/>
              <a:t>Strengths and Limitations of Bowlby’s Attachment Theory</a:t>
            </a:r>
          </a:p>
        </p:txBody>
      </p:sp>
      <p:graphicFrame>
        <p:nvGraphicFramePr>
          <p:cNvPr id="4" name="Content Placeholder 3">
            <a:extLst>
              <a:ext uri="{FF2B5EF4-FFF2-40B4-BE49-F238E27FC236}">
                <a16:creationId xmlns:a16="http://schemas.microsoft.com/office/drawing/2014/main" id="{97E1915D-B3BA-3652-4F29-4ED4090C17B2}"/>
              </a:ext>
            </a:extLst>
          </p:cNvPr>
          <p:cNvGraphicFramePr>
            <a:graphicFrameLocks noGrp="1"/>
          </p:cNvGraphicFramePr>
          <p:nvPr>
            <p:ph idx="1"/>
            <p:extLst>
              <p:ext uri="{D42A27DB-BD31-4B8C-83A1-F6EECF244321}">
                <p14:modId xmlns:p14="http://schemas.microsoft.com/office/powerpoint/2010/main" val="171594149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1776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A752F-58D5-898F-0CE6-11AD711A10B6}"/>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Conclusion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EFCE574-BC47-97BD-C995-34E95B24799D}"/>
              </a:ext>
            </a:extLst>
          </p:cNvPr>
          <p:cNvSpPr>
            <a:spLocks noGrp="1"/>
          </p:cNvSpPr>
          <p:nvPr>
            <p:ph idx="1"/>
          </p:nvPr>
        </p:nvSpPr>
        <p:spPr>
          <a:xfrm>
            <a:off x="6297233" y="518400"/>
            <a:ext cx="4771607" cy="5837949"/>
          </a:xfrm>
        </p:spPr>
        <p:txBody>
          <a:bodyPr anchor="ctr">
            <a:normAutofit/>
          </a:bodyPr>
          <a:lstStyle/>
          <a:p>
            <a:r>
              <a:rPr lang="en-GB" sz="1400">
                <a:solidFill>
                  <a:schemeClr val="tx1">
                    <a:alpha val="80000"/>
                  </a:schemeClr>
                </a:solidFill>
              </a:rPr>
              <a:t>Amira exhibits separation anxiety, impaired speech, and trouble with group activities, which align with behavioral indicators of insecure attachment.</a:t>
            </a:r>
          </a:p>
          <a:p>
            <a:endParaRPr lang="en-GB" sz="1400">
              <a:solidFill>
                <a:schemeClr val="tx1">
                  <a:alpha val="80000"/>
                </a:schemeClr>
              </a:solidFill>
            </a:endParaRPr>
          </a:p>
          <a:p>
            <a:r>
              <a:rPr lang="en-GB" sz="1400">
                <a:solidFill>
                  <a:schemeClr val="tx1">
                    <a:alpha val="80000"/>
                  </a:schemeClr>
                </a:solidFill>
              </a:rPr>
              <a:t>Bowlby's Theory of Attachment can help make sense of and mitigate these concerns in a nursery setting.</a:t>
            </a:r>
          </a:p>
          <a:p>
            <a:endParaRPr lang="en-GB" sz="1400">
              <a:solidFill>
                <a:schemeClr val="tx1">
                  <a:alpha val="80000"/>
                </a:schemeClr>
              </a:solidFill>
            </a:endParaRPr>
          </a:p>
          <a:p>
            <a:r>
              <a:rPr lang="en-GB" sz="1400">
                <a:solidFill>
                  <a:schemeClr val="tx1">
                    <a:alpha val="80000"/>
                  </a:schemeClr>
                </a:solidFill>
              </a:rPr>
              <a:t>Amira is likely to benefit from key worker assignments, structured sensory and storytelling activities and other similar evidence-based approaches that help to further her socio-emotional, cognitive and physiological development.</a:t>
            </a:r>
          </a:p>
          <a:p>
            <a:endParaRPr lang="en-GB" sz="1400">
              <a:solidFill>
                <a:schemeClr val="tx1">
                  <a:alpha val="80000"/>
                </a:schemeClr>
              </a:solidFill>
            </a:endParaRPr>
          </a:p>
          <a:p>
            <a:r>
              <a:rPr lang="en-GB" sz="1400">
                <a:solidFill>
                  <a:schemeClr val="tx1">
                    <a:alpha val="80000"/>
                  </a:schemeClr>
                </a:solidFill>
              </a:rPr>
              <a:t>Final reflection</a:t>
            </a:r>
          </a:p>
          <a:p>
            <a:endParaRPr lang="en-GB" sz="1400">
              <a:solidFill>
                <a:schemeClr val="tx1">
                  <a:alpha val="80000"/>
                </a:schemeClr>
              </a:solidFill>
            </a:endParaRPr>
          </a:p>
          <a:p>
            <a:r>
              <a:rPr lang="en-GB" sz="1400">
                <a:solidFill>
                  <a:schemeClr val="tx1">
                    <a:alpha val="80000"/>
                  </a:schemeClr>
                </a:solidFill>
              </a:rPr>
              <a:t>In nurturing secure attachments, caring professionals in the early years are instrumental in ensuring an environment is established which supports integrated development.</a:t>
            </a:r>
          </a:p>
          <a:p>
            <a:endParaRPr lang="en-GB" sz="1400">
              <a:solidFill>
                <a:schemeClr val="tx1">
                  <a:alpha val="80000"/>
                </a:schemeClr>
              </a:solidFill>
            </a:endParaRPr>
          </a:p>
          <a:p>
            <a:endParaRPr lang="en-GB" sz="14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211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e and white wavy pattern&#10;&#10;AI-generated content may be incorrect.">
            <a:extLst>
              <a:ext uri="{FF2B5EF4-FFF2-40B4-BE49-F238E27FC236}">
                <a16:creationId xmlns:a16="http://schemas.microsoft.com/office/drawing/2014/main" id="{0C1D59BD-D5A1-E281-3F59-EBB5C3B1649C}"/>
              </a:ext>
            </a:extLst>
          </p:cNvPr>
          <p:cNvPicPr>
            <a:picLocks noChangeAspect="1"/>
          </p:cNvPicPr>
          <p:nvPr/>
        </p:nvPicPr>
        <p:blipFill>
          <a:blip r:embed="rId2">
            <a:duotone>
              <a:schemeClr val="bg2">
                <a:shade val="45000"/>
                <a:satMod val="135000"/>
              </a:schemeClr>
              <a:prstClr val="white"/>
            </a:duotone>
          </a:blip>
          <a:srcRect t="2500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FBB47F-A97B-ABFD-2886-6985EC0B0B74}"/>
              </a:ext>
            </a:extLst>
          </p:cNvPr>
          <p:cNvSpPr>
            <a:spLocks noGrp="1"/>
          </p:cNvSpPr>
          <p:nvPr>
            <p:ph type="title"/>
          </p:nvPr>
        </p:nvSpPr>
        <p:spPr>
          <a:xfrm>
            <a:off x="838200" y="365125"/>
            <a:ext cx="10515600" cy="1325563"/>
          </a:xfrm>
        </p:spPr>
        <p:txBody>
          <a:bodyPr>
            <a:normAutofit/>
          </a:bodyPr>
          <a:lstStyle/>
          <a:p>
            <a:r>
              <a:rPr lang="en-GB"/>
              <a:t>References</a:t>
            </a:r>
          </a:p>
        </p:txBody>
      </p:sp>
      <p:graphicFrame>
        <p:nvGraphicFramePr>
          <p:cNvPr id="5" name="Content Placeholder 2">
            <a:extLst>
              <a:ext uri="{FF2B5EF4-FFF2-40B4-BE49-F238E27FC236}">
                <a16:creationId xmlns:a16="http://schemas.microsoft.com/office/drawing/2014/main" id="{3B6458CF-3439-1274-B17F-4DDDB05A1F42}"/>
              </a:ext>
            </a:extLst>
          </p:cNvPr>
          <p:cNvGraphicFramePr>
            <a:graphicFrameLocks noGrp="1"/>
          </p:cNvGraphicFramePr>
          <p:nvPr>
            <p:ph idx="1"/>
            <p:extLst>
              <p:ext uri="{D42A27DB-BD31-4B8C-83A1-F6EECF244321}">
                <p14:modId xmlns:p14="http://schemas.microsoft.com/office/powerpoint/2010/main" val="7092209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0785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115</TotalTime>
  <Words>1201</Words>
  <Application>Microsoft Office PowerPoint</Application>
  <PresentationFormat>Widescreen</PresentationFormat>
  <Paragraphs>81</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Introduction </vt:lpstr>
      <vt:lpstr>Theoretical framework- Bowlby’s attachment theory</vt:lpstr>
      <vt:lpstr>Understanding Amira’s Developmental Needs</vt:lpstr>
      <vt:lpstr>Practical Interventions in the Nursery Setting</vt:lpstr>
      <vt:lpstr>The Interplay Between Biological and Environmental Factors</vt:lpstr>
      <vt:lpstr>Strengths and Limitations of Bowlby’s Attachment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ivo sambu</dc:creator>
  <cp:lastModifiedBy>Quinta Mendes Imbunde</cp:lastModifiedBy>
  <cp:revision>2</cp:revision>
  <dcterms:created xsi:type="dcterms:W3CDTF">2025-11-15T23:57:03Z</dcterms:created>
  <dcterms:modified xsi:type="dcterms:W3CDTF">2025-11-16T14:43:48Z</dcterms:modified>
</cp:coreProperties>
</file>