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97" r:id="rId3"/>
    <p:sldId id="275" r:id="rId4"/>
    <p:sldId id="298" r:id="rId5"/>
    <p:sldId id="299" r:id="rId6"/>
    <p:sldId id="264" r:id="rId7"/>
    <p:sldId id="265" r:id="rId8"/>
    <p:sldId id="269" r:id="rId9"/>
    <p:sldId id="276" r:id="rId10"/>
    <p:sldId id="283" r:id="rId11"/>
    <p:sldId id="289" r:id="rId12"/>
    <p:sldId id="290" r:id="rId13"/>
    <p:sldId id="300" r:id="rId14"/>
    <p:sldId id="295" r:id="rId15"/>
    <p:sldId id="294" r:id="rId16"/>
    <p:sldId id="296" r:id="rId17"/>
    <p:sldId id="301" r:id="rId18"/>
    <p:sldId id="292" r:id="rId19"/>
    <p:sldId id="285" r:id="rId20"/>
    <p:sldId id="286" r:id="rId21"/>
    <p:sldId id="25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912"/>
    <p:restoredTop sz="94830"/>
  </p:normalViewPr>
  <p:slideViewPr>
    <p:cSldViewPr snapToGrid="0" snapToObjects="1">
      <p:cViewPr varScale="1">
        <p:scale>
          <a:sx n="121" d="100"/>
          <a:sy n="121" d="100"/>
        </p:scale>
        <p:origin x="3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5EA4AA-9562-42D6-B79B-CB49CBEAF95A}"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44AA6A99-F48B-44E7-8C9C-AD790142A7D2}">
      <dgm:prSet/>
      <dgm:spPr/>
      <dgm:t>
        <a:bodyPr/>
        <a:lstStyle/>
        <a:p>
          <a:r>
            <a:rPr lang="en-US"/>
            <a:t>1,500 words in total (10% leeway)</a:t>
          </a:r>
        </a:p>
      </dgm:t>
    </dgm:pt>
    <dgm:pt modelId="{12D0B02E-B361-436C-88B1-53E081B3DD70}" type="parTrans" cxnId="{BD4E2602-F985-43E4-89B2-3E0FAB62C3C4}">
      <dgm:prSet/>
      <dgm:spPr/>
      <dgm:t>
        <a:bodyPr/>
        <a:lstStyle/>
        <a:p>
          <a:endParaRPr lang="en-US"/>
        </a:p>
      </dgm:t>
    </dgm:pt>
    <dgm:pt modelId="{41F0B51E-5A17-423D-9419-BB9F4E6704DE}" type="sibTrans" cxnId="{BD4E2602-F985-43E4-89B2-3E0FAB62C3C4}">
      <dgm:prSet/>
      <dgm:spPr/>
      <dgm:t>
        <a:bodyPr/>
        <a:lstStyle/>
        <a:p>
          <a:endParaRPr lang="en-US"/>
        </a:p>
      </dgm:t>
    </dgm:pt>
    <dgm:pt modelId="{38708EDD-FA0A-43FE-8D69-6A72918634FE}">
      <dgm:prSet/>
      <dgm:spPr/>
      <dgm:t>
        <a:bodyPr/>
        <a:lstStyle/>
        <a:p>
          <a:r>
            <a:rPr lang="en-US"/>
            <a:t>One pdf file </a:t>
          </a:r>
        </a:p>
      </dgm:t>
    </dgm:pt>
    <dgm:pt modelId="{5CCC41D9-4981-4EFA-857C-2A8F8B23D83B}" type="parTrans" cxnId="{4420AA8F-F8C5-416B-B2D1-AE107C3DD7EA}">
      <dgm:prSet/>
      <dgm:spPr/>
      <dgm:t>
        <a:bodyPr/>
        <a:lstStyle/>
        <a:p>
          <a:endParaRPr lang="en-US"/>
        </a:p>
      </dgm:t>
    </dgm:pt>
    <dgm:pt modelId="{C0ED1EF7-C12E-41A5-A5E1-1399C7100CDE}" type="sibTrans" cxnId="{4420AA8F-F8C5-416B-B2D1-AE107C3DD7EA}">
      <dgm:prSet/>
      <dgm:spPr/>
      <dgm:t>
        <a:bodyPr/>
        <a:lstStyle/>
        <a:p>
          <a:endParaRPr lang="en-US"/>
        </a:p>
      </dgm:t>
    </dgm:pt>
    <dgm:pt modelId="{1BEA1B0C-C40E-42B4-917F-DDABE502D0C3}">
      <dgm:prSet/>
      <dgm:spPr/>
      <dgm:t>
        <a:bodyPr/>
        <a:lstStyle/>
        <a:p>
          <a:r>
            <a:rPr lang="en-US"/>
            <a:t>Use Harvard referencing throughout</a:t>
          </a:r>
        </a:p>
      </dgm:t>
    </dgm:pt>
    <dgm:pt modelId="{45099BC3-F312-4D41-B4FD-6F1E046D6BB3}" type="parTrans" cxnId="{53B9E98D-E992-4262-B233-A95160ADEC85}">
      <dgm:prSet/>
      <dgm:spPr/>
      <dgm:t>
        <a:bodyPr/>
        <a:lstStyle/>
        <a:p>
          <a:endParaRPr lang="en-US"/>
        </a:p>
      </dgm:t>
    </dgm:pt>
    <dgm:pt modelId="{9F051DA0-7D90-449B-BD6B-3C5E052D4125}" type="sibTrans" cxnId="{53B9E98D-E992-4262-B233-A95160ADEC85}">
      <dgm:prSet/>
      <dgm:spPr/>
      <dgm:t>
        <a:bodyPr/>
        <a:lstStyle/>
        <a:p>
          <a:endParaRPr lang="en-US"/>
        </a:p>
      </dgm:t>
    </dgm:pt>
    <dgm:pt modelId="{BE02BE1C-6A7C-44B8-A42E-F44FCAA93CCF}">
      <dgm:prSet/>
      <dgm:spPr/>
      <dgm:t>
        <a:bodyPr/>
        <a:lstStyle/>
        <a:p>
          <a:r>
            <a:rPr lang="en-US"/>
            <a:t>Use double spaced lines</a:t>
          </a:r>
        </a:p>
      </dgm:t>
    </dgm:pt>
    <dgm:pt modelId="{095309BF-5C1F-4035-B75A-C51C62AD0003}" type="parTrans" cxnId="{2BE6432C-AC0B-41C3-AECD-C860AAE809D3}">
      <dgm:prSet/>
      <dgm:spPr/>
      <dgm:t>
        <a:bodyPr/>
        <a:lstStyle/>
        <a:p>
          <a:endParaRPr lang="en-US"/>
        </a:p>
      </dgm:t>
    </dgm:pt>
    <dgm:pt modelId="{CA6370FD-7B29-419E-9FF7-5E7FDF5FC36B}" type="sibTrans" cxnId="{2BE6432C-AC0B-41C3-AECD-C860AAE809D3}">
      <dgm:prSet/>
      <dgm:spPr/>
      <dgm:t>
        <a:bodyPr/>
        <a:lstStyle/>
        <a:p>
          <a:endParaRPr lang="en-US"/>
        </a:p>
      </dgm:t>
    </dgm:pt>
    <dgm:pt modelId="{02137B59-935E-4A62-A476-A6487D078CAA}">
      <dgm:prSet/>
      <dgm:spPr/>
      <dgm:t>
        <a:bodyPr/>
        <a:lstStyle/>
        <a:p>
          <a:r>
            <a:rPr lang="en-US"/>
            <a:t>Bibliography (3 texts minimum requirement)</a:t>
          </a:r>
        </a:p>
      </dgm:t>
    </dgm:pt>
    <dgm:pt modelId="{FD16A489-757D-4C45-A758-5F00DB7A49C9}" type="parTrans" cxnId="{773752E8-CAED-4603-9B9E-43B26E333A73}">
      <dgm:prSet/>
      <dgm:spPr/>
      <dgm:t>
        <a:bodyPr/>
        <a:lstStyle/>
        <a:p>
          <a:endParaRPr lang="en-US"/>
        </a:p>
      </dgm:t>
    </dgm:pt>
    <dgm:pt modelId="{C0F8237A-EF25-4A53-9149-DFD92B60CA6A}" type="sibTrans" cxnId="{773752E8-CAED-4603-9B9E-43B26E333A73}">
      <dgm:prSet/>
      <dgm:spPr/>
      <dgm:t>
        <a:bodyPr/>
        <a:lstStyle/>
        <a:p>
          <a:endParaRPr lang="en-US"/>
        </a:p>
      </dgm:t>
    </dgm:pt>
    <dgm:pt modelId="{B44DE352-D319-425F-813F-FEDE8875CB23}">
      <dgm:prSet/>
      <dgm:spPr/>
      <dgm:t>
        <a:bodyPr/>
        <a:lstStyle/>
        <a:p>
          <a:r>
            <a:rPr lang="en-US"/>
            <a:t>Exhibition Plan/Layout</a:t>
          </a:r>
        </a:p>
      </dgm:t>
    </dgm:pt>
    <dgm:pt modelId="{9763107F-950D-498B-AAB5-29C5375CDEF4}" type="parTrans" cxnId="{74C9FFFD-BC18-41A1-9D24-1A0619275FAE}">
      <dgm:prSet/>
      <dgm:spPr/>
      <dgm:t>
        <a:bodyPr/>
        <a:lstStyle/>
        <a:p>
          <a:endParaRPr lang="en-US"/>
        </a:p>
      </dgm:t>
    </dgm:pt>
    <dgm:pt modelId="{AD7A5CEF-00C5-4E3A-8A8A-282DDB1E9A51}" type="sibTrans" cxnId="{74C9FFFD-BC18-41A1-9D24-1A0619275FAE}">
      <dgm:prSet/>
      <dgm:spPr/>
      <dgm:t>
        <a:bodyPr/>
        <a:lstStyle/>
        <a:p>
          <a:endParaRPr lang="en-US"/>
        </a:p>
      </dgm:t>
    </dgm:pt>
    <dgm:pt modelId="{28478F73-473A-4427-B9F9-058F653B1B06}">
      <dgm:prSet/>
      <dgm:spPr/>
      <dgm:t>
        <a:bodyPr/>
        <a:lstStyle/>
        <a:p>
          <a:r>
            <a:rPr lang="en-US"/>
            <a:t>Exhibition images with captions</a:t>
          </a:r>
        </a:p>
      </dgm:t>
    </dgm:pt>
    <dgm:pt modelId="{9E9E2008-7779-4075-B91D-C6B51341ED61}" type="parTrans" cxnId="{D8474C6A-9BFD-47E5-A5F3-1793247A1215}">
      <dgm:prSet/>
      <dgm:spPr/>
      <dgm:t>
        <a:bodyPr/>
        <a:lstStyle/>
        <a:p>
          <a:endParaRPr lang="en-US"/>
        </a:p>
      </dgm:t>
    </dgm:pt>
    <dgm:pt modelId="{0D45ACC4-12FA-4B0D-BF66-82A0A3470C48}" type="sibTrans" cxnId="{D8474C6A-9BFD-47E5-A5F3-1793247A1215}">
      <dgm:prSet/>
      <dgm:spPr/>
      <dgm:t>
        <a:bodyPr/>
        <a:lstStyle/>
        <a:p>
          <a:endParaRPr lang="en-US"/>
        </a:p>
      </dgm:t>
    </dgm:pt>
    <dgm:pt modelId="{A9548121-825E-4F4C-88C9-FAC510DFF450}">
      <dgm:prSet/>
      <dgm:spPr/>
      <dgm:t>
        <a:bodyPr/>
        <a:lstStyle/>
        <a:p>
          <a:r>
            <a:rPr lang="en-US" dirty="0"/>
            <a:t>Submit before midday on </a:t>
          </a:r>
          <a:r>
            <a:rPr lang="en-GB" b="1" dirty="0">
              <a:effectLst/>
              <a:latin typeface="Arial" panose="020B0604020202020204" pitchFamily="34" charset="0"/>
              <a:ea typeface="Times New Roman" panose="02020603050405020304" pitchFamily="18" charset="0"/>
            </a:rPr>
            <a:t>12:00pm (mid-day) Tuesday 28</a:t>
          </a:r>
          <a:r>
            <a:rPr lang="en-GB" b="1" baseline="30000" dirty="0">
              <a:effectLst/>
              <a:latin typeface="Arial" panose="020B0604020202020204" pitchFamily="34" charset="0"/>
              <a:ea typeface="Times New Roman" panose="02020603050405020304" pitchFamily="18" charset="0"/>
            </a:rPr>
            <a:t>th</a:t>
          </a:r>
          <a:r>
            <a:rPr lang="en-GB" b="1" dirty="0">
              <a:effectLst/>
              <a:latin typeface="Arial" panose="020B0604020202020204" pitchFamily="34" charset="0"/>
              <a:ea typeface="Times New Roman" panose="02020603050405020304" pitchFamily="18" charset="0"/>
            </a:rPr>
            <a:t> </a:t>
          </a:r>
          <a:r>
            <a:rPr lang="en-GB" b="1">
              <a:effectLst/>
              <a:latin typeface="Arial" panose="020B0604020202020204" pitchFamily="34" charset="0"/>
              <a:ea typeface="Times New Roman" panose="02020603050405020304" pitchFamily="18" charset="0"/>
            </a:rPr>
            <a:t>April 2026</a:t>
          </a:r>
          <a:endParaRPr lang="en-US" dirty="0"/>
        </a:p>
      </dgm:t>
    </dgm:pt>
    <dgm:pt modelId="{0D16E957-918D-40CA-8917-F91F012EECFD}" type="parTrans" cxnId="{4E1070E7-D2FB-4E0A-9950-74D96351B81E}">
      <dgm:prSet/>
      <dgm:spPr/>
      <dgm:t>
        <a:bodyPr/>
        <a:lstStyle/>
        <a:p>
          <a:endParaRPr lang="en-US"/>
        </a:p>
      </dgm:t>
    </dgm:pt>
    <dgm:pt modelId="{89A8D74E-C16A-49BE-98E1-B0766A9C4D09}" type="sibTrans" cxnId="{4E1070E7-D2FB-4E0A-9950-74D96351B81E}">
      <dgm:prSet/>
      <dgm:spPr/>
      <dgm:t>
        <a:bodyPr/>
        <a:lstStyle/>
        <a:p>
          <a:endParaRPr lang="en-US"/>
        </a:p>
      </dgm:t>
    </dgm:pt>
    <dgm:pt modelId="{A5E048EF-16CA-944B-B3B9-D6CB376B880D}" type="pres">
      <dgm:prSet presAssocID="{C25EA4AA-9562-42D6-B79B-CB49CBEAF95A}" presName="vert0" presStyleCnt="0">
        <dgm:presLayoutVars>
          <dgm:dir/>
          <dgm:animOne val="branch"/>
          <dgm:animLvl val="lvl"/>
        </dgm:presLayoutVars>
      </dgm:prSet>
      <dgm:spPr/>
    </dgm:pt>
    <dgm:pt modelId="{6D3F67CC-1DDB-0649-89BA-FF571E0E2EDE}" type="pres">
      <dgm:prSet presAssocID="{44AA6A99-F48B-44E7-8C9C-AD790142A7D2}" presName="thickLine" presStyleLbl="alignNode1" presStyleIdx="0" presStyleCnt="8"/>
      <dgm:spPr/>
    </dgm:pt>
    <dgm:pt modelId="{5DD92724-3E8A-D14E-816D-3792E0B628A4}" type="pres">
      <dgm:prSet presAssocID="{44AA6A99-F48B-44E7-8C9C-AD790142A7D2}" presName="horz1" presStyleCnt="0"/>
      <dgm:spPr/>
    </dgm:pt>
    <dgm:pt modelId="{25341385-56EB-2949-9100-C5933E27C6D8}" type="pres">
      <dgm:prSet presAssocID="{44AA6A99-F48B-44E7-8C9C-AD790142A7D2}" presName="tx1" presStyleLbl="revTx" presStyleIdx="0" presStyleCnt="8"/>
      <dgm:spPr/>
    </dgm:pt>
    <dgm:pt modelId="{C88A5E7C-0C39-C54C-A664-9A14A0D434CD}" type="pres">
      <dgm:prSet presAssocID="{44AA6A99-F48B-44E7-8C9C-AD790142A7D2}" presName="vert1" presStyleCnt="0"/>
      <dgm:spPr/>
    </dgm:pt>
    <dgm:pt modelId="{868B5722-35E4-6142-BA33-55E056F8D19D}" type="pres">
      <dgm:prSet presAssocID="{38708EDD-FA0A-43FE-8D69-6A72918634FE}" presName="thickLine" presStyleLbl="alignNode1" presStyleIdx="1" presStyleCnt="8"/>
      <dgm:spPr/>
    </dgm:pt>
    <dgm:pt modelId="{9578E5C6-4657-4C40-8A5B-07B5CF0EDEAE}" type="pres">
      <dgm:prSet presAssocID="{38708EDD-FA0A-43FE-8D69-6A72918634FE}" presName="horz1" presStyleCnt="0"/>
      <dgm:spPr/>
    </dgm:pt>
    <dgm:pt modelId="{6554BA0A-22FC-3D4F-AF67-BE412FB23B6E}" type="pres">
      <dgm:prSet presAssocID="{38708EDD-FA0A-43FE-8D69-6A72918634FE}" presName="tx1" presStyleLbl="revTx" presStyleIdx="1" presStyleCnt="8"/>
      <dgm:spPr/>
    </dgm:pt>
    <dgm:pt modelId="{6BFEFD04-C8FA-DE48-B641-07504F98A848}" type="pres">
      <dgm:prSet presAssocID="{38708EDD-FA0A-43FE-8D69-6A72918634FE}" presName="vert1" presStyleCnt="0"/>
      <dgm:spPr/>
    </dgm:pt>
    <dgm:pt modelId="{31A69924-E5BB-8C4F-952A-C26659A5CF10}" type="pres">
      <dgm:prSet presAssocID="{1BEA1B0C-C40E-42B4-917F-DDABE502D0C3}" presName="thickLine" presStyleLbl="alignNode1" presStyleIdx="2" presStyleCnt="8"/>
      <dgm:spPr/>
    </dgm:pt>
    <dgm:pt modelId="{CA8E7E97-7B44-0A40-AF90-D071CB567454}" type="pres">
      <dgm:prSet presAssocID="{1BEA1B0C-C40E-42B4-917F-DDABE502D0C3}" presName="horz1" presStyleCnt="0"/>
      <dgm:spPr/>
    </dgm:pt>
    <dgm:pt modelId="{FD3CEA8D-9746-F147-8AC3-7C868EA12187}" type="pres">
      <dgm:prSet presAssocID="{1BEA1B0C-C40E-42B4-917F-DDABE502D0C3}" presName="tx1" presStyleLbl="revTx" presStyleIdx="2" presStyleCnt="8"/>
      <dgm:spPr/>
    </dgm:pt>
    <dgm:pt modelId="{9742D795-8263-0C4C-9678-FC3D37CFC7D2}" type="pres">
      <dgm:prSet presAssocID="{1BEA1B0C-C40E-42B4-917F-DDABE502D0C3}" presName="vert1" presStyleCnt="0"/>
      <dgm:spPr/>
    </dgm:pt>
    <dgm:pt modelId="{1AC27EE9-88AC-A94C-809B-7B077594C38D}" type="pres">
      <dgm:prSet presAssocID="{BE02BE1C-6A7C-44B8-A42E-F44FCAA93CCF}" presName="thickLine" presStyleLbl="alignNode1" presStyleIdx="3" presStyleCnt="8"/>
      <dgm:spPr/>
    </dgm:pt>
    <dgm:pt modelId="{223983C7-5E6B-FA4B-8FD0-DF02E1AD5F6A}" type="pres">
      <dgm:prSet presAssocID="{BE02BE1C-6A7C-44B8-A42E-F44FCAA93CCF}" presName="horz1" presStyleCnt="0"/>
      <dgm:spPr/>
    </dgm:pt>
    <dgm:pt modelId="{73F1CA75-AF21-0C43-AE1D-3C51C411D0E0}" type="pres">
      <dgm:prSet presAssocID="{BE02BE1C-6A7C-44B8-A42E-F44FCAA93CCF}" presName="tx1" presStyleLbl="revTx" presStyleIdx="3" presStyleCnt="8"/>
      <dgm:spPr/>
    </dgm:pt>
    <dgm:pt modelId="{D12AC114-9BED-6D4F-99D1-888B5326ED5D}" type="pres">
      <dgm:prSet presAssocID="{BE02BE1C-6A7C-44B8-A42E-F44FCAA93CCF}" presName="vert1" presStyleCnt="0"/>
      <dgm:spPr/>
    </dgm:pt>
    <dgm:pt modelId="{B81B3711-876F-9C40-8F24-FEACA6FB4D1F}" type="pres">
      <dgm:prSet presAssocID="{02137B59-935E-4A62-A476-A6487D078CAA}" presName="thickLine" presStyleLbl="alignNode1" presStyleIdx="4" presStyleCnt="8"/>
      <dgm:spPr/>
    </dgm:pt>
    <dgm:pt modelId="{C307C453-D0F4-1646-B882-6B769990A1BF}" type="pres">
      <dgm:prSet presAssocID="{02137B59-935E-4A62-A476-A6487D078CAA}" presName="horz1" presStyleCnt="0"/>
      <dgm:spPr/>
    </dgm:pt>
    <dgm:pt modelId="{503400F3-0B6D-F348-ACEE-F4F420457C34}" type="pres">
      <dgm:prSet presAssocID="{02137B59-935E-4A62-A476-A6487D078CAA}" presName="tx1" presStyleLbl="revTx" presStyleIdx="4" presStyleCnt="8"/>
      <dgm:spPr/>
    </dgm:pt>
    <dgm:pt modelId="{B11986C8-A43E-D34A-9C3D-7593303603BA}" type="pres">
      <dgm:prSet presAssocID="{02137B59-935E-4A62-A476-A6487D078CAA}" presName="vert1" presStyleCnt="0"/>
      <dgm:spPr/>
    </dgm:pt>
    <dgm:pt modelId="{E1A7E681-279E-6C43-8972-A6D14EBDD51E}" type="pres">
      <dgm:prSet presAssocID="{B44DE352-D319-425F-813F-FEDE8875CB23}" presName="thickLine" presStyleLbl="alignNode1" presStyleIdx="5" presStyleCnt="8"/>
      <dgm:spPr/>
    </dgm:pt>
    <dgm:pt modelId="{1502182B-BF28-044E-BFF7-410A32AF9E8C}" type="pres">
      <dgm:prSet presAssocID="{B44DE352-D319-425F-813F-FEDE8875CB23}" presName="horz1" presStyleCnt="0"/>
      <dgm:spPr/>
    </dgm:pt>
    <dgm:pt modelId="{859B6FF5-4BB7-2D46-83E1-4C9508B84484}" type="pres">
      <dgm:prSet presAssocID="{B44DE352-D319-425F-813F-FEDE8875CB23}" presName="tx1" presStyleLbl="revTx" presStyleIdx="5" presStyleCnt="8"/>
      <dgm:spPr/>
    </dgm:pt>
    <dgm:pt modelId="{9CADF58D-70F8-804A-B197-BDFD8A690C17}" type="pres">
      <dgm:prSet presAssocID="{B44DE352-D319-425F-813F-FEDE8875CB23}" presName="vert1" presStyleCnt="0"/>
      <dgm:spPr/>
    </dgm:pt>
    <dgm:pt modelId="{A4136E95-1198-A441-9818-F5AF086EE7B7}" type="pres">
      <dgm:prSet presAssocID="{28478F73-473A-4427-B9F9-058F653B1B06}" presName="thickLine" presStyleLbl="alignNode1" presStyleIdx="6" presStyleCnt="8"/>
      <dgm:spPr/>
    </dgm:pt>
    <dgm:pt modelId="{A1C24087-A820-FD41-B270-60FFBE9CA1AB}" type="pres">
      <dgm:prSet presAssocID="{28478F73-473A-4427-B9F9-058F653B1B06}" presName="horz1" presStyleCnt="0"/>
      <dgm:spPr/>
    </dgm:pt>
    <dgm:pt modelId="{808C7A2E-7837-3A4B-8C21-7ECE1DFA0B62}" type="pres">
      <dgm:prSet presAssocID="{28478F73-473A-4427-B9F9-058F653B1B06}" presName="tx1" presStyleLbl="revTx" presStyleIdx="6" presStyleCnt="8"/>
      <dgm:spPr/>
    </dgm:pt>
    <dgm:pt modelId="{23178EE7-948E-D24D-B29F-61FA9355917B}" type="pres">
      <dgm:prSet presAssocID="{28478F73-473A-4427-B9F9-058F653B1B06}" presName="vert1" presStyleCnt="0"/>
      <dgm:spPr/>
    </dgm:pt>
    <dgm:pt modelId="{9DBBA912-CCE1-6E42-9171-9D14D0DC467F}" type="pres">
      <dgm:prSet presAssocID="{A9548121-825E-4F4C-88C9-FAC510DFF450}" presName="thickLine" presStyleLbl="alignNode1" presStyleIdx="7" presStyleCnt="8"/>
      <dgm:spPr/>
    </dgm:pt>
    <dgm:pt modelId="{1D863D3E-A4A9-2543-84C3-6D91C3274FCC}" type="pres">
      <dgm:prSet presAssocID="{A9548121-825E-4F4C-88C9-FAC510DFF450}" presName="horz1" presStyleCnt="0"/>
      <dgm:spPr/>
    </dgm:pt>
    <dgm:pt modelId="{0FC88935-978B-DB4D-A2A0-04B6A4B2FBEB}" type="pres">
      <dgm:prSet presAssocID="{A9548121-825E-4F4C-88C9-FAC510DFF450}" presName="tx1" presStyleLbl="revTx" presStyleIdx="7" presStyleCnt="8"/>
      <dgm:spPr/>
    </dgm:pt>
    <dgm:pt modelId="{9DC8BF09-D1BC-1847-AD21-523FC27AE8F3}" type="pres">
      <dgm:prSet presAssocID="{A9548121-825E-4F4C-88C9-FAC510DFF450}" presName="vert1" presStyleCnt="0"/>
      <dgm:spPr/>
    </dgm:pt>
  </dgm:ptLst>
  <dgm:cxnLst>
    <dgm:cxn modelId="{63D70600-A21A-8A4D-9911-253D627585B2}" type="presOf" srcId="{1BEA1B0C-C40E-42B4-917F-DDABE502D0C3}" destId="{FD3CEA8D-9746-F147-8AC3-7C868EA12187}" srcOrd="0" destOrd="0" presId="urn:microsoft.com/office/officeart/2008/layout/LinedList"/>
    <dgm:cxn modelId="{BD4E2602-F985-43E4-89B2-3E0FAB62C3C4}" srcId="{C25EA4AA-9562-42D6-B79B-CB49CBEAF95A}" destId="{44AA6A99-F48B-44E7-8C9C-AD790142A7D2}" srcOrd="0" destOrd="0" parTransId="{12D0B02E-B361-436C-88B1-53E081B3DD70}" sibTransId="{41F0B51E-5A17-423D-9419-BB9F4E6704DE}"/>
    <dgm:cxn modelId="{2BE6432C-AC0B-41C3-AECD-C860AAE809D3}" srcId="{C25EA4AA-9562-42D6-B79B-CB49CBEAF95A}" destId="{BE02BE1C-6A7C-44B8-A42E-F44FCAA93CCF}" srcOrd="3" destOrd="0" parTransId="{095309BF-5C1F-4035-B75A-C51C62AD0003}" sibTransId="{CA6370FD-7B29-419E-9FF7-5E7FDF5FC36B}"/>
    <dgm:cxn modelId="{D8474C6A-9BFD-47E5-A5F3-1793247A1215}" srcId="{C25EA4AA-9562-42D6-B79B-CB49CBEAF95A}" destId="{28478F73-473A-4427-B9F9-058F653B1B06}" srcOrd="6" destOrd="0" parTransId="{9E9E2008-7779-4075-B91D-C6B51341ED61}" sibTransId="{0D45ACC4-12FA-4B0D-BF66-82A0A3470C48}"/>
    <dgm:cxn modelId="{8F4C987D-F13E-424E-A706-19A9D003059B}" type="presOf" srcId="{C25EA4AA-9562-42D6-B79B-CB49CBEAF95A}" destId="{A5E048EF-16CA-944B-B3B9-D6CB376B880D}" srcOrd="0" destOrd="0" presId="urn:microsoft.com/office/officeart/2008/layout/LinedList"/>
    <dgm:cxn modelId="{53B9E98D-E992-4262-B233-A95160ADEC85}" srcId="{C25EA4AA-9562-42D6-B79B-CB49CBEAF95A}" destId="{1BEA1B0C-C40E-42B4-917F-DDABE502D0C3}" srcOrd="2" destOrd="0" parTransId="{45099BC3-F312-4D41-B4FD-6F1E046D6BB3}" sibTransId="{9F051DA0-7D90-449B-BD6B-3C5E052D4125}"/>
    <dgm:cxn modelId="{4420AA8F-F8C5-416B-B2D1-AE107C3DD7EA}" srcId="{C25EA4AA-9562-42D6-B79B-CB49CBEAF95A}" destId="{38708EDD-FA0A-43FE-8D69-6A72918634FE}" srcOrd="1" destOrd="0" parTransId="{5CCC41D9-4981-4EFA-857C-2A8F8B23D83B}" sibTransId="{C0ED1EF7-C12E-41A5-A5E1-1399C7100CDE}"/>
    <dgm:cxn modelId="{83FB7192-86B8-5342-8D5F-C89655D2E070}" type="presOf" srcId="{B44DE352-D319-425F-813F-FEDE8875CB23}" destId="{859B6FF5-4BB7-2D46-83E1-4C9508B84484}" srcOrd="0" destOrd="0" presId="urn:microsoft.com/office/officeart/2008/layout/LinedList"/>
    <dgm:cxn modelId="{5937E9B9-113F-2549-935E-44E7A45976EB}" type="presOf" srcId="{A9548121-825E-4F4C-88C9-FAC510DFF450}" destId="{0FC88935-978B-DB4D-A2A0-04B6A4B2FBEB}" srcOrd="0" destOrd="0" presId="urn:microsoft.com/office/officeart/2008/layout/LinedList"/>
    <dgm:cxn modelId="{03CC9FBB-61B5-4848-A495-CC60EC6EFBC5}" type="presOf" srcId="{28478F73-473A-4427-B9F9-058F653B1B06}" destId="{808C7A2E-7837-3A4B-8C21-7ECE1DFA0B62}" srcOrd="0" destOrd="0" presId="urn:microsoft.com/office/officeart/2008/layout/LinedList"/>
    <dgm:cxn modelId="{648954E1-3123-084E-8F6C-BE6178188AFD}" type="presOf" srcId="{38708EDD-FA0A-43FE-8D69-6A72918634FE}" destId="{6554BA0A-22FC-3D4F-AF67-BE412FB23B6E}" srcOrd="0" destOrd="0" presId="urn:microsoft.com/office/officeart/2008/layout/LinedList"/>
    <dgm:cxn modelId="{88827EE3-FC76-0B47-B366-1661CC42FDA1}" type="presOf" srcId="{44AA6A99-F48B-44E7-8C9C-AD790142A7D2}" destId="{25341385-56EB-2949-9100-C5933E27C6D8}" srcOrd="0" destOrd="0" presId="urn:microsoft.com/office/officeart/2008/layout/LinedList"/>
    <dgm:cxn modelId="{4E1070E7-D2FB-4E0A-9950-74D96351B81E}" srcId="{C25EA4AA-9562-42D6-B79B-CB49CBEAF95A}" destId="{A9548121-825E-4F4C-88C9-FAC510DFF450}" srcOrd="7" destOrd="0" parTransId="{0D16E957-918D-40CA-8917-F91F012EECFD}" sibTransId="{89A8D74E-C16A-49BE-98E1-B0766A9C4D09}"/>
    <dgm:cxn modelId="{773752E8-CAED-4603-9B9E-43B26E333A73}" srcId="{C25EA4AA-9562-42D6-B79B-CB49CBEAF95A}" destId="{02137B59-935E-4A62-A476-A6487D078CAA}" srcOrd="4" destOrd="0" parTransId="{FD16A489-757D-4C45-A758-5F00DB7A49C9}" sibTransId="{C0F8237A-EF25-4A53-9149-DFD92B60CA6A}"/>
    <dgm:cxn modelId="{708C62EB-DCF5-AE48-B5A6-AD03FCA72A96}" type="presOf" srcId="{02137B59-935E-4A62-A476-A6487D078CAA}" destId="{503400F3-0B6D-F348-ACEE-F4F420457C34}" srcOrd="0" destOrd="0" presId="urn:microsoft.com/office/officeart/2008/layout/LinedList"/>
    <dgm:cxn modelId="{CC38E4F4-88E1-BC4E-A6B9-89CB5315EF1E}" type="presOf" srcId="{BE02BE1C-6A7C-44B8-A42E-F44FCAA93CCF}" destId="{73F1CA75-AF21-0C43-AE1D-3C51C411D0E0}" srcOrd="0" destOrd="0" presId="urn:microsoft.com/office/officeart/2008/layout/LinedList"/>
    <dgm:cxn modelId="{74C9FFFD-BC18-41A1-9D24-1A0619275FAE}" srcId="{C25EA4AA-9562-42D6-B79B-CB49CBEAF95A}" destId="{B44DE352-D319-425F-813F-FEDE8875CB23}" srcOrd="5" destOrd="0" parTransId="{9763107F-950D-498B-AAB5-29C5375CDEF4}" sibTransId="{AD7A5CEF-00C5-4E3A-8A8A-282DDB1E9A51}"/>
    <dgm:cxn modelId="{4A1C07D8-A26E-744F-91B5-2A035FA887DF}" type="presParOf" srcId="{A5E048EF-16CA-944B-B3B9-D6CB376B880D}" destId="{6D3F67CC-1DDB-0649-89BA-FF571E0E2EDE}" srcOrd="0" destOrd="0" presId="urn:microsoft.com/office/officeart/2008/layout/LinedList"/>
    <dgm:cxn modelId="{822FC28C-8B37-1C44-872E-04EB853DC345}" type="presParOf" srcId="{A5E048EF-16CA-944B-B3B9-D6CB376B880D}" destId="{5DD92724-3E8A-D14E-816D-3792E0B628A4}" srcOrd="1" destOrd="0" presId="urn:microsoft.com/office/officeart/2008/layout/LinedList"/>
    <dgm:cxn modelId="{FD3E045C-B9F1-3B45-89C2-18DECBE6D950}" type="presParOf" srcId="{5DD92724-3E8A-D14E-816D-3792E0B628A4}" destId="{25341385-56EB-2949-9100-C5933E27C6D8}" srcOrd="0" destOrd="0" presId="urn:microsoft.com/office/officeart/2008/layout/LinedList"/>
    <dgm:cxn modelId="{00C13696-20EF-0F48-8DB6-65CB419386E0}" type="presParOf" srcId="{5DD92724-3E8A-D14E-816D-3792E0B628A4}" destId="{C88A5E7C-0C39-C54C-A664-9A14A0D434CD}" srcOrd="1" destOrd="0" presId="urn:microsoft.com/office/officeart/2008/layout/LinedList"/>
    <dgm:cxn modelId="{60D0FDBB-557D-4246-87DB-E688DA97AF22}" type="presParOf" srcId="{A5E048EF-16CA-944B-B3B9-D6CB376B880D}" destId="{868B5722-35E4-6142-BA33-55E056F8D19D}" srcOrd="2" destOrd="0" presId="urn:microsoft.com/office/officeart/2008/layout/LinedList"/>
    <dgm:cxn modelId="{D2CBE079-40B3-9040-92EA-4DB79CBABD5D}" type="presParOf" srcId="{A5E048EF-16CA-944B-B3B9-D6CB376B880D}" destId="{9578E5C6-4657-4C40-8A5B-07B5CF0EDEAE}" srcOrd="3" destOrd="0" presId="urn:microsoft.com/office/officeart/2008/layout/LinedList"/>
    <dgm:cxn modelId="{8B14EEDB-28E7-0B42-943F-2EEB2E9C2F59}" type="presParOf" srcId="{9578E5C6-4657-4C40-8A5B-07B5CF0EDEAE}" destId="{6554BA0A-22FC-3D4F-AF67-BE412FB23B6E}" srcOrd="0" destOrd="0" presId="urn:microsoft.com/office/officeart/2008/layout/LinedList"/>
    <dgm:cxn modelId="{FA72308C-DBB8-F745-AFF9-1006D46D507A}" type="presParOf" srcId="{9578E5C6-4657-4C40-8A5B-07B5CF0EDEAE}" destId="{6BFEFD04-C8FA-DE48-B641-07504F98A848}" srcOrd="1" destOrd="0" presId="urn:microsoft.com/office/officeart/2008/layout/LinedList"/>
    <dgm:cxn modelId="{86612C86-5C25-3F44-B2A9-5958D001C4AF}" type="presParOf" srcId="{A5E048EF-16CA-944B-B3B9-D6CB376B880D}" destId="{31A69924-E5BB-8C4F-952A-C26659A5CF10}" srcOrd="4" destOrd="0" presId="urn:microsoft.com/office/officeart/2008/layout/LinedList"/>
    <dgm:cxn modelId="{C23E8E7F-384F-6647-A384-70CEA319AB4E}" type="presParOf" srcId="{A5E048EF-16CA-944B-B3B9-D6CB376B880D}" destId="{CA8E7E97-7B44-0A40-AF90-D071CB567454}" srcOrd="5" destOrd="0" presId="urn:microsoft.com/office/officeart/2008/layout/LinedList"/>
    <dgm:cxn modelId="{C855172A-2F17-8A47-AE03-BF6D5710164C}" type="presParOf" srcId="{CA8E7E97-7B44-0A40-AF90-D071CB567454}" destId="{FD3CEA8D-9746-F147-8AC3-7C868EA12187}" srcOrd="0" destOrd="0" presId="urn:microsoft.com/office/officeart/2008/layout/LinedList"/>
    <dgm:cxn modelId="{78DA0692-38B9-F84A-A383-23615D0C2DB0}" type="presParOf" srcId="{CA8E7E97-7B44-0A40-AF90-D071CB567454}" destId="{9742D795-8263-0C4C-9678-FC3D37CFC7D2}" srcOrd="1" destOrd="0" presId="urn:microsoft.com/office/officeart/2008/layout/LinedList"/>
    <dgm:cxn modelId="{10F6B1BC-47BB-C44F-B112-28497693EE23}" type="presParOf" srcId="{A5E048EF-16CA-944B-B3B9-D6CB376B880D}" destId="{1AC27EE9-88AC-A94C-809B-7B077594C38D}" srcOrd="6" destOrd="0" presId="urn:microsoft.com/office/officeart/2008/layout/LinedList"/>
    <dgm:cxn modelId="{5A33659D-8DC3-C948-ABF6-5857BD6883F4}" type="presParOf" srcId="{A5E048EF-16CA-944B-B3B9-D6CB376B880D}" destId="{223983C7-5E6B-FA4B-8FD0-DF02E1AD5F6A}" srcOrd="7" destOrd="0" presId="urn:microsoft.com/office/officeart/2008/layout/LinedList"/>
    <dgm:cxn modelId="{0D254255-AF95-414D-9A30-A10EE6ACF419}" type="presParOf" srcId="{223983C7-5E6B-FA4B-8FD0-DF02E1AD5F6A}" destId="{73F1CA75-AF21-0C43-AE1D-3C51C411D0E0}" srcOrd="0" destOrd="0" presId="urn:microsoft.com/office/officeart/2008/layout/LinedList"/>
    <dgm:cxn modelId="{8A49CBDF-D59E-554D-B0E5-00691C79690D}" type="presParOf" srcId="{223983C7-5E6B-FA4B-8FD0-DF02E1AD5F6A}" destId="{D12AC114-9BED-6D4F-99D1-888B5326ED5D}" srcOrd="1" destOrd="0" presId="urn:microsoft.com/office/officeart/2008/layout/LinedList"/>
    <dgm:cxn modelId="{59A187E6-5A8B-EE47-9B01-15C0D042E80F}" type="presParOf" srcId="{A5E048EF-16CA-944B-B3B9-D6CB376B880D}" destId="{B81B3711-876F-9C40-8F24-FEACA6FB4D1F}" srcOrd="8" destOrd="0" presId="urn:microsoft.com/office/officeart/2008/layout/LinedList"/>
    <dgm:cxn modelId="{B86CF77B-1A30-4346-B67B-0BB6D2C9327D}" type="presParOf" srcId="{A5E048EF-16CA-944B-B3B9-D6CB376B880D}" destId="{C307C453-D0F4-1646-B882-6B769990A1BF}" srcOrd="9" destOrd="0" presId="urn:microsoft.com/office/officeart/2008/layout/LinedList"/>
    <dgm:cxn modelId="{2AA70C99-875A-2841-8F96-ABEC3BB2F3ED}" type="presParOf" srcId="{C307C453-D0F4-1646-B882-6B769990A1BF}" destId="{503400F3-0B6D-F348-ACEE-F4F420457C34}" srcOrd="0" destOrd="0" presId="urn:microsoft.com/office/officeart/2008/layout/LinedList"/>
    <dgm:cxn modelId="{2D1FA4E0-9E9F-3948-8428-F708DBDC3617}" type="presParOf" srcId="{C307C453-D0F4-1646-B882-6B769990A1BF}" destId="{B11986C8-A43E-D34A-9C3D-7593303603BA}" srcOrd="1" destOrd="0" presId="urn:microsoft.com/office/officeart/2008/layout/LinedList"/>
    <dgm:cxn modelId="{7F0201E4-225D-024A-9F4E-408C171DC2D1}" type="presParOf" srcId="{A5E048EF-16CA-944B-B3B9-D6CB376B880D}" destId="{E1A7E681-279E-6C43-8972-A6D14EBDD51E}" srcOrd="10" destOrd="0" presId="urn:microsoft.com/office/officeart/2008/layout/LinedList"/>
    <dgm:cxn modelId="{DC32BE05-859B-4241-BDFB-3AA58EFA1E5E}" type="presParOf" srcId="{A5E048EF-16CA-944B-B3B9-D6CB376B880D}" destId="{1502182B-BF28-044E-BFF7-410A32AF9E8C}" srcOrd="11" destOrd="0" presId="urn:microsoft.com/office/officeart/2008/layout/LinedList"/>
    <dgm:cxn modelId="{2C09F4CB-B279-254A-8BD8-F2CF45DD0C37}" type="presParOf" srcId="{1502182B-BF28-044E-BFF7-410A32AF9E8C}" destId="{859B6FF5-4BB7-2D46-83E1-4C9508B84484}" srcOrd="0" destOrd="0" presId="urn:microsoft.com/office/officeart/2008/layout/LinedList"/>
    <dgm:cxn modelId="{550769CF-46C4-2D4E-987C-9C4F6A782927}" type="presParOf" srcId="{1502182B-BF28-044E-BFF7-410A32AF9E8C}" destId="{9CADF58D-70F8-804A-B197-BDFD8A690C17}" srcOrd="1" destOrd="0" presId="urn:microsoft.com/office/officeart/2008/layout/LinedList"/>
    <dgm:cxn modelId="{744041A4-5045-5E40-83F2-79F53B541A2F}" type="presParOf" srcId="{A5E048EF-16CA-944B-B3B9-D6CB376B880D}" destId="{A4136E95-1198-A441-9818-F5AF086EE7B7}" srcOrd="12" destOrd="0" presId="urn:microsoft.com/office/officeart/2008/layout/LinedList"/>
    <dgm:cxn modelId="{B0A08EDC-71F1-E643-AA4E-1AD0E0598D26}" type="presParOf" srcId="{A5E048EF-16CA-944B-B3B9-D6CB376B880D}" destId="{A1C24087-A820-FD41-B270-60FFBE9CA1AB}" srcOrd="13" destOrd="0" presId="urn:microsoft.com/office/officeart/2008/layout/LinedList"/>
    <dgm:cxn modelId="{A005D846-C7CE-134F-8D8E-2C05623ACCE5}" type="presParOf" srcId="{A1C24087-A820-FD41-B270-60FFBE9CA1AB}" destId="{808C7A2E-7837-3A4B-8C21-7ECE1DFA0B62}" srcOrd="0" destOrd="0" presId="urn:microsoft.com/office/officeart/2008/layout/LinedList"/>
    <dgm:cxn modelId="{DB244BBA-670E-CF4B-B2AE-B0237E8CF425}" type="presParOf" srcId="{A1C24087-A820-FD41-B270-60FFBE9CA1AB}" destId="{23178EE7-948E-D24D-B29F-61FA9355917B}" srcOrd="1" destOrd="0" presId="urn:microsoft.com/office/officeart/2008/layout/LinedList"/>
    <dgm:cxn modelId="{B2E9D07B-EC83-9540-B764-7444BF70885F}" type="presParOf" srcId="{A5E048EF-16CA-944B-B3B9-D6CB376B880D}" destId="{9DBBA912-CCE1-6E42-9171-9D14D0DC467F}" srcOrd="14" destOrd="0" presId="urn:microsoft.com/office/officeart/2008/layout/LinedList"/>
    <dgm:cxn modelId="{9EE8F4F1-2888-5A4E-99E8-C51F8BCA8818}" type="presParOf" srcId="{A5E048EF-16CA-944B-B3B9-D6CB376B880D}" destId="{1D863D3E-A4A9-2543-84C3-6D91C3274FCC}" srcOrd="15" destOrd="0" presId="urn:microsoft.com/office/officeart/2008/layout/LinedList"/>
    <dgm:cxn modelId="{8B9E1F00-D11C-3A4D-8013-7FA8FD6B6FAA}" type="presParOf" srcId="{1D863D3E-A4A9-2543-84C3-6D91C3274FCC}" destId="{0FC88935-978B-DB4D-A2A0-04B6A4B2FBEB}" srcOrd="0" destOrd="0" presId="urn:microsoft.com/office/officeart/2008/layout/LinedList"/>
    <dgm:cxn modelId="{12C730A1-652E-4E40-93F3-AB31D6292B27}" type="presParOf" srcId="{1D863D3E-A4A9-2543-84C3-6D91C3274FCC}" destId="{9DC8BF09-D1BC-1847-AD21-523FC27AE8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F67CC-1DDB-0649-89BA-FF571E0E2EDE}">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5341385-56EB-2949-9100-C5933E27C6D8}">
      <dsp:nvSpPr>
        <dsp:cNvPr id="0" name=""/>
        <dsp:cNvSpPr/>
      </dsp:nvSpPr>
      <dsp:spPr>
        <a:xfrm>
          <a:off x="0" y="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1,500 words in total (10% leeway)</a:t>
          </a:r>
        </a:p>
      </dsp:txBody>
      <dsp:txXfrm>
        <a:off x="0" y="0"/>
        <a:ext cx="6666833" cy="681740"/>
      </dsp:txXfrm>
    </dsp:sp>
    <dsp:sp modelId="{868B5722-35E4-6142-BA33-55E056F8D19D}">
      <dsp:nvSpPr>
        <dsp:cNvPr id="0" name=""/>
        <dsp:cNvSpPr/>
      </dsp:nvSpPr>
      <dsp:spPr>
        <a:xfrm>
          <a:off x="0" y="6817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54BA0A-22FC-3D4F-AF67-BE412FB23B6E}">
      <dsp:nvSpPr>
        <dsp:cNvPr id="0" name=""/>
        <dsp:cNvSpPr/>
      </dsp:nvSpPr>
      <dsp:spPr>
        <a:xfrm>
          <a:off x="0" y="6817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One pdf file </a:t>
          </a:r>
        </a:p>
      </dsp:txBody>
      <dsp:txXfrm>
        <a:off x="0" y="681740"/>
        <a:ext cx="6666833" cy="681740"/>
      </dsp:txXfrm>
    </dsp:sp>
    <dsp:sp modelId="{31A69924-E5BB-8C4F-952A-C26659A5CF10}">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3CEA8D-9746-F147-8AC3-7C868EA12187}">
      <dsp:nvSpPr>
        <dsp:cNvPr id="0" name=""/>
        <dsp:cNvSpPr/>
      </dsp:nvSpPr>
      <dsp:spPr>
        <a:xfrm>
          <a:off x="0" y="13634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Use Harvard referencing throughout</a:t>
          </a:r>
        </a:p>
      </dsp:txBody>
      <dsp:txXfrm>
        <a:off x="0" y="1363480"/>
        <a:ext cx="6666833" cy="681740"/>
      </dsp:txXfrm>
    </dsp:sp>
    <dsp:sp modelId="{1AC27EE9-88AC-A94C-809B-7B077594C38D}">
      <dsp:nvSpPr>
        <dsp:cNvPr id="0" name=""/>
        <dsp:cNvSpPr/>
      </dsp:nvSpPr>
      <dsp:spPr>
        <a:xfrm>
          <a:off x="0" y="204522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F1CA75-AF21-0C43-AE1D-3C51C411D0E0}">
      <dsp:nvSpPr>
        <dsp:cNvPr id="0" name=""/>
        <dsp:cNvSpPr/>
      </dsp:nvSpPr>
      <dsp:spPr>
        <a:xfrm>
          <a:off x="0" y="204522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Use double spaced lines</a:t>
          </a:r>
        </a:p>
      </dsp:txBody>
      <dsp:txXfrm>
        <a:off x="0" y="2045220"/>
        <a:ext cx="6666833" cy="681740"/>
      </dsp:txXfrm>
    </dsp:sp>
    <dsp:sp modelId="{B81B3711-876F-9C40-8F24-FEACA6FB4D1F}">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03400F3-0B6D-F348-ACEE-F4F420457C34}">
      <dsp:nvSpPr>
        <dsp:cNvPr id="0" name=""/>
        <dsp:cNvSpPr/>
      </dsp:nvSpPr>
      <dsp:spPr>
        <a:xfrm>
          <a:off x="0" y="272696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Bibliography (3 texts minimum requirement)</a:t>
          </a:r>
        </a:p>
      </dsp:txBody>
      <dsp:txXfrm>
        <a:off x="0" y="2726960"/>
        <a:ext cx="6666833" cy="681740"/>
      </dsp:txXfrm>
    </dsp:sp>
    <dsp:sp modelId="{E1A7E681-279E-6C43-8972-A6D14EBDD51E}">
      <dsp:nvSpPr>
        <dsp:cNvPr id="0" name=""/>
        <dsp:cNvSpPr/>
      </dsp:nvSpPr>
      <dsp:spPr>
        <a:xfrm>
          <a:off x="0" y="340870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9B6FF5-4BB7-2D46-83E1-4C9508B84484}">
      <dsp:nvSpPr>
        <dsp:cNvPr id="0" name=""/>
        <dsp:cNvSpPr/>
      </dsp:nvSpPr>
      <dsp:spPr>
        <a:xfrm>
          <a:off x="0" y="340870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Exhibition Plan/Layout</a:t>
          </a:r>
        </a:p>
      </dsp:txBody>
      <dsp:txXfrm>
        <a:off x="0" y="3408700"/>
        <a:ext cx="6666833" cy="681740"/>
      </dsp:txXfrm>
    </dsp:sp>
    <dsp:sp modelId="{A4136E95-1198-A441-9818-F5AF086EE7B7}">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08C7A2E-7837-3A4B-8C21-7ECE1DFA0B62}">
      <dsp:nvSpPr>
        <dsp:cNvPr id="0" name=""/>
        <dsp:cNvSpPr/>
      </dsp:nvSpPr>
      <dsp:spPr>
        <a:xfrm>
          <a:off x="0" y="40904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Exhibition images with captions</a:t>
          </a:r>
        </a:p>
      </dsp:txBody>
      <dsp:txXfrm>
        <a:off x="0" y="4090440"/>
        <a:ext cx="6666833" cy="681740"/>
      </dsp:txXfrm>
    </dsp:sp>
    <dsp:sp modelId="{9DBBA912-CCE1-6E42-9171-9D14D0DC467F}">
      <dsp:nvSpPr>
        <dsp:cNvPr id="0" name=""/>
        <dsp:cNvSpPr/>
      </dsp:nvSpPr>
      <dsp:spPr>
        <a:xfrm>
          <a:off x="0" y="477217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C88935-978B-DB4D-A2A0-04B6A4B2FBEB}">
      <dsp:nvSpPr>
        <dsp:cNvPr id="0" name=""/>
        <dsp:cNvSpPr/>
      </dsp:nvSpPr>
      <dsp:spPr>
        <a:xfrm>
          <a:off x="0" y="47721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Submit before midday on </a:t>
          </a:r>
          <a:r>
            <a:rPr lang="en-GB" sz="1900" b="1" kern="1200" dirty="0">
              <a:effectLst/>
              <a:latin typeface="Arial" panose="020B0604020202020204" pitchFamily="34" charset="0"/>
              <a:ea typeface="Times New Roman" panose="02020603050405020304" pitchFamily="18" charset="0"/>
            </a:rPr>
            <a:t>12:00pm (mid-day) Tuesday 28</a:t>
          </a:r>
          <a:r>
            <a:rPr lang="en-GB" sz="1900" b="1" kern="1200" baseline="30000" dirty="0">
              <a:effectLst/>
              <a:latin typeface="Arial" panose="020B0604020202020204" pitchFamily="34" charset="0"/>
              <a:ea typeface="Times New Roman" panose="02020603050405020304" pitchFamily="18" charset="0"/>
            </a:rPr>
            <a:t>th</a:t>
          </a:r>
          <a:r>
            <a:rPr lang="en-GB" sz="1900" b="1" kern="1200" dirty="0">
              <a:effectLst/>
              <a:latin typeface="Arial" panose="020B0604020202020204" pitchFamily="34" charset="0"/>
              <a:ea typeface="Times New Roman" panose="02020603050405020304" pitchFamily="18" charset="0"/>
            </a:rPr>
            <a:t> </a:t>
          </a:r>
          <a:r>
            <a:rPr lang="en-GB" sz="1900" b="1" kern="1200">
              <a:effectLst/>
              <a:latin typeface="Arial" panose="020B0604020202020204" pitchFamily="34" charset="0"/>
              <a:ea typeface="Times New Roman" panose="02020603050405020304" pitchFamily="18" charset="0"/>
            </a:rPr>
            <a:t>April 2026</a:t>
          </a:r>
          <a:endParaRPr lang="en-US" sz="1900" kern="1200" dirty="0"/>
        </a:p>
      </dsp:txBody>
      <dsp:txXfrm>
        <a:off x="0" y="4772180"/>
        <a:ext cx="6666833" cy="6817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70B00F-A9DD-794E-8062-0C0F4B99B478}" type="datetimeFigureOut">
              <a:rPr lang="en-US" smtClean="0"/>
              <a:t>3/17/26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DD4B40-7AFE-4E41-B544-8B6FF81CCF51}" type="slidenum">
              <a:rPr lang="en-US" smtClean="0"/>
              <a:t>‹#›</a:t>
            </a:fld>
            <a:endParaRPr lang="en-US"/>
          </a:p>
        </p:txBody>
      </p:sp>
    </p:spTree>
    <p:extLst>
      <p:ext uri="{BB962C8B-B14F-4D97-AF65-F5344CB8AC3E}">
        <p14:creationId xmlns:p14="http://schemas.microsoft.com/office/powerpoint/2010/main" val="1121313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module tasks have these details.</a:t>
            </a:r>
          </a:p>
          <a:p>
            <a:r>
              <a:rPr lang="en-US" dirty="0"/>
              <a:t>You need to evidence these things to pass. But you only need to pass!</a:t>
            </a:r>
          </a:p>
        </p:txBody>
      </p:sp>
      <p:sp>
        <p:nvSpPr>
          <p:cNvPr id="4" name="Slide Number Placeholder 3"/>
          <p:cNvSpPr>
            <a:spLocks noGrp="1"/>
          </p:cNvSpPr>
          <p:nvPr>
            <p:ph type="sldNum" sz="quarter" idx="5"/>
          </p:nvPr>
        </p:nvSpPr>
        <p:spPr/>
        <p:txBody>
          <a:bodyPr/>
          <a:lstStyle/>
          <a:p>
            <a:fld id="{BC91B253-7CB9-A942-B684-BB56C8CA0C2F}" type="slidenum">
              <a:rPr lang="en-US" smtClean="0"/>
              <a:t>2</a:t>
            </a:fld>
            <a:endParaRPr lang="en-US"/>
          </a:p>
        </p:txBody>
      </p:sp>
    </p:spTree>
    <p:extLst>
      <p:ext uri="{BB962C8B-B14F-4D97-AF65-F5344CB8AC3E}">
        <p14:creationId xmlns:p14="http://schemas.microsoft.com/office/powerpoint/2010/main" val="2675473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a mix of elements.</a:t>
            </a:r>
          </a:p>
          <a:p>
            <a:r>
              <a:rPr lang="en-US" dirty="0"/>
              <a:t>Layout plan of the exhibition and pictures of your chosen pieces.</a:t>
            </a:r>
          </a:p>
        </p:txBody>
      </p:sp>
      <p:sp>
        <p:nvSpPr>
          <p:cNvPr id="4" name="Slide Number Placeholder 3"/>
          <p:cNvSpPr>
            <a:spLocks noGrp="1"/>
          </p:cNvSpPr>
          <p:nvPr>
            <p:ph type="sldNum" sz="quarter" idx="5"/>
          </p:nvPr>
        </p:nvSpPr>
        <p:spPr/>
        <p:txBody>
          <a:bodyPr/>
          <a:lstStyle/>
          <a:p>
            <a:fld id="{BC91B253-7CB9-A942-B684-BB56C8CA0C2F}" type="slidenum">
              <a:rPr lang="en-US" smtClean="0"/>
              <a:t>4</a:t>
            </a:fld>
            <a:endParaRPr lang="en-US"/>
          </a:p>
        </p:txBody>
      </p:sp>
    </p:spTree>
    <p:extLst>
      <p:ext uri="{BB962C8B-B14F-4D97-AF65-F5344CB8AC3E}">
        <p14:creationId xmlns:p14="http://schemas.microsoft.com/office/powerpoint/2010/main" val="2423925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are probably doing this already!</a:t>
            </a:r>
          </a:p>
        </p:txBody>
      </p:sp>
      <p:sp>
        <p:nvSpPr>
          <p:cNvPr id="4" name="Slide Number Placeholder 3"/>
          <p:cNvSpPr>
            <a:spLocks noGrp="1"/>
          </p:cNvSpPr>
          <p:nvPr>
            <p:ph type="sldNum" sz="quarter" idx="5"/>
          </p:nvPr>
        </p:nvSpPr>
        <p:spPr/>
        <p:txBody>
          <a:bodyPr/>
          <a:lstStyle/>
          <a:p>
            <a:fld id="{B4E8469A-C0C1-D444-AC5E-D1FCB4ED4028}" type="slidenum">
              <a:rPr lang="en-US" smtClean="0"/>
              <a:t>7</a:t>
            </a:fld>
            <a:endParaRPr lang="en-US"/>
          </a:p>
        </p:txBody>
      </p:sp>
    </p:spTree>
    <p:extLst>
      <p:ext uri="{BB962C8B-B14F-4D97-AF65-F5344CB8AC3E}">
        <p14:creationId xmlns:p14="http://schemas.microsoft.com/office/powerpoint/2010/main" val="3172606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CDB20-7E06-C84F-B419-81D159135F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42C1A9B-B589-4B45-A702-3BC3C682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04DC660-35C3-D244-B9DE-C288B380F449}"/>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5" name="Footer Placeholder 4">
            <a:extLst>
              <a:ext uri="{FF2B5EF4-FFF2-40B4-BE49-F238E27FC236}">
                <a16:creationId xmlns:a16="http://schemas.microsoft.com/office/drawing/2014/main" id="{ABAC1C9D-E2B5-EC44-992E-D38899B65D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211DD5-FD82-3945-9B0C-443610886188}"/>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523351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FE53D-F44D-CC49-A75F-9FF66B14C9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CC45744-5123-294A-A604-2D5F5801A5F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B4C237-F696-744F-ABFC-12F51C64AF07}"/>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5" name="Footer Placeholder 4">
            <a:extLst>
              <a:ext uri="{FF2B5EF4-FFF2-40B4-BE49-F238E27FC236}">
                <a16:creationId xmlns:a16="http://schemas.microsoft.com/office/drawing/2014/main" id="{94531B93-C7F5-4549-8240-93A921AEA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CB5949-504E-364C-AA71-849202520771}"/>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2170486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1E1A1-AB78-BF4A-89E0-5CC8E4BEC7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AD0D5A-7FF2-D247-943B-7B27D227A3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C86535-85C1-934F-A43B-D5EFDBF22A36}"/>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5" name="Footer Placeholder 4">
            <a:extLst>
              <a:ext uri="{FF2B5EF4-FFF2-40B4-BE49-F238E27FC236}">
                <a16:creationId xmlns:a16="http://schemas.microsoft.com/office/drawing/2014/main" id="{8D1D5B4A-A37F-2948-A961-9F5A6C5400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3E8956-4F6A-E549-9463-D4D4A2FD94C7}"/>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2496068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FA59B-D7CE-114E-BD96-44EA39A960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6B49FE-9F8F-A844-A4F5-E214E2921D0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176284-7917-C84C-9796-52F970F5E7F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F06FD8-4AD5-1843-B643-78C6AFABFC0B}"/>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6" name="Footer Placeholder 5">
            <a:extLst>
              <a:ext uri="{FF2B5EF4-FFF2-40B4-BE49-F238E27FC236}">
                <a16:creationId xmlns:a16="http://schemas.microsoft.com/office/drawing/2014/main" id="{11FFE808-657E-8E42-9CD5-42A7E41107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BC915B-CA62-2D45-AA97-C7502CA7F959}"/>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583607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19E55-E218-AA41-BEC0-2843C11633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09B2D2-183C-1446-8F88-BA21A6D0B8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29E6DD-5EF9-B048-9F06-82BEE7186E0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24971A-A3D2-B54D-A933-D42CCC22C2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F69B31-0995-364D-B401-F9140EF433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33D902D-8D08-C04D-B946-0BEB8097071A}"/>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8" name="Footer Placeholder 7">
            <a:extLst>
              <a:ext uri="{FF2B5EF4-FFF2-40B4-BE49-F238E27FC236}">
                <a16:creationId xmlns:a16="http://schemas.microsoft.com/office/drawing/2014/main" id="{38A13970-BBF7-0C4A-A36A-788B8C8538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2A8639-AFF0-794C-8F62-3FF333B8FE19}"/>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3492369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DA6B4-2296-F642-B7A5-ED2CBB3BC0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A32FDA-0F63-F34D-8FEB-5E8FCD4D054A}"/>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4" name="Footer Placeholder 3">
            <a:extLst>
              <a:ext uri="{FF2B5EF4-FFF2-40B4-BE49-F238E27FC236}">
                <a16:creationId xmlns:a16="http://schemas.microsoft.com/office/drawing/2014/main" id="{DA1C6FD1-6D61-2C48-8D83-4B86205C43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C6A82E-2762-0F41-8784-B30810C11A35}"/>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131027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887C78-FB85-7842-BBB3-BFFA96BA428F}"/>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3" name="Footer Placeholder 2">
            <a:extLst>
              <a:ext uri="{FF2B5EF4-FFF2-40B4-BE49-F238E27FC236}">
                <a16:creationId xmlns:a16="http://schemas.microsoft.com/office/drawing/2014/main" id="{2221C72C-D4C7-F04A-8B99-F434E5DEFA3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D907FDB-21B3-384C-BA7E-4220D1A95FE5}"/>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1008324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453D1-82B7-4844-9DF9-BA660B12A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915F9D-8659-6845-AED2-5E5F15E263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51CF809-81F3-BA43-8F0E-A1C1DBC43B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74419C-BB24-AA4D-BDF0-FD62F24C3AE7}"/>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6" name="Footer Placeholder 5">
            <a:extLst>
              <a:ext uri="{FF2B5EF4-FFF2-40B4-BE49-F238E27FC236}">
                <a16:creationId xmlns:a16="http://schemas.microsoft.com/office/drawing/2014/main" id="{99F12A73-79E1-3041-B255-6213C991B8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1005F7-78F0-F942-99F5-A91088E47775}"/>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4225230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2F5B-84E0-0F4E-A981-6CBEA5FF06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F0AD535-E914-6B4B-96C1-9D460C14E7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0F0B3DC-FC30-7F41-9857-3DE6F34345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8D9260-4883-3846-91F9-DEB9C3AB94F2}"/>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6" name="Footer Placeholder 5">
            <a:extLst>
              <a:ext uri="{FF2B5EF4-FFF2-40B4-BE49-F238E27FC236}">
                <a16:creationId xmlns:a16="http://schemas.microsoft.com/office/drawing/2014/main" id="{374AEC40-1DB8-6240-A6EC-C7FF3D1989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7F1174-D99F-D24E-B197-7254E99E2305}"/>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1076865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BE7CC-2230-EC47-AC20-AF5B2794DB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3558ED-E0E8-4141-99DA-DB863F2ED8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6AC5C7-F0E7-1645-8026-ED5AA66C97F3}"/>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5" name="Footer Placeholder 4">
            <a:extLst>
              <a:ext uri="{FF2B5EF4-FFF2-40B4-BE49-F238E27FC236}">
                <a16:creationId xmlns:a16="http://schemas.microsoft.com/office/drawing/2014/main" id="{94DC52B7-DE81-E04E-8777-11A857563A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56D545-E6C6-4446-BF5C-0324260A06BD}"/>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2001649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90153-E683-6A4E-9D42-C9BA29FB69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2417F19-710C-DA46-BF3E-68A094C442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8C63A2-B3D3-A741-A759-AB9A9DD9C907}"/>
              </a:ext>
            </a:extLst>
          </p:cNvPr>
          <p:cNvSpPr>
            <a:spLocks noGrp="1"/>
          </p:cNvSpPr>
          <p:nvPr>
            <p:ph type="dt" sz="half" idx="10"/>
          </p:nvPr>
        </p:nvSpPr>
        <p:spPr/>
        <p:txBody>
          <a:bodyPr/>
          <a:lstStyle/>
          <a:p>
            <a:fld id="{32A9F64C-DEED-504A-AFA4-ED1FD8992C2E}" type="datetimeFigureOut">
              <a:rPr lang="en-US" smtClean="0"/>
              <a:t>3/17/26</a:t>
            </a:fld>
            <a:endParaRPr lang="en-US"/>
          </a:p>
        </p:txBody>
      </p:sp>
      <p:sp>
        <p:nvSpPr>
          <p:cNvPr id="5" name="Footer Placeholder 4">
            <a:extLst>
              <a:ext uri="{FF2B5EF4-FFF2-40B4-BE49-F238E27FC236}">
                <a16:creationId xmlns:a16="http://schemas.microsoft.com/office/drawing/2014/main" id="{2A75D718-1262-4447-8636-D8C082FC8F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5067C3-C570-2A47-893A-3E79356BB23B}"/>
              </a:ext>
            </a:extLst>
          </p:cNvPr>
          <p:cNvSpPr>
            <a:spLocks noGrp="1"/>
          </p:cNvSpPr>
          <p:nvPr>
            <p:ph type="sldNum" sz="quarter" idx="12"/>
          </p:nvPr>
        </p:nvSpPr>
        <p:spPr/>
        <p:txBody>
          <a:bodyPr/>
          <a:lstStyle/>
          <a:p>
            <a:fld id="{46A725B4-4A1B-4E4A-A2F4-80F4632D3D9C}" type="slidenum">
              <a:rPr lang="en-US" smtClean="0"/>
              <a:t>‹#›</a:t>
            </a:fld>
            <a:endParaRPr lang="en-US"/>
          </a:p>
        </p:txBody>
      </p:sp>
    </p:spTree>
    <p:extLst>
      <p:ext uri="{BB962C8B-B14F-4D97-AF65-F5344CB8AC3E}">
        <p14:creationId xmlns:p14="http://schemas.microsoft.com/office/powerpoint/2010/main" val="1741873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506FF4-FE23-4740-A1BE-DF5FFC284D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AE2FDB4-1358-154F-B443-53AFCD8B63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B75C90-7471-784B-8996-3D4EB3BBB7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A9F64C-DEED-504A-AFA4-ED1FD8992C2E}" type="datetimeFigureOut">
              <a:rPr lang="en-US" smtClean="0"/>
              <a:t>3/17/26</a:t>
            </a:fld>
            <a:endParaRPr lang="en-US"/>
          </a:p>
        </p:txBody>
      </p:sp>
      <p:sp>
        <p:nvSpPr>
          <p:cNvPr id="5" name="Footer Placeholder 4">
            <a:extLst>
              <a:ext uri="{FF2B5EF4-FFF2-40B4-BE49-F238E27FC236}">
                <a16:creationId xmlns:a16="http://schemas.microsoft.com/office/drawing/2014/main" id="{94EA4D36-EBAB-E84E-829D-C6AE52EC6C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498A383-3E18-6A4B-90C6-3457DE90FE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A725B4-4A1B-4E4A-A2F4-80F4632D3D9C}" type="slidenum">
              <a:rPr lang="en-US" smtClean="0"/>
              <a:t>‹#›</a:t>
            </a:fld>
            <a:endParaRPr lang="en-US"/>
          </a:p>
        </p:txBody>
      </p:sp>
    </p:spTree>
    <p:extLst>
      <p:ext uri="{BB962C8B-B14F-4D97-AF65-F5344CB8AC3E}">
        <p14:creationId xmlns:p14="http://schemas.microsoft.com/office/powerpoint/2010/main" val="2433894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054244F-776F-9249-941F-42E22190D889}"/>
              </a:ext>
            </a:extLst>
          </p:cNvPr>
          <p:cNvSpPr>
            <a:spLocks noGrp="1"/>
          </p:cNvSpPr>
          <p:nvPr>
            <p:ph type="ctrTitle"/>
          </p:nvPr>
        </p:nvSpPr>
        <p:spPr>
          <a:xfrm>
            <a:off x="1314824" y="735106"/>
            <a:ext cx="10053763" cy="2928470"/>
          </a:xfrm>
        </p:spPr>
        <p:txBody>
          <a:bodyPr anchor="b">
            <a:normAutofit/>
          </a:bodyPr>
          <a:lstStyle/>
          <a:p>
            <a:pPr algn="l"/>
            <a:r>
              <a:rPr lang="en-US" sz="4800" b="1">
                <a:solidFill>
                  <a:srgbClr val="FFFFFF"/>
                </a:solidFill>
              </a:rPr>
              <a:t>Ways of Perceiving</a:t>
            </a:r>
          </a:p>
        </p:txBody>
      </p:sp>
      <p:sp>
        <p:nvSpPr>
          <p:cNvPr id="3" name="Subtitle 2">
            <a:extLst>
              <a:ext uri="{FF2B5EF4-FFF2-40B4-BE49-F238E27FC236}">
                <a16:creationId xmlns:a16="http://schemas.microsoft.com/office/drawing/2014/main" id="{9E3E8327-D914-B74D-AA30-73386C105F57}"/>
              </a:ext>
            </a:extLst>
          </p:cNvPr>
          <p:cNvSpPr>
            <a:spLocks noGrp="1"/>
          </p:cNvSpPr>
          <p:nvPr>
            <p:ph type="subTitle" idx="1"/>
          </p:nvPr>
        </p:nvSpPr>
        <p:spPr>
          <a:xfrm>
            <a:off x="1350682" y="4870824"/>
            <a:ext cx="10005951" cy="1458258"/>
          </a:xfrm>
        </p:spPr>
        <p:txBody>
          <a:bodyPr anchor="ctr">
            <a:normAutofit/>
          </a:bodyPr>
          <a:lstStyle/>
          <a:p>
            <a:pPr algn="l"/>
            <a:r>
              <a:rPr lang="en-US" dirty="0"/>
              <a:t>Module roundup</a:t>
            </a:r>
            <a:endParaRPr lang="en-US"/>
          </a:p>
        </p:txBody>
      </p:sp>
    </p:spTree>
    <p:extLst>
      <p:ext uri="{BB962C8B-B14F-4D97-AF65-F5344CB8AC3E}">
        <p14:creationId xmlns:p14="http://schemas.microsoft.com/office/powerpoint/2010/main" val="2533684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1405D-A863-FF49-BC53-D7E946DC042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Writing task and assessment</a:t>
            </a:r>
            <a:endParaRPr lang="en-US" sz="4000">
              <a:solidFill>
                <a:srgbClr val="FFFFFF"/>
              </a:solidFill>
            </a:endParaRPr>
          </a:p>
        </p:txBody>
      </p:sp>
      <p:sp>
        <p:nvSpPr>
          <p:cNvPr id="3" name="Content Placeholder 2">
            <a:extLst>
              <a:ext uri="{FF2B5EF4-FFF2-40B4-BE49-F238E27FC236}">
                <a16:creationId xmlns:a16="http://schemas.microsoft.com/office/drawing/2014/main" id="{275AEAD0-AD44-F04B-BD7F-0FBD69063FDF}"/>
              </a:ext>
            </a:extLst>
          </p:cNvPr>
          <p:cNvSpPr>
            <a:spLocks noGrp="1"/>
          </p:cNvSpPr>
          <p:nvPr>
            <p:ph idx="1"/>
          </p:nvPr>
        </p:nvSpPr>
        <p:spPr>
          <a:xfrm>
            <a:off x="1371599" y="2318197"/>
            <a:ext cx="9724031" cy="3683358"/>
          </a:xfrm>
        </p:spPr>
        <p:txBody>
          <a:bodyPr anchor="ctr">
            <a:normAutofit/>
          </a:bodyPr>
          <a:lstStyle/>
          <a:p>
            <a:pPr marL="0" indent="0">
              <a:buNone/>
            </a:pPr>
            <a:r>
              <a:rPr lang="en-GB" sz="2000" b="1"/>
              <a:t>AIMS</a:t>
            </a:r>
          </a:p>
          <a:p>
            <a:pPr marL="0" indent="0">
              <a:buNone/>
            </a:pPr>
            <a:r>
              <a:rPr lang="en-GB" sz="2000"/>
              <a:t>To challenge and broaden your thinking so that you can begin to creatively apply key ideas, artists, designers, ideologies, philosophies and philosophers to your own context and practice.</a:t>
            </a:r>
          </a:p>
          <a:p>
            <a:pPr marL="0" indent="0">
              <a:buNone/>
            </a:pPr>
            <a:r>
              <a:rPr lang="en-GB" sz="2000" b="1"/>
              <a:t>LEARNING OUTCOMES</a:t>
            </a:r>
          </a:p>
          <a:p>
            <a:r>
              <a:rPr lang="en-GB" sz="2000"/>
              <a:t>recognise and employ a range of critical theories to the analysis of a cultural product or practice;</a:t>
            </a:r>
          </a:p>
          <a:p>
            <a:r>
              <a:rPr lang="en-GB" sz="2000"/>
              <a:t>communicate a response to different approaches to understanding elements of cultural endeavour which makes reference to academic sources and employs appropriate citation and referencing conventions. </a:t>
            </a:r>
            <a:endParaRPr lang="en-US" sz="2000"/>
          </a:p>
        </p:txBody>
      </p:sp>
    </p:spTree>
    <p:extLst>
      <p:ext uri="{BB962C8B-B14F-4D97-AF65-F5344CB8AC3E}">
        <p14:creationId xmlns:p14="http://schemas.microsoft.com/office/powerpoint/2010/main" val="282373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B10C0-E0B8-27F2-0F59-85F45F0460D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1500 word Portfolio of Writing</a:t>
            </a:r>
          </a:p>
        </p:txBody>
      </p:sp>
      <p:sp>
        <p:nvSpPr>
          <p:cNvPr id="3" name="Content Placeholder 2">
            <a:extLst>
              <a:ext uri="{FF2B5EF4-FFF2-40B4-BE49-F238E27FC236}">
                <a16:creationId xmlns:a16="http://schemas.microsoft.com/office/drawing/2014/main" id="{12BC0347-3B00-6948-B607-D36CFD75AFC9}"/>
              </a:ext>
            </a:extLst>
          </p:cNvPr>
          <p:cNvSpPr>
            <a:spLocks noGrp="1"/>
          </p:cNvSpPr>
          <p:nvPr>
            <p:ph idx="1"/>
          </p:nvPr>
        </p:nvSpPr>
        <p:spPr>
          <a:xfrm>
            <a:off x="4810259" y="649480"/>
            <a:ext cx="6555347" cy="5546047"/>
          </a:xfrm>
        </p:spPr>
        <p:txBody>
          <a:bodyPr anchor="ctr">
            <a:normAutofit/>
          </a:bodyPr>
          <a:lstStyle/>
          <a:p>
            <a:r>
              <a:rPr lang="en-GB" sz="1700">
                <a:effectLst/>
                <a:latin typeface="Arial" panose="020B0604020202020204" pitchFamily="34" charset="0"/>
                <a:ea typeface="Times New Roman" panose="02020603050405020304" pitchFamily="18" charset="0"/>
              </a:rPr>
              <a:t>For this assessment, you are required to produce a 1500-word </a:t>
            </a:r>
            <a:r>
              <a:rPr lang="en-GB" sz="1700" b="1">
                <a:effectLst/>
                <a:latin typeface="Arial" panose="020B0604020202020204" pitchFamily="34" charset="0"/>
                <a:ea typeface="Times New Roman" panose="02020603050405020304" pitchFamily="18" charset="0"/>
              </a:rPr>
              <a:t>curated exhibition proposal</a:t>
            </a:r>
            <a:r>
              <a:rPr lang="en-GB" sz="1700">
                <a:effectLst/>
                <a:latin typeface="Arial" panose="020B0604020202020204" pitchFamily="34" charset="0"/>
                <a:ea typeface="Times New Roman" panose="02020603050405020304" pitchFamily="18" charset="0"/>
              </a:rPr>
              <a:t> in which you select a central theme and choose a collection of works, such as designs, posters, typography, branding, paintings, sculptures, performances, or exhibitions, that relate to that </a:t>
            </a:r>
            <a:r>
              <a:rPr lang="en-GB" sz="1700" b="1">
                <a:effectLst/>
                <a:latin typeface="Arial" panose="020B0604020202020204" pitchFamily="34" charset="0"/>
                <a:ea typeface="Times New Roman" panose="02020603050405020304" pitchFamily="18" charset="0"/>
              </a:rPr>
              <a:t>theme</a:t>
            </a:r>
            <a:r>
              <a:rPr lang="en-GB" sz="1700">
                <a:effectLst/>
                <a:latin typeface="Arial" panose="020B0604020202020204" pitchFamily="34" charset="0"/>
                <a:ea typeface="Times New Roman" panose="02020603050405020304" pitchFamily="18" charset="0"/>
              </a:rPr>
              <a:t>. Give the exhibition a name. </a:t>
            </a:r>
            <a:br>
              <a:rPr lang="en-GB" sz="1700">
                <a:effectLst/>
                <a:latin typeface="Arial" panose="020B0604020202020204" pitchFamily="34" charset="0"/>
                <a:ea typeface="Times New Roman" panose="02020603050405020304" pitchFamily="18" charset="0"/>
              </a:rPr>
            </a:br>
            <a:r>
              <a:rPr lang="en-GB" sz="1700">
                <a:effectLst/>
                <a:latin typeface="Arial" panose="020B0604020202020204" pitchFamily="34" charset="0"/>
                <a:ea typeface="Times New Roman" panose="02020603050405020304" pitchFamily="18" charset="0"/>
              </a:rPr>
              <a:t>You will research each work, including its creator, context, techniques, and relevance, and </a:t>
            </a:r>
            <a:r>
              <a:rPr lang="en-GB" sz="1700" b="1">
                <a:effectLst/>
                <a:latin typeface="Arial" panose="020B0604020202020204" pitchFamily="34" charset="0"/>
                <a:ea typeface="Times New Roman" panose="02020603050405020304" pitchFamily="18" charset="0"/>
              </a:rPr>
              <a:t>critically analyse</a:t>
            </a:r>
            <a:r>
              <a:rPr lang="en-GB" sz="1700">
                <a:effectLst/>
                <a:latin typeface="Arial" panose="020B0604020202020204" pitchFamily="34" charset="0"/>
                <a:ea typeface="Times New Roman" panose="02020603050405020304" pitchFamily="18" charset="0"/>
              </a:rPr>
              <a:t> and justify its inclusion in your exhibition. Your essay should present the exhibition as a cohesive concept, explaining connections between works and, where appropriate, suggesting layout, groupings, or visitor experience, supported by images, diagrams, or maps. All sources must be referenced in a bibliography (not included in the word count), and your writing should demonstrate understanding of art and design histories, research skills, and professional presentation.</a:t>
            </a:r>
            <a:endParaRPr lang="en-GB" sz="1700">
              <a:effectLst/>
              <a:latin typeface="Times New Roman" panose="02020603050405020304" pitchFamily="18" charset="0"/>
              <a:ea typeface="Times New Roman" panose="02020603050405020304" pitchFamily="18" charset="0"/>
            </a:endParaRPr>
          </a:p>
          <a:p>
            <a:r>
              <a:rPr lang="en-GB" sz="1700">
                <a:effectLst/>
                <a:latin typeface="Arial" panose="020B0604020202020204" pitchFamily="34" charset="0"/>
                <a:ea typeface="Times New Roman" panose="02020603050405020304" pitchFamily="18" charset="0"/>
              </a:rPr>
              <a:t> </a:t>
            </a:r>
            <a:endParaRPr lang="en-GB" sz="1700">
              <a:effectLst/>
              <a:latin typeface="Times New Roman" panose="02020603050405020304" pitchFamily="18" charset="0"/>
              <a:ea typeface="Times New Roman" panose="02020603050405020304" pitchFamily="18" charset="0"/>
            </a:endParaRPr>
          </a:p>
          <a:p>
            <a:r>
              <a:rPr lang="en-GB" sz="1700" b="1">
                <a:effectLst/>
                <a:latin typeface="Arial" panose="020B0604020202020204" pitchFamily="34" charset="0"/>
                <a:ea typeface="Times New Roman" panose="02020603050405020304" pitchFamily="18" charset="0"/>
              </a:rPr>
              <a:t>This task should be prepared as one pdf document and submitted to Turnitin in your </a:t>
            </a:r>
            <a:r>
              <a:rPr lang="en-GB" sz="1700" b="1" i="1">
                <a:effectLst/>
                <a:latin typeface="Arial" panose="020B0604020202020204" pitchFamily="34" charset="0"/>
                <a:ea typeface="Times New Roman" panose="02020603050405020304" pitchFamily="18" charset="0"/>
              </a:rPr>
              <a:t>Portfolio of Writing</a:t>
            </a:r>
            <a:r>
              <a:rPr lang="en-GB" sz="1700" b="1">
                <a:effectLst/>
                <a:latin typeface="Arial" panose="020B0604020202020204" pitchFamily="34" charset="0"/>
                <a:ea typeface="Times New Roman" panose="02020603050405020304" pitchFamily="18" charset="0"/>
              </a:rPr>
              <a:t>.</a:t>
            </a:r>
            <a:br>
              <a:rPr lang="en-GB" sz="1700" b="1">
                <a:effectLst/>
                <a:latin typeface="Arial" panose="020B0604020202020204" pitchFamily="34" charset="0"/>
                <a:ea typeface="Times New Roman" panose="02020603050405020304" pitchFamily="18" charset="0"/>
              </a:rPr>
            </a:br>
            <a:r>
              <a:rPr lang="en-GB" sz="1700" b="1">
                <a:effectLst/>
                <a:latin typeface="Arial" panose="020B0604020202020204" pitchFamily="34" charset="0"/>
                <a:ea typeface="Times New Roman" panose="02020603050405020304" pitchFamily="18" charset="0"/>
              </a:rPr>
              <a:t>Your portfolio should contain a total of 1500 words (or equivalent) with a leeway of 10%.</a:t>
            </a:r>
            <a:endParaRPr lang="en-GB" sz="17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2900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7C8DF-90B2-624A-AC1F-047658ABA4C1}"/>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What you need to do for the Curation task</a:t>
            </a:r>
          </a:p>
        </p:txBody>
      </p:sp>
      <p:sp>
        <p:nvSpPr>
          <p:cNvPr id="3" name="Content Placeholder 2">
            <a:extLst>
              <a:ext uri="{FF2B5EF4-FFF2-40B4-BE49-F238E27FC236}">
                <a16:creationId xmlns:a16="http://schemas.microsoft.com/office/drawing/2014/main" id="{77A86D1A-3003-D24B-A90C-4E2CD856A21F}"/>
              </a:ext>
            </a:extLst>
          </p:cNvPr>
          <p:cNvSpPr>
            <a:spLocks noGrp="1"/>
          </p:cNvSpPr>
          <p:nvPr>
            <p:ph idx="1"/>
          </p:nvPr>
        </p:nvSpPr>
        <p:spPr>
          <a:xfrm>
            <a:off x="4810259" y="649480"/>
            <a:ext cx="6555347" cy="5546047"/>
          </a:xfrm>
        </p:spPr>
        <p:txBody>
          <a:bodyPr anchor="ctr">
            <a:normAutofit/>
          </a:bodyPr>
          <a:lstStyle/>
          <a:p>
            <a:r>
              <a:rPr lang="en-US" sz="2000" dirty="0"/>
              <a:t>Create an exhibition concept and title</a:t>
            </a:r>
          </a:p>
          <a:p>
            <a:r>
              <a:rPr lang="en-US" sz="2000" dirty="0"/>
              <a:t>Choose up to 5 artefacts (artworks, performances, objects, buildings, etc.)</a:t>
            </a:r>
          </a:p>
          <a:p>
            <a:r>
              <a:rPr lang="en-US" sz="2000" dirty="0"/>
              <a:t>Choose a location for the exhibition</a:t>
            </a:r>
          </a:p>
          <a:p>
            <a:r>
              <a:rPr lang="en-GB" sz="2000" dirty="0"/>
              <a:t>Provide a theoretical perspective of the chosen artworks and critique, explore or deconstruct this perspective. You will need to research your concept, space and artefacts to do this. </a:t>
            </a:r>
          </a:p>
          <a:p>
            <a:r>
              <a:rPr lang="en-GB" sz="2000" dirty="0"/>
              <a:t>Explain why you have chosen to do what you have chosen to do.</a:t>
            </a:r>
          </a:p>
          <a:p>
            <a:r>
              <a:rPr lang="en-GB" sz="2000" dirty="0"/>
              <a:t>Include a map/plan and images</a:t>
            </a:r>
          </a:p>
          <a:p>
            <a:r>
              <a:rPr lang="en-GB" sz="2000" dirty="0"/>
              <a:t>Submit an essay, text, composition, catalogue or commentary of 1500 words (there is a 10% leeway: 1,350 – 1,650)</a:t>
            </a:r>
            <a:endParaRPr lang="en-US" sz="2000" dirty="0"/>
          </a:p>
        </p:txBody>
      </p:sp>
    </p:spTree>
    <p:extLst>
      <p:ext uri="{BB962C8B-B14F-4D97-AF65-F5344CB8AC3E}">
        <p14:creationId xmlns:p14="http://schemas.microsoft.com/office/powerpoint/2010/main" val="418713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BE98E-87A8-6448-9A8A-A0CBB12519C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Hand-in deadline</a:t>
            </a:r>
            <a:endParaRPr lang="en-US" sz="4000">
              <a:solidFill>
                <a:srgbClr val="FFFFFF"/>
              </a:solidFill>
            </a:endParaRPr>
          </a:p>
        </p:txBody>
      </p:sp>
      <p:sp>
        <p:nvSpPr>
          <p:cNvPr id="3" name="Content Placeholder 2">
            <a:extLst>
              <a:ext uri="{FF2B5EF4-FFF2-40B4-BE49-F238E27FC236}">
                <a16:creationId xmlns:a16="http://schemas.microsoft.com/office/drawing/2014/main" id="{F8E2F54A-159D-514B-AFA4-5F6623EA551D}"/>
              </a:ext>
            </a:extLst>
          </p:cNvPr>
          <p:cNvSpPr>
            <a:spLocks noGrp="1"/>
          </p:cNvSpPr>
          <p:nvPr>
            <p:ph idx="1"/>
          </p:nvPr>
        </p:nvSpPr>
        <p:spPr>
          <a:xfrm>
            <a:off x="4810259" y="649480"/>
            <a:ext cx="6555347" cy="5546047"/>
          </a:xfrm>
        </p:spPr>
        <p:txBody>
          <a:bodyPr anchor="ctr">
            <a:normAutofit/>
          </a:bodyPr>
          <a:lstStyle/>
          <a:p>
            <a:pPr marL="0" indent="0">
              <a:buNone/>
            </a:pPr>
            <a:r>
              <a:rPr lang="en-GB" sz="2000" b="1" dirty="0">
                <a:effectLst/>
                <a:latin typeface="Arial" panose="020B0604020202020204" pitchFamily="34" charset="0"/>
                <a:ea typeface="Times New Roman" panose="02020603050405020304" pitchFamily="18" charset="0"/>
              </a:rPr>
              <a:t>Deadline </a:t>
            </a:r>
          </a:p>
          <a:p>
            <a:pPr marL="0" indent="0">
              <a:buNone/>
            </a:pPr>
            <a:r>
              <a:rPr lang="en-GB" sz="2000" b="1" dirty="0">
                <a:effectLst/>
                <a:latin typeface="Arial" panose="020B0604020202020204" pitchFamily="34" charset="0"/>
                <a:ea typeface="Times New Roman" panose="02020603050405020304" pitchFamily="18" charset="0"/>
              </a:rPr>
              <a:t>12:00pm (mid-day) Tuesday 28</a:t>
            </a:r>
            <a:r>
              <a:rPr lang="en-GB" sz="2000" b="1" baseline="30000" dirty="0">
                <a:effectLst/>
                <a:latin typeface="Arial" panose="020B0604020202020204" pitchFamily="34" charset="0"/>
                <a:ea typeface="Times New Roman" panose="02020603050405020304" pitchFamily="18" charset="0"/>
              </a:rPr>
              <a:t>th</a:t>
            </a:r>
            <a:r>
              <a:rPr lang="en-GB" sz="2000" b="1" dirty="0">
                <a:effectLst/>
                <a:latin typeface="Arial" panose="020B0604020202020204" pitchFamily="34" charset="0"/>
                <a:ea typeface="Times New Roman" panose="02020603050405020304" pitchFamily="18" charset="0"/>
              </a:rPr>
              <a:t> April 2026</a:t>
            </a:r>
            <a:r>
              <a:rPr lang="en-GB" sz="2000" dirty="0">
                <a:effectLst/>
              </a:rPr>
              <a:t> </a:t>
            </a:r>
            <a:endParaRPr lang="en-GB" sz="2000" b="1" dirty="0"/>
          </a:p>
          <a:p>
            <a:pPr marL="0" indent="0">
              <a:buNone/>
            </a:pPr>
            <a:r>
              <a:rPr lang="en-GB" sz="2000" dirty="0"/>
              <a:t>Upload your pdf on to Moodle</a:t>
            </a:r>
          </a:p>
          <a:p>
            <a:pPr marL="0" indent="0">
              <a:buNone/>
            </a:pPr>
            <a:r>
              <a:rPr lang="en-GB" sz="2000" dirty="0"/>
              <a:t>Feedback will be posted on Tuesday </a:t>
            </a:r>
            <a:r>
              <a:rPr lang="en-GB" sz="2000" b="1" dirty="0">
                <a:effectLst/>
                <a:latin typeface="Arial" panose="020B0604020202020204" pitchFamily="34" charset="0"/>
                <a:ea typeface="Times New Roman" panose="02020603050405020304" pitchFamily="18" charset="0"/>
              </a:rPr>
              <a:t>28/05/ 2026 by 5pm</a:t>
            </a:r>
            <a:endParaRPr lang="en-GB" sz="2000" dirty="0">
              <a:effectLst/>
              <a:latin typeface="Times New Roman" panose="02020603050405020304" pitchFamily="18" charset="0"/>
              <a:ea typeface="Times New Roman" panose="02020603050405020304" pitchFamily="18" charset="0"/>
            </a:endParaRPr>
          </a:p>
          <a:p>
            <a:pPr marL="0" indent="0">
              <a:buNone/>
            </a:pPr>
            <a:r>
              <a:rPr lang="en-GB" sz="2000" dirty="0"/>
              <a:t>(20 working days).</a:t>
            </a:r>
          </a:p>
          <a:p>
            <a:pPr marL="0" indent="0">
              <a:buNone/>
            </a:pPr>
            <a:r>
              <a:rPr lang="en-GB" sz="2000" dirty="0"/>
              <a:t>If your submission is:</a:t>
            </a:r>
          </a:p>
          <a:p>
            <a:pPr marL="0" indent="0">
              <a:buNone/>
            </a:pPr>
            <a:r>
              <a:rPr lang="en-GB" sz="2000" dirty="0"/>
              <a:t>Up to one week late, it will be capped at 40%.</a:t>
            </a:r>
          </a:p>
          <a:p>
            <a:pPr marL="0" indent="0">
              <a:buNone/>
            </a:pPr>
            <a:r>
              <a:rPr lang="en-GB" sz="2000" dirty="0"/>
              <a:t>Over 1 week late, the work cannot be accepted.</a:t>
            </a:r>
          </a:p>
          <a:p>
            <a:pPr marL="0" indent="0">
              <a:buNone/>
            </a:pPr>
            <a:r>
              <a:rPr lang="en-GB" sz="2000" dirty="0"/>
              <a:t>You can apply for Extenuating Circumstances via the university website if you have encountered difficulties outside your control in completing the task.</a:t>
            </a:r>
          </a:p>
          <a:p>
            <a:pPr marL="0" indent="0">
              <a:buNone/>
            </a:pPr>
            <a:endParaRPr lang="en-GB" sz="2000" dirty="0"/>
          </a:p>
          <a:p>
            <a:pPr marL="0" indent="0">
              <a:buNone/>
            </a:pPr>
            <a:endParaRPr lang="en-US" sz="2000" dirty="0"/>
          </a:p>
        </p:txBody>
      </p:sp>
    </p:spTree>
    <p:extLst>
      <p:ext uri="{BB962C8B-B14F-4D97-AF65-F5344CB8AC3E}">
        <p14:creationId xmlns:p14="http://schemas.microsoft.com/office/powerpoint/2010/main" val="4043038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E4CB2-A329-4948-80CF-37296BB6145F}"/>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The Brief</a:t>
            </a:r>
          </a:p>
        </p:txBody>
      </p:sp>
      <p:sp>
        <p:nvSpPr>
          <p:cNvPr id="3" name="Content Placeholder 2">
            <a:extLst>
              <a:ext uri="{FF2B5EF4-FFF2-40B4-BE49-F238E27FC236}">
                <a16:creationId xmlns:a16="http://schemas.microsoft.com/office/drawing/2014/main" id="{E17FD89C-38F5-4848-8DC6-247ED49786BC}"/>
              </a:ext>
            </a:extLst>
          </p:cNvPr>
          <p:cNvSpPr>
            <a:spLocks noGrp="1"/>
          </p:cNvSpPr>
          <p:nvPr>
            <p:ph idx="1"/>
          </p:nvPr>
        </p:nvSpPr>
        <p:spPr>
          <a:xfrm>
            <a:off x="4810259" y="649480"/>
            <a:ext cx="6555347" cy="5546047"/>
          </a:xfrm>
        </p:spPr>
        <p:txBody>
          <a:bodyPr anchor="ctr">
            <a:normAutofit/>
          </a:bodyPr>
          <a:lstStyle/>
          <a:p>
            <a:pPr marL="0" indent="0">
              <a:buNone/>
            </a:pPr>
            <a:r>
              <a:rPr lang="en-GB" sz="2000"/>
              <a:t>You will work on an imagined display space which will be explored through your own interests and discipline, so it might be an exhibition, festival, performance, etc. </a:t>
            </a:r>
          </a:p>
          <a:p>
            <a:pPr marL="0" indent="0">
              <a:buNone/>
            </a:pPr>
            <a:r>
              <a:rPr lang="en-GB" sz="2000"/>
              <a:t>This task will involve research practices and approaches applied to deconstruct art and design histories. </a:t>
            </a:r>
          </a:p>
          <a:p>
            <a:pPr marL="0" indent="0">
              <a:buNone/>
            </a:pPr>
            <a:r>
              <a:rPr lang="en-GB" sz="2000"/>
              <a:t>Students will be assessed for an exploratory written piece, including maps, diagrams and images, of 1500 words.</a:t>
            </a:r>
          </a:p>
          <a:p>
            <a:endParaRPr lang="en-US" sz="2000"/>
          </a:p>
        </p:txBody>
      </p:sp>
    </p:spTree>
    <p:extLst>
      <p:ext uri="{BB962C8B-B14F-4D97-AF65-F5344CB8AC3E}">
        <p14:creationId xmlns:p14="http://schemas.microsoft.com/office/powerpoint/2010/main" val="2312250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9ED93-7DD2-054C-99A2-FE2D18D5D5F4}"/>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What is curation? Why is it relevant?</a:t>
            </a:r>
          </a:p>
        </p:txBody>
      </p:sp>
      <p:sp>
        <p:nvSpPr>
          <p:cNvPr id="3" name="Content Placeholder 2">
            <a:extLst>
              <a:ext uri="{FF2B5EF4-FFF2-40B4-BE49-F238E27FC236}">
                <a16:creationId xmlns:a16="http://schemas.microsoft.com/office/drawing/2014/main" id="{286AEDB8-19A5-2C4E-ABA7-9696879B2507}"/>
              </a:ext>
            </a:extLst>
          </p:cNvPr>
          <p:cNvSpPr>
            <a:spLocks noGrp="1"/>
          </p:cNvSpPr>
          <p:nvPr>
            <p:ph idx="1"/>
          </p:nvPr>
        </p:nvSpPr>
        <p:spPr>
          <a:xfrm>
            <a:off x="4810259" y="649480"/>
            <a:ext cx="6555347" cy="5546047"/>
          </a:xfrm>
        </p:spPr>
        <p:txBody>
          <a:bodyPr anchor="ctr">
            <a:normAutofit/>
          </a:bodyPr>
          <a:lstStyle/>
          <a:p>
            <a:r>
              <a:rPr lang="en-US" sz="2000"/>
              <a:t>When you share your ideas with your lecturers</a:t>
            </a:r>
          </a:p>
          <a:p>
            <a:r>
              <a:rPr lang="en-US" sz="2000"/>
              <a:t>When you select work for your portfolio</a:t>
            </a:r>
          </a:p>
          <a:p>
            <a:r>
              <a:rPr lang="en-US" sz="2000"/>
              <a:t>When you exhibit for your Graduate Portfolio</a:t>
            </a:r>
          </a:p>
          <a:p>
            <a:r>
              <a:rPr lang="en-US" sz="2000"/>
              <a:t>When you exhibit at D&amp;AD NewBlood / New Designers / SCA</a:t>
            </a:r>
          </a:p>
          <a:p>
            <a:r>
              <a:rPr lang="en-US" sz="2000"/>
              <a:t>When you write a CV</a:t>
            </a:r>
          </a:p>
          <a:p>
            <a:r>
              <a:rPr lang="en-US" sz="2000"/>
              <a:t>When you create a presentation</a:t>
            </a:r>
          </a:p>
          <a:p>
            <a:r>
              <a:rPr lang="en-US" sz="2000"/>
              <a:t>When you write an essay and choose what to leave in and leave out</a:t>
            </a:r>
          </a:p>
          <a:p>
            <a:endParaRPr lang="en-US" sz="2000"/>
          </a:p>
        </p:txBody>
      </p:sp>
    </p:spTree>
    <p:extLst>
      <p:ext uri="{BB962C8B-B14F-4D97-AF65-F5344CB8AC3E}">
        <p14:creationId xmlns:p14="http://schemas.microsoft.com/office/powerpoint/2010/main" val="1542614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D07722-C19A-8E45-84A3-CC698A59B3B1}"/>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What is curation?</a:t>
            </a:r>
            <a:endParaRPr lang="en-US" sz="4000">
              <a:solidFill>
                <a:srgbClr val="FFFFFF"/>
              </a:solidFill>
            </a:endParaRPr>
          </a:p>
        </p:txBody>
      </p:sp>
      <p:sp>
        <p:nvSpPr>
          <p:cNvPr id="3" name="Content Placeholder 2">
            <a:extLst>
              <a:ext uri="{FF2B5EF4-FFF2-40B4-BE49-F238E27FC236}">
                <a16:creationId xmlns:a16="http://schemas.microsoft.com/office/drawing/2014/main" id="{3662C340-5B17-544A-B9C7-62C9F1716669}"/>
              </a:ext>
            </a:extLst>
          </p:cNvPr>
          <p:cNvSpPr>
            <a:spLocks noGrp="1"/>
          </p:cNvSpPr>
          <p:nvPr>
            <p:ph idx="1"/>
          </p:nvPr>
        </p:nvSpPr>
        <p:spPr>
          <a:xfrm>
            <a:off x="4810259" y="649480"/>
            <a:ext cx="6555347" cy="5546047"/>
          </a:xfrm>
        </p:spPr>
        <p:txBody>
          <a:bodyPr anchor="ctr">
            <a:normAutofit/>
          </a:bodyPr>
          <a:lstStyle/>
          <a:p>
            <a:r>
              <a:rPr lang="en-US" sz="2000"/>
              <a:t>When you select work to emphasize a particular meaning</a:t>
            </a:r>
          </a:p>
          <a:p>
            <a:r>
              <a:rPr lang="en-US" sz="2000"/>
              <a:t>When you design an environment to illustrate a particular relationship</a:t>
            </a:r>
          </a:p>
          <a:p>
            <a:r>
              <a:rPr lang="en-US" sz="2000"/>
              <a:t>When you select objects/things to influence choice</a:t>
            </a:r>
          </a:p>
          <a:p>
            <a:endParaRPr lang="en-US" sz="2000"/>
          </a:p>
        </p:txBody>
      </p:sp>
    </p:spTree>
    <p:extLst>
      <p:ext uri="{BB962C8B-B14F-4D97-AF65-F5344CB8AC3E}">
        <p14:creationId xmlns:p14="http://schemas.microsoft.com/office/powerpoint/2010/main" val="131066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DA3200-C9CD-5044-B388-FB1D44D384EC}"/>
              </a:ext>
            </a:extLst>
          </p:cNvPr>
          <p:cNvSpPr>
            <a:spLocks noGrp="1"/>
          </p:cNvSpPr>
          <p:nvPr>
            <p:ph type="title"/>
          </p:nvPr>
        </p:nvSpPr>
        <p:spPr>
          <a:xfrm>
            <a:off x="826396" y="586855"/>
            <a:ext cx="4230100" cy="3387497"/>
          </a:xfrm>
        </p:spPr>
        <p:txBody>
          <a:bodyPr anchor="b">
            <a:normAutofit/>
          </a:bodyPr>
          <a:lstStyle/>
          <a:p>
            <a:pPr algn="r"/>
            <a:r>
              <a:rPr lang="en-US" sz="4000" b="1">
                <a:solidFill>
                  <a:srgbClr val="FFFFFF"/>
                </a:solidFill>
              </a:rPr>
              <a:t>For this task you need to consider …</a:t>
            </a:r>
          </a:p>
        </p:txBody>
      </p:sp>
      <p:sp>
        <p:nvSpPr>
          <p:cNvPr id="3" name="Content Placeholder 2">
            <a:extLst>
              <a:ext uri="{FF2B5EF4-FFF2-40B4-BE49-F238E27FC236}">
                <a16:creationId xmlns:a16="http://schemas.microsoft.com/office/drawing/2014/main" id="{3D09D850-6887-7641-BC9F-BC48586047A1}"/>
              </a:ext>
            </a:extLst>
          </p:cNvPr>
          <p:cNvSpPr>
            <a:spLocks noGrp="1"/>
          </p:cNvSpPr>
          <p:nvPr>
            <p:ph idx="1"/>
          </p:nvPr>
        </p:nvSpPr>
        <p:spPr>
          <a:xfrm>
            <a:off x="6503158" y="649480"/>
            <a:ext cx="4862447" cy="5546047"/>
          </a:xfrm>
        </p:spPr>
        <p:txBody>
          <a:bodyPr anchor="ctr">
            <a:normAutofit/>
          </a:bodyPr>
          <a:lstStyle/>
          <a:p>
            <a:r>
              <a:rPr lang="en-US" sz="2000"/>
              <a:t>Your overall exhibition concept or idea</a:t>
            </a:r>
          </a:p>
          <a:p>
            <a:r>
              <a:rPr lang="en-US" sz="2000"/>
              <a:t>The location the exhibition will take place</a:t>
            </a:r>
          </a:p>
          <a:p>
            <a:r>
              <a:rPr lang="en-US" sz="2000"/>
              <a:t>The selected  works (x5)</a:t>
            </a:r>
          </a:p>
          <a:p>
            <a:r>
              <a:rPr lang="en-US" sz="2000"/>
              <a:t>The layout of the exhibition</a:t>
            </a:r>
          </a:p>
          <a:p>
            <a:r>
              <a:rPr lang="en-US" sz="2000"/>
              <a:t>The relationship between each artefact</a:t>
            </a:r>
          </a:p>
          <a:p>
            <a:r>
              <a:rPr lang="en-US" sz="2000"/>
              <a:t>The relationship of all selected works in terms of meaning</a:t>
            </a:r>
          </a:p>
          <a:p>
            <a:r>
              <a:rPr lang="en-US" sz="2000"/>
              <a:t>Installation opportunities and complexities</a:t>
            </a:r>
          </a:p>
          <a:p>
            <a:r>
              <a:rPr lang="en-US" sz="2000"/>
              <a:t>The audience and visitors to the exhibition</a:t>
            </a:r>
          </a:p>
        </p:txBody>
      </p:sp>
    </p:spTree>
    <p:extLst>
      <p:ext uri="{BB962C8B-B14F-4D97-AF65-F5344CB8AC3E}">
        <p14:creationId xmlns:p14="http://schemas.microsoft.com/office/powerpoint/2010/main" val="683143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25C40-A1F4-1445-924C-7C14F0E066D2}"/>
              </a:ext>
            </a:extLst>
          </p:cNvPr>
          <p:cNvSpPr>
            <a:spLocks noGrp="1"/>
          </p:cNvSpPr>
          <p:nvPr>
            <p:ph type="title"/>
          </p:nvPr>
        </p:nvSpPr>
        <p:spPr>
          <a:xfrm>
            <a:off x="586478" y="1683756"/>
            <a:ext cx="3115265" cy="2396359"/>
          </a:xfrm>
        </p:spPr>
        <p:txBody>
          <a:bodyPr anchor="b">
            <a:normAutofit/>
          </a:bodyPr>
          <a:lstStyle/>
          <a:p>
            <a:pPr algn="r"/>
            <a:r>
              <a:rPr lang="en-US" sz="3100">
                <a:solidFill>
                  <a:srgbClr val="FFFFFF"/>
                </a:solidFill>
              </a:rPr>
              <a:t>What you need to do – </a:t>
            </a:r>
            <a:br>
              <a:rPr lang="en-US" sz="3100">
                <a:solidFill>
                  <a:srgbClr val="FFFFFF"/>
                </a:solidFill>
              </a:rPr>
            </a:br>
            <a:r>
              <a:rPr lang="en-US" sz="3100">
                <a:solidFill>
                  <a:srgbClr val="FFFFFF"/>
                </a:solidFill>
              </a:rPr>
              <a:t>Upload to Turnitin on your Moodle page</a:t>
            </a:r>
          </a:p>
        </p:txBody>
      </p:sp>
      <p:graphicFrame>
        <p:nvGraphicFramePr>
          <p:cNvPr id="5" name="Content Placeholder 2">
            <a:extLst>
              <a:ext uri="{FF2B5EF4-FFF2-40B4-BE49-F238E27FC236}">
                <a16:creationId xmlns:a16="http://schemas.microsoft.com/office/drawing/2014/main" id="{84774E3A-C6BD-9C11-34C3-D69B102D4717}"/>
              </a:ext>
            </a:extLst>
          </p:cNvPr>
          <p:cNvGraphicFramePr>
            <a:graphicFrameLocks noGrp="1"/>
          </p:cNvGraphicFramePr>
          <p:nvPr>
            <p:ph idx="1"/>
            <p:extLst>
              <p:ext uri="{D42A27DB-BD31-4B8C-83A1-F6EECF244321}">
                <p14:modId xmlns:p14="http://schemas.microsoft.com/office/powerpoint/2010/main" val="301969038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5374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86907-A41E-BD90-8192-92DD666EE2F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The use of Artificial Intelligence (AI) </a:t>
            </a:r>
            <a:br>
              <a:rPr lang="en-US" sz="4000">
                <a:solidFill>
                  <a:srgbClr val="FFFFFF"/>
                </a:solidFill>
              </a:rPr>
            </a:br>
            <a:r>
              <a:rPr lang="en-US" sz="4000">
                <a:solidFill>
                  <a:srgbClr val="FFFFFF"/>
                </a:solidFill>
              </a:rPr>
              <a:t>for writing essays </a:t>
            </a:r>
          </a:p>
        </p:txBody>
      </p:sp>
      <p:sp>
        <p:nvSpPr>
          <p:cNvPr id="3" name="Content Placeholder 2">
            <a:extLst>
              <a:ext uri="{FF2B5EF4-FFF2-40B4-BE49-F238E27FC236}">
                <a16:creationId xmlns:a16="http://schemas.microsoft.com/office/drawing/2014/main" id="{79C4179B-E542-C317-A7B4-D5DA6531CD78}"/>
              </a:ext>
            </a:extLst>
          </p:cNvPr>
          <p:cNvSpPr>
            <a:spLocks noGrp="1"/>
          </p:cNvSpPr>
          <p:nvPr>
            <p:ph idx="1"/>
          </p:nvPr>
        </p:nvSpPr>
        <p:spPr>
          <a:xfrm>
            <a:off x="4810259" y="649480"/>
            <a:ext cx="6555347" cy="5546047"/>
          </a:xfrm>
        </p:spPr>
        <p:txBody>
          <a:bodyPr anchor="ctr">
            <a:normAutofit/>
          </a:bodyPr>
          <a:lstStyle/>
          <a:p>
            <a:pPr marL="0" indent="0">
              <a:buNone/>
            </a:pPr>
            <a:r>
              <a:rPr lang="en-US" sz="2000"/>
              <a:t>It is important to note that the use of AI or ChatGPT to create your essay is prohibited due to plagiarism concerns. </a:t>
            </a:r>
          </a:p>
          <a:p>
            <a:pPr marL="0" indent="0">
              <a:buNone/>
            </a:pPr>
            <a:r>
              <a:rPr lang="en-US" sz="2000"/>
              <a:t>While AI can be a a useful tool for research purposes, it is essential to exercise caution as the information generated by AI is not peer reviewed and may contain inaccuracies. It cannot be relied on to be factual or authoritative as the sources where the information has been gathered are not declared, published or verified.</a:t>
            </a:r>
          </a:p>
          <a:p>
            <a:pPr marL="0" indent="0">
              <a:buNone/>
            </a:pPr>
            <a:r>
              <a:rPr lang="en-US" sz="2000" b="1"/>
              <a:t>Significantly it is not your writing, and they are not your written words, so they should not be presented as such.</a:t>
            </a:r>
          </a:p>
        </p:txBody>
      </p:sp>
    </p:spTree>
    <p:extLst>
      <p:ext uri="{BB962C8B-B14F-4D97-AF65-F5344CB8AC3E}">
        <p14:creationId xmlns:p14="http://schemas.microsoft.com/office/powerpoint/2010/main" val="1691003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D32AA-E520-EFC3-D70A-7EF4C75AD1B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AI</a:t>
            </a:r>
          </a:p>
        </p:txBody>
      </p:sp>
      <p:sp>
        <p:nvSpPr>
          <p:cNvPr id="3" name="Content Placeholder 2">
            <a:extLst>
              <a:ext uri="{FF2B5EF4-FFF2-40B4-BE49-F238E27FC236}">
                <a16:creationId xmlns:a16="http://schemas.microsoft.com/office/drawing/2014/main" id="{ABC47196-672B-E688-65BF-C52282709734}"/>
              </a:ext>
            </a:extLst>
          </p:cNvPr>
          <p:cNvSpPr>
            <a:spLocks noGrp="1"/>
          </p:cNvSpPr>
          <p:nvPr>
            <p:ph idx="1"/>
          </p:nvPr>
        </p:nvSpPr>
        <p:spPr>
          <a:xfrm>
            <a:off x="4810259" y="649480"/>
            <a:ext cx="6555347" cy="5546047"/>
          </a:xfrm>
        </p:spPr>
        <p:txBody>
          <a:bodyPr anchor="ctr">
            <a:normAutofit/>
          </a:bodyPr>
          <a:lstStyle/>
          <a:p>
            <a:pPr marL="0" indent="0">
              <a:buNone/>
            </a:pPr>
            <a:r>
              <a:rPr lang="en-US" sz="2000"/>
              <a:t>It is recommended to verify information through reputable sources such as academic journals, books, papers, legitimate websites and the library.</a:t>
            </a:r>
          </a:p>
          <a:p>
            <a:pPr marL="0" indent="0">
              <a:buNone/>
            </a:pPr>
            <a:r>
              <a:rPr lang="en-US" sz="2000"/>
              <a:t>If you choose to include content generated by AI in your essay, it must be properly cited to avoid plagiarism.</a:t>
            </a:r>
          </a:p>
          <a:p>
            <a:endParaRPr lang="en-US" sz="2000"/>
          </a:p>
        </p:txBody>
      </p:sp>
    </p:spTree>
    <p:extLst>
      <p:ext uri="{BB962C8B-B14F-4D97-AF65-F5344CB8AC3E}">
        <p14:creationId xmlns:p14="http://schemas.microsoft.com/office/powerpoint/2010/main" val="3632196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text on a black background&#10;&#10;Description automatically generated">
            <a:extLst>
              <a:ext uri="{FF2B5EF4-FFF2-40B4-BE49-F238E27FC236}">
                <a16:creationId xmlns:a16="http://schemas.microsoft.com/office/drawing/2014/main" id="{075B9F6E-51CC-9598-5207-98DC4A7D1BC5}"/>
              </a:ext>
            </a:extLst>
          </p:cNvPr>
          <p:cNvPicPr>
            <a:picLocks noChangeAspect="1"/>
          </p:cNvPicPr>
          <p:nvPr/>
        </p:nvPicPr>
        <p:blipFill>
          <a:blip r:embed="rId2"/>
          <a:stretch>
            <a:fillRect/>
          </a:stretch>
        </p:blipFill>
        <p:spPr>
          <a:xfrm>
            <a:off x="1163552" y="457200"/>
            <a:ext cx="9864895" cy="5943600"/>
          </a:xfrm>
          <a:prstGeom prst="rect">
            <a:avLst/>
          </a:prstGeom>
        </p:spPr>
      </p:pic>
    </p:spTree>
    <p:extLst>
      <p:ext uri="{BB962C8B-B14F-4D97-AF65-F5344CB8AC3E}">
        <p14:creationId xmlns:p14="http://schemas.microsoft.com/office/powerpoint/2010/main" val="1456309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B42AA-F64F-A854-B75B-1AD4835CB167}"/>
              </a:ext>
            </a:extLst>
          </p:cNvPr>
          <p:cNvSpPr>
            <a:spLocks noGrp="1"/>
          </p:cNvSpPr>
          <p:nvPr>
            <p:ph type="title"/>
          </p:nvPr>
        </p:nvSpPr>
        <p:spPr>
          <a:xfrm>
            <a:off x="466722" y="586855"/>
            <a:ext cx="3201366" cy="3387497"/>
          </a:xfrm>
        </p:spPr>
        <p:txBody>
          <a:bodyPr anchor="b">
            <a:normAutofit/>
          </a:bodyPr>
          <a:lstStyle/>
          <a:p>
            <a:pPr algn="r"/>
            <a:r>
              <a:rPr lang="en-US" sz="3100">
                <a:solidFill>
                  <a:srgbClr val="FFFFFF"/>
                </a:solidFill>
              </a:rPr>
              <a:t>AI Acknowledgement text</a:t>
            </a:r>
          </a:p>
        </p:txBody>
      </p:sp>
      <p:sp>
        <p:nvSpPr>
          <p:cNvPr id="3" name="Content Placeholder 2">
            <a:extLst>
              <a:ext uri="{FF2B5EF4-FFF2-40B4-BE49-F238E27FC236}">
                <a16:creationId xmlns:a16="http://schemas.microsoft.com/office/drawing/2014/main" id="{B66627E5-FD82-B1E1-4ECB-4AA8CC36BEF2}"/>
              </a:ext>
            </a:extLst>
          </p:cNvPr>
          <p:cNvSpPr>
            <a:spLocks noGrp="1"/>
          </p:cNvSpPr>
          <p:nvPr>
            <p:ph idx="1"/>
          </p:nvPr>
        </p:nvSpPr>
        <p:spPr>
          <a:xfrm>
            <a:off x="4810259" y="649480"/>
            <a:ext cx="6555347" cy="5546047"/>
          </a:xfrm>
        </p:spPr>
        <p:txBody>
          <a:bodyPr anchor="ctr">
            <a:normAutofit/>
          </a:bodyPr>
          <a:lstStyle/>
          <a:p>
            <a:pPr marL="0" indent="0">
              <a:buNone/>
            </a:pPr>
            <a:r>
              <a:rPr lang="en-GB" sz="2000" kern="100">
                <a:effectLst/>
                <a:ea typeface="Calibri" panose="020F0502020204030204" pitchFamily="34" charset="0"/>
                <a:cs typeface="Times New Roman" panose="02020603050405020304" pitchFamily="18" charset="0"/>
              </a:rPr>
              <a:t>For this assessment, </a:t>
            </a:r>
            <a:r>
              <a:rPr lang="en-GB" sz="2000" kern="100">
                <a:effectLst/>
                <a:ea typeface="Aptos" panose="020B0004020202020204" pitchFamily="34" charset="0"/>
                <a:cs typeface="Times New Roman" panose="02020603050405020304" pitchFamily="18" charset="0"/>
              </a:rPr>
              <a:t>I confirm that </a:t>
            </a:r>
            <a:r>
              <a:rPr lang="en-GB" sz="2000" kern="100">
                <a:effectLst/>
                <a:ea typeface="Calibri" panose="020F0502020204030204" pitchFamily="34" charset="0"/>
                <a:cs typeface="Times New Roman" panose="02020603050405020304" pitchFamily="18" charset="0"/>
              </a:rPr>
              <a:t>I have not used Generative AI to support me in structuring my submission, including creating a draft argument structure, identifying parts and headings. </a:t>
            </a:r>
            <a:r>
              <a:rPr lang="en-GB" sz="2000" kern="100">
                <a:effectLst/>
                <a:ea typeface="Aptos" panose="020B0004020202020204" pitchFamily="34" charset="0"/>
                <a:cs typeface="Times New Roman" panose="02020603050405020304" pitchFamily="18" charset="0"/>
              </a:rPr>
              <a:t>I confirm that </a:t>
            </a:r>
            <a:r>
              <a:rPr lang="en-GB" sz="2000" kern="100">
                <a:effectLst/>
                <a:ea typeface="Calibri" panose="020F0502020204030204" pitchFamily="34" charset="0"/>
                <a:cs typeface="Times New Roman" panose="02020603050405020304" pitchFamily="18" charset="0"/>
              </a:rPr>
              <a:t>I have not used Generative AI to create text for my submission. I confirm that I have not used Generative AI for creative materials, such as images.</a:t>
            </a:r>
            <a:endParaRPr lang="en-GB" sz="2000" kern="10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40439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11018-B371-0CB0-822C-84E7AF47A8D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Submission</a:t>
            </a:r>
          </a:p>
        </p:txBody>
      </p:sp>
      <p:sp>
        <p:nvSpPr>
          <p:cNvPr id="3" name="Content Placeholder 2">
            <a:extLst>
              <a:ext uri="{FF2B5EF4-FFF2-40B4-BE49-F238E27FC236}">
                <a16:creationId xmlns:a16="http://schemas.microsoft.com/office/drawing/2014/main" id="{BAC5DBC4-A352-DD82-41D5-4191BD0E7C75}"/>
              </a:ext>
            </a:extLst>
          </p:cNvPr>
          <p:cNvSpPr>
            <a:spLocks noGrp="1"/>
          </p:cNvSpPr>
          <p:nvPr>
            <p:ph idx="1"/>
          </p:nvPr>
        </p:nvSpPr>
        <p:spPr>
          <a:xfrm>
            <a:off x="4810259" y="649480"/>
            <a:ext cx="6555347" cy="5546047"/>
          </a:xfrm>
        </p:spPr>
        <p:txBody>
          <a:bodyPr anchor="ctr">
            <a:normAutofit/>
          </a:bodyPr>
          <a:lstStyle/>
          <a:p>
            <a:pPr marL="0" indent="0">
              <a:buNone/>
            </a:pPr>
            <a:r>
              <a:rPr lang="en-GB" sz="2000" b="1">
                <a:effectLst/>
                <a:latin typeface="Arial" panose="020B0604020202020204" pitchFamily="34" charset="0"/>
                <a:ea typeface="Times New Roman" panose="02020603050405020304" pitchFamily="18" charset="0"/>
              </a:rPr>
              <a:t>12:00pm (mid-day) Tuesday 28</a:t>
            </a:r>
            <a:r>
              <a:rPr lang="en-GB" sz="2000" b="1" baseline="30000">
                <a:effectLst/>
                <a:latin typeface="Arial" panose="020B0604020202020204" pitchFamily="34" charset="0"/>
                <a:ea typeface="Times New Roman" panose="02020603050405020304" pitchFamily="18" charset="0"/>
              </a:rPr>
              <a:t>th</a:t>
            </a:r>
            <a:r>
              <a:rPr lang="en-GB" sz="2000" b="1">
                <a:effectLst/>
                <a:latin typeface="Arial" panose="020B0604020202020204" pitchFamily="34" charset="0"/>
                <a:ea typeface="Times New Roman" panose="02020603050405020304" pitchFamily="18" charset="0"/>
              </a:rPr>
              <a:t> April 2026</a:t>
            </a:r>
            <a:r>
              <a:rPr lang="en-GB" sz="2000">
                <a:effectLst/>
              </a:rPr>
              <a:t> </a:t>
            </a:r>
            <a:br>
              <a:rPr lang="en-GB" sz="2000">
                <a:effectLst/>
              </a:rPr>
            </a:br>
            <a:r>
              <a:rPr lang="en-GB" sz="2000"/>
              <a:t>Upload your pdf on to Moodle</a:t>
            </a:r>
          </a:p>
          <a:p>
            <a:pPr marL="0" indent="0">
              <a:buNone/>
            </a:pPr>
            <a:endParaRPr lang="en-US" sz="2000"/>
          </a:p>
        </p:txBody>
      </p:sp>
    </p:spTree>
    <p:extLst>
      <p:ext uri="{BB962C8B-B14F-4D97-AF65-F5344CB8AC3E}">
        <p14:creationId xmlns:p14="http://schemas.microsoft.com/office/powerpoint/2010/main" val="3908573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4F412-6E6C-DD02-F5A7-BF967110A2E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Turnitin</a:t>
            </a:r>
          </a:p>
        </p:txBody>
      </p:sp>
      <p:sp>
        <p:nvSpPr>
          <p:cNvPr id="3" name="Content Placeholder 2">
            <a:extLst>
              <a:ext uri="{FF2B5EF4-FFF2-40B4-BE49-F238E27FC236}">
                <a16:creationId xmlns:a16="http://schemas.microsoft.com/office/drawing/2014/main" id="{58233B8D-489E-7354-E2E7-EFA031F0FD59}"/>
              </a:ext>
            </a:extLst>
          </p:cNvPr>
          <p:cNvSpPr>
            <a:spLocks noGrp="1"/>
          </p:cNvSpPr>
          <p:nvPr>
            <p:ph idx="1"/>
          </p:nvPr>
        </p:nvSpPr>
        <p:spPr>
          <a:xfrm>
            <a:off x="4810259" y="649480"/>
            <a:ext cx="6555347" cy="5546047"/>
          </a:xfrm>
        </p:spPr>
        <p:txBody>
          <a:bodyPr anchor="ctr">
            <a:normAutofit/>
          </a:bodyPr>
          <a:lstStyle/>
          <a:p>
            <a:pPr marL="0" indent="0">
              <a:buNone/>
            </a:pPr>
            <a:r>
              <a:rPr lang="en-US" sz="2000"/>
              <a:t>Links will be set up today for uploading submissions. You can submit your essay any time before the deadline date.</a:t>
            </a:r>
          </a:p>
          <a:p>
            <a:pPr marL="0" indent="0">
              <a:buNone/>
            </a:pPr>
            <a:endParaRPr lang="en-US" sz="2000"/>
          </a:p>
          <a:p>
            <a:pPr marL="0" indent="0">
              <a:buNone/>
            </a:pPr>
            <a:r>
              <a:rPr lang="en-US" sz="2000" b="1"/>
              <a:t>DRAFT</a:t>
            </a:r>
            <a:r>
              <a:rPr lang="en-US" sz="2000"/>
              <a:t> Submission is to check for referencing and plagiarism</a:t>
            </a:r>
          </a:p>
          <a:p>
            <a:pPr marL="0" indent="0">
              <a:buNone/>
            </a:pPr>
            <a:endParaRPr lang="en-US" sz="2000"/>
          </a:p>
          <a:p>
            <a:pPr marL="0" indent="0">
              <a:buNone/>
            </a:pPr>
            <a:r>
              <a:rPr lang="en-US" sz="2000" b="1"/>
              <a:t>FINAL</a:t>
            </a:r>
            <a:r>
              <a:rPr lang="en-US" sz="2000"/>
              <a:t> Submission is for your finished essay. You can only upload once</a:t>
            </a:r>
          </a:p>
        </p:txBody>
      </p:sp>
    </p:spTree>
    <p:extLst>
      <p:ext uri="{BB962C8B-B14F-4D97-AF65-F5344CB8AC3E}">
        <p14:creationId xmlns:p14="http://schemas.microsoft.com/office/powerpoint/2010/main" val="2338616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web page&#10;&#10;Description automatically generated">
            <a:extLst>
              <a:ext uri="{FF2B5EF4-FFF2-40B4-BE49-F238E27FC236}">
                <a16:creationId xmlns:a16="http://schemas.microsoft.com/office/drawing/2014/main" id="{D2537ED3-B683-1303-B3D7-DA48485818A0}"/>
              </a:ext>
            </a:extLst>
          </p:cNvPr>
          <p:cNvPicPr>
            <a:picLocks noChangeAspect="1"/>
          </p:cNvPicPr>
          <p:nvPr/>
        </p:nvPicPr>
        <p:blipFill>
          <a:blip r:embed="rId2"/>
          <a:stretch>
            <a:fillRect/>
          </a:stretch>
        </p:blipFill>
        <p:spPr>
          <a:xfrm>
            <a:off x="285749" y="635000"/>
            <a:ext cx="11053667" cy="5315424"/>
          </a:xfrm>
          <a:prstGeom prst="rect">
            <a:avLst/>
          </a:prstGeom>
        </p:spPr>
      </p:pic>
    </p:spTree>
    <p:extLst>
      <p:ext uri="{BB962C8B-B14F-4D97-AF65-F5344CB8AC3E}">
        <p14:creationId xmlns:p14="http://schemas.microsoft.com/office/powerpoint/2010/main" val="1949838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ame 5">
            <a:extLst>
              <a:ext uri="{FF2B5EF4-FFF2-40B4-BE49-F238E27FC236}">
                <a16:creationId xmlns:a16="http://schemas.microsoft.com/office/drawing/2014/main" id="{4DA0C264-8B88-8440-5604-12F99FFF55B8}"/>
              </a:ext>
            </a:extLst>
          </p:cNvPr>
          <p:cNvSpPr/>
          <p:nvPr/>
        </p:nvSpPr>
        <p:spPr>
          <a:xfrm>
            <a:off x="9717554" y="4996544"/>
            <a:ext cx="1072928" cy="1313110"/>
          </a:xfrm>
          <a:prstGeom prst="fram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cxnSp>
        <p:nvCxnSpPr>
          <p:cNvPr id="7" name="Straight Arrow Connector 6">
            <a:extLst>
              <a:ext uri="{FF2B5EF4-FFF2-40B4-BE49-F238E27FC236}">
                <a16:creationId xmlns:a16="http://schemas.microsoft.com/office/drawing/2014/main" id="{79B9F43A-B3CC-E303-765E-EE85CFD6E771}"/>
              </a:ext>
            </a:extLst>
          </p:cNvPr>
          <p:cNvCxnSpPr>
            <a:cxnSpLocks/>
          </p:cNvCxnSpPr>
          <p:nvPr/>
        </p:nvCxnSpPr>
        <p:spPr>
          <a:xfrm>
            <a:off x="1937982" y="5653099"/>
            <a:ext cx="6948054"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descr="A screenshot of a calendar&#10;&#10;Description automatically generated">
            <a:extLst>
              <a:ext uri="{FF2B5EF4-FFF2-40B4-BE49-F238E27FC236}">
                <a16:creationId xmlns:a16="http://schemas.microsoft.com/office/drawing/2014/main" id="{B010FD76-106F-DB71-6BB7-7F22B45049F7}"/>
              </a:ext>
            </a:extLst>
          </p:cNvPr>
          <p:cNvPicPr>
            <a:picLocks noChangeAspect="1"/>
          </p:cNvPicPr>
          <p:nvPr/>
        </p:nvPicPr>
        <p:blipFill>
          <a:blip r:embed="rId2"/>
          <a:stretch>
            <a:fillRect/>
          </a:stretch>
        </p:blipFill>
        <p:spPr>
          <a:xfrm>
            <a:off x="996287" y="865427"/>
            <a:ext cx="10876651" cy="4689205"/>
          </a:xfrm>
          <a:prstGeom prst="rect">
            <a:avLst/>
          </a:prstGeom>
        </p:spPr>
      </p:pic>
    </p:spTree>
    <p:extLst>
      <p:ext uri="{BB962C8B-B14F-4D97-AF65-F5344CB8AC3E}">
        <p14:creationId xmlns:p14="http://schemas.microsoft.com/office/powerpoint/2010/main" val="2667600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C797B9F-F129-F648-9873-92CA710D6B6E}"/>
              </a:ext>
            </a:extLst>
          </p:cNvPr>
          <p:cNvPicPr>
            <a:picLocks noGrp="1" noChangeAspect="1"/>
          </p:cNvPicPr>
          <p:nvPr>
            <p:ph idx="1"/>
          </p:nvPr>
        </p:nvPicPr>
        <p:blipFill>
          <a:blip r:embed="rId2"/>
          <a:stretch>
            <a:fillRect/>
          </a:stretch>
        </p:blipFill>
        <p:spPr>
          <a:xfrm>
            <a:off x="397933" y="2411243"/>
            <a:ext cx="11518033" cy="2925492"/>
          </a:xfrm>
          <a:ln w="12700">
            <a:solidFill>
              <a:schemeClr val="tx1"/>
            </a:solidFill>
          </a:ln>
        </p:spPr>
      </p:pic>
      <p:sp>
        <p:nvSpPr>
          <p:cNvPr id="2" name="Title 1">
            <a:extLst>
              <a:ext uri="{FF2B5EF4-FFF2-40B4-BE49-F238E27FC236}">
                <a16:creationId xmlns:a16="http://schemas.microsoft.com/office/drawing/2014/main" id="{E9888D4C-FBDF-054B-81CC-E1919BE18335}"/>
              </a:ext>
            </a:extLst>
          </p:cNvPr>
          <p:cNvSpPr>
            <a:spLocks noGrp="1"/>
          </p:cNvSpPr>
          <p:nvPr>
            <p:ph type="title"/>
          </p:nvPr>
        </p:nvSpPr>
        <p:spPr/>
        <p:txBody>
          <a:bodyPr/>
          <a:lstStyle/>
          <a:p>
            <a:r>
              <a:rPr lang="en-US" dirty="0"/>
              <a:t>Drag your file here to upload</a:t>
            </a:r>
          </a:p>
        </p:txBody>
      </p:sp>
      <p:sp>
        <p:nvSpPr>
          <p:cNvPr id="6" name="Frame 5">
            <a:extLst>
              <a:ext uri="{FF2B5EF4-FFF2-40B4-BE49-F238E27FC236}">
                <a16:creationId xmlns:a16="http://schemas.microsoft.com/office/drawing/2014/main" id="{939AA84B-CE1C-6B48-B334-91703E6D3183}"/>
              </a:ext>
            </a:extLst>
          </p:cNvPr>
          <p:cNvSpPr/>
          <p:nvPr/>
        </p:nvSpPr>
        <p:spPr>
          <a:xfrm>
            <a:off x="3394136" y="2679032"/>
            <a:ext cx="1522770" cy="457199"/>
          </a:xfrm>
          <a:prstGeom prst="fram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cxnSp>
        <p:nvCxnSpPr>
          <p:cNvPr id="7" name="Straight Arrow Connector 6">
            <a:extLst>
              <a:ext uri="{FF2B5EF4-FFF2-40B4-BE49-F238E27FC236}">
                <a16:creationId xmlns:a16="http://schemas.microsoft.com/office/drawing/2014/main" id="{51DE18B6-7319-8843-A4FA-E75F24237BAA}"/>
              </a:ext>
            </a:extLst>
          </p:cNvPr>
          <p:cNvCxnSpPr>
            <a:cxnSpLocks/>
          </p:cNvCxnSpPr>
          <p:nvPr/>
        </p:nvCxnSpPr>
        <p:spPr>
          <a:xfrm>
            <a:off x="4371474" y="1475874"/>
            <a:ext cx="2994528" cy="2622705"/>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Frame 7">
            <a:extLst>
              <a:ext uri="{FF2B5EF4-FFF2-40B4-BE49-F238E27FC236}">
                <a16:creationId xmlns:a16="http://schemas.microsoft.com/office/drawing/2014/main" id="{CD57C07A-9B92-2047-AF85-CECECF77046F}"/>
              </a:ext>
            </a:extLst>
          </p:cNvPr>
          <p:cNvSpPr/>
          <p:nvPr/>
        </p:nvSpPr>
        <p:spPr>
          <a:xfrm>
            <a:off x="3394136" y="4644190"/>
            <a:ext cx="1225990" cy="457199"/>
          </a:xfrm>
          <a:prstGeom prst="fram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Tree>
    <p:extLst>
      <p:ext uri="{BB962C8B-B14F-4D97-AF65-F5344CB8AC3E}">
        <p14:creationId xmlns:p14="http://schemas.microsoft.com/office/powerpoint/2010/main" val="100227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5C90A-86DA-B84E-B224-952DA33C28F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Well done! </a:t>
            </a:r>
          </a:p>
        </p:txBody>
      </p:sp>
      <p:sp>
        <p:nvSpPr>
          <p:cNvPr id="3" name="Content Placeholder 2">
            <a:extLst>
              <a:ext uri="{FF2B5EF4-FFF2-40B4-BE49-F238E27FC236}">
                <a16:creationId xmlns:a16="http://schemas.microsoft.com/office/drawing/2014/main" id="{B2C9EC83-F255-7B46-B13D-F94BC48C60E6}"/>
              </a:ext>
            </a:extLst>
          </p:cNvPr>
          <p:cNvSpPr>
            <a:spLocks noGrp="1"/>
          </p:cNvSpPr>
          <p:nvPr>
            <p:ph idx="1"/>
          </p:nvPr>
        </p:nvSpPr>
        <p:spPr>
          <a:xfrm>
            <a:off x="4810259" y="649480"/>
            <a:ext cx="6555347" cy="5546047"/>
          </a:xfrm>
        </p:spPr>
        <p:txBody>
          <a:bodyPr anchor="ctr">
            <a:normAutofit/>
          </a:bodyPr>
          <a:lstStyle/>
          <a:p>
            <a:pPr marL="0" indent="0">
              <a:buNone/>
            </a:pPr>
            <a:r>
              <a:rPr lang="en-US" sz="2000"/>
              <a:t>You will get emailed a receipt as proof of submission.</a:t>
            </a:r>
          </a:p>
        </p:txBody>
      </p:sp>
    </p:spTree>
    <p:extLst>
      <p:ext uri="{BB962C8B-B14F-4D97-AF65-F5344CB8AC3E}">
        <p14:creationId xmlns:p14="http://schemas.microsoft.com/office/powerpoint/2010/main" val="1540817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4EDFA-A87F-2A45-B439-F13F7EEFE3C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7FB5BE4-3B06-A94C-8702-308BB597C92B}"/>
              </a:ext>
            </a:extLst>
          </p:cNvPr>
          <p:cNvSpPr>
            <a:spLocks noGrp="1"/>
          </p:cNvSpPr>
          <p:nvPr>
            <p:ph idx="1"/>
          </p:nvPr>
        </p:nvSpPr>
        <p:spPr/>
        <p:txBody>
          <a:bodyPr/>
          <a:lstStyle/>
          <a:p>
            <a:endParaRPr lang="en-US"/>
          </a:p>
        </p:txBody>
      </p:sp>
      <p:pic>
        <p:nvPicPr>
          <p:cNvPr id="4" name="Content Placeholder 5" descr="Icon&#10;&#10;Description automatically generated with medium confidence">
            <a:extLst>
              <a:ext uri="{FF2B5EF4-FFF2-40B4-BE49-F238E27FC236}">
                <a16:creationId xmlns:a16="http://schemas.microsoft.com/office/drawing/2014/main" id="{FA201057-5575-8E47-A86E-D6898A1AE74D}"/>
              </a:ext>
            </a:extLst>
          </p:cNvPr>
          <p:cNvPicPr>
            <a:picLocks noChangeAspect="1"/>
          </p:cNvPicPr>
          <p:nvPr/>
        </p:nvPicPr>
        <p:blipFill rotWithShape="1">
          <a:blip r:embed="rId2"/>
          <a:srcRect l="1760"/>
          <a:stretch/>
        </p:blipFill>
        <p:spPr>
          <a:xfrm>
            <a:off x="20" y="1282"/>
            <a:ext cx="12191980" cy="6856718"/>
          </a:xfrm>
          <a:prstGeom prst="rect">
            <a:avLst/>
          </a:prstGeom>
        </p:spPr>
      </p:pic>
    </p:spTree>
    <p:extLst>
      <p:ext uri="{BB962C8B-B14F-4D97-AF65-F5344CB8AC3E}">
        <p14:creationId xmlns:p14="http://schemas.microsoft.com/office/powerpoint/2010/main" val="3011215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TotalTime>
  <Words>1154</Words>
  <Application>Microsoft Macintosh PowerPoint</Application>
  <PresentationFormat>Widescreen</PresentationFormat>
  <Paragraphs>92</Paragraphs>
  <Slides>21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Arial</vt:lpstr>
      <vt:lpstr>Calibri</vt:lpstr>
      <vt:lpstr>Calibri Light</vt:lpstr>
      <vt:lpstr>Times New Roman</vt:lpstr>
      <vt:lpstr>Office Theme</vt:lpstr>
      <vt:lpstr>Ways of Perceiving</vt:lpstr>
      <vt:lpstr>Writing task and assessment</vt:lpstr>
      <vt:lpstr>1500 word Portfolio of Writing</vt:lpstr>
      <vt:lpstr>What you need to do for the Curation task</vt:lpstr>
      <vt:lpstr>Hand-in deadline</vt:lpstr>
      <vt:lpstr>The Brief</vt:lpstr>
      <vt:lpstr>What is curation? Why is it relevant?</vt:lpstr>
      <vt:lpstr>What is curation?</vt:lpstr>
      <vt:lpstr>For this task you need to consider …</vt:lpstr>
      <vt:lpstr>What you need to do –  Upload to Turnitin on your Moodle page</vt:lpstr>
      <vt:lpstr>The use of Artificial Intelligence (AI)  for writing essays </vt:lpstr>
      <vt:lpstr>AI</vt:lpstr>
      <vt:lpstr>PowerPoint Presentation</vt:lpstr>
      <vt:lpstr>AI Acknowledgement text</vt:lpstr>
      <vt:lpstr>Submission</vt:lpstr>
      <vt:lpstr>Turnitin</vt:lpstr>
      <vt:lpstr>PowerPoint Presentation</vt:lpstr>
      <vt:lpstr>PowerPoint Presentation</vt:lpstr>
      <vt:lpstr>Drag your file here to upload</vt:lpstr>
      <vt:lpstr>Well done!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Perceiving</dc:title>
  <dc:creator>Martin Bush</dc:creator>
  <cp:lastModifiedBy>Donna Williams</cp:lastModifiedBy>
  <cp:revision>29</cp:revision>
  <dcterms:created xsi:type="dcterms:W3CDTF">2022-03-15T13:32:50Z</dcterms:created>
  <dcterms:modified xsi:type="dcterms:W3CDTF">2026-03-17T11:20:47Z</dcterms:modified>
</cp:coreProperties>
</file>