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5" r:id="rId3"/>
    <p:sldId id="257" r:id="rId4"/>
    <p:sldId id="261" r:id="rId5"/>
    <p:sldId id="259" r:id="rId6"/>
    <p:sldId id="274" r:id="rId7"/>
    <p:sldId id="273" r:id="rId8"/>
    <p:sldId id="272" r:id="rId9"/>
    <p:sldId id="262" r:id="rId10"/>
    <p:sldId id="270" r:id="rId11"/>
    <p:sldId id="258" r:id="rId12"/>
    <p:sldId id="271" r:id="rId13"/>
    <p:sldId id="268" r:id="rId14"/>
    <p:sldId id="269" r:id="rId15"/>
    <p:sldId id="278" r:id="rId16"/>
    <p:sldId id="267"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437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58" autoAdjust="0"/>
    <p:restoredTop sz="82289" autoAdjust="0"/>
  </p:normalViewPr>
  <p:slideViewPr>
    <p:cSldViewPr snapToGrid="0">
      <p:cViewPr>
        <p:scale>
          <a:sx n="86" d="100"/>
          <a:sy n="86" d="100"/>
        </p:scale>
        <p:origin x="196"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B660C4-C518-4F5F-AC88-95BEFD63CF44}" type="doc">
      <dgm:prSet loTypeId="urn:microsoft.com/office/officeart/2009/3/layout/IncreasingArrowsProcess" loCatId="process" qsTypeId="urn:microsoft.com/office/officeart/2005/8/quickstyle/3d3" qsCatId="3D" csTypeId="urn:microsoft.com/office/officeart/2005/8/colors/colorful1" csCatId="colorful" phldr="1"/>
      <dgm:spPr/>
      <dgm:t>
        <a:bodyPr/>
        <a:lstStyle/>
        <a:p>
          <a:endParaRPr lang="en-GB"/>
        </a:p>
      </dgm:t>
    </dgm:pt>
    <dgm:pt modelId="{0849C142-365C-4502-8DE6-0D187B7EB33F}">
      <dgm:prSet phldrT="[Text]"/>
      <dgm:spPr/>
      <dgm:t>
        <a:bodyPr/>
        <a:lstStyle/>
        <a:p>
          <a:r>
            <a:rPr lang="en-GB" dirty="0"/>
            <a:t>Module Tutor suspects AM</a:t>
          </a:r>
        </a:p>
      </dgm:t>
    </dgm:pt>
    <dgm:pt modelId="{62425034-AA66-4151-9106-689A6311AD9F}" type="parTrans" cxnId="{363B864E-AE1D-443A-999C-49D7F71184AE}">
      <dgm:prSet/>
      <dgm:spPr/>
      <dgm:t>
        <a:bodyPr/>
        <a:lstStyle/>
        <a:p>
          <a:endParaRPr lang="en-GB"/>
        </a:p>
      </dgm:t>
    </dgm:pt>
    <dgm:pt modelId="{5173E8BC-495D-4E0D-B1FD-F25F0CCD94FB}" type="sibTrans" cxnId="{363B864E-AE1D-443A-999C-49D7F71184AE}">
      <dgm:prSet/>
      <dgm:spPr/>
      <dgm:t>
        <a:bodyPr/>
        <a:lstStyle/>
        <a:p>
          <a:endParaRPr lang="en-GB"/>
        </a:p>
      </dgm:t>
    </dgm:pt>
    <dgm:pt modelId="{9417DF37-041B-40DA-A3D6-22A6A8E024F2}">
      <dgm:prSet phldrT="[Text]"/>
      <dgm:spPr/>
      <dgm:t>
        <a:bodyPr/>
        <a:lstStyle/>
        <a:p>
          <a:r>
            <a:rPr lang="en-GB" dirty="0"/>
            <a:t>Evidence – be specific</a:t>
          </a:r>
        </a:p>
      </dgm:t>
    </dgm:pt>
    <dgm:pt modelId="{89B7B536-686D-496C-B4DD-CB4B4E2E51A9}" type="parTrans" cxnId="{91988D46-CEE3-4ABB-8F57-7001080C9FEF}">
      <dgm:prSet/>
      <dgm:spPr/>
      <dgm:t>
        <a:bodyPr/>
        <a:lstStyle/>
        <a:p>
          <a:endParaRPr lang="en-GB"/>
        </a:p>
      </dgm:t>
    </dgm:pt>
    <dgm:pt modelId="{A9E101E3-493B-44C7-A266-33807D98C80D}" type="sibTrans" cxnId="{91988D46-CEE3-4ABB-8F57-7001080C9FEF}">
      <dgm:prSet/>
      <dgm:spPr/>
      <dgm:t>
        <a:bodyPr/>
        <a:lstStyle/>
        <a:p>
          <a:endParaRPr lang="en-GB"/>
        </a:p>
      </dgm:t>
    </dgm:pt>
    <dgm:pt modelId="{5DF40E98-885A-4D11-8FDA-D5F92ADC5F0F}">
      <dgm:prSet phldrT="[Text]"/>
      <dgm:spPr/>
      <dgm:t>
        <a:bodyPr/>
        <a:lstStyle/>
        <a:p>
          <a:r>
            <a:rPr lang="en-GB" dirty="0"/>
            <a:t>Discuss with colleagues</a:t>
          </a:r>
        </a:p>
      </dgm:t>
    </dgm:pt>
    <dgm:pt modelId="{66D44823-4E0C-41BE-847C-D19D7D7CC773}" type="parTrans" cxnId="{8CF30736-89F3-41F4-8372-23049C5A9690}">
      <dgm:prSet/>
      <dgm:spPr/>
      <dgm:t>
        <a:bodyPr/>
        <a:lstStyle/>
        <a:p>
          <a:endParaRPr lang="en-GB"/>
        </a:p>
      </dgm:t>
    </dgm:pt>
    <dgm:pt modelId="{1E2CCBD5-07F6-4851-BF41-41FF17B4F35A}" type="sibTrans" cxnId="{8CF30736-89F3-41F4-8372-23049C5A9690}">
      <dgm:prSet/>
      <dgm:spPr/>
      <dgm:t>
        <a:bodyPr/>
        <a:lstStyle/>
        <a:p>
          <a:endParaRPr lang="en-GB"/>
        </a:p>
      </dgm:t>
    </dgm:pt>
    <dgm:pt modelId="{3934377F-2D65-431F-BD5D-DC428EDBEDA0}">
      <dgm:prSet phldrT="[Text]"/>
      <dgm:spPr/>
      <dgm:t>
        <a:bodyPr/>
        <a:lstStyle/>
        <a:p>
          <a:r>
            <a:rPr lang="en-GB" dirty="0"/>
            <a:t>AMC investigates</a:t>
          </a:r>
        </a:p>
      </dgm:t>
    </dgm:pt>
    <dgm:pt modelId="{61918C60-B1C9-4946-90AE-F913507184EC}" type="parTrans" cxnId="{CE587D65-B9EF-449D-89DF-81B23B659C87}">
      <dgm:prSet/>
      <dgm:spPr/>
      <dgm:t>
        <a:bodyPr/>
        <a:lstStyle/>
        <a:p>
          <a:endParaRPr lang="en-GB"/>
        </a:p>
      </dgm:t>
    </dgm:pt>
    <dgm:pt modelId="{A79F7E28-B011-4C12-A455-056EAD27C2E2}" type="sibTrans" cxnId="{CE587D65-B9EF-449D-89DF-81B23B659C87}">
      <dgm:prSet/>
      <dgm:spPr/>
      <dgm:t>
        <a:bodyPr/>
        <a:lstStyle/>
        <a:p>
          <a:endParaRPr lang="en-GB"/>
        </a:p>
      </dgm:t>
    </dgm:pt>
    <dgm:pt modelId="{EBA39F8C-80FB-4FFA-BF68-CD2943D0AB8E}">
      <dgm:prSet phldrT="[Text]"/>
      <dgm:spPr/>
      <dgm:t>
        <a:bodyPr/>
        <a:lstStyle/>
        <a:p>
          <a:r>
            <a:rPr lang="en-GB" dirty="0"/>
            <a:t>Oral examination</a:t>
          </a:r>
        </a:p>
      </dgm:t>
    </dgm:pt>
    <dgm:pt modelId="{DA818F18-1A31-4E0D-AB86-2145784D1EAE}" type="parTrans" cxnId="{B03D8D67-BBA9-4A61-9F39-898D59C71BAA}">
      <dgm:prSet/>
      <dgm:spPr/>
      <dgm:t>
        <a:bodyPr/>
        <a:lstStyle/>
        <a:p>
          <a:endParaRPr lang="en-GB"/>
        </a:p>
      </dgm:t>
    </dgm:pt>
    <dgm:pt modelId="{AF1F663D-9305-47D1-B195-E06AA004F687}" type="sibTrans" cxnId="{B03D8D67-BBA9-4A61-9F39-898D59C71BAA}">
      <dgm:prSet/>
      <dgm:spPr/>
      <dgm:t>
        <a:bodyPr/>
        <a:lstStyle/>
        <a:p>
          <a:endParaRPr lang="en-GB"/>
        </a:p>
      </dgm:t>
    </dgm:pt>
    <dgm:pt modelId="{F755E941-0C6A-4619-B3A4-8AFBA8CEFBD1}">
      <dgm:prSet phldrT="[Text]"/>
      <dgm:spPr/>
      <dgm:t>
        <a:bodyPr/>
        <a:lstStyle/>
        <a:p>
          <a:r>
            <a:rPr lang="en-GB" dirty="0"/>
            <a:t>Poor practice or AM?</a:t>
          </a:r>
        </a:p>
        <a:p>
          <a:r>
            <a:rPr lang="en-GB" dirty="0"/>
            <a:t>Mark paper as normal or complete SC05?</a:t>
          </a:r>
        </a:p>
      </dgm:t>
    </dgm:pt>
    <dgm:pt modelId="{A3C51C8F-238C-4BB5-97FC-1CF268A6FDD1}" type="parTrans" cxnId="{7EB1477A-01C5-43A6-AEA7-93CC20FECF2D}">
      <dgm:prSet/>
      <dgm:spPr/>
      <dgm:t>
        <a:bodyPr/>
        <a:lstStyle/>
        <a:p>
          <a:endParaRPr lang="en-GB"/>
        </a:p>
      </dgm:t>
    </dgm:pt>
    <dgm:pt modelId="{E702553B-6A30-4DE9-BDE5-09DFA428B723}" type="sibTrans" cxnId="{7EB1477A-01C5-43A6-AEA7-93CC20FECF2D}">
      <dgm:prSet/>
      <dgm:spPr/>
      <dgm:t>
        <a:bodyPr/>
        <a:lstStyle/>
        <a:p>
          <a:endParaRPr lang="en-GB"/>
        </a:p>
      </dgm:t>
    </dgm:pt>
    <dgm:pt modelId="{9AABD95B-CE8E-4BEA-BE19-37357F9F45ED}">
      <dgm:prSet phldrT="[Text]"/>
      <dgm:spPr/>
      <dgm:t>
        <a:bodyPr/>
        <a:lstStyle/>
        <a:p>
          <a:r>
            <a:rPr lang="en-GB" dirty="0"/>
            <a:t>Complete SC05</a:t>
          </a:r>
        </a:p>
      </dgm:t>
    </dgm:pt>
    <dgm:pt modelId="{E4A42529-DB26-4F6D-9991-6B77B9CFC739}" type="parTrans" cxnId="{2FDA2E75-A7D0-4C3C-94E0-876A22934B68}">
      <dgm:prSet/>
      <dgm:spPr/>
      <dgm:t>
        <a:bodyPr/>
        <a:lstStyle/>
        <a:p>
          <a:endParaRPr lang="en-GB"/>
        </a:p>
      </dgm:t>
    </dgm:pt>
    <dgm:pt modelId="{3613346E-7C2E-4D11-A828-CAE8EBAD7BF5}" type="sibTrans" cxnId="{2FDA2E75-A7D0-4C3C-94E0-876A22934B68}">
      <dgm:prSet/>
      <dgm:spPr/>
      <dgm:t>
        <a:bodyPr/>
        <a:lstStyle/>
        <a:p>
          <a:endParaRPr lang="en-GB"/>
        </a:p>
      </dgm:t>
    </dgm:pt>
    <dgm:pt modelId="{DB0B8D60-A4EB-4866-8FBC-9D99E5D1705D}">
      <dgm:prSet phldrT="[Text]"/>
      <dgm:spPr/>
      <dgm:t>
        <a:bodyPr/>
        <a:lstStyle/>
        <a:p>
          <a:r>
            <a:rPr lang="en-GB" dirty="0"/>
            <a:t>Highlight</a:t>
          </a:r>
          <a:r>
            <a:rPr lang="en-GB" baseline="0" dirty="0"/>
            <a:t> AM evidence</a:t>
          </a:r>
        </a:p>
        <a:p>
          <a:r>
            <a:rPr lang="en-GB" baseline="0" dirty="0"/>
            <a:t>Establish ‘relevant’ similarity score</a:t>
          </a:r>
          <a:endParaRPr lang="en-GB" dirty="0"/>
        </a:p>
      </dgm:t>
    </dgm:pt>
    <dgm:pt modelId="{F3634456-518B-4DC5-A4AB-46A6058C21F1}" type="parTrans" cxnId="{1153E75D-F428-4BBE-B789-5E2D8BF88A65}">
      <dgm:prSet/>
      <dgm:spPr/>
      <dgm:t>
        <a:bodyPr/>
        <a:lstStyle/>
        <a:p>
          <a:endParaRPr lang="en-GB"/>
        </a:p>
      </dgm:t>
    </dgm:pt>
    <dgm:pt modelId="{8FF1BBA8-C671-442F-A4B4-7BFB59BDEA28}" type="sibTrans" cxnId="{1153E75D-F428-4BBE-B789-5E2D8BF88A65}">
      <dgm:prSet/>
      <dgm:spPr/>
      <dgm:t>
        <a:bodyPr/>
        <a:lstStyle/>
        <a:p>
          <a:endParaRPr lang="en-GB"/>
        </a:p>
      </dgm:t>
    </dgm:pt>
    <dgm:pt modelId="{4CD61FC3-4441-41CB-9EDD-2FE245728551}">
      <dgm:prSet/>
      <dgm:spPr/>
      <dgm:t>
        <a:bodyPr/>
        <a:lstStyle/>
        <a:p>
          <a:r>
            <a:rPr lang="en-GB" dirty="0"/>
            <a:t>Penalty?	</a:t>
          </a:r>
        </a:p>
      </dgm:t>
    </dgm:pt>
    <dgm:pt modelId="{2A53F74D-379B-42B3-9B12-31B61CA54BBD}" type="parTrans" cxnId="{C15B27D0-CD9D-4CEE-A2EE-07C5AAE434BF}">
      <dgm:prSet/>
      <dgm:spPr/>
      <dgm:t>
        <a:bodyPr/>
        <a:lstStyle/>
        <a:p>
          <a:endParaRPr lang="en-GB"/>
        </a:p>
      </dgm:t>
    </dgm:pt>
    <dgm:pt modelId="{39342B52-8CC4-4392-8051-F7D029C6D59F}" type="sibTrans" cxnId="{C15B27D0-CD9D-4CEE-A2EE-07C5AAE434BF}">
      <dgm:prSet/>
      <dgm:spPr/>
      <dgm:t>
        <a:bodyPr/>
        <a:lstStyle/>
        <a:p>
          <a:endParaRPr lang="en-GB"/>
        </a:p>
      </dgm:t>
    </dgm:pt>
    <dgm:pt modelId="{7F0FDE5D-6CF3-4E6D-9DEA-552716F33979}">
      <dgm:prSet/>
      <dgm:spPr/>
      <dgm:t>
        <a:bodyPr/>
        <a:lstStyle/>
        <a:p>
          <a:r>
            <a:rPr lang="en-GB" dirty="0"/>
            <a:t>Student must explain carefully if they deny the allegation</a:t>
          </a:r>
        </a:p>
      </dgm:t>
    </dgm:pt>
    <dgm:pt modelId="{5ECEDE9A-D7EB-4508-B223-08E2A9DA8DFC}" type="parTrans" cxnId="{3DB897C6-EDCE-46B9-BAB0-D6B2BD6251F0}">
      <dgm:prSet/>
      <dgm:spPr/>
      <dgm:t>
        <a:bodyPr/>
        <a:lstStyle/>
        <a:p>
          <a:endParaRPr lang="en-GB"/>
        </a:p>
      </dgm:t>
    </dgm:pt>
    <dgm:pt modelId="{3446AC85-FB59-4A90-999E-F2616E20E3DF}" type="sibTrans" cxnId="{3DB897C6-EDCE-46B9-BAB0-D6B2BD6251F0}">
      <dgm:prSet/>
      <dgm:spPr/>
      <dgm:t>
        <a:bodyPr/>
        <a:lstStyle/>
        <a:p>
          <a:endParaRPr lang="en-GB"/>
        </a:p>
      </dgm:t>
    </dgm:pt>
    <dgm:pt modelId="{0E23EBC7-7217-401F-931B-2A929D70B846}" type="pres">
      <dgm:prSet presAssocID="{C5B660C4-C518-4F5F-AC88-95BEFD63CF44}" presName="Name0" presStyleCnt="0">
        <dgm:presLayoutVars>
          <dgm:chMax val="5"/>
          <dgm:chPref val="5"/>
          <dgm:dir/>
          <dgm:animLvl val="lvl"/>
        </dgm:presLayoutVars>
      </dgm:prSet>
      <dgm:spPr/>
    </dgm:pt>
    <dgm:pt modelId="{43FAB80B-BC2B-4C80-A096-623E15292548}" type="pres">
      <dgm:prSet presAssocID="{0849C142-365C-4502-8DE6-0D187B7EB33F}" presName="parentText1" presStyleLbl="node1" presStyleIdx="0" presStyleCnt="4">
        <dgm:presLayoutVars>
          <dgm:chMax/>
          <dgm:chPref val="3"/>
          <dgm:bulletEnabled val="1"/>
        </dgm:presLayoutVars>
      </dgm:prSet>
      <dgm:spPr/>
    </dgm:pt>
    <dgm:pt modelId="{F0ED1A1F-35A9-4213-9A7A-32A266E9B3FA}" type="pres">
      <dgm:prSet presAssocID="{0849C142-365C-4502-8DE6-0D187B7EB33F}" presName="childText1" presStyleLbl="solidAlignAcc1" presStyleIdx="0" presStyleCnt="4">
        <dgm:presLayoutVars>
          <dgm:chMax val="0"/>
          <dgm:chPref val="0"/>
          <dgm:bulletEnabled val="1"/>
        </dgm:presLayoutVars>
      </dgm:prSet>
      <dgm:spPr/>
    </dgm:pt>
    <dgm:pt modelId="{6D94E134-DAEF-4ABA-B259-36486C12F3A6}" type="pres">
      <dgm:prSet presAssocID="{3934377F-2D65-431F-BD5D-DC428EDBEDA0}" presName="parentText2" presStyleLbl="node1" presStyleIdx="1" presStyleCnt="4">
        <dgm:presLayoutVars>
          <dgm:chMax/>
          <dgm:chPref val="3"/>
          <dgm:bulletEnabled val="1"/>
        </dgm:presLayoutVars>
      </dgm:prSet>
      <dgm:spPr/>
    </dgm:pt>
    <dgm:pt modelId="{711D09A7-9EF8-49BA-8762-9F196DB2A97F}" type="pres">
      <dgm:prSet presAssocID="{3934377F-2D65-431F-BD5D-DC428EDBEDA0}" presName="childText2" presStyleLbl="solidAlignAcc1" presStyleIdx="1" presStyleCnt="4">
        <dgm:presLayoutVars>
          <dgm:chMax val="0"/>
          <dgm:chPref val="0"/>
          <dgm:bulletEnabled val="1"/>
        </dgm:presLayoutVars>
      </dgm:prSet>
      <dgm:spPr/>
    </dgm:pt>
    <dgm:pt modelId="{F599DD87-7E9F-4228-B136-52FC94CFADFD}" type="pres">
      <dgm:prSet presAssocID="{9AABD95B-CE8E-4BEA-BE19-37357F9F45ED}" presName="parentText3" presStyleLbl="node1" presStyleIdx="2" presStyleCnt="4">
        <dgm:presLayoutVars>
          <dgm:chMax/>
          <dgm:chPref val="3"/>
          <dgm:bulletEnabled val="1"/>
        </dgm:presLayoutVars>
      </dgm:prSet>
      <dgm:spPr/>
    </dgm:pt>
    <dgm:pt modelId="{9A209756-1086-4152-9D79-59FD0BFFA540}" type="pres">
      <dgm:prSet presAssocID="{9AABD95B-CE8E-4BEA-BE19-37357F9F45ED}" presName="childText3" presStyleLbl="solidAlignAcc1" presStyleIdx="2" presStyleCnt="4">
        <dgm:presLayoutVars>
          <dgm:chMax val="0"/>
          <dgm:chPref val="0"/>
          <dgm:bulletEnabled val="1"/>
        </dgm:presLayoutVars>
      </dgm:prSet>
      <dgm:spPr/>
    </dgm:pt>
    <dgm:pt modelId="{496735EE-1E9E-49B7-9CA1-7FA731B5DCE7}" type="pres">
      <dgm:prSet presAssocID="{4CD61FC3-4441-41CB-9EDD-2FE245728551}" presName="parentText4" presStyleLbl="node1" presStyleIdx="3" presStyleCnt="4">
        <dgm:presLayoutVars>
          <dgm:chMax/>
          <dgm:chPref val="3"/>
          <dgm:bulletEnabled val="1"/>
        </dgm:presLayoutVars>
      </dgm:prSet>
      <dgm:spPr/>
    </dgm:pt>
    <dgm:pt modelId="{79F25C92-9EC8-4E64-AABD-59A730F67E37}" type="pres">
      <dgm:prSet presAssocID="{4CD61FC3-4441-41CB-9EDD-2FE245728551}" presName="childText4" presStyleLbl="solidAlignAcc1" presStyleIdx="3" presStyleCnt="4">
        <dgm:presLayoutVars>
          <dgm:chMax val="0"/>
          <dgm:chPref val="0"/>
          <dgm:bulletEnabled val="1"/>
        </dgm:presLayoutVars>
      </dgm:prSet>
      <dgm:spPr/>
    </dgm:pt>
  </dgm:ptLst>
  <dgm:cxnLst>
    <dgm:cxn modelId="{96A42D0F-2C03-4C4C-88CD-9384D841B7E5}" type="presOf" srcId="{5DF40E98-885A-4D11-8FDA-D5F92ADC5F0F}" destId="{F0ED1A1F-35A9-4213-9A7A-32A266E9B3FA}" srcOrd="0" destOrd="1" presId="urn:microsoft.com/office/officeart/2009/3/layout/IncreasingArrowsProcess"/>
    <dgm:cxn modelId="{E07ABA18-2541-4C2B-BBCB-CD87E572B808}" type="presOf" srcId="{4CD61FC3-4441-41CB-9EDD-2FE245728551}" destId="{496735EE-1E9E-49B7-9CA1-7FA731B5DCE7}" srcOrd="0" destOrd="0" presId="urn:microsoft.com/office/officeart/2009/3/layout/IncreasingArrowsProcess"/>
    <dgm:cxn modelId="{8CF30736-89F3-41F4-8372-23049C5A9690}" srcId="{0849C142-365C-4502-8DE6-0D187B7EB33F}" destId="{5DF40E98-885A-4D11-8FDA-D5F92ADC5F0F}" srcOrd="1" destOrd="0" parTransId="{66D44823-4E0C-41BE-847C-D19D7D7CC773}" sibTransId="{1E2CCBD5-07F6-4851-BF41-41FF17B4F35A}"/>
    <dgm:cxn modelId="{14908D5B-A7B0-40C5-8B57-1615F752989F}" type="presOf" srcId="{0849C142-365C-4502-8DE6-0D187B7EB33F}" destId="{43FAB80B-BC2B-4C80-A096-623E15292548}" srcOrd="0" destOrd="0" presId="urn:microsoft.com/office/officeart/2009/3/layout/IncreasingArrowsProcess"/>
    <dgm:cxn modelId="{1153E75D-F428-4BBE-B789-5E2D8BF88A65}" srcId="{9AABD95B-CE8E-4BEA-BE19-37357F9F45ED}" destId="{DB0B8D60-A4EB-4866-8FBC-9D99E5D1705D}" srcOrd="0" destOrd="0" parTransId="{F3634456-518B-4DC5-A4AB-46A6058C21F1}" sibTransId="{8FF1BBA8-C671-442F-A4B4-7BFB59BDEA28}"/>
    <dgm:cxn modelId="{CE587D65-B9EF-449D-89DF-81B23B659C87}" srcId="{C5B660C4-C518-4F5F-AC88-95BEFD63CF44}" destId="{3934377F-2D65-431F-BD5D-DC428EDBEDA0}" srcOrd="1" destOrd="0" parTransId="{61918C60-B1C9-4946-90AE-F913507184EC}" sibTransId="{A79F7E28-B011-4C12-A455-056EAD27C2E2}"/>
    <dgm:cxn modelId="{91988D46-CEE3-4ABB-8F57-7001080C9FEF}" srcId="{0849C142-365C-4502-8DE6-0D187B7EB33F}" destId="{9417DF37-041B-40DA-A3D6-22A6A8E024F2}" srcOrd="0" destOrd="0" parTransId="{89B7B536-686D-496C-B4DD-CB4B4E2E51A9}" sibTransId="{A9E101E3-493B-44C7-A266-33807D98C80D}"/>
    <dgm:cxn modelId="{B03D8D67-BBA9-4A61-9F39-898D59C71BAA}" srcId="{3934377F-2D65-431F-BD5D-DC428EDBEDA0}" destId="{EBA39F8C-80FB-4FFA-BF68-CD2943D0AB8E}" srcOrd="0" destOrd="0" parTransId="{DA818F18-1A31-4E0D-AB86-2145784D1EAE}" sibTransId="{AF1F663D-9305-47D1-B195-E06AA004F687}"/>
    <dgm:cxn modelId="{AFEC594D-12E2-43BD-939E-2B897801EC7B}" type="presOf" srcId="{7F0FDE5D-6CF3-4E6D-9DEA-552716F33979}" destId="{79F25C92-9EC8-4E64-AABD-59A730F67E37}" srcOrd="0" destOrd="0" presId="urn:microsoft.com/office/officeart/2009/3/layout/IncreasingArrowsProcess"/>
    <dgm:cxn modelId="{363B864E-AE1D-443A-999C-49D7F71184AE}" srcId="{C5B660C4-C518-4F5F-AC88-95BEFD63CF44}" destId="{0849C142-365C-4502-8DE6-0D187B7EB33F}" srcOrd="0" destOrd="0" parTransId="{62425034-AA66-4151-9106-689A6311AD9F}" sibTransId="{5173E8BC-495D-4E0D-B1FD-F25F0CCD94FB}"/>
    <dgm:cxn modelId="{D14EA970-6592-4712-BBED-F3F82514FB5C}" type="presOf" srcId="{F755E941-0C6A-4619-B3A4-8AFBA8CEFBD1}" destId="{711D09A7-9EF8-49BA-8762-9F196DB2A97F}" srcOrd="0" destOrd="1" presId="urn:microsoft.com/office/officeart/2009/3/layout/IncreasingArrowsProcess"/>
    <dgm:cxn modelId="{23643571-FC56-486E-B826-66C9604FFFFA}" type="presOf" srcId="{9417DF37-041B-40DA-A3D6-22A6A8E024F2}" destId="{F0ED1A1F-35A9-4213-9A7A-32A266E9B3FA}" srcOrd="0" destOrd="0" presId="urn:microsoft.com/office/officeart/2009/3/layout/IncreasingArrowsProcess"/>
    <dgm:cxn modelId="{2FDA2E75-A7D0-4C3C-94E0-876A22934B68}" srcId="{C5B660C4-C518-4F5F-AC88-95BEFD63CF44}" destId="{9AABD95B-CE8E-4BEA-BE19-37357F9F45ED}" srcOrd="2" destOrd="0" parTransId="{E4A42529-DB26-4F6D-9991-6B77B9CFC739}" sibTransId="{3613346E-7C2E-4D11-A828-CAE8EBAD7BF5}"/>
    <dgm:cxn modelId="{DF89D557-3AC0-4AD1-BC8B-1802A1E9F749}" type="presOf" srcId="{EBA39F8C-80FB-4FFA-BF68-CD2943D0AB8E}" destId="{711D09A7-9EF8-49BA-8762-9F196DB2A97F}" srcOrd="0" destOrd="0" presId="urn:microsoft.com/office/officeart/2009/3/layout/IncreasingArrowsProcess"/>
    <dgm:cxn modelId="{7EB1477A-01C5-43A6-AEA7-93CC20FECF2D}" srcId="{3934377F-2D65-431F-BD5D-DC428EDBEDA0}" destId="{F755E941-0C6A-4619-B3A4-8AFBA8CEFBD1}" srcOrd="1" destOrd="0" parTransId="{A3C51C8F-238C-4BB5-97FC-1CF268A6FDD1}" sibTransId="{E702553B-6A30-4DE9-BDE5-09DFA428B723}"/>
    <dgm:cxn modelId="{6D8E4798-C9A6-428E-BF05-6B849E2DF113}" type="presOf" srcId="{3934377F-2D65-431F-BD5D-DC428EDBEDA0}" destId="{6D94E134-DAEF-4ABA-B259-36486C12F3A6}" srcOrd="0" destOrd="0" presId="urn:microsoft.com/office/officeart/2009/3/layout/IncreasingArrowsProcess"/>
    <dgm:cxn modelId="{3DB897C6-EDCE-46B9-BAB0-D6B2BD6251F0}" srcId="{4CD61FC3-4441-41CB-9EDD-2FE245728551}" destId="{7F0FDE5D-6CF3-4E6D-9DEA-552716F33979}" srcOrd="0" destOrd="0" parTransId="{5ECEDE9A-D7EB-4508-B223-08E2A9DA8DFC}" sibTransId="{3446AC85-FB59-4A90-999E-F2616E20E3DF}"/>
    <dgm:cxn modelId="{C15B27D0-CD9D-4CEE-A2EE-07C5AAE434BF}" srcId="{C5B660C4-C518-4F5F-AC88-95BEFD63CF44}" destId="{4CD61FC3-4441-41CB-9EDD-2FE245728551}" srcOrd="3" destOrd="0" parTransId="{2A53F74D-379B-42B3-9B12-31B61CA54BBD}" sibTransId="{39342B52-8CC4-4392-8051-F7D029C6D59F}"/>
    <dgm:cxn modelId="{D7B59FDF-0955-4DE7-A381-4D27E61FDB50}" type="presOf" srcId="{9AABD95B-CE8E-4BEA-BE19-37357F9F45ED}" destId="{F599DD87-7E9F-4228-B136-52FC94CFADFD}" srcOrd="0" destOrd="0" presId="urn:microsoft.com/office/officeart/2009/3/layout/IncreasingArrowsProcess"/>
    <dgm:cxn modelId="{8F9FB8E7-D61A-41B9-914A-A0AF3890EAA7}" type="presOf" srcId="{DB0B8D60-A4EB-4866-8FBC-9D99E5D1705D}" destId="{9A209756-1086-4152-9D79-59FD0BFFA540}" srcOrd="0" destOrd="0" presId="urn:microsoft.com/office/officeart/2009/3/layout/IncreasingArrowsProcess"/>
    <dgm:cxn modelId="{F9F540FF-24C1-4727-B831-8C748342A53D}" type="presOf" srcId="{C5B660C4-C518-4F5F-AC88-95BEFD63CF44}" destId="{0E23EBC7-7217-401F-931B-2A929D70B846}" srcOrd="0" destOrd="0" presId="urn:microsoft.com/office/officeart/2009/3/layout/IncreasingArrowsProcess"/>
    <dgm:cxn modelId="{5323B0D6-9A57-436D-A6CA-A0663CAFE943}" type="presParOf" srcId="{0E23EBC7-7217-401F-931B-2A929D70B846}" destId="{43FAB80B-BC2B-4C80-A096-623E15292548}" srcOrd="0" destOrd="0" presId="urn:microsoft.com/office/officeart/2009/3/layout/IncreasingArrowsProcess"/>
    <dgm:cxn modelId="{C807EC26-D39E-4D06-A652-7701984BFFC0}" type="presParOf" srcId="{0E23EBC7-7217-401F-931B-2A929D70B846}" destId="{F0ED1A1F-35A9-4213-9A7A-32A266E9B3FA}" srcOrd="1" destOrd="0" presId="urn:microsoft.com/office/officeart/2009/3/layout/IncreasingArrowsProcess"/>
    <dgm:cxn modelId="{F4D64A2A-81DD-443E-BA31-AFCE65A9E33C}" type="presParOf" srcId="{0E23EBC7-7217-401F-931B-2A929D70B846}" destId="{6D94E134-DAEF-4ABA-B259-36486C12F3A6}" srcOrd="2" destOrd="0" presId="urn:microsoft.com/office/officeart/2009/3/layout/IncreasingArrowsProcess"/>
    <dgm:cxn modelId="{EC856BFF-A871-41B0-A936-C139B9D6EDB0}" type="presParOf" srcId="{0E23EBC7-7217-401F-931B-2A929D70B846}" destId="{711D09A7-9EF8-49BA-8762-9F196DB2A97F}" srcOrd="3" destOrd="0" presId="urn:microsoft.com/office/officeart/2009/3/layout/IncreasingArrowsProcess"/>
    <dgm:cxn modelId="{AF495846-0B1C-4101-87E7-B156394B2A74}" type="presParOf" srcId="{0E23EBC7-7217-401F-931B-2A929D70B846}" destId="{F599DD87-7E9F-4228-B136-52FC94CFADFD}" srcOrd="4" destOrd="0" presId="urn:microsoft.com/office/officeart/2009/3/layout/IncreasingArrowsProcess"/>
    <dgm:cxn modelId="{6D43573F-F7DA-4C3C-9862-F77A3308E372}" type="presParOf" srcId="{0E23EBC7-7217-401F-931B-2A929D70B846}" destId="{9A209756-1086-4152-9D79-59FD0BFFA540}" srcOrd="5" destOrd="0" presId="urn:microsoft.com/office/officeart/2009/3/layout/IncreasingArrowsProcess"/>
    <dgm:cxn modelId="{65020C21-1402-4735-A715-ECDE22AEB5A4}" type="presParOf" srcId="{0E23EBC7-7217-401F-931B-2A929D70B846}" destId="{496735EE-1E9E-49B7-9CA1-7FA731B5DCE7}" srcOrd="6" destOrd="0" presId="urn:microsoft.com/office/officeart/2009/3/layout/IncreasingArrowsProcess"/>
    <dgm:cxn modelId="{AE573048-B3A9-4F97-8C61-EFE6F1A90620}" type="presParOf" srcId="{0E23EBC7-7217-401F-931B-2A929D70B846}" destId="{79F25C92-9EC8-4E64-AABD-59A730F67E37}" srcOrd="7" destOrd="0" presId="urn:microsoft.com/office/officeart/2009/3/layout/IncreasingArrowsProcess"/>
  </dgm:cxnLst>
  <dgm:bg/>
  <dgm:whole>
    <a:ln w="25400">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AB80B-BC2B-4C80-A096-623E15292548}">
      <dsp:nvSpPr>
        <dsp:cNvPr id="0" name=""/>
        <dsp:cNvSpPr/>
      </dsp:nvSpPr>
      <dsp:spPr>
        <a:xfrm>
          <a:off x="0" y="397589"/>
          <a:ext cx="9839380" cy="1432465"/>
        </a:xfrm>
        <a:prstGeom prst="rightArrow">
          <a:avLst>
            <a:gd name="adj1" fmla="val 5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254000" bIns="227404" numCol="1" spcCol="1270" anchor="ctr" anchorCtr="0">
          <a:noAutofit/>
        </a:bodyPr>
        <a:lstStyle/>
        <a:p>
          <a:pPr marL="0" lvl="0" indent="0" algn="l" defTabSz="1200150">
            <a:lnSpc>
              <a:spcPct val="90000"/>
            </a:lnSpc>
            <a:spcBef>
              <a:spcPct val="0"/>
            </a:spcBef>
            <a:spcAft>
              <a:spcPct val="35000"/>
            </a:spcAft>
            <a:buNone/>
          </a:pPr>
          <a:r>
            <a:rPr lang="en-GB" sz="2700" kern="1200" dirty="0"/>
            <a:t>Module Tutor suspects AM</a:t>
          </a:r>
        </a:p>
      </dsp:txBody>
      <dsp:txXfrm>
        <a:off x="0" y="755705"/>
        <a:ext cx="9481264" cy="716233"/>
      </dsp:txXfrm>
    </dsp:sp>
    <dsp:sp modelId="{F0ED1A1F-35A9-4213-9A7A-32A266E9B3FA}">
      <dsp:nvSpPr>
        <dsp:cNvPr id="0" name=""/>
        <dsp:cNvSpPr/>
      </dsp:nvSpPr>
      <dsp:spPr>
        <a:xfrm>
          <a:off x="0" y="1504564"/>
          <a:ext cx="2267977" cy="2649630"/>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Evidence – be specific</a:t>
          </a:r>
        </a:p>
        <a:p>
          <a:pPr marL="0" lvl="0" indent="0" algn="l" defTabSz="1022350">
            <a:lnSpc>
              <a:spcPct val="90000"/>
            </a:lnSpc>
            <a:spcBef>
              <a:spcPct val="0"/>
            </a:spcBef>
            <a:spcAft>
              <a:spcPct val="35000"/>
            </a:spcAft>
            <a:buNone/>
          </a:pPr>
          <a:r>
            <a:rPr lang="en-GB" sz="2300" kern="1200" dirty="0"/>
            <a:t>Discuss with colleagues</a:t>
          </a:r>
        </a:p>
      </dsp:txBody>
      <dsp:txXfrm>
        <a:off x="0" y="1504564"/>
        <a:ext cx="2267977" cy="2649630"/>
      </dsp:txXfrm>
    </dsp:sp>
    <dsp:sp modelId="{6D94E134-DAEF-4ABA-B259-36486C12F3A6}">
      <dsp:nvSpPr>
        <dsp:cNvPr id="0" name=""/>
        <dsp:cNvSpPr/>
      </dsp:nvSpPr>
      <dsp:spPr>
        <a:xfrm>
          <a:off x="2267977" y="874909"/>
          <a:ext cx="7571402" cy="1432465"/>
        </a:xfrm>
        <a:prstGeom prst="rightArrow">
          <a:avLst>
            <a:gd name="adj1" fmla="val 5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254000" bIns="227404" numCol="1" spcCol="1270" anchor="ctr" anchorCtr="0">
          <a:noAutofit/>
        </a:bodyPr>
        <a:lstStyle/>
        <a:p>
          <a:pPr marL="0" lvl="0" indent="0" algn="l" defTabSz="1200150">
            <a:lnSpc>
              <a:spcPct val="90000"/>
            </a:lnSpc>
            <a:spcBef>
              <a:spcPct val="0"/>
            </a:spcBef>
            <a:spcAft>
              <a:spcPct val="35000"/>
            </a:spcAft>
            <a:buNone/>
          </a:pPr>
          <a:r>
            <a:rPr lang="en-GB" sz="2700" kern="1200" dirty="0"/>
            <a:t>AMC investigates</a:t>
          </a:r>
        </a:p>
      </dsp:txBody>
      <dsp:txXfrm>
        <a:off x="2267977" y="1233025"/>
        <a:ext cx="7213286" cy="716233"/>
      </dsp:txXfrm>
    </dsp:sp>
    <dsp:sp modelId="{711D09A7-9EF8-49BA-8762-9F196DB2A97F}">
      <dsp:nvSpPr>
        <dsp:cNvPr id="0" name=""/>
        <dsp:cNvSpPr/>
      </dsp:nvSpPr>
      <dsp:spPr>
        <a:xfrm>
          <a:off x="2267977" y="1981883"/>
          <a:ext cx="2267977" cy="2582094"/>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Oral examination</a:t>
          </a:r>
        </a:p>
        <a:p>
          <a:pPr marL="0" lvl="0" indent="0" algn="l" defTabSz="1022350">
            <a:lnSpc>
              <a:spcPct val="90000"/>
            </a:lnSpc>
            <a:spcBef>
              <a:spcPct val="0"/>
            </a:spcBef>
            <a:spcAft>
              <a:spcPct val="35000"/>
            </a:spcAft>
            <a:buNone/>
          </a:pPr>
          <a:r>
            <a:rPr lang="en-GB" sz="2300" kern="1200" dirty="0"/>
            <a:t>Poor practice or AM?</a:t>
          </a:r>
        </a:p>
        <a:p>
          <a:pPr marL="0" lvl="0" indent="0" algn="l" defTabSz="1022350">
            <a:lnSpc>
              <a:spcPct val="90000"/>
            </a:lnSpc>
            <a:spcBef>
              <a:spcPct val="0"/>
            </a:spcBef>
            <a:spcAft>
              <a:spcPct val="35000"/>
            </a:spcAft>
            <a:buNone/>
          </a:pPr>
          <a:r>
            <a:rPr lang="en-GB" sz="2300" kern="1200" dirty="0"/>
            <a:t>Mark paper as normal or complete SC05?</a:t>
          </a:r>
        </a:p>
      </dsp:txBody>
      <dsp:txXfrm>
        <a:off x="2267977" y="1981883"/>
        <a:ext cx="2267977" cy="2582094"/>
      </dsp:txXfrm>
    </dsp:sp>
    <dsp:sp modelId="{F599DD87-7E9F-4228-B136-52FC94CFADFD}">
      <dsp:nvSpPr>
        <dsp:cNvPr id="0" name=""/>
        <dsp:cNvSpPr/>
      </dsp:nvSpPr>
      <dsp:spPr>
        <a:xfrm>
          <a:off x="4535954" y="1352228"/>
          <a:ext cx="5303425" cy="1432465"/>
        </a:xfrm>
        <a:prstGeom prst="rightArrow">
          <a:avLst>
            <a:gd name="adj1" fmla="val 5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254000" bIns="227404" numCol="1" spcCol="1270" anchor="ctr" anchorCtr="0">
          <a:noAutofit/>
        </a:bodyPr>
        <a:lstStyle/>
        <a:p>
          <a:pPr marL="0" lvl="0" indent="0" algn="l" defTabSz="1200150">
            <a:lnSpc>
              <a:spcPct val="90000"/>
            </a:lnSpc>
            <a:spcBef>
              <a:spcPct val="0"/>
            </a:spcBef>
            <a:spcAft>
              <a:spcPct val="35000"/>
            </a:spcAft>
            <a:buNone/>
          </a:pPr>
          <a:r>
            <a:rPr lang="en-GB" sz="2700" kern="1200" dirty="0"/>
            <a:t>Complete SC05</a:t>
          </a:r>
        </a:p>
      </dsp:txBody>
      <dsp:txXfrm>
        <a:off x="4535954" y="1710344"/>
        <a:ext cx="4945309" cy="716233"/>
      </dsp:txXfrm>
    </dsp:sp>
    <dsp:sp modelId="{9A209756-1086-4152-9D79-59FD0BFFA540}">
      <dsp:nvSpPr>
        <dsp:cNvPr id="0" name=""/>
        <dsp:cNvSpPr/>
      </dsp:nvSpPr>
      <dsp:spPr>
        <a:xfrm>
          <a:off x="4535954" y="2459203"/>
          <a:ext cx="2267977" cy="2599359"/>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Highlight</a:t>
          </a:r>
          <a:r>
            <a:rPr lang="en-GB" sz="2300" kern="1200" baseline="0" dirty="0"/>
            <a:t> AM evidence</a:t>
          </a:r>
        </a:p>
        <a:p>
          <a:pPr marL="0" lvl="0" indent="0" algn="l" defTabSz="1022350">
            <a:lnSpc>
              <a:spcPct val="90000"/>
            </a:lnSpc>
            <a:spcBef>
              <a:spcPct val="0"/>
            </a:spcBef>
            <a:spcAft>
              <a:spcPct val="35000"/>
            </a:spcAft>
            <a:buNone/>
          </a:pPr>
          <a:r>
            <a:rPr lang="en-GB" sz="2300" kern="1200" baseline="0" dirty="0"/>
            <a:t>Establish ‘relevant’ similarity score</a:t>
          </a:r>
          <a:endParaRPr lang="en-GB" sz="2300" kern="1200" dirty="0"/>
        </a:p>
      </dsp:txBody>
      <dsp:txXfrm>
        <a:off x="4535954" y="2459203"/>
        <a:ext cx="2267977" cy="2599359"/>
      </dsp:txXfrm>
    </dsp:sp>
    <dsp:sp modelId="{496735EE-1E9E-49B7-9CA1-7FA731B5DCE7}">
      <dsp:nvSpPr>
        <dsp:cNvPr id="0" name=""/>
        <dsp:cNvSpPr/>
      </dsp:nvSpPr>
      <dsp:spPr>
        <a:xfrm>
          <a:off x="6803931" y="1829547"/>
          <a:ext cx="3035448" cy="1432465"/>
        </a:xfrm>
        <a:prstGeom prst="rightArrow">
          <a:avLst>
            <a:gd name="adj1" fmla="val 5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2870" tIns="102870" rIns="254000" bIns="227404" numCol="1" spcCol="1270" anchor="ctr" anchorCtr="0">
          <a:noAutofit/>
        </a:bodyPr>
        <a:lstStyle/>
        <a:p>
          <a:pPr marL="0" lvl="0" indent="0" algn="l" defTabSz="1200150">
            <a:lnSpc>
              <a:spcPct val="90000"/>
            </a:lnSpc>
            <a:spcBef>
              <a:spcPct val="0"/>
            </a:spcBef>
            <a:spcAft>
              <a:spcPct val="35000"/>
            </a:spcAft>
            <a:buNone/>
          </a:pPr>
          <a:r>
            <a:rPr lang="en-GB" sz="2700" kern="1200" dirty="0"/>
            <a:t>Penalty?	</a:t>
          </a:r>
        </a:p>
      </dsp:txBody>
      <dsp:txXfrm>
        <a:off x="6803931" y="2187663"/>
        <a:ext cx="2677332" cy="716233"/>
      </dsp:txXfrm>
    </dsp:sp>
    <dsp:sp modelId="{79F25C92-9EC8-4E64-AABD-59A730F67E37}">
      <dsp:nvSpPr>
        <dsp:cNvPr id="0" name=""/>
        <dsp:cNvSpPr/>
      </dsp:nvSpPr>
      <dsp:spPr>
        <a:xfrm>
          <a:off x="6803931" y="2936522"/>
          <a:ext cx="2288639" cy="2629826"/>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Student must explain carefully if they deny the allegation</a:t>
          </a:r>
        </a:p>
      </dsp:txBody>
      <dsp:txXfrm>
        <a:off x="6803931" y="2936522"/>
        <a:ext cx="2288639" cy="2629826"/>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2895AF-6FD1-470D-B997-372E65A30DAB}"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09427A-A99F-4B69-ACEA-AC72C92D873F}" type="slidenum">
              <a:rPr lang="en-GB" smtClean="0"/>
              <a:t>‹#›</a:t>
            </a:fld>
            <a:endParaRPr lang="en-GB"/>
          </a:p>
        </p:txBody>
      </p:sp>
    </p:spTree>
    <p:extLst>
      <p:ext uri="{BB962C8B-B14F-4D97-AF65-F5344CB8AC3E}">
        <p14:creationId xmlns:p14="http://schemas.microsoft.com/office/powerpoint/2010/main" val="36696459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09427A-A99F-4B69-ACEA-AC72C92D873F}" type="slidenum">
              <a:rPr lang="en-GB" smtClean="0"/>
              <a:t>2</a:t>
            </a:fld>
            <a:endParaRPr lang="en-GB"/>
          </a:p>
        </p:txBody>
      </p:sp>
    </p:spTree>
    <p:extLst>
      <p:ext uri="{BB962C8B-B14F-4D97-AF65-F5344CB8AC3E}">
        <p14:creationId xmlns:p14="http://schemas.microsoft.com/office/powerpoint/2010/main" val="1487242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200" b="0" i="0" dirty="0">
                <a:effectLst/>
                <a:latin typeface="Source Sans Pro" panose="020B0503030403020204" pitchFamily="34" charset="0"/>
              </a:rPr>
              <a:t>Academic integrity is a cornerstone of the learning process.  </a:t>
            </a:r>
          </a:p>
          <a:p>
            <a:r>
              <a:rPr lang="en-GB" sz="2200" b="0" i="0" dirty="0">
                <a:effectLst/>
                <a:latin typeface="Source Sans Pro" panose="020B0503030403020204" pitchFamily="34" charset="0"/>
              </a:rPr>
              <a:t>All of HE must promote academic integrity and prevent academic misconduct by providing clear guidelines, equitable resolutions, and student engagement. </a:t>
            </a:r>
          </a:p>
          <a:p>
            <a:r>
              <a:rPr lang="en-GB" sz="2200" b="0" i="0" dirty="0">
                <a:effectLst/>
                <a:latin typeface="Source Sans Pro" panose="020B0503030403020204" pitchFamily="34" charset="0"/>
              </a:rPr>
              <a:t>There has been a change in academic integrity education over time …</a:t>
            </a:r>
          </a:p>
          <a:p>
            <a:r>
              <a:rPr lang="en-GB" sz="2200" b="0" i="0" dirty="0">
                <a:effectLst/>
                <a:latin typeface="Source Sans Pro" panose="020B0503030403020204" pitchFamily="34" charset="0"/>
              </a:rPr>
              <a:t>We need:</a:t>
            </a:r>
          </a:p>
          <a:p>
            <a:pPr lvl="1"/>
            <a:r>
              <a:rPr lang="en-GB" sz="2200" b="0" i="0" dirty="0">
                <a:effectLst/>
                <a:latin typeface="Source Sans Pro" panose="020B0503030403020204" pitchFamily="34" charset="0"/>
              </a:rPr>
              <a:t>increased student engagement</a:t>
            </a:r>
          </a:p>
          <a:p>
            <a:pPr lvl="1"/>
            <a:r>
              <a:rPr lang="en-GB" sz="2200" b="0" i="0" dirty="0">
                <a:effectLst/>
                <a:latin typeface="Source Sans Pro" panose="020B0503030403020204" pitchFamily="34" charset="0"/>
              </a:rPr>
              <a:t>increased opportunities for student learning</a:t>
            </a:r>
          </a:p>
          <a:p>
            <a:pPr lvl="1"/>
            <a:r>
              <a:rPr lang="en-GB" sz="2200" b="0" i="0" dirty="0">
                <a:effectLst/>
                <a:latin typeface="Source Sans Pro" panose="020B0503030403020204" pitchFamily="34" charset="0"/>
              </a:rPr>
              <a:t>clear policy/policies</a:t>
            </a:r>
            <a:endParaRPr lang="en-GB" sz="2200" dirty="0"/>
          </a:p>
          <a:p>
            <a:endParaRPr lang="en-GB" dirty="0"/>
          </a:p>
        </p:txBody>
      </p:sp>
      <p:sp>
        <p:nvSpPr>
          <p:cNvPr id="4" name="Slide Number Placeholder 3"/>
          <p:cNvSpPr>
            <a:spLocks noGrp="1"/>
          </p:cNvSpPr>
          <p:nvPr>
            <p:ph type="sldNum" sz="quarter" idx="5"/>
          </p:nvPr>
        </p:nvSpPr>
        <p:spPr/>
        <p:txBody>
          <a:bodyPr/>
          <a:lstStyle/>
          <a:p>
            <a:fld id="{A409427A-A99F-4B69-ACEA-AC72C92D873F}" type="slidenum">
              <a:rPr lang="en-GB" smtClean="0"/>
              <a:t>4</a:t>
            </a:fld>
            <a:endParaRPr lang="en-GB"/>
          </a:p>
        </p:txBody>
      </p:sp>
    </p:spTree>
    <p:extLst>
      <p:ext uri="{BB962C8B-B14F-4D97-AF65-F5344CB8AC3E}">
        <p14:creationId xmlns:p14="http://schemas.microsoft.com/office/powerpoint/2010/main" val="2388316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you can not use another persons material in your own work and not make reference to their work.  It is not acceptable</a:t>
            </a:r>
            <a:r>
              <a:rPr lang="en-GB" baseline="0" dirty="0"/>
              <a:t> to make this mistake. You will be taught how to reference other peoples work so that you do not make mistakes that can be regarded as Academic misconduct.  So it means you can not use another persons work as if it is your own, you can not copy from another student.  You can not reuse your own work on the same course.  You can not buy essays and other materials from a third party such as web sites. </a:t>
            </a:r>
          </a:p>
          <a:p>
            <a:r>
              <a:rPr lang="en-GB" baseline="0" dirty="0"/>
              <a:t>On the course you will be provided good instructions about referencing using an agreed referencing method to help you understand the importance of gaining high level academic skills..</a:t>
            </a:r>
            <a:endParaRPr lang="en-GB" dirty="0"/>
          </a:p>
          <a:p>
            <a:r>
              <a:rPr lang="en-GB" sz="1200" dirty="0"/>
              <a:t>If you are working closely with an individual – do not produce the same material instead show good interpretation of the discussion you engaged in.</a:t>
            </a:r>
          </a:p>
          <a:p>
            <a:r>
              <a:rPr lang="en-GB" sz="1200" dirty="0"/>
              <a:t>Don’t produce a joint answer – as that simply represents an unfair advantage</a:t>
            </a:r>
          </a:p>
          <a:p>
            <a:endParaRPr lang="en-GB" dirty="0"/>
          </a:p>
        </p:txBody>
      </p:sp>
      <p:sp>
        <p:nvSpPr>
          <p:cNvPr id="4" name="Slide Number Placeholder 3"/>
          <p:cNvSpPr>
            <a:spLocks noGrp="1"/>
          </p:cNvSpPr>
          <p:nvPr>
            <p:ph type="sldNum" sz="quarter" idx="5"/>
          </p:nvPr>
        </p:nvSpPr>
        <p:spPr/>
        <p:txBody>
          <a:bodyPr/>
          <a:lstStyle/>
          <a:p>
            <a:fld id="{A409427A-A99F-4B69-ACEA-AC72C92D873F}" type="slidenum">
              <a:rPr lang="en-GB" smtClean="0"/>
              <a:t>6</a:t>
            </a:fld>
            <a:endParaRPr lang="en-GB"/>
          </a:p>
        </p:txBody>
      </p:sp>
    </p:spTree>
    <p:extLst>
      <p:ext uri="{BB962C8B-B14F-4D97-AF65-F5344CB8AC3E}">
        <p14:creationId xmlns:p14="http://schemas.microsoft.com/office/powerpoint/2010/main" val="1402392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a:t>
            </a:r>
            <a:r>
              <a:rPr lang="en-GB" baseline="0" dirty="0"/>
              <a:t> the modules and semesters you will develop good academic practice.</a:t>
            </a:r>
            <a:endParaRPr lang="en-GB" dirty="0"/>
          </a:p>
        </p:txBody>
      </p:sp>
      <p:sp>
        <p:nvSpPr>
          <p:cNvPr id="4" name="Slide Number Placeholder 3"/>
          <p:cNvSpPr>
            <a:spLocks noGrp="1"/>
          </p:cNvSpPr>
          <p:nvPr>
            <p:ph type="sldNum" sz="quarter" idx="10"/>
          </p:nvPr>
        </p:nvSpPr>
        <p:spPr/>
        <p:txBody>
          <a:bodyPr/>
          <a:lstStyle/>
          <a:p>
            <a:fld id="{4D4D1102-0C8C-4B44-95BD-BAA6E4217296}" type="slidenum">
              <a:rPr lang="en-GB" smtClean="0"/>
              <a:t>15</a:t>
            </a:fld>
            <a:endParaRPr lang="en-GB"/>
          </a:p>
        </p:txBody>
      </p:sp>
    </p:spTree>
    <p:extLst>
      <p:ext uri="{BB962C8B-B14F-4D97-AF65-F5344CB8AC3E}">
        <p14:creationId xmlns:p14="http://schemas.microsoft.com/office/powerpoint/2010/main" val="1233727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9A87EBB-0AF6-4F5F-9BC2-45443206440F}"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2910460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A87EBB-0AF6-4F5F-9BC2-45443206440F}"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4277277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A87EBB-0AF6-4F5F-9BC2-45443206440F}"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3759901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9A87EBB-0AF6-4F5F-9BC2-45443206440F}"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743937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9A87EBB-0AF6-4F5F-9BC2-45443206440F}" type="datetimeFigureOut">
              <a:rPr lang="en-GB" smtClean="0"/>
              <a:t>06/10/2023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970145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A87EBB-0AF6-4F5F-9BC2-45443206440F}" type="datetimeFigureOut">
              <a:rPr lang="en-GB" smtClean="0"/>
              <a:t>06/10/2023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744520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A87EBB-0AF6-4F5F-9BC2-45443206440F}" type="datetimeFigureOut">
              <a:rPr lang="en-GB" smtClean="0"/>
              <a:t>06/10/2023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807946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A87EBB-0AF6-4F5F-9BC2-45443206440F}"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2734428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A87EBB-0AF6-4F5F-9BC2-45443206440F}" type="datetimeFigureOut">
              <a:rPr lang="en-GB" smtClean="0"/>
              <a:t>06/10/2023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2441961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A87EBB-0AF6-4F5F-9BC2-45443206440F}"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632401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A87EBB-0AF6-4F5F-9BC2-45443206440F}"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656693-81A9-4D44-8474-9C51F3D0186A}" type="slidenum">
              <a:rPr lang="en-GB" smtClean="0"/>
              <a:t>‹#›</a:t>
            </a:fld>
            <a:endParaRPr lang="en-GB"/>
          </a:p>
        </p:txBody>
      </p:sp>
    </p:spTree>
    <p:extLst>
      <p:ext uri="{BB962C8B-B14F-4D97-AF65-F5344CB8AC3E}">
        <p14:creationId xmlns:p14="http://schemas.microsoft.com/office/powerpoint/2010/main" val="2853444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A87EBB-0AF6-4F5F-9BC2-45443206440F}" type="datetimeFigureOut">
              <a:rPr lang="en-GB" smtClean="0"/>
              <a:t>06/10/2023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656693-81A9-4D44-8474-9C51F3D0186A}" type="slidenum">
              <a:rPr lang="en-GB" smtClean="0"/>
              <a:t>‹#›</a:t>
            </a:fld>
            <a:endParaRPr lang="en-GB"/>
          </a:p>
        </p:txBody>
      </p:sp>
    </p:spTree>
    <p:extLst>
      <p:ext uri="{BB962C8B-B14F-4D97-AF65-F5344CB8AC3E}">
        <p14:creationId xmlns:p14="http://schemas.microsoft.com/office/powerpoint/2010/main" val="2940895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1.xml"/><Relationship Id="rId5" Type="http://schemas.openxmlformats.org/officeDocument/2006/relationships/hyperlink" Target="https://www.uwtsd.ac.uk/media/uwtsd-website/content-assets/documents/academic-office/misc-forms/Academic_Misconduct_Policy.pdf" TargetMode="External"/><Relationship Id="rId4" Type="http://schemas.openxmlformats.org/officeDocument/2006/relationships/hyperlink" Target="https://www.uwtsd.ac.uk/academic-office/academic-quality-handbook/" TargetMode="Externa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tags" Target="../tags/tag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ags" Target="../tags/tag8.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92BC41-5AE1-432E-87C7-12BF9E03D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1415" y="476778"/>
            <a:ext cx="7212450" cy="5920653"/>
          </a:xfrm>
          <a:prstGeom prst="rect">
            <a:avLst/>
          </a:prstGeom>
          <a:solidFill>
            <a:srgbClr val="2D4862">
              <a:alpha val="9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141495" y="1179095"/>
            <a:ext cx="5956353" cy="3404488"/>
          </a:xfrm>
        </p:spPr>
        <p:txBody>
          <a:bodyPr>
            <a:normAutofit/>
          </a:bodyPr>
          <a:lstStyle/>
          <a:p>
            <a:pPr algn="l"/>
            <a:br>
              <a:rPr lang="en-GB" sz="3400" dirty="0">
                <a:solidFill>
                  <a:srgbClr val="FFFFFF"/>
                </a:solidFill>
              </a:rPr>
            </a:br>
            <a:br>
              <a:rPr lang="en-GB" sz="3400" dirty="0">
                <a:solidFill>
                  <a:srgbClr val="FFFFFF"/>
                </a:solidFill>
              </a:rPr>
            </a:br>
            <a:br>
              <a:rPr lang="en-GB" sz="3400" dirty="0">
                <a:solidFill>
                  <a:srgbClr val="FFFFFF"/>
                </a:solidFill>
              </a:rPr>
            </a:br>
            <a:r>
              <a:rPr lang="en-GB" sz="3600" b="1" dirty="0">
                <a:solidFill>
                  <a:srgbClr val="FFFFFF"/>
                </a:solidFill>
              </a:rPr>
              <a:t>Academic Misconduct Guide</a:t>
            </a:r>
            <a:br>
              <a:rPr lang="en-GB" sz="3400" dirty="0">
                <a:solidFill>
                  <a:srgbClr val="FFFFFF"/>
                </a:solidFill>
              </a:rPr>
            </a:br>
            <a:br>
              <a:rPr lang="en-GB" sz="3400" dirty="0">
                <a:solidFill>
                  <a:srgbClr val="FFFFFF"/>
                </a:solidFill>
              </a:rPr>
            </a:br>
            <a:r>
              <a:rPr lang="en-GB" sz="3200" dirty="0">
                <a:solidFill>
                  <a:srgbClr val="FFFFFF"/>
                </a:solidFill>
              </a:rPr>
              <a:t>Institute  of Management and Health 2023</a:t>
            </a:r>
          </a:p>
        </p:txBody>
      </p:sp>
      <p:cxnSp>
        <p:nvCxnSpPr>
          <p:cNvPr id="18" name="Straight Connector 17">
            <a:extLst>
              <a:ext uri="{FF2B5EF4-FFF2-40B4-BE49-F238E27FC236}">
                <a16:creationId xmlns:a16="http://schemas.microsoft.com/office/drawing/2014/main" id="{DC0E1208-0B30-4396-AE7C-AEBFFAEE6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478" y="4713662"/>
            <a:ext cx="365760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5B64EFD-78A1-4451-B2E6-32329F7BFB5C}"/>
              </a:ext>
            </a:extLst>
          </p:cNvPr>
          <p:cNvPicPr>
            <a:picLocks noChangeAspect="1"/>
          </p:cNvPicPr>
          <p:nvPr/>
        </p:nvPicPr>
        <p:blipFill rotWithShape="1">
          <a:blip r:embed="rId2"/>
          <a:srcRect l="4664" r="3084" b="2"/>
          <a:stretch/>
        </p:blipFill>
        <p:spPr>
          <a:xfrm>
            <a:off x="475488" y="476777"/>
            <a:ext cx="3864383" cy="5920653"/>
          </a:xfrm>
          <a:prstGeom prst="rect">
            <a:avLst/>
          </a:prstGeom>
        </p:spPr>
      </p:pic>
    </p:spTree>
    <p:extLst>
      <p:ext uri="{BB962C8B-B14F-4D97-AF65-F5344CB8AC3E}">
        <p14:creationId xmlns:p14="http://schemas.microsoft.com/office/powerpoint/2010/main" val="2281689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924E-A3B0-4B32-8ACE-53D4143C1057}"/>
              </a:ext>
            </a:extLst>
          </p:cNvPr>
          <p:cNvSpPr>
            <a:spLocks noGrp="1"/>
          </p:cNvSpPr>
          <p:nvPr>
            <p:ph type="title"/>
          </p:nvPr>
        </p:nvSpPr>
        <p:spPr/>
        <p:txBody>
          <a:bodyPr/>
          <a:lstStyle/>
          <a:p>
            <a:r>
              <a:rPr lang="en-GB" b="1" dirty="0"/>
              <a:t>Academic Misconduct Coordinator (AMC)</a:t>
            </a:r>
          </a:p>
        </p:txBody>
      </p:sp>
      <p:sp>
        <p:nvSpPr>
          <p:cNvPr id="3" name="Content Placeholder 2">
            <a:extLst>
              <a:ext uri="{FF2B5EF4-FFF2-40B4-BE49-F238E27FC236}">
                <a16:creationId xmlns:a16="http://schemas.microsoft.com/office/drawing/2014/main" id="{8F55A638-5EDB-4E93-88BA-18A969D888CA}"/>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61FC06B8-718B-4E12-AE6E-ADF0962D7B99}"/>
              </a:ext>
            </a:extLst>
          </p:cNvPr>
          <p:cNvPicPr>
            <a:picLocks noChangeAspect="1"/>
          </p:cNvPicPr>
          <p:nvPr/>
        </p:nvPicPr>
        <p:blipFill>
          <a:blip r:embed="rId3"/>
          <a:stretch>
            <a:fillRect/>
          </a:stretch>
        </p:blipFill>
        <p:spPr>
          <a:xfrm>
            <a:off x="1180730" y="2388093"/>
            <a:ext cx="9170599" cy="3687257"/>
          </a:xfrm>
          <a:prstGeom prst="rect">
            <a:avLst/>
          </a:prstGeom>
        </p:spPr>
      </p:pic>
    </p:spTree>
    <p:extLst>
      <p:ext uri="{BB962C8B-B14F-4D97-AF65-F5344CB8AC3E}">
        <p14:creationId xmlns:p14="http://schemas.microsoft.com/office/powerpoint/2010/main" val="2372694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6F08E99-A87A-4384-A505-357814EBC917}"/>
              </a:ext>
            </a:extLst>
          </p:cNvPr>
          <p:cNvPicPr>
            <a:picLocks noChangeAspect="1"/>
          </p:cNvPicPr>
          <p:nvPr/>
        </p:nvPicPr>
        <p:blipFill rotWithShape="1">
          <a:blip r:embed="rId3"/>
          <a:srcRect t="2166" r="9091" b="3391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804" y="640263"/>
            <a:ext cx="6619811" cy="1344975"/>
          </a:xfrm>
        </p:spPr>
        <p:txBody>
          <a:bodyPr>
            <a:normAutofit/>
          </a:bodyPr>
          <a:lstStyle/>
          <a:p>
            <a:r>
              <a:rPr lang="en-GB" sz="6000" dirty="0"/>
              <a:t>Contents</a:t>
            </a:r>
          </a:p>
        </p:txBody>
      </p:sp>
      <p:sp>
        <p:nvSpPr>
          <p:cNvPr id="3" name="Content Placeholder 2"/>
          <p:cNvSpPr>
            <a:spLocks noGrp="1"/>
          </p:cNvSpPr>
          <p:nvPr>
            <p:ph idx="1"/>
          </p:nvPr>
        </p:nvSpPr>
        <p:spPr>
          <a:xfrm>
            <a:off x="594109" y="2121763"/>
            <a:ext cx="6620505" cy="3773010"/>
          </a:xfrm>
        </p:spPr>
        <p:txBody>
          <a:bodyPr>
            <a:normAutofit fontScale="55000" lnSpcReduction="20000"/>
          </a:bodyPr>
          <a:lstStyle/>
          <a:p>
            <a:pPr marL="514350" indent="-514350">
              <a:buFont typeface="+mj-lt"/>
              <a:buAutoNum type="arabicPeriod"/>
            </a:pPr>
            <a:r>
              <a:rPr lang="en-GB" sz="3200" dirty="0"/>
              <a:t>Purpose of this guide</a:t>
            </a:r>
          </a:p>
          <a:p>
            <a:pPr marL="514350" indent="-514350">
              <a:buFont typeface="+mj-lt"/>
              <a:buAutoNum type="arabicPeriod"/>
            </a:pPr>
            <a:r>
              <a:rPr lang="en-GB" sz="3200" dirty="0"/>
              <a:t>Academic Quality Handbook (AQH) - </a:t>
            </a:r>
            <a:r>
              <a:rPr lang="en-GB" sz="3200" dirty="0">
                <a:hlinkClick r:id="rId4"/>
              </a:rPr>
              <a:t>https://www.uwtsd.ac.uk/academic-office/academic-quality-handbook/</a:t>
            </a:r>
            <a:r>
              <a:rPr lang="en-GB" sz="3200" dirty="0"/>
              <a:t> </a:t>
            </a:r>
          </a:p>
          <a:p>
            <a:pPr marL="514350" indent="-514350">
              <a:buFont typeface="+mj-lt"/>
              <a:buAutoNum type="arabicPeriod"/>
            </a:pPr>
            <a:r>
              <a:rPr lang="en-GB" sz="3200" dirty="0"/>
              <a:t>Definition</a:t>
            </a:r>
          </a:p>
          <a:p>
            <a:pPr marL="514350" indent="-514350">
              <a:buFont typeface="+mj-lt"/>
              <a:buAutoNum type="arabicPeriod"/>
            </a:pPr>
            <a:r>
              <a:rPr lang="en-GB" sz="3200" dirty="0"/>
              <a:t>Identifying and Investigating</a:t>
            </a:r>
          </a:p>
          <a:p>
            <a:pPr marL="514350" indent="-514350">
              <a:buFont typeface="+mj-lt"/>
              <a:buAutoNum type="arabicPeriod"/>
            </a:pPr>
            <a:r>
              <a:rPr lang="en-GB" sz="3200" dirty="0"/>
              <a:t>Guidance and Forms</a:t>
            </a:r>
          </a:p>
          <a:p>
            <a:pPr marL="514350" indent="-514350">
              <a:buFont typeface="+mj-lt"/>
              <a:buAutoNum type="arabicPeriod"/>
            </a:pPr>
            <a:r>
              <a:rPr lang="en-GB" sz="3200" dirty="0"/>
              <a:t>Poor practice</a:t>
            </a:r>
          </a:p>
          <a:p>
            <a:pPr marL="514350" indent="-514350">
              <a:buFont typeface="+mj-lt"/>
              <a:buAutoNum type="arabicPeriod"/>
            </a:pPr>
            <a:endParaRPr lang="en-GB" sz="3200" dirty="0"/>
          </a:p>
          <a:p>
            <a:pPr marL="514350" indent="-514350">
              <a:buFont typeface="+mj-lt"/>
              <a:buAutoNum type="arabicPeriod"/>
            </a:pPr>
            <a:r>
              <a:rPr lang="en-GB" sz="3200" dirty="0"/>
              <a:t>AQH – link to Academic Misconduct</a:t>
            </a:r>
          </a:p>
          <a:p>
            <a:pPr marL="0" indent="0">
              <a:buNone/>
            </a:pPr>
            <a:r>
              <a:rPr lang="en-GB" sz="3200" dirty="0">
                <a:hlinkClick r:id="rId5"/>
              </a:rPr>
              <a:t>https://www.uwtsd.ac.uk/media/uwtsd-website/content-assets/documents/academic-office/misc-forms/Academic_Misconduct_Policy.pdf</a:t>
            </a:r>
            <a:r>
              <a:rPr lang="en-GB" sz="3200" dirty="0"/>
              <a:t> </a:t>
            </a:r>
          </a:p>
        </p:txBody>
      </p:sp>
    </p:spTree>
    <p:custDataLst>
      <p:tags r:id="rId1"/>
    </p:custDataLst>
    <p:extLst>
      <p:ext uri="{BB962C8B-B14F-4D97-AF65-F5344CB8AC3E}">
        <p14:creationId xmlns:p14="http://schemas.microsoft.com/office/powerpoint/2010/main" val="2658946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4965174-CEB3-4480-B812-7C311DEAB77A}"/>
              </a:ext>
            </a:extLst>
          </p:cNvPr>
          <p:cNvPicPr>
            <a:picLocks noChangeAspect="1"/>
          </p:cNvPicPr>
          <p:nvPr/>
        </p:nvPicPr>
        <p:blipFill rotWithShape="1">
          <a:blip r:embed="rId4">
            <a:alphaModFix amt="35000"/>
          </a:blip>
          <a:srcRect t="1708" b="13706"/>
          <a:stretch/>
        </p:blipFill>
        <p:spPr>
          <a:xfrm>
            <a:off x="-1" y="10"/>
            <a:ext cx="12192000" cy="6857990"/>
          </a:xfrm>
          <a:prstGeom prst="rect">
            <a:avLst/>
          </a:prstGeom>
        </p:spPr>
      </p:pic>
      <p:sp>
        <p:nvSpPr>
          <p:cNvPr id="11" name="Title 10">
            <a:extLst>
              <a:ext uri="{FF2B5EF4-FFF2-40B4-BE49-F238E27FC236}">
                <a16:creationId xmlns:a16="http://schemas.microsoft.com/office/drawing/2014/main" id="{A7A23787-1E5C-4508-96CC-9C5784FFFE0C}"/>
              </a:ext>
            </a:extLst>
          </p:cNvPr>
          <p:cNvSpPr>
            <a:spLocks noGrp="1"/>
          </p:cNvSpPr>
          <p:nvPr>
            <p:ph type="title"/>
          </p:nvPr>
        </p:nvSpPr>
        <p:spPr>
          <a:xfrm>
            <a:off x="171906" y="-229593"/>
            <a:ext cx="4898035" cy="3614167"/>
          </a:xfrm>
        </p:spPr>
        <p:txBody>
          <a:bodyPr vert="horz" lIns="91440" tIns="45720" rIns="91440" bIns="45720" rtlCol="0" anchor="ctr">
            <a:normAutofit/>
          </a:bodyPr>
          <a:lstStyle/>
          <a:p>
            <a:r>
              <a:rPr lang="en-US" sz="4000" dirty="0">
                <a:solidFill>
                  <a:srgbClr val="FFFFFF"/>
                </a:solidFill>
              </a:rPr>
              <a:t>Requirements of the Academic Misconduct (AM) policy</a:t>
            </a:r>
          </a:p>
        </p:txBody>
      </p:sp>
      <p:cxnSp>
        <p:nvCxnSpPr>
          <p:cNvPr id="18" name="Straight Connector 17">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Content Placeholder 2"/>
          <p:cNvSpPr txBox="1">
            <a:spLocks/>
          </p:cNvSpPr>
          <p:nvPr/>
        </p:nvSpPr>
        <p:spPr>
          <a:xfrm>
            <a:off x="5155379" y="1065862"/>
            <a:ext cx="5744685" cy="472627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solidFill>
                <a:srgbClr val="FFFFFF"/>
              </a:solidFill>
            </a:endParaRPr>
          </a:p>
        </p:txBody>
      </p:sp>
      <p:sp>
        <p:nvSpPr>
          <p:cNvPr id="15" name="Rectangle 14">
            <a:extLst>
              <a:ext uri="{FF2B5EF4-FFF2-40B4-BE49-F238E27FC236}">
                <a16:creationId xmlns:a16="http://schemas.microsoft.com/office/drawing/2014/main" id="{8EA73C53-78A5-4A25-9158-3575FAA80666}"/>
              </a:ext>
            </a:extLst>
          </p:cNvPr>
          <p:cNvSpPr/>
          <p:nvPr/>
        </p:nvSpPr>
        <p:spPr>
          <a:xfrm>
            <a:off x="7799932" y="138503"/>
            <a:ext cx="4210033" cy="3416320"/>
          </a:xfrm>
          <a:prstGeom prst="rect">
            <a:avLst/>
          </a:prstGeom>
          <a:solidFill>
            <a:srgbClr val="FFFF00"/>
          </a:solidFill>
          <a:ln>
            <a:solidFill>
              <a:schemeClr val="accent1"/>
            </a:solidFill>
          </a:ln>
        </p:spPr>
        <p:txBody>
          <a:bodyPr wrap="square">
            <a:spAutoFit/>
          </a:bodyPr>
          <a:lstStyle/>
          <a:p>
            <a:pPr algn="ctr"/>
            <a:r>
              <a:rPr lang="en-US" sz="2400" dirty="0">
                <a:solidFill>
                  <a:schemeClr val="bg1"/>
                </a:solidFill>
              </a:rPr>
              <a:t>Deans of Institute should </a:t>
            </a:r>
          </a:p>
          <a:p>
            <a:pPr algn="ctr"/>
            <a:r>
              <a:rPr lang="en-US" sz="2400" dirty="0">
                <a:solidFill>
                  <a:schemeClr val="bg1"/>
                </a:solidFill>
              </a:rPr>
              <a:t>identify an Academic Misconduct Co-</a:t>
            </a:r>
            <a:r>
              <a:rPr lang="en-US" sz="2400" dirty="0" err="1">
                <a:solidFill>
                  <a:schemeClr val="bg1"/>
                </a:solidFill>
              </a:rPr>
              <a:t>ordinator</a:t>
            </a:r>
            <a:r>
              <a:rPr lang="en-US" sz="2400" dirty="0">
                <a:solidFill>
                  <a:schemeClr val="bg1"/>
                </a:solidFill>
              </a:rPr>
              <a:t> to take responsibility for recording and </a:t>
            </a:r>
            <a:r>
              <a:rPr lang="en-US" sz="2400" dirty="0" err="1">
                <a:solidFill>
                  <a:schemeClr val="bg1"/>
                </a:solidFill>
              </a:rPr>
              <a:t>co-ordinating</a:t>
            </a:r>
            <a:r>
              <a:rPr lang="en-US" sz="2400" dirty="0">
                <a:solidFill>
                  <a:schemeClr val="bg1"/>
                </a:solidFill>
              </a:rPr>
              <a:t> allegations of academic misconduct within each Institute or </a:t>
            </a:r>
          </a:p>
          <a:p>
            <a:pPr algn="ctr"/>
            <a:r>
              <a:rPr lang="en-US" sz="2400" dirty="0">
                <a:solidFill>
                  <a:schemeClr val="bg1"/>
                </a:solidFill>
              </a:rPr>
              <a:t>Collaborative Partnership Institution (10.1)</a:t>
            </a:r>
          </a:p>
        </p:txBody>
      </p:sp>
      <p:sp>
        <p:nvSpPr>
          <p:cNvPr id="9" name="TextBox 8">
            <a:extLst>
              <a:ext uri="{FF2B5EF4-FFF2-40B4-BE49-F238E27FC236}">
                <a16:creationId xmlns:a16="http://schemas.microsoft.com/office/drawing/2014/main" id="{0212D091-9C5D-45D1-A5EA-154CBFE93204}"/>
              </a:ext>
            </a:extLst>
          </p:cNvPr>
          <p:cNvSpPr txBox="1"/>
          <p:nvPr/>
        </p:nvSpPr>
        <p:spPr>
          <a:xfrm>
            <a:off x="171905" y="2891521"/>
            <a:ext cx="4791309" cy="1323439"/>
          </a:xfrm>
          <a:prstGeom prst="rect">
            <a:avLst/>
          </a:prstGeom>
          <a:noFill/>
        </p:spPr>
        <p:txBody>
          <a:bodyPr wrap="square">
            <a:spAutoFit/>
          </a:bodyPr>
          <a:lstStyle/>
          <a:p>
            <a:r>
              <a:rPr kumimoji="0" lang="en-US" sz="4000" b="0" i="0" u="none" strike="noStrike" kern="1200" cap="none" spc="0" normalizeH="0" baseline="0" noProof="0" dirty="0">
                <a:ln>
                  <a:noFill/>
                </a:ln>
                <a:solidFill>
                  <a:srgbClr val="FFFFFF"/>
                </a:solidFill>
                <a:effectLst/>
                <a:uLnTx/>
                <a:uFillTx/>
                <a:latin typeface="Calibri Light" panose="020F0302020204030204"/>
                <a:ea typeface="+mj-ea"/>
                <a:cs typeface="+mj-cs"/>
              </a:rPr>
              <a:t>Practical action when AM is suspected</a:t>
            </a:r>
            <a:endParaRPr lang="en-GB" dirty="0"/>
          </a:p>
        </p:txBody>
      </p:sp>
      <p:sp>
        <p:nvSpPr>
          <p:cNvPr id="12" name="TextBox 11">
            <a:extLst>
              <a:ext uri="{FF2B5EF4-FFF2-40B4-BE49-F238E27FC236}">
                <a16:creationId xmlns:a16="http://schemas.microsoft.com/office/drawing/2014/main" id="{04FABE1A-89C9-4120-9827-D6B3C1BEF79F}"/>
              </a:ext>
            </a:extLst>
          </p:cNvPr>
          <p:cNvSpPr txBox="1"/>
          <p:nvPr/>
        </p:nvSpPr>
        <p:spPr>
          <a:xfrm>
            <a:off x="171905" y="4820481"/>
            <a:ext cx="4983471" cy="1323439"/>
          </a:xfrm>
          <a:prstGeom prst="rect">
            <a:avLst/>
          </a:prstGeom>
          <a:noFill/>
        </p:spPr>
        <p:txBody>
          <a:bodyPr wrap="square">
            <a:spAutoFit/>
          </a:bodyPr>
          <a:lstStyle/>
          <a:p>
            <a:r>
              <a:rPr kumimoji="0" lang="en-US" sz="4000" b="0" i="0" u="none" strike="noStrike" kern="1200" cap="none" spc="0" normalizeH="0" baseline="0" noProof="0" dirty="0">
                <a:ln>
                  <a:noFill/>
                </a:ln>
                <a:solidFill>
                  <a:srgbClr val="FFFFFF"/>
                </a:solidFill>
                <a:effectLst/>
                <a:uLnTx/>
                <a:uFillTx/>
                <a:latin typeface="Calibri Light" panose="020F0302020204030204"/>
                <a:ea typeface="+mn-ea"/>
                <a:cs typeface="+mn-cs"/>
              </a:rPr>
              <a:t>Academic standards and Student Support</a:t>
            </a:r>
            <a:endParaRPr lang="en-GB" dirty="0"/>
          </a:p>
        </p:txBody>
      </p:sp>
    </p:spTree>
    <p:custDataLst>
      <p:tags r:id="rId1"/>
    </p:custDataLst>
    <p:extLst>
      <p:ext uri="{BB962C8B-B14F-4D97-AF65-F5344CB8AC3E}">
        <p14:creationId xmlns:p14="http://schemas.microsoft.com/office/powerpoint/2010/main" val="14337571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nodePh="1">
                                  <p:stCondLst>
                                    <p:cond delay="0"/>
                                  </p:stCondLst>
                                  <p:endCondLst>
                                    <p:cond evt="begin" delay="0">
                                      <p:tn val="5"/>
                                    </p:cond>
                                  </p:end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9"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9150" y="679449"/>
            <a:ext cx="4535170" cy="2495549"/>
          </a:xfrm>
        </p:spPr>
        <p:txBody>
          <a:bodyPr>
            <a:noAutofit/>
          </a:bodyPr>
          <a:lstStyle/>
          <a:p>
            <a:r>
              <a:rPr lang="en-GB" sz="6000" dirty="0"/>
              <a:t>Academic Quality Handbook 2023-24</a:t>
            </a:r>
          </a:p>
        </p:txBody>
      </p:sp>
      <p:sp>
        <p:nvSpPr>
          <p:cNvPr id="8" name="TextBox 7"/>
          <p:cNvSpPr txBox="1"/>
          <p:nvPr/>
        </p:nvSpPr>
        <p:spPr>
          <a:xfrm>
            <a:off x="588770" y="4334887"/>
            <a:ext cx="4995930" cy="2062103"/>
          </a:xfrm>
          <a:prstGeom prst="rect">
            <a:avLst/>
          </a:prstGeom>
          <a:noFill/>
        </p:spPr>
        <p:txBody>
          <a:bodyPr wrap="square" rtlCol="0">
            <a:spAutoFit/>
          </a:bodyPr>
          <a:lstStyle/>
          <a:p>
            <a:r>
              <a:rPr lang="en-GB" sz="3200" dirty="0"/>
              <a:t>We must comply with the university’s regulations </a:t>
            </a:r>
          </a:p>
          <a:p>
            <a:endParaRPr lang="en-GB" sz="3200" dirty="0"/>
          </a:p>
          <a:p>
            <a:r>
              <a:rPr lang="en-GB" sz="3200" dirty="0"/>
              <a:t>Chapter 12 Student Policies</a:t>
            </a:r>
          </a:p>
        </p:txBody>
      </p:sp>
      <p:pic>
        <p:nvPicPr>
          <p:cNvPr id="3" name="Picture 2">
            <a:extLst>
              <a:ext uri="{FF2B5EF4-FFF2-40B4-BE49-F238E27FC236}">
                <a16:creationId xmlns:a16="http://schemas.microsoft.com/office/drawing/2014/main" id="{B8F6F1CF-9415-4AC7-9A69-974E92CD3924}"/>
              </a:ext>
            </a:extLst>
          </p:cNvPr>
          <p:cNvPicPr>
            <a:picLocks noChangeAspect="1"/>
          </p:cNvPicPr>
          <p:nvPr/>
        </p:nvPicPr>
        <p:blipFill>
          <a:blip r:embed="rId3"/>
          <a:stretch>
            <a:fillRect/>
          </a:stretch>
        </p:blipFill>
        <p:spPr>
          <a:xfrm rot="195578">
            <a:off x="7433926" y="3488199"/>
            <a:ext cx="2169026" cy="305041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ustDataLst>
      <p:tags r:id="rId1"/>
    </p:custDataLst>
    <p:extLst>
      <p:ext uri="{BB962C8B-B14F-4D97-AF65-F5344CB8AC3E}">
        <p14:creationId xmlns:p14="http://schemas.microsoft.com/office/powerpoint/2010/main" val="403294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30D9CD-7F93-4E21-BD4C-D725FCB28617}"/>
              </a:ext>
            </a:extLst>
          </p:cNvPr>
          <p:cNvSpPr>
            <a:spLocks noGrp="1"/>
          </p:cNvSpPr>
          <p:nvPr>
            <p:ph type="title"/>
          </p:nvPr>
        </p:nvSpPr>
        <p:spPr>
          <a:xfrm>
            <a:off x="838200" y="365125"/>
            <a:ext cx="5181600" cy="1325563"/>
          </a:xfrm>
        </p:spPr>
        <p:txBody>
          <a:bodyPr>
            <a:normAutofit/>
          </a:bodyPr>
          <a:lstStyle/>
          <a:p>
            <a:r>
              <a:rPr lang="en-GB" sz="6000" dirty="0"/>
              <a:t>Definition</a:t>
            </a:r>
          </a:p>
        </p:txBody>
      </p:sp>
      <p:sp>
        <p:nvSpPr>
          <p:cNvPr id="4" name="Content Placeholder 3">
            <a:extLst>
              <a:ext uri="{FF2B5EF4-FFF2-40B4-BE49-F238E27FC236}">
                <a16:creationId xmlns:a16="http://schemas.microsoft.com/office/drawing/2014/main" id="{C5E02601-0C5F-4796-B801-27FBF88BC160}"/>
              </a:ext>
            </a:extLst>
          </p:cNvPr>
          <p:cNvSpPr>
            <a:spLocks noGrp="1"/>
          </p:cNvSpPr>
          <p:nvPr>
            <p:ph sz="half" idx="1"/>
          </p:nvPr>
        </p:nvSpPr>
        <p:spPr>
          <a:xfrm>
            <a:off x="838200" y="1828800"/>
            <a:ext cx="5181600" cy="4348163"/>
          </a:xfrm>
        </p:spPr>
        <p:txBody>
          <a:bodyPr/>
          <a:lstStyle/>
          <a:p>
            <a:pPr marL="0" indent="0">
              <a:buNone/>
            </a:pPr>
            <a:r>
              <a:rPr lang="en-US" b="1" dirty="0"/>
              <a:t>Academic Misconduct </a:t>
            </a:r>
          </a:p>
          <a:p>
            <a:pPr marL="0" indent="0">
              <a:buNone/>
            </a:pPr>
            <a:r>
              <a:rPr lang="en-US" dirty="0"/>
              <a:t>“Any action by a student which gives or has the potential to give an unfair advantage in an examination or assessment or might assist someone else to gain an unfair advantage, or any activity likely to undermine the integrity essential to scholarship and research.” [3.1.1.]</a:t>
            </a:r>
            <a:endParaRPr lang="en-GB" dirty="0"/>
          </a:p>
        </p:txBody>
      </p:sp>
      <p:sp>
        <p:nvSpPr>
          <p:cNvPr id="5" name="Content Placeholder 4">
            <a:extLst>
              <a:ext uri="{FF2B5EF4-FFF2-40B4-BE49-F238E27FC236}">
                <a16:creationId xmlns:a16="http://schemas.microsoft.com/office/drawing/2014/main" id="{75BC488B-194A-4D97-B006-923B78A0C04D}"/>
              </a:ext>
            </a:extLst>
          </p:cNvPr>
          <p:cNvSpPr>
            <a:spLocks noGrp="1"/>
          </p:cNvSpPr>
          <p:nvPr>
            <p:ph sz="half" idx="2"/>
          </p:nvPr>
        </p:nvSpPr>
        <p:spPr>
          <a:xfrm>
            <a:off x="6172200" y="470780"/>
            <a:ext cx="5181600" cy="5706183"/>
          </a:xfrm>
        </p:spPr>
        <p:txBody>
          <a:bodyPr/>
          <a:lstStyle/>
          <a:p>
            <a:r>
              <a:rPr lang="en-US" dirty="0"/>
              <a:t>Examples may include:</a:t>
            </a:r>
            <a:endParaRPr lang="en-GB" dirty="0"/>
          </a:p>
        </p:txBody>
      </p:sp>
      <p:pic>
        <p:nvPicPr>
          <p:cNvPr id="7" name="Picture 6">
            <a:extLst>
              <a:ext uri="{FF2B5EF4-FFF2-40B4-BE49-F238E27FC236}">
                <a16:creationId xmlns:a16="http://schemas.microsoft.com/office/drawing/2014/main" id="{149094B7-BD3E-4CFF-BC9A-B963F5A86CEA}"/>
              </a:ext>
            </a:extLst>
          </p:cNvPr>
          <p:cNvPicPr>
            <a:picLocks noChangeAspect="1"/>
          </p:cNvPicPr>
          <p:nvPr/>
        </p:nvPicPr>
        <p:blipFill>
          <a:blip r:embed="rId3"/>
          <a:stretch>
            <a:fillRect/>
          </a:stretch>
        </p:blipFill>
        <p:spPr>
          <a:xfrm>
            <a:off x="6096000" y="1027906"/>
            <a:ext cx="4857750" cy="2486025"/>
          </a:xfrm>
          <a:prstGeom prst="rect">
            <a:avLst/>
          </a:prstGeom>
        </p:spPr>
      </p:pic>
      <p:pic>
        <p:nvPicPr>
          <p:cNvPr id="9" name="Picture 8">
            <a:extLst>
              <a:ext uri="{FF2B5EF4-FFF2-40B4-BE49-F238E27FC236}">
                <a16:creationId xmlns:a16="http://schemas.microsoft.com/office/drawing/2014/main" id="{4B85972A-13E3-4F5E-BB47-469BE70C413A}"/>
              </a:ext>
            </a:extLst>
          </p:cNvPr>
          <p:cNvPicPr>
            <a:picLocks noChangeAspect="1"/>
          </p:cNvPicPr>
          <p:nvPr/>
        </p:nvPicPr>
        <p:blipFill>
          <a:blip r:embed="rId4"/>
          <a:stretch>
            <a:fillRect/>
          </a:stretch>
        </p:blipFill>
        <p:spPr>
          <a:xfrm>
            <a:off x="6019800" y="3429000"/>
            <a:ext cx="4886325" cy="2305050"/>
          </a:xfrm>
          <a:prstGeom prst="rect">
            <a:avLst/>
          </a:prstGeom>
        </p:spPr>
      </p:pic>
      <p:sp>
        <p:nvSpPr>
          <p:cNvPr id="10" name="Rectangle 9">
            <a:extLst>
              <a:ext uri="{FF2B5EF4-FFF2-40B4-BE49-F238E27FC236}">
                <a16:creationId xmlns:a16="http://schemas.microsoft.com/office/drawing/2014/main" id="{54D27BFD-4260-4D1E-BD55-A163D7C56ACC}"/>
              </a:ext>
            </a:extLst>
          </p:cNvPr>
          <p:cNvSpPr/>
          <p:nvPr/>
        </p:nvSpPr>
        <p:spPr>
          <a:xfrm>
            <a:off x="6072187" y="1027905"/>
            <a:ext cx="4781550" cy="5202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DEE0B083-84EC-4E16-BA87-CE22C4C8C0AF}"/>
              </a:ext>
            </a:extLst>
          </p:cNvPr>
          <p:cNvSpPr/>
          <p:nvPr/>
        </p:nvSpPr>
        <p:spPr>
          <a:xfrm>
            <a:off x="6072187" y="1522476"/>
            <a:ext cx="4781550" cy="5395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92EC758-8B81-41B0-8C40-DC7ABE8907D3}"/>
              </a:ext>
            </a:extLst>
          </p:cNvPr>
          <p:cNvSpPr/>
          <p:nvPr/>
        </p:nvSpPr>
        <p:spPr>
          <a:xfrm>
            <a:off x="6072187" y="2062037"/>
            <a:ext cx="4781550" cy="718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1433551-6C55-4979-B3E2-937609AD2EDE}"/>
              </a:ext>
            </a:extLst>
          </p:cNvPr>
          <p:cNvSpPr/>
          <p:nvPr/>
        </p:nvSpPr>
        <p:spPr>
          <a:xfrm>
            <a:off x="6072187" y="2782658"/>
            <a:ext cx="4781550" cy="2677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16B336DB-4480-4890-861C-8C5C000CDAE4}"/>
              </a:ext>
            </a:extLst>
          </p:cNvPr>
          <p:cNvSpPr/>
          <p:nvPr/>
        </p:nvSpPr>
        <p:spPr>
          <a:xfrm>
            <a:off x="6074687" y="3050387"/>
            <a:ext cx="4781550" cy="10393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BD22E453-6220-41A1-BB87-4D8FC1A0BFC6}"/>
              </a:ext>
            </a:extLst>
          </p:cNvPr>
          <p:cNvSpPr/>
          <p:nvPr/>
        </p:nvSpPr>
        <p:spPr>
          <a:xfrm>
            <a:off x="6072187" y="4027825"/>
            <a:ext cx="4781550" cy="7373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496F6DBB-382D-473E-B142-6849A9AA32DF}"/>
              </a:ext>
            </a:extLst>
          </p:cNvPr>
          <p:cNvSpPr/>
          <p:nvPr/>
        </p:nvSpPr>
        <p:spPr>
          <a:xfrm>
            <a:off x="6072187" y="4803228"/>
            <a:ext cx="4781550" cy="5009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DC84C2B-9081-4BD7-B036-C4613EA2297D}"/>
              </a:ext>
            </a:extLst>
          </p:cNvPr>
          <p:cNvSpPr/>
          <p:nvPr/>
        </p:nvSpPr>
        <p:spPr>
          <a:xfrm>
            <a:off x="6072187" y="5304160"/>
            <a:ext cx="4781550" cy="5202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5266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xit" presetSubtype="0" fill="hold" grpId="0" nodeType="clickEffect">
                                  <p:stCondLst>
                                    <p:cond delay="0"/>
                                  </p:stCondLst>
                                  <p:childTnLst>
                                    <p:anim calcmode="lin" valueType="num">
                                      <p:cBhvr>
                                        <p:cTn id="12" dur="1000"/>
                                        <p:tgtEl>
                                          <p:spTgt spid="10"/>
                                        </p:tgtEl>
                                        <p:attrNameLst>
                                          <p:attrName>ppt_w</p:attrName>
                                        </p:attrNameLst>
                                      </p:cBhvr>
                                      <p:tavLst>
                                        <p:tav tm="0">
                                          <p:val>
                                            <p:strVal val="ppt_w"/>
                                          </p:val>
                                        </p:tav>
                                        <p:tav tm="100000">
                                          <p:val>
                                            <p:fltVal val="0"/>
                                          </p:val>
                                        </p:tav>
                                      </p:tavLst>
                                    </p:anim>
                                    <p:anim calcmode="lin" valueType="num">
                                      <p:cBhvr>
                                        <p:cTn id="13" dur="1000"/>
                                        <p:tgtEl>
                                          <p:spTgt spid="10"/>
                                        </p:tgtEl>
                                        <p:attrNameLst>
                                          <p:attrName>ppt_h</p:attrName>
                                        </p:attrNameLst>
                                      </p:cBhvr>
                                      <p:tavLst>
                                        <p:tav tm="0">
                                          <p:val>
                                            <p:strVal val="ppt_h"/>
                                          </p:val>
                                        </p:tav>
                                        <p:tav tm="100000">
                                          <p:val>
                                            <p:fltVal val="0"/>
                                          </p:val>
                                        </p:tav>
                                      </p:tavLst>
                                    </p:anim>
                                    <p:anim calcmode="lin" valueType="num">
                                      <p:cBhvr>
                                        <p:cTn id="14" dur="1000"/>
                                        <p:tgtEl>
                                          <p:spTgt spid="10"/>
                                        </p:tgtEl>
                                        <p:attrNameLst>
                                          <p:attrName>style.rotation</p:attrName>
                                        </p:attrNameLst>
                                      </p:cBhvr>
                                      <p:tavLst>
                                        <p:tav tm="0">
                                          <p:val>
                                            <p:fltVal val="0"/>
                                          </p:val>
                                        </p:tav>
                                        <p:tav tm="100000">
                                          <p:val>
                                            <p:fltVal val="90"/>
                                          </p:val>
                                        </p:tav>
                                      </p:tavLst>
                                    </p:anim>
                                    <p:animEffect transition="out" filter="fade">
                                      <p:cBhvr>
                                        <p:cTn id="15" dur="1000"/>
                                        <p:tgtEl>
                                          <p:spTgt spid="10"/>
                                        </p:tgtEl>
                                      </p:cBhvr>
                                    </p:animEffect>
                                    <p:set>
                                      <p:cBhvr>
                                        <p:cTn id="16" dur="1" fill="hold">
                                          <p:stCondLst>
                                            <p:cond delay="999"/>
                                          </p:stCondLst>
                                        </p:cTn>
                                        <p:tgtEl>
                                          <p:spTgt spid="10"/>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31" presetClass="exit" presetSubtype="0" fill="hold" grpId="0" nodeType="clickEffect">
                                  <p:stCondLst>
                                    <p:cond delay="0"/>
                                  </p:stCondLst>
                                  <p:childTnLst>
                                    <p:anim calcmode="lin" valueType="num">
                                      <p:cBhvr>
                                        <p:cTn id="20" dur="1000"/>
                                        <p:tgtEl>
                                          <p:spTgt spid="11"/>
                                        </p:tgtEl>
                                        <p:attrNameLst>
                                          <p:attrName>ppt_w</p:attrName>
                                        </p:attrNameLst>
                                      </p:cBhvr>
                                      <p:tavLst>
                                        <p:tav tm="0">
                                          <p:val>
                                            <p:strVal val="ppt_w"/>
                                          </p:val>
                                        </p:tav>
                                        <p:tav tm="100000">
                                          <p:val>
                                            <p:fltVal val="0"/>
                                          </p:val>
                                        </p:tav>
                                      </p:tavLst>
                                    </p:anim>
                                    <p:anim calcmode="lin" valueType="num">
                                      <p:cBhvr>
                                        <p:cTn id="21" dur="1000"/>
                                        <p:tgtEl>
                                          <p:spTgt spid="11"/>
                                        </p:tgtEl>
                                        <p:attrNameLst>
                                          <p:attrName>ppt_h</p:attrName>
                                        </p:attrNameLst>
                                      </p:cBhvr>
                                      <p:tavLst>
                                        <p:tav tm="0">
                                          <p:val>
                                            <p:strVal val="ppt_h"/>
                                          </p:val>
                                        </p:tav>
                                        <p:tav tm="100000">
                                          <p:val>
                                            <p:fltVal val="0"/>
                                          </p:val>
                                        </p:tav>
                                      </p:tavLst>
                                    </p:anim>
                                    <p:anim calcmode="lin" valueType="num">
                                      <p:cBhvr>
                                        <p:cTn id="22" dur="1000"/>
                                        <p:tgtEl>
                                          <p:spTgt spid="11"/>
                                        </p:tgtEl>
                                        <p:attrNameLst>
                                          <p:attrName>style.rotation</p:attrName>
                                        </p:attrNameLst>
                                      </p:cBhvr>
                                      <p:tavLst>
                                        <p:tav tm="0">
                                          <p:val>
                                            <p:fltVal val="0"/>
                                          </p:val>
                                        </p:tav>
                                        <p:tav tm="100000">
                                          <p:val>
                                            <p:fltVal val="90"/>
                                          </p:val>
                                        </p:tav>
                                      </p:tavLst>
                                    </p:anim>
                                    <p:animEffect transition="out" filter="fade">
                                      <p:cBhvr>
                                        <p:cTn id="23" dur="1000"/>
                                        <p:tgtEl>
                                          <p:spTgt spid="11"/>
                                        </p:tgtEl>
                                      </p:cBhvr>
                                    </p:animEffect>
                                    <p:set>
                                      <p:cBhvr>
                                        <p:cTn id="24" dur="1" fill="hold">
                                          <p:stCondLst>
                                            <p:cond delay="999"/>
                                          </p:stCondLst>
                                        </p:cTn>
                                        <p:tgtEl>
                                          <p:spTgt spid="11"/>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31" presetClass="exit" presetSubtype="0" fill="hold" grpId="0" nodeType="clickEffect">
                                  <p:stCondLst>
                                    <p:cond delay="0"/>
                                  </p:stCondLst>
                                  <p:childTnLst>
                                    <p:anim calcmode="lin" valueType="num">
                                      <p:cBhvr>
                                        <p:cTn id="28" dur="1000"/>
                                        <p:tgtEl>
                                          <p:spTgt spid="12"/>
                                        </p:tgtEl>
                                        <p:attrNameLst>
                                          <p:attrName>ppt_w</p:attrName>
                                        </p:attrNameLst>
                                      </p:cBhvr>
                                      <p:tavLst>
                                        <p:tav tm="0">
                                          <p:val>
                                            <p:strVal val="ppt_w"/>
                                          </p:val>
                                        </p:tav>
                                        <p:tav tm="100000">
                                          <p:val>
                                            <p:fltVal val="0"/>
                                          </p:val>
                                        </p:tav>
                                      </p:tavLst>
                                    </p:anim>
                                    <p:anim calcmode="lin" valueType="num">
                                      <p:cBhvr>
                                        <p:cTn id="29" dur="1000"/>
                                        <p:tgtEl>
                                          <p:spTgt spid="12"/>
                                        </p:tgtEl>
                                        <p:attrNameLst>
                                          <p:attrName>ppt_h</p:attrName>
                                        </p:attrNameLst>
                                      </p:cBhvr>
                                      <p:tavLst>
                                        <p:tav tm="0">
                                          <p:val>
                                            <p:strVal val="ppt_h"/>
                                          </p:val>
                                        </p:tav>
                                        <p:tav tm="100000">
                                          <p:val>
                                            <p:fltVal val="0"/>
                                          </p:val>
                                        </p:tav>
                                      </p:tavLst>
                                    </p:anim>
                                    <p:anim calcmode="lin" valueType="num">
                                      <p:cBhvr>
                                        <p:cTn id="30" dur="1000"/>
                                        <p:tgtEl>
                                          <p:spTgt spid="12"/>
                                        </p:tgtEl>
                                        <p:attrNameLst>
                                          <p:attrName>style.rotation</p:attrName>
                                        </p:attrNameLst>
                                      </p:cBhvr>
                                      <p:tavLst>
                                        <p:tav tm="0">
                                          <p:val>
                                            <p:fltVal val="0"/>
                                          </p:val>
                                        </p:tav>
                                        <p:tav tm="100000">
                                          <p:val>
                                            <p:fltVal val="90"/>
                                          </p:val>
                                        </p:tav>
                                      </p:tavLst>
                                    </p:anim>
                                    <p:animEffect transition="out" filter="fade">
                                      <p:cBhvr>
                                        <p:cTn id="31" dur="1000"/>
                                        <p:tgtEl>
                                          <p:spTgt spid="12"/>
                                        </p:tgtEl>
                                      </p:cBhvr>
                                    </p:animEffect>
                                    <p:set>
                                      <p:cBhvr>
                                        <p:cTn id="32" dur="1" fill="hold">
                                          <p:stCondLst>
                                            <p:cond delay="9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31" presetClass="exit" presetSubtype="0" fill="hold" grpId="0" nodeType="clickEffect">
                                  <p:stCondLst>
                                    <p:cond delay="0"/>
                                  </p:stCondLst>
                                  <p:childTnLst>
                                    <p:anim calcmode="lin" valueType="num">
                                      <p:cBhvr>
                                        <p:cTn id="36" dur="1000"/>
                                        <p:tgtEl>
                                          <p:spTgt spid="13"/>
                                        </p:tgtEl>
                                        <p:attrNameLst>
                                          <p:attrName>ppt_w</p:attrName>
                                        </p:attrNameLst>
                                      </p:cBhvr>
                                      <p:tavLst>
                                        <p:tav tm="0">
                                          <p:val>
                                            <p:strVal val="ppt_w"/>
                                          </p:val>
                                        </p:tav>
                                        <p:tav tm="100000">
                                          <p:val>
                                            <p:fltVal val="0"/>
                                          </p:val>
                                        </p:tav>
                                      </p:tavLst>
                                    </p:anim>
                                    <p:anim calcmode="lin" valueType="num">
                                      <p:cBhvr>
                                        <p:cTn id="37" dur="1000"/>
                                        <p:tgtEl>
                                          <p:spTgt spid="13"/>
                                        </p:tgtEl>
                                        <p:attrNameLst>
                                          <p:attrName>ppt_h</p:attrName>
                                        </p:attrNameLst>
                                      </p:cBhvr>
                                      <p:tavLst>
                                        <p:tav tm="0">
                                          <p:val>
                                            <p:strVal val="ppt_h"/>
                                          </p:val>
                                        </p:tav>
                                        <p:tav tm="100000">
                                          <p:val>
                                            <p:fltVal val="0"/>
                                          </p:val>
                                        </p:tav>
                                      </p:tavLst>
                                    </p:anim>
                                    <p:anim calcmode="lin" valueType="num">
                                      <p:cBhvr>
                                        <p:cTn id="38" dur="1000"/>
                                        <p:tgtEl>
                                          <p:spTgt spid="13"/>
                                        </p:tgtEl>
                                        <p:attrNameLst>
                                          <p:attrName>style.rotation</p:attrName>
                                        </p:attrNameLst>
                                      </p:cBhvr>
                                      <p:tavLst>
                                        <p:tav tm="0">
                                          <p:val>
                                            <p:fltVal val="0"/>
                                          </p:val>
                                        </p:tav>
                                        <p:tav tm="100000">
                                          <p:val>
                                            <p:fltVal val="90"/>
                                          </p:val>
                                        </p:tav>
                                      </p:tavLst>
                                    </p:anim>
                                    <p:animEffect transition="out" filter="fade">
                                      <p:cBhvr>
                                        <p:cTn id="39" dur="1000"/>
                                        <p:tgtEl>
                                          <p:spTgt spid="13"/>
                                        </p:tgtEl>
                                      </p:cBhvr>
                                    </p:animEffect>
                                    <p:set>
                                      <p:cBhvr>
                                        <p:cTn id="40" dur="1" fill="hold">
                                          <p:stCondLst>
                                            <p:cond delay="999"/>
                                          </p:stCondLst>
                                        </p:cTn>
                                        <p:tgtEl>
                                          <p:spTgt spid="13"/>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31" presetClass="exit" presetSubtype="0" fill="hold" grpId="0" nodeType="clickEffect">
                                  <p:stCondLst>
                                    <p:cond delay="0"/>
                                  </p:stCondLst>
                                  <p:childTnLst>
                                    <p:anim calcmode="lin" valueType="num">
                                      <p:cBhvr>
                                        <p:cTn id="44" dur="1000"/>
                                        <p:tgtEl>
                                          <p:spTgt spid="14"/>
                                        </p:tgtEl>
                                        <p:attrNameLst>
                                          <p:attrName>ppt_w</p:attrName>
                                        </p:attrNameLst>
                                      </p:cBhvr>
                                      <p:tavLst>
                                        <p:tav tm="0">
                                          <p:val>
                                            <p:strVal val="ppt_w"/>
                                          </p:val>
                                        </p:tav>
                                        <p:tav tm="100000">
                                          <p:val>
                                            <p:fltVal val="0"/>
                                          </p:val>
                                        </p:tav>
                                      </p:tavLst>
                                    </p:anim>
                                    <p:anim calcmode="lin" valueType="num">
                                      <p:cBhvr>
                                        <p:cTn id="45" dur="1000"/>
                                        <p:tgtEl>
                                          <p:spTgt spid="14"/>
                                        </p:tgtEl>
                                        <p:attrNameLst>
                                          <p:attrName>ppt_h</p:attrName>
                                        </p:attrNameLst>
                                      </p:cBhvr>
                                      <p:tavLst>
                                        <p:tav tm="0">
                                          <p:val>
                                            <p:strVal val="ppt_h"/>
                                          </p:val>
                                        </p:tav>
                                        <p:tav tm="100000">
                                          <p:val>
                                            <p:fltVal val="0"/>
                                          </p:val>
                                        </p:tav>
                                      </p:tavLst>
                                    </p:anim>
                                    <p:anim calcmode="lin" valueType="num">
                                      <p:cBhvr>
                                        <p:cTn id="46" dur="1000"/>
                                        <p:tgtEl>
                                          <p:spTgt spid="14"/>
                                        </p:tgtEl>
                                        <p:attrNameLst>
                                          <p:attrName>style.rotation</p:attrName>
                                        </p:attrNameLst>
                                      </p:cBhvr>
                                      <p:tavLst>
                                        <p:tav tm="0">
                                          <p:val>
                                            <p:fltVal val="0"/>
                                          </p:val>
                                        </p:tav>
                                        <p:tav tm="100000">
                                          <p:val>
                                            <p:fltVal val="90"/>
                                          </p:val>
                                        </p:tav>
                                      </p:tavLst>
                                    </p:anim>
                                    <p:animEffect transition="out" filter="fade">
                                      <p:cBhvr>
                                        <p:cTn id="47" dur="1000"/>
                                        <p:tgtEl>
                                          <p:spTgt spid="14"/>
                                        </p:tgtEl>
                                      </p:cBhvr>
                                    </p:animEffect>
                                    <p:set>
                                      <p:cBhvr>
                                        <p:cTn id="48" dur="1" fill="hold">
                                          <p:stCondLst>
                                            <p:cond delay="999"/>
                                          </p:stCondLst>
                                        </p:cTn>
                                        <p:tgtEl>
                                          <p:spTgt spid="14"/>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31" presetClass="exit" presetSubtype="0" fill="hold" grpId="0" nodeType="clickEffect">
                                  <p:stCondLst>
                                    <p:cond delay="0"/>
                                  </p:stCondLst>
                                  <p:childTnLst>
                                    <p:anim calcmode="lin" valueType="num">
                                      <p:cBhvr>
                                        <p:cTn id="52" dur="1000"/>
                                        <p:tgtEl>
                                          <p:spTgt spid="15"/>
                                        </p:tgtEl>
                                        <p:attrNameLst>
                                          <p:attrName>ppt_w</p:attrName>
                                        </p:attrNameLst>
                                      </p:cBhvr>
                                      <p:tavLst>
                                        <p:tav tm="0">
                                          <p:val>
                                            <p:strVal val="ppt_w"/>
                                          </p:val>
                                        </p:tav>
                                        <p:tav tm="100000">
                                          <p:val>
                                            <p:fltVal val="0"/>
                                          </p:val>
                                        </p:tav>
                                      </p:tavLst>
                                    </p:anim>
                                    <p:anim calcmode="lin" valueType="num">
                                      <p:cBhvr>
                                        <p:cTn id="53" dur="1000"/>
                                        <p:tgtEl>
                                          <p:spTgt spid="15"/>
                                        </p:tgtEl>
                                        <p:attrNameLst>
                                          <p:attrName>ppt_h</p:attrName>
                                        </p:attrNameLst>
                                      </p:cBhvr>
                                      <p:tavLst>
                                        <p:tav tm="0">
                                          <p:val>
                                            <p:strVal val="ppt_h"/>
                                          </p:val>
                                        </p:tav>
                                        <p:tav tm="100000">
                                          <p:val>
                                            <p:fltVal val="0"/>
                                          </p:val>
                                        </p:tav>
                                      </p:tavLst>
                                    </p:anim>
                                    <p:anim calcmode="lin" valueType="num">
                                      <p:cBhvr>
                                        <p:cTn id="54" dur="1000"/>
                                        <p:tgtEl>
                                          <p:spTgt spid="15"/>
                                        </p:tgtEl>
                                        <p:attrNameLst>
                                          <p:attrName>style.rotation</p:attrName>
                                        </p:attrNameLst>
                                      </p:cBhvr>
                                      <p:tavLst>
                                        <p:tav tm="0">
                                          <p:val>
                                            <p:fltVal val="0"/>
                                          </p:val>
                                        </p:tav>
                                        <p:tav tm="100000">
                                          <p:val>
                                            <p:fltVal val="90"/>
                                          </p:val>
                                        </p:tav>
                                      </p:tavLst>
                                    </p:anim>
                                    <p:animEffect transition="out" filter="fade">
                                      <p:cBhvr>
                                        <p:cTn id="55" dur="1000"/>
                                        <p:tgtEl>
                                          <p:spTgt spid="15"/>
                                        </p:tgtEl>
                                      </p:cBhvr>
                                    </p:animEffect>
                                    <p:set>
                                      <p:cBhvr>
                                        <p:cTn id="56" dur="1" fill="hold">
                                          <p:stCondLst>
                                            <p:cond delay="999"/>
                                          </p:stCondLst>
                                        </p:cTn>
                                        <p:tgtEl>
                                          <p:spTgt spid="15"/>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31" presetClass="exit" presetSubtype="0" fill="hold" grpId="0" nodeType="clickEffect">
                                  <p:stCondLst>
                                    <p:cond delay="0"/>
                                  </p:stCondLst>
                                  <p:childTnLst>
                                    <p:anim calcmode="lin" valueType="num">
                                      <p:cBhvr>
                                        <p:cTn id="60" dur="1000"/>
                                        <p:tgtEl>
                                          <p:spTgt spid="16"/>
                                        </p:tgtEl>
                                        <p:attrNameLst>
                                          <p:attrName>ppt_w</p:attrName>
                                        </p:attrNameLst>
                                      </p:cBhvr>
                                      <p:tavLst>
                                        <p:tav tm="0">
                                          <p:val>
                                            <p:strVal val="ppt_w"/>
                                          </p:val>
                                        </p:tav>
                                        <p:tav tm="100000">
                                          <p:val>
                                            <p:fltVal val="0"/>
                                          </p:val>
                                        </p:tav>
                                      </p:tavLst>
                                    </p:anim>
                                    <p:anim calcmode="lin" valueType="num">
                                      <p:cBhvr>
                                        <p:cTn id="61" dur="1000"/>
                                        <p:tgtEl>
                                          <p:spTgt spid="16"/>
                                        </p:tgtEl>
                                        <p:attrNameLst>
                                          <p:attrName>ppt_h</p:attrName>
                                        </p:attrNameLst>
                                      </p:cBhvr>
                                      <p:tavLst>
                                        <p:tav tm="0">
                                          <p:val>
                                            <p:strVal val="ppt_h"/>
                                          </p:val>
                                        </p:tav>
                                        <p:tav tm="100000">
                                          <p:val>
                                            <p:fltVal val="0"/>
                                          </p:val>
                                        </p:tav>
                                      </p:tavLst>
                                    </p:anim>
                                    <p:anim calcmode="lin" valueType="num">
                                      <p:cBhvr>
                                        <p:cTn id="62" dur="1000"/>
                                        <p:tgtEl>
                                          <p:spTgt spid="16"/>
                                        </p:tgtEl>
                                        <p:attrNameLst>
                                          <p:attrName>style.rotation</p:attrName>
                                        </p:attrNameLst>
                                      </p:cBhvr>
                                      <p:tavLst>
                                        <p:tav tm="0">
                                          <p:val>
                                            <p:fltVal val="0"/>
                                          </p:val>
                                        </p:tav>
                                        <p:tav tm="100000">
                                          <p:val>
                                            <p:fltVal val="90"/>
                                          </p:val>
                                        </p:tav>
                                      </p:tavLst>
                                    </p:anim>
                                    <p:animEffect transition="out" filter="fade">
                                      <p:cBhvr>
                                        <p:cTn id="63" dur="1000"/>
                                        <p:tgtEl>
                                          <p:spTgt spid="16"/>
                                        </p:tgtEl>
                                      </p:cBhvr>
                                    </p:animEffect>
                                    <p:set>
                                      <p:cBhvr>
                                        <p:cTn id="64" dur="1" fill="hold">
                                          <p:stCondLst>
                                            <p:cond delay="999"/>
                                          </p:stCondLst>
                                        </p:cTn>
                                        <p:tgtEl>
                                          <p:spTgt spid="16"/>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31" presetClass="exit" presetSubtype="0" fill="hold" grpId="0" nodeType="clickEffect">
                                  <p:stCondLst>
                                    <p:cond delay="0"/>
                                  </p:stCondLst>
                                  <p:childTnLst>
                                    <p:anim calcmode="lin" valueType="num">
                                      <p:cBhvr>
                                        <p:cTn id="68" dur="1000"/>
                                        <p:tgtEl>
                                          <p:spTgt spid="17"/>
                                        </p:tgtEl>
                                        <p:attrNameLst>
                                          <p:attrName>ppt_w</p:attrName>
                                        </p:attrNameLst>
                                      </p:cBhvr>
                                      <p:tavLst>
                                        <p:tav tm="0">
                                          <p:val>
                                            <p:strVal val="ppt_w"/>
                                          </p:val>
                                        </p:tav>
                                        <p:tav tm="100000">
                                          <p:val>
                                            <p:fltVal val="0"/>
                                          </p:val>
                                        </p:tav>
                                      </p:tavLst>
                                    </p:anim>
                                    <p:anim calcmode="lin" valueType="num">
                                      <p:cBhvr>
                                        <p:cTn id="69" dur="1000"/>
                                        <p:tgtEl>
                                          <p:spTgt spid="17"/>
                                        </p:tgtEl>
                                        <p:attrNameLst>
                                          <p:attrName>ppt_h</p:attrName>
                                        </p:attrNameLst>
                                      </p:cBhvr>
                                      <p:tavLst>
                                        <p:tav tm="0">
                                          <p:val>
                                            <p:strVal val="ppt_h"/>
                                          </p:val>
                                        </p:tav>
                                        <p:tav tm="100000">
                                          <p:val>
                                            <p:fltVal val="0"/>
                                          </p:val>
                                        </p:tav>
                                      </p:tavLst>
                                    </p:anim>
                                    <p:anim calcmode="lin" valueType="num">
                                      <p:cBhvr>
                                        <p:cTn id="70" dur="1000"/>
                                        <p:tgtEl>
                                          <p:spTgt spid="17"/>
                                        </p:tgtEl>
                                        <p:attrNameLst>
                                          <p:attrName>style.rotation</p:attrName>
                                        </p:attrNameLst>
                                      </p:cBhvr>
                                      <p:tavLst>
                                        <p:tav tm="0">
                                          <p:val>
                                            <p:fltVal val="0"/>
                                          </p:val>
                                        </p:tav>
                                        <p:tav tm="100000">
                                          <p:val>
                                            <p:fltVal val="90"/>
                                          </p:val>
                                        </p:tav>
                                      </p:tavLst>
                                    </p:anim>
                                    <p:animEffect transition="out" filter="fade">
                                      <p:cBhvr>
                                        <p:cTn id="71" dur="1000"/>
                                        <p:tgtEl>
                                          <p:spTgt spid="17"/>
                                        </p:tgtEl>
                                      </p:cBhvr>
                                    </p:animEffect>
                                    <p:set>
                                      <p:cBhvr>
                                        <p:cTn id="72" dur="1" fill="hold">
                                          <p:stCondLst>
                                            <p:cond delay="9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0" grpId="0" animBg="1"/>
      <p:bldP spid="11" grpId="0" animBg="1"/>
      <p:bldP spid="12" grpId="0" animBg="1"/>
      <p:bldP spid="13" grpId="0" animBg="1"/>
      <p:bldP spid="14" grpId="0" animBg="1"/>
      <p:bldP spid="15" grpId="0" animBg="1"/>
      <p:bldP spid="16"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AF93FD-517A-4706-A080-B32C4A95BA40}"/>
              </a:ext>
            </a:extLst>
          </p:cNvPr>
          <p:cNvPicPr>
            <a:picLocks noChangeAspect="1"/>
          </p:cNvPicPr>
          <p:nvPr/>
        </p:nvPicPr>
        <p:blipFill>
          <a:blip r:embed="rId3"/>
          <a:stretch>
            <a:fillRect/>
          </a:stretch>
        </p:blipFill>
        <p:spPr>
          <a:xfrm flipH="1">
            <a:off x="6383974" y="190500"/>
            <a:ext cx="6619505" cy="6667500"/>
          </a:xfrm>
          <a:prstGeom prst="rect">
            <a:avLst/>
          </a:prstGeom>
        </p:spPr>
      </p:pic>
      <p:sp>
        <p:nvSpPr>
          <p:cNvPr id="3" name="Title 2"/>
          <p:cNvSpPr>
            <a:spLocks noGrp="1"/>
          </p:cNvSpPr>
          <p:nvPr>
            <p:ph type="title"/>
          </p:nvPr>
        </p:nvSpPr>
        <p:spPr/>
        <p:txBody>
          <a:bodyPr>
            <a:normAutofit/>
          </a:bodyPr>
          <a:lstStyle/>
          <a:p>
            <a:r>
              <a:rPr lang="en-GB" sz="6000" dirty="0"/>
              <a:t>Identifying AM (s.10)</a:t>
            </a:r>
          </a:p>
        </p:txBody>
      </p:sp>
      <p:sp>
        <p:nvSpPr>
          <p:cNvPr id="5" name="Content Placeholder 4">
            <a:extLst>
              <a:ext uri="{FF2B5EF4-FFF2-40B4-BE49-F238E27FC236}">
                <a16:creationId xmlns:a16="http://schemas.microsoft.com/office/drawing/2014/main" id="{31F0CAD4-D45A-4680-868C-7BE5A3DDE9FE}"/>
              </a:ext>
            </a:extLst>
          </p:cNvPr>
          <p:cNvSpPr>
            <a:spLocks noGrp="1"/>
          </p:cNvSpPr>
          <p:nvPr>
            <p:ph idx="1"/>
          </p:nvPr>
        </p:nvSpPr>
        <p:spPr>
          <a:xfrm>
            <a:off x="838200" y="1825625"/>
            <a:ext cx="6317202" cy="4667250"/>
          </a:xfrm>
        </p:spPr>
        <p:txBody>
          <a:bodyPr>
            <a:normAutofit lnSpcReduction="10000"/>
          </a:bodyPr>
          <a:lstStyle/>
          <a:p>
            <a:pPr marL="0" indent="0">
              <a:buNone/>
            </a:pPr>
            <a:r>
              <a:rPr lang="en-US" sz="3200" dirty="0"/>
              <a:t>Other than in examinations [10.3]</a:t>
            </a:r>
          </a:p>
          <a:p>
            <a:r>
              <a:rPr lang="en-US" dirty="0"/>
              <a:t>The Module Tutor must seek to document the evidence of AM as thoroughly as possible</a:t>
            </a:r>
          </a:p>
          <a:p>
            <a:r>
              <a:rPr lang="en-US" dirty="0"/>
              <a:t>The Module Tutor completes the AM Investigation form (SC05) and submit to the AMC, along with a copy of all relevant evidence</a:t>
            </a:r>
          </a:p>
          <a:p>
            <a:r>
              <a:rPr lang="en-US" dirty="0"/>
              <a:t>Module Tutors must be clear about the specific detail of the AM allegation, and the </a:t>
            </a:r>
            <a:r>
              <a:rPr lang="en-US" b="1" dirty="0"/>
              <a:t>relevant</a:t>
            </a:r>
            <a:r>
              <a:rPr lang="en-US" dirty="0"/>
              <a:t> Turnitin similarity score</a:t>
            </a:r>
            <a:endParaRPr lang="en-GB" dirty="0"/>
          </a:p>
        </p:txBody>
      </p:sp>
    </p:spTree>
    <p:custDataLst>
      <p:tags r:id="rId1"/>
    </p:custDataLst>
    <p:extLst>
      <p:ext uri="{BB962C8B-B14F-4D97-AF65-F5344CB8AC3E}">
        <p14:creationId xmlns:p14="http://schemas.microsoft.com/office/powerpoint/2010/main" val="259823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2AF93FD-517A-4706-A080-B32C4A95BA40}"/>
              </a:ext>
            </a:extLst>
          </p:cNvPr>
          <p:cNvPicPr>
            <a:picLocks noChangeAspect="1"/>
          </p:cNvPicPr>
          <p:nvPr/>
        </p:nvPicPr>
        <p:blipFill>
          <a:blip r:embed="rId3"/>
          <a:stretch>
            <a:fillRect/>
          </a:stretch>
        </p:blipFill>
        <p:spPr>
          <a:xfrm flipH="1">
            <a:off x="7183557" y="995880"/>
            <a:ext cx="5819921" cy="5862119"/>
          </a:xfrm>
          <a:prstGeom prst="rect">
            <a:avLst/>
          </a:prstGeom>
        </p:spPr>
      </p:pic>
      <p:sp>
        <p:nvSpPr>
          <p:cNvPr id="3" name="Title 2"/>
          <p:cNvSpPr>
            <a:spLocks noGrp="1"/>
          </p:cNvSpPr>
          <p:nvPr>
            <p:ph type="title"/>
          </p:nvPr>
        </p:nvSpPr>
        <p:spPr>
          <a:xfrm>
            <a:off x="500849" y="365125"/>
            <a:ext cx="8385699" cy="1325563"/>
          </a:xfrm>
        </p:spPr>
        <p:txBody>
          <a:bodyPr>
            <a:normAutofit/>
          </a:bodyPr>
          <a:lstStyle/>
          <a:p>
            <a:r>
              <a:rPr lang="en-GB" sz="6000" dirty="0"/>
              <a:t>Initial Investigation (s.11)</a:t>
            </a:r>
          </a:p>
        </p:txBody>
      </p:sp>
      <p:sp>
        <p:nvSpPr>
          <p:cNvPr id="5" name="Content Placeholder 4">
            <a:extLst>
              <a:ext uri="{FF2B5EF4-FFF2-40B4-BE49-F238E27FC236}">
                <a16:creationId xmlns:a16="http://schemas.microsoft.com/office/drawing/2014/main" id="{31F0CAD4-D45A-4680-868C-7BE5A3DDE9FE}"/>
              </a:ext>
            </a:extLst>
          </p:cNvPr>
          <p:cNvSpPr>
            <a:spLocks noGrp="1"/>
          </p:cNvSpPr>
          <p:nvPr>
            <p:ph idx="1"/>
          </p:nvPr>
        </p:nvSpPr>
        <p:spPr>
          <a:xfrm>
            <a:off x="838200" y="2321443"/>
            <a:ext cx="6619504" cy="3273599"/>
          </a:xfrm>
        </p:spPr>
        <p:txBody>
          <a:bodyPr>
            <a:normAutofit fontScale="92500" lnSpcReduction="10000"/>
          </a:bodyPr>
          <a:lstStyle/>
          <a:p>
            <a:r>
              <a:rPr lang="en-GB" dirty="0"/>
              <a:t>The AMC role is to conduct an investigation into allegations of AM to determine whether there is sufficient evidence to proceed with the allegation</a:t>
            </a:r>
          </a:p>
          <a:p>
            <a:r>
              <a:rPr lang="en-GB" dirty="0"/>
              <a:t>A Viva Voce (oral examination) might be convened to establish if the student has written the work themselves</a:t>
            </a:r>
          </a:p>
          <a:p>
            <a:r>
              <a:rPr lang="en-GB" dirty="0"/>
              <a:t>We have a set format for recording such interviews</a:t>
            </a:r>
          </a:p>
          <a:p>
            <a:endParaRPr lang="en-GB" dirty="0"/>
          </a:p>
          <a:p>
            <a:endParaRPr lang="en-GB" dirty="0"/>
          </a:p>
        </p:txBody>
      </p:sp>
    </p:spTree>
    <p:custDataLst>
      <p:tags r:id="rId1"/>
    </p:custDataLst>
    <p:extLst>
      <p:ext uri="{BB962C8B-B14F-4D97-AF65-F5344CB8AC3E}">
        <p14:creationId xmlns:p14="http://schemas.microsoft.com/office/powerpoint/2010/main" val="75020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1012424" cy="955674"/>
          </a:xfrm>
        </p:spPr>
        <p:txBody>
          <a:bodyPr>
            <a:noAutofit/>
          </a:bodyPr>
          <a:lstStyle/>
          <a:p>
            <a:r>
              <a:rPr lang="en-GB" sz="6000" dirty="0"/>
              <a:t>Identifying AM </a:t>
            </a:r>
            <a:r>
              <a:rPr lang="en-GB" sz="4000" dirty="0"/>
              <a:t>(other than in examinations)</a:t>
            </a:r>
          </a:p>
        </p:txBody>
      </p:sp>
      <p:graphicFrame>
        <p:nvGraphicFramePr>
          <p:cNvPr id="4" name="Diagram 3"/>
          <p:cNvGraphicFramePr/>
          <p:nvPr>
            <p:extLst>
              <p:ext uri="{D42A27DB-BD31-4B8C-83A1-F6EECF244321}">
                <p14:modId xmlns:p14="http://schemas.microsoft.com/office/powerpoint/2010/main" val="3563525382"/>
              </p:ext>
            </p:extLst>
          </p:nvPr>
        </p:nvGraphicFramePr>
        <p:xfrm>
          <a:off x="1424722" y="1194954"/>
          <a:ext cx="9839380" cy="5963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109895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43FAB80B-BC2B-4C80-A096-623E1529254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F0ED1A1F-35A9-4213-9A7A-32A266E9B3F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6D94E134-DAEF-4ABA-B259-36486C12F3A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711D09A7-9EF8-49BA-8762-9F196DB2A97F}"/>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F599DD87-7E9F-4228-B136-52FC94CFADFD}"/>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9A209756-1086-4152-9D79-59FD0BFFA54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graphicEl>
                                              <a:dgm id="{496735EE-1E9E-49B7-9CA1-7FA731B5DCE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79F25C92-9EC8-4E64-AABD-59A730F67E3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86FB217-1068-4899-8535-2B764E099AC3}"/>
              </a:ext>
            </a:extLst>
          </p:cNvPr>
          <p:cNvPicPr>
            <a:picLocks noChangeAspect="1"/>
          </p:cNvPicPr>
          <p:nvPr/>
        </p:nvPicPr>
        <p:blipFill>
          <a:blip r:embed="rId3"/>
          <a:stretch>
            <a:fillRect/>
          </a:stretch>
        </p:blipFill>
        <p:spPr>
          <a:xfrm>
            <a:off x="4441032" y="1583810"/>
            <a:ext cx="7750968" cy="5167312"/>
          </a:xfrm>
          <a:prstGeom prst="rect">
            <a:avLst/>
          </a:prstGeom>
        </p:spPr>
      </p:pic>
      <p:sp>
        <p:nvSpPr>
          <p:cNvPr id="3" name="Title 2"/>
          <p:cNvSpPr>
            <a:spLocks noGrp="1"/>
          </p:cNvSpPr>
          <p:nvPr>
            <p:ph type="title"/>
          </p:nvPr>
        </p:nvSpPr>
        <p:spPr>
          <a:xfrm>
            <a:off x="5344357" y="267195"/>
            <a:ext cx="6267635" cy="1325563"/>
          </a:xfrm>
        </p:spPr>
        <p:txBody>
          <a:bodyPr>
            <a:noAutofit/>
          </a:bodyPr>
          <a:lstStyle/>
          <a:p>
            <a:pPr algn="r"/>
            <a:r>
              <a:rPr lang="en-GB" sz="6000" dirty="0"/>
              <a:t>Initial Investigation</a:t>
            </a:r>
          </a:p>
        </p:txBody>
      </p:sp>
      <p:sp>
        <p:nvSpPr>
          <p:cNvPr id="5" name="Content Placeholder 4">
            <a:extLst>
              <a:ext uri="{FF2B5EF4-FFF2-40B4-BE49-F238E27FC236}">
                <a16:creationId xmlns:a16="http://schemas.microsoft.com/office/drawing/2014/main" id="{31F0CAD4-D45A-4680-868C-7BE5A3DDE9FE}"/>
              </a:ext>
            </a:extLst>
          </p:cNvPr>
          <p:cNvSpPr>
            <a:spLocks noGrp="1"/>
          </p:cNvSpPr>
          <p:nvPr>
            <p:ph idx="1"/>
          </p:nvPr>
        </p:nvSpPr>
        <p:spPr>
          <a:xfrm>
            <a:off x="683014" y="1686757"/>
            <a:ext cx="5661561" cy="4904048"/>
          </a:xfrm>
        </p:spPr>
        <p:txBody>
          <a:bodyPr>
            <a:normAutofit/>
          </a:bodyPr>
          <a:lstStyle/>
          <a:p>
            <a:r>
              <a:rPr lang="en-GB" dirty="0"/>
              <a:t>If Turnitin is used to provide evidence of AM, Module Tutors must be specific</a:t>
            </a:r>
          </a:p>
          <a:p>
            <a:r>
              <a:rPr lang="en-GB" dirty="0"/>
              <a:t>Some of the paper may have been referenced correctly</a:t>
            </a:r>
          </a:p>
          <a:p>
            <a:r>
              <a:rPr lang="en-GB" dirty="0"/>
              <a:t>If it is concluded that there is AM, then the AM Investigation Form is completed (SC05) and submitted to the Academic Office (AO)</a:t>
            </a:r>
          </a:p>
        </p:txBody>
      </p:sp>
    </p:spTree>
    <p:custDataLst>
      <p:tags r:id="rId1"/>
    </p:custDataLst>
    <p:extLst>
      <p:ext uri="{BB962C8B-B14F-4D97-AF65-F5344CB8AC3E}">
        <p14:creationId xmlns:p14="http://schemas.microsoft.com/office/powerpoint/2010/main" val="3943482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373218" y="2731206"/>
            <a:ext cx="2169267" cy="2017418"/>
          </a:xfrm>
          <a:prstGeom prst="rect">
            <a:avLst/>
          </a:prstGeom>
        </p:spPr>
      </p:pic>
      <p:sp>
        <p:nvSpPr>
          <p:cNvPr id="2" name="Title 1"/>
          <p:cNvSpPr>
            <a:spLocks noGrp="1"/>
          </p:cNvSpPr>
          <p:nvPr>
            <p:ph type="title"/>
          </p:nvPr>
        </p:nvSpPr>
        <p:spPr>
          <a:xfrm>
            <a:off x="838200" y="365126"/>
            <a:ext cx="10515600" cy="927966"/>
          </a:xfrm>
        </p:spPr>
        <p:txBody>
          <a:bodyPr>
            <a:noAutofit/>
          </a:bodyPr>
          <a:lstStyle/>
          <a:p>
            <a:r>
              <a:rPr lang="en-GB" sz="6000" dirty="0"/>
              <a:t>Guidance and Forms </a:t>
            </a:r>
          </a:p>
        </p:txBody>
      </p:sp>
      <p:sp>
        <p:nvSpPr>
          <p:cNvPr id="7" name="Rectangle 6"/>
          <p:cNvSpPr/>
          <p:nvPr/>
        </p:nvSpPr>
        <p:spPr>
          <a:xfrm>
            <a:off x="497720" y="1622037"/>
            <a:ext cx="3079981" cy="4524315"/>
          </a:xfrm>
          <a:prstGeom prst="rect">
            <a:avLst/>
          </a:prstGeom>
        </p:spPr>
        <p:txBody>
          <a:bodyPr wrap="square">
            <a:spAutoFit/>
          </a:bodyPr>
          <a:lstStyle/>
          <a:p>
            <a:pPr marL="342900" indent="-342900">
              <a:buFont typeface="Arial" panose="020B0604020202020204" pitchFamily="34" charset="0"/>
              <a:buChar char="•"/>
            </a:pPr>
            <a:r>
              <a:rPr lang="en-GB" sz="2400" dirty="0"/>
              <a:t>The AM Investigation Form is completed by the Module Tutor and AMC and sent to the Academic Office</a:t>
            </a:r>
          </a:p>
          <a:p>
            <a:pPr marL="342900" indent="-342900">
              <a:buFont typeface="Arial" panose="020B0604020202020204" pitchFamily="34" charset="0"/>
              <a:buChar char="•"/>
            </a:pPr>
            <a:r>
              <a:rPr lang="en-GB" sz="2400" dirty="0"/>
              <a:t>The AO writes to the student and asks if they accept or deny the allegation</a:t>
            </a:r>
          </a:p>
          <a:p>
            <a:pPr marL="342900" indent="-342900">
              <a:buFont typeface="Arial" panose="020B0604020202020204" pitchFamily="34" charset="0"/>
              <a:buChar char="•"/>
            </a:pPr>
            <a:r>
              <a:rPr lang="en-GB" sz="2400" dirty="0"/>
              <a:t>For AM Penalties see form SC06</a:t>
            </a:r>
          </a:p>
        </p:txBody>
      </p:sp>
      <p:pic>
        <p:nvPicPr>
          <p:cNvPr id="5" name="Picture 4">
            <a:extLst>
              <a:ext uri="{FF2B5EF4-FFF2-40B4-BE49-F238E27FC236}">
                <a16:creationId xmlns:a16="http://schemas.microsoft.com/office/drawing/2014/main" id="{D81F4705-93F1-493D-85F8-DC16DFA84330}"/>
              </a:ext>
            </a:extLst>
          </p:cNvPr>
          <p:cNvPicPr>
            <a:picLocks noChangeAspect="1"/>
          </p:cNvPicPr>
          <p:nvPr/>
        </p:nvPicPr>
        <p:blipFill>
          <a:blip r:embed="rId4"/>
          <a:stretch>
            <a:fillRect/>
          </a:stretch>
        </p:blipFill>
        <p:spPr>
          <a:xfrm rot="21403781">
            <a:off x="5542421" y="1279831"/>
            <a:ext cx="3735550" cy="5208725"/>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0" name="Picture 9">
            <a:extLst>
              <a:ext uri="{FF2B5EF4-FFF2-40B4-BE49-F238E27FC236}">
                <a16:creationId xmlns:a16="http://schemas.microsoft.com/office/drawing/2014/main" id="{A008AA97-B33A-43EB-B8A7-5474DEC120D1}"/>
              </a:ext>
            </a:extLst>
          </p:cNvPr>
          <p:cNvPicPr>
            <a:picLocks noChangeAspect="1"/>
          </p:cNvPicPr>
          <p:nvPr/>
        </p:nvPicPr>
        <p:blipFill>
          <a:blip r:embed="rId5"/>
          <a:stretch>
            <a:fillRect/>
          </a:stretch>
        </p:blipFill>
        <p:spPr>
          <a:xfrm rot="194166">
            <a:off x="7919582" y="606305"/>
            <a:ext cx="3811906" cy="564538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ustDataLst>
      <p:tags r:id="rId1"/>
    </p:custDataLst>
    <p:extLst>
      <p:ext uri="{BB962C8B-B14F-4D97-AF65-F5344CB8AC3E}">
        <p14:creationId xmlns:p14="http://schemas.microsoft.com/office/powerpoint/2010/main" val="4049565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 calcmode="lin" valueType="num">
                                      <p:cBhvr additive="base">
                                        <p:cTn id="25"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 calcmode="lin" valueType="num">
                                      <p:cBhvr additive="base">
                                        <p:cTn id="3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8A46D-3DAE-4529-8074-1F8F9B6EF8EF}"/>
              </a:ext>
            </a:extLst>
          </p:cNvPr>
          <p:cNvSpPr>
            <a:spLocks noGrp="1"/>
          </p:cNvSpPr>
          <p:nvPr>
            <p:ph type="title"/>
          </p:nvPr>
        </p:nvSpPr>
        <p:spPr>
          <a:xfrm>
            <a:off x="838200" y="365125"/>
            <a:ext cx="10515600" cy="1325563"/>
          </a:xfrm>
        </p:spPr>
        <p:txBody>
          <a:bodyPr>
            <a:normAutofit/>
          </a:bodyPr>
          <a:lstStyle/>
          <a:p>
            <a:r>
              <a:rPr lang="en-GB" sz="6000" dirty="0"/>
              <a:t>Penalties</a:t>
            </a:r>
          </a:p>
        </p:txBody>
      </p:sp>
      <p:sp>
        <p:nvSpPr>
          <p:cNvPr id="3" name="Content Placeholder 2">
            <a:extLst>
              <a:ext uri="{FF2B5EF4-FFF2-40B4-BE49-F238E27FC236}">
                <a16:creationId xmlns:a16="http://schemas.microsoft.com/office/drawing/2014/main" id="{888D8569-2000-4554-91CF-26DE8B80EDB9}"/>
              </a:ext>
            </a:extLst>
          </p:cNvPr>
          <p:cNvSpPr>
            <a:spLocks noGrp="1"/>
          </p:cNvSpPr>
          <p:nvPr>
            <p:ph idx="1"/>
          </p:nvPr>
        </p:nvSpPr>
        <p:spPr>
          <a:xfrm>
            <a:off x="838200" y="1825625"/>
            <a:ext cx="5383696" cy="4351338"/>
          </a:xfrm>
        </p:spPr>
        <p:txBody>
          <a:bodyPr>
            <a:normAutofit lnSpcReduction="10000"/>
          </a:bodyPr>
          <a:lstStyle/>
          <a:p>
            <a:r>
              <a:rPr lang="en-GB" dirty="0"/>
              <a:t>When allegations are substantiated the AO uses a points system to decide the penalty to be imposed</a:t>
            </a:r>
          </a:p>
          <a:p>
            <a:r>
              <a:rPr lang="en-GB" dirty="0"/>
              <a:t>This is based on </a:t>
            </a:r>
            <a:r>
              <a:rPr lang="en-GB"/>
              <a:t>the level </a:t>
            </a:r>
            <a:r>
              <a:rPr lang="en-GB" dirty="0"/>
              <a:t>of study, history of AM, number of allegations under consideration, the value of components (credits) and the extent of AM from minimal less than 5%, to severe more than 86%</a:t>
            </a:r>
          </a:p>
        </p:txBody>
      </p:sp>
      <p:sp>
        <p:nvSpPr>
          <p:cNvPr id="5" name="TextBox 4">
            <a:extLst>
              <a:ext uri="{FF2B5EF4-FFF2-40B4-BE49-F238E27FC236}">
                <a16:creationId xmlns:a16="http://schemas.microsoft.com/office/drawing/2014/main" id="{0BA9CF12-5F8C-436D-8636-99F33F4650CB}"/>
              </a:ext>
            </a:extLst>
          </p:cNvPr>
          <p:cNvSpPr txBox="1"/>
          <p:nvPr/>
        </p:nvSpPr>
        <p:spPr>
          <a:xfrm>
            <a:off x="6653311" y="3225945"/>
            <a:ext cx="4611757" cy="3077766"/>
          </a:xfrm>
          <a:prstGeom prst="rect">
            <a:avLst/>
          </a:prstGeom>
          <a:solidFill>
            <a:srgbClr val="FFFF00"/>
          </a:solidFill>
          <a:ln w="28575">
            <a:solidFill>
              <a:schemeClr val="tx1"/>
            </a:solidFill>
          </a:ln>
        </p:spPr>
        <p:txBody>
          <a:bodyPr wrap="square" rtlCol="0">
            <a:spAutoFit/>
          </a:bodyPr>
          <a:lstStyle/>
          <a:p>
            <a:r>
              <a:rPr lang="en-GB" sz="3600" dirty="0"/>
              <a:t>Automatic penalty</a:t>
            </a:r>
          </a:p>
          <a:p>
            <a:endParaRPr lang="en-GB" dirty="0"/>
          </a:p>
          <a:p>
            <a:r>
              <a:rPr lang="en-GB" sz="2800" dirty="0"/>
              <a:t>Upon a fourth substantiated allegation of AM, the student will be expelled from the university and lose all credits from the programme</a:t>
            </a:r>
          </a:p>
        </p:txBody>
      </p:sp>
      <p:pic>
        <p:nvPicPr>
          <p:cNvPr id="4" name="Picture 3">
            <a:extLst>
              <a:ext uri="{FF2B5EF4-FFF2-40B4-BE49-F238E27FC236}">
                <a16:creationId xmlns:a16="http://schemas.microsoft.com/office/drawing/2014/main" id="{89A19B04-1133-471C-B224-67B162BD22FE}"/>
              </a:ext>
            </a:extLst>
          </p:cNvPr>
          <p:cNvPicPr>
            <a:picLocks noChangeAspect="1"/>
          </p:cNvPicPr>
          <p:nvPr/>
        </p:nvPicPr>
        <p:blipFill>
          <a:blip r:embed="rId3"/>
          <a:stretch>
            <a:fillRect/>
          </a:stretch>
        </p:blipFill>
        <p:spPr>
          <a:xfrm>
            <a:off x="5815223" y="415957"/>
            <a:ext cx="6287935" cy="2549462"/>
          </a:xfrm>
          <a:prstGeom prst="rect">
            <a:avLst/>
          </a:prstGeom>
        </p:spPr>
      </p:pic>
    </p:spTree>
    <p:custDataLst>
      <p:tags r:id="rId1"/>
    </p:custDataLst>
    <p:extLst>
      <p:ext uri="{BB962C8B-B14F-4D97-AF65-F5344CB8AC3E}">
        <p14:creationId xmlns:p14="http://schemas.microsoft.com/office/powerpoint/2010/main" val="575663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373A60-47DE-4480-9C06-8ED2D492EC6C}"/>
              </a:ext>
            </a:extLst>
          </p:cNvPr>
          <p:cNvSpPr>
            <a:spLocks noGrp="1"/>
          </p:cNvSpPr>
          <p:nvPr>
            <p:ph idx="1"/>
          </p:nvPr>
        </p:nvSpPr>
        <p:spPr>
          <a:xfrm>
            <a:off x="521524" y="528840"/>
            <a:ext cx="5578434" cy="6199222"/>
          </a:xfrm>
        </p:spPr>
        <p:txBody>
          <a:bodyPr>
            <a:normAutofit lnSpcReduction="10000"/>
          </a:bodyPr>
          <a:lstStyle/>
          <a:p>
            <a:r>
              <a:rPr lang="en-GB" dirty="0"/>
              <a:t>Module Tutors have to read students’ work carefully in order to decide if there is evidence of AM</a:t>
            </a:r>
          </a:p>
          <a:p>
            <a:r>
              <a:rPr lang="en-GB" dirty="0"/>
              <a:t>A higher than average </a:t>
            </a:r>
            <a:r>
              <a:rPr lang="en-GB" dirty="0" err="1"/>
              <a:t>Tii</a:t>
            </a:r>
            <a:r>
              <a:rPr lang="en-GB" dirty="0"/>
              <a:t> similarity score does not necessarily indicate AM or even poor practice</a:t>
            </a:r>
          </a:p>
          <a:p>
            <a:r>
              <a:rPr lang="en-GB" dirty="0" err="1"/>
              <a:t>Tii</a:t>
            </a:r>
            <a:r>
              <a:rPr lang="en-GB" dirty="0"/>
              <a:t> might flag up that some text also appears in the papers of other students …</a:t>
            </a:r>
          </a:p>
          <a:p>
            <a:r>
              <a:rPr lang="en-GB" dirty="0"/>
              <a:t>Or that particular quotations have been found elsewhere</a:t>
            </a:r>
          </a:p>
          <a:p>
            <a:r>
              <a:rPr lang="en-GB" dirty="0"/>
              <a:t>Many students are reading the same source materials</a:t>
            </a:r>
          </a:p>
          <a:p>
            <a:r>
              <a:rPr lang="en-GB" dirty="0"/>
              <a:t>If their work is correctly referenced, then there is no problem</a:t>
            </a:r>
          </a:p>
        </p:txBody>
      </p:sp>
      <p:pic>
        <p:nvPicPr>
          <p:cNvPr id="4" name="Picture 3">
            <a:extLst>
              <a:ext uri="{FF2B5EF4-FFF2-40B4-BE49-F238E27FC236}">
                <a16:creationId xmlns:a16="http://schemas.microsoft.com/office/drawing/2014/main" id="{57C0BF7D-42A4-4B22-A424-50AE13D73316}"/>
              </a:ext>
            </a:extLst>
          </p:cNvPr>
          <p:cNvPicPr>
            <a:picLocks noChangeAspect="1"/>
          </p:cNvPicPr>
          <p:nvPr/>
        </p:nvPicPr>
        <p:blipFill>
          <a:blip r:embed="rId3"/>
          <a:stretch>
            <a:fillRect/>
          </a:stretch>
        </p:blipFill>
        <p:spPr>
          <a:xfrm>
            <a:off x="7387347" y="177800"/>
            <a:ext cx="3966452" cy="1338678"/>
          </a:xfrm>
          <a:prstGeom prst="rect">
            <a:avLst/>
          </a:prstGeom>
        </p:spPr>
      </p:pic>
      <p:pic>
        <p:nvPicPr>
          <p:cNvPr id="6" name="Picture 5">
            <a:extLst>
              <a:ext uri="{FF2B5EF4-FFF2-40B4-BE49-F238E27FC236}">
                <a16:creationId xmlns:a16="http://schemas.microsoft.com/office/drawing/2014/main" id="{675106DF-25B1-4402-9AF6-1CD5CB489B0F}"/>
              </a:ext>
            </a:extLst>
          </p:cNvPr>
          <p:cNvPicPr>
            <a:picLocks noChangeAspect="1"/>
          </p:cNvPicPr>
          <p:nvPr/>
        </p:nvPicPr>
        <p:blipFill>
          <a:blip r:embed="rId4"/>
          <a:stretch>
            <a:fillRect/>
          </a:stretch>
        </p:blipFill>
        <p:spPr>
          <a:xfrm>
            <a:off x="6096000" y="1688724"/>
            <a:ext cx="5872902" cy="1105488"/>
          </a:xfrm>
          <a:prstGeom prst="rect">
            <a:avLst/>
          </a:prstGeom>
        </p:spPr>
      </p:pic>
      <p:pic>
        <p:nvPicPr>
          <p:cNvPr id="7" name="Picture 6">
            <a:extLst>
              <a:ext uri="{FF2B5EF4-FFF2-40B4-BE49-F238E27FC236}">
                <a16:creationId xmlns:a16="http://schemas.microsoft.com/office/drawing/2014/main" id="{5952448E-84FF-414E-89A5-BC73BA90857C}"/>
              </a:ext>
            </a:extLst>
          </p:cNvPr>
          <p:cNvPicPr>
            <a:picLocks noChangeAspect="1"/>
          </p:cNvPicPr>
          <p:nvPr/>
        </p:nvPicPr>
        <p:blipFill>
          <a:blip r:embed="rId5"/>
          <a:stretch>
            <a:fillRect/>
          </a:stretch>
        </p:blipFill>
        <p:spPr>
          <a:xfrm>
            <a:off x="6764254" y="3128607"/>
            <a:ext cx="4457927" cy="3343445"/>
          </a:xfrm>
          <a:prstGeom prst="rect">
            <a:avLst/>
          </a:prstGeom>
        </p:spPr>
      </p:pic>
    </p:spTree>
    <p:custDataLst>
      <p:tags r:id="rId1"/>
    </p:custDataLst>
    <p:extLst>
      <p:ext uri="{BB962C8B-B14F-4D97-AF65-F5344CB8AC3E}">
        <p14:creationId xmlns:p14="http://schemas.microsoft.com/office/powerpoint/2010/main" val="394858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ACF4-5C9A-44DA-9088-A229156EFF07}"/>
              </a:ext>
            </a:extLst>
          </p:cNvPr>
          <p:cNvSpPr>
            <a:spLocks noGrp="1"/>
          </p:cNvSpPr>
          <p:nvPr>
            <p:ph type="title"/>
          </p:nvPr>
        </p:nvSpPr>
        <p:spPr>
          <a:xfrm>
            <a:off x="6553200" y="365125"/>
            <a:ext cx="4800600" cy="976787"/>
          </a:xfrm>
        </p:spPr>
        <p:txBody>
          <a:bodyPr>
            <a:noAutofit/>
          </a:bodyPr>
          <a:lstStyle/>
          <a:p>
            <a:pPr algn="r"/>
            <a:r>
              <a:rPr lang="en-GB" sz="6000" dirty="0"/>
              <a:t>Poor practice</a:t>
            </a:r>
          </a:p>
        </p:txBody>
      </p:sp>
      <p:sp>
        <p:nvSpPr>
          <p:cNvPr id="4" name="TextBox 3">
            <a:extLst>
              <a:ext uri="{FF2B5EF4-FFF2-40B4-BE49-F238E27FC236}">
                <a16:creationId xmlns:a16="http://schemas.microsoft.com/office/drawing/2014/main" id="{5DBF174A-7ABB-4C43-8E52-F46E4CC5BFA6}"/>
              </a:ext>
            </a:extLst>
          </p:cNvPr>
          <p:cNvSpPr txBox="1"/>
          <p:nvPr/>
        </p:nvSpPr>
        <p:spPr>
          <a:xfrm>
            <a:off x="666184" y="302359"/>
            <a:ext cx="4630093" cy="6124754"/>
          </a:xfrm>
          <a:prstGeom prst="rect">
            <a:avLst/>
          </a:prstGeom>
          <a:noFill/>
        </p:spPr>
        <p:txBody>
          <a:bodyPr wrap="square" rtlCol="0">
            <a:spAutoFit/>
          </a:bodyPr>
          <a:lstStyle/>
          <a:p>
            <a:pPr marL="285750" indent="-285750">
              <a:buFont typeface="Arial" panose="020B0604020202020204" pitchFamily="34" charset="0"/>
              <a:buChar char="•"/>
            </a:pPr>
            <a:r>
              <a:rPr lang="en-GB" sz="2800" dirty="0"/>
              <a:t>While some students pick up on academic conventions quickly, others might take a bit more time for the penny to drop</a:t>
            </a:r>
          </a:p>
          <a:p>
            <a:pPr marL="285750" indent="-285750">
              <a:buFont typeface="Arial" panose="020B0604020202020204" pitchFamily="34" charset="0"/>
              <a:buChar char="•"/>
            </a:pPr>
            <a:r>
              <a:rPr lang="en-GB" sz="2800" dirty="0"/>
              <a:t>Poor practice is not AM</a:t>
            </a:r>
          </a:p>
          <a:p>
            <a:pPr marL="285750" indent="-285750">
              <a:buFont typeface="Arial" panose="020B0604020202020204" pitchFamily="34" charset="0"/>
              <a:buChar char="•"/>
            </a:pPr>
            <a:r>
              <a:rPr lang="en-GB" sz="2800" dirty="0"/>
              <a:t>Poor practice affords the opportunity for Module Tutors to reinforce the importance of correct referencing </a:t>
            </a:r>
          </a:p>
          <a:p>
            <a:pPr marL="285750" indent="-285750">
              <a:buFont typeface="Arial" panose="020B0604020202020204" pitchFamily="34" charset="0"/>
              <a:buChar char="•"/>
            </a:pPr>
            <a:r>
              <a:rPr lang="en-GB" sz="2800" dirty="0"/>
              <a:t>We may see poor practice at Level 4, particular in the first term of the first year</a:t>
            </a:r>
          </a:p>
        </p:txBody>
      </p:sp>
      <p:pic>
        <p:nvPicPr>
          <p:cNvPr id="8" name="Picture 7">
            <a:extLst>
              <a:ext uri="{FF2B5EF4-FFF2-40B4-BE49-F238E27FC236}">
                <a16:creationId xmlns:a16="http://schemas.microsoft.com/office/drawing/2014/main" id="{A5F47DFD-8CB1-42DD-9EEA-946E10467EEA}"/>
              </a:ext>
            </a:extLst>
          </p:cNvPr>
          <p:cNvPicPr>
            <a:picLocks noChangeAspect="1"/>
          </p:cNvPicPr>
          <p:nvPr/>
        </p:nvPicPr>
        <p:blipFill>
          <a:blip r:embed="rId3"/>
          <a:stretch>
            <a:fillRect/>
          </a:stretch>
        </p:blipFill>
        <p:spPr>
          <a:xfrm>
            <a:off x="5037914" y="2676079"/>
            <a:ext cx="6776576" cy="183063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9" name="TextBox 8">
            <a:extLst>
              <a:ext uri="{FF2B5EF4-FFF2-40B4-BE49-F238E27FC236}">
                <a16:creationId xmlns:a16="http://schemas.microsoft.com/office/drawing/2014/main" id="{F587957B-6B89-4919-BB5D-291B4690712B}"/>
              </a:ext>
            </a:extLst>
          </p:cNvPr>
          <p:cNvSpPr txBox="1"/>
          <p:nvPr/>
        </p:nvSpPr>
        <p:spPr>
          <a:xfrm>
            <a:off x="5897813" y="5703683"/>
            <a:ext cx="5767812" cy="707886"/>
          </a:xfrm>
          <a:prstGeom prst="rect">
            <a:avLst/>
          </a:prstGeom>
          <a:noFill/>
        </p:spPr>
        <p:txBody>
          <a:bodyPr wrap="square" rtlCol="0">
            <a:spAutoFit/>
          </a:bodyPr>
          <a:lstStyle/>
          <a:p>
            <a:pPr algn="r"/>
            <a:r>
              <a:rPr lang="en-GB" sz="4000" dirty="0"/>
              <a:t>AM Guidelines (s.28) </a:t>
            </a:r>
          </a:p>
        </p:txBody>
      </p:sp>
    </p:spTree>
    <p:custDataLst>
      <p:tags r:id="rId1"/>
    </p:custDataLst>
    <p:extLst>
      <p:ext uri="{BB962C8B-B14F-4D97-AF65-F5344CB8AC3E}">
        <p14:creationId xmlns:p14="http://schemas.microsoft.com/office/powerpoint/2010/main" val="1865619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anim calcmode="lin" valueType="num">
                                      <p:cBhvr>
                                        <p:cTn id="38" dur="1000" fill="hold"/>
                                        <p:tgtEl>
                                          <p:spTgt spid="8"/>
                                        </p:tgtEl>
                                        <p:attrNameLst>
                                          <p:attrName>ppt_x</p:attrName>
                                        </p:attrNameLst>
                                      </p:cBhvr>
                                      <p:tavLst>
                                        <p:tav tm="0">
                                          <p:val>
                                            <p:strVal val="#ppt_x"/>
                                          </p:val>
                                        </p:tav>
                                        <p:tav tm="100000">
                                          <p:val>
                                            <p:strVal val="#ppt_x"/>
                                          </p:val>
                                        </p:tav>
                                      </p:tavLst>
                                    </p:anim>
                                    <p:anim calcmode="lin" valueType="num">
                                      <p:cBhvr>
                                        <p:cTn id="3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1595" y="159465"/>
            <a:ext cx="8610600" cy="1293028"/>
          </a:xfrm>
        </p:spPr>
        <p:txBody>
          <a:bodyPr>
            <a:normAutofit fontScale="90000"/>
          </a:bodyPr>
          <a:lstStyle/>
          <a:p>
            <a:r>
              <a:rPr lang="en-GB" dirty="0">
                <a:latin typeface="Calibri" panose="020F0502020204030204" pitchFamily="34" charset="0"/>
                <a:ea typeface="Calibri" panose="020F0502020204030204" pitchFamily="34" charset="0"/>
                <a:cs typeface="Times New Roman" panose="02020603050405020304" pitchFamily="18" charset="0"/>
              </a:rPr>
              <a:t>Avoid engaging in </a:t>
            </a: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Academic Misconduct</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Rectangle 3"/>
          <p:cNvSpPr/>
          <p:nvPr/>
        </p:nvSpPr>
        <p:spPr>
          <a:xfrm>
            <a:off x="569117" y="1197670"/>
            <a:ext cx="9514114" cy="5500865"/>
          </a:xfrm>
          <a:prstGeom prst="rect">
            <a:avLst/>
          </a:prstGeom>
        </p:spPr>
        <p:txBody>
          <a:bodyPr wrap="square">
            <a:spAutoFit/>
          </a:bodyPr>
          <a:lstStyle/>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Lecturers </a:t>
            </a:r>
          </a:p>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Guide students to develop good academic practice – Encourage students to read and reference published work.  </a:t>
            </a:r>
          </a:p>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Students </a:t>
            </a:r>
          </a:p>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Need to learn how to cite published sources correctly.</a:t>
            </a:r>
            <a:br>
              <a:rPr lang="en-GB" sz="2600" dirty="0">
                <a:latin typeface="Calibri" panose="020F0502020204030204" pitchFamily="34" charset="0"/>
                <a:ea typeface="Calibri" panose="020F0502020204030204" pitchFamily="34" charset="0"/>
                <a:cs typeface="Times New Roman" panose="02020603050405020304" pitchFamily="18" charset="0"/>
              </a:rPr>
            </a:br>
            <a:endParaRPr lang="en-GB" sz="2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Your lecturers need to be able to grade you on what </a:t>
            </a:r>
            <a:r>
              <a:rPr lang="en-GB" sz="2600" b="1" dirty="0">
                <a:latin typeface="Calibri" panose="020F0502020204030204" pitchFamily="34" charset="0"/>
                <a:ea typeface="Calibri" panose="020F0502020204030204" pitchFamily="34" charset="0"/>
                <a:cs typeface="Times New Roman" panose="02020603050405020304" pitchFamily="18" charset="0"/>
              </a:rPr>
              <a:t>you</a:t>
            </a:r>
            <a:r>
              <a:rPr lang="en-GB" sz="2600" dirty="0">
                <a:latin typeface="Calibri" panose="020F0502020204030204" pitchFamily="34" charset="0"/>
                <a:ea typeface="Calibri" panose="020F0502020204030204" pitchFamily="34" charset="0"/>
                <a:cs typeface="Times New Roman" panose="02020603050405020304" pitchFamily="18" charset="0"/>
              </a:rPr>
              <a:t> have </a:t>
            </a:r>
            <a:r>
              <a:rPr lang="en-GB" sz="2600" b="1" dirty="0">
                <a:latin typeface="Calibri" panose="020F0502020204030204" pitchFamily="34" charset="0"/>
                <a:ea typeface="Calibri" panose="020F0502020204030204" pitchFamily="34" charset="0"/>
                <a:cs typeface="Times New Roman" panose="02020603050405020304" pitchFamily="18" charset="0"/>
              </a:rPr>
              <a:t>learned</a:t>
            </a:r>
            <a:r>
              <a:rPr lang="en-GB" sz="2600" dirty="0">
                <a:latin typeface="Calibri" panose="020F0502020204030204" pitchFamily="34" charset="0"/>
                <a:ea typeface="Calibri" panose="020F0502020204030204" pitchFamily="34" charset="0"/>
                <a:cs typeface="Times New Roman" panose="02020603050405020304" pitchFamily="18" charset="0"/>
              </a:rPr>
              <a:t> and </a:t>
            </a:r>
            <a:r>
              <a:rPr lang="en-GB" sz="2600" b="1" dirty="0">
                <a:latin typeface="Calibri" panose="020F0502020204030204" pitchFamily="34" charset="0"/>
                <a:ea typeface="Calibri" panose="020F0502020204030204" pitchFamily="34" charset="0"/>
                <a:cs typeface="Times New Roman" panose="02020603050405020304" pitchFamily="18" charset="0"/>
              </a:rPr>
              <a:t>understood</a:t>
            </a:r>
            <a:r>
              <a:rPr lang="en-GB" sz="2600" dirty="0">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You have to be able to </a:t>
            </a:r>
            <a:r>
              <a:rPr lang="en-GB" sz="2600" b="1" dirty="0">
                <a:latin typeface="Calibri" panose="020F0502020204030204" pitchFamily="34" charset="0"/>
                <a:ea typeface="Calibri" panose="020F0502020204030204" pitchFamily="34" charset="0"/>
                <a:cs typeface="Times New Roman" panose="02020603050405020304" pitchFamily="18" charset="0"/>
              </a:rPr>
              <a:t>demonstrate your learning </a:t>
            </a:r>
            <a:r>
              <a:rPr lang="en-GB" sz="2600" dirty="0">
                <a:latin typeface="Calibri" panose="020F0502020204030204" pitchFamily="34" charset="0"/>
                <a:ea typeface="Calibri" panose="020F0502020204030204" pitchFamily="34" charset="0"/>
                <a:cs typeface="Times New Roman" panose="02020603050405020304" pitchFamily="18" charset="0"/>
              </a:rPr>
              <a:t>progression.</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543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365125"/>
            <a:ext cx="5771322" cy="1325563"/>
          </a:xfrm>
        </p:spPr>
        <p:txBody>
          <a:bodyPr>
            <a:noAutofit/>
          </a:bodyPr>
          <a:lstStyle/>
          <a:p>
            <a:r>
              <a:rPr lang="en-GB" sz="6000" dirty="0"/>
              <a:t>Hope this helps</a:t>
            </a:r>
          </a:p>
        </p:txBody>
      </p:sp>
      <p:sp>
        <p:nvSpPr>
          <p:cNvPr id="7" name="TextBox 6"/>
          <p:cNvSpPr txBox="1"/>
          <p:nvPr/>
        </p:nvSpPr>
        <p:spPr>
          <a:xfrm>
            <a:off x="6346029" y="2120357"/>
            <a:ext cx="4815191" cy="3139321"/>
          </a:xfrm>
          <a:prstGeom prst="rect">
            <a:avLst/>
          </a:prstGeom>
          <a:noFill/>
        </p:spPr>
        <p:txBody>
          <a:bodyPr wrap="square" rtlCol="0">
            <a:spAutoFit/>
          </a:bodyPr>
          <a:lstStyle/>
          <a:p>
            <a:pPr algn="ctr"/>
            <a:r>
              <a:rPr lang="en-GB" sz="6000" dirty="0" err="1"/>
              <a:t>Diolch</a:t>
            </a:r>
            <a:endParaRPr lang="en-GB" sz="6000" dirty="0"/>
          </a:p>
          <a:p>
            <a:pPr algn="ctr"/>
            <a:endParaRPr lang="en-GB" sz="6000" dirty="0"/>
          </a:p>
          <a:p>
            <a:pPr algn="ctr"/>
            <a:r>
              <a:rPr lang="en-GB" sz="6000" dirty="0"/>
              <a:t>Thank you</a:t>
            </a:r>
          </a:p>
          <a:p>
            <a:endParaRPr lang="en-GB" dirty="0"/>
          </a:p>
        </p:txBody>
      </p:sp>
      <p:pic>
        <p:nvPicPr>
          <p:cNvPr id="2" name="Picture 1">
            <a:extLst>
              <a:ext uri="{FF2B5EF4-FFF2-40B4-BE49-F238E27FC236}">
                <a16:creationId xmlns:a16="http://schemas.microsoft.com/office/drawing/2014/main" id="{05F8EEC3-11E9-4BFD-A9BE-86E14689D684}"/>
              </a:ext>
            </a:extLst>
          </p:cNvPr>
          <p:cNvPicPr>
            <a:picLocks noChangeAspect="1"/>
          </p:cNvPicPr>
          <p:nvPr/>
        </p:nvPicPr>
        <p:blipFill>
          <a:blip r:embed="rId2"/>
          <a:stretch>
            <a:fillRect/>
          </a:stretch>
        </p:blipFill>
        <p:spPr>
          <a:xfrm>
            <a:off x="1030780" y="1761204"/>
            <a:ext cx="4029075" cy="3857625"/>
          </a:xfrm>
          <a:prstGeom prst="rect">
            <a:avLst/>
          </a:prstGeom>
        </p:spPr>
      </p:pic>
    </p:spTree>
    <p:extLst>
      <p:ext uri="{BB962C8B-B14F-4D97-AF65-F5344CB8AC3E}">
        <p14:creationId xmlns:p14="http://schemas.microsoft.com/office/powerpoint/2010/main" val="330730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7475F-13A9-55B3-3C75-4109ACB052A5}"/>
              </a:ext>
            </a:extLst>
          </p:cNvPr>
          <p:cNvSpPr>
            <a:spLocks noGrp="1"/>
          </p:cNvSpPr>
          <p:nvPr>
            <p:ph type="title"/>
          </p:nvPr>
        </p:nvSpPr>
        <p:spPr/>
        <p:txBody>
          <a:bodyPr/>
          <a:lstStyle/>
          <a:p>
            <a:r>
              <a:rPr lang="en-GB" dirty="0"/>
              <a:t>Example of Initial Poor Practice Letter</a:t>
            </a:r>
          </a:p>
        </p:txBody>
      </p:sp>
      <p:pic>
        <p:nvPicPr>
          <p:cNvPr id="4" name="Picture 3">
            <a:extLst>
              <a:ext uri="{FF2B5EF4-FFF2-40B4-BE49-F238E27FC236}">
                <a16:creationId xmlns:a16="http://schemas.microsoft.com/office/drawing/2014/main" id="{76671727-B6C0-03FF-52DE-80C87520CCEC}"/>
              </a:ext>
            </a:extLst>
          </p:cNvPr>
          <p:cNvPicPr>
            <a:picLocks noChangeAspect="1"/>
          </p:cNvPicPr>
          <p:nvPr/>
        </p:nvPicPr>
        <p:blipFill>
          <a:blip r:embed="rId2"/>
          <a:stretch>
            <a:fillRect/>
          </a:stretch>
        </p:blipFill>
        <p:spPr>
          <a:xfrm>
            <a:off x="2978012" y="1470369"/>
            <a:ext cx="6076950" cy="522922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9830836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4|0.2|0.2|0.3|0.3|0.3"/>
</p:tagLst>
</file>

<file path=ppt/tags/tag2.xml><?xml version="1.0" encoding="utf-8"?>
<p:tagLst xmlns:a="http://schemas.openxmlformats.org/drawingml/2006/main" xmlns:r="http://schemas.openxmlformats.org/officeDocument/2006/relationships" xmlns:p="http://schemas.openxmlformats.org/presentationml/2006/main">
  <p:tag name="TIMING" val="|1|1.4|1.4|2"/>
</p:tagLst>
</file>

<file path=ppt/tags/tag3.xml><?xml version="1.0" encoding="utf-8"?>
<p:tagLst xmlns:a="http://schemas.openxmlformats.org/drawingml/2006/main" xmlns:r="http://schemas.openxmlformats.org/officeDocument/2006/relationships" xmlns:p="http://schemas.openxmlformats.org/presentationml/2006/main">
  <p:tag name="TIMING" val="|0.7"/>
</p:tagLst>
</file>

<file path=ppt/tags/tag4.xml><?xml version="1.0" encoding="utf-8"?>
<p:tagLst xmlns:a="http://schemas.openxmlformats.org/drawingml/2006/main" xmlns:r="http://schemas.openxmlformats.org/officeDocument/2006/relationships" xmlns:p="http://schemas.openxmlformats.org/presentationml/2006/main">
  <p:tag name="TIMING" val="|0.4|6|30.7"/>
</p:tagLst>
</file>

<file path=ppt/tags/tag5.xml><?xml version="1.0" encoding="utf-8"?>
<p:tagLst xmlns:a="http://schemas.openxmlformats.org/drawingml/2006/main" xmlns:r="http://schemas.openxmlformats.org/officeDocument/2006/relationships" xmlns:p="http://schemas.openxmlformats.org/presentationml/2006/main">
  <p:tag name="TIMING" val="|0.4|0.6|0.9"/>
</p:tagLst>
</file>

<file path=ppt/tags/tag6.xml><?xml version="1.0" encoding="utf-8"?>
<p:tagLst xmlns:a="http://schemas.openxmlformats.org/drawingml/2006/main" xmlns:r="http://schemas.openxmlformats.org/officeDocument/2006/relationships" xmlns:p="http://schemas.openxmlformats.org/presentationml/2006/main">
  <p:tag name="TIMING" val="|0.4|2|2.3|1.4|8.3|0.8|3.1|0.6"/>
</p:tagLst>
</file>

<file path=ppt/tags/tag7.xml><?xml version="1.0" encoding="utf-8"?>
<p:tagLst xmlns:a="http://schemas.openxmlformats.org/drawingml/2006/main" xmlns:r="http://schemas.openxmlformats.org/officeDocument/2006/relationships" xmlns:p="http://schemas.openxmlformats.org/presentationml/2006/main">
  <p:tag name="TIMING" val="|0.8|1.1|0.9"/>
</p:tagLst>
</file>

<file path=ppt/tags/tag8.xml><?xml version="1.0" encoding="utf-8"?>
<p:tagLst xmlns:a="http://schemas.openxmlformats.org/drawingml/2006/main" xmlns:r="http://schemas.openxmlformats.org/officeDocument/2006/relationships" xmlns:p="http://schemas.openxmlformats.org/presentationml/2006/main">
  <p:tag name="TIMING" val="|1|0.7"/>
</p:tagLst>
</file>

<file path=ppt/tags/tag9.xml><?xml version="1.0" encoding="utf-8"?>
<p:tagLst xmlns:a="http://schemas.openxmlformats.org/drawingml/2006/main" xmlns:r="http://schemas.openxmlformats.org/officeDocument/2006/relationships" xmlns:p="http://schemas.openxmlformats.org/presentationml/2006/main">
  <p:tag name="TIMING" val="|1.1|1.7|6.9"/>
</p:tagLst>
</file>

<file path=ppt/tags/tag10.xml><?xml version="1.0" encoding="utf-8"?>
<p:tagLst xmlns:a="http://schemas.openxmlformats.org/drawingml/2006/main" xmlns:r="http://schemas.openxmlformats.org/officeDocument/2006/relationships" xmlns:p="http://schemas.openxmlformats.org/presentationml/2006/main">
  <p:tag name="TIMING" val="|0.4|1.4|1|1|1|7.1"/>
</p:tagLst>
</file>

<file path=ppt/tags/tag11.xml><?xml version="1.0" encoding="utf-8"?>
<p:tagLst xmlns:a="http://schemas.openxmlformats.org/drawingml/2006/main" xmlns:r="http://schemas.openxmlformats.org/officeDocument/2006/relationships" xmlns:p="http://schemas.openxmlformats.org/presentationml/2006/main">
  <p:tag name="TIMING" val="|2.2|0.6|2.9|0.9|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1067</Words>
  <Application>Microsoft Office PowerPoint</Application>
  <PresentationFormat>Widescreen</PresentationFormat>
  <Paragraphs>104</Paragraphs>
  <Slides>17</Slides>
  <Notes>4</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Source Sans Pro</vt:lpstr>
      <vt:lpstr>Office Theme</vt:lpstr>
      <vt:lpstr>   Academic Misconduct Guide  Institute  of Management and Health 2023</vt:lpstr>
      <vt:lpstr>Academic Misconduct Coordinator (AMC)</vt:lpstr>
      <vt:lpstr>Contents</vt:lpstr>
      <vt:lpstr>Requirements of the Academic Misconduct (AM) policy</vt:lpstr>
      <vt:lpstr>Academic Quality Handbook 2023-24</vt:lpstr>
      <vt:lpstr>Definition</vt:lpstr>
      <vt:lpstr>Identifying AM (s.10)</vt:lpstr>
      <vt:lpstr>Initial Investigation (s.11)</vt:lpstr>
      <vt:lpstr>Identifying AM (other than in examinations)</vt:lpstr>
      <vt:lpstr>Initial Investigation</vt:lpstr>
      <vt:lpstr>Guidance and Forms </vt:lpstr>
      <vt:lpstr>Penalties</vt:lpstr>
      <vt:lpstr>PowerPoint Presentation</vt:lpstr>
      <vt:lpstr>Poor practice</vt:lpstr>
      <vt:lpstr>Avoid engaging in  Academic Misconduct </vt:lpstr>
      <vt:lpstr>Hope this helps</vt:lpstr>
      <vt:lpstr>Example of Initial Poor Practice Letter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Unfair Practice at SHOE Swansea</dc:title>
  <dc:creator>Mike Durke</dc:creator>
  <cp:lastModifiedBy>Roisin Mullins</cp:lastModifiedBy>
  <cp:revision>51</cp:revision>
  <dcterms:created xsi:type="dcterms:W3CDTF">2016-06-07T10:08:44Z</dcterms:created>
  <dcterms:modified xsi:type="dcterms:W3CDTF">2023-10-06T14:51:55Z</dcterms:modified>
</cp:coreProperties>
</file>