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handoutMasterIdLst>
    <p:handoutMasterId r:id="rId12"/>
  </p:handoutMasterIdLst>
  <p:sldIdLst>
    <p:sldId id="277" r:id="rId2"/>
    <p:sldId id="331" r:id="rId3"/>
    <p:sldId id="257" r:id="rId4"/>
    <p:sldId id="332" r:id="rId5"/>
    <p:sldId id="258" r:id="rId6"/>
    <p:sldId id="259" r:id="rId7"/>
    <p:sldId id="333" r:id="rId8"/>
    <p:sldId id="260" r:id="rId9"/>
    <p:sldId id="261" r:id="rId1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107" d="100"/>
          <a:sy n="107" d="100"/>
        </p:scale>
        <p:origin x="158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26/10/2021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26/10/2021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26/10/2021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26/10/2021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26/10/2021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26/10/2021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26/10/2021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26/10/2021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26/10/2021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26/10/2021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26/10/2021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26/10/2021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ACCA6019 </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Emerging Trends</a:t>
            </a:r>
          </a:p>
          <a:p>
            <a:pPr eaLnBrk="1" hangingPunct="1"/>
            <a:r>
              <a:rPr lang="en-GB" altLang="en-US" dirty="0">
                <a:solidFill>
                  <a:schemeClr val="tx1"/>
                </a:solidFill>
              </a:rPr>
              <a:t>Week 1</a:t>
            </a:r>
          </a:p>
          <a:p>
            <a:pPr eaLnBrk="1" hangingPunct="1"/>
            <a:endParaRPr lang="en-GB" altLang="en-US" dirty="0">
              <a:solidFill>
                <a:schemeClr val="tx1"/>
              </a:solidFill>
            </a:endParaRPr>
          </a:p>
          <a:p>
            <a:pPr eaLnBrk="1" hangingPunct="1"/>
            <a:r>
              <a:rPr lang="en-GB" altLang="en-US" dirty="0">
                <a:solidFill>
                  <a:schemeClr val="tx1"/>
                </a:solidFill>
              </a:rPr>
              <a:t>Introduction</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Module Learning Outcomes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pPr eaLnBrk="1" hangingPunct="1">
              <a:defRPr/>
            </a:pPr>
            <a:endParaRPr lang="en-GB" altLang="en-US" sz="2400" dirty="0"/>
          </a:p>
          <a:p>
            <a:pPr lvl="0" fontAlgn="auto" hangingPunct="1"/>
            <a:r>
              <a:rPr lang="en-GB" sz="2400" dirty="0"/>
              <a:t>Analyse the principles and concepts associated with an emerging field of computing such as the professional practices being adopted in industry, a novel technology or a new application of an existing technology. </a:t>
            </a:r>
          </a:p>
          <a:p>
            <a:pPr marL="0" lvl="0" indent="0" fontAlgn="auto" hangingPunct="1">
              <a:buNone/>
            </a:pPr>
            <a:endParaRPr lang="en-GB" sz="2400" dirty="0"/>
          </a:p>
          <a:p>
            <a:pPr lvl="0" fontAlgn="auto" hangingPunct="1"/>
            <a:r>
              <a:rPr lang="en-GB" sz="2400" dirty="0"/>
              <a:t>Evaluate the effectiveness, benefits, drawbacks or suitability of deploying appropriate technologies or approaches to the solution of a problem as part of a team and/or as an individual.</a:t>
            </a:r>
          </a:p>
          <a:p>
            <a:endParaRPr lang="en-GB"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AAB94-5360-49DA-B739-22143F646FAE}"/>
              </a:ext>
            </a:extLst>
          </p:cNvPr>
          <p:cNvSpPr>
            <a:spLocks noGrp="1"/>
          </p:cNvSpPr>
          <p:nvPr>
            <p:ph type="title"/>
          </p:nvPr>
        </p:nvSpPr>
        <p:spPr/>
        <p:txBody>
          <a:bodyPr/>
          <a:lstStyle/>
          <a:p>
            <a:r>
              <a:rPr lang="en-GB" dirty="0"/>
              <a:t>Padlet</a:t>
            </a:r>
          </a:p>
        </p:txBody>
      </p:sp>
      <p:sp>
        <p:nvSpPr>
          <p:cNvPr id="3" name="Content Placeholder 2">
            <a:extLst>
              <a:ext uri="{FF2B5EF4-FFF2-40B4-BE49-F238E27FC236}">
                <a16:creationId xmlns:a16="http://schemas.microsoft.com/office/drawing/2014/main" id="{C5D630C5-4EAC-4584-9164-9E75C331202F}"/>
              </a:ext>
            </a:extLst>
          </p:cNvPr>
          <p:cNvSpPr>
            <a:spLocks noGrp="1"/>
          </p:cNvSpPr>
          <p:nvPr>
            <p:ph idx="1"/>
          </p:nvPr>
        </p:nvSpPr>
        <p:spPr/>
        <p:txBody>
          <a:bodyPr/>
          <a:lstStyle/>
          <a:p>
            <a:r>
              <a:rPr lang="en-GB" dirty="0"/>
              <a:t>What are your thoughts on Emerging Trends?</a:t>
            </a:r>
          </a:p>
          <a:p>
            <a:endParaRPr lang="en-GB" dirty="0"/>
          </a:p>
          <a:p>
            <a:r>
              <a:rPr lang="en-GB" dirty="0"/>
              <a:t>Post your ideas on Padlet following the link below.</a:t>
            </a:r>
          </a:p>
          <a:p>
            <a:pPr marL="0" indent="0">
              <a:buNone/>
            </a:pPr>
            <a:r>
              <a:rPr lang="en-GB" dirty="0"/>
              <a:t>https://padlet.com/rjayakumar/xcsyg7qyyc3d5jb</a:t>
            </a:r>
          </a:p>
        </p:txBody>
      </p:sp>
    </p:spTree>
    <p:extLst>
      <p:ext uri="{BB962C8B-B14F-4D97-AF65-F5344CB8AC3E}">
        <p14:creationId xmlns:p14="http://schemas.microsoft.com/office/powerpoint/2010/main" val="3587172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F43C3-5282-4B8D-8E68-59CC4796C516}"/>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76C27EF5-60F5-4523-9BA3-4E307B34DD23}"/>
              </a:ext>
            </a:extLst>
          </p:cNvPr>
          <p:cNvSpPr>
            <a:spLocks noGrp="1"/>
          </p:cNvSpPr>
          <p:nvPr>
            <p:ph idx="1"/>
          </p:nvPr>
        </p:nvSpPr>
        <p:spPr/>
        <p:txBody>
          <a:bodyPr/>
          <a:lstStyle/>
          <a:p>
            <a:r>
              <a:rPr lang="en-GB" dirty="0"/>
              <a:t>Group Project</a:t>
            </a:r>
          </a:p>
          <a:p>
            <a:r>
              <a:rPr lang="en-GB" dirty="0"/>
              <a:t>Individual Report</a:t>
            </a:r>
          </a:p>
        </p:txBody>
      </p:sp>
      <p:sp>
        <p:nvSpPr>
          <p:cNvPr id="4" name="Date Placeholder 3">
            <a:extLst>
              <a:ext uri="{FF2B5EF4-FFF2-40B4-BE49-F238E27FC236}">
                <a16:creationId xmlns:a16="http://schemas.microsoft.com/office/drawing/2014/main" id="{9B5A634D-924D-483D-8EF9-FA90DFA14C64}"/>
              </a:ext>
            </a:extLst>
          </p:cNvPr>
          <p:cNvSpPr>
            <a:spLocks noGrp="1"/>
          </p:cNvSpPr>
          <p:nvPr>
            <p:ph type="dt" sz="half" idx="10"/>
          </p:nvPr>
        </p:nvSpPr>
        <p:spPr/>
        <p:txBody>
          <a:bodyPr/>
          <a:lstStyle/>
          <a:p>
            <a:pPr>
              <a:defRPr/>
            </a:pPr>
            <a:fld id="{2303D31F-598B-47EE-BA37-93F097A3D676}" type="datetime1">
              <a:rPr lang="en-GB" altLang="en-US" smtClean="0"/>
              <a:pPr>
                <a:defRPr/>
              </a:pPr>
              <a:t>26/10/2021</a:t>
            </a:fld>
            <a:endParaRPr lang="en-GB" altLang="en-US"/>
          </a:p>
        </p:txBody>
      </p:sp>
      <p:sp>
        <p:nvSpPr>
          <p:cNvPr id="5" name="Slide Number Placeholder 4">
            <a:extLst>
              <a:ext uri="{FF2B5EF4-FFF2-40B4-BE49-F238E27FC236}">
                <a16:creationId xmlns:a16="http://schemas.microsoft.com/office/drawing/2014/main" id="{18E0BEC8-7459-4648-AFB6-0BBCCDD6BC43}"/>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335748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16687-85EE-42F0-BAFD-51CC143DB75F}"/>
              </a:ext>
            </a:extLst>
          </p:cNvPr>
          <p:cNvSpPr>
            <a:spLocks noGrp="1"/>
          </p:cNvSpPr>
          <p:nvPr>
            <p:ph type="title"/>
          </p:nvPr>
        </p:nvSpPr>
        <p:spPr/>
        <p:txBody>
          <a:bodyPr/>
          <a:lstStyle/>
          <a:p>
            <a:r>
              <a:rPr lang="en-GB" dirty="0"/>
              <a:t>Group Project</a:t>
            </a:r>
          </a:p>
        </p:txBody>
      </p:sp>
      <p:sp>
        <p:nvSpPr>
          <p:cNvPr id="3" name="Content Placeholder 2">
            <a:extLst>
              <a:ext uri="{FF2B5EF4-FFF2-40B4-BE49-F238E27FC236}">
                <a16:creationId xmlns:a16="http://schemas.microsoft.com/office/drawing/2014/main" id="{396DD3A4-0CF8-457B-8814-4C7A58672016}"/>
              </a:ext>
            </a:extLst>
          </p:cNvPr>
          <p:cNvSpPr>
            <a:spLocks noGrp="1"/>
          </p:cNvSpPr>
          <p:nvPr>
            <p:ph idx="1"/>
          </p:nvPr>
        </p:nvSpPr>
        <p:spPr/>
        <p:txBody>
          <a:bodyPr>
            <a:noAutofit/>
          </a:bodyPr>
          <a:lstStyle/>
          <a:p>
            <a:pPr marL="0" indent="0">
              <a:buNone/>
            </a:pPr>
            <a:r>
              <a:rPr lang="en-GB" sz="2000" b="1" dirty="0">
                <a:ea typeface="Times New Roman" panose="02020603050405020304" pitchFamily="18" charset="0"/>
              </a:rPr>
              <a:t>Group criteria</a:t>
            </a:r>
            <a:r>
              <a:rPr lang="en-GB" sz="2000" dirty="0">
                <a:ea typeface="Times New Roman" panose="02020603050405020304" pitchFamily="18" charset="0"/>
              </a:rPr>
              <a:t>:</a:t>
            </a:r>
          </a:p>
          <a:p>
            <a:r>
              <a:rPr lang="en-GB" sz="2000" dirty="0">
                <a:ea typeface="Times New Roman" panose="02020603050405020304" pitchFamily="18" charset="0"/>
              </a:rPr>
              <a:t>Four to six students in a group</a:t>
            </a:r>
          </a:p>
          <a:p>
            <a:r>
              <a:rPr lang="en-GB" sz="2000" dirty="0">
                <a:ea typeface="Times New Roman" panose="02020603050405020304" pitchFamily="18" charset="0"/>
              </a:rPr>
              <a:t>Good mix of different skillset.  </a:t>
            </a:r>
          </a:p>
          <a:p>
            <a:pPr marL="0" indent="0">
              <a:buNone/>
            </a:pPr>
            <a:r>
              <a:rPr lang="en-GB" sz="2000" dirty="0">
                <a:ea typeface="Times New Roman" panose="02020603050405020304" pitchFamily="18" charset="0"/>
              </a:rPr>
              <a:t> </a:t>
            </a:r>
          </a:p>
          <a:p>
            <a:r>
              <a:rPr lang="en-GB" sz="2000" dirty="0">
                <a:ea typeface="Times New Roman" panose="02020603050405020304" pitchFamily="18" charset="0"/>
              </a:rPr>
              <a:t>Your team can choose one from the sample list (see next page) or come up with your own. If choosing your own problem, then you must formally agree your choice with your module leader.</a:t>
            </a:r>
          </a:p>
          <a:p>
            <a:endParaRPr lang="en-GB" sz="2000" dirty="0">
              <a:ea typeface="Times New Roman" panose="02020603050405020304" pitchFamily="18" charset="0"/>
            </a:endParaRPr>
          </a:p>
          <a:p>
            <a:r>
              <a:rPr lang="en-GB" sz="2000" dirty="0">
                <a:ea typeface="Times New Roman" panose="02020603050405020304" pitchFamily="18" charset="0"/>
              </a:rPr>
              <a:t>Your team may utilise MS Teams (or other agreed platform) group that has been set up for this module for discussions, communication, collaboration, file sharing, etc</a:t>
            </a:r>
          </a:p>
          <a:p>
            <a:pPr indent="0">
              <a:buNone/>
            </a:pPr>
            <a:endParaRPr lang="en-GB" sz="2000" dirty="0">
              <a:ea typeface="Times New Roman" panose="02020603050405020304" pitchFamily="18" charset="0"/>
            </a:endParaRPr>
          </a:p>
        </p:txBody>
      </p:sp>
    </p:spTree>
    <p:extLst>
      <p:ext uri="{BB962C8B-B14F-4D97-AF65-F5344CB8AC3E}">
        <p14:creationId xmlns:p14="http://schemas.microsoft.com/office/powerpoint/2010/main" val="3362025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5735E-DFCE-4A5C-A6E3-508955C44D0B}"/>
              </a:ext>
            </a:extLst>
          </p:cNvPr>
          <p:cNvSpPr>
            <a:spLocks noGrp="1"/>
          </p:cNvSpPr>
          <p:nvPr>
            <p:ph type="title"/>
          </p:nvPr>
        </p:nvSpPr>
        <p:spPr/>
        <p:txBody>
          <a:bodyPr/>
          <a:lstStyle/>
          <a:p>
            <a:r>
              <a:rPr lang="en-GB" dirty="0"/>
              <a:t>Delivery</a:t>
            </a:r>
          </a:p>
        </p:txBody>
      </p:sp>
      <p:sp>
        <p:nvSpPr>
          <p:cNvPr id="3" name="Content Placeholder 2">
            <a:extLst>
              <a:ext uri="{FF2B5EF4-FFF2-40B4-BE49-F238E27FC236}">
                <a16:creationId xmlns:a16="http://schemas.microsoft.com/office/drawing/2014/main" id="{DD19C895-7B52-4EF2-8DBA-E560CDDCAE99}"/>
              </a:ext>
            </a:extLst>
          </p:cNvPr>
          <p:cNvSpPr>
            <a:spLocks noGrp="1"/>
          </p:cNvSpPr>
          <p:nvPr>
            <p:ph idx="1"/>
          </p:nvPr>
        </p:nvSpPr>
        <p:spPr/>
        <p:txBody>
          <a:bodyPr>
            <a:noAutofit/>
          </a:bodyPr>
          <a:lstStyle/>
          <a:p>
            <a:pPr marL="257175" indent="-257175">
              <a:buFont typeface="Symbol" panose="05050102010706020507" pitchFamily="18" charset="2"/>
              <a:buChar char=""/>
            </a:pPr>
            <a:r>
              <a:rPr lang="en-GB" sz="2000" dirty="0">
                <a:ea typeface="Times New Roman" panose="02020603050405020304" pitchFamily="18" charset="0"/>
              </a:rPr>
              <a:t>Design a prototype and/or propose a solution to your team’s chosen problem. It does not have to be a 100% working prototype but should demonstrate your innovation and creativity. </a:t>
            </a:r>
          </a:p>
          <a:p>
            <a:pPr marL="257175" indent="-257175">
              <a:buFont typeface="Symbol" panose="05050102010706020507" pitchFamily="18" charset="2"/>
              <a:buChar char=""/>
            </a:pPr>
            <a:endParaRPr lang="en-GB" sz="2000" dirty="0">
              <a:ea typeface="Times New Roman" panose="02020603050405020304" pitchFamily="18" charset="0"/>
            </a:endParaRPr>
          </a:p>
          <a:p>
            <a:pPr marL="257175" indent="-257175">
              <a:buFont typeface="Symbol" panose="05050102010706020507" pitchFamily="18" charset="2"/>
              <a:buChar char=""/>
            </a:pPr>
            <a:r>
              <a:rPr lang="en-GB" sz="2000" dirty="0">
                <a:ea typeface="Times New Roman" panose="02020603050405020304" pitchFamily="18" charset="0"/>
              </a:rPr>
              <a:t>Demonstrate/present your solution by the means of PowerPoint or a poster (30mins max). The structure may include: -</a:t>
            </a:r>
          </a:p>
          <a:p>
            <a:pPr marL="557213" lvl="1" indent="-214313">
              <a:buFont typeface="Courier New" panose="02070309020205020404" pitchFamily="49" charset="0"/>
              <a:buChar char="o"/>
            </a:pPr>
            <a:r>
              <a:rPr lang="en-GB" sz="2000" dirty="0">
                <a:ea typeface="Times New Roman" panose="02020603050405020304" pitchFamily="18" charset="0"/>
              </a:rPr>
              <a:t> introducing your problem, </a:t>
            </a:r>
          </a:p>
          <a:p>
            <a:pPr marL="557213" lvl="1" indent="-214313">
              <a:buFont typeface="Courier New" panose="02070309020205020404" pitchFamily="49" charset="0"/>
              <a:buChar char="o"/>
            </a:pPr>
            <a:r>
              <a:rPr lang="en-GB" sz="2000" dirty="0">
                <a:ea typeface="Times New Roman" panose="02020603050405020304" pitchFamily="18" charset="0"/>
              </a:rPr>
              <a:t>your chosen solution, </a:t>
            </a:r>
          </a:p>
          <a:p>
            <a:pPr marL="557213" lvl="1" indent="-214313">
              <a:buFont typeface="Courier New" panose="02070309020205020404" pitchFamily="49" charset="0"/>
              <a:buChar char="o"/>
            </a:pPr>
            <a:r>
              <a:rPr lang="en-GB" sz="2000" dirty="0">
                <a:ea typeface="Times New Roman" panose="02020603050405020304" pitchFamily="18" charset="0"/>
              </a:rPr>
              <a:t>financial options, </a:t>
            </a:r>
          </a:p>
          <a:p>
            <a:pPr marL="557213" lvl="1" indent="-214313">
              <a:buFont typeface="Courier New" panose="02070309020205020404" pitchFamily="49" charset="0"/>
              <a:buChar char="o"/>
            </a:pPr>
            <a:r>
              <a:rPr lang="en-GB" sz="2000" dirty="0">
                <a:ea typeface="Times New Roman" panose="02020603050405020304" pitchFamily="18" charset="0"/>
              </a:rPr>
              <a:t>the journey from start to end, </a:t>
            </a:r>
          </a:p>
        </p:txBody>
      </p:sp>
    </p:spTree>
    <p:extLst>
      <p:ext uri="{BB962C8B-B14F-4D97-AF65-F5344CB8AC3E}">
        <p14:creationId xmlns:p14="http://schemas.microsoft.com/office/powerpoint/2010/main" val="639225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46DF2-8870-48B7-860F-8F0CF51E036F}"/>
              </a:ext>
            </a:extLst>
          </p:cNvPr>
          <p:cNvSpPr>
            <a:spLocks noGrp="1"/>
          </p:cNvSpPr>
          <p:nvPr>
            <p:ph type="title"/>
          </p:nvPr>
        </p:nvSpPr>
        <p:spPr/>
        <p:txBody>
          <a:bodyPr/>
          <a:lstStyle/>
          <a:p>
            <a:r>
              <a:rPr lang="en-GB" dirty="0"/>
              <a:t>Delivery</a:t>
            </a:r>
          </a:p>
        </p:txBody>
      </p:sp>
      <p:sp>
        <p:nvSpPr>
          <p:cNvPr id="3" name="Content Placeholder 2">
            <a:extLst>
              <a:ext uri="{FF2B5EF4-FFF2-40B4-BE49-F238E27FC236}">
                <a16:creationId xmlns:a16="http://schemas.microsoft.com/office/drawing/2014/main" id="{E003B567-D0A3-4176-B398-876E395D6306}"/>
              </a:ext>
            </a:extLst>
          </p:cNvPr>
          <p:cNvSpPr>
            <a:spLocks noGrp="1"/>
          </p:cNvSpPr>
          <p:nvPr>
            <p:ph idx="1"/>
          </p:nvPr>
        </p:nvSpPr>
        <p:spPr/>
        <p:txBody>
          <a:bodyPr/>
          <a:lstStyle/>
          <a:p>
            <a:pPr marL="342900" lvl="1" indent="0">
              <a:buNone/>
            </a:pPr>
            <a:endParaRPr lang="en-GB" sz="2000" dirty="0">
              <a:ea typeface="Times New Roman" panose="02020603050405020304" pitchFamily="18" charset="0"/>
            </a:endParaRPr>
          </a:p>
          <a:p>
            <a:pPr marL="557213" lvl="1" indent="-214313">
              <a:buFont typeface="Courier New" panose="02070309020205020404" pitchFamily="49" charset="0"/>
              <a:buChar char="o"/>
            </a:pPr>
            <a:r>
              <a:rPr lang="en-GB" sz="2000" dirty="0">
                <a:ea typeface="Times New Roman" panose="02020603050405020304" pitchFamily="18" charset="0"/>
              </a:rPr>
              <a:t>how your team reached the goal, </a:t>
            </a:r>
          </a:p>
          <a:p>
            <a:pPr marL="557213" lvl="1" indent="-214313">
              <a:buFont typeface="Courier New" panose="02070309020205020404" pitchFamily="49" charset="0"/>
              <a:buChar char="o"/>
            </a:pPr>
            <a:r>
              <a:rPr lang="en-GB" sz="2000" dirty="0">
                <a:ea typeface="Times New Roman" panose="02020603050405020304" pitchFamily="18" charset="0"/>
              </a:rPr>
              <a:t>adaptability to changes, </a:t>
            </a:r>
          </a:p>
          <a:p>
            <a:pPr marL="557213" lvl="1" indent="-214313">
              <a:buFont typeface="Courier New" panose="02070309020205020404" pitchFamily="49" charset="0"/>
              <a:buChar char="o"/>
            </a:pPr>
            <a:r>
              <a:rPr lang="en-GB" sz="2000" dirty="0">
                <a:ea typeface="Times New Roman" panose="02020603050405020304" pitchFamily="18" charset="0"/>
              </a:rPr>
              <a:t>sustainability, security, impact of software/hardware licencing, etc. </a:t>
            </a:r>
          </a:p>
          <a:p>
            <a:pPr marL="342900" lvl="1" indent="0">
              <a:buNone/>
            </a:pPr>
            <a:endParaRPr lang="en-GB" sz="2000" dirty="0">
              <a:ea typeface="Times New Roman" panose="02020603050405020304" pitchFamily="18" charset="0"/>
            </a:endParaRPr>
          </a:p>
          <a:p>
            <a:r>
              <a:rPr lang="en-GB" sz="2000" dirty="0">
                <a:ea typeface="Times New Roman" panose="02020603050405020304" pitchFamily="18" charset="0"/>
              </a:rPr>
              <a:t>Individual reflective journal (not more than 1000 words). This may include your experience of working within a team, how well everyone in your team performed (include a rating out of 5), as well as an evaluation of your design’s/solution’s limitations and any risk factors encountered</a:t>
            </a:r>
            <a:endParaRPr lang="en-GB" sz="2000" dirty="0"/>
          </a:p>
          <a:p>
            <a:pPr marL="0" indent="0">
              <a:buNone/>
            </a:pPr>
            <a:endParaRPr lang="en-GB" sz="2000" dirty="0"/>
          </a:p>
          <a:p>
            <a:endParaRPr lang="en-GB" dirty="0"/>
          </a:p>
        </p:txBody>
      </p:sp>
      <p:sp>
        <p:nvSpPr>
          <p:cNvPr id="4" name="Date Placeholder 3">
            <a:extLst>
              <a:ext uri="{FF2B5EF4-FFF2-40B4-BE49-F238E27FC236}">
                <a16:creationId xmlns:a16="http://schemas.microsoft.com/office/drawing/2014/main" id="{CAC40780-F29D-4C86-A057-2E0BD6CA7C1C}"/>
              </a:ext>
            </a:extLst>
          </p:cNvPr>
          <p:cNvSpPr>
            <a:spLocks noGrp="1"/>
          </p:cNvSpPr>
          <p:nvPr>
            <p:ph type="dt" sz="half" idx="10"/>
          </p:nvPr>
        </p:nvSpPr>
        <p:spPr/>
        <p:txBody>
          <a:bodyPr/>
          <a:lstStyle/>
          <a:p>
            <a:pPr>
              <a:defRPr/>
            </a:pPr>
            <a:fld id="{2303D31F-598B-47EE-BA37-93F097A3D676}" type="datetime1">
              <a:rPr lang="en-GB" altLang="en-US" smtClean="0"/>
              <a:pPr>
                <a:defRPr/>
              </a:pPr>
              <a:t>26/10/2021</a:t>
            </a:fld>
            <a:endParaRPr lang="en-GB" altLang="en-US"/>
          </a:p>
        </p:txBody>
      </p:sp>
      <p:sp>
        <p:nvSpPr>
          <p:cNvPr id="5" name="Slide Number Placeholder 4">
            <a:extLst>
              <a:ext uri="{FF2B5EF4-FFF2-40B4-BE49-F238E27FC236}">
                <a16:creationId xmlns:a16="http://schemas.microsoft.com/office/drawing/2014/main" id="{471773EB-A900-40DE-ADA0-365DDFA79E0F}"/>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793182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76F1A-2545-4C3A-BC31-7E5EFF894DAF}"/>
              </a:ext>
            </a:extLst>
          </p:cNvPr>
          <p:cNvSpPr>
            <a:spLocks noGrp="1"/>
          </p:cNvSpPr>
          <p:nvPr>
            <p:ph type="title"/>
          </p:nvPr>
        </p:nvSpPr>
        <p:spPr/>
        <p:txBody>
          <a:bodyPr/>
          <a:lstStyle/>
          <a:p>
            <a:r>
              <a:rPr lang="en-GB" dirty="0"/>
              <a:t>Project Ideas</a:t>
            </a:r>
          </a:p>
        </p:txBody>
      </p:sp>
      <p:sp>
        <p:nvSpPr>
          <p:cNvPr id="3" name="Content Placeholder 2">
            <a:extLst>
              <a:ext uri="{FF2B5EF4-FFF2-40B4-BE49-F238E27FC236}">
                <a16:creationId xmlns:a16="http://schemas.microsoft.com/office/drawing/2014/main" id="{143C389E-0679-4ABF-BF47-C8D14D69DB47}"/>
              </a:ext>
            </a:extLst>
          </p:cNvPr>
          <p:cNvSpPr>
            <a:spLocks noGrp="1"/>
          </p:cNvSpPr>
          <p:nvPr>
            <p:ph idx="1"/>
          </p:nvPr>
        </p:nvSpPr>
        <p:spPr/>
        <p:txBody>
          <a:bodyPr>
            <a:normAutofit lnSpcReduction="10000"/>
          </a:bodyPr>
          <a:lstStyle/>
          <a:p>
            <a:pPr marL="405289"/>
            <a:r>
              <a:rPr lang="en-GB" sz="1350" b="1" dirty="0">
                <a:latin typeface="Arial" panose="020B0604020202020204" pitchFamily="34" charset="0"/>
                <a:ea typeface="Times New Roman" panose="02020603050405020304" pitchFamily="18" charset="0"/>
              </a:rPr>
              <a:t>Smart Home/Office solution</a:t>
            </a:r>
            <a:r>
              <a:rPr lang="en-GB" sz="1350" dirty="0">
                <a:latin typeface="Arial" panose="020B0604020202020204" pitchFamily="34" charset="0"/>
                <a:ea typeface="Times New Roman" panose="02020603050405020304" pitchFamily="18" charset="0"/>
              </a:rPr>
              <a:t>: </a:t>
            </a:r>
          </a:p>
          <a:p>
            <a:pPr marL="233839" indent="0">
              <a:buNone/>
            </a:pPr>
            <a:r>
              <a:rPr lang="en-GB" sz="1350" dirty="0">
                <a:latin typeface="Arial" panose="020B0604020202020204" pitchFamily="34" charset="0"/>
                <a:ea typeface="Times New Roman" panose="02020603050405020304" pitchFamily="18" charset="0"/>
              </a:rPr>
              <a:t>	Design and implement a fully autonomous building using AI. Use Machine/Deep learning to 	recognise patterns of behaviour for better management of lighting, heating, security, appliance, 	etc. For office solution, should include track, access and secure employee attendance using 	biometric (fingerprint, facial, etc)</a:t>
            </a:r>
            <a:endParaRPr lang="en-GB" sz="1350" dirty="0">
              <a:latin typeface="Times New Roman" panose="02020603050405020304" pitchFamily="18" charset="0"/>
              <a:ea typeface="Times New Roman" panose="02020603050405020304" pitchFamily="18" charset="0"/>
            </a:endParaRPr>
          </a:p>
          <a:p>
            <a:pPr marL="233839" indent="0">
              <a:buNone/>
            </a:pPr>
            <a:endParaRPr lang="en-GB" sz="1350" dirty="0">
              <a:latin typeface="Times New Roman" panose="02020603050405020304" pitchFamily="18" charset="0"/>
              <a:ea typeface="Times New Roman" panose="02020603050405020304" pitchFamily="18" charset="0"/>
            </a:endParaRPr>
          </a:p>
          <a:p>
            <a:pPr marL="405289"/>
            <a:r>
              <a:rPr lang="en-GB" sz="1350" b="1" dirty="0">
                <a:latin typeface="Arial" panose="020B0604020202020204" pitchFamily="34" charset="0"/>
                <a:ea typeface="Times New Roman" panose="02020603050405020304" pitchFamily="18" charset="0"/>
              </a:rPr>
              <a:t>Future Shopping experience </a:t>
            </a:r>
            <a:endParaRPr lang="en-GB" sz="1350" dirty="0">
              <a:latin typeface="Times New Roman" panose="02020603050405020304" pitchFamily="18" charset="0"/>
              <a:ea typeface="Times New Roman" panose="02020603050405020304" pitchFamily="18" charset="0"/>
            </a:endParaRPr>
          </a:p>
          <a:p>
            <a:pPr marL="233839" indent="0">
              <a:buNone/>
            </a:pPr>
            <a:r>
              <a:rPr lang="en-GB" sz="1350" dirty="0">
                <a:latin typeface="Arial" panose="020B0604020202020204" pitchFamily="34" charset="0"/>
                <a:ea typeface="Times New Roman" panose="02020603050405020304" pitchFamily="18" charset="0"/>
              </a:rPr>
              <a:t>	Use of AR/VR to create  the ultimate shopping experience. Using AR/VR enable customers to try 	clothes, try hair styles, colours, or any product. </a:t>
            </a:r>
            <a:endParaRPr lang="en-GB" sz="1350" dirty="0">
              <a:latin typeface="Times New Roman" panose="02020603050405020304" pitchFamily="18" charset="0"/>
              <a:ea typeface="Times New Roman" panose="02020603050405020304" pitchFamily="18" charset="0"/>
            </a:endParaRPr>
          </a:p>
          <a:p>
            <a:pPr marL="233839" indent="0">
              <a:buNone/>
            </a:pPr>
            <a:r>
              <a:rPr lang="en-GB" sz="1350" dirty="0">
                <a:latin typeface="Arial" panose="020B0604020202020204" pitchFamily="34" charset="0"/>
                <a:ea typeface="Times New Roman" panose="02020603050405020304" pitchFamily="18" charset="0"/>
              </a:rPr>
              <a:t> </a:t>
            </a:r>
            <a:endParaRPr lang="en-GB" sz="1350" dirty="0">
              <a:latin typeface="Times New Roman" panose="02020603050405020304" pitchFamily="18" charset="0"/>
              <a:ea typeface="Times New Roman" panose="02020603050405020304" pitchFamily="18" charset="0"/>
            </a:endParaRPr>
          </a:p>
          <a:p>
            <a:pPr marL="405289"/>
            <a:r>
              <a:rPr lang="en-GB" sz="1350" b="1" dirty="0">
                <a:latin typeface="Arial" panose="020B0604020202020204" pitchFamily="34" charset="0"/>
                <a:ea typeface="Times New Roman" panose="02020603050405020304" pitchFamily="18" charset="0"/>
              </a:rPr>
              <a:t>Subscription management solution</a:t>
            </a:r>
            <a:endParaRPr lang="en-GB" sz="1350" dirty="0">
              <a:latin typeface="Times New Roman" panose="02020603050405020304" pitchFamily="18" charset="0"/>
              <a:ea typeface="Times New Roman" panose="02020603050405020304" pitchFamily="18" charset="0"/>
            </a:endParaRPr>
          </a:p>
          <a:p>
            <a:pPr marL="233839" indent="0">
              <a:buNone/>
            </a:pPr>
            <a:r>
              <a:rPr lang="en-GB" sz="1350" dirty="0">
                <a:latin typeface="Arial" panose="020B0604020202020204" pitchFamily="34" charset="0"/>
                <a:ea typeface="Times New Roman" panose="02020603050405020304" pitchFamily="18" charset="0"/>
              </a:rPr>
              <a:t>	Consumers are increasingly using monthly or annual subscription service of Netflix, The idea is to 	create a mobile app or web platform to empower consumers to better manage their payments for 	ongoing subscription services like Amazon, Spotify, iCloud, </a:t>
            </a:r>
            <a:r>
              <a:rPr lang="en-GB" sz="1350" dirty="0" err="1">
                <a:latin typeface="Arial" panose="020B0604020202020204" pitchFamily="34" charset="0"/>
                <a:ea typeface="Times New Roman" panose="02020603050405020304" pitchFamily="18" charset="0"/>
              </a:rPr>
              <a:t>DropBox</a:t>
            </a:r>
            <a:r>
              <a:rPr lang="en-GB" sz="1350" dirty="0">
                <a:latin typeface="Arial" panose="020B0604020202020204" pitchFamily="34" charset="0"/>
                <a:ea typeface="Times New Roman" panose="02020603050405020304" pitchFamily="18" charset="0"/>
              </a:rPr>
              <a:t>, and so on.</a:t>
            </a:r>
            <a:endParaRPr lang="en-GB" sz="1350" dirty="0">
              <a:latin typeface="Times New Roman" panose="02020603050405020304" pitchFamily="18" charset="0"/>
              <a:ea typeface="Times New Roman" panose="02020603050405020304" pitchFamily="18" charset="0"/>
            </a:endParaRPr>
          </a:p>
          <a:p>
            <a:pPr marL="233839" indent="0">
              <a:buNone/>
            </a:pPr>
            <a:r>
              <a:rPr lang="en-GB" sz="1350" dirty="0">
                <a:latin typeface="Arial" panose="020B0604020202020204" pitchFamily="34" charset="0"/>
                <a:ea typeface="Times New Roman" panose="02020603050405020304" pitchFamily="18" charset="0"/>
              </a:rPr>
              <a:t>	The focus of this software or app should be to help detect and manage consumers’ subscriptions 	once they fall into disuse.</a:t>
            </a:r>
            <a:endParaRPr lang="en-GB" sz="1350" dirty="0">
              <a:latin typeface="Times New Roman" panose="02020603050405020304" pitchFamily="18" charset="0"/>
              <a:ea typeface="Times New Roman" panose="02020603050405020304" pitchFamily="18" charset="0"/>
            </a:endParaRPr>
          </a:p>
          <a:p>
            <a:pPr marL="233839" indent="0">
              <a:buNone/>
            </a:pPr>
            <a:r>
              <a:rPr lang="en-GB" sz="1350" dirty="0">
                <a:latin typeface="Arial" panose="020B0604020202020204" pitchFamily="34" charset="0"/>
                <a:ea typeface="Times New Roman" panose="02020603050405020304" pitchFamily="18" charset="0"/>
              </a:rPr>
              <a:t> </a:t>
            </a:r>
            <a:endParaRPr lang="en-GB" sz="135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24133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A9C0F-D6A5-4E78-80CC-D51C8191A6EF}"/>
              </a:ext>
            </a:extLst>
          </p:cNvPr>
          <p:cNvSpPr>
            <a:spLocks noGrp="1"/>
          </p:cNvSpPr>
          <p:nvPr>
            <p:ph type="title"/>
          </p:nvPr>
        </p:nvSpPr>
        <p:spPr/>
        <p:txBody>
          <a:bodyPr/>
          <a:lstStyle/>
          <a:p>
            <a:r>
              <a:rPr lang="en-GB" dirty="0"/>
              <a:t>Ideas continued…</a:t>
            </a:r>
          </a:p>
        </p:txBody>
      </p:sp>
      <p:sp>
        <p:nvSpPr>
          <p:cNvPr id="3" name="Content Placeholder 2">
            <a:extLst>
              <a:ext uri="{FF2B5EF4-FFF2-40B4-BE49-F238E27FC236}">
                <a16:creationId xmlns:a16="http://schemas.microsoft.com/office/drawing/2014/main" id="{3CD3768B-FA7F-439C-ABCA-897901C7C81C}"/>
              </a:ext>
            </a:extLst>
          </p:cNvPr>
          <p:cNvSpPr>
            <a:spLocks noGrp="1"/>
          </p:cNvSpPr>
          <p:nvPr>
            <p:ph idx="1"/>
          </p:nvPr>
        </p:nvSpPr>
        <p:spPr/>
        <p:txBody>
          <a:bodyPr>
            <a:normAutofit fontScale="92500" lnSpcReduction="10000"/>
          </a:bodyPr>
          <a:lstStyle/>
          <a:p>
            <a:pPr marL="405289"/>
            <a:r>
              <a:rPr lang="en-GB" sz="1350" b="1" dirty="0">
                <a:latin typeface="Arial" panose="020B0604020202020204" pitchFamily="34" charset="0"/>
                <a:ea typeface="Times New Roman" panose="02020603050405020304" pitchFamily="18" charset="0"/>
              </a:rPr>
              <a:t>Parking space finder</a:t>
            </a:r>
            <a:endParaRPr lang="en-GB" sz="1350" dirty="0">
              <a:latin typeface="Times New Roman" panose="02020603050405020304" pitchFamily="18" charset="0"/>
              <a:ea typeface="Times New Roman" panose="02020603050405020304" pitchFamily="18" charset="0"/>
            </a:endParaRPr>
          </a:p>
          <a:p>
            <a:pPr marL="233839" indent="0">
              <a:buNone/>
            </a:pPr>
            <a:r>
              <a:rPr lang="en-GB" sz="1350" dirty="0">
                <a:latin typeface="Arial" panose="020B0604020202020204" pitchFamily="34" charset="0"/>
                <a:ea typeface="Times New Roman" panose="02020603050405020304" pitchFamily="18" charset="0"/>
              </a:rPr>
              <a:t>	Research show majority of city centre traffic are formed by vehicles trying to find parking spot. Develop a smartphone 	app that detects available parking spots in a given area. The idea is to help drivers focus on the road and reduce their 	fuel consumption by quickly finding available parking. The app can also include features like speed limit warnings and 	speed camera warnings on highways.</a:t>
            </a:r>
            <a:endParaRPr lang="en-GB" sz="1350" dirty="0">
              <a:latin typeface="Times New Roman" panose="02020603050405020304" pitchFamily="18" charset="0"/>
              <a:ea typeface="Times New Roman" panose="02020603050405020304" pitchFamily="18" charset="0"/>
            </a:endParaRPr>
          </a:p>
          <a:p>
            <a:pPr marL="233839" indent="0">
              <a:buNone/>
            </a:pPr>
            <a:r>
              <a:rPr lang="en-GB" sz="1350" dirty="0">
                <a:latin typeface="Arial" panose="020B0604020202020204" pitchFamily="34" charset="0"/>
                <a:ea typeface="Times New Roman" panose="02020603050405020304" pitchFamily="18" charset="0"/>
              </a:rPr>
              <a:t> </a:t>
            </a:r>
            <a:endParaRPr lang="en-GB" sz="1350" dirty="0">
              <a:latin typeface="Times New Roman" panose="02020603050405020304" pitchFamily="18" charset="0"/>
              <a:ea typeface="Times New Roman" panose="02020603050405020304" pitchFamily="18" charset="0"/>
            </a:endParaRPr>
          </a:p>
          <a:p>
            <a:pPr marL="405289"/>
            <a:r>
              <a:rPr lang="en-GB" sz="1350" b="1" dirty="0">
                <a:latin typeface="Arial" panose="020B0604020202020204" pitchFamily="34" charset="0"/>
                <a:ea typeface="Times New Roman" panose="02020603050405020304" pitchFamily="18" charset="0"/>
              </a:rPr>
              <a:t>Covid Related</a:t>
            </a:r>
            <a:endParaRPr lang="en-GB" sz="1350" dirty="0">
              <a:latin typeface="Times New Roman" panose="02020603050405020304" pitchFamily="18" charset="0"/>
              <a:ea typeface="Times New Roman" panose="02020603050405020304" pitchFamily="18" charset="0"/>
            </a:endParaRPr>
          </a:p>
          <a:p>
            <a:pPr marL="233839" indent="0">
              <a:buNone/>
            </a:pPr>
            <a:r>
              <a:rPr lang="en-GB" sz="1350" dirty="0">
                <a:latin typeface="Arial" panose="020B0604020202020204" pitchFamily="34" charset="0"/>
                <a:ea typeface="Times New Roman" panose="02020603050405020304" pitchFamily="18" charset="0"/>
              </a:rPr>
              <a:t>	Addressing range of issues such as data processing, mental health, support for vulnerable people, frontline staff, 	staying connected, interactive/innovative learning environments, etc </a:t>
            </a:r>
            <a:endParaRPr lang="en-GB" sz="1350" dirty="0">
              <a:latin typeface="Times New Roman" panose="02020603050405020304" pitchFamily="18" charset="0"/>
              <a:ea typeface="Times New Roman" panose="02020603050405020304" pitchFamily="18" charset="0"/>
            </a:endParaRPr>
          </a:p>
          <a:p>
            <a:pPr marL="233839" indent="0">
              <a:buNone/>
            </a:pPr>
            <a:r>
              <a:rPr lang="en-GB" sz="1350" dirty="0">
                <a:latin typeface="Arial" panose="020B0604020202020204" pitchFamily="34" charset="0"/>
                <a:ea typeface="Times New Roman" panose="02020603050405020304" pitchFamily="18" charset="0"/>
              </a:rPr>
              <a:t>	Post covid ideas – returning to normal life or new normal, what it could be?</a:t>
            </a:r>
            <a:endParaRPr lang="en-GB" sz="1350" dirty="0">
              <a:latin typeface="Times New Roman" panose="02020603050405020304" pitchFamily="18" charset="0"/>
              <a:ea typeface="Times New Roman" panose="02020603050405020304" pitchFamily="18" charset="0"/>
            </a:endParaRPr>
          </a:p>
          <a:p>
            <a:pPr marL="233839" indent="0">
              <a:buNone/>
            </a:pPr>
            <a:r>
              <a:rPr lang="en-GB" sz="1350" b="1" dirty="0">
                <a:latin typeface="Arial" panose="020B0604020202020204" pitchFamily="34" charset="0"/>
                <a:ea typeface="Times New Roman" panose="02020603050405020304" pitchFamily="18" charset="0"/>
              </a:rPr>
              <a:t> </a:t>
            </a:r>
            <a:endParaRPr lang="en-GB" sz="1350" dirty="0">
              <a:latin typeface="Times New Roman" panose="02020603050405020304" pitchFamily="18" charset="0"/>
              <a:ea typeface="Times New Roman" panose="02020603050405020304" pitchFamily="18" charset="0"/>
            </a:endParaRPr>
          </a:p>
          <a:p>
            <a:pPr marL="405289"/>
            <a:r>
              <a:rPr lang="en-GB" sz="1350" b="1" dirty="0">
                <a:latin typeface="Arial" panose="020B0604020202020204" pitchFamily="34" charset="0"/>
                <a:ea typeface="Times New Roman" panose="02020603050405020304" pitchFamily="18" charset="0"/>
              </a:rPr>
              <a:t>Chatbot Related</a:t>
            </a:r>
            <a:endParaRPr lang="en-GB" sz="1350" dirty="0">
              <a:latin typeface="Times New Roman" panose="02020603050405020304" pitchFamily="18" charset="0"/>
              <a:ea typeface="Times New Roman" panose="02020603050405020304" pitchFamily="18" charset="0"/>
            </a:endParaRPr>
          </a:p>
          <a:p>
            <a:pPr marL="233839" indent="0">
              <a:buNone/>
            </a:pPr>
            <a:r>
              <a:rPr lang="en-GB" sz="1350" dirty="0">
                <a:latin typeface="Arial" panose="020B0604020202020204" pitchFamily="34" charset="0"/>
                <a:ea typeface="Times New Roman" panose="02020603050405020304" pitchFamily="18" charset="0"/>
              </a:rPr>
              <a:t>	Natural Language Understanding technologies can be used to add a powerful user interface to any application.  The 	idea is to identify where an existing application may benefit from this emerging technology and design/develop a 	prototype to showcase the benefits.  You might begin by looking at Google’s </a:t>
            </a:r>
            <a:r>
              <a:rPr lang="en-GB" sz="1350" dirty="0" err="1">
                <a:latin typeface="Arial" panose="020B0604020202020204" pitchFamily="34" charset="0"/>
                <a:ea typeface="Times New Roman" panose="02020603050405020304" pitchFamily="18" charset="0"/>
              </a:rPr>
              <a:t>dialogflow</a:t>
            </a:r>
            <a:r>
              <a:rPr lang="en-GB" sz="1350" dirty="0">
                <a:latin typeface="Arial" panose="020B0604020202020204" pitchFamily="34" charset="0"/>
                <a:ea typeface="Times New Roman" panose="02020603050405020304" pitchFamily="18" charset="0"/>
              </a:rPr>
              <a:t> https://dialogflow.com/ or Chat 	API, or other Cloud based NLP services.</a:t>
            </a:r>
            <a:endParaRPr lang="en-GB" sz="1350" dirty="0">
              <a:latin typeface="Times New Roman" panose="02020603050405020304" pitchFamily="18" charset="0"/>
              <a:ea typeface="Times New Roman" panose="02020603050405020304" pitchFamily="18" charset="0"/>
            </a:endParaRPr>
          </a:p>
          <a:p>
            <a:pPr marL="0" indent="0" algn="just">
              <a:buNone/>
            </a:pPr>
            <a:endParaRPr lang="en-GB" sz="1350" dirty="0">
              <a:latin typeface="Times New Roman" panose="02020603050405020304" pitchFamily="18" charset="0"/>
              <a:ea typeface="Times New Roman" panose="02020603050405020304" pitchFamily="18" charset="0"/>
            </a:endParaRPr>
          </a:p>
          <a:p>
            <a:pPr algn="just"/>
            <a:br>
              <a:rPr lang="en-GB" sz="1350" dirty="0">
                <a:latin typeface="Arial" panose="020B0604020202020204" pitchFamily="34" charset="0"/>
                <a:ea typeface="Times New Roman" panose="02020603050405020304" pitchFamily="18" charset="0"/>
              </a:rPr>
            </a:br>
            <a:br>
              <a:rPr lang="en-GB" sz="1350" dirty="0">
                <a:latin typeface="Arial" panose="020B0604020202020204" pitchFamily="34" charset="0"/>
                <a:ea typeface="Times New Roman" panose="02020603050405020304" pitchFamily="18" charset="0"/>
              </a:rPr>
            </a:br>
            <a:endParaRPr lang="en-GB" sz="135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1714661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756</Words>
  <Application>Microsoft Office PowerPoint</Application>
  <PresentationFormat>On-screen Show (4:3)</PresentationFormat>
  <Paragraphs>74</Paragraphs>
  <Slides>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Courier New</vt:lpstr>
      <vt:lpstr>Myriad Pro</vt:lpstr>
      <vt:lpstr>Symbol</vt:lpstr>
      <vt:lpstr>Times New Roman</vt:lpstr>
      <vt:lpstr>Verdana</vt:lpstr>
      <vt:lpstr>20140311PresentationUWTSDTemplate</vt:lpstr>
      <vt:lpstr>ACCA6019 </vt:lpstr>
      <vt:lpstr>Module Learning Outcomes</vt:lpstr>
      <vt:lpstr>Padlet</vt:lpstr>
      <vt:lpstr>Assignment</vt:lpstr>
      <vt:lpstr>Group Project</vt:lpstr>
      <vt:lpstr>Delivery</vt:lpstr>
      <vt:lpstr>Delivery</vt:lpstr>
      <vt:lpstr>Project Ideas</vt:lpstr>
      <vt:lpstr>Ideas continued…</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44</cp:revision>
  <cp:lastPrinted>2018-07-09T15:27:01Z</cp:lastPrinted>
  <dcterms:created xsi:type="dcterms:W3CDTF">2002-10-07T19:43:58Z</dcterms:created>
  <dcterms:modified xsi:type="dcterms:W3CDTF">2021-10-26T17:54:10Z</dcterms:modified>
</cp:coreProperties>
</file>