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17"/>
  </p:notesMasterIdLst>
  <p:sldIdLst>
    <p:sldId id="268" r:id="rId3"/>
    <p:sldId id="269" r:id="rId4"/>
    <p:sldId id="258" r:id="rId5"/>
    <p:sldId id="265" r:id="rId6"/>
    <p:sldId id="259" r:id="rId7"/>
    <p:sldId id="262" r:id="rId8"/>
    <p:sldId id="266" r:id="rId9"/>
    <p:sldId id="260" r:id="rId10"/>
    <p:sldId id="261" r:id="rId11"/>
    <p:sldId id="263" r:id="rId12"/>
    <p:sldId id="257" r:id="rId13"/>
    <p:sldId id="271" r:id="rId14"/>
    <p:sldId id="264" r:id="rId15"/>
    <p:sldId id="267" r:id="rId16"/>
  </p:sldIdLst>
  <p:sldSz cx="9144000" cy="6858000" type="screen4x3"/>
  <p:notesSz cx="6797675" cy="9926638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3721B1-A97B-4D44-9A3E-42592ED43B5D}" v="1" dt="2020-11-26T11:50:46.0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88" autoAdjust="0"/>
    <p:restoredTop sz="64699" autoAdjust="0"/>
  </p:normalViewPr>
  <p:slideViewPr>
    <p:cSldViewPr>
      <p:cViewPr varScale="1">
        <p:scale>
          <a:sx n="54" d="100"/>
          <a:sy n="54" d="100"/>
        </p:scale>
        <p:origin x="1781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2184" y="11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Clapham" userId="017a1a467d8e6000" providerId="LiveId" clId="{4E3721B1-A97B-4D44-9A3E-42592ED43B5D}"/>
    <pc:docChg chg="modSld">
      <pc:chgData name="Jessica Clapham" userId="017a1a467d8e6000" providerId="LiveId" clId="{4E3721B1-A97B-4D44-9A3E-42592ED43B5D}" dt="2020-11-26T11:50:46.068" v="0"/>
      <pc:docMkLst>
        <pc:docMk/>
      </pc:docMkLst>
      <pc:sldChg chg="modSp">
        <pc:chgData name="Jessica Clapham" userId="017a1a467d8e6000" providerId="LiveId" clId="{4E3721B1-A97B-4D44-9A3E-42592ED43B5D}" dt="2020-11-26T11:50:46.068" v="0"/>
        <pc:sldMkLst>
          <pc:docMk/>
          <pc:sldMk cId="0" sldId="267"/>
        </pc:sldMkLst>
        <pc:graphicFrameChg chg="mod">
          <ac:chgData name="Jessica Clapham" userId="017a1a467d8e6000" providerId="LiveId" clId="{4E3721B1-A97B-4D44-9A3E-42592ED43B5D}" dt="2020-11-26T11:50:46.068" v="0"/>
          <ac:graphicFrameMkLst>
            <pc:docMk/>
            <pc:sldMk cId="0" sldId="267"/>
            <ac:graphicFrameMk id="5" creationId="{0AFA973F-B8D1-47FA-B710-7201432D2D59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386EF6-E3D9-4BEF-9CB8-025969741583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31EE8D3-EFE3-459E-9A73-0255B0003764}">
      <dgm:prSet/>
      <dgm:spPr/>
      <dgm:t>
        <a:bodyPr/>
        <a:lstStyle/>
        <a:p>
          <a:r>
            <a:rPr lang="en-US"/>
            <a:t>Boote, B.  and Beile, P.  (2005) Scholars before Researchers: On the Centrality of the Dissertation Literature Review in Research Preparation </a:t>
          </a:r>
          <a:r>
            <a:rPr lang="en-US" i="1"/>
            <a:t>Educational Researcher</a:t>
          </a:r>
          <a:r>
            <a:rPr lang="en-US"/>
            <a:t>, 34, (6) pp.3-15</a:t>
          </a:r>
        </a:p>
      </dgm:t>
    </dgm:pt>
    <dgm:pt modelId="{3C296F85-5C30-4BEF-BE41-7DC7DAFAC4A2}" type="parTrans" cxnId="{C134625C-C7F1-406C-AA8C-1D059DAF7055}">
      <dgm:prSet/>
      <dgm:spPr/>
      <dgm:t>
        <a:bodyPr/>
        <a:lstStyle/>
        <a:p>
          <a:endParaRPr lang="en-US"/>
        </a:p>
      </dgm:t>
    </dgm:pt>
    <dgm:pt modelId="{34956B43-CAAB-4212-9CE3-4C489719BDC4}" type="sibTrans" cxnId="{C134625C-C7F1-406C-AA8C-1D059DAF7055}">
      <dgm:prSet/>
      <dgm:spPr/>
      <dgm:t>
        <a:bodyPr/>
        <a:lstStyle/>
        <a:p>
          <a:endParaRPr lang="en-US"/>
        </a:p>
      </dgm:t>
    </dgm:pt>
    <dgm:pt modelId="{02677F10-4E0E-4999-BB6B-401F116DF357}">
      <dgm:prSet/>
      <dgm:spPr/>
      <dgm:t>
        <a:bodyPr/>
        <a:lstStyle/>
        <a:p>
          <a:r>
            <a:rPr lang="en-GB"/>
            <a:t>Punch, K. (2016) </a:t>
          </a:r>
          <a:r>
            <a:rPr lang="en-GB" i="1"/>
            <a:t>Developing Effective Research Proposals</a:t>
          </a:r>
          <a:r>
            <a:rPr lang="en-GB"/>
            <a:t> London: Sage </a:t>
          </a:r>
          <a:endParaRPr lang="en-US"/>
        </a:p>
      </dgm:t>
    </dgm:pt>
    <dgm:pt modelId="{39EEE333-ACBA-4829-9917-F245E507D357}" type="parTrans" cxnId="{99AEFD16-729A-4F95-BFDB-029CF6F5A83D}">
      <dgm:prSet/>
      <dgm:spPr/>
      <dgm:t>
        <a:bodyPr/>
        <a:lstStyle/>
        <a:p>
          <a:endParaRPr lang="en-US"/>
        </a:p>
      </dgm:t>
    </dgm:pt>
    <dgm:pt modelId="{3D37ED08-BC3A-4301-8C60-DBBFEA1C6D55}" type="sibTrans" cxnId="{99AEFD16-729A-4F95-BFDB-029CF6F5A83D}">
      <dgm:prSet/>
      <dgm:spPr/>
      <dgm:t>
        <a:bodyPr/>
        <a:lstStyle/>
        <a:p>
          <a:endParaRPr lang="en-US"/>
        </a:p>
      </dgm:t>
    </dgm:pt>
    <dgm:pt modelId="{96DE7A88-F08D-4A75-A981-0D73415D78D7}">
      <dgm:prSet/>
      <dgm:spPr/>
      <dgm:t>
        <a:bodyPr/>
        <a:lstStyle/>
        <a:p>
          <a:r>
            <a:rPr lang="en-GB"/>
            <a:t>Punch, K. (2014) </a:t>
          </a:r>
          <a:r>
            <a:rPr lang="en-GB" i="1"/>
            <a:t>Introduction to Research Methods in Education </a:t>
          </a:r>
          <a:r>
            <a:rPr lang="en-GB"/>
            <a:t>London: Sage</a:t>
          </a:r>
          <a:endParaRPr lang="en-US"/>
        </a:p>
      </dgm:t>
    </dgm:pt>
    <dgm:pt modelId="{4DF4A5CF-5588-4003-9C10-F0B5F52C3963}" type="parTrans" cxnId="{F4E1E4FE-3A42-4D89-B97E-168C62705F62}">
      <dgm:prSet/>
      <dgm:spPr/>
      <dgm:t>
        <a:bodyPr/>
        <a:lstStyle/>
        <a:p>
          <a:endParaRPr lang="en-US"/>
        </a:p>
      </dgm:t>
    </dgm:pt>
    <dgm:pt modelId="{79BA68D3-2926-4767-88D5-082847B913A8}" type="sibTrans" cxnId="{F4E1E4FE-3A42-4D89-B97E-168C62705F62}">
      <dgm:prSet/>
      <dgm:spPr/>
      <dgm:t>
        <a:bodyPr/>
        <a:lstStyle/>
        <a:p>
          <a:endParaRPr lang="en-US"/>
        </a:p>
      </dgm:t>
    </dgm:pt>
    <dgm:pt modelId="{2D395E50-6B22-41E6-8BFF-01639D354918}">
      <dgm:prSet/>
      <dgm:spPr/>
      <dgm:t>
        <a:bodyPr/>
        <a:lstStyle/>
        <a:p>
          <a:r>
            <a:rPr lang="en-GB"/>
            <a:t>Robson, C .(2011) </a:t>
          </a:r>
          <a:r>
            <a:rPr lang="en-GB" i="1"/>
            <a:t>Real World Research </a:t>
          </a:r>
          <a:r>
            <a:rPr lang="en-GB"/>
            <a:t>Oxford: Blackwell</a:t>
          </a:r>
          <a:endParaRPr lang="en-US"/>
        </a:p>
      </dgm:t>
    </dgm:pt>
    <dgm:pt modelId="{DDD7AEFE-D4D5-421F-B76E-CCA03F17447C}" type="parTrans" cxnId="{F6F8B025-B7F0-4BF3-A1C8-1E5AB21BED2D}">
      <dgm:prSet/>
      <dgm:spPr/>
      <dgm:t>
        <a:bodyPr/>
        <a:lstStyle/>
        <a:p>
          <a:endParaRPr lang="en-US"/>
        </a:p>
      </dgm:t>
    </dgm:pt>
    <dgm:pt modelId="{4913FCAB-3E4A-43BD-857F-EA06346C2B73}" type="sibTrans" cxnId="{F6F8B025-B7F0-4BF3-A1C8-1E5AB21BED2D}">
      <dgm:prSet/>
      <dgm:spPr/>
      <dgm:t>
        <a:bodyPr/>
        <a:lstStyle/>
        <a:p>
          <a:endParaRPr lang="en-US"/>
        </a:p>
      </dgm:t>
    </dgm:pt>
    <dgm:pt modelId="{D7032ADE-BC82-4346-AE22-B98F2E038972}" type="pres">
      <dgm:prSet presAssocID="{03386EF6-E3D9-4BEF-9CB8-025969741583}" presName="linear" presStyleCnt="0">
        <dgm:presLayoutVars>
          <dgm:animLvl val="lvl"/>
          <dgm:resizeHandles val="exact"/>
        </dgm:presLayoutVars>
      </dgm:prSet>
      <dgm:spPr/>
    </dgm:pt>
    <dgm:pt modelId="{EBFC19E3-B505-4583-9A08-0120A119B179}" type="pres">
      <dgm:prSet presAssocID="{A31EE8D3-EFE3-459E-9A73-0255B000376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5A8BB63-45B3-4265-AE51-6808E945682A}" type="pres">
      <dgm:prSet presAssocID="{34956B43-CAAB-4212-9CE3-4C489719BDC4}" presName="spacer" presStyleCnt="0"/>
      <dgm:spPr/>
    </dgm:pt>
    <dgm:pt modelId="{0916AB5F-9E2C-49CC-BDDA-DD4443C65E3D}" type="pres">
      <dgm:prSet presAssocID="{02677F10-4E0E-4999-BB6B-401F116DF35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B6F5C9D-B8B2-4006-B450-BC6DD6E6BC36}" type="pres">
      <dgm:prSet presAssocID="{3D37ED08-BC3A-4301-8C60-DBBFEA1C6D55}" presName="spacer" presStyleCnt="0"/>
      <dgm:spPr/>
    </dgm:pt>
    <dgm:pt modelId="{4CE9FB5B-CA0F-4C42-8CEC-0A0A7167A61F}" type="pres">
      <dgm:prSet presAssocID="{96DE7A88-F08D-4A75-A981-0D73415D78D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8138E5A-54A6-416F-9490-A8E866B788E2}" type="pres">
      <dgm:prSet presAssocID="{79BA68D3-2926-4767-88D5-082847B913A8}" presName="spacer" presStyleCnt="0"/>
      <dgm:spPr/>
    </dgm:pt>
    <dgm:pt modelId="{3FDC29E5-B535-4BDE-AC14-15A5FC74D39C}" type="pres">
      <dgm:prSet presAssocID="{2D395E50-6B22-41E6-8BFF-01639D354918}" presName="parentText" presStyleLbl="node1" presStyleIdx="3" presStyleCnt="4" custLinFactNeighborX="-2371" custLinFactNeighborY="-98210">
        <dgm:presLayoutVars>
          <dgm:chMax val="0"/>
          <dgm:bulletEnabled val="1"/>
        </dgm:presLayoutVars>
      </dgm:prSet>
      <dgm:spPr/>
    </dgm:pt>
  </dgm:ptLst>
  <dgm:cxnLst>
    <dgm:cxn modelId="{CD20C70F-AFCE-4155-9929-4EF38029E27D}" type="presOf" srcId="{96DE7A88-F08D-4A75-A981-0D73415D78D7}" destId="{4CE9FB5B-CA0F-4C42-8CEC-0A0A7167A61F}" srcOrd="0" destOrd="0" presId="urn:microsoft.com/office/officeart/2005/8/layout/vList2"/>
    <dgm:cxn modelId="{67132214-4784-48BC-B72C-4BE646C875D1}" type="presOf" srcId="{02677F10-4E0E-4999-BB6B-401F116DF357}" destId="{0916AB5F-9E2C-49CC-BDDA-DD4443C65E3D}" srcOrd="0" destOrd="0" presId="urn:microsoft.com/office/officeart/2005/8/layout/vList2"/>
    <dgm:cxn modelId="{99AEFD16-729A-4F95-BFDB-029CF6F5A83D}" srcId="{03386EF6-E3D9-4BEF-9CB8-025969741583}" destId="{02677F10-4E0E-4999-BB6B-401F116DF357}" srcOrd="1" destOrd="0" parTransId="{39EEE333-ACBA-4829-9917-F245E507D357}" sibTransId="{3D37ED08-BC3A-4301-8C60-DBBFEA1C6D55}"/>
    <dgm:cxn modelId="{6291241B-7232-4044-B6D7-1EED4FD1DEA1}" type="presOf" srcId="{2D395E50-6B22-41E6-8BFF-01639D354918}" destId="{3FDC29E5-B535-4BDE-AC14-15A5FC74D39C}" srcOrd="0" destOrd="0" presId="urn:microsoft.com/office/officeart/2005/8/layout/vList2"/>
    <dgm:cxn modelId="{F6F8B025-B7F0-4BF3-A1C8-1E5AB21BED2D}" srcId="{03386EF6-E3D9-4BEF-9CB8-025969741583}" destId="{2D395E50-6B22-41E6-8BFF-01639D354918}" srcOrd="3" destOrd="0" parTransId="{DDD7AEFE-D4D5-421F-B76E-CCA03F17447C}" sibTransId="{4913FCAB-3E4A-43BD-857F-EA06346C2B73}"/>
    <dgm:cxn modelId="{C134625C-C7F1-406C-AA8C-1D059DAF7055}" srcId="{03386EF6-E3D9-4BEF-9CB8-025969741583}" destId="{A31EE8D3-EFE3-459E-9A73-0255B0003764}" srcOrd="0" destOrd="0" parTransId="{3C296F85-5C30-4BEF-BE41-7DC7DAFAC4A2}" sibTransId="{34956B43-CAAB-4212-9CE3-4C489719BDC4}"/>
    <dgm:cxn modelId="{8C3CBA5C-0E32-4D98-A3B0-A403F188E0C7}" type="presOf" srcId="{A31EE8D3-EFE3-459E-9A73-0255B0003764}" destId="{EBFC19E3-B505-4583-9A08-0120A119B179}" srcOrd="0" destOrd="0" presId="urn:microsoft.com/office/officeart/2005/8/layout/vList2"/>
    <dgm:cxn modelId="{E6B9B0AE-8C16-4931-B2AF-91744A97C364}" type="presOf" srcId="{03386EF6-E3D9-4BEF-9CB8-025969741583}" destId="{D7032ADE-BC82-4346-AE22-B98F2E038972}" srcOrd="0" destOrd="0" presId="urn:microsoft.com/office/officeart/2005/8/layout/vList2"/>
    <dgm:cxn modelId="{F4E1E4FE-3A42-4D89-B97E-168C62705F62}" srcId="{03386EF6-E3D9-4BEF-9CB8-025969741583}" destId="{96DE7A88-F08D-4A75-A981-0D73415D78D7}" srcOrd="2" destOrd="0" parTransId="{4DF4A5CF-5588-4003-9C10-F0B5F52C3963}" sibTransId="{79BA68D3-2926-4767-88D5-082847B913A8}"/>
    <dgm:cxn modelId="{78108CA5-CDD4-4679-AE63-6BF88854BD18}" type="presParOf" srcId="{D7032ADE-BC82-4346-AE22-B98F2E038972}" destId="{EBFC19E3-B505-4583-9A08-0120A119B179}" srcOrd="0" destOrd="0" presId="urn:microsoft.com/office/officeart/2005/8/layout/vList2"/>
    <dgm:cxn modelId="{2BB3281C-4E1E-43FB-AA41-1177CAB304E4}" type="presParOf" srcId="{D7032ADE-BC82-4346-AE22-B98F2E038972}" destId="{E5A8BB63-45B3-4265-AE51-6808E945682A}" srcOrd="1" destOrd="0" presId="urn:microsoft.com/office/officeart/2005/8/layout/vList2"/>
    <dgm:cxn modelId="{0EF43139-9D07-43F1-B920-81814DFEC8B7}" type="presParOf" srcId="{D7032ADE-BC82-4346-AE22-B98F2E038972}" destId="{0916AB5F-9E2C-49CC-BDDA-DD4443C65E3D}" srcOrd="2" destOrd="0" presId="urn:microsoft.com/office/officeart/2005/8/layout/vList2"/>
    <dgm:cxn modelId="{9B7E1A1A-15D8-4E34-BE85-F670DD4F10B0}" type="presParOf" srcId="{D7032ADE-BC82-4346-AE22-B98F2E038972}" destId="{AB6F5C9D-B8B2-4006-B450-BC6DD6E6BC36}" srcOrd="3" destOrd="0" presId="urn:microsoft.com/office/officeart/2005/8/layout/vList2"/>
    <dgm:cxn modelId="{1E8AC2D8-7157-49B8-A997-3FDE2891AF21}" type="presParOf" srcId="{D7032ADE-BC82-4346-AE22-B98F2E038972}" destId="{4CE9FB5B-CA0F-4C42-8CEC-0A0A7167A61F}" srcOrd="4" destOrd="0" presId="urn:microsoft.com/office/officeart/2005/8/layout/vList2"/>
    <dgm:cxn modelId="{8D256332-2B05-4E2E-A6C1-8EAA9C30281C}" type="presParOf" srcId="{D7032ADE-BC82-4346-AE22-B98F2E038972}" destId="{78138E5A-54A6-416F-9490-A8E866B788E2}" srcOrd="5" destOrd="0" presId="urn:microsoft.com/office/officeart/2005/8/layout/vList2"/>
    <dgm:cxn modelId="{F2DEA8AE-6DC4-4D3E-982D-6D255DDC16E3}" type="presParOf" srcId="{D7032ADE-BC82-4346-AE22-B98F2E038972}" destId="{3FDC29E5-B535-4BDE-AC14-15A5FC74D39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FC19E3-B505-4583-9A08-0120A119B179}">
      <dsp:nvSpPr>
        <dsp:cNvPr id="0" name=""/>
        <dsp:cNvSpPr/>
      </dsp:nvSpPr>
      <dsp:spPr>
        <a:xfrm>
          <a:off x="0" y="295633"/>
          <a:ext cx="4885203" cy="128465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Boote, B.  and Beile, P.  (2005) Scholars before Researchers: On the Centrality of the Dissertation Literature Review in Research Preparation </a:t>
          </a:r>
          <a:r>
            <a:rPr lang="en-US" sz="1800" i="1" kern="1200"/>
            <a:t>Educational Researcher</a:t>
          </a:r>
          <a:r>
            <a:rPr lang="en-US" sz="1800" kern="1200"/>
            <a:t>, 34, (6) pp.3-15</a:t>
          </a:r>
        </a:p>
      </dsp:txBody>
      <dsp:txXfrm>
        <a:off x="62712" y="358345"/>
        <a:ext cx="4759779" cy="1159235"/>
      </dsp:txXfrm>
    </dsp:sp>
    <dsp:sp modelId="{0916AB5F-9E2C-49CC-BDDA-DD4443C65E3D}">
      <dsp:nvSpPr>
        <dsp:cNvPr id="0" name=""/>
        <dsp:cNvSpPr/>
      </dsp:nvSpPr>
      <dsp:spPr>
        <a:xfrm>
          <a:off x="0" y="1632133"/>
          <a:ext cx="4885203" cy="1284659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Punch, K. (2016) </a:t>
          </a:r>
          <a:r>
            <a:rPr lang="en-GB" sz="1800" i="1" kern="1200"/>
            <a:t>Developing Effective Research Proposals</a:t>
          </a:r>
          <a:r>
            <a:rPr lang="en-GB" sz="1800" kern="1200"/>
            <a:t> London: Sage </a:t>
          </a:r>
          <a:endParaRPr lang="en-US" sz="1800" kern="1200"/>
        </a:p>
      </dsp:txBody>
      <dsp:txXfrm>
        <a:off x="62712" y="1694845"/>
        <a:ext cx="4759779" cy="1159235"/>
      </dsp:txXfrm>
    </dsp:sp>
    <dsp:sp modelId="{4CE9FB5B-CA0F-4C42-8CEC-0A0A7167A61F}">
      <dsp:nvSpPr>
        <dsp:cNvPr id="0" name=""/>
        <dsp:cNvSpPr/>
      </dsp:nvSpPr>
      <dsp:spPr>
        <a:xfrm>
          <a:off x="0" y="2968633"/>
          <a:ext cx="4885203" cy="1284659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Punch, K. (2014) </a:t>
          </a:r>
          <a:r>
            <a:rPr lang="en-GB" sz="1800" i="1" kern="1200"/>
            <a:t>Introduction to Research Methods in Education </a:t>
          </a:r>
          <a:r>
            <a:rPr lang="en-GB" sz="1800" kern="1200"/>
            <a:t>London: Sage</a:t>
          </a:r>
          <a:endParaRPr lang="en-US" sz="1800" kern="1200"/>
        </a:p>
      </dsp:txBody>
      <dsp:txXfrm>
        <a:off x="62712" y="3031345"/>
        <a:ext cx="4759779" cy="1159235"/>
      </dsp:txXfrm>
    </dsp:sp>
    <dsp:sp modelId="{3FDC29E5-B535-4BDE-AC14-15A5FC74D39C}">
      <dsp:nvSpPr>
        <dsp:cNvPr id="0" name=""/>
        <dsp:cNvSpPr/>
      </dsp:nvSpPr>
      <dsp:spPr>
        <a:xfrm>
          <a:off x="0" y="4254220"/>
          <a:ext cx="4885203" cy="1284659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Robson, C .(2011) </a:t>
          </a:r>
          <a:r>
            <a:rPr lang="en-GB" sz="1800" i="1" kern="1200"/>
            <a:t>Real World Research </a:t>
          </a:r>
          <a:r>
            <a:rPr lang="en-GB" sz="1800" kern="1200"/>
            <a:t>Oxford: Blackwell</a:t>
          </a:r>
          <a:endParaRPr lang="en-US" sz="1800" kern="1200"/>
        </a:p>
      </dsp:txBody>
      <dsp:txXfrm>
        <a:off x="62712" y="4316932"/>
        <a:ext cx="4759779" cy="11592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565642-D165-4DDF-AC10-1A316B79C4CE}" type="datetimeFigureOut">
              <a:rPr lang="en-US" smtClean="0"/>
              <a:t>5/22/2025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E87CF4-36F8-4908-9107-A15A06D73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129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33E0CB-FF37-4848-9516-5153FF818DAF}" type="slidenum">
              <a:rPr lang="en-GB" alt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376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33E0CB-FF37-4848-9516-5153FF818DAF}" type="slidenum">
              <a:rPr lang="en-GB" alt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971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87CF4-36F8-4908-9107-A15A06D735B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175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40100" y="350838"/>
            <a:ext cx="3017838" cy="22653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43854" y="2852697"/>
            <a:ext cx="5924091" cy="6575886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87CF4-36F8-4908-9107-A15A06D735B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554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87CF4-36F8-4908-9107-A15A06D735B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4235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87CF4-36F8-4908-9107-A15A06D735B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8162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87CF4-36F8-4908-9107-A15A06D735B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578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87CF4-36F8-4908-9107-A15A06D735B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5971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87CF4-36F8-4908-9107-A15A06D735B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4452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87CF4-36F8-4908-9107-A15A06D735B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4800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76525" y="273050"/>
            <a:ext cx="3505200" cy="26304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6603" y="3321724"/>
            <a:ext cx="5438140" cy="6106859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87CF4-36F8-4908-9107-A15A06D735B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7664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87CF4-36F8-4908-9107-A15A06D735B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7600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87CF4-36F8-4908-9107-A15A06D735B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337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E87CF4-36F8-4908-9107-A15A06D735B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310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cy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778041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692048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154601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6773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390596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130068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204404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690373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423273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07305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8991089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9221CF63-B254-490D-A799-973E3E2F5857}" type="slidenum">
              <a:rPr lang="en-GB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9181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ECF51A-0527-48CC-85E8-F5280B57FCBB}" type="slidenum">
              <a:rPr lang="en-GB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5254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19058785-F143-4C4D-89D8-59D39C0E83FA}" type="slidenum">
              <a:rPr lang="en-GB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7276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D6AB9948-7FA0-42A8-B0E3-CD1F1F431F83}" type="slidenum">
              <a:rPr lang="en-GB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3184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3A851952-9C0F-4A86-93C7-BFFCF1481359}" type="slidenum">
              <a:rPr lang="en-GB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1692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A11549-9B83-40C3-B05A-EA75DECC81FA}" type="slidenum">
              <a:rPr lang="en-GB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8977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671D1B-5872-4602-B8CA-CFA0C1357E91}" type="slidenum">
              <a:rPr lang="en-GB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1616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4C1CD5-85D3-448A-957B-C1E2789606C0}" type="slidenum">
              <a:rPr lang="en-GB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2708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ABDD0C72-9C9F-4253-87F8-1244A59B018B}" type="slidenum">
              <a:rPr lang="en-GB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598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8A82EB18-6FD8-4981-AD63-E2578F5E924A}" type="slidenum">
              <a:rPr lang="en-GB" altLang="en-US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1554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8A82EB18-6FD8-4981-AD63-E2578F5E924A}" type="slidenum">
              <a:rPr lang="en-GB" altLang="en-US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44494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8A82EB18-6FD8-4981-AD63-E2578F5E924A}" type="slidenum">
              <a:rPr lang="en-GB" altLang="en-US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5004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8A82EB18-6FD8-4981-AD63-E2578F5E924A}" type="slidenum">
              <a:rPr lang="en-GB" altLang="en-US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58225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8A82EB18-6FD8-4981-AD63-E2578F5E924A}" type="slidenum">
              <a:rPr lang="en-GB" altLang="en-US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9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7C5FC8-C4BA-4999-A47B-EEB98FA79886}" type="slidenum">
              <a:rPr lang="en-GB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9329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647661-8698-4434-BCD3-7C50503D29E6}" type="slidenum">
              <a:rPr lang="en-GB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820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898622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y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243C5-A630-4636-88CE-9AFCAC5482D8}" type="datetimeFigureOut">
              <a:rPr lang="cy-GB" smtClean="0"/>
              <a:pPr/>
              <a:t>22/05/2025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A449346-82DD-4C20-BE4D-2EBEA1BA249A}" type="slidenum">
              <a:rPr lang="cy-GB" smtClean="0"/>
              <a:pPr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810820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hyperlink" Target="https://jennymackness.wordpress.com/2017/10/06/socrmx-introduction-to-social-research-methods-mooc-week-1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Thesis Proposal Module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Dr Jessica Clapham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529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Reviewing the Literature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Reviewing the Literature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761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FAQs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How to find literature to review</a:t>
            </a:r>
            <a:endParaRPr lang="en-US" dirty="0"/>
          </a:p>
          <a:p>
            <a:r>
              <a:rPr lang="en-GB" dirty="0"/>
              <a:t>How to be sure that you have found the most relevant articles</a:t>
            </a:r>
            <a:endParaRPr lang="en-US" dirty="0"/>
          </a:p>
          <a:p>
            <a:r>
              <a:rPr lang="en-GB" dirty="0"/>
              <a:t>How to decide what to include and what to omit</a:t>
            </a:r>
            <a:endParaRPr lang="en-US" dirty="0"/>
          </a:p>
          <a:p>
            <a:r>
              <a:rPr lang="en-GB" dirty="0"/>
              <a:t>How to provide a coherent account of the literature</a:t>
            </a:r>
            <a:endParaRPr lang="en-US" dirty="0"/>
          </a:p>
          <a:p>
            <a:r>
              <a:rPr lang="en-GB" dirty="0"/>
              <a:t>How to distinguish what to include in the proposal and what to include in the thesis itself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320040"/>
            <a:ext cx="8661654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63877"/>
            <a:ext cx="2620771" cy="4930246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chemeClr val="accent1"/>
                </a:solidFill>
              </a:rPr>
              <a:t>How to find literature to review</a:t>
            </a:r>
            <a:br>
              <a:rPr lang="en-US">
                <a:solidFill>
                  <a:schemeClr val="accent1"/>
                </a:solidFill>
              </a:rPr>
            </a:br>
            <a:endParaRPr lang="en-US">
              <a:solidFill>
                <a:schemeClr val="accent1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2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2023" y="963877"/>
            <a:ext cx="4783327" cy="4930246"/>
          </a:xfrm>
        </p:spPr>
        <p:txBody>
          <a:bodyPr anchor="ctr">
            <a:normAutofit/>
          </a:bodyPr>
          <a:lstStyle/>
          <a:p>
            <a:r>
              <a:rPr lang="en-GB" sz="2100"/>
              <a:t>What if I can’t find any literature!</a:t>
            </a:r>
            <a:endParaRPr lang="en-US" sz="21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the 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sz="3600" dirty="0"/>
              <a:t>Starting with what you know</a:t>
            </a:r>
          </a:p>
          <a:p>
            <a:r>
              <a:rPr lang="en-GB" dirty="0"/>
              <a:t>Look for  keywords</a:t>
            </a:r>
          </a:p>
          <a:p>
            <a:r>
              <a:rPr lang="en-GB" dirty="0"/>
              <a:t>Note the journals from which the articles come</a:t>
            </a:r>
          </a:p>
          <a:p>
            <a:r>
              <a:rPr lang="en-GB" dirty="0"/>
              <a:t>Follow up their reference lists</a:t>
            </a:r>
          </a:p>
          <a:p>
            <a:r>
              <a:rPr lang="en-GB" dirty="0"/>
              <a:t>Look for articles which have cited these</a:t>
            </a:r>
          </a:p>
          <a:p>
            <a:r>
              <a:rPr lang="en-GB" dirty="0"/>
              <a:t>Look for  more recent articles by the same authors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Pitfalls of this approach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None/>
            </a:pPr>
            <a:endParaRPr lang="en-US" dirty="0"/>
          </a:p>
          <a:p>
            <a:r>
              <a:rPr lang="en-US" dirty="0"/>
              <a:t>What is the role of the supervisor?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52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0122" y="618681"/>
            <a:ext cx="1960404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3100">
                <a:solidFill>
                  <a:srgbClr val="FFFFFF"/>
                </a:solidFill>
              </a:rPr>
              <a:t>Keywords</a:t>
            </a:r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0015" y="484632"/>
            <a:ext cx="6096762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lose up of a newspaper&#10;&#10;Description automatically generated">
            <a:extLst>
              <a:ext uri="{FF2B5EF4-FFF2-40B4-BE49-F238E27FC236}">
                <a16:creationId xmlns:a16="http://schemas.microsoft.com/office/drawing/2014/main" id="{319845C8-380D-42DD-B7C6-1CD2CBF8D6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308" r="2319" b="2"/>
          <a:stretch/>
        </p:blipFill>
        <p:spPr>
          <a:xfrm>
            <a:off x="732188" y="942538"/>
            <a:ext cx="5372416" cy="4808332"/>
          </a:xfrm>
          <a:prstGeom prst="rect">
            <a:avLst/>
          </a:prstGeom>
          <a:effectLst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A3CCEA0-0BFE-4F69-93C8-743121AC5396}"/>
              </a:ext>
            </a:extLst>
          </p:cNvPr>
          <p:cNvSpPr txBox="1"/>
          <p:nvPr/>
        </p:nvSpPr>
        <p:spPr>
          <a:xfrm>
            <a:off x="3664513" y="5550815"/>
            <a:ext cx="244009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jennymackness.wordpress.com/2017/10/06/socrmx-introduction-to-social-research-methods-mooc-week-1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Searching electronic databases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/>
              <a:t>The </a:t>
            </a:r>
            <a:r>
              <a:rPr lang="en-GB" b="1" dirty="0"/>
              <a:t>Key</a:t>
            </a:r>
            <a:r>
              <a:rPr lang="en-GB" dirty="0"/>
              <a:t> is to be systematic </a:t>
            </a:r>
          </a:p>
          <a:p>
            <a:r>
              <a:rPr lang="en-GB" dirty="0"/>
              <a:t>Write down your search terms AND how you have combined them</a:t>
            </a:r>
          </a:p>
          <a:p>
            <a:r>
              <a:rPr lang="en-GB" dirty="0"/>
              <a:t>Decide in what order you will look at the list of articles generated (Default is relevance)</a:t>
            </a:r>
          </a:p>
          <a:p>
            <a:r>
              <a:rPr lang="en-GB" dirty="0"/>
              <a:t>Be on the look out for articles you know about that don’t appear</a:t>
            </a:r>
          </a:p>
          <a:p>
            <a:pPr lvl="1"/>
            <a:r>
              <a:rPr lang="en-GB" dirty="0"/>
              <a:t> ask yourself: why not?</a:t>
            </a:r>
          </a:p>
          <a:p>
            <a:r>
              <a:rPr lang="en-GB" dirty="0"/>
              <a:t>Several smaller, more specific, searches may be better than one big one</a:t>
            </a:r>
          </a:p>
          <a:p>
            <a:endParaRPr lang="en-GB" dirty="0"/>
          </a:p>
          <a:p>
            <a:endParaRPr lang="en-GB" dirty="0"/>
          </a:p>
          <a:p>
            <a:pPr lvl="1">
              <a:buNone/>
            </a:pPr>
            <a:endParaRPr lang="en-GB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Conducting searches of electronic databases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Deciding on search terms:</a:t>
            </a:r>
          </a:p>
          <a:p>
            <a:r>
              <a:rPr lang="en-GB" dirty="0"/>
              <a:t>Keywords and Pearl Harvesting</a:t>
            </a:r>
          </a:p>
          <a:p>
            <a:r>
              <a:rPr lang="en-GB" dirty="0"/>
              <a:t>Combining keywords to get an effective search</a:t>
            </a:r>
          </a:p>
          <a:p>
            <a:r>
              <a:rPr lang="en-GB" dirty="0"/>
              <a:t>Remember! Searching is a skill which may take time to learn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Save your search!</a:t>
            </a:r>
          </a:p>
          <a:p>
            <a:r>
              <a:rPr lang="en-GB" dirty="0"/>
              <a:t>Look at the titles of the articles you have found and reject any that are clearly irrelevant</a:t>
            </a:r>
          </a:p>
          <a:p>
            <a:r>
              <a:rPr lang="en-GB" dirty="0"/>
              <a:t>Read the abstracts of the remainder</a:t>
            </a:r>
          </a:p>
          <a:p>
            <a:r>
              <a:rPr lang="en-GB" dirty="0"/>
              <a:t>Ask yourself- Does this article definitely address my research question? (Yes/ No/ can’t be sure)</a:t>
            </a:r>
          </a:p>
          <a:p>
            <a:r>
              <a:rPr lang="en-GB" dirty="0"/>
              <a:t>Keep notes</a:t>
            </a:r>
          </a:p>
          <a:p>
            <a:r>
              <a:rPr lang="en-GB" dirty="0"/>
              <a:t>Skim the articles you have left</a:t>
            </a:r>
          </a:p>
        </p:txBody>
      </p:sp>
    </p:spTree>
    <p:extLst>
      <p:ext uri="{BB962C8B-B14F-4D97-AF65-F5344CB8AC3E}">
        <p14:creationId xmlns:p14="http://schemas.microsoft.com/office/powerpoint/2010/main" val="42065334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The thesis proposal literature review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n-GB" dirty="0"/>
              <a:t>Identify what areas contribute to your thesis topic</a:t>
            </a:r>
          </a:p>
          <a:p>
            <a:pPr marL="0" indent="0"/>
            <a:r>
              <a:rPr lang="en-GB" dirty="0"/>
              <a:t>Find and discuss recent relevant articles in each area</a:t>
            </a:r>
          </a:p>
          <a:p>
            <a:pPr marL="0" indent="0"/>
            <a:r>
              <a:rPr lang="cy-GB" dirty="0"/>
              <a:t>You need to analyse and synthesise</a:t>
            </a:r>
          </a:p>
          <a:p>
            <a:pPr marL="0" indent="0"/>
            <a:r>
              <a:rPr lang="cy-GB" dirty="0"/>
              <a:t>Identify the research question – showing how it relates to the literature you have reviewed</a:t>
            </a:r>
          </a:p>
          <a:p>
            <a:pPr marL="0" indent="0">
              <a:buNone/>
            </a:pP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6769593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Evaluating the quality of  studies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Rigour</a:t>
            </a:r>
          </a:p>
          <a:p>
            <a:r>
              <a:rPr lang="en-GB" dirty="0"/>
              <a:t>Independence/ lack of bias</a:t>
            </a:r>
          </a:p>
          <a:p>
            <a:r>
              <a:rPr lang="en-GB" dirty="0"/>
              <a:t>Ruling out other possible explanations for any changes</a:t>
            </a:r>
          </a:p>
        </p:txBody>
      </p:sp>
    </p:spTree>
    <p:extLst>
      <p:ext uri="{BB962C8B-B14F-4D97-AF65-F5344CB8AC3E}">
        <p14:creationId xmlns:p14="http://schemas.microsoft.com/office/powerpoint/2010/main" val="32061031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Structure of the Thesis Proposal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Introduction (500-1000 words)</a:t>
            </a:r>
          </a:p>
          <a:p>
            <a:r>
              <a:rPr lang="en-GB" dirty="0"/>
              <a:t>Succinct review of the most relevant literature (up to 2,000 words) </a:t>
            </a:r>
          </a:p>
          <a:p>
            <a:pPr lvl="1"/>
            <a:r>
              <a:rPr lang="en-GB" dirty="0"/>
              <a:t>Useful to conclude this section with the main research question- which should leap out as addressing a gap in research/ knowledge</a:t>
            </a:r>
          </a:p>
          <a:p>
            <a:r>
              <a:rPr lang="en-GB" dirty="0"/>
              <a:t>Research Design and Methodology (2000 words</a:t>
            </a:r>
          </a:p>
          <a:p>
            <a:pPr lvl="1"/>
            <a:r>
              <a:rPr lang="en-GB" dirty="0"/>
              <a:t>Will include sub-questions, etc.</a:t>
            </a:r>
          </a:p>
          <a:p>
            <a:r>
              <a:rPr lang="en-GB" dirty="0"/>
              <a:t>Ethics and Practicalities (up to 1000 words)</a:t>
            </a:r>
          </a:p>
        </p:txBody>
      </p:sp>
    </p:spTree>
    <p:extLst>
      <p:ext uri="{BB962C8B-B14F-4D97-AF65-F5344CB8AC3E}">
        <p14:creationId xmlns:p14="http://schemas.microsoft.com/office/powerpoint/2010/main" val="18890424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3072" y="470925"/>
            <a:ext cx="3285756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271" y="1012004"/>
            <a:ext cx="2562119" cy="4795408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References</a:t>
            </a:r>
            <a:endParaRPr lang="en-US" sz="41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AFA973F-B8D1-47FA-B710-7201432D2D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5419626"/>
              </p:ext>
            </p:extLst>
          </p:nvPr>
        </p:nvGraphicFramePr>
        <p:xfrm>
          <a:off x="3895725" y="470924"/>
          <a:ext cx="4885203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533</Words>
  <Application>Microsoft Office PowerPoint</Application>
  <PresentationFormat>On-screen Show (4:3)</PresentationFormat>
  <Paragraphs>80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Century Gothic</vt:lpstr>
      <vt:lpstr>Wingdings 3</vt:lpstr>
      <vt:lpstr>Office Theme</vt:lpstr>
      <vt:lpstr>Wisp</vt:lpstr>
      <vt:lpstr> Thesis Proposal Module </vt:lpstr>
      <vt:lpstr>Reviewing the Literature</vt:lpstr>
      <vt:lpstr>FAQs</vt:lpstr>
      <vt:lpstr>How to find literature to review </vt:lpstr>
      <vt:lpstr>Finding the literature</vt:lpstr>
      <vt:lpstr>Pitfalls of this approach </vt:lpstr>
      <vt:lpstr>Keywords</vt:lpstr>
      <vt:lpstr>Searching electronic databases</vt:lpstr>
      <vt:lpstr>Conducting searches of electronic databases</vt:lpstr>
      <vt:lpstr>Next steps</vt:lpstr>
      <vt:lpstr>The thesis proposal literature review</vt:lpstr>
      <vt:lpstr>Evaluating the quality of  studies</vt:lpstr>
      <vt:lpstr>Structure of the Thesis Proposal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Thesis Proposal Module</dc:title>
  <dc:creator>Jessica Clapham</dc:creator>
  <cp:lastModifiedBy>Jessica Clapham</cp:lastModifiedBy>
  <cp:revision>3</cp:revision>
  <dcterms:created xsi:type="dcterms:W3CDTF">2020-01-31T18:18:00Z</dcterms:created>
  <dcterms:modified xsi:type="dcterms:W3CDTF">2025-05-22T12:24:47Z</dcterms:modified>
</cp:coreProperties>
</file>