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sldIdLst>
    <p:sldId id="266" r:id="rId5"/>
    <p:sldId id="256" r:id="rId6"/>
    <p:sldId id="286" r:id="rId7"/>
    <p:sldId id="289" r:id="rId8"/>
    <p:sldId id="288" r:id="rId9"/>
    <p:sldId id="287" r:id="rId10"/>
    <p:sldId id="303" r:id="rId11"/>
    <p:sldId id="305" r:id="rId12"/>
    <p:sldId id="304" r:id="rId13"/>
    <p:sldId id="267" r:id="rId14"/>
    <p:sldId id="291" r:id="rId15"/>
    <p:sldId id="271" r:id="rId16"/>
    <p:sldId id="290" r:id="rId17"/>
    <p:sldId id="293" r:id="rId18"/>
    <p:sldId id="265" r:id="rId19"/>
    <p:sldId id="292" r:id="rId20"/>
    <p:sldId id="294" r:id="rId21"/>
    <p:sldId id="310" r:id="rId22"/>
    <p:sldId id="295" r:id="rId23"/>
    <p:sldId id="301" r:id="rId24"/>
    <p:sldId id="299" r:id="rId25"/>
    <p:sldId id="297" r:id="rId26"/>
    <p:sldId id="263" r:id="rId27"/>
    <p:sldId id="308" r:id="rId28"/>
    <p:sldId id="257" r:id="rId29"/>
    <p:sldId id="258" r:id="rId30"/>
    <p:sldId id="309" r:id="rId31"/>
    <p:sldId id="259" r:id="rId32"/>
    <p:sldId id="261" r:id="rId33"/>
    <p:sldId id="311" r:id="rId34"/>
    <p:sldId id="264" r:id="rId35"/>
    <p:sldId id="262" r:id="rId36"/>
    <p:sldId id="306" r:id="rId37"/>
    <p:sldId id="270" r:id="rId38"/>
    <p:sldId id="30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6D9"/>
    <a:srgbClr val="FFFFE5"/>
    <a:srgbClr val="0B148B"/>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5C17C3-7ADF-4231-83CC-98CCEC6C7ADA}" v="2" dt="2024-11-28T09:57:25.6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051" autoAdjust="0"/>
    <p:restoredTop sz="73812" autoAdjust="0"/>
  </p:normalViewPr>
  <p:slideViewPr>
    <p:cSldViewPr snapToGrid="0">
      <p:cViewPr varScale="1">
        <p:scale>
          <a:sx n="82" d="100"/>
          <a:sy n="82" d="100"/>
        </p:scale>
        <p:origin x="193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EA5C17C3-7ADF-4231-83CC-98CCEC6C7ADA}"/>
    <pc:docChg chg="custSel modSld">
      <pc:chgData name="Alison Murphy" userId="9ba79fcb-d62b-4ed0-b66e-b4415e918fea" providerId="ADAL" clId="{EA5C17C3-7ADF-4231-83CC-98CCEC6C7ADA}" dt="2024-11-28T09:57:25.608" v="61" actId="14100"/>
      <pc:docMkLst>
        <pc:docMk/>
      </pc:docMkLst>
      <pc:sldChg chg="modSp mod">
        <pc:chgData name="Alison Murphy" userId="9ba79fcb-d62b-4ed0-b66e-b4415e918fea" providerId="ADAL" clId="{EA5C17C3-7ADF-4231-83CC-98CCEC6C7ADA}" dt="2024-11-28T09:47:06.503" v="30" actId="207"/>
        <pc:sldMkLst>
          <pc:docMk/>
          <pc:sldMk cId="2100009278" sldId="256"/>
        </pc:sldMkLst>
        <pc:spChg chg="mod">
          <ac:chgData name="Alison Murphy" userId="9ba79fcb-d62b-4ed0-b66e-b4415e918fea" providerId="ADAL" clId="{EA5C17C3-7ADF-4231-83CC-98CCEC6C7ADA}" dt="2024-11-28T09:47:06.503" v="30" actId="207"/>
          <ac:spMkLst>
            <pc:docMk/>
            <pc:sldMk cId="2100009278" sldId="256"/>
            <ac:spMk id="4" creationId="{1F908EE6-DF45-197F-1D10-8A2426DDA7F4}"/>
          </ac:spMkLst>
        </pc:spChg>
      </pc:sldChg>
      <pc:sldChg chg="modSp mod">
        <pc:chgData name="Alison Murphy" userId="9ba79fcb-d62b-4ed0-b66e-b4415e918fea" providerId="ADAL" clId="{EA5C17C3-7ADF-4231-83CC-98CCEC6C7ADA}" dt="2024-11-28T09:56:16.637" v="60" actId="14100"/>
        <pc:sldMkLst>
          <pc:docMk/>
          <pc:sldMk cId="3372507219" sldId="264"/>
        </pc:sldMkLst>
        <pc:picChg chg="mod">
          <ac:chgData name="Alison Murphy" userId="9ba79fcb-d62b-4ed0-b66e-b4415e918fea" providerId="ADAL" clId="{EA5C17C3-7ADF-4231-83CC-98CCEC6C7ADA}" dt="2024-11-28T09:56:16.637" v="60" actId="14100"/>
          <ac:picMkLst>
            <pc:docMk/>
            <pc:sldMk cId="3372507219" sldId="264"/>
            <ac:picMk id="5" creationId="{390BA4C9-CB96-9D0C-394E-B7ABA0DCE299}"/>
          </ac:picMkLst>
        </pc:picChg>
      </pc:sldChg>
      <pc:sldChg chg="modSp mod">
        <pc:chgData name="Alison Murphy" userId="9ba79fcb-d62b-4ed0-b66e-b4415e918fea" providerId="ADAL" clId="{EA5C17C3-7ADF-4231-83CC-98CCEC6C7ADA}" dt="2024-11-28T09:46:30.926" v="26" actId="20577"/>
        <pc:sldMkLst>
          <pc:docMk/>
          <pc:sldMk cId="3826392497" sldId="266"/>
        </pc:sldMkLst>
        <pc:spChg chg="mod">
          <ac:chgData name="Alison Murphy" userId="9ba79fcb-d62b-4ed0-b66e-b4415e918fea" providerId="ADAL" clId="{EA5C17C3-7ADF-4231-83CC-98CCEC6C7ADA}" dt="2024-11-28T09:46:30.926" v="26" actId="20577"/>
          <ac:spMkLst>
            <pc:docMk/>
            <pc:sldMk cId="3826392497" sldId="266"/>
            <ac:spMk id="5" creationId="{85B0336F-C212-03CB-EA55-95E8EE847C8B}"/>
          </ac:spMkLst>
        </pc:spChg>
      </pc:sldChg>
      <pc:sldChg chg="modSp mod">
        <pc:chgData name="Alison Murphy" userId="9ba79fcb-d62b-4ed0-b66e-b4415e918fea" providerId="ADAL" clId="{EA5C17C3-7ADF-4231-83CC-98CCEC6C7ADA}" dt="2024-11-28T09:50:38.335" v="55" actId="27636"/>
        <pc:sldMkLst>
          <pc:docMk/>
          <pc:sldMk cId="3375173428" sldId="271"/>
        </pc:sldMkLst>
        <pc:spChg chg="mod">
          <ac:chgData name="Alison Murphy" userId="9ba79fcb-d62b-4ed0-b66e-b4415e918fea" providerId="ADAL" clId="{EA5C17C3-7ADF-4231-83CC-98CCEC6C7ADA}" dt="2024-11-28T09:50:38.335" v="55" actId="27636"/>
          <ac:spMkLst>
            <pc:docMk/>
            <pc:sldMk cId="3375173428" sldId="271"/>
            <ac:spMk id="3" creationId="{5EEE59C3-FD6F-4E22-A4CE-CA63AB78699E}"/>
          </ac:spMkLst>
        </pc:spChg>
      </pc:sldChg>
      <pc:sldChg chg="modSp mod">
        <pc:chgData name="Alison Murphy" userId="9ba79fcb-d62b-4ed0-b66e-b4415e918fea" providerId="ADAL" clId="{EA5C17C3-7ADF-4231-83CC-98CCEC6C7ADA}" dt="2024-11-28T09:48:29.104" v="38" actId="1076"/>
        <pc:sldMkLst>
          <pc:docMk/>
          <pc:sldMk cId="532019589" sldId="287"/>
        </pc:sldMkLst>
        <pc:spChg chg="mod">
          <ac:chgData name="Alison Murphy" userId="9ba79fcb-d62b-4ed0-b66e-b4415e918fea" providerId="ADAL" clId="{EA5C17C3-7ADF-4231-83CC-98CCEC6C7ADA}" dt="2024-11-28T09:48:14.819" v="37" actId="27636"/>
          <ac:spMkLst>
            <pc:docMk/>
            <pc:sldMk cId="532019589" sldId="287"/>
            <ac:spMk id="4" creationId="{C5892C06-22A7-45D7-B86C-4F7C933AE979}"/>
          </ac:spMkLst>
        </pc:spChg>
        <pc:picChg chg="mod">
          <ac:chgData name="Alison Murphy" userId="9ba79fcb-d62b-4ed0-b66e-b4415e918fea" providerId="ADAL" clId="{EA5C17C3-7ADF-4231-83CC-98CCEC6C7ADA}" dt="2024-11-28T09:48:29.104" v="38" actId="1076"/>
          <ac:picMkLst>
            <pc:docMk/>
            <pc:sldMk cId="532019589" sldId="287"/>
            <ac:picMk id="4098" creationId="{720D230C-8110-6544-D579-30B58427130C}"/>
          </ac:picMkLst>
        </pc:picChg>
      </pc:sldChg>
      <pc:sldChg chg="modSp">
        <pc:chgData name="Alison Murphy" userId="9ba79fcb-d62b-4ed0-b66e-b4415e918fea" providerId="ADAL" clId="{EA5C17C3-7ADF-4231-83CC-98CCEC6C7ADA}" dt="2024-11-28T09:57:25.608" v="61" actId="14100"/>
        <pc:sldMkLst>
          <pc:docMk/>
          <pc:sldMk cId="2160642992" sldId="292"/>
        </pc:sldMkLst>
        <pc:picChg chg="mod">
          <ac:chgData name="Alison Murphy" userId="9ba79fcb-d62b-4ed0-b66e-b4415e918fea" providerId="ADAL" clId="{EA5C17C3-7ADF-4231-83CC-98CCEC6C7ADA}" dt="2024-11-28T09:57:25.608" v="61" actId="14100"/>
          <ac:picMkLst>
            <pc:docMk/>
            <pc:sldMk cId="2160642992" sldId="292"/>
            <ac:picMk id="15" creationId="{C02929C4-E746-443A-386F-584055108557}"/>
          </ac:picMkLst>
        </pc:picChg>
      </pc:sldChg>
      <pc:sldChg chg="modSp mod">
        <pc:chgData name="Alison Murphy" userId="9ba79fcb-d62b-4ed0-b66e-b4415e918fea" providerId="ADAL" clId="{EA5C17C3-7ADF-4231-83CC-98CCEC6C7ADA}" dt="2024-11-28T09:54:20.197" v="58" actId="14100"/>
        <pc:sldMkLst>
          <pc:docMk/>
          <pc:sldMk cId="805845323" sldId="295"/>
        </pc:sldMkLst>
        <pc:spChg chg="mod">
          <ac:chgData name="Alison Murphy" userId="9ba79fcb-d62b-4ed0-b66e-b4415e918fea" providerId="ADAL" clId="{EA5C17C3-7ADF-4231-83CC-98CCEC6C7ADA}" dt="2024-11-28T09:54:06.223" v="56" actId="14100"/>
          <ac:spMkLst>
            <pc:docMk/>
            <pc:sldMk cId="805845323" sldId="295"/>
            <ac:spMk id="2" creationId="{30C08BC6-55A8-FA4E-189F-60CAFD9F033D}"/>
          </ac:spMkLst>
        </pc:spChg>
        <pc:spChg chg="mod">
          <ac:chgData name="Alison Murphy" userId="9ba79fcb-d62b-4ed0-b66e-b4415e918fea" providerId="ADAL" clId="{EA5C17C3-7ADF-4231-83CC-98CCEC6C7ADA}" dt="2024-11-28T09:54:20.197" v="58" actId="14100"/>
          <ac:spMkLst>
            <pc:docMk/>
            <pc:sldMk cId="805845323" sldId="295"/>
            <ac:spMk id="4" creationId="{FBE4D60D-5824-0C6C-85A2-B5BA24E88CEF}"/>
          </ac:spMkLst>
        </pc:spChg>
      </pc:sldChg>
      <pc:sldChg chg="modNotesTx">
        <pc:chgData name="Alison Murphy" userId="9ba79fcb-d62b-4ed0-b66e-b4415e918fea" providerId="ADAL" clId="{EA5C17C3-7ADF-4231-83CC-98CCEC6C7ADA}" dt="2024-11-28T09:48:56.621" v="52" actId="5793"/>
        <pc:sldMkLst>
          <pc:docMk/>
          <pc:sldMk cId="1206944920" sldId="30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37BAE9-C371-4EB3-A7D3-54E7FEE05048}" type="datetimeFigureOut">
              <a:rPr lang="en-GB" smtClean="0"/>
              <a:t>28/11/2024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DC8BCD-C757-441B-97B7-5DF40ABB4806}" type="slidenum">
              <a:rPr lang="en-GB" smtClean="0"/>
              <a:t>‹#›</a:t>
            </a:fld>
            <a:endParaRPr lang="en-GB"/>
          </a:p>
        </p:txBody>
      </p:sp>
    </p:spTree>
    <p:extLst>
      <p:ext uri="{BB962C8B-B14F-4D97-AF65-F5344CB8AC3E}">
        <p14:creationId xmlns:p14="http://schemas.microsoft.com/office/powerpoint/2010/main" val="1753664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journals.sagepub.com/doi/full/10.1177/1609406917717345#bibr13-1609406917717345"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journals.sagepub.com/doi/full/10.1177/1609406917717345#bibr10-1609406917717345" TargetMode="External"/><Relationship Id="rId4" Type="http://schemas.openxmlformats.org/officeDocument/2006/relationships/hyperlink" Target="https://journals.sagepub.com/doi/full/10.1177/1609406917717345#bibr34-1609406917717345"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dpt.nhs.uk/"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arc-swp.nihr.ac.uk/research/projects/penmhri/" TargetMode="External"/><Relationship Id="rId4" Type="http://schemas.openxmlformats.org/officeDocument/2006/relationships/hyperlink" Target="https://local.nihr.ac.uk/lcrn/south-west-peninsula/"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journals.sagepub.com/doi/full/10.1177/14687941221110186#bibr79-14687941221110186" TargetMode="External"/><Relationship Id="rId3" Type="http://schemas.openxmlformats.org/officeDocument/2006/relationships/hyperlink" Target="https://www.tandfonline.com/doi/full/10.1080/14733285.2016.1190811" TargetMode="External"/><Relationship Id="rId7" Type="http://schemas.openxmlformats.org/officeDocument/2006/relationships/hyperlink" Target="https://journals.sagepub.com/doi/full/10.1177/14687941221110186#bibr62-14687941221110186"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journals.sagepub.com/doi/full/10.1177/14687941221110186#bibr49-14687941221110186" TargetMode="External"/><Relationship Id="rId5" Type="http://schemas.openxmlformats.org/officeDocument/2006/relationships/hyperlink" Target="https://journals.sagepub.com/doi/full/10.1177/14687941221110186#bibr94-14687941221110186" TargetMode="External"/><Relationship Id="rId4" Type="http://schemas.openxmlformats.org/officeDocument/2006/relationships/hyperlink" Target="https://journals.sagepub.com/doi/full/10.1177/14687941221110186#bibr80-14687941221110186" TargetMode="External"/><Relationship Id="rId9" Type="http://schemas.openxmlformats.org/officeDocument/2006/relationships/hyperlink" Target="https://journals.sagepub.com/doi/full/10.1177/14687941221110186#bibr83-14687941221110186"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3" Type="http://schemas.openxmlformats.org/officeDocument/2006/relationships/hyperlink" Target="https://childethics.com/library/other-literature/best-practices-for-health-research-involving-children-and-adolescents-genetic-pharmaceutical-longitudinal-studies-and-palliative-care-research-2/" TargetMode="External"/><Relationship Id="rId18" Type="http://schemas.openxmlformats.org/officeDocument/2006/relationships/hyperlink" Target="https://childethics.com/glossary/data/" TargetMode="External"/><Relationship Id="rId26" Type="http://schemas.openxmlformats.org/officeDocument/2006/relationships/hyperlink" Target="https://childethics.com/glossary/dissemination/" TargetMode="External"/><Relationship Id="rId39" Type="http://schemas.openxmlformats.org/officeDocument/2006/relationships/hyperlink" Target="https://childethics.com/library/journal-articles/perspectives-on-focus-group-participation-and-remuneration/" TargetMode="External"/><Relationship Id="rId21" Type="http://schemas.openxmlformats.org/officeDocument/2006/relationships/hyperlink" Target="https://childethics.com/library/journal-articles/researching-street-frequenting-young-people-in-suva-ethical-considerations-and-their-impacts/" TargetMode="External"/><Relationship Id="rId34" Type="http://schemas.openxmlformats.org/officeDocument/2006/relationships/hyperlink" Target="https://childethics.com/case-studies/reciprocity-in-participatory-research-with-children-in-precarious-contexts-tatek-abebe/" TargetMode="External"/><Relationship Id="rId42" Type="http://schemas.openxmlformats.org/officeDocument/2006/relationships/hyperlink" Target="https://childethics.com/library/other-literature/research-with-children-living-in-situations-of-armed-conflict-concepts-ethics-methods/" TargetMode="External"/><Relationship Id="rId7" Type="http://schemas.openxmlformats.org/officeDocument/2006/relationships/hyperlink" Target="https://childethics.com/wp-content/uploads/2022/05/ERIC-Payment-Section-English.pdf" TargetMode="External"/><Relationship Id="rId2" Type="http://schemas.openxmlformats.org/officeDocument/2006/relationships/slide" Target="../slides/slide26.xml"/><Relationship Id="rId16" Type="http://schemas.openxmlformats.org/officeDocument/2006/relationships/hyperlink" Target="https://childethics.com/glossary/researcher/" TargetMode="External"/><Relationship Id="rId29" Type="http://schemas.openxmlformats.org/officeDocument/2006/relationships/hyperlink" Target="https://childethics.com/library/journal-articles/incentives-children-research/" TargetMode="External"/><Relationship Id="rId1" Type="http://schemas.openxmlformats.org/officeDocument/2006/relationships/notesMaster" Target="../notesMasters/notesMaster1.xml"/><Relationship Id="rId6" Type="http://schemas.openxmlformats.org/officeDocument/2006/relationships/hyperlink" Target="https://childethics.com/glossary/child/" TargetMode="External"/><Relationship Id="rId11" Type="http://schemas.openxmlformats.org/officeDocument/2006/relationships/hyperlink" Target="https://childethics.com/wp-content/uploads/2022/05/ERIC_Payment-Section-Turkish.pdf" TargetMode="External"/><Relationship Id="rId24" Type="http://schemas.openxmlformats.org/officeDocument/2006/relationships/hyperlink" Target="https://childethics.com/library/other-literature/the-ethics-of-social-research-with-children-and-families-in-young-lives-practical-experiences-2/" TargetMode="External"/><Relationship Id="rId32" Type="http://schemas.openxmlformats.org/officeDocument/2006/relationships/hyperlink" Target="https://childethics.com/library/journal-articles/ethical-dilemmas-of-social-science-research-on-aids-and-orphanhood-in-western-kenya/" TargetMode="External"/><Relationship Id="rId37" Type="http://schemas.openxmlformats.org/officeDocument/2006/relationships/hyperlink" Target="https://childethics.com/library/journal-articles/researching-reintegration-formerly-abducted-children-northern-uganda-action-research-experiences-reflections-2/" TargetMode="External"/><Relationship Id="rId40" Type="http://schemas.openxmlformats.org/officeDocument/2006/relationships/hyperlink" Target="https://childethics.com/library/journal-articles/ethical-and-methodological-issues-in-engaging-young-people-living-in-poverty-with-participatory-research-methods/" TargetMode="External"/><Relationship Id="rId45" Type="http://schemas.openxmlformats.org/officeDocument/2006/relationships/hyperlink" Target="https://childethics.com/case-studies/research-ethics-committee-conditions-ethical-challenges-of-researching-with-poor-communities-in-malawi/" TargetMode="External"/><Relationship Id="rId5" Type="http://schemas.openxmlformats.org/officeDocument/2006/relationships/hyperlink" Target="https://childethics.com/glossary/research/" TargetMode="External"/><Relationship Id="rId15" Type="http://schemas.openxmlformats.org/officeDocument/2006/relationships/hyperlink" Target="https://childethics.com/glossary/research-participants/" TargetMode="External"/><Relationship Id="rId23" Type="http://schemas.openxmlformats.org/officeDocument/2006/relationships/hyperlink" Target="https://childethics.com/case-studies/__trashed-3/" TargetMode="External"/><Relationship Id="rId28" Type="http://schemas.openxmlformats.org/officeDocument/2006/relationships/hyperlink" Target="https://childethics.com/case-studies/__trashed-2/" TargetMode="External"/><Relationship Id="rId36" Type="http://schemas.openxmlformats.org/officeDocument/2006/relationships/hyperlink" Target="https://childethics.com/library/journal-articles/multiple-methods-complex-dilemmas-negotiating-socio-ethical-spaces-in-participatory-research-with-disadvantaged-children-2/" TargetMode="External"/><Relationship Id="rId10" Type="http://schemas.openxmlformats.org/officeDocument/2006/relationships/hyperlink" Target="https://childethics.com/wp-content/uploads/2022/05/ERIC_Payment-Section-Korean.pdf" TargetMode="External"/><Relationship Id="rId19" Type="http://schemas.openxmlformats.org/officeDocument/2006/relationships/hyperlink" Target="https://childethics.com/library/journal-articles/children-as-research-collaborators-issues-and-reflections-from-a-mobility-study-in-sub-saharan-africa/" TargetMode="External"/><Relationship Id="rId31" Type="http://schemas.openxmlformats.org/officeDocument/2006/relationships/hyperlink" Target="https://childethics.com/library/journal-articles/situated-ethics-possibilities-for-young-children-as-research-participants-in-the-south-african-context/" TargetMode="External"/><Relationship Id="rId44" Type="http://schemas.openxmlformats.org/officeDocument/2006/relationships/hyperlink" Target="https://childethics.com/glossary/ethics/" TargetMode="External"/><Relationship Id="rId4" Type="http://schemas.openxmlformats.org/officeDocument/2006/relationships/hyperlink" Target="https://childethics.com/glossary/payment/" TargetMode="External"/><Relationship Id="rId9" Type="http://schemas.openxmlformats.org/officeDocument/2006/relationships/hyperlink" Target="https://childethics.com/wp-content/uploads/2022/05/ERIC-Payment-Section-ES.pdf" TargetMode="External"/><Relationship Id="rId14" Type="http://schemas.openxmlformats.org/officeDocument/2006/relationships/hyperlink" Target="https://childethics.com/library/journal-articles/commentary-the-ethics-of-paying-for-childrens-participation-in-research/" TargetMode="External"/><Relationship Id="rId22" Type="http://schemas.openxmlformats.org/officeDocument/2006/relationships/hyperlink" Target="https://childethics.com/glossary/benefit/" TargetMode="External"/><Relationship Id="rId27" Type="http://schemas.openxmlformats.org/officeDocument/2006/relationships/hyperlink" Target="https://childethics.com/glossary/equity/" TargetMode="External"/><Relationship Id="rId30" Type="http://schemas.openxmlformats.org/officeDocument/2006/relationships/hyperlink" Target="https://childethics.com/library/journal-articles/the-potential-and-challenges-of-rights-based-research-with-children-and-young-people-experiences-from-bangladesh-2/" TargetMode="External"/><Relationship Id="rId35" Type="http://schemas.openxmlformats.org/officeDocument/2006/relationships/hyperlink" Target="https://childethics.com/glossary/participatory-research/" TargetMode="External"/><Relationship Id="rId43" Type="http://schemas.openxmlformats.org/officeDocument/2006/relationships/hyperlink" Target="https://childethics.com/glossary/beneficence/" TargetMode="External"/><Relationship Id="rId8" Type="http://schemas.openxmlformats.org/officeDocument/2006/relationships/hyperlink" Target="https://childethics.com/wp-content/uploads/2022/05/ERIC-Payment-Section-FR.pdf" TargetMode="External"/><Relationship Id="rId3" Type="http://schemas.openxmlformats.org/officeDocument/2006/relationships/hyperlink" Target="https://childethics.com/glossary/eric/" TargetMode="External"/><Relationship Id="rId12" Type="http://schemas.openxmlformats.org/officeDocument/2006/relationships/hyperlink" Target="https://childethics.com/wp-content/uploads/2022/05/ERIC-Payment-Section-Bahasa-Indonesian.pdf" TargetMode="External"/><Relationship Id="rId17" Type="http://schemas.openxmlformats.org/officeDocument/2006/relationships/hyperlink" Target="https://childethics.com/glossary/consent/" TargetMode="External"/><Relationship Id="rId25" Type="http://schemas.openxmlformats.org/officeDocument/2006/relationships/hyperlink" Target="https://childethics.com/library/other-literature/ethical-approaches-to-gathering-information-from-children-and-adolescents-in-international-settings-guidelines-and-resources/" TargetMode="External"/><Relationship Id="rId33" Type="http://schemas.openxmlformats.org/officeDocument/2006/relationships/hyperlink" Target="https://childethics.com/glossary/harm/" TargetMode="External"/><Relationship Id="rId38" Type="http://schemas.openxmlformats.org/officeDocument/2006/relationships/hyperlink" Target="https://childethics.com/library/journal-articles/ethical-issues-in-disaster-research-lessons-from-hurricane-katrina-2/" TargetMode="External"/><Relationship Id="rId20" Type="http://schemas.openxmlformats.org/officeDocument/2006/relationships/hyperlink" Target="https://childethics.com/library/journal-articles/doing-it-right-working-with-young-researchers-in-malawi-to-investigate-children-transport-and-mobility/" TargetMode="External"/><Relationship Id="rId41" Type="http://schemas.openxmlformats.org/officeDocument/2006/relationships/hyperlink" Target="https://childethics.com/library/journal-articles/child-participation-in-research-reflections-on-ethical-challenges-in-the-southern-african-context-2/"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A7DC8BCD-C757-441B-97B7-5DF40ABB4806}" type="slidenum">
              <a:rPr lang="en-GB" smtClean="0"/>
              <a:t>1</a:t>
            </a:fld>
            <a:endParaRPr lang="en-GB"/>
          </a:p>
        </p:txBody>
      </p:sp>
    </p:spTree>
    <p:extLst>
      <p:ext uri="{BB962C8B-B14F-4D97-AF65-F5344CB8AC3E}">
        <p14:creationId xmlns:p14="http://schemas.microsoft.com/office/powerpoint/2010/main" val="4255778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3</a:t>
            </a:fld>
            <a:endParaRPr lang="en-GB"/>
          </a:p>
        </p:txBody>
      </p:sp>
    </p:spTree>
    <p:extLst>
      <p:ext uri="{BB962C8B-B14F-4D97-AF65-F5344CB8AC3E}">
        <p14:creationId xmlns:p14="http://schemas.microsoft.com/office/powerpoint/2010/main" val="3293010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Participation Standards identify the key issues that all professionals should be aware of when working with children and young people in Wales. The partnership reviewed each of the seven standards and ensured that each one reflected the rights based ethos that is integral to working with children and young people. 5 The refreshed standards will be followed up with revised guidance on the kite-marking process and the self-assessment tools, for use in Local Authorities, who have an inspection team. Organisations who work with children and young people will be encouraged to undertake the self-assessment process to demonstrate they the meet the Participation Standards in all their work with children and young people. Student have this in their info file for this module</a:t>
            </a:r>
          </a:p>
        </p:txBody>
      </p:sp>
      <p:sp>
        <p:nvSpPr>
          <p:cNvPr id="4" name="Slide Number Placeholder 3"/>
          <p:cNvSpPr>
            <a:spLocks noGrp="1"/>
          </p:cNvSpPr>
          <p:nvPr>
            <p:ph type="sldNum" sz="quarter" idx="5"/>
          </p:nvPr>
        </p:nvSpPr>
        <p:spPr/>
        <p:txBody>
          <a:bodyPr/>
          <a:lstStyle/>
          <a:p>
            <a:fld id="{A7DC8BCD-C757-441B-97B7-5DF40ABB4806}" type="slidenum">
              <a:rPr lang="en-GB" smtClean="0"/>
              <a:t>7</a:t>
            </a:fld>
            <a:endParaRPr lang="en-GB"/>
          </a:p>
        </p:txBody>
      </p:sp>
    </p:spTree>
    <p:extLst>
      <p:ext uri="{BB962C8B-B14F-4D97-AF65-F5344CB8AC3E}">
        <p14:creationId xmlns:p14="http://schemas.microsoft.com/office/powerpoint/2010/main" val="1742212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Gwreiddio</a:t>
            </a:r>
            <a:r>
              <a:rPr lang="en-GB" b="1" dirty="0"/>
              <a:t> </a:t>
            </a:r>
            <a:r>
              <a:rPr lang="en-GB" b="1" dirty="0" err="1"/>
              <a:t>hawliau</a:t>
            </a:r>
            <a:r>
              <a:rPr lang="en-GB" b="1" dirty="0"/>
              <a:t> plant</a:t>
            </a:r>
          </a:p>
          <a:p>
            <a:endParaRPr lang="en-GB" dirty="0"/>
          </a:p>
          <a:p>
            <a:r>
              <a:rPr lang="en-GB" dirty="0"/>
              <a:t> </a:t>
            </a:r>
            <a:r>
              <a:rPr lang="en-GB" dirty="0" err="1"/>
              <a:t>Dylai</a:t>
            </a:r>
            <a:r>
              <a:rPr lang="en-GB" dirty="0"/>
              <a:t> </a:t>
            </a:r>
            <a:r>
              <a:rPr lang="en-GB" dirty="0" err="1"/>
              <a:t>hawliau</a:t>
            </a:r>
            <a:r>
              <a:rPr lang="en-GB" dirty="0"/>
              <a:t> plant </a:t>
            </a:r>
            <a:r>
              <a:rPr lang="en-GB" dirty="0" err="1"/>
              <a:t>fod</a:t>
            </a:r>
            <a:r>
              <a:rPr lang="en-GB" dirty="0"/>
              <a:t> </a:t>
            </a:r>
            <a:r>
              <a:rPr lang="en-GB" dirty="0" err="1"/>
              <a:t>yn</a:t>
            </a:r>
            <a:r>
              <a:rPr lang="en-GB" dirty="0"/>
              <a:t> </a:t>
            </a:r>
            <a:r>
              <a:rPr lang="en-GB" dirty="0" err="1"/>
              <a:t>ganolog</a:t>
            </a:r>
            <a:r>
              <a:rPr lang="en-GB" dirty="0"/>
              <a:t> </a:t>
            </a:r>
            <a:r>
              <a:rPr lang="en-GB" dirty="0" err="1"/>
              <a:t>i</a:t>
            </a:r>
            <a:r>
              <a:rPr lang="en-GB" dirty="0"/>
              <a:t> </a:t>
            </a:r>
            <a:r>
              <a:rPr lang="en-GB" dirty="0" err="1"/>
              <a:t>gynllunio</a:t>
            </a:r>
            <a:r>
              <a:rPr lang="en-GB" dirty="0"/>
              <a:t> a </a:t>
            </a:r>
            <a:r>
              <a:rPr lang="en-GB" dirty="0" err="1"/>
              <a:t>darparu</a:t>
            </a:r>
            <a:r>
              <a:rPr lang="en-GB" dirty="0"/>
              <a:t> </a:t>
            </a:r>
            <a:r>
              <a:rPr lang="en-GB" dirty="0" err="1"/>
              <a:t>gwasanaethau</a:t>
            </a:r>
            <a:r>
              <a:rPr lang="en-GB" dirty="0"/>
              <a:t>. Mae </a:t>
            </a:r>
            <a:r>
              <a:rPr lang="en-GB" dirty="0" err="1"/>
              <a:t>angen</a:t>
            </a:r>
            <a:r>
              <a:rPr lang="en-GB" dirty="0"/>
              <a:t> </a:t>
            </a:r>
            <a:r>
              <a:rPr lang="en-GB" dirty="0" err="1"/>
              <a:t>i</a:t>
            </a:r>
            <a:r>
              <a:rPr lang="en-GB" dirty="0"/>
              <a:t> CCUHP </a:t>
            </a:r>
            <a:r>
              <a:rPr lang="en-GB" dirty="0" err="1"/>
              <a:t>gael</a:t>
            </a:r>
            <a:r>
              <a:rPr lang="en-GB" dirty="0"/>
              <a:t> </a:t>
            </a:r>
            <a:r>
              <a:rPr lang="en-GB" dirty="0" err="1"/>
              <a:t>ei</a:t>
            </a:r>
            <a:r>
              <a:rPr lang="en-GB" dirty="0"/>
              <a:t> </a:t>
            </a:r>
            <a:r>
              <a:rPr lang="en-GB" dirty="0" err="1"/>
              <a:t>integreiddio</a:t>
            </a:r>
            <a:r>
              <a:rPr lang="en-GB" dirty="0"/>
              <a:t> </a:t>
            </a:r>
            <a:r>
              <a:rPr lang="en-GB" dirty="0" err="1"/>
              <a:t>i</a:t>
            </a:r>
            <a:r>
              <a:rPr lang="en-GB" dirty="0"/>
              <a:t> bob </a:t>
            </a:r>
            <a:r>
              <a:rPr lang="en-GB" dirty="0" err="1"/>
              <a:t>agwedd</a:t>
            </a:r>
            <a:r>
              <a:rPr lang="en-GB" dirty="0"/>
              <a:t> </a:t>
            </a:r>
            <a:r>
              <a:rPr lang="en-GB" dirty="0" err="1"/>
              <a:t>ar</a:t>
            </a:r>
            <a:r>
              <a:rPr lang="en-GB" dirty="0"/>
              <a:t> </a:t>
            </a:r>
            <a:r>
              <a:rPr lang="en-GB" dirty="0" err="1"/>
              <a:t>wneud</a:t>
            </a:r>
            <a:r>
              <a:rPr lang="en-GB" dirty="0"/>
              <a:t> </a:t>
            </a:r>
            <a:r>
              <a:rPr lang="en-GB" dirty="0" err="1"/>
              <a:t>penderfyniadau</a:t>
            </a:r>
            <a:r>
              <a:rPr lang="en-GB" dirty="0"/>
              <a:t> </a:t>
            </a:r>
            <a:r>
              <a:rPr lang="en-GB" dirty="0" err="1"/>
              <a:t>trwy</a:t>
            </a:r>
            <a:r>
              <a:rPr lang="en-GB" dirty="0"/>
              <a:t> </a:t>
            </a:r>
            <a:r>
              <a:rPr lang="en-GB" dirty="0" err="1"/>
              <a:t>weithdrefnau</a:t>
            </a:r>
            <a:r>
              <a:rPr lang="en-GB" dirty="0"/>
              <a:t> a </a:t>
            </a:r>
            <a:r>
              <a:rPr lang="en-GB" dirty="0" err="1"/>
              <a:t>chamau</a:t>
            </a:r>
            <a:r>
              <a:rPr lang="en-GB" dirty="0"/>
              <a:t> </a:t>
            </a:r>
            <a:r>
              <a:rPr lang="en-GB" dirty="0" err="1"/>
              <a:t>gweithredu</a:t>
            </a:r>
            <a:r>
              <a:rPr lang="en-GB" dirty="0"/>
              <a:t>. </a:t>
            </a:r>
            <a:r>
              <a:rPr lang="en-GB" dirty="0" err="1"/>
              <a:t>Ar</a:t>
            </a:r>
            <a:r>
              <a:rPr lang="en-GB" dirty="0"/>
              <a:t> y </a:t>
            </a:r>
            <a:r>
              <a:rPr lang="en-GB" dirty="0" err="1"/>
              <a:t>lefel</a:t>
            </a:r>
            <a:r>
              <a:rPr lang="en-GB" dirty="0"/>
              <a:t> </a:t>
            </a:r>
            <a:r>
              <a:rPr lang="en-GB" dirty="0" err="1"/>
              <a:t>fwyaf</a:t>
            </a:r>
            <a:r>
              <a:rPr lang="en-GB" dirty="0"/>
              <a:t> </a:t>
            </a:r>
            <a:r>
              <a:rPr lang="en-GB" dirty="0" err="1"/>
              <a:t>sylfaenol</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galw</a:t>
            </a:r>
            <a:r>
              <a:rPr lang="en-GB" dirty="0"/>
              <a:t> am </a:t>
            </a:r>
            <a:r>
              <a:rPr lang="en-GB" dirty="0" err="1"/>
              <a:t>gydnabod</a:t>
            </a:r>
            <a:r>
              <a:rPr lang="en-GB" dirty="0"/>
              <a:t> CCUHP </a:t>
            </a:r>
            <a:r>
              <a:rPr lang="en-GB" dirty="0" err="1"/>
              <a:t>fel</a:t>
            </a:r>
            <a:r>
              <a:rPr lang="en-GB" dirty="0"/>
              <a:t> </a:t>
            </a:r>
            <a:r>
              <a:rPr lang="en-GB" dirty="0" err="1"/>
              <a:t>fframwaith</a:t>
            </a:r>
            <a:r>
              <a:rPr lang="en-GB" dirty="0"/>
              <a:t> </a:t>
            </a:r>
            <a:r>
              <a:rPr lang="en-GB" dirty="0" err="1"/>
              <a:t>ar</a:t>
            </a:r>
            <a:r>
              <a:rPr lang="en-GB" dirty="0"/>
              <a:t> </a:t>
            </a:r>
            <a:r>
              <a:rPr lang="en-GB" dirty="0" err="1"/>
              <a:t>gyfer</a:t>
            </a:r>
            <a:r>
              <a:rPr lang="en-GB" dirty="0"/>
              <a:t> </a:t>
            </a:r>
            <a:r>
              <a:rPr lang="en-GB" dirty="0" err="1"/>
              <a:t>gwasanaethau</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blant</a:t>
            </a:r>
            <a:r>
              <a:rPr lang="en-GB" dirty="0"/>
              <a:t>. </a:t>
            </a:r>
            <a:r>
              <a:rPr lang="en-GB" dirty="0" err="1"/>
              <a:t>Dylai</a:t>
            </a:r>
            <a:r>
              <a:rPr lang="en-GB" dirty="0"/>
              <a:t> </a:t>
            </a:r>
            <a:r>
              <a:rPr lang="en-GB" dirty="0" err="1"/>
              <a:t>hawliau</a:t>
            </a:r>
            <a:r>
              <a:rPr lang="en-GB" dirty="0"/>
              <a:t> plant </a:t>
            </a:r>
            <a:r>
              <a:rPr lang="en-GB" dirty="0" err="1"/>
              <a:t>dywys</a:t>
            </a:r>
            <a:r>
              <a:rPr lang="en-GB" dirty="0"/>
              <a:t> </a:t>
            </a:r>
            <a:r>
              <a:rPr lang="en-GB" dirty="0" err="1"/>
              <a:t>penderfyniadau</a:t>
            </a:r>
            <a:r>
              <a:rPr lang="en-GB" dirty="0"/>
              <a:t> a </a:t>
            </a:r>
            <a:r>
              <a:rPr lang="en-GB" dirty="0" err="1"/>
              <a:t>chamau</a:t>
            </a:r>
            <a:r>
              <a:rPr lang="en-GB" dirty="0"/>
              <a:t> </a:t>
            </a:r>
            <a:r>
              <a:rPr lang="en-GB" dirty="0" err="1"/>
              <a:t>gweithredu</a:t>
            </a:r>
            <a:r>
              <a:rPr lang="en-GB" dirty="0"/>
              <a:t> </a:t>
            </a:r>
            <a:r>
              <a:rPr lang="en-GB" dirty="0" err="1"/>
              <a:t>sy’n</a:t>
            </a:r>
            <a:r>
              <a:rPr lang="en-GB" dirty="0"/>
              <a:t> </a:t>
            </a:r>
            <a:r>
              <a:rPr lang="en-GB" dirty="0" err="1"/>
              <a:t>cael</a:t>
            </a:r>
            <a:r>
              <a:rPr lang="en-GB" dirty="0"/>
              <a:t> </a:t>
            </a:r>
            <a:r>
              <a:rPr lang="en-GB" dirty="0" err="1"/>
              <a:t>effaith</a:t>
            </a:r>
            <a:r>
              <a:rPr lang="en-GB" dirty="0"/>
              <a:t> </a:t>
            </a:r>
            <a:r>
              <a:rPr lang="en-GB" dirty="0" err="1"/>
              <a:t>sylweddol</a:t>
            </a:r>
            <a:r>
              <a:rPr lang="en-GB" dirty="0"/>
              <a:t> </a:t>
            </a:r>
            <a:r>
              <a:rPr lang="en-GB" dirty="0" err="1"/>
              <a:t>ar</a:t>
            </a:r>
            <a:r>
              <a:rPr lang="en-GB" dirty="0"/>
              <a:t> </a:t>
            </a:r>
            <a:r>
              <a:rPr lang="en-GB" dirty="0" err="1"/>
              <a:t>fywydau</a:t>
            </a:r>
            <a:r>
              <a:rPr lang="en-GB" dirty="0"/>
              <a:t> plant </a:t>
            </a:r>
            <a:r>
              <a:rPr lang="en-GB" dirty="0" err="1"/>
              <a:t>mewn</a:t>
            </a:r>
            <a:r>
              <a:rPr lang="en-GB" dirty="0"/>
              <a:t> </a:t>
            </a:r>
            <a:r>
              <a:rPr lang="en-GB" dirty="0" err="1"/>
              <a:t>meysydd</a:t>
            </a:r>
            <a:r>
              <a:rPr lang="en-GB" dirty="0"/>
              <a:t> </a:t>
            </a:r>
            <a:r>
              <a:rPr lang="en-GB" dirty="0" err="1"/>
              <a:t>megis</a:t>
            </a:r>
            <a:r>
              <a:rPr lang="en-GB" dirty="0"/>
              <a:t> </a:t>
            </a:r>
            <a:r>
              <a:rPr lang="en-GB" dirty="0" err="1"/>
              <a:t>addysg</a:t>
            </a:r>
            <a:r>
              <a:rPr lang="en-GB" dirty="0"/>
              <a:t>, iechyd neu </a:t>
            </a:r>
            <a:r>
              <a:rPr lang="en-GB" dirty="0" err="1"/>
              <a:t>ofal</a:t>
            </a:r>
            <a:r>
              <a:rPr lang="en-GB" dirty="0"/>
              <a:t> </a:t>
            </a:r>
            <a:r>
              <a:rPr lang="en-GB" dirty="0" err="1"/>
              <a:t>cymdeithasol</a:t>
            </a:r>
            <a:r>
              <a:rPr lang="en-GB" dirty="0"/>
              <a:t>, </a:t>
            </a:r>
            <a:r>
              <a:rPr lang="en-GB" dirty="0" err="1"/>
              <a:t>ond</a:t>
            </a:r>
            <a:r>
              <a:rPr lang="en-GB" dirty="0"/>
              <a:t> </a:t>
            </a:r>
            <a:r>
              <a:rPr lang="en-GB" dirty="0" err="1"/>
              <a:t>hefyd</a:t>
            </a:r>
            <a:r>
              <a:rPr lang="en-GB" dirty="0"/>
              <a:t> </a:t>
            </a:r>
            <a:r>
              <a:rPr lang="en-GB" dirty="0" err="1"/>
              <a:t>mewn</a:t>
            </a:r>
            <a:r>
              <a:rPr lang="en-GB" dirty="0"/>
              <a:t> </a:t>
            </a:r>
            <a:r>
              <a:rPr lang="en-GB" dirty="0" err="1"/>
              <a:t>meysydd</a:t>
            </a:r>
            <a:r>
              <a:rPr lang="en-GB" dirty="0"/>
              <a:t> </a:t>
            </a:r>
            <a:r>
              <a:rPr lang="en-GB" dirty="0" err="1"/>
              <a:t>eraill</a:t>
            </a:r>
            <a:r>
              <a:rPr lang="en-GB" dirty="0"/>
              <a:t> </a:t>
            </a:r>
            <a:r>
              <a:rPr lang="en-GB" dirty="0" err="1"/>
              <a:t>fel</a:t>
            </a:r>
            <a:r>
              <a:rPr lang="en-GB" dirty="0"/>
              <a:t> </a:t>
            </a:r>
            <a:r>
              <a:rPr lang="en-GB" dirty="0" err="1"/>
              <a:t>cynllunio</a:t>
            </a:r>
            <a:r>
              <a:rPr lang="en-GB" dirty="0"/>
              <a:t>, </a:t>
            </a:r>
            <a:r>
              <a:rPr lang="en-GB" dirty="0" err="1"/>
              <a:t>trafnidiaeth</a:t>
            </a:r>
            <a:r>
              <a:rPr lang="en-GB" dirty="0"/>
              <a:t> </a:t>
            </a:r>
            <a:r>
              <a:rPr lang="en-GB" dirty="0" err="1"/>
              <a:t>a’r</a:t>
            </a:r>
            <a:r>
              <a:rPr lang="en-GB" dirty="0"/>
              <a:t> </a:t>
            </a:r>
            <a:r>
              <a:rPr lang="en-GB" dirty="0" err="1"/>
              <a:t>amgylchedd</a:t>
            </a:r>
            <a:r>
              <a:rPr lang="en-GB" dirty="0"/>
              <a:t>. </a:t>
            </a:r>
            <a:r>
              <a:rPr lang="en-GB" dirty="0" err="1"/>
              <a:t>Dylai</a:t>
            </a:r>
            <a:r>
              <a:rPr lang="en-GB" dirty="0"/>
              <a:t> </a:t>
            </a:r>
            <a:r>
              <a:rPr lang="en-GB" dirty="0" err="1"/>
              <a:t>fod</a:t>
            </a:r>
            <a:r>
              <a:rPr lang="en-GB" dirty="0"/>
              <a:t> </a:t>
            </a:r>
            <a:r>
              <a:rPr lang="en-GB" dirty="0" err="1"/>
              <a:t>cydlynu</a:t>
            </a:r>
            <a:r>
              <a:rPr lang="en-GB" dirty="0"/>
              <a:t> </a:t>
            </a:r>
            <a:r>
              <a:rPr lang="en-GB" dirty="0" err="1"/>
              <a:t>ar</a:t>
            </a:r>
            <a:r>
              <a:rPr lang="en-GB" dirty="0"/>
              <a:t> draws </a:t>
            </a:r>
            <a:r>
              <a:rPr lang="en-GB" dirty="0" err="1"/>
              <a:t>adrannau</a:t>
            </a:r>
            <a:r>
              <a:rPr lang="en-GB" dirty="0"/>
              <a:t>, a </a:t>
            </a:r>
            <a:r>
              <a:rPr lang="en-GB" dirty="0" err="1"/>
              <a:t>chyda</a:t>
            </a:r>
            <a:r>
              <a:rPr lang="en-GB" dirty="0"/>
              <a:t> </a:t>
            </a:r>
            <a:r>
              <a:rPr lang="en-GB" dirty="0" err="1"/>
              <a:t>sefydliadau</a:t>
            </a:r>
            <a:r>
              <a:rPr lang="en-GB" dirty="0"/>
              <a:t> </a:t>
            </a:r>
            <a:r>
              <a:rPr lang="en-GB" dirty="0" err="1"/>
              <a:t>allanol</a:t>
            </a:r>
            <a:r>
              <a:rPr lang="en-GB" dirty="0"/>
              <a:t> </a:t>
            </a:r>
            <a:r>
              <a:rPr lang="en-GB" dirty="0" err="1"/>
              <a:t>i</a:t>
            </a:r>
            <a:r>
              <a:rPr lang="en-GB" dirty="0"/>
              <a:t> </a:t>
            </a:r>
            <a:r>
              <a:rPr lang="en-GB" dirty="0" err="1"/>
              <a:t>sicrhau</a:t>
            </a:r>
            <a:r>
              <a:rPr lang="en-GB" dirty="0"/>
              <a:t> bod </a:t>
            </a:r>
            <a:r>
              <a:rPr lang="en-GB" dirty="0" err="1"/>
              <a:t>egwyddorion</a:t>
            </a:r>
            <a:r>
              <a:rPr lang="en-GB" dirty="0"/>
              <a:t> ac </a:t>
            </a:r>
            <a:r>
              <a:rPr lang="en-GB" dirty="0" err="1"/>
              <a:t>ymarfer</a:t>
            </a:r>
            <a:r>
              <a:rPr lang="en-GB" dirty="0"/>
              <a:t> Dull </a:t>
            </a:r>
            <a:r>
              <a:rPr lang="en-GB" dirty="0" err="1"/>
              <a:t>Gweithredu</a:t>
            </a:r>
            <a:r>
              <a:rPr lang="en-GB" dirty="0"/>
              <a:t> </a:t>
            </a:r>
            <a:r>
              <a:rPr lang="en-GB" dirty="0" err="1"/>
              <a:t>seiliedig</a:t>
            </a:r>
            <a:r>
              <a:rPr lang="en-GB" dirty="0"/>
              <a:t> </a:t>
            </a:r>
            <a:r>
              <a:rPr lang="en-GB" dirty="0" err="1"/>
              <a:t>ar</a:t>
            </a:r>
            <a:r>
              <a:rPr lang="en-GB" dirty="0"/>
              <a:t> </a:t>
            </a:r>
            <a:r>
              <a:rPr lang="en-GB" dirty="0" err="1"/>
              <a:t>Hawliau</a:t>
            </a:r>
            <a:r>
              <a:rPr lang="en-GB" dirty="0"/>
              <a:t> Plant </a:t>
            </a:r>
            <a:r>
              <a:rPr lang="en-GB" dirty="0" err="1"/>
              <a:t>yn</a:t>
            </a:r>
            <a:r>
              <a:rPr lang="en-GB" dirty="0"/>
              <a:t> </a:t>
            </a:r>
            <a:r>
              <a:rPr lang="en-GB" dirty="0" err="1"/>
              <a:t>cael</a:t>
            </a:r>
            <a:r>
              <a:rPr lang="en-GB" dirty="0"/>
              <a:t> </a:t>
            </a:r>
            <a:r>
              <a:rPr lang="en-GB" dirty="0" err="1"/>
              <a:t>eu</a:t>
            </a:r>
            <a:r>
              <a:rPr lang="en-GB" dirty="0"/>
              <a:t> </a:t>
            </a:r>
            <a:r>
              <a:rPr lang="en-GB" dirty="0" err="1"/>
              <a:t>cymhwyso</a:t>
            </a:r>
            <a:r>
              <a:rPr lang="en-GB" dirty="0"/>
              <a:t>. </a:t>
            </a:r>
            <a:r>
              <a:rPr lang="en-GB" dirty="0" err="1"/>
              <a:t>Bydd</a:t>
            </a:r>
            <a:r>
              <a:rPr lang="en-GB" dirty="0"/>
              <a:t> </a:t>
            </a:r>
            <a:r>
              <a:rPr lang="en-GB" dirty="0" err="1"/>
              <a:t>hyn</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sicrhau</a:t>
            </a:r>
            <a:r>
              <a:rPr lang="en-GB" dirty="0"/>
              <a:t> bod </a:t>
            </a:r>
            <a:r>
              <a:rPr lang="en-GB" dirty="0" err="1"/>
              <a:t>lles</a:t>
            </a:r>
            <a:r>
              <a:rPr lang="en-GB" dirty="0"/>
              <a:t> </a:t>
            </a:r>
            <a:r>
              <a:rPr lang="en-GB" dirty="0" err="1"/>
              <a:t>pennaf</a:t>
            </a:r>
            <a:r>
              <a:rPr lang="en-GB" dirty="0"/>
              <a:t> y </a:t>
            </a:r>
            <a:r>
              <a:rPr lang="en-GB" dirty="0" err="1"/>
              <a:t>plentyn</a:t>
            </a:r>
            <a:r>
              <a:rPr lang="en-GB" dirty="0"/>
              <a:t> </a:t>
            </a:r>
            <a:r>
              <a:rPr lang="en-GB" dirty="0" err="1"/>
              <a:t>yn</a:t>
            </a:r>
            <a:r>
              <a:rPr lang="en-GB" dirty="0"/>
              <a:t> </a:t>
            </a:r>
            <a:r>
              <a:rPr lang="en-GB" dirty="0" err="1"/>
              <a:t>brif</a:t>
            </a:r>
            <a:r>
              <a:rPr lang="en-GB" dirty="0"/>
              <a:t> </a:t>
            </a:r>
            <a:r>
              <a:rPr lang="en-GB" dirty="0" err="1"/>
              <a:t>ystyriaeth</a:t>
            </a:r>
            <a:r>
              <a:rPr lang="en-GB" dirty="0"/>
              <a:t> </a:t>
            </a:r>
            <a:r>
              <a:rPr lang="en-GB" dirty="0" err="1"/>
              <a:t>ym</a:t>
            </a:r>
            <a:r>
              <a:rPr lang="en-GB" dirty="0"/>
              <a:t> </a:t>
            </a:r>
            <a:r>
              <a:rPr lang="en-GB" dirty="0" err="1"/>
              <a:t>mhob</a:t>
            </a:r>
            <a:r>
              <a:rPr lang="en-GB" dirty="0"/>
              <a:t> </a:t>
            </a:r>
            <a:r>
              <a:rPr lang="en-GB" dirty="0" err="1"/>
              <a:t>penderfyniad</a:t>
            </a:r>
            <a:r>
              <a:rPr lang="en-GB" dirty="0"/>
              <a:t> </a:t>
            </a:r>
            <a:r>
              <a:rPr lang="en-GB" dirty="0" err="1"/>
              <a:t>sy’n</a:t>
            </a:r>
            <a:r>
              <a:rPr lang="en-GB" dirty="0"/>
              <a:t> </a:t>
            </a:r>
            <a:r>
              <a:rPr lang="en-GB" dirty="0" err="1"/>
              <a:t>effeithio</a:t>
            </a:r>
            <a:r>
              <a:rPr lang="en-GB" dirty="0"/>
              <a:t> </a:t>
            </a:r>
            <a:r>
              <a:rPr lang="en-GB" dirty="0" err="1"/>
              <a:t>ar</a:t>
            </a:r>
            <a:r>
              <a:rPr lang="en-GB" dirty="0"/>
              <a:t> y </a:t>
            </a:r>
            <a:r>
              <a:rPr lang="en-GB" dirty="0" err="1"/>
              <a:t>plentyn</a:t>
            </a:r>
            <a:r>
              <a:rPr lang="en-GB" dirty="0"/>
              <a:t> (</a:t>
            </a:r>
            <a:r>
              <a:rPr lang="en-GB" dirty="0" err="1"/>
              <a:t>fel</a:t>
            </a:r>
            <a:r>
              <a:rPr lang="en-GB" dirty="0"/>
              <a:t> </a:t>
            </a:r>
            <a:r>
              <a:rPr lang="en-GB" dirty="0" err="1"/>
              <a:t>mae</a:t>
            </a:r>
            <a:r>
              <a:rPr lang="en-GB" dirty="0"/>
              <a:t> </a:t>
            </a:r>
            <a:r>
              <a:rPr lang="en-GB" dirty="0" err="1"/>
              <a:t>Erthygl</a:t>
            </a:r>
            <a:r>
              <a:rPr lang="en-GB" dirty="0"/>
              <a:t> 3 o CCUHP </a:t>
            </a:r>
            <a:r>
              <a:rPr lang="en-GB" dirty="0" err="1"/>
              <a:t>yn</a:t>
            </a:r>
            <a:r>
              <a:rPr lang="en-GB" dirty="0"/>
              <a:t> </a:t>
            </a:r>
            <a:r>
              <a:rPr lang="en-GB" dirty="0" err="1"/>
              <a:t>gwarantu</a:t>
            </a:r>
            <a:r>
              <a:rPr lang="en-GB" dirty="0"/>
              <a:t>). </a:t>
            </a:r>
            <a:r>
              <a:rPr lang="en-GB" dirty="0" err="1"/>
              <a:t>Dylai</a:t>
            </a:r>
            <a:r>
              <a:rPr lang="en-GB" dirty="0"/>
              <a:t> </a:t>
            </a:r>
            <a:r>
              <a:rPr lang="en-GB" dirty="0" err="1"/>
              <a:t>polisi</a:t>
            </a:r>
            <a:r>
              <a:rPr lang="en-GB" dirty="0"/>
              <a:t>, </a:t>
            </a:r>
            <a:r>
              <a:rPr lang="en-GB" dirty="0" err="1"/>
              <a:t>gweithdrefnau</a:t>
            </a:r>
            <a:r>
              <a:rPr lang="en-GB" dirty="0"/>
              <a:t> a </a:t>
            </a:r>
            <a:r>
              <a:rPr lang="en-GB" dirty="0" err="1"/>
              <a:t>chamau</a:t>
            </a:r>
            <a:r>
              <a:rPr lang="en-GB" dirty="0"/>
              <a:t> </a:t>
            </a:r>
            <a:r>
              <a:rPr lang="en-GB" dirty="0" err="1"/>
              <a:t>gweithredu</a:t>
            </a:r>
            <a:r>
              <a:rPr lang="en-GB" dirty="0"/>
              <a:t>, </a:t>
            </a:r>
            <a:r>
              <a:rPr lang="en-GB" dirty="0" err="1"/>
              <a:t>yn</a:t>
            </a:r>
            <a:r>
              <a:rPr lang="en-GB" dirty="0"/>
              <a:t> </a:t>
            </a:r>
            <a:r>
              <a:rPr lang="en-GB" dirty="0" err="1"/>
              <a:t>ogystal</a:t>
            </a:r>
            <a:r>
              <a:rPr lang="en-GB" dirty="0"/>
              <a:t> â </a:t>
            </a:r>
            <a:r>
              <a:rPr lang="en-GB" dirty="0" err="1"/>
              <a:t>chyllidebau</a:t>
            </a:r>
            <a:r>
              <a:rPr lang="en-GB" dirty="0"/>
              <a:t>, </a:t>
            </a:r>
            <a:r>
              <a:rPr lang="en-GB" dirty="0" err="1"/>
              <a:t>gael</a:t>
            </a:r>
            <a:r>
              <a:rPr lang="en-GB" dirty="0"/>
              <a:t> </a:t>
            </a:r>
            <a:r>
              <a:rPr lang="en-GB" dirty="0" err="1"/>
              <a:t>eu</a:t>
            </a:r>
            <a:r>
              <a:rPr lang="en-GB" dirty="0"/>
              <a:t> </a:t>
            </a:r>
            <a:r>
              <a:rPr lang="en-GB" dirty="0" err="1"/>
              <a:t>datblygu</a:t>
            </a:r>
            <a:r>
              <a:rPr lang="en-GB" dirty="0"/>
              <a:t> </a:t>
            </a:r>
            <a:r>
              <a:rPr lang="en-GB" dirty="0" err="1"/>
              <a:t>a’u</a:t>
            </a:r>
            <a:r>
              <a:rPr lang="en-GB" dirty="0"/>
              <a:t> </a:t>
            </a:r>
            <a:r>
              <a:rPr lang="en-GB" dirty="0" err="1"/>
              <a:t>gweithredu</a:t>
            </a:r>
            <a:r>
              <a:rPr lang="en-GB" dirty="0"/>
              <a:t> </a:t>
            </a:r>
            <a:r>
              <a:rPr lang="en-GB" dirty="0" err="1"/>
              <a:t>gan</a:t>
            </a:r>
            <a:r>
              <a:rPr lang="en-GB" dirty="0"/>
              <a:t> </a:t>
            </a:r>
            <a:r>
              <a:rPr lang="en-GB" dirty="0" err="1"/>
              <a:t>roi</a:t>
            </a:r>
            <a:r>
              <a:rPr lang="en-GB" dirty="0"/>
              <a:t> </a:t>
            </a:r>
            <a:r>
              <a:rPr lang="en-GB" dirty="0" err="1"/>
              <a:t>sylw</a:t>
            </a:r>
            <a:r>
              <a:rPr lang="en-GB" dirty="0"/>
              <a:t> </a:t>
            </a:r>
            <a:r>
              <a:rPr lang="en-GB" dirty="0" err="1"/>
              <a:t>i’w</a:t>
            </a:r>
            <a:r>
              <a:rPr lang="en-GB" dirty="0"/>
              <a:t> </a:t>
            </a:r>
            <a:r>
              <a:rPr lang="en-GB" dirty="0" err="1"/>
              <a:t>heffaith</a:t>
            </a:r>
            <a:r>
              <a:rPr lang="en-GB" dirty="0"/>
              <a:t> </a:t>
            </a:r>
            <a:r>
              <a:rPr lang="en-GB" dirty="0" err="1"/>
              <a:t>ar</a:t>
            </a:r>
            <a:r>
              <a:rPr lang="en-GB" dirty="0"/>
              <a:t> </a:t>
            </a:r>
            <a:r>
              <a:rPr lang="en-GB" dirty="0" err="1"/>
              <a:t>hawliau</a:t>
            </a:r>
            <a:r>
              <a:rPr lang="en-GB" dirty="0"/>
              <a:t> plant. </a:t>
            </a:r>
            <a:r>
              <a:rPr lang="en-GB" dirty="0" err="1"/>
              <a:t>Dylai</a:t>
            </a:r>
            <a:r>
              <a:rPr lang="en-GB" dirty="0"/>
              <a:t> </a:t>
            </a:r>
            <a:r>
              <a:rPr lang="en-GB" dirty="0" err="1"/>
              <a:t>fod</a:t>
            </a:r>
            <a:r>
              <a:rPr lang="en-GB" dirty="0"/>
              <a:t> </a:t>
            </a:r>
            <a:r>
              <a:rPr lang="en-GB" dirty="0" err="1"/>
              <a:t>yn</a:t>
            </a:r>
            <a:r>
              <a:rPr lang="en-GB" dirty="0"/>
              <a:t> </a:t>
            </a:r>
            <a:r>
              <a:rPr lang="en-GB" dirty="0" err="1"/>
              <a:t>glir</a:t>
            </a:r>
            <a:r>
              <a:rPr lang="en-GB" dirty="0"/>
              <a:t> ac </a:t>
            </a:r>
            <a:r>
              <a:rPr lang="en-GB" dirty="0" err="1"/>
              <a:t>yn</a:t>
            </a:r>
            <a:r>
              <a:rPr lang="en-GB" dirty="0"/>
              <a:t> </a:t>
            </a:r>
            <a:r>
              <a:rPr lang="en-GB" dirty="0" err="1"/>
              <a:t>dryloyw</a:t>
            </a:r>
            <a:r>
              <a:rPr lang="en-GB" dirty="0"/>
              <a:t> </a:t>
            </a:r>
            <a:r>
              <a:rPr lang="en-GB" dirty="0" err="1"/>
              <a:t>ble</a:t>
            </a:r>
            <a:r>
              <a:rPr lang="en-GB" dirty="0"/>
              <a:t> </a:t>
            </a:r>
            <a:r>
              <a:rPr lang="en-GB" dirty="0" err="1"/>
              <a:t>mae</a:t>
            </a:r>
            <a:r>
              <a:rPr lang="en-GB" dirty="0"/>
              <a:t> </a:t>
            </a:r>
            <a:r>
              <a:rPr lang="en-GB" dirty="0" err="1"/>
              <a:t>hawliau</a:t>
            </a:r>
            <a:r>
              <a:rPr lang="en-GB" dirty="0"/>
              <a:t> plant </a:t>
            </a:r>
            <a:r>
              <a:rPr lang="en-GB" dirty="0" err="1"/>
              <a:t>wedi</a:t>
            </a:r>
            <a:r>
              <a:rPr lang="en-GB" dirty="0"/>
              <a:t> </a:t>
            </a:r>
            <a:r>
              <a:rPr lang="en-GB" dirty="0" err="1"/>
              <a:t>cael</a:t>
            </a:r>
            <a:r>
              <a:rPr lang="en-GB" dirty="0"/>
              <a:t> </a:t>
            </a:r>
            <a:r>
              <a:rPr lang="en-GB" dirty="0" err="1"/>
              <a:t>eu</a:t>
            </a:r>
            <a:r>
              <a:rPr lang="en-GB" dirty="0"/>
              <a:t> </a:t>
            </a:r>
            <a:r>
              <a:rPr lang="en-GB" dirty="0" err="1"/>
              <a:t>cymryd</a:t>
            </a:r>
            <a:r>
              <a:rPr lang="en-GB" dirty="0"/>
              <a:t> </a:t>
            </a:r>
            <a:r>
              <a:rPr lang="en-GB" dirty="0" err="1"/>
              <a:t>i</a:t>
            </a:r>
            <a:r>
              <a:rPr lang="en-GB" dirty="0"/>
              <a:t> </a:t>
            </a:r>
            <a:r>
              <a:rPr lang="en-GB" dirty="0" err="1"/>
              <a:t>ystyriaeth</a:t>
            </a:r>
            <a:endParaRPr lang="en-GB" dirty="0"/>
          </a:p>
          <a:p>
            <a:endParaRPr lang="en-GB" dirty="0"/>
          </a:p>
          <a:p>
            <a:r>
              <a:rPr lang="en-GB" b="1" dirty="0" err="1"/>
              <a:t>Cydraddoldeb</a:t>
            </a:r>
            <a:r>
              <a:rPr lang="en-GB" b="1" dirty="0"/>
              <a:t> a Dim </a:t>
            </a:r>
            <a:r>
              <a:rPr lang="en-GB" b="1" dirty="0" err="1"/>
              <a:t>gwahaniaethu</a:t>
            </a:r>
            <a:r>
              <a:rPr lang="en-GB" b="1" dirty="0"/>
              <a:t> </a:t>
            </a:r>
          </a:p>
          <a:p>
            <a:endParaRPr lang="en-GB" dirty="0"/>
          </a:p>
          <a:p>
            <a:r>
              <a:rPr lang="en-GB" dirty="0"/>
              <a:t>Mae </a:t>
            </a:r>
            <a:r>
              <a:rPr lang="en-GB" dirty="0" err="1"/>
              <a:t>cydraddoldeb</a:t>
            </a:r>
            <a:r>
              <a:rPr lang="en-GB" dirty="0"/>
              <a:t> </a:t>
            </a:r>
            <a:r>
              <a:rPr lang="en-GB" dirty="0" err="1"/>
              <a:t>yn</a:t>
            </a:r>
            <a:r>
              <a:rPr lang="en-GB" dirty="0"/>
              <a:t> </a:t>
            </a:r>
            <a:r>
              <a:rPr lang="en-GB" dirty="0" err="1"/>
              <a:t>golygu</a:t>
            </a:r>
            <a:r>
              <a:rPr lang="en-GB" dirty="0"/>
              <a:t> </a:t>
            </a:r>
            <a:r>
              <a:rPr lang="en-GB" dirty="0" err="1"/>
              <a:t>sicrhau</a:t>
            </a:r>
            <a:r>
              <a:rPr lang="en-GB" dirty="0"/>
              <a:t> bod </a:t>
            </a:r>
            <a:r>
              <a:rPr lang="en-GB" dirty="0" err="1"/>
              <a:t>pob</a:t>
            </a:r>
            <a:r>
              <a:rPr lang="en-GB" dirty="0"/>
              <a:t> </a:t>
            </a:r>
            <a:r>
              <a:rPr lang="en-GB" dirty="0" err="1"/>
              <a:t>plentyn</a:t>
            </a:r>
            <a:r>
              <a:rPr lang="en-GB" dirty="0"/>
              <a:t> </a:t>
            </a:r>
            <a:r>
              <a:rPr lang="en-GB" dirty="0" err="1"/>
              <a:t>yn</a:t>
            </a:r>
            <a:r>
              <a:rPr lang="en-GB" dirty="0"/>
              <a:t> </a:t>
            </a:r>
            <a:r>
              <a:rPr lang="en-GB" dirty="0" err="1"/>
              <a:t>cael</a:t>
            </a:r>
            <a:r>
              <a:rPr lang="en-GB" dirty="0"/>
              <a:t> </a:t>
            </a:r>
            <a:r>
              <a:rPr lang="en-GB" dirty="0" err="1"/>
              <a:t>cyfle</a:t>
            </a:r>
            <a:r>
              <a:rPr lang="en-GB" dirty="0"/>
              <a:t> </a:t>
            </a:r>
            <a:r>
              <a:rPr lang="en-GB" dirty="0" err="1"/>
              <a:t>cyfartal</a:t>
            </a:r>
            <a:r>
              <a:rPr lang="en-GB" dirty="0"/>
              <a:t> </a:t>
            </a:r>
            <a:r>
              <a:rPr lang="en-GB" dirty="0" err="1"/>
              <a:t>i</a:t>
            </a:r>
            <a:r>
              <a:rPr lang="en-GB" dirty="0"/>
              <a:t> </a:t>
            </a:r>
            <a:r>
              <a:rPr lang="en-GB" dirty="0" err="1"/>
              <a:t>wneud</a:t>
            </a:r>
            <a:r>
              <a:rPr lang="en-GB" dirty="0"/>
              <a:t> </a:t>
            </a:r>
            <a:r>
              <a:rPr lang="en-GB" dirty="0" err="1"/>
              <a:t>yn</a:t>
            </a:r>
            <a:r>
              <a:rPr lang="en-GB" dirty="0"/>
              <a:t> </a:t>
            </a:r>
            <a:r>
              <a:rPr lang="en-GB" dirty="0" err="1"/>
              <a:t>fawr</a:t>
            </a:r>
            <a:r>
              <a:rPr lang="en-GB" dirty="0"/>
              <a:t> </a:t>
            </a:r>
            <a:r>
              <a:rPr lang="en-GB" dirty="0" err="1"/>
              <a:t>o’u</a:t>
            </a:r>
            <a:r>
              <a:rPr lang="en-GB" dirty="0"/>
              <a:t> </a:t>
            </a:r>
            <a:r>
              <a:rPr lang="en-GB" dirty="0" err="1"/>
              <a:t>bywydau</a:t>
            </a:r>
            <a:r>
              <a:rPr lang="en-GB" dirty="0"/>
              <a:t> </a:t>
            </a:r>
            <a:r>
              <a:rPr lang="en-GB" dirty="0" err="1"/>
              <a:t>a’u</a:t>
            </a:r>
            <a:r>
              <a:rPr lang="en-GB" dirty="0"/>
              <a:t> </a:t>
            </a:r>
            <a:r>
              <a:rPr lang="en-GB" dirty="0" err="1"/>
              <a:t>doniau</a:t>
            </a:r>
            <a:r>
              <a:rPr lang="en-GB" dirty="0"/>
              <a:t>, ac </a:t>
            </a:r>
            <a:r>
              <a:rPr lang="en-GB" dirty="0" err="1"/>
              <a:t>nad</a:t>
            </a:r>
            <a:r>
              <a:rPr lang="en-GB" dirty="0"/>
              <a:t> </a:t>
            </a:r>
            <a:r>
              <a:rPr lang="en-GB" dirty="0" err="1"/>
              <a:t>oes</a:t>
            </a:r>
            <a:r>
              <a:rPr lang="en-GB" dirty="0"/>
              <a:t> </a:t>
            </a:r>
            <a:r>
              <a:rPr lang="en-GB" dirty="0" err="1"/>
              <a:t>rhaid</a:t>
            </a:r>
            <a:r>
              <a:rPr lang="en-GB" dirty="0"/>
              <a:t> </a:t>
            </a:r>
            <a:r>
              <a:rPr lang="en-GB" dirty="0" err="1"/>
              <a:t>i</a:t>
            </a:r>
            <a:r>
              <a:rPr lang="en-GB" dirty="0"/>
              <a:t> </a:t>
            </a:r>
            <a:r>
              <a:rPr lang="en-GB" dirty="0" err="1"/>
              <a:t>unrhyw</a:t>
            </a:r>
            <a:r>
              <a:rPr lang="en-GB" dirty="0"/>
              <a:t> </a:t>
            </a:r>
            <a:r>
              <a:rPr lang="en-GB" dirty="0" err="1"/>
              <a:t>blentyn</a:t>
            </a:r>
            <a:r>
              <a:rPr lang="en-GB" dirty="0"/>
              <a:t> </a:t>
            </a:r>
            <a:r>
              <a:rPr lang="en-GB" dirty="0" err="1"/>
              <a:t>ddioddef</a:t>
            </a:r>
            <a:r>
              <a:rPr lang="en-GB" dirty="0"/>
              <a:t> </a:t>
            </a:r>
            <a:r>
              <a:rPr lang="en-GB" dirty="0" err="1"/>
              <a:t>cyfleoedd</a:t>
            </a:r>
            <a:r>
              <a:rPr lang="en-GB" dirty="0"/>
              <a:t> </a:t>
            </a:r>
            <a:r>
              <a:rPr lang="en-GB" dirty="0" err="1"/>
              <a:t>gwael</a:t>
            </a:r>
            <a:r>
              <a:rPr lang="en-GB" dirty="0"/>
              <a:t> </a:t>
            </a:r>
            <a:r>
              <a:rPr lang="en-GB" dirty="0" err="1"/>
              <a:t>mewn</a:t>
            </a:r>
            <a:r>
              <a:rPr lang="en-GB" dirty="0"/>
              <a:t> </a:t>
            </a:r>
            <a:r>
              <a:rPr lang="en-GB" dirty="0" err="1"/>
              <a:t>bywyd</a:t>
            </a:r>
            <a:r>
              <a:rPr lang="en-GB" dirty="0"/>
              <a:t> </a:t>
            </a:r>
            <a:r>
              <a:rPr lang="en-GB" dirty="0" err="1"/>
              <a:t>oherwydd</a:t>
            </a:r>
            <a:r>
              <a:rPr lang="en-GB" dirty="0"/>
              <a:t> </a:t>
            </a:r>
            <a:r>
              <a:rPr lang="en-GB" dirty="0" err="1"/>
              <a:t>gwahaniaethu</a:t>
            </a:r>
            <a:r>
              <a:rPr lang="en-GB" dirty="0"/>
              <a:t>. Mae </a:t>
            </a:r>
            <a:r>
              <a:rPr lang="en-GB" dirty="0" err="1"/>
              <a:t>cydraddoldeb</a:t>
            </a:r>
            <a:r>
              <a:rPr lang="en-GB" dirty="0"/>
              <a:t> </a:t>
            </a:r>
            <a:r>
              <a:rPr lang="en-GB" dirty="0" err="1"/>
              <a:t>yn</a:t>
            </a:r>
            <a:r>
              <a:rPr lang="en-GB" dirty="0"/>
              <a:t> </a:t>
            </a:r>
            <a:r>
              <a:rPr lang="en-GB" dirty="0" err="1"/>
              <a:t>golygu</a:t>
            </a:r>
            <a:r>
              <a:rPr lang="en-GB" dirty="0"/>
              <a:t> trin </a:t>
            </a:r>
            <a:r>
              <a:rPr lang="en-GB" dirty="0" err="1"/>
              <a:t>pob</a:t>
            </a:r>
            <a:r>
              <a:rPr lang="en-GB" dirty="0"/>
              <a:t> </a:t>
            </a:r>
            <a:r>
              <a:rPr lang="en-GB" dirty="0" err="1"/>
              <a:t>plentyn</a:t>
            </a:r>
            <a:r>
              <a:rPr lang="en-GB" dirty="0"/>
              <a:t> </a:t>
            </a:r>
            <a:r>
              <a:rPr lang="en-GB" dirty="0" err="1"/>
              <a:t>yn</a:t>
            </a:r>
            <a:r>
              <a:rPr lang="en-GB" dirty="0"/>
              <a:t> </a:t>
            </a:r>
            <a:r>
              <a:rPr lang="en-GB" dirty="0" err="1"/>
              <a:t>deg</a:t>
            </a:r>
            <a:r>
              <a:rPr lang="en-GB" dirty="0"/>
              <a:t>, a </a:t>
            </a:r>
            <a:r>
              <a:rPr lang="en-GB" dirty="0" err="1"/>
              <a:t>rhoi</a:t>
            </a:r>
            <a:r>
              <a:rPr lang="en-GB" dirty="0"/>
              <a:t> </a:t>
            </a:r>
            <a:r>
              <a:rPr lang="en-GB" dirty="0" err="1"/>
              <a:t>cyfleoedd</a:t>
            </a:r>
            <a:r>
              <a:rPr lang="en-GB" dirty="0"/>
              <a:t> ac </a:t>
            </a:r>
            <a:r>
              <a:rPr lang="en-GB" dirty="0" err="1"/>
              <a:t>adnoddau</a:t>
            </a:r>
            <a:r>
              <a:rPr lang="en-GB" dirty="0"/>
              <a:t> </a:t>
            </a:r>
            <a:r>
              <a:rPr lang="en-GB" dirty="0" err="1"/>
              <a:t>iddyn</a:t>
            </a:r>
            <a:r>
              <a:rPr lang="en-GB" dirty="0"/>
              <a:t> </a:t>
            </a:r>
            <a:r>
              <a:rPr lang="en-GB" dirty="0" err="1"/>
              <a:t>nhw</a:t>
            </a:r>
            <a:r>
              <a:rPr lang="en-GB" dirty="0"/>
              <a:t> </a:t>
            </a:r>
            <a:r>
              <a:rPr lang="en-GB" dirty="0" err="1"/>
              <a:t>yn</a:t>
            </a:r>
            <a:r>
              <a:rPr lang="en-GB" dirty="0"/>
              <a:t> </a:t>
            </a:r>
            <a:r>
              <a:rPr lang="en-GB" dirty="0" err="1"/>
              <a:t>ôl</a:t>
            </a:r>
            <a:r>
              <a:rPr lang="en-GB" dirty="0"/>
              <a:t> </a:t>
            </a:r>
            <a:r>
              <a:rPr lang="en-GB" dirty="0" err="1"/>
              <a:t>eu</a:t>
            </a:r>
            <a:r>
              <a:rPr lang="en-GB" dirty="0"/>
              <a:t> </a:t>
            </a:r>
            <a:r>
              <a:rPr lang="en-GB" dirty="0" err="1"/>
              <a:t>hanghenion</a:t>
            </a:r>
            <a:r>
              <a:rPr lang="en-GB" dirty="0"/>
              <a:t>, </a:t>
            </a:r>
            <a:r>
              <a:rPr lang="en-GB" dirty="0" err="1"/>
              <a:t>mewn</a:t>
            </a:r>
            <a:r>
              <a:rPr lang="en-GB" dirty="0"/>
              <a:t> </a:t>
            </a:r>
            <a:r>
              <a:rPr lang="en-GB" dirty="0" err="1"/>
              <a:t>modd</a:t>
            </a:r>
            <a:r>
              <a:rPr lang="en-GB" dirty="0"/>
              <a:t> </a:t>
            </a:r>
            <a:r>
              <a:rPr lang="en-GB" dirty="0" err="1"/>
              <a:t>sy’n</a:t>
            </a:r>
            <a:r>
              <a:rPr lang="en-GB" dirty="0"/>
              <a:t> </a:t>
            </a:r>
            <a:r>
              <a:rPr lang="en-GB" dirty="0" err="1"/>
              <a:t>gyfartal</a:t>
            </a:r>
            <a:r>
              <a:rPr lang="en-GB" dirty="0"/>
              <a:t> ag </a:t>
            </a:r>
            <a:r>
              <a:rPr lang="en-GB" dirty="0" err="1"/>
              <a:t>eraill</a:t>
            </a:r>
            <a:r>
              <a:rPr lang="en-GB" dirty="0"/>
              <a:t>, a </a:t>
            </a:r>
            <a:r>
              <a:rPr lang="en-GB" dirty="0" err="1"/>
              <a:t>sicrhau</a:t>
            </a:r>
            <a:r>
              <a:rPr lang="en-GB" dirty="0"/>
              <a:t> </a:t>
            </a:r>
            <a:r>
              <a:rPr lang="en-GB" dirty="0" err="1"/>
              <a:t>eu</a:t>
            </a:r>
            <a:r>
              <a:rPr lang="en-GB" dirty="0"/>
              <a:t> bod </a:t>
            </a:r>
            <a:r>
              <a:rPr lang="en-GB" dirty="0" err="1"/>
              <a:t>yn</a:t>
            </a:r>
            <a:r>
              <a:rPr lang="en-GB" dirty="0"/>
              <a:t> </a:t>
            </a:r>
            <a:r>
              <a:rPr lang="en-GB" dirty="0" err="1"/>
              <a:t>gallu</a:t>
            </a:r>
            <a:r>
              <a:rPr lang="en-GB" dirty="0"/>
              <a:t> </a:t>
            </a:r>
            <a:r>
              <a:rPr lang="en-GB" dirty="0" err="1"/>
              <a:t>datblygu</a:t>
            </a:r>
            <a:r>
              <a:rPr lang="en-GB" dirty="0"/>
              <a:t> </a:t>
            </a:r>
            <a:r>
              <a:rPr lang="en-GB" dirty="0" err="1"/>
              <a:t>hyd</a:t>
            </a:r>
            <a:r>
              <a:rPr lang="en-GB" dirty="0"/>
              <a:t> </a:t>
            </a:r>
            <a:r>
              <a:rPr lang="en-GB" dirty="0" err="1"/>
              <a:t>eithaf</a:t>
            </a:r>
            <a:r>
              <a:rPr lang="en-GB" dirty="0"/>
              <a:t> </a:t>
            </a:r>
            <a:r>
              <a:rPr lang="en-GB" dirty="0" err="1"/>
              <a:t>eu</a:t>
            </a:r>
            <a:r>
              <a:rPr lang="en-GB" dirty="0"/>
              <a:t> </a:t>
            </a:r>
            <a:r>
              <a:rPr lang="en-GB" dirty="0" err="1"/>
              <a:t>potensial</a:t>
            </a:r>
            <a:r>
              <a:rPr lang="en-GB" dirty="0"/>
              <a:t>. </a:t>
            </a:r>
            <a:r>
              <a:rPr lang="en-GB" dirty="0" err="1"/>
              <a:t>Dylai</a:t>
            </a:r>
            <a:r>
              <a:rPr lang="en-GB" dirty="0"/>
              <a:t> </a:t>
            </a:r>
            <a:r>
              <a:rPr lang="en-GB" dirty="0" err="1"/>
              <a:t>awdurdodau</a:t>
            </a:r>
            <a:r>
              <a:rPr lang="en-GB" dirty="0"/>
              <a:t> </a:t>
            </a:r>
            <a:r>
              <a:rPr lang="en-GB" dirty="0" err="1"/>
              <a:t>fod</a:t>
            </a:r>
            <a:r>
              <a:rPr lang="en-GB" dirty="0"/>
              <a:t> </a:t>
            </a:r>
            <a:r>
              <a:rPr lang="en-GB" dirty="0" err="1"/>
              <a:t>yn</a:t>
            </a:r>
            <a:r>
              <a:rPr lang="en-GB" dirty="0"/>
              <a:t> </a:t>
            </a:r>
            <a:r>
              <a:rPr lang="en-GB" dirty="0" err="1"/>
              <a:t>ymwybodol</a:t>
            </a:r>
            <a:r>
              <a:rPr lang="en-GB" dirty="0"/>
              <a:t> </a:t>
            </a:r>
            <a:r>
              <a:rPr lang="en-GB" dirty="0" err="1"/>
              <a:t>hefyd</a:t>
            </a:r>
            <a:r>
              <a:rPr lang="en-GB" dirty="0"/>
              <a:t> y gall </a:t>
            </a:r>
            <a:r>
              <a:rPr lang="en-GB" dirty="0" err="1"/>
              <a:t>gwahaniaethu</a:t>
            </a:r>
            <a:r>
              <a:rPr lang="en-GB" dirty="0"/>
              <a:t> </a:t>
            </a:r>
            <a:r>
              <a:rPr lang="en-GB" dirty="0" err="1"/>
              <a:t>uniongyrchol</a:t>
            </a:r>
            <a:r>
              <a:rPr lang="en-GB" dirty="0"/>
              <a:t> ac </a:t>
            </a:r>
            <a:r>
              <a:rPr lang="en-GB" dirty="0" err="1"/>
              <a:t>anuniongyrchol</a:t>
            </a:r>
            <a:r>
              <a:rPr lang="en-GB" dirty="0"/>
              <a:t> </a:t>
            </a:r>
            <a:r>
              <a:rPr lang="en-GB" dirty="0" err="1"/>
              <a:t>effeithio</a:t>
            </a:r>
            <a:r>
              <a:rPr lang="en-GB" dirty="0"/>
              <a:t> </a:t>
            </a:r>
            <a:r>
              <a:rPr lang="en-GB" dirty="0" err="1"/>
              <a:t>ar</a:t>
            </a:r>
            <a:r>
              <a:rPr lang="en-GB" dirty="0"/>
              <a:t> </a:t>
            </a:r>
            <a:r>
              <a:rPr lang="en-GB" dirty="0" err="1"/>
              <a:t>blant</a:t>
            </a:r>
            <a:r>
              <a:rPr lang="en-GB" dirty="0"/>
              <a:t>, a </a:t>
            </a:r>
            <a:r>
              <a:rPr lang="en-GB" dirty="0" err="1"/>
              <a:t>sicrhau</a:t>
            </a:r>
            <a:r>
              <a:rPr lang="en-GB" dirty="0"/>
              <a:t> </a:t>
            </a:r>
            <a:r>
              <a:rPr lang="en-GB" dirty="0" err="1"/>
              <a:t>nad</a:t>
            </a:r>
            <a:r>
              <a:rPr lang="en-GB" dirty="0"/>
              <a:t> </a:t>
            </a:r>
            <a:r>
              <a:rPr lang="en-GB" dirty="0" err="1"/>
              <a:t>yw</a:t>
            </a:r>
            <a:r>
              <a:rPr lang="en-GB" dirty="0"/>
              <a:t> </a:t>
            </a:r>
            <a:r>
              <a:rPr lang="en-GB" dirty="0" err="1"/>
              <a:t>polisïau</a:t>
            </a:r>
            <a:r>
              <a:rPr lang="en-GB" dirty="0"/>
              <a:t> ac </a:t>
            </a:r>
            <a:r>
              <a:rPr lang="en-GB" dirty="0" err="1"/>
              <a:t>ymarfer</a:t>
            </a:r>
            <a:r>
              <a:rPr lang="en-GB" dirty="0"/>
              <a:t> </a:t>
            </a:r>
            <a:r>
              <a:rPr lang="en-GB" dirty="0" err="1"/>
              <a:t>yn</a:t>
            </a:r>
            <a:r>
              <a:rPr lang="en-GB" dirty="0"/>
              <a:t> </a:t>
            </a:r>
            <a:r>
              <a:rPr lang="en-GB" dirty="0" err="1"/>
              <a:t>camwahaniaethu’n</a:t>
            </a:r>
            <a:r>
              <a:rPr lang="en-GB" dirty="0"/>
              <a:t> </a:t>
            </a:r>
            <a:r>
              <a:rPr lang="en-GB" dirty="0" err="1"/>
              <a:t>anuniongyrchol</a:t>
            </a:r>
            <a:r>
              <a:rPr lang="en-GB" dirty="0"/>
              <a:t> </a:t>
            </a:r>
            <a:r>
              <a:rPr lang="en-GB" dirty="0" err="1"/>
              <a:t>yn</a:t>
            </a:r>
            <a:r>
              <a:rPr lang="en-GB" dirty="0"/>
              <a:t> </a:t>
            </a:r>
            <a:r>
              <a:rPr lang="en-GB" dirty="0" err="1"/>
              <a:t>erbyn</a:t>
            </a:r>
            <a:r>
              <a:rPr lang="en-GB" dirty="0"/>
              <a:t> </a:t>
            </a:r>
            <a:r>
              <a:rPr lang="en-GB" dirty="0" err="1"/>
              <a:t>pobl</a:t>
            </a:r>
            <a:r>
              <a:rPr lang="en-GB" dirty="0"/>
              <a:t> </a:t>
            </a:r>
            <a:r>
              <a:rPr lang="en-GB" dirty="0" err="1"/>
              <a:t>ifanc</a:t>
            </a:r>
            <a:r>
              <a:rPr lang="en-GB" dirty="0"/>
              <a:t> o dan 18 </a:t>
            </a:r>
            <a:r>
              <a:rPr lang="en-GB" dirty="0" err="1"/>
              <a:t>oed</a:t>
            </a:r>
            <a:r>
              <a:rPr lang="en-GB" dirty="0"/>
              <a:t>. Mae </a:t>
            </a:r>
            <a:r>
              <a:rPr lang="en-GB" dirty="0" err="1"/>
              <a:t>hybu</a:t>
            </a:r>
            <a:r>
              <a:rPr lang="en-GB" dirty="0"/>
              <a:t> </a:t>
            </a:r>
            <a:r>
              <a:rPr lang="en-GB" dirty="0" err="1"/>
              <a:t>cydraddoldeb</a:t>
            </a:r>
            <a:r>
              <a:rPr lang="en-GB" dirty="0"/>
              <a:t> </a:t>
            </a:r>
            <a:r>
              <a:rPr lang="en-GB" dirty="0" err="1"/>
              <a:t>yn</a:t>
            </a:r>
            <a:r>
              <a:rPr lang="en-GB" dirty="0"/>
              <a:t> </a:t>
            </a:r>
            <a:r>
              <a:rPr lang="en-GB" dirty="0" err="1"/>
              <a:t>golygu</a:t>
            </a:r>
            <a:r>
              <a:rPr lang="en-GB" dirty="0"/>
              <a:t> </a:t>
            </a:r>
            <a:r>
              <a:rPr lang="en-GB" dirty="0" err="1"/>
              <a:t>cymryd</a:t>
            </a:r>
            <a:r>
              <a:rPr lang="en-GB" dirty="0"/>
              <a:t> </a:t>
            </a:r>
            <a:r>
              <a:rPr lang="en-GB" dirty="0" err="1"/>
              <a:t>camau</a:t>
            </a:r>
            <a:r>
              <a:rPr lang="en-GB" dirty="0"/>
              <a:t> </a:t>
            </a:r>
            <a:r>
              <a:rPr lang="en-GB" dirty="0" err="1"/>
              <a:t>i</a:t>
            </a:r>
            <a:r>
              <a:rPr lang="en-GB" dirty="0"/>
              <a:t> </a:t>
            </a:r>
            <a:r>
              <a:rPr lang="en-GB" dirty="0" err="1"/>
              <a:t>drechu</a:t>
            </a:r>
            <a:r>
              <a:rPr lang="en-GB" dirty="0"/>
              <a:t> </a:t>
            </a:r>
            <a:r>
              <a:rPr lang="en-GB" dirty="0" err="1"/>
              <a:t>gwahaniaethu</a:t>
            </a:r>
            <a:r>
              <a:rPr lang="en-GB" dirty="0"/>
              <a:t>. Mae dim </a:t>
            </a:r>
            <a:r>
              <a:rPr lang="en-GB" dirty="0" err="1"/>
              <a:t>gwahaniaethu</a:t>
            </a:r>
            <a:r>
              <a:rPr lang="en-GB" dirty="0"/>
              <a:t> </a:t>
            </a:r>
            <a:r>
              <a:rPr lang="en-GB" dirty="0" err="1"/>
              <a:t>yn</a:t>
            </a:r>
            <a:r>
              <a:rPr lang="en-GB" dirty="0"/>
              <a:t> </a:t>
            </a:r>
            <a:r>
              <a:rPr lang="en-GB" dirty="0" err="1"/>
              <a:t>hawl</a:t>
            </a:r>
            <a:r>
              <a:rPr lang="en-GB" dirty="0"/>
              <a:t> o dan CCUHP (</a:t>
            </a:r>
            <a:r>
              <a:rPr lang="en-GB" dirty="0" err="1"/>
              <a:t>Erthygl</a:t>
            </a:r>
            <a:r>
              <a:rPr lang="en-GB" dirty="0"/>
              <a:t> 2). Ni </a:t>
            </a:r>
            <a:r>
              <a:rPr lang="en-GB" dirty="0" err="1"/>
              <a:t>ddylai</a:t>
            </a:r>
            <a:r>
              <a:rPr lang="en-GB" dirty="0"/>
              <a:t> plant </a:t>
            </a:r>
            <a:r>
              <a:rPr lang="en-GB" dirty="0" err="1"/>
              <a:t>ddioddef</a:t>
            </a:r>
            <a:r>
              <a:rPr lang="en-GB" dirty="0"/>
              <a:t> </a:t>
            </a:r>
            <a:r>
              <a:rPr lang="en-GB" dirty="0" err="1"/>
              <a:t>gwahaniaethu</a:t>
            </a:r>
            <a:r>
              <a:rPr lang="en-GB" dirty="0"/>
              <a:t> </a:t>
            </a:r>
            <a:r>
              <a:rPr lang="en-GB" dirty="0" err="1"/>
              <a:t>fel</a:t>
            </a:r>
            <a:r>
              <a:rPr lang="en-GB" dirty="0"/>
              <a:t> </a:t>
            </a:r>
            <a:r>
              <a:rPr lang="en-GB" dirty="0" err="1"/>
              <a:t>unigolion</a:t>
            </a:r>
            <a:r>
              <a:rPr lang="en-GB" dirty="0"/>
              <a:t> </a:t>
            </a:r>
            <a:r>
              <a:rPr lang="en-GB" dirty="0" err="1"/>
              <a:t>nac</a:t>
            </a:r>
            <a:r>
              <a:rPr lang="en-GB" dirty="0"/>
              <a:t> </a:t>
            </a:r>
            <a:r>
              <a:rPr lang="en-GB" dirty="0" err="1"/>
              <a:t>fel</a:t>
            </a:r>
            <a:r>
              <a:rPr lang="en-GB" dirty="0"/>
              <a:t> </a:t>
            </a:r>
            <a:r>
              <a:rPr lang="en-GB" dirty="0" err="1"/>
              <a:t>grwˆp</a:t>
            </a:r>
            <a:r>
              <a:rPr lang="en-GB" dirty="0"/>
              <a:t>, a </a:t>
            </a:r>
            <a:r>
              <a:rPr lang="en-GB" dirty="0" err="1"/>
              <a:t>rhaid</a:t>
            </a:r>
            <a:r>
              <a:rPr lang="en-GB" dirty="0"/>
              <a:t> </a:t>
            </a:r>
            <a:r>
              <a:rPr lang="en-GB" dirty="0" err="1"/>
              <a:t>i</a:t>
            </a:r>
            <a:r>
              <a:rPr lang="en-GB" dirty="0"/>
              <a:t> </a:t>
            </a:r>
            <a:r>
              <a:rPr lang="en-GB" dirty="0" err="1"/>
              <a:t>awdurdodau</a:t>
            </a:r>
            <a:r>
              <a:rPr lang="en-GB" dirty="0"/>
              <a:t> </a:t>
            </a:r>
            <a:r>
              <a:rPr lang="en-GB" dirty="0" err="1"/>
              <a:t>fod</a:t>
            </a:r>
            <a:r>
              <a:rPr lang="en-GB" dirty="0"/>
              <a:t> </a:t>
            </a:r>
            <a:r>
              <a:rPr lang="en-GB" dirty="0" err="1"/>
              <a:t>yn</a:t>
            </a:r>
            <a:r>
              <a:rPr lang="en-GB" dirty="0"/>
              <a:t> </a:t>
            </a:r>
            <a:r>
              <a:rPr lang="en-GB" dirty="0" err="1"/>
              <a:t>ymwybodol</a:t>
            </a:r>
            <a:r>
              <a:rPr lang="en-GB" dirty="0"/>
              <a:t> o </a:t>
            </a:r>
            <a:r>
              <a:rPr lang="en-GB" dirty="0" err="1"/>
              <a:t>effaith</a:t>
            </a:r>
            <a:r>
              <a:rPr lang="en-GB" dirty="0"/>
              <a:t> </a:t>
            </a:r>
            <a:r>
              <a:rPr lang="en-GB" dirty="0" err="1"/>
              <a:t>niweidiol</a:t>
            </a:r>
            <a:r>
              <a:rPr lang="en-GB" dirty="0"/>
              <a:t> </a:t>
            </a:r>
            <a:r>
              <a:rPr lang="en-GB" dirty="0" err="1"/>
              <a:t>gwahaniaethu</a:t>
            </a:r>
            <a:r>
              <a:rPr lang="en-GB" dirty="0"/>
              <a:t> </a:t>
            </a:r>
            <a:r>
              <a:rPr lang="en-GB" dirty="0" err="1"/>
              <a:t>lluosog</a:t>
            </a:r>
            <a:r>
              <a:rPr lang="en-GB" dirty="0"/>
              <a:t>: pan </a:t>
            </a:r>
            <a:r>
              <a:rPr lang="en-GB" dirty="0" err="1"/>
              <a:t>fydd</a:t>
            </a:r>
            <a:r>
              <a:rPr lang="en-GB" dirty="0"/>
              <a:t> </a:t>
            </a:r>
            <a:r>
              <a:rPr lang="en-GB" dirty="0" err="1"/>
              <a:t>plentyn</a:t>
            </a:r>
            <a:r>
              <a:rPr lang="en-GB" dirty="0"/>
              <a:t> </a:t>
            </a:r>
            <a:r>
              <a:rPr lang="en-GB" dirty="0" err="1"/>
              <a:t>yn</a:t>
            </a:r>
            <a:r>
              <a:rPr lang="en-GB" dirty="0"/>
              <a:t> </a:t>
            </a:r>
            <a:r>
              <a:rPr lang="en-GB" dirty="0" err="1"/>
              <a:t>wynebu</a:t>
            </a:r>
            <a:r>
              <a:rPr lang="en-GB" dirty="0"/>
              <a:t> </a:t>
            </a:r>
            <a:r>
              <a:rPr lang="en-GB" dirty="0" err="1"/>
              <a:t>gwahaniaethu</a:t>
            </a:r>
            <a:r>
              <a:rPr lang="en-GB" dirty="0"/>
              <a:t> </a:t>
            </a:r>
            <a:r>
              <a:rPr lang="en-GB" dirty="0" err="1"/>
              <a:t>ar</a:t>
            </a:r>
            <a:r>
              <a:rPr lang="en-GB" dirty="0"/>
              <a:t> </a:t>
            </a:r>
            <a:r>
              <a:rPr lang="en-GB" dirty="0" err="1"/>
              <a:t>fwy</a:t>
            </a:r>
            <a:r>
              <a:rPr lang="en-GB" dirty="0"/>
              <a:t> nag un sail (</a:t>
            </a:r>
            <a:r>
              <a:rPr lang="en-GB" dirty="0" err="1"/>
              <a:t>e.e.</a:t>
            </a:r>
            <a:r>
              <a:rPr lang="en-GB" dirty="0"/>
              <a:t> </a:t>
            </a:r>
            <a:r>
              <a:rPr lang="en-GB" dirty="0" err="1"/>
              <a:t>plentyn</a:t>
            </a:r>
            <a:r>
              <a:rPr lang="en-GB" dirty="0"/>
              <a:t> </a:t>
            </a:r>
            <a:r>
              <a:rPr lang="en-GB" dirty="0" err="1"/>
              <a:t>anabl</a:t>
            </a:r>
            <a:r>
              <a:rPr lang="en-GB" dirty="0"/>
              <a:t> </a:t>
            </a:r>
            <a:r>
              <a:rPr lang="en-GB" dirty="0" err="1"/>
              <a:t>sy’n</a:t>
            </a:r>
            <a:r>
              <a:rPr lang="en-GB" dirty="0"/>
              <a:t> </a:t>
            </a:r>
            <a:r>
              <a:rPr lang="en-GB" dirty="0" err="1"/>
              <a:t>byw</a:t>
            </a:r>
            <a:r>
              <a:rPr lang="en-GB" dirty="0"/>
              <a:t> </a:t>
            </a:r>
            <a:r>
              <a:rPr lang="en-GB" dirty="0" err="1"/>
              <a:t>mewn</a:t>
            </a:r>
            <a:r>
              <a:rPr lang="en-GB" dirty="0"/>
              <a:t> </a:t>
            </a:r>
            <a:r>
              <a:rPr lang="en-GB" dirty="0" err="1"/>
              <a:t>tlodi</a:t>
            </a:r>
            <a:r>
              <a:rPr lang="en-GB" dirty="0"/>
              <a:t>). </a:t>
            </a:r>
            <a:r>
              <a:rPr lang="en-GB" dirty="0" err="1"/>
              <a:t>Dylai</a:t>
            </a:r>
            <a:r>
              <a:rPr lang="en-GB" dirty="0"/>
              <a:t> </a:t>
            </a:r>
            <a:r>
              <a:rPr lang="en-GB" dirty="0" err="1"/>
              <a:t>awdurdodau</a:t>
            </a:r>
            <a:r>
              <a:rPr lang="en-GB" dirty="0"/>
              <a:t> </a:t>
            </a:r>
            <a:r>
              <a:rPr lang="en-GB" dirty="0" err="1"/>
              <a:t>fod</a:t>
            </a:r>
            <a:r>
              <a:rPr lang="en-GB" dirty="0"/>
              <a:t> </a:t>
            </a:r>
            <a:r>
              <a:rPr lang="en-GB" dirty="0" err="1"/>
              <a:t>yn</a:t>
            </a:r>
            <a:r>
              <a:rPr lang="en-GB" dirty="0"/>
              <a:t> </a:t>
            </a:r>
            <a:r>
              <a:rPr lang="en-GB" dirty="0" err="1"/>
              <a:t>ymwybodol</a:t>
            </a:r>
            <a:r>
              <a:rPr lang="en-GB" dirty="0"/>
              <a:t> </a:t>
            </a:r>
            <a:r>
              <a:rPr lang="en-GB" dirty="0" err="1"/>
              <a:t>o’r</a:t>
            </a:r>
            <a:r>
              <a:rPr lang="en-GB" dirty="0"/>
              <a:t> </a:t>
            </a:r>
            <a:r>
              <a:rPr lang="en-GB" dirty="0" err="1"/>
              <a:t>rhwystrau</a:t>
            </a:r>
            <a:r>
              <a:rPr lang="en-GB" dirty="0"/>
              <a:t> </a:t>
            </a:r>
            <a:r>
              <a:rPr lang="en-GB" dirty="0" err="1"/>
              <a:t>niferus</a:t>
            </a:r>
            <a:r>
              <a:rPr lang="en-GB" dirty="0"/>
              <a:t> </a:t>
            </a:r>
            <a:r>
              <a:rPr lang="en-GB" dirty="0" err="1"/>
              <a:t>sy’n</a:t>
            </a:r>
            <a:r>
              <a:rPr lang="en-GB" dirty="0"/>
              <a:t> </a:t>
            </a:r>
            <a:r>
              <a:rPr lang="en-GB" dirty="0" err="1"/>
              <a:t>llesteirio</a:t>
            </a:r>
            <a:r>
              <a:rPr lang="en-GB" dirty="0"/>
              <a:t> </a:t>
            </a:r>
            <a:r>
              <a:rPr lang="en-GB" dirty="0" err="1"/>
              <a:t>mynediad</a:t>
            </a:r>
            <a:r>
              <a:rPr lang="en-GB" dirty="0"/>
              <a:t> </a:t>
            </a:r>
            <a:r>
              <a:rPr lang="en-GB" dirty="0" err="1"/>
              <a:t>i</a:t>
            </a:r>
            <a:r>
              <a:rPr lang="en-GB" dirty="0"/>
              <a:t> </a:t>
            </a:r>
            <a:r>
              <a:rPr lang="en-GB" dirty="0" err="1"/>
              <a:t>wasanaethau</a:t>
            </a:r>
            <a:r>
              <a:rPr lang="en-GB" dirty="0"/>
              <a:t>, </a:t>
            </a:r>
            <a:r>
              <a:rPr lang="en-GB" dirty="0" err="1"/>
              <a:t>gan</a:t>
            </a:r>
            <a:r>
              <a:rPr lang="en-GB" dirty="0"/>
              <a:t> </a:t>
            </a:r>
            <a:r>
              <a:rPr lang="en-GB" dirty="0" err="1"/>
              <a:t>gynnwys</a:t>
            </a:r>
            <a:r>
              <a:rPr lang="en-GB" dirty="0"/>
              <a:t> </a:t>
            </a:r>
            <a:r>
              <a:rPr lang="en-GB" dirty="0" err="1"/>
              <a:t>rhai</a:t>
            </a:r>
            <a:r>
              <a:rPr lang="en-GB" dirty="0"/>
              <a:t> </a:t>
            </a:r>
            <a:r>
              <a:rPr lang="en-GB" dirty="0" err="1"/>
              <a:t>sosio-economaidd</a:t>
            </a:r>
            <a:r>
              <a:rPr lang="en-GB" dirty="0"/>
              <a:t>, </a:t>
            </a:r>
            <a:r>
              <a:rPr lang="en-GB" dirty="0" err="1"/>
              <a:t>sefydliadol</a:t>
            </a:r>
            <a:r>
              <a:rPr lang="en-GB" dirty="0"/>
              <a:t> a </a:t>
            </a:r>
            <a:r>
              <a:rPr lang="en-GB" dirty="0" err="1"/>
              <a:t>diwyliannol</a:t>
            </a:r>
            <a:r>
              <a:rPr lang="en-GB" dirty="0"/>
              <a:t>, a </a:t>
            </a:r>
            <a:r>
              <a:rPr lang="en-GB" dirty="0" err="1"/>
              <a:t>dylent</a:t>
            </a:r>
            <a:r>
              <a:rPr lang="en-GB" dirty="0"/>
              <a:t> </a:t>
            </a:r>
            <a:r>
              <a:rPr lang="en-GB" dirty="0" err="1"/>
              <a:t>fod</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ymateb</a:t>
            </a:r>
            <a:r>
              <a:rPr lang="en-GB" dirty="0"/>
              <a:t> </a:t>
            </a:r>
            <a:r>
              <a:rPr lang="en-GB" dirty="0" err="1"/>
              <a:t>i</a:t>
            </a:r>
            <a:r>
              <a:rPr lang="en-GB" dirty="0"/>
              <a:t> </a:t>
            </a:r>
            <a:r>
              <a:rPr lang="en-GB" dirty="0" err="1"/>
              <a:t>sefyllfa</a:t>
            </a:r>
            <a:r>
              <a:rPr lang="en-GB" dirty="0"/>
              <a:t> plant </a:t>
            </a:r>
            <a:r>
              <a:rPr lang="en-GB" dirty="0" err="1"/>
              <a:t>sy’n</a:t>
            </a:r>
            <a:r>
              <a:rPr lang="en-GB" dirty="0"/>
              <a:t> </a:t>
            </a:r>
            <a:r>
              <a:rPr lang="en-GB" dirty="0" err="1"/>
              <a:t>destun</a:t>
            </a:r>
            <a:r>
              <a:rPr lang="en-GB" dirty="0"/>
              <a:t> </a:t>
            </a:r>
            <a:r>
              <a:rPr lang="en-GB" dirty="0" err="1"/>
              <a:t>gwahaniaethu</a:t>
            </a:r>
            <a:r>
              <a:rPr lang="en-GB" dirty="0"/>
              <a:t> a </a:t>
            </a:r>
            <a:r>
              <a:rPr lang="en-GB" dirty="0" err="1"/>
              <a:t>thriniaeth</a:t>
            </a:r>
            <a:r>
              <a:rPr lang="en-GB" dirty="0"/>
              <a:t> </a:t>
            </a:r>
            <a:r>
              <a:rPr lang="en-GB" dirty="0" err="1"/>
              <a:t>annheg</a:t>
            </a:r>
            <a:r>
              <a:rPr lang="en-GB" dirty="0"/>
              <a:t>, y </a:t>
            </a:r>
            <a:r>
              <a:rPr lang="en-GB" dirty="0" err="1"/>
              <a:t>bydd</a:t>
            </a:r>
            <a:r>
              <a:rPr lang="en-GB" dirty="0"/>
              <a:t> </a:t>
            </a:r>
            <a:r>
              <a:rPr lang="en-GB" dirty="0" err="1"/>
              <a:t>angen</a:t>
            </a:r>
            <a:r>
              <a:rPr lang="en-GB" dirty="0"/>
              <a:t> </a:t>
            </a:r>
            <a:r>
              <a:rPr lang="en-GB" dirty="0" err="1"/>
              <a:t>cymorth</a:t>
            </a:r>
            <a:r>
              <a:rPr lang="en-GB" dirty="0"/>
              <a:t> </a:t>
            </a:r>
            <a:r>
              <a:rPr lang="en-GB" dirty="0" err="1"/>
              <a:t>arbennig</a:t>
            </a:r>
            <a:r>
              <a:rPr lang="en-GB" dirty="0"/>
              <a:t> </a:t>
            </a:r>
            <a:r>
              <a:rPr lang="en-GB" dirty="0" err="1"/>
              <a:t>arnynt</a:t>
            </a:r>
            <a:r>
              <a:rPr lang="en-GB" dirty="0"/>
              <a:t> </a:t>
            </a:r>
            <a:r>
              <a:rPr lang="en-GB" dirty="0" err="1"/>
              <a:t>i</a:t>
            </a:r>
            <a:r>
              <a:rPr lang="en-GB" dirty="0"/>
              <a:t> </a:t>
            </a:r>
            <a:r>
              <a:rPr lang="en-GB" dirty="0" err="1"/>
              <a:t>fwynhau</a:t>
            </a:r>
            <a:r>
              <a:rPr lang="en-GB" dirty="0"/>
              <a:t> </a:t>
            </a:r>
            <a:r>
              <a:rPr lang="en-GB" dirty="0" err="1"/>
              <a:t>eu</a:t>
            </a:r>
            <a:r>
              <a:rPr lang="en-GB" dirty="0"/>
              <a:t> </a:t>
            </a:r>
            <a:r>
              <a:rPr lang="en-GB" dirty="0" err="1"/>
              <a:t>hawliau</a:t>
            </a:r>
            <a:r>
              <a:rPr lang="en-GB" dirty="0"/>
              <a:t> </a:t>
            </a:r>
            <a:r>
              <a:rPr lang="en-GB" dirty="0" err="1"/>
              <a:t>dynol</a:t>
            </a:r>
            <a:r>
              <a:rPr lang="en-GB" dirty="0"/>
              <a:t>.</a:t>
            </a:r>
          </a:p>
          <a:p>
            <a:endParaRPr lang="en-GB" dirty="0"/>
          </a:p>
          <a:p>
            <a:r>
              <a:rPr lang="en-GB" b="1" dirty="0" err="1"/>
              <a:t>Grymuso</a:t>
            </a:r>
            <a:r>
              <a:rPr lang="en-GB" b="1" dirty="0"/>
              <a:t> plant </a:t>
            </a:r>
          </a:p>
          <a:p>
            <a:endParaRPr lang="en-GB" dirty="0"/>
          </a:p>
          <a:p>
            <a:r>
              <a:rPr lang="en-GB" dirty="0" err="1"/>
              <a:t>Dylai</a:t>
            </a:r>
            <a:r>
              <a:rPr lang="en-GB" dirty="0"/>
              <a:t> </a:t>
            </a:r>
            <a:r>
              <a:rPr lang="en-GB" dirty="0" err="1"/>
              <a:t>hawliau</a:t>
            </a:r>
            <a:r>
              <a:rPr lang="en-GB" dirty="0"/>
              <a:t> </a:t>
            </a:r>
            <a:r>
              <a:rPr lang="en-GB" dirty="0" err="1"/>
              <a:t>dynol</a:t>
            </a:r>
            <a:r>
              <a:rPr lang="en-GB" dirty="0"/>
              <a:t> </a:t>
            </a:r>
            <a:r>
              <a:rPr lang="en-GB" dirty="0" err="1"/>
              <a:t>rymuso</a:t>
            </a:r>
            <a:r>
              <a:rPr lang="en-GB" dirty="0"/>
              <a:t> plant. </a:t>
            </a:r>
            <a:r>
              <a:rPr lang="en-GB" dirty="0" err="1"/>
              <a:t>Dylai</a:t>
            </a:r>
            <a:r>
              <a:rPr lang="en-GB" dirty="0"/>
              <a:t> </a:t>
            </a:r>
            <a:r>
              <a:rPr lang="en-GB" dirty="0" err="1"/>
              <a:t>hawliau</a:t>
            </a:r>
            <a:r>
              <a:rPr lang="en-GB" dirty="0"/>
              <a:t> plant </a:t>
            </a:r>
            <a:r>
              <a:rPr lang="en-GB" dirty="0" err="1"/>
              <a:t>gael</a:t>
            </a:r>
            <a:r>
              <a:rPr lang="en-GB" dirty="0"/>
              <a:t> </a:t>
            </a:r>
            <a:r>
              <a:rPr lang="en-GB" dirty="0" err="1"/>
              <a:t>eu</a:t>
            </a:r>
            <a:r>
              <a:rPr lang="en-GB" dirty="0"/>
              <a:t> </a:t>
            </a:r>
            <a:r>
              <a:rPr lang="en-GB" dirty="0" err="1"/>
              <a:t>gweld</a:t>
            </a:r>
            <a:r>
              <a:rPr lang="en-GB" dirty="0"/>
              <a:t> </a:t>
            </a:r>
            <a:r>
              <a:rPr lang="en-GB" dirty="0" err="1"/>
              <a:t>fel</a:t>
            </a:r>
            <a:r>
              <a:rPr lang="en-GB" dirty="0"/>
              <a:t> </a:t>
            </a:r>
            <a:r>
              <a:rPr lang="en-GB" dirty="0" err="1"/>
              <a:t>rhywbeth</a:t>
            </a:r>
            <a:r>
              <a:rPr lang="en-GB" dirty="0"/>
              <a:t> y </a:t>
            </a:r>
            <a:r>
              <a:rPr lang="en-GB" dirty="0" err="1"/>
              <a:t>dylen</a:t>
            </a:r>
            <a:r>
              <a:rPr lang="en-GB" dirty="0"/>
              <a:t> </a:t>
            </a:r>
            <a:r>
              <a:rPr lang="en-GB" dirty="0" err="1"/>
              <a:t>nhw</a:t>
            </a:r>
            <a:r>
              <a:rPr lang="en-GB" dirty="0"/>
              <a:t> </a:t>
            </a:r>
            <a:r>
              <a:rPr lang="en-GB" dirty="0" err="1"/>
              <a:t>eu</a:t>
            </a:r>
            <a:r>
              <a:rPr lang="en-GB" dirty="0"/>
              <a:t> </a:t>
            </a:r>
            <a:r>
              <a:rPr lang="en-GB" dirty="0" err="1"/>
              <a:t>cael</a:t>
            </a:r>
            <a:r>
              <a:rPr lang="en-GB" dirty="0"/>
              <a:t>; </a:t>
            </a:r>
            <a:r>
              <a:rPr lang="en-GB" dirty="0" err="1"/>
              <a:t>nid</a:t>
            </a:r>
            <a:r>
              <a:rPr lang="en-GB" dirty="0"/>
              <a:t> mater </a:t>
            </a:r>
            <a:r>
              <a:rPr lang="en-GB" dirty="0" err="1"/>
              <a:t>dewisol</a:t>
            </a:r>
            <a:r>
              <a:rPr lang="en-GB" dirty="0"/>
              <a:t> </a:t>
            </a:r>
            <a:r>
              <a:rPr lang="en-GB" dirty="0" err="1"/>
              <a:t>mohonynt</a:t>
            </a:r>
            <a:r>
              <a:rPr lang="en-GB" dirty="0"/>
              <a:t>. Mae </a:t>
            </a:r>
            <a:r>
              <a:rPr lang="en-GB" dirty="0" err="1"/>
              <a:t>grymuso</a:t>
            </a:r>
            <a:r>
              <a:rPr lang="en-GB" dirty="0"/>
              <a:t> </a:t>
            </a:r>
            <a:r>
              <a:rPr lang="en-GB" dirty="0" err="1"/>
              <a:t>yn</a:t>
            </a:r>
            <a:r>
              <a:rPr lang="en-GB" dirty="0"/>
              <a:t> </a:t>
            </a:r>
            <a:r>
              <a:rPr lang="en-GB" dirty="0" err="1"/>
              <a:t>golygu</a:t>
            </a:r>
            <a:r>
              <a:rPr lang="en-GB" dirty="0"/>
              <a:t> </a:t>
            </a:r>
            <a:r>
              <a:rPr lang="en-GB" dirty="0" err="1"/>
              <a:t>gwella</a:t>
            </a:r>
            <a:r>
              <a:rPr lang="en-GB" dirty="0"/>
              <a:t> </a:t>
            </a:r>
            <a:r>
              <a:rPr lang="en-GB" dirty="0" err="1"/>
              <a:t>gallu</a:t>
            </a:r>
            <a:r>
              <a:rPr lang="en-GB" dirty="0"/>
              <a:t> plant </a:t>
            </a:r>
            <a:r>
              <a:rPr lang="en-GB" dirty="0" err="1"/>
              <a:t>fel</a:t>
            </a:r>
            <a:r>
              <a:rPr lang="en-GB" dirty="0"/>
              <a:t> </a:t>
            </a:r>
            <a:r>
              <a:rPr lang="en-GB" dirty="0" err="1"/>
              <a:t>unigolion</a:t>
            </a:r>
            <a:r>
              <a:rPr lang="en-GB" dirty="0"/>
              <a:t>, </a:t>
            </a:r>
            <a:r>
              <a:rPr lang="en-GB" dirty="0" err="1"/>
              <a:t>fel</a:t>
            </a:r>
            <a:r>
              <a:rPr lang="en-GB" dirty="0"/>
              <a:t> </a:t>
            </a:r>
            <a:r>
              <a:rPr lang="en-GB" dirty="0" err="1"/>
              <a:t>eu</a:t>
            </a:r>
            <a:r>
              <a:rPr lang="en-GB" dirty="0"/>
              <a:t> bod </a:t>
            </a:r>
            <a:r>
              <a:rPr lang="en-GB" dirty="0" err="1"/>
              <a:t>yn</a:t>
            </a:r>
            <a:r>
              <a:rPr lang="en-GB" dirty="0"/>
              <a:t> </a:t>
            </a:r>
            <a:r>
              <a:rPr lang="en-GB" dirty="0" err="1"/>
              <a:t>medru</a:t>
            </a:r>
            <a:r>
              <a:rPr lang="en-GB" dirty="0"/>
              <a:t> </a:t>
            </a:r>
            <a:r>
              <a:rPr lang="en-GB" dirty="0" err="1"/>
              <a:t>manteisio’n</a:t>
            </a:r>
            <a:r>
              <a:rPr lang="en-GB" dirty="0"/>
              <a:t> well </a:t>
            </a:r>
            <a:r>
              <a:rPr lang="en-GB" dirty="0" err="1"/>
              <a:t>ar</a:t>
            </a:r>
            <a:r>
              <a:rPr lang="en-GB" dirty="0"/>
              <a:t> </a:t>
            </a:r>
            <a:r>
              <a:rPr lang="en-GB" dirty="0" err="1"/>
              <a:t>hawliau</a:t>
            </a:r>
            <a:r>
              <a:rPr lang="en-GB" dirty="0"/>
              <a:t>, ac </a:t>
            </a:r>
            <a:r>
              <a:rPr lang="en-GB" dirty="0" err="1"/>
              <a:t>ymgysylltu</a:t>
            </a:r>
            <a:r>
              <a:rPr lang="en-GB" dirty="0"/>
              <a:t> </a:t>
            </a:r>
            <a:r>
              <a:rPr lang="en-GB" dirty="0" err="1"/>
              <a:t>â’r</a:t>
            </a:r>
            <a:r>
              <a:rPr lang="en-GB" dirty="0"/>
              <a:t> </a:t>
            </a:r>
            <a:r>
              <a:rPr lang="en-GB" dirty="0" err="1"/>
              <a:t>unigolion</a:t>
            </a:r>
            <a:r>
              <a:rPr lang="en-GB" dirty="0"/>
              <a:t> </a:t>
            </a:r>
            <a:r>
              <a:rPr lang="en-GB" dirty="0" err="1"/>
              <a:t>a’r</a:t>
            </a:r>
            <a:r>
              <a:rPr lang="en-GB" dirty="0"/>
              <a:t> </a:t>
            </a:r>
            <a:r>
              <a:rPr lang="en-GB" dirty="0" err="1"/>
              <a:t>sefydliadau</a:t>
            </a:r>
            <a:r>
              <a:rPr lang="en-GB" dirty="0"/>
              <a:t> </a:t>
            </a:r>
            <a:r>
              <a:rPr lang="en-GB" dirty="0" err="1"/>
              <a:t>hynny</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bywydau</a:t>
            </a:r>
            <a:r>
              <a:rPr lang="en-GB" dirty="0"/>
              <a:t>, </a:t>
            </a:r>
            <a:r>
              <a:rPr lang="en-GB" dirty="0" err="1"/>
              <a:t>dylanwadu</a:t>
            </a:r>
            <a:r>
              <a:rPr lang="en-GB" dirty="0"/>
              <a:t> </a:t>
            </a:r>
            <a:r>
              <a:rPr lang="en-GB" dirty="0" err="1"/>
              <a:t>arnynt</a:t>
            </a:r>
            <a:r>
              <a:rPr lang="en-GB" dirty="0"/>
              <a:t> </a:t>
            </a:r>
            <a:r>
              <a:rPr lang="en-GB" dirty="0" err="1"/>
              <a:t>a’u</a:t>
            </a:r>
            <a:r>
              <a:rPr lang="en-GB" dirty="0"/>
              <a:t> </a:t>
            </a:r>
            <a:r>
              <a:rPr lang="en-GB" dirty="0" err="1"/>
              <a:t>galw</a:t>
            </a:r>
            <a:r>
              <a:rPr lang="en-GB" dirty="0"/>
              <a:t> </a:t>
            </a:r>
            <a:r>
              <a:rPr lang="en-GB" dirty="0" err="1"/>
              <a:t>i</a:t>
            </a:r>
            <a:r>
              <a:rPr lang="en-GB" dirty="0"/>
              <a:t> </a:t>
            </a:r>
            <a:r>
              <a:rPr lang="en-GB" dirty="0" err="1"/>
              <a:t>gyfrif</a:t>
            </a:r>
            <a:r>
              <a:rPr lang="en-GB" dirty="0"/>
              <a:t>. </a:t>
            </a:r>
            <a:r>
              <a:rPr lang="en-GB" dirty="0" err="1"/>
              <a:t>Dylai</a:t>
            </a:r>
            <a:r>
              <a:rPr lang="en-GB" dirty="0"/>
              <a:t> plant </a:t>
            </a:r>
            <a:r>
              <a:rPr lang="en-GB" dirty="0" err="1"/>
              <a:t>dderbyn</a:t>
            </a:r>
            <a:r>
              <a:rPr lang="en-GB" dirty="0"/>
              <a:t> </a:t>
            </a:r>
            <a:r>
              <a:rPr lang="en-GB" dirty="0" err="1"/>
              <a:t>gwybodaeth</a:t>
            </a:r>
            <a:r>
              <a:rPr lang="en-GB" dirty="0"/>
              <a:t> </a:t>
            </a:r>
            <a:r>
              <a:rPr lang="en-GB" dirty="0" err="1"/>
              <a:t>i</a:t>
            </a:r>
            <a:r>
              <a:rPr lang="en-GB" dirty="0"/>
              <a:t> </a:t>
            </a:r>
            <a:r>
              <a:rPr lang="en-GB" dirty="0" err="1"/>
              <a:t>gynyddu</a:t>
            </a:r>
            <a:r>
              <a:rPr lang="en-GB" dirty="0"/>
              <a:t> </a:t>
            </a:r>
            <a:r>
              <a:rPr lang="en-GB" dirty="0" err="1"/>
              <a:t>eu</a:t>
            </a:r>
            <a:r>
              <a:rPr lang="en-GB" dirty="0"/>
              <a:t> </a:t>
            </a:r>
            <a:r>
              <a:rPr lang="en-GB" dirty="0" err="1"/>
              <a:t>dealltwriaeth</a:t>
            </a:r>
            <a:r>
              <a:rPr lang="en-GB" dirty="0"/>
              <a:t> o </a:t>
            </a:r>
            <a:r>
              <a:rPr lang="en-GB" dirty="0" err="1"/>
              <a:t>hawliau</a:t>
            </a:r>
            <a:r>
              <a:rPr lang="en-GB" dirty="0"/>
              <a:t> </a:t>
            </a:r>
            <a:r>
              <a:rPr lang="en-GB" dirty="0" err="1"/>
              <a:t>dynol</a:t>
            </a:r>
            <a:r>
              <a:rPr lang="en-GB" dirty="0"/>
              <a:t>, a </a:t>
            </a:r>
            <a:r>
              <a:rPr lang="en-GB" dirty="0" err="1"/>
              <a:t>mynediad</a:t>
            </a:r>
            <a:r>
              <a:rPr lang="en-GB" dirty="0"/>
              <a:t> at </a:t>
            </a:r>
            <a:r>
              <a:rPr lang="en-GB" dirty="0" err="1"/>
              <a:t>adnoddau</a:t>
            </a:r>
            <a:r>
              <a:rPr lang="en-GB" dirty="0"/>
              <a:t> </a:t>
            </a:r>
            <a:r>
              <a:rPr lang="en-GB" dirty="0" err="1"/>
              <a:t>i’w</a:t>
            </a:r>
            <a:r>
              <a:rPr lang="en-GB" dirty="0"/>
              <a:t> </a:t>
            </a:r>
            <a:r>
              <a:rPr lang="en-GB" dirty="0" err="1"/>
              <a:t>galluogi</a:t>
            </a:r>
            <a:r>
              <a:rPr lang="en-GB" dirty="0"/>
              <a:t> </a:t>
            </a:r>
            <a:r>
              <a:rPr lang="en-GB" dirty="0" err="1"/>
              <a:t>i</a:t>
            </a:r>
            <a:r>
              <a:rPr lang="en-GB" dirty="0"/>
              <a:t> </a:t>
            </a:r>
            <a:r>
              <a:rPr lang="en-GB" dirty="0" err="1"/>
              <a:t>ddefnyddio</a:t>
            </a:r>
            <a:r>
              <a:rPr lang="en-GB" dirty="0"/>
              <a:t> </a:t>
            </a:r>
            <a:r>
              <a:rPr lang="en-GB" dirty="0" err="1"/>
              <a:t>eu</a:t>
            </a:r>
            <a:r>
              <a:rPr lang="en-GB" dirty="0"/>
              <a:t> </a:t>
            </a:r>
            <a:r>
              <a:rPr lang="en-GB" dirty="0" err="1"/>
              <a:t>hawliau</a:t>
            </a:r>
            <a:r>
              <a:rPr lang="en-GB" dirty="0"/>
              <a:t> </a:t>
            </a:r>
            <a:r>
              <a:rPr lang="en-GB" dirty="0" err="1"/>
              <a:t>yn</a:t>
            </a:r>
            <a:r>
              <a:rPr lang="en-GB" dirty="0"/>
              <a:t> </a:t>
            </a:r>
            <a:r>
              <a:rPr lang="en-GB" dirty="0" err="1"/>
              <a:t>eu</a:t>
            </a:r>
            <a:r>
              <a:rPr lang="en-GB" dirty="0"/>
              <a:t> </a:t>
            </a:r>
            <a:r>
              <a:rPr lang="en-GB" dirty="0" err="1"/>
              <a:t>bywydau</a:t>
            </a:r>
            <a:r>
              <a:rPr lang="en-GB" dirty="0"/>
              <a:t> </a:t>
            </a:r>
            <a:r>
              <a:rPr lang="en-GB" dirty="0" err="1"/>
              <a:t>pob</a:t>
            </a:r>
            <a:r>
              <a:rPr lang="en-GB" dirty="0"/>
              <a:t> </a:t>
            </a:r>
            <a:r>
              <a:rPr lang="en-GB" dirty="0" err="1"/>
              <a:t>dydd</a:t>
            </a:r>
            <a:r>
              <a:rPr lang="en-GB" dirty="0"/>
              <a:t>. Mae </a:t>
            </a:r>
            <a:r>
              <a:rPr lang="en-GB" dirty="0" err="1"/>
              <a:t>grymuso’n</a:t>
            </a:r>
            <a:r>
              <a:rPr lang="en-GB" dirty="0"/>
              <a:t> </a:t>
            </a:r>
            <a:r>
              <a:rPr lang="en-GB" dirty="0" err="1"/>
              <a:t>golygu</a:t>
            </a:r>
            <a:r>
              <a:rPr lang="en-GB" dirty="0"/>
              <a:t> </a:t>
            </a:r>
            <a:r>
              <a:rPr lang="en-GB" dirty="0" err="1"/>
              <a:t>dileu</a:t>
            </a:r>
            <a:r>
              <a:rPr lang="en-GB" dirty="0"/>
              <a:t> </a:t>
            </a:r>
            <a:r>
              <a:rPr lang="en-GB" dirty="0" err="1"/>
              <a:t>rhwystrau</a:t>
            </a:r>
            <a:r>
              <a:rPr lang="en-GB" dirty="0"/>
              <a:t> </a:t>
            </a:r>
            <a:r>
              <a:rPr lang="en-GB" dirty="0" err="1"/>
              <a:t>i</a:t>
            </a:r>
            <a:r>
              <a:rPr lang="en-GB" dirty="0"/>
              <a:t> </a:t>
            </a:r>
            <a:r>
              <a:rPr lang="en-GB" dirty="0" err="1"/>
              <a:t>fynediad</a:t>
            </a:r>
            <a:r>
              <a:rPr lang="en-GB" dirty="0"/>
              <a:t> plant at </a:t>
            </a:r>
            <a:r>
              <a:rPr lang="en-GB" dirty="0" err="1"/>
              <a:t>wybodaeth</a:t>
            </a:r>
            <a:r>
              <a:rPr lang="en-GB" dirty="0"/>
              <a:t> neu </a:t>
            </a:r>
            <a:r>
              <a:rPr lang="en-GB" dirty="0" err="1"/>
              <a:t>adnoddau</a:t>
            </a:r>
            <a:r>
              <a:rPr lang="en-GB" dirty="0"/>
              <a:t> </a:t>
            </a:r>
            <a:r>
              <a:rPr lang="en-GB" dirty="0" err="1"/>
              <a:t>sy’n</a:t>
            </a:r>
            <a:r>
              <a:rPr lang="en-GB" dirty="0"/>
              <a:t> </a:t>
            </a:r>
            <a:r>
              <a:rPr lang="en-GB" dirty="0" err="1"/>
              <a:t>eu</a:t>
            </a:r>
            <a:r>
              <a:rPr lang="en-GB" dirty="0"/>
              <a:t> </a:t>
            </a:r>
            <a:r>
              <a:rPr lang="en-GB" dirty="0" err="1"/>
              <a:t>galluogi</a:t>
            </a:r>
            <a:r>
              <a:rPr lang="en-GB" dirty="0"/>
              <a:t> </a:t>
            </a:r>
            <a:r>
              <a:rPr lang="en-GB" dirty="0" err="1"/>
              <a:t>i</a:t>
            </a:r>
            <a:r>
              <a:rPr lang="en-GB" dirty="0"/>
              <a:t> </a:t>
            </a:r>
            <a:r>
              <a:rPr lang="en-GB" dirty="0" err="1"/>
              <a:t>ddeall</a:t>
            </a:r>
            <a:r>
              <a:rPr lang="en-GB" dirty="0"/>
              <a:t> ac </a:t>
            </a:r>
            <a:r>
              <a:rPr lang="en-GB" dirty="0" err="1"/>
              <a:t>ymarfer</a:t>
            </a:r>
            <a:r>
              <a:rPr lang="en-GB" dirty="0"/>
              <a:t> </a:t>
            </a:r>
            <a:r>
              <a:rPr lang="en-GB" dirty="0" err="1"/>
              <a:t>eu</a:t>
            </a:r>
            <a:r>
              <a:rPr lang="en-GB" dirty="0"/>
              <a:t> </a:t>
            </a:r>
            <a:r>
              <a:rPr lang="en-GB" dirty="0" err="1"/>
              <a:t>hawliau</a:t>
            </a:r>
            <a:r>
              <a:rPr lang="en-GB" dirty="0"/>
              <a:t>. Mae </a:t>
            </a:r>
            <a:r>
              <a:rPr lang="en-GB" dirty="0" err="1"/>
              <a:t>grymuso’n</a:t>
            </a:r>
            <a:r>
              <a:rPr lang="en-GB" dirty="0"/>
              <a:t> </a:t>
            </a:r>
            <a:r>
              <a:rPr lang="en-GB" dirty="0" err="1"/>
              <a:t>golygu</a:t>
            </a:r>
            <a:r>
              <a:rPr lang="en-GB" dirty="0"/>
              <a:t> </a:t>
            </a:r>
            <a:r>
              <a:rPr lang="en-GB" dirty="0" err="1"/>
              <a:t>galluogi</a:t>
            </a:r>
            <a:r>
              <a:rPr lang="en-GB" dirty="0"/>
              <a:t> plant </a:t>
            </a:r>
            <a:r>
              <a:rPr lang="en-GB" dirty="0" err="1"/>
              <a:t>i</a:t>
            </a:r>
            <a:r>
              <a:rPr lang="en-GB" dirty="0"/>
              <a:t> </a:t>
            </a:r>
            <a:r>
              <a:rPr lang="en-GB" dirty="0" err="1"/>
              <a:t>wneud</a:t>
            </a:r>
            <a:r>
              <a:rPr lang="en-GB" dirty="0"/>
              <a:t> </a:t>
            </a:r>
            <a:r>
              <a:rPr lang="en-GB" dirty="0" err="1"/>
              <a:t>dewisiadau</a:t>
            </a:r>
            <a:r>
              <a:rPr lang="en-GB" dirty="0"/>
              <a:t> ac </a:t>
            </a:r>
            <a:r>
              <a:rPr lang="en-GB" dirty="0" err="1"/>
              <a:t>effeithio</a:t>
            </a:r>
            <a:r>
              <a:rPr lang="en-GB" dirty="0"/>
              <a:t> </a:t>
            </a:r>
            <a:r>
              <a:rPr lang="en-GB" dirty="0" err="1"/>
              <a:t>ar</a:t>
            </a:r>
            <a:r>
              <a:rPr lang="en-GB" dirty="0"/>
              <a:t> </a:t>
            </a:r>
            <a:r>
              <a:rPr lang="en-GB" dirty="0" err="1"/>
              <a:t>ganlyniadau</a:t>
            </a:r>
            <a:r>
              <a:rPr lang="en-GB" dirty="0"/>
              <a:t> </a:t>
            </a:r>
            <a:r>
              <a:rPr lang="en-GB" dirty="0" err="1"/>
              <a:t>iddyn</a:t>
            </a:r>
            <a:r>
              <a:rPr lang="en-GB" dirty="0"/>
              <a:t> </a:t>
            </a:r>
            <a:r>
              <a:rPr lang="en-GB" dirty="0" err="1"/>
              <a:t>nhw</a:t>
            </a:r>
            <a:r>
              <a:rPr lang="en-GB" dirty="0"/>
              <a:t> </a:t>
            </a:r>
            <a:r>
              <a:rPr lang="en-GB" dirty="0" err="1"/>
              <a:t>eu</a:t>
            </a:r>
            <a:r>
              <a:rPr lang="en-GB" dirty="0"/>
              <a:t> </a:t>
            </a:r>
            <a:r>
              <a:rPr lang="en-GB" dirty="0" err="1"/>
              <a:t>hunain</a:t>
            </a:r>
            <a:r>
              <a:rPr lang="en-GB" dirty="0"/>
              <a:t> </a:t>
            </a:r>
            <a:r>
              <a:rPr lang="en-GB" dirty="0" err="1"/>
              <a:t>a’u</a:t>
            </a:r>
            <a:r>
              <a:rPr lang="en-GB" dirty="0"/>
              <a:t> </a:t>
            </a:r>
            <a:r>
              <a:rPr lang="en-GB" dirty="0" err="1"/>
              <a:t>teuluoedd</a:t>
            </a:r>
            <a:r>
              <a:rPr lang="en-GB" dirty="0"/>
              <a:t>. Mae </a:t>
            </a:r>
            <a:r>
              <a:rPr lang="en-GB" dirty="0" err="1"/>
              <a:t>grymuso’n</a:t>
            </a:r>
            <a:r>
              <a:rPr lang="en-GB" dirty="0"/>
              <a:t> </a:t>
            </a:r>
            <a:r>
              <a:rPr lang="en-GB" dirty="0" err="1"/>
              <a:t>newid</a:t>
            </a:r>
            <a:r>
              <a:rPr lang="en-GB" dirty="0"/>
              <a:t> y </a:t>
            </a:r>
            <a:r>
              <a:rPr lang="en-GB" dirty="0" err="1"/>
              <a:t>berthynas</a:t>
            </a:r>
            <a:r>
              <a:rPr lang="en-GB" dirty="0"/>
              <a:t> </a:t>
            </a:r>
            <a:r>
              <a:rPr lang="en-GB" dirty="0" err="1"/>
              <a:t>rhwng</a:t>
            </a:r>
            <a:r>
              <a:rPr lang="en-GB" dirty="0"/>
              <a:t> plant ac </a:t>
            </a:r>
            <a:r>
              <a:rPr lang="en-GB" dirty="0" err="1"/>
              <a:t>awdurdodau</a:t>
            </a:r>
            <a:r>
              <a:rPr lang="en-GB" dirty="0"/>
              <a:t>. </a:t>
            </a:r>
            <a:r>
              <a:rPr lang="en-GB" dirty="0" err="1"/>
              <a:t>Mae’n</a:t>
            </a:r>
            <a:r>
              <a:rPr lang="en-GB" dirty="0"/>
              <a:t> </a:t>
            </a:r>
            <a:r>
              <a:rPr lang="en-GB" dirty="0" err="1"/>
              <a:t>golygu</a:t>
            </a:r>
            <a:r>
              <a:rPr lang="en-GB" dirty="0"/>
              <a:t> bod </a:t>
            </a:r>
            <a:r>
              <a:rPr lang="en-GB" dirty="0" err="1"/>
              <a:t>oedolion</a:t>
            </a:r>
            <a:r>
              <a:rPr lang="en-GB" dirty="0"/>
              <a:t> </a:t>
            </a:r>
            <a:r>
              <a:rPr lang="en-GB" dirty="0" err="1"/>
              <a:t>yn</a:t>
            </a:r>
            <a:r>
              <a:rPr lang="en-GB" dirty="0"/>
              <a:t> </a:t>
            </a:r>
            <a:r>
              <a:rPr lang="en-GB" dirty="0" err="1"/>
              <a:t>trosglwyddo</a:t>
            </a:r>
            <a:r>
              <a:rPr lang="en-GB" dirty="0"/>
              <a:t> </a:t>
            </a:r>
            <a:r>
              <a:rPr lang="en-GB" dirty="0" err="1"/>
              <a:t>peth</a:t>
            </a:r>
            <a:r>
              <a:rPr lang="en-GB" dirty="0"/>
              <a:t> </a:t>
            </a:r>
            <a:r>
              <a:rPr lang="en-GB" dirty="0" err="1"/>
              <a:t>pwˆer</a:t>
            </a:r>
            <a:r>
              <a:rPr lang="en-GB" dirty="0"/>
              <a:t>, </a:t>
            </a:r>
            <a:r>
              <a:rPr lang="en-GB" dirty="0" err="1"/>
              <a:t>neu’r</a:t>
            </a:r>
            <a:r>
              <a:rPr lang="en-GB" dirty="0"/>
              <a:t> </a:t>
            </a:r>
            <a:r>
              <a:rPr lang="en-GB" dirty="0" err="1"/>
              <a:t>cyfan</a:t>
            </a:r>
            <a:r>
              <a:rPr lang="en-GB" dirty="0"/>
              <a:t> </a:t>
            </a:r>
            <a:r>
              <a:rPr lang="en-GB" dirty="0" err="1"/>
              <a:t>ohono</a:t>
            </a:r>
            <a:r>
              <a:rPr lang="en-GB" dirty="0"/>
              <a:t>, </a:t>
            </a:r>
            <a:r>
              <a:rPr lang="en-GB" dirty="0" err="1"/>
              <a:t>i</a:t>
            </a:r>
            <a:r>
              <a:rPr lang="en-GB" dirty="0"/>
              <a:t> </a:t>
            </a:r>
            <a:r>
              <a:rPr lang="en-GB" dirty="0" err="1"/>
              <a:t>blant</a:t>
            </a:r>
            <a:r>
              <a:rPr lang="en-GB" dirty="0"/>
              <a:t>, </a:t>
            </a:r>
            <a:r>
              <a:rPr lang="en-GB" dirty="0" err="1"/>
              <a:t>neu’n</a:t>
            </a:r>
            <a:r>
              <a:rPr lang="en-GB" dirty="0"/>
              <a:t> </a:t>
            </a:r>
            <a:r>
              <a:rPr lang="en-GB" dirty="0" err="1"/>
              <a:t>rhannu</a:t>
            </a:r>
            <a:r>
              <a:rPr lang="en-GB" dirty="0"/>
              <a:t> </a:t>
            </a:r>
            <a:r>
              <a:rPr lang="en-GB" dirty="0" err="1"/>
              <a:t>pwˆer</a:t>
            </a:r>
            <a:r>
              <a:rPr lang="en-GB" dirty="0"/>
              <a:t> â </a:t>
            </a:r>
            <a:r>
              <a:rPr lang="en-GB" dirty="0" err="1"/>
              <a:t>phlant</a:t>
            </a:r>
            <a:r>
              <a:rPr lang="en-GB" dirty="0"/>
              <a:t>, </a:t>
            </a:r>
            <a:r>
              <a:rPr lang="en-GB" dirty="0" err="1"/>
              <a:t>fel</a:t>
            </a:r>
            <a:r>
              <a:rPr lang="en-GB" dirty="0"/>
              <a:t> bod plant </a:t>
            </a:r>
            <a:r>
              <a:rPr lang="en-GB" dirty="0" err="1"/>
              <a:t>yn</a:t>
            </a:r>
            <a:r>
              <a:rPr lang="en-GB" dirty="0"/>
              <a:t> </a:t>
            </a:r>
            <a:r>
              <a:rPr lang="en-GB" dirty="0" err="1"/>
              <a:t>gallu</a:t>
            </a:r>
            <a:r>
              <a:rPr lang="en-GB" dirty="0"/>
              <a:t> </a:t>
            </a:r>
            <a:r>
              <a:rPr lang="en-GB" dirty="0" err="1"/>
              <a:t>rheoli</a:t>
            </a:r>
            <a:r>
              <a:rPr lang="en-GB" dirty="0"/>
              <a:t> a </a:t>
            </a:r>
            <a:r>
              <a:rPr lang="en-GB" dirty="0" err="1"/>
              <a:t>chyfeirio’u</a:t>
            </a:r>
            <a:r>
              <a:rPr lang="en-GB" dirty="0"/>
              <a:t> </a:t>
            </a:r>
            <a:r>
              <a:rPr lang="en-GB" dirty="0" err="1"/>
              <a:t>bywydau’n</a:t>
            </a:r>
            <a:r>
              <a:rPr lang="en-GB" dirty="0"/>
              <a:t> well, </a:t>
            </a:r>
            <a:r>
              <a:rPr lang="en-GB" dirty="0" err="1"/>
              <a:t>yn</a:t>
            </a:r>
            <a:r>
              <a:rPr lang="en-GB" dirty="0"/>
              <a:t> </a:t>
            </a:r>
            <a:r>
              <a:rPr lang="en-GB" dirty="0" err="1"/>
              <a:t>arbennig</a:t>
            </a:r>
            <a:r>
              <a:rPr lang="en-GB" dirty="0"/>
              <a:t> </a:t>
            </a:r>
            <a:r>
              <a:rPr lang="en-GB" dirty="0" err="1"/>
              <a:t>mewn</a:t>
            </a:r>
            <a:r>
              <a:rPr lang="en-GB" dirty="0"/>
              <a:t> </a:t>
            </a:r>
            <a:r>
              <a:rPr lang="en-GB" dirty="0" err="1"/>
              <a:t>meysydd</a:t>
            </a:r>
            <a:r>
              <a:rPr lang="en-GB" dirty="0"/>
              <a:t> </a:t>
            </a:r>
            <a:r>
              <a:rPr lang="en-GB" dirty="0" err="1"/>
              <a:t>lle</a:t>
            </a:r>
            <a:r>
              <a:rPr lang="en-GB" dirty="0"/>
              <a:t> </a:t>
            </a:r>
            <a:r>
              <a:rPr lang="en-GB" dirty="0" err="1"/>
              <a:t>doedden</a:t>
            </a:r>
            <a:r>
              <a:rPr lang="en-GB" dirty="0"/>
              <a:t> </a:t>
            </a:r>
            <a:r>
              <a:rPr lang="en-GB" dirty="0" err="1"/>
              <a:t>nhw</a:t>
            </a:r>
            <a:r>
              <a:rPr lang="en-GB" dirty="0"/>
              <a:t> </a:t>
            </a:r>
            <a:r>
              <a:rPr lang="en-GB" dirty="0" err="1"/>
              <a:t>ddim</a:t>
            </a:r>
            <a:r>
              <a:rPr lang="en-GB" dirty="0"/>
              <a:t> </a:t>
            </a:r>
            <a:r>
              <a:rPr lang="en-GB" dirty="0" err="1"/>
              <a:t>yn</a:t>
            </a:r>
            <a:r>
              <a:rPr lang="en-GB" dirty="0"/>
              <a:t> </a:t>
            </a:r>
            <a:r>
              <a:rPr lang="en-GB" dirty="0" err="1"/>
              <a:t>gallu</a:t>
            </a:r>
            <a:r>
              <a:rPr lang="en-GB" dirty="0"/>
              <a:t> </a:t>
            </a:r>
            <a:r>
              <a:rPr lang="en-GB" dirty="0" err="1"/>
              <a:t>gwneud</a:t>
            </a:r>
            <a:r>
              <a:rPr lang="en-GB" dirty="0"/>
              <a:t> </a:t>
            </a:r>
            <a:r>
              <a:rPr lang="en-GB" dirty="0" err="1"/>
              <a:t>hynny</a:t>
            </a:r>
            <a:r>
              <a:rPr lang="en-GB" dirty="0"/>
              <a:t> </a:t>
            </a:r>
            <a:r>
              <a:rPr lang="en-GB" dirty="0" err="1"/>
              <a:t>o’r</a:t>
            </a:r>
            <a:r>
              <a:rPr lang="en-GB" dirty="0"/>
              <a:t> </a:t>
            </a:r>
            <a:r>
              <a:rPr lang="en-GB" dirty="0" err="1"/>
              <a:t>blaen</a:t>
            </a:r>
            <a:r>
              <a:rPr lang="en-GB" dirty="0"/>
              <a:t>. </a:t>
            </a:r>
            <a:r>
              <a:rPr lang="en-GB" dirty="0" err="1"/>
              <a:t>Mae’r</a:t>
            </a:r>
            <a:r>
              <a:rPr lang="en-GB" dirty="0"/>
              <a:t> </a:t>
            </a:r>
            <a:r>
              <a:rPr lang="en-GB" dirty="0" err="1"/>
              <a:t>egwyddor</a:t>
            </a:r>
            <a:r>
              <a:rPr lang="en-GB" dirty="0"/>
              <a:t> hon </a:t>
            </a:r>
            <a:r>
              <a:rPr lang="en-GB" dirty="0" err="1"/>
              <a:t>yr</a:t>
            </a:r>
            <a:r>
              <a:rPr lang="en-GB" dirty="0"/>
              <a:t> un mor </a:t>
            </a:r>
            <a:r>
              <a:rPr lang="en-GB" dirty="0" err="1"/>
              <a:t>berthnasol</a:t>
            </a:r>
            <a:r>
              <a:rPr lang="en-GB" dirty="0"/>
              <a:t> </a:t>
            </a:r>
            <a:r>
              <a:rPr lang="en-GB" dirty="0" err="1"/>
              <a:t>i</a:t>
            </a:r>
            <a:r>
              <a:rPr lang="en-GB" dirty="0"/>
              <a:t> </a:t>
            </a:r>
            <a:r>
              <a:rPr lang="en-GB" dirty="0" err="1"/>
              <a:t>blant</a:t>
            </a:r>
            <a:r>
              <a:rPr lang="en-GB" dirty="0"/>
              <a:t> </a:t>
            </a:r>
            <a:r>
              <a:rPr lang="en-GB" dirty="0" err="1"/>
              <a:t>iau</a:t>
            </a:r>
            <a:r>
              <a:rPr lang="en-GB" dirty="0"/>
              <a:t>, a </a:t>
            </a:r>
            <a:r>
              <a:rPr lang="en-GB" dirty="0" err="1"/>
              <a:t>dylid</a:t>
            </a:r>
            <a:r>
              <a:rPr lang="en-GB" dirty="0"/>
              <a:t> </a:t>
            </a:r>
            <a:r>
              <a:rPr lang="en-GB" dirty="0" err="1"/>
              <a:t>ei</a:t>
            </a:r>
            <a:r>
              <a:rPr lang="en-GB" dirty="0"/>
              <a:t> </a:t>
            </a:r>
            <a:r>
              <a:rPr lang="en-GB" dirty="0" err="1"/>
              <a:t>gweld</a:t>
            </a:r>
            <a:r>
              <a:rPr lang="en-GB" dirty="0"/>
              <a:t> </a:t>
            </a:r>
            <a:r>
              <a:rPr lang="en-GB" dirty="0" err="1"/>
              <a:t>fel</a:t>
            </a:r>
            <a:r>
              <a:rPr lang="en-GB" dirty="0"/>
              <a:t> </a:t>
            </a:r>
            <a:r>
              <a:rPr lang="en-GB" dirty="0" err="1"/>
              <a:t>cyfraniad</a:t>
            </a:r>
            <a:r>
              <a:rPr lang="en-GB" dirty="0"/>
              <a:t> </a:t>
            </a:r>
            <a:r>
              <a:rPr lang="en-GB" dirty="0" err="1"/>
              <a:t>pwysig</a:t>
            </a:r>
            <a:r>
              <a:rPr lang="en-GB" dirty="0"/>
              <a:t> at </a:t>
            </a:r>
            <a:r>
              <a:rPr lang="en-GB" dirty="0" err="1"/>
              <a:t>ddatblygiad</a:t>
            </a:r>
            <a:r>
              <a:rPr lang="en-GB" dirty="0"/>
              <a:t> y </a:t>
            </a:r>
            <a:r>
              <a:rPr lang="en-GB" dirty="0" err="1"/>
              <a:t>plentyn</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warantu</a:t>
            </a:r>
            <a:r>
              <a:rPr lang="en-GB" dirty="0"/>
              <a:t> o dan </a:t>
            </a:r>
            <a:r>
              <a:rPr lang="en-GB" dirty="0" err="1"/>
              <a:t>Erthygl</a:t>
            </a:r>
            <a:r>
              <a:rPr lang="en-GB" dirty="0"/>
              <a:t> 6 o CCUHP). Gall </a:t>
            </a:r>
            <a:r>
              <a:rPr lang="en-GB" dirty="0" err="1"/>
              <a:t>fod</a:t>
            </a:r>
            <a:r>
              <a:rPr lang="en-GB" dirty="0"/>
              <a:t> </a:t>
            </a:r>
            <a:r>
              <a:rPr lang="en-GB" dirty="0" err="1"/>
              <a:t>yn</a:t>
            </a:r>
            <a:r>
              <a:rPr lang="en-GB" dirty="0"/>
              <a:t> </a:t>
            </a:r>
            <a:r>
              <a:rPr lang="en-GB" dirty="0" err="1"/>
              <a:t>arbennig</a:t>
            </a:r>
            <a:r>
              <a:rPr lang="en-GB" dirty="0"/>
              <a:t> o </a:t>
            </a:r>
            <a:r>
              <a:rPr lang="en-GB" dirty="0" err="1"/>
              <a:t>berthnasol</a:t>
            </a:r>
            <a:r>
              <a:rPr lang="en-GB" dirty="0"/>
              <a:t> </a:t>
            </a:r>
            <a:r>
              <a:rPr lang="en-GB" dirty="0" err="1"/>
              <a:t>i</a:t>
            </a:r>
            <a:r>
              <a:rPr lang="en-GB" dirty="0"/>
              <a:t> </a:t>
            </a:r>
            <a:r>
              <a:rPr lang="en-GB" dirty="0" err="1"/>
              <a:t>blant</a:t>
            </a:r>
            <a:r>
              <a:rPr lang="en-GB" dirty="0"/>
              <a:t> </a:t>
            </a:r>
            <a:r>
              <a:rPr lang="en-GB" dirty="0" err="1"/>
              <a:t>sy’n</a:t>
            </a:r>
            <a:r>
              <a:rPr lang="en-GB" dirty="0"/>
              <a:t> </a:t>
            </a:r>
            <a:r>
              <a:rPr lang="en-GB" dirty="0" err="1"/>
              <a:t>aelodau</a:t>
            </a:r>
            <a:r>
              <a:rPr lang="en-GB" dirty="0"/>
              <a:t> o </a:t>
            </a:r>
            <a:r>
              <a:rPr lang="en-GB" dirty="0" err="1"/>
              <a:t>grwpiau</a:t>
            </a:r>
            <a:r>
              <a:rPr lang="en-GB" dirty="0"/>
              <a:t> </a:t>
            </a:r>
            <a:r>
              <a:rPr lang="en-GB" dirty="0" err="1"/>
              <a:t>cymdeithasol</a:t>
            </a:r>
            <a:r>
              <a:rPr lang="en-GB" dirty="0"/>
              <a:t> </a:t>
            </a:r>
            <a:r>
              <a:rPr lang="en-GB" dirty="0" err="1"/>
              <a:t>sydd</a:t>
            </a:r>
            <a:r>
              <a:rPr lang="en-GB" dirty="0"/>
              <a:t> </a:t>
            </a:r>
            <a:r>
              <a:rPr lang="en-GB" dirty="0" err="1"/>
              <a:t>wedi’u</a:t>
            </a:r>
            <a:r>
              <a:rPr lang="en-GB" dirty="0"/>
              <a:t> </a:t>
            </a:r>
            <a:r>
              <a:rPr lang="en-GB" dirty="0" err="1"/>
              <a:t>heithrio</a:t>
            </a:r>
            <a:r>
              <a:rPr lang="en-GB" dirty="0"/>
              <a:t>, </a:t>
            </a:r>
            <a:r>
              <a:rPr lang="en-GB" dirty="0" err="1"/>
              <a:t>sydd</a:t>
            </a:r>
            <a:r>
              <a:rPr lang="en-GB" dirty="0"/>
              <a:t> </a:t>
            </a:r>
            <a:r>
              <a:rPr lang="en-GB" dirty="0" err="1"/>
              <a:t>ar</a:t>
            </a:r>
            <a:r>
              <a:rPr lang="en-GB" dirty="0"/>
              <a:t> y </a:t>
            </a:r>
            <a:r>
              <a:rPr lang="en-GB" dirty="0" err="1"/>
              <a:t>cyrion</a:t>
            </a:r>
            <a:r>
              <a:rPr lang="en-GB" dirty="0"/>
              <a:t>, neu </a:t>
            </a:r>
            <a:r>
              <a:rPr lang="en-GB" dirty="0" err="1"/>
              <a:t>sydd</a:t>
            </a:r>
            <a:r>
              <a:rPr lang="en-GB" dirty="0"/>
              <a:t> o dan </a:t>
            </a:r>
            <a:r>
              <a:rPr lang="en-GB" dirty="0" err="1"/>
              <a:t>anfantais</a:t>
            </a:r>
            <a:r>
              <a:rPr lang="en-GB" dirty="0"/>
              <a:t>.</a:t>
            </a:r>
          </a:p>
          <a:p>
            <a:endParaRPr lang="en-GB" dirty="0"/>
          </a:p>
          <a:p>
            <a:endParaRPr lang="en-GB" dirty="0"/>
          </a:p>
          <a:p>
            <a:r>
              <a:rPr lang="en-GB" b="1" dirty="0" err="1"/>
              <a:t>Cyfranogiad</a:t>
            </a:r>
            <a:r>
              <a:rPr lang="en-GB" b="1" dirty="0"/>
              <a:t> </a:t>
            </a:r>
          </a:p>
          <a:p>
            <a:endParaRPr lang="en-GB" dirty="0"/>
          </a:p>
          <a:p>
            <a:r>
              <a:rPr lang="en-GB" dirty="0" err="1"/>
              <a:t>Ystyr</a:t>
            </a:r>
            <a:r>
              <a:rPr lang="en-GB" dirty="0"/>
              <a:t> </a:t>
            </a:r>
            <a:r>
              <a:rPr lang="en-GB" dirty="0" err="1"/>
              <a:t>cyfranogiad</a:t>
            </a:r>
            <a:r>
              <a:rPr lang="en-GB" dirty="0"/>
              <a:t> </a:t>
            </a:r>
            <a:r>
              <a:rPr lang="en-GB" dirty="0" err="1"/>
              <a:t>yw</a:t>
            </a:r>
            <a:r>
              <a:rPr lang="en-GB" dirty="0"/>
              <a:t> </a:t>
            </a:r>
            <a:r>
              <a:rPr lang="en-GB" dirty="0" err="1"/>
              <a:t>gwrando</a:t>
            </a:r>
            <a:r>
              <a:rPr lang="en-GB" dirty="0"/>
              <a:t> </a:t>
            </a:r>
            <a:r>
              <a:rPr lang="en-GB" dirty="0" err="1"/>
              <a:t>ar</a:t>
            </a:r>
            <a:r>
              <a:rPr lang="en-GB" dirty="0"/>
              <a:t> </a:t>
            </a:r>
            <a:r>
              <a:rPr lang="en-GB" dirty="0" err="1"/>
              <a:t>blant</a:t>
            </a:r>
            <a:r>
              <a:rPr lang="en-GB" dirty="0"/>
              <a:t> a </a:t>
            </a:r>
            <a:r>
              <a:rPr lang="en-GB" dirty="0" err="1"/>
              <a:t>rhoi</a:t>
            </a:r>
            <a:r>
              <a:rPr lang="en-GB" dirty="0"/>
              <a:t> </a:t>
            </a:r>
            <a:r>
              <a:rPr lang="en-GB" dirty="0" err="1"/>
              <a:t>sylw</a:t>
            </a:r>
            <a:r>
              <a:rPr lang="en-GB" dirty="0"/>
              <a:t> </a:t>
            </a:r>
            <a:r>
              <a:rPr lang="en-GB" dirty="0" err="1"/>
              <a:t>ystyrlon</a:t>
            </a:r>
            <a:r>
              <a:rPr lang="en-GB" dirty="0"/>
              <a:t> </a:t>
            </a:r>
            <a:r>
              <a:rPr lang="en-GB" dirty="0" err="1"/>
              <a:t>i’w</a:t>
            </a:r>
            <a:r>
              <a:rPr lang="en-GB" dirty="0"/>
              <a:t> barn. </a:t>
            </a:r>
            <a:r>
              <a:rPr lang="en-GB" dirty="0" err="1"/>
              <a:t>Dylai</a:t>
            </a:r>
            <a:r>
              <a:rPr lang="en-GB" dirty="0"/>
              <a:t> </a:t>
            </a:r>
            <a:r>
              <a:rPr lang="en-GB" dirty="0" err="1"/>
              <a:t>pob</a:t>
            </a:r>
            <a:r>
              <a:rPr lang="en-GB" dirty="0"/>
              <a:t> </a:t>
            </a:r>
            <a:r>
              <a:rPr lang="en-GB" dirty="0" err="1"/>
              <a:t>plentyn</a:t>
            </a:r>
            <a:r>
              <a:rPr lang="en-GB" dirty="0"/>
              <a:t> </a:t>
            </a:r>
            <a:r>
              <a:rPr lang="en-GB" dirty="0" err="1"/>
              <a:t>gael</a:t>
            </a:r>
            <a:r>
              <a:rPr lang="en-GB" dirty="0"/>
              <a:t> </a:t>
            </a:r>
            <a:r>
              <a:rPr lang="en-GB" dirty="0" err="1"/>
              <a:t>cefnogaeth</a:t>
            </a:r>
            <a:r>
              <a:rPr lang="en-GB" dirty="0"/>
              <a:t> </a:t>
            </a:r>
            <a:r>
              <a:rPr lang="en-GB" dirty="0" err="1"/>
              <a:t>i</a:t>
            </a:r>
            <a:r>
              <a:rPr lang="en-GB" dirty="0"/>
              <a:t> </a:t>
            </a:r>
            <a:r>
              <a:rPr lang="en-GB" dirty="0" err="1"/>
              <a:t>fynegi</a:t>
            </a:r>
            <a:r>
              <a:rPr lang="en-GB" dirty="0"/>
              <a:t> barn </a:t>
            </a:r>
            <a:r>
              <a:rPr lang="en-GB" dirty="0" err="1"/>
              <a:t>yn</a:t>
            </a:r>
            <a:r>
              <a:rPr lang="en-GB" dirty="0"/>
              <a:t> </a:t>
            </a:r>
            <a:r>
              <a:rPr lang="en-GB" dirty="0" err="1"/>
              <a:t>rhydd</a:t>
            </a:r>
            <a:r>
              <a:rPr lang="en-GB" dirty="0"/>
              <a:t>; </a:t>
            </a:r>
            <a:r>
              <a:rPr lang="en-GB" dirty="0" err="1"/>
              <a:t>dylen</a:t>
            </a:r>
            <a:r>
              <a:rPr lang="en-GB" dirty="0"/>
              <a:t> </a:t>
            </a:r>
            <a:r>
              <a:rPr lang="en-GB" dirty="0" err="1"/>
              <a:t>nhw</a:t>
            </a:r>
            <a:r>
              <a:rPr lang="en-GB" dirty="0"/>
              <a:t> </a:t>
            </a:r>
            <a:r>
              <a:rPr lang="en-GB" dirty="0" err="1"/>
              <a:t>gael</a:t>
            </a:r>
            <a:r>
              <a:rPr lang="en-GB" dirty="0"/>
              <a:t> </a:t>
            </a:r>
            <a:r>
              <a:rPr lang="en-GB" dirty="0" err="1"/>
              <a:t>eu</a:t>
            </a:r>
            <a:r>
              <a:rPr lang="en-GB" dirty="0"/>
              <a:t> </a:t>
            </a:r>
            <a:r>
              <a:rPr lang="en-GB" dirty="0" err="1"/>
              <a:t>clywed</a:t>
            </a:r>
            <a:r>
              <a:rPr lang="en-GB" dirty="0"/>
              <a:t> a </a:t>
            </a:r>
            <a:r>
              <a:rPr lang="en-GB" dirty="0" err="1"/>
              <a:t>chael</a:t>
            </a:r>
            <a:r>
              <a:rPr lang="en-GB" dirty="0"/>
              <a:t> </a:t>
            </a:r>
            <a:r>
              <a:rPr lang="en-GB" dirty="0" err="1"/>
              <a:t>gwrandawiad</a:t>
            </a:r>
            <a:r>
              <a:rPr lang="en-GB" dirty="0"/>
              <a:t>. </a:t>
            </a:r>
            <a:r>
              <a:rPr lang="en-GB" dirty="0" err="1"/>
              <a:t>Dylai</a:t>
            </a:r>
            <a:r>
              <a:rPr lang="en-GB" dirty="0"/>
              <a:t> </a:t>
            </a:r>
            <a:r>
              <a:rPr lang="en-GB" dirty="0" err="1"/>
              <a:t>eu</a:t>
            </a:r>
            <a:r>
              <a:rPr lang="en-GB" dirty="0"/>
              <a:t> barn </a:t>
            </a:r>
            <a:r>
              <a:rPr lang="en-GB" dirty="0" err="1"/>
              <a:t>gael</a:t>
            </a:r>
            <a:r>
              <a:rPr lang="en-GB" dirty="0"/>
              <a:t> </a:t>
            </a:r>
            <a:r>
              <a:rPr lang="en-GB" dirty="0" err="1"/>
              <a:t>ei</a:t>
            </a:r>
            <a:r>
              <a:rPr lang="en-GB" dirty="0"/>
              <a:t> </a:t>
            </a:r>
            <a:r>
              <a:rPr lang="en-GB" dirty="0" err="1"/>
              <a:t>chymryd</a:t>
            </a:r>
            <a:r>
              <a:rPr lang="en-GB" dirty="0"/>
              <a:t> o </a:t>
            </a:r>
            <a:r>
              <a:rPr lang="en-GB" dirty="0" err="1"/>
              <a:t>ddifri</a:t>
            </a:r>
            <a:r>
              <a:rPr lang="en-GB" dirty="0"/>
              <a:t> </a:t>
            </a:r>
            <a:r>
              <a:rPr lang="en-GB" dirty="0" err="1"/>
              <a:t>wrth</a:t>
            </a:r>
            <a:r>
              <a:rPr lang="en-GB" dirty="0"/>
              <a:t> </a:t>
            </a:r>
            <a:r>
              <a:rPr lang="en-GB" dirty="0" err="1"/>
              <a:t>wneud</a:t>
            </a:r>
            <a:r>
              <a:rPr lang="en-GB" dirty="0"/>
              <a:t> </a:t>
            </a:r>
            <a:r>
              <a:rPr lang="en-GB" dirty="0" err="1"/>
              <a:t>penderfyniadau</a:t>
            </a:r>
            <a:r>
              <a:rPr lang="en-GB" dirty="0"/>
              <a:t> neu </a:t>
            </a:r>
            <a:r>
              <a:rPr lang="en-GB" dirty="0" err="1"/>
              <a:t>gymryd</a:t>
            </a:r>
            <a:r>
              <a:rPr lang="en-GB" dirty="0"/>
              <a:t> </a:t>
            </a:r>
            <a:r>
              <a:rPr lang="en-GB" dirty="0" err="1"/>
              <a:t>camau</a:t>
            </a:r>
            <a:r>
              <a:rPr lang="en-GB" dirty="0"/>
              <a:t> </a:t>
            </a:r>
            <a:r>
              <a:rPr lang="en-GB" dirty="0" err="1"/>
              <a:t>sy’n</a:t>
            </a:r>
            <a:r>
              <a:rPr lang="en-GB" dirty="0"/>
              <a:t> </a:t>
            </a:r>
            <a:r>
              <a:rPr lang="en-GB" dirty="0" err="1"/>
              <a:t>cael</a:t>
            </a:r>
            <a:r>
              <a:rPr lang="en-GB" dirty="0"/>
              <a:t> </a:t>
            </a:r>
            <a:r>
              <a:rPr lang="en-GB" dirty="0" err="1"/>
              <a:t>effaith</a:t>
            </a:r>
            <a:r>
              <a:rPr lang="en-GB" dirty="0"/>
              <a:t> </a:t>
            </a:r>
            <a:r>
              <a:rPr lang="en-GB" dirty="0" err="1"/>
              <a:t>uniongyrchol</a:t>
            </a:r>
            <a:r>
              <a:rPr lang="en-GB" dirty="0"/>
              <a:t> neu </a:t>
            </a:r>
            <a:r>
              <a:rPr lang="en-GB" dirty="0" err="1"/>
              <a:t>anuniongyrchol</a:t>
            </a:r>
            <a:r>
              <a:rPr lang="en-GB" dirty="0"/>
              <a:t> </a:t>
            </a:r>
            <a:r>
              <a:rPr lang="en-GB" dirty="0" err="1"/>
              <a:t>ar</a:t>
            </a:r>
            <a:r>
              <a:rPr lang="en-GB" dirty="0"/>
              <a:t> </a:t>
            </a:r>
            <a:r>
              <a:rPr lang="en-GB" dirty="0" err="1"/>
              <a:t>eu</a:t>
            </a:r>
            <a:r>
              <a:rPr lang="en-GB" dirty="0"/>
              <a:t> </a:t>
            </a:r>
            <a:r>
              <a:rPr lang="en-GB" dirty="0" err="1"/>
              <a:t>bywydau</a:t>
            </a:r>
            <a:r>
              <a:rPr lang="en-GB" dirty="0"/>
              <a:t> (</a:t>
            </a:r>
            <a:r>
              <a:rPr lang="en-GB" dirty="0" err="1"/>
              <a:t>fel</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warantu</a:t>
            </a:r>
            <a:r>
              <a:rPr lang="en-GB" dirty="0"/>
              <a:t> o dan </a:t>
            </a:r>
            <a:r>
              <a:rPr lang="en-GB" dirty="0" err="1"/>
              <a:t>Erthygl</a:t>
            </a:r>
            <a:r>
              <a:rPr lang="en-GB" dirty="0"/>
              <a:t> 12 o CCUHP). Gall </a:t>
            </a:r>
            <a:r>
              <a:rPr lang="en-GB" dirty="0" err="1"/>
              <a:t>cyfranogiad</a:t>
            </a:r>
            <a:r>
              <a:rPr lang="en-GB" dirty="0"/>
              <a:t> </a:t>
            </a:r>
            <a:r>
              <a:rPr lang="en-GB" dirty="0" err="1"/>
              <a:t>ddigwydd</a:t>
            </a:r>
            <a:r>
              <a:rPr lang="en-GB" dirty="0"/>
              <a:t> </a:t>
            </a:r>
            <a:r>
              <a:rPr lang="en-GB" dirty="0" err="1"/>
              <a:t>mewn</a:t>
            </a:r>
            <a:r>
              <a:rPr lang="en-GB" dirty="0"/>
              <a:t> </a:t>
            </a:r>
            <a:r>
              <a:rPr lang="en-GB" dirty="0" err="1"/>
              <a:t>gwahanol</a:t>
            </a:r>
            <a:r>
              <a:rPr lang="en-GB" dirty="0"/>
              <a:t> </a:t>
            </a:r>
            <a:r>
              <a:rPr lang="en-GB" dirty="0" err="1"/>
              <a:t>ffurfiau</a:t>
            </a:r>
            <a:r>
              <a:rPr lang="en-GB" dirty="0"/>
              <a:t> </a:t>
            </a:r>
            <a:r>
              <a:rPr lang="en-GB" dirty="0" err="1"/>
              <a:t>sy’n</a:t>
            </a:r>
            <a:r>
              <a:rPr lang="en-GB" dirty="0"/>
              <a:t> </a:t>
            </a:r>
            <a:r>
              <a:rPr lang="en-GB" dirty="0" err="1"/>
              <a:t>briodol</a:t>
            </a:r>
            <a:r>
              <a:rPr lang="en-GB" dirty="0"/>
              <a:t> </a:t>
            </a:r>
            <a:r>
              <a:rPr lang="en-GB" dirty="0" err="1"/>
              <a:t>ar</a:t>
            </a:r>
            <a:r>
              <a:rPr lang="en-GB" dirty="0"/>
              <a:t> </a:t>
            </a:r>
            <a:r>
              <a:rPr lang="en-GB" dirty="0" err="1"/>
              <a:t>gyfer</a:t>
            </a:r>
            <a:r>
              <a:rPr lang="en-GB" dirty="0"/>
              <a:t> </a:t>
            </a:r>
            <a:r>
              <a:rPr lang="en-GB" dirty="0" err="1"/>
              <a:t>gwahanol</a:t>
            </a:r>
            <a:r>
              <a:rPr lang="en-GB" dirty="0"/>
              <a:t> </a:t>
            </a:r>
            <a:r>
              <a:rPr lang="en-GB" dirty="0" err="1"/>
              <a:t>amgylchiadau</a:t>
            </a:r>
            <a:r>
              <a:rPr lang="en-GB" dirty="0"/>
              <a:t>. </a:t>
            </a:r>
            <a:r>
              <a:rPr lang="en-GB" dirty="0" err="1"/>
              <a:t>Dylai</a:t>
            </a:r>
            <a:r>
              <a:rPr lang="en-GB" dirty="0"/>
              <a:t> plant </a:t>
            </a:r>
            <a:r>
              <a:rPr lang="en-GB" dirty="0" err="1"/>
              <a:t>gael</a:t>
            </a:r>
            <a:r>
              <a:rPr lang="en-GB" dirty="0"/>
              <a:t> </a:t>
            </a:r>
            <a:r>
              <a:rPr lang="en-GB" dirty="0" err="1"/>
              <a:t>eu</a:t>
            </a:r>
            <a:r>
              <a:rPr lang="en-GB" dirty="0"/>
              <a:t> </a:t>
            </a:r>
            <a:r>
              <a:rPr lang="en-GB" dirty="0" err="1"/>
              <a:t>cefnogi</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rhan</a:t>
            </a:r>
            <a:r>
              <a:rPr lang="en-GB" dirty="0"/>
              <a:t> o </a:t>
            </a:r>
            <a:r>
              <a:rPr lang="en-GB" dirty="0" err="1"/>
              <a:t>benderfyniadau</a:t>
            </a:r>
            <a:r>
              <a:rPr lang="en-GB" dirty="0"/>
              <a:t> </a:t>
            </a:r>
            <a:r>
              <a:rPr lang="en-GB" dirty="0" err="1"/>
              <a:t>sy’n</a:t>
            </a:r>
            <a:r>
              <a:rPr lang="en-GB" dirty="0"/>
              <a:t> </a:t>
            </a:r>
            <a:r>
              <a:rPr lang="en-GB" dirty="0" err="1"/>
              <a:t>cyfrannu</a:t>
            </a:r>
            <a:r>
              <a:rPr lang="en-GB" dirty="0"/>
              <a:t> at </a:t>
            </a:r>
            <a:r>
              <a:rPr lang="en-GB" dirty="0" err="1"/>
              <a:t>fywydau</a:t>
            </a:r>
            <a:r>
              <a:rPr lang="en-GB" dirty="0"/>
              <a:t> </a:t>
            </a:r>
            <a:r>
              <a:rPr lang="en-GB" dirty="0" err="1"/>
              <a:t>eu</a:t>
            </a:r>
            <a:r>
              <a:rPr lang="en-GB" dirty="0"/>
              <a:t> </a:t>
            </a:r>
            <a:r>
              <a:rPr lang="en-GB" dirty="0" err="1"/>
              <a:t>teulu</a:t>
            </a:r>
            <a:r>
              <a:rPr lang="en-GB" dirty="0"/>
              <a:t> ac </a:t>
            </a:r>
            <a:r>
              <a:rPr lang="en-GB" dirty="0" err="1"/>
              <a:t>yn</a:t>
            </a:r>
            <a:r>
              <a:rPr lang="en-GB" dirty="0"/>
              <a:t> </a:t>
            </a:r>
            <a:r>
              <a:rPr lang="en-GB" dirty="0" err="1"/>
              <a:t>dylanwadu</a:t>
            </a:r>
            <a:r>
              <a:rPr lang="en-GB" dirty="0"/>
              <a:t> </a:t>
            </a:r>
            <a:r>
              <a:rPr lang="en-GB" dirty="0" err="1"/>
              <a:t>ar</a:t>
            </a:r>
            <a:r>
              <a:rPr lang="en-GB" dirty="0"/>
              <a:t> </a:t>
            </a:r>
            <a:r>
              <a:rPr lang="en-GB" dirty="0" err="1"/>
              <a:t>ffurf</a:t>
            </a:r>
            <a:r>
              <a:rPr lang="en-GB" dirty="0"/>
              <a:t> y </a:t>
            </a:r>
            <a:r>
              <a:rPr lang="en-GB" dirty="0" err="1"/>
              <a:t>cymunedau</a:t>
            </a:r>
            <a:r>
              <a:rPr lang="en-GB" dirty="0"/>
              <a:t> </a:t>
            </a:r>
            <a:r>
              <a:rPr lang="en-GB" dirty="0" err="1"/>
              <a:t>lle</a:t>
            </a:r>
            <a:r>
              <a:rPr lang="en-GB" dirty="0"/>
              <a:t> </a:t>
            </a:r>
            <a:r>
              <a:rPr lang="en-GB" dirty="0" err="1"/>
              <a:t>maen</a:t>
            </a:r>
            <a:r>
              <a:rPr lang="en-GB" dirty="0"/>
              <a:t> </a:t>
            </a:r>
            <a:r>
              <a:rPr lang="en-GB" dirty="0" err="1"/>
              <a:t>nhw’n</a:t>
            </a:r>
            <a:r>
              <a:rPr lang="en-GB" dirty="0"/>
              <a:t> </a:t>
            </a:r>
            <a:r>
              <a:rPr lang="en-GB" dirty="0" err="1"/>
              <a:t>byw</a:t>
            </a:r>
            <a:r>
              <a:rPr lang="en-GB" dirty="0"/>
              <a:t> </a:t>
            </a:r>
            <a:r>
              <a:rPr lang="en-GB" dirty="0" err="1"/>
              <a:t>a’r</a:t>
            </a:r>
            <a:r>
              <a:rPr lang="en-GB" dirty="0"/>
              <a:t> </a:t>
            </a:r>
            <a:r>
              <a:rPr lang="en-GB" dirty="0" err="1"/>
              <a:t>gymdeithas</a:t>
            </a:r>
            <a:r>
              <a:rPr lang="en-GB" dirty="0"/>
              <a:t> </a:t>
            </a:r>
            <a:r>
              <a:rPr lang="en-GB" dirty="0" err="1"/>
              <a:t>ehangach</a:t>
            </a:r>
            <a:r>
              <a:rPr lang="en-GB" dirty="0"/>
              <a:t>. </a:t>
            </a:r>
            <a:r>
              <a:rPr lang="en-GB" dirty="0" err="1"/>
              <a:t>Bydd</a:t>
            </a:r>
            <a:r>
              <a:rPr lang="en-GB" dirty="0"/>
              <a:t> </a:t>
            </a:r>
            <a:r>
              <a:rPr lang="en-GB" dirty="0" err="1"/>
              <a:t>angen</a:t>
            </a:r>
            <a:r>
              <a:rPr lang="en-GB" dirty="0"/>
              <a:t> </a:t>
            </a:r>
            <a:r>
              <a:rPr lang="en-GB" dirty="0" err="1"/>
              <a:t>rhoi</a:t>
            </a:r>
            <a:r>
              <a:rPr lang="en-GB" dirty="0"/>
              <a:t> </a:t>
            </a:r>
            <a:r>
              <a:rPr lang="en-GB" dirty="0" err="1"/>
              <a:t>ystyriaeth</a:t>
            </a:r>
            <a:r>
              <a:rPr lang="en-GB" dirty="0"/>
              <a:t> </a:t>
            </a:r>
            <a:r>
              <a:rPr lang="en-GB" dirty="0" err="1"/>
              <a:t>i</a:t>
            </a:r>
            <a:r>
              <a:rPr lang="en-GB" dirty="0"/>
              <a:t> </a:t>
            </a:r>
            <a:r>
              <a:rPr lang="en-GB" dirty="0" err="1"/>
              <a:t>farn</a:t>
            </a:r>
            <a:r>
              <a:rPr lang="en-GB" dirty="0"/>
              <a:t> plant a </a:t>
            </a:r>
            <a:r>
              <a:rPr lang="en-GB" dirty="0" err="1"/>
              <a:t>rhoi</a:t>
            </a:r>
            <a:r>
              <a:rPr lang="en-GB" dirty="0"/>
              <a:t> </a:t>
            </a:r>
            <a:r>
              <a:rPr lang="en-GB" dirty="0" err="1"/>
              <a:t>pwys</a:t>
            </a:r>
            <a:r>
              <a:rPr lang="en-GB" dirty="0"/>
              <a:t> </a:t>
            </a:r>
            <a:r>
              <a:rPr lang="en-GB" dirty="0" err="1"/>
              <a:t>ar</a:t>
            </a:r>
            <a:r>
              <a:rPr lang="en-GB" dirty="0"/>
              <a:t> </a:t>
            </a:r>
            <a:r>
              <a:rPr lang="en-GB" dirty="0" err="1"/>
              <a:t>eu</a:t>
            </a:r>
            <a:r>
              <a:rPr lang="en-GB" dirty="0"/>
              <a:t> </a:t>
            </a:r>
            <a:r>
              <a:rPr lang="en-GB" dirty="0" err="1"/>
              <a:t>safbwynt</a:t>
            </a:r>
            <a:r>
              <a:rPr lang="en-GB" dirty="0"/>
              <a:t> </a:t>
            </a:r>
            <a:r>
              <a:rPr lang="en-GB" dirty="0" err="1"/>
              <a:t>ar</a:t>
            </a:r>
            <a:r>
              <a:rPr lang="en-GB" dirty="0"/>
              <a:t> sail </a:t>
            </a:r>
            <a:r>
              <a:rPr lang="en-GB" dirty="0" err="1"/>
              <a:t>eu</a:t>
            </a:r>
            <a:r>
              <a:rPr lang="en-GB" dirty="0"/>
              <a:t> hoed </a:t>
            </a:r>
            <a:r>
              <a:rPr lang="en-GB" dirty="0" err="1"/>
              <a:t>a’u</a:t>
            </a:r>
            <a:r>
              <a:rPr lang="en-GB" dirty="0"/>
              <a:t> </a:t>
            </a:r>
            <a:r>
              <a:rPr lang="en-GB" dirty="0" err="1"/>
              <a:t>haeddfedrwydd</a:t>
            </a:r>
            <a:r>
              <a:rPr lang="en-GB" dirty="0"/>
              <a:t>, </a:t>
            </a:r>
            <a:r>
              <a:rPr lang="en-GB" dirty="0" err="1"/>
              <a:t>ond</a:t>
            </a:r>
            <a:r>
              <a:rPr lang="en-GB" dirty="0"/>
              <a:t> </a:t>
            </a:r>
            <a:r>
              <a:rPr lang="en-GB" dirty="0" err="1"/>
              <a:t>nid</a:t>
            </a:r>
            <a:r>
              <a:rPr lang="en-GB" dirty="0"/>
              <a:t> </a:t>
            </a:r>
            <a:r>
              <a:rPr lang="en-GB" dirty="0" err="1"/>
              <a:t>yw</a:t>
            </a:r>
            <a:r>
              <a:rPr lang="en-GB" dirty="0"/>
              <a:t> </a:t>
            </a:r>
            <a:r>
              <a:rPr lang="en-GB" dirty="0" err="1"/>
              <a:t>oed</a:t>
            </a:r>
            <a:r>
              <a:rPr lang="en-GB" dirty="0"/>
              <a:t> </a:t>
            </a:r>
            <a:r>
              <a:rPr lang="en-GB" dirty="0" err="1"/>
              <a:t>ifanc</a:t>
            </a:r>
            <a:r>
              <a:rPr lang="en-GB" dirty="0"/>
              <a:t> </a:t>
            </a:r>
            <a:r>
              <a:rPr lang="en-GB" dirty="0" err="1"/>
              <a:t>nac</a:t>
            </a:r>
            <a:r>
              <a:rPr lang="en-GB" dirty="0"/>
              <a:t> </a:t>
            </a:r>
            <a:r>
              <a:rPr lang="en-GB" dirty="0" err="1"/>
              <a:t>anaeddfedrwydd</a:t>
            </a:r>
            <a:r>
              <a:rPr lang="en-GB" dirty="0"/>
              <a:t> </a:t>
            </a:r>
            <a:r>
              <a:rPr lang="en-GB" dirty="0" err="1"/>
              <a:t>cymharol</a:t>
            </a:r>
            <a:r>
              <a:rPr lang="en-GB" dirty="0"/>
              <a:t> </a:t>
            </a:r>
            <a:r>
              <a:rPr lang="en-GB" dirty="0" err="1"/>
              <a:t>yn</a:t>
            </a:r>
            <a:r>
              <a:rPr lang="en-GB" dirty="0"/>
              <a:t> </a:t>
            </a:r>
            <a:r>
              <a:rPr lang="en-GB" dirty="0" err="1"/>
              <a:t>rheswm</a:t>
            </a:r>
            <a:r>
              <a:rPr lang="en-GB" dirty="0"/>
              <a:t> </a:t>
            </a:r>
            <a:r>
              <a:rPr lang="en-GB" dirty="0" err="1"/>
              <a:t>dros</a:t>
            </a:r>
            <a:r>
              <a:rPr lang="en-GB" dirty="0"/>
              <a:t> </a:t>
            </a:r>
            <a:r>
              <a:rPr lang="en-GB" dirty="0" err="1"/>
              <a:t>ddiystyru</a:t>
            </a:r>
            <a:r>
              <a:rPr lang="en-GB" dirty="0"/>
              <a:t> barn plant </a:t>
            </a:r>
            <a:r>
              <a:rPr lang="en-GB" dirty="0" err="1"/>
              <a:t>na</a:t>
            </a:r>
            <a:r>
              <a:rPr lang="en-GB" dirty="0"/>
              <a:t> </a:t>
            </a:r>
            <a:r>
              <a:rPr lang="en-GB" dirty="0" err="1"/>
              <a:t>rhoi</a:t>
            </a:r>
            <a:r>
              <a:rPr lang="en-GB" dirty="0"/>
              <a:t> </a:t>
            </a:r>
            <a:r>
              <a:rPr lang="en-GB" dirty="0" err="1"/>
              <a:t>llai</a:t>
            </a:r>
            <a:r>
              <a:rPr lang="en-GB" dirty="0"/>
              <a:t> o </a:t>
            </a:r>
            <a:r>
              <a:rPr lang="en-GB" dirty="0" err="1"/>
              <a:t>sylw</a:t>
            </a:r>
            <a:r>
              <a:rPr lang="en-GB" dirty="0"/>
              <a:t> </a:t>
            </a:r>
            <a:r>
              <a:rPr lang="en-GB" dirty="0" err="1"/>
              <a:t>iddyn</a:t>
            </a:r>
            <a:r>
              <a:rPr lang="en-GB" dirty="0"/>
              <a:t> </a:t>
            </a:r>
            <a:r>
              <a:rPr lang="en-GB" dirty="0" err="1"/>
              <a:t>nhw</a:t>
            </a:r>
            <a:r>
              <a:rPr lang="en-GB" dirty="0"/>
              <a:t> </a:t>
            </a:r>
            <a:r>
              <a:rPr lang="en-GB" dirty="0" err="1"/>
              <a:t>mewn</a:t>
            </a:r>
            <a:r>
              <a:rPr lang="en-GB" dirty="0"/>
              <a:t> </a:t>
            </a:r>
            <a:r>
              <a:rPr lang="en-GB" dirty="0" err="1"/>
              <a:t>prosesau</a:t>
            </a:r>
            <a:r>
              <a:rPr lang="en-GB" dirty="0"/>
              <a:t> </a:t>
            </a:r>
            <a:r>
              <a:rPr lang="en-GB" dirty="0" err="1"/>
              <a:t>gwneud</a:t>
            </a:r>
            <a:r>
              <a:rPr lang="en-GB" dirty="0"/>
              <a:t> </a:t>
            </a:r>
            <a:r>
              <a:rPr lang="en-GB" dirty="0" err="1"/>
              <a:t>penderfyniadau</a:t>
            </a:r>
            <a:r>
              <a:rPr lang="en-GB" dirty="0"/>
              <a:t>. </a:t>
            </a:r>
            <a:r>
              <a:rPr lang="en-GB" dirty="0" err="1"/>
              <a:t>Dylai</a:t>
            </a:r>
            <a:r>
              <a:rPr lang="en-GB" dirty="0"/>
              <a:t> plant </a:t>
            </a:r>
            <a:r>
              <a:rPr lang="en-GB" dirty="0" err="1"/>
              <a:t>dderbyn</a:t>
            </a:r>
            <a:r>
              <a:rPr lang="en-GB" dirty="0"/>
              <a:t> </a:t>
            </a:r>
            <a:r>
              <a:rPr lang="en-GB" dirty="0" err="1"/>
              <a:t>gwybodaeth</a:t>
            </a:r>
            <a:r>
              <a:rPr lang="en-GB" dirty="0"/>
              <a:t> lawn a </a:t>
            </a:r>
            <a:r>
              <a:rPr lang="en-GB" dirty="0" err="1"/>
              <a:t>chael</a:t>
            </a:r>
            <a:r>
              <a:rPr lang="en-GB" dirty="0"/>
              <a:t> </a:t>
            </a:r>
            <a:r>
              <a:rPr lang="en-GB" dirty="0" err="1"/>
              <a:t>cyfleoed</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rhan</a:t>
            </a:r>
            <a:r>
              <a:rPr lang="en-GB" dirty="0"/>
              <a:t> o </a:t>
            </a:r>
            <a:r>
              <a:rPr lang="en-GB" dirty="0" err="1"/>
              <a:t>benderfyniadau</a:t>
            </a:r>
            <a:r>
              <a:rPr lang="en-GB" dirty="0"/>
              <a:t>. </a:t>
            </a:r>
            <a:r>
              <a:rPr lang="en-GB" dirty="0" err="1"/>
              <a:t>Dylai</a:t>
            </a:r>
            <a:r>
              <a:rPr lang="en-GB" dirty="0"/>
              <a:t> </a:t>
            </a:r>
            <a:r>
              <a:rPr lang="en-GB" dirty="0" err="1"/>
              <a:t>fod</a:t>
            </a:r>
            <a:r>
              <a:rPr lang="en-GB" dirty="0"/>
              <a:t> </a:t>
            </a:r>
            <a:r>
              <a:rPr lang="en-GB" dirty="0" err="1"/>
              <a:t>yn</a:t>
            </a:r>
            <a:r>
              <a:rPr lang="en-GB" dirty="0"/>
              <a:t> </a:t>
            </a:r>
            <a:r>
              <a:rPr lang="en-GB" dirty="0" err="1"/>
              <a:t>eglur</a:t>
            </a:r>
            <a:r>
              <a:rPr lang="en-GB" dirty="0"/>
              <a:t> </a:t>
            </a:r>
            <a:r>
              <a:rPr lang="en-GB" dirty="0" err="1"/>
              <a:t>sut</a:t>
            </a:r>
            <a:r>
              <a:rPr lang="en-GB" dirty="0"/>
              <a:t> </a:t>
            </a:r>
            <a:r>
              <a:rPr lang="en-GB" dirty="0" err="1"/>
              <a:t>mae</a:t>
            </a:r>
            <a:r>
              <a:rPr lang="en-GB" dirty="0"/>
              <a:t> plant </a:t>
            </a:r>
            <a:r>
              <a:rPr lang="en-GB" dirty="0" err="1"/>
              <a:t>wedi</a:t>
            </a:r>
            <a:r>
              <a:rPr lang="en-GB" dirty="0"/>
              <a:t> </a:t>
            </a:r>
            <a:r>
              <a:rPr lang="en-GB" dirty="0" err="1"/>
              <a:t>dylanwadu</a:t>
            </a:r>
            <a:r>
              <a:rPr lang="en-GB" dirty="0"/>
              <a:t> </a:t>
            </a:r>
            <a:r>
              <a:rPr lang="en-GB" dirty="0" err="1"/>
              <a:t>ar</a:t>
            </a:r>
            <a:r>
              <a:rPr lang="en-GB" dirty="0"/>
              <a:t> </a:t>
            </a:r>
            <a:r>
              <a:rPr lang="en-GB" dirty="0" err="1"/>
              <a:t>benderfyniadau</a:t>
            </a:r>
            <a:r>
              <a:rPr lang="en-GB" dirty="0"/>
              <a:t> a </a:t>
            </a:r>
            <a:r>
              <a:rPr lang="en-GB" dirty="0" err="1"/>
              <a:t>sut</a:t>
            </a:r>
            <a:r>
              <a:rPr lang="en-GB" dirty="0"/>
              <a:t> </a:t>
            </a:r>
            <a:r>
              <a:rPr lang="en-GB" dirty="0" err="1"/>
              <a:t>mae</a:t>
            </a:r>
            <a:r>
              <a:rPr lang="en-GB" dirty="0"/>
              <a:t> </a:t>
            </a:r>
            <a:r>
              <a:rPr lang="en-GB" dirty="0" err="1"/>
              <a:t>eu</a:t>
            </a:r>
            <a:r>
              <a:rPr lang="en-GB" dirty="0"/>
              <a:t> barn </a:t>
            </a:r>
            <a:r>
              <a:rPr lang="en-GB" dirty="0" err="1"/>
              <a:t>wedi</a:t>
            </a:r>
            <a:r>
              <a:rPr lang="en-GB" dirty="0"/>
              <a:t> </a:t>
            </a:r>
            <a:r>
              <a:rPr lang="en-GB" dirty="0" err="1"/>
              <a:t>derbyn</a:t>
            </a:r>
            <a:r>
              <a:rPr lang="en-GB" dirty="0"/>
              <a:t> </a:t>
            </a:r>
            <a:r>
              <a:rPr lang="en-GB" dirty="0" err="1"/>
              <a:t>sylw</a:t>
            </a:r>
            <a:r>
              <a:rPr lang="en-GB" dirty="0"/>
              <a:t>, </a:t>
            </a:r>
            <a:r>
              <a:rPr lang="en-GB" dirty="0" err="1"/>
              <a:t>gyda’r</a:t>
            </a:r>
            <a:r>
              <a:rPr lang="en-GB" dirty="0"/>
              <a:t> </a:t>
            </a:r>
            <a:r>
              <a:rPr lang="en-GB" dirty="0" err="1"/>
              <a:t>blant</a:t>
            </a:r>
            <a:r>
              <a:rPr lang="en-GB" dirty="0"/>
              <a:t> a </a:t>
            </a:r>
            <a:r>
              <a:rPr lang="en-GB" dirty="0" err="1"/>
              <a:t>fu’n</a:t>
            </a:r>
            <a:r>
              <a:rPr lang="en-GB" dirty="0"/>
              <a:t> </a:t>
            </a:r>
            <a:r>
              <a:rPr lang="en-GB" dirty="0" err="1"/>
              <a:t>rhan</a:t>
            </a:r>
            <a:r>
              <a:rPr lang="en-GB" dirty="0"/>
              <a:t> </a:t>
            </a:r>
            <a:r>
              <a:rPr lang="en-GB" dirty="0" err="1"/>
              <a:t>o’r</a:t>
            </a:r>
            <a:r>
              <a:rPr lang="en-GB" dirty="0"/>
              <a:t> broses </a:t>
            </a:r>
            <a:r>
              <a:rPr lang="en-GB" dirty="0" err="1"/>
              <a:t>yn</a:t>
            </a:r>
            <a:r>
              <a:rPr lang="en-GB" dirty="0"/>
              <a:t> </a:t>
            </a:r>
            <a:r>
              <a:rPr lang="en-GB" dirty="0" err="1"/>
              <a:t>derbyn</a:t>
            </a:r>
            <a:r>
              <a:rPr lang="en-GB" dirty="0"/>
              <a:t> </a:t>
            </a:r>
            <a:r>
              <a:rPr lang="en-GB" dirty="0" err="1"/>
              <a:t>adborth</a:t>
            </a:r>
            <a:r>
              <a:rPr lang="en-GB" dirty="0"/>
              <a:t> bob </a:t>
            </a:r>
            <a:r>
              <a:rPr lang="en-GB" dirty="0" err="1"/>
              <a:t>tro</a:t>
            </a:r>
            <a:r>
              <a:rPr lang="en-GB" dirty="0"/>
              <a:t>. Ni </a:t>
            </a:r>
            <a:r>
              <a:rPr lang="en-GB" dirty="0" err="1"/>
              <a:t>ddylai</a:t>
            </a:r>
            <a:r>
              <a:rPr lang="en-GB" dirty="0"/>
              <a:t> </a:t>
            </a:r>
            <a:r>
              <a:rPr lang="en-GB" dirty="0" err="1"/>
              <a:t>cyfranogiad</a:t>
            </a:r>
            <a:r>
              <a:rPr lang="en-GB" dirty="0"/>
              <a:t> </a:t>
            </a:r>
            <a:r>
              <a:rPr lang="en-GB" dirty="0" err="1"/>
              <a:t>gael</a:t>
            </a:r>
            <a:r>
              <a:rPr lang="en-GB" dirty="0"/>
              <a:t> </a:t>
            </a:r>
            <a:r>
              <a:rPr lang="en-GB" dirty="0" err="1"/>
              <a:t>ei</a:t>
            </a:r>
            <a:r>
              <a:rPr lang="en-GB" dirty="0"/>
              <a:t> </a:t>
            </a:r>
            <a:r>
              <a:rPr lang="en-GB" dirty="0" err="1"/>
              <a:t>ystyried</a:t>
            </a:r>
            <a:r>
              <a:rPr lang="en-GB" dirty="0"/>
              <a:t> </a:t>
            </a:r>
            <a:r>
              <a:rPr lang="en-GB" dirty="0" err="1"/>
              <a:t>yn</a:t>
            </a:r>
            <a:r>
              <a:rPr lang="en-GB" dirty="0"/>
              <a:t> </a:t>
            </a:r>
            <a:r>
              <a:rPr lang="en-GB" dirty="0" err="1"/>
              <a:t>ddiben</a:t>
            </a:r>
            <a:r>
              <a:rPr lang="en-GB" dirty="0"/>
              <a:t> </a:t>
            </a:r>
            <a:r>
              <a:rPr lang="en-GB" dirty="0" err="1"/>
              <a:t>ynddo’i</a:t>
            </a:r>
            <a:r>
              <a:rPr lang="en-GB" dirty="0"/>
              <a:t> </a:t>
            </a:r>
            <a:r>
              <a:rPr lang="en-GB" dirty="0" err="1"/>
              <a:t>hun</a:t>
            </a:r>
            <a:r>
              <a:rPr lang="en-GB" dirty="0"/>
              <a:t>, </a:t>
            </a:r>
            <a:r>
              <a:rPr lang="en-GB" dirty="0" err="1"/>
              <a:t>ond</a:t>
            </a:r>
            <a:r>
              <a:rPr lang="en-GB" dirty="0"/>
              <a:t> </a:t>
            </a:r>
            <a:r>
              <a:rPr lang="en-GB" dirty="0" err="1"/>
              <a:t>yn</a:t>
            </a:r>
            <a:r>
              <a:rPr lang="en-GB" dirty="0"/>
              <a:t> </a:t>
            </a:r>
            <a:r>
              <a:rPr lang="en-GB" dirty="0" err="1"/>
              <a:t>hytrach</a:t>
            </a:r>
            <a:r>
              <a:rPr lang="en-GB" dirty="0"/>
              <a:t> </a:t>
            </a:r>
            <a:r>
              <a:rPr lang="en-GB" dirty="0" err="1"/>
              <a:t>fel</a:t>
            </a:r>
            <a:r>
              <a:rPr lang="en-GB" dirty="0"/>
              <a:t> proses </a:t>
            </a:r>
            <a:r>
              <a:rPr lang="en-GB" dirty="0" err="1"/>
              <a:t>ddiogel</a:t>
            </a:r>
            <a:r>
              <a:rPr lang="en-GB" dirty="0"/>
              <a:t>, </a:t>
            </a:r>
            <a:r>
              <a:rPr lang="en-GB" dirty="0" err="1"/>
              <a:t>sy’n</a:t>
            </a:r>
            <a:r>
              <a:rPr lang="en-GB" dirty="0"/>
              <a:t> </a:t>
            </a:r>
            <a:r>
              <a:rPr lang="en-GB" dirty="0" err="1"/>
              <a:t>galluogi</a:t>
            </a:r>
            <a:r>
              <a:rPr lang="en-GB" dirty="0"/>
              <a:t> ac </a:t>
            </a:r>
            <a:r>
              <a:rPr lang="en-GB" dirty="0" err="1"/>
              <a:t>yn</a:t>
            </a:r>
            <a:r>
              <a:rPr lang="en-GB" dirty="0"/>
              <a:t> </a:t>
            </a:r>
            <a:r>
              <a:rPr lang="en-GB" dirty="0" err="1"/>
              <a:t>cynnwys</a:t>
            </a:r>
            <a:r>
              <a:rPr lang="en-GB" dirty="0"/>
              <a:t>, ac </a:t>
            </a:r>
            <a:r>
              <a:rPr lang="en-GB" dirty="0" err="1"/>
              <a:t>sy’n</a:t>
            </a:r>
            <a:r>
              <a:rPr lang="en-GB" dirty="0"/>
              <a:t> </a:t>
            </a:r>
            <a:r>
              <a:rPr lang="en-GB" dirty="0" err="1"/>
              <a:t>cefnogi</a:t>
            </a:r>
            <a:r>
              <a:rPr lang="en-GB" dirty="0"/>
              <a:t> </a:t>
            </a:r>
            <a:r>
              <a:rPr lang="en-GB" dirty="0" err="1"/>
              <a:t>deialog</a:t>
            </a:r>
            <a:r>
              <a:rPr lang="en-GB" dirty="0"/>
              <a:t> </a:t>
            </a:r>
            <a:r>
              <a:rPr lang="en-GB" dirty="0" err="1"/>
              <a:t>rhwng</a:t>
            </a:r>
            <a:r>
              <a:rPr lang="en-GB" dirty="0"/>
              <a:t> plant a </a:t>
            </a:r>
            <a:r>
              <a:rPr lang="en-GB" dirty="0" err="1"/>
              <a:t>gweithwyr</a:t>
            </a:r>
            <a:r>
              <a:rPr lang="en-GB" dirty="0"/>
              <a:t> </a:t>
            </a:r>
            <a:r>
              <a:rPr lang="en-GB" dirty="0" err="1"/>
              <a:t>proffesiynol</a:t>
            </a:r>
            <a:r>
              <a:rPr lang="en-GB" dirty="0"/>
              <a:t>. </a:t>
            </a:r>
            <a:r>
              <a:rPr lang="en-GB" dirty="0" err="1"/>
              <a:t>Dylai</a:t>
            </a:r>
            <a:r>
              <a:rPr lang="en-GB" dirty="0"/>
              <a:t> </a:t>
            </a:r>
            <a:r>
              <a:rPr lang="en-GB" dirty="0" err="1"/>
              <a:t>rhwystrau</a:t>
            </a:r>
            <a:r>
              <a:rPr lang="en-GB" dirty="0"/>
              <a:t> </a:t>
            </a:r>
            <a:r>
              <a:rPr lang="en-GB" dirty="0" err="1"/>
              <a:t>i</a:t>
            </a:r>
            <a:r>
              <a:rPr lang="en-GB" dirty="0"/>
              <a:t> </a:t>
            </a:r>
            <a:r>
              <a:rPr lang="en-GB" dirty="0" err="1"/>
              <a:t>gyfranogiad</a:t>
            </a:r>
            <a:r>
              <a:rPr lang="en-GB" dirty="0"/>
              <a:t> </a:t>
            </a:r>
            <a:r>
              <a:rPr lang="en-GB" dirty="0" err="1"/>
              <a:t>gael</a:t>
            </a:r>
            <a:r>
              <a:rPr lang="en-GB" dirty="0"/>
              <a:t> </a:t>
            </a:r>
            <a:r>
              <a:rPr lang="en-GB" dirty="0" err="1"/>
              <a:t>eu</a:t>
            </a:r>
            <a:r>
              <a:rPr lang="en-GB" dirty="0"/>
              <a:t> nodi </a:t>
            </a:r>
            <a:r>
              <a:rPr lang="en-GB" dirty="0" err="1"/>
              <a:t>a’u</a:t>
            </a:r>
            <a:r>
              <a:rPr lang="en-GB" dirty="0"/>
              <a:t> </a:t>
            </a:r>
            <a:r>
              <a:rPr lang="en-GB" dirty="0" err="1"/>
              <a:t>dileu</a:t>
            </a:r>
            <a:r>
              <a:rPr lang="en-GB" dirty="0"/>
              <a:t>. Er </a:t>
            </a:r>
            <a:r>
              <a:rPr lang="en-GB" dirty="0" err="1"/>
              <a:t>mwyn</a:t>
            </a:r>
            <a:r>
              <a:rPr lang="en-GB" dirty="0"/>
              <a:t> </a:t>
            </a:r>
            <a:r>
              <a:rPr lang="en-GB" dirty="0" err="1"/>
              <a:t>rhoi’r</a:t>
            </a:r>
            <a:r>
              <a:rPr lang="en-GB" dirty="0"/>
              <a:t> </a:t>
            </a:r>
            <a:r>
              <a:rPr lang="en-GB" dirty="0" err="1"/>
              <a:t>egwyddor</a:t>
            </a:r>
            <a:r>
              <a:rPr lang="en-GB" dirty="0"/>
              <a:t> </a:t>
            </a:r>
            <a:r>
              <a:rPr lang="en-GB" dirty="0" err="1"/>
              <a:t>ho</a:t>
            </a:r>
            <a:endParaRPr lang="en-GB" dirty="0"/>
          </a:p>
          <a:p>
            <a:endParaRPr lang="en-GB" dirty="0"/>
          </a:p>
          <a:p>
            <a:r>
              <a:rPr lang="en-GB" b="1" dirty="0" err="1"/>
              <a:t>Atebolrwydd</a:t>
            </a:r>
            <a:r>
              <a:rPr lang="en-GB" b="1" dirty="0"/>
              <a:t> </a:t>
            </a:r>
          </a:p>
          <a:p>
            <a:endParaRPr lang="en-GB" dirty="0"/>
          </a:p>
          <a:p>
            <a:r>
              <a:rPr lang="en-GB" dirty="0"/>
              <a:t>Mae </a:t>
            </a:r>
            <a:r>
              <a:rPr lang="en-GB" dirty="0" err="1"/>
              <a:t>hawliau</a:t>
            </a:r>
            <a:r>
              <a:rPr lang="en-GB" dirty="0"/>
              <a:t> </a:t>
            </a:r>
            <a:r>
              <a:rPr lang="en-GB" dirty="0" err="1"/>
              <a:t>dynol</a:t>
            </a:r>
            <a:r>
              <a:rPr lang="en-GB" dirty="0"/>
              <a:t> plant </a:t>
            </a:r>
            <a:r>
              <a:rPr lang="en-GB" dirty="0" err="1"/>
              <a:t>yn</a:t>
            </a:r>
            <a:r>
              <a:rPr lang="en-GB" dirty="0"/>
              <a:t> </a:t>
            </a:r>
            <a:r>
              <a:rPr lang="en-GB" dirty="0" err="1"/>
              <a:t>creu</a:t>
            </a:r>
            <a:r>
              <a:rPr lang="en-GB" dirty="0"/>
              <a:t> </a:t>
            </a:r>
            <a:r>
              <a:rPr lang="en-GB" dirty="0" err="1"/>
              <a:t>rhwymedigaethau</a:t>
            </a:r>
            <a:r>
              <a:rPr lang="en-GB" dirty="0"/>
              <a:t> </a:t>
            </a:r>
            <a:r>
              <a:rPr lang="en-GB" dirty="0" err="1"/>
              <a:t>sy’n</a:t>
            </a:r>
            <a:r>
              <a:rPr lang="en-GB" dirty="0"/>
              <a:t> </a:t>
            </a:r>
            <a:r>
              <a:rPr lang="en-GB" dirty="0" err="1"/>
              <a:t>galw</a:t>
            </a:r>
            <a:r>
              <a:rPr lang="en-GB" dirty="0"/>
              <a:t> am </a:t>
            </a:r>
            <a:r>
              <a:rPr lang="en-GB" dirty="0" err="1"/>
              <a:t>atebolrwydd</a:t>
            </a:r>
            <a:r>
              <a:rPr lang="en-GB" dirty="0"/>
              <a:t>. </a:t>
            </a:r>
            <a:r>
              <a:rPr lang="en-GB" dirty="0" err="1"/>
              <a:t>Dylai</a:t>
            </a:r>
            <a:r>
              <a:rPr lang="en-GB" dirty="0"/>
              <a:t> </a:t>
            </a:r>
            <a:r>
              <a:rPr lang="en-GB" dirty="0" err="1"/>
              <a:t>awdurdodau</a:t>
            </a:r>
            <a:r>
              <a:rPr lang="en-GB" dirty="0"/>
              <a:t> </a:t>
            </a:r>
            <a:r>
              <a:rPr lang="en-GB" dirty="0" err="1"/>
              <a:t>fod</a:t>
            </a:r>
            <a:r>
              <a:rPr lang="en-GB" dirty="0"/>
              <a:t> </a:t>
            </a:r>
            <a:r>
              <a:rPr lang="en-GB" dirty="0" err="1"/>
              <a:t>yn</a:t>
            </a:r>
            <a:r>
              <a:rPr lang="en-GB" dirty="0"/>
              <a:t> </a:t>
            </a:r>
            <a:r>
              <a:rPr lang="en-GB" dirty="0" err="1"/>
              <a:t>atebol</a:t>
            </a:r>
            <a:r>
              <a:rPr lang="en-GB" dirty="0"/>
              <a:t> </a:t>
            </a:r>
            <a:r>
              <a:rPr lang="en-GB" dirty="0" err="1"/>
              <a:t>i</a:t>
            </a:r>
            <a:r>
              <a:rPr lang="en-GB" dirty="0"/>
              <a:t> </a:t>
            </a:r>
            <a:r>
              <a:rPr lang="en-GB" dirty="0" err="1"/>
              <a:t>blant</a:t>
            </a:r>
            <a:r>
              <a:rPr lang="en-GB" dirty="0"/>
              <a:t> am </a:t>
            </a:r>
            <a:r>
              <a:rPr lang="en-GB" dirty="0" err="1"/>
              <a:t>benderfyniadau</a:t>
            </a:r>
            <a:r>
              <a:rPr lang="en-GB" dirty="0"/>
              <a:t> a </a:t>
            </a:r>
            <a:r>
              <a:rPr lang="en-GB" dirty="0" err="1"/>
              <a:t>chamau</a:t>
            </a:r>
            <a:r>
              <a:rPr lang="en-GB" dirty="0"/>
              <a:t> </a:t>
            </a:r>
            <a:r>
              <a:rPr lang="en-GB" dirty="0" err="1"/>
              <a:t>gweithredu</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bywydau</a:t>
            </a:r>
            <a:r>
              <a:rPr lang="en-GB" dirty="0"/>
              <a:t>. </a:t>
            </a:r>
            <a:r>
              <a:rPr lang="en-GB" dirty="0" err="1"/>
              <a:t>Dylai</a:t>
            </a:r>
            <a:r>
              <a:rPr lang="en-GB" dirty="0"/>
              <a:t> plant </a:t>
            </a:r>
            <a:r>
              <a:rPr lang="en-GB" dirty="0" err="1"/>
              <a:t>dderbyn</a:t>
            </a:r>
            <a:r>
              <a:rPr lang="en-GB" dirty="0"/>
              <a:t> </a:t>
            </a:r>
            <a:r>
              <a:rPr lang="en-GB" dirty="0" err="1"/>
              <a:t>gwybodaeth</a:t>
            </a:r>
            <a:r>
              <a:rPr lang="en-GB" dirty="0"/>
              <a:t> a </a:t>
            </a:r>
            <a:r>
              <a:rPr lang="en-GB" dirty="0" err="1"/>
              <a:t>gallu</a:t>
            </a:r>
            <a:r>
              <a:rPr lang="en-GB" dirty="0"/>
              <a:t> </a:t>
            </a:r>
            <a:r>
              <a:rPr lang="en-GB" dirty="0" err="1"/>
              <a:t>cael</a:t>
            </a:r>
            <a:r>
              <a:rPr lang="en-GB" dirty="0"/>
              <a:t> </a:t>
            </a:r>
            <a:r>
              <a:rPr lang="en-GB" dirty="0" err="1"/>
              <a:t>mynediad</a:t>
            </a:r>
            <a:r>
              <a:rPr lang="en-GB" dirty="0"/>
              <a:t> </a:t>
            </a:r>
            <a:r>
              <a:rPr lang="en-GB" dirty="0" err="1"/>
              <a:t>i</a:t>
            </a:r>
            <a:r>
              <a:rPr lang="en-GB" dirty="0"/>
              <a:t> </a:t>
            </a:r>
            <a:r>
              <a:rPr lang="en-GB" dirty="0" err="1"/>
              <a:t>weithdrefnau</a:t>
            </a:r>
            <a:r>
              <a:rPr lang="en-GB" dirty="0"/>
              <a:t> </a:t>
            </a:r>
            <a:r>
              <a:rPr lang="en-GB" dirty="0" err="1"/>
              <a:t>sy’n</a:t>
            </a:r>
            <a:r>
              <a:rPr lang="en-GB" dirty="0"/>
              <a:t> </a:t>
            </a:r>
            <a:r>
              <a:rPr lang="en-GB" dirty="0" err="1"/>
              <a:t>eu</a:t>
            </a:r>
            <a:r>
              <a:rPr lang="en-GB" dirty="0"/>
              <a:t> </a:t>
            </a:r>
            <a:r>
              <a:rPr lang="en-GB" dirty="0" err="1"/>
              <a:t>galluogi</a:t>
            </a:r>
            <a:r>
              <a:rPr lang="en-GB" dirty="0"/>
              <a:t> </a:t>
            </a:r>
            <a:r>
              <a:rPr lang="en-GB" dirty="0" err="1"/>
              <a:t>i</a:t>
            </a:r>
            <a:r>
              <a:rPr lang="en-GB" dirty="0"/>
              <a:t> </a:t>
            </a:r>
            <a:r>
              <a:rPr lang="en-GB" dirty="0" err="1"/>
              <a:t>holi</a:t>
            </a:r>
            <a:r>
              <a:rPr lang="en-GB" dirty="0"/>
              <a:t> a </a:t>
            </a:r>
            <a:r>
              <a:rPr lang="en-GB" dirty="0" err="1"/>
              <a:t>herio’r</a:t>
            </a:r>
            <a:r>
              <a:rPr lang="en-GB" dirty="0"/>
              <a:t> </a:t>
            </a:r>
            <a:r>
              <a:rPr lang="en-GB" dirty="0" err="1"/>
              <a:t>bobl</a:t>
            </a:r>
            <a:r>
              <a:rPr lang="en-GB" dirty="0"/>
              <a:t> </a:t>
            </a:r>
            <a:r>
              <a:rPr lang="en-GB" dirty="0" err="1"/>
              <a:t>sy’n</a:t>
            </a:r>
            <a:r>
              <a:rPr lang="en-GB" dirty="0"/>
              <a:t> </a:t>
            </a:r>
            <a:r>
              <a:rPr lang="en-GB" dirty="0" err="1"/>
              <a:t>gwneud</a:t>
            </a:r>
            <a:r>
              <a:rPr lang="en-GB" dirty="0"/>
              <a:t> </a:t>
            </a:r>
            <a:r>
              <a:rPr lang="en-GB" dirty="0" err="1"/>
              <a:t>penderfyniadau</a:t>
            </a:r>
            <a:r>
              <a:rPr lang="en-GB" dirty="0"/>
              <a:t>. Mae </a:t>
            </a:r>
            <a:r>
              <a:rPr lang="en-GB" dirty="0" err="1"/>
              <a:t>atebolrwydd</a:t>
            </a:r>
            <a:r>
              <a:rPr lang="en-GB" dirty="0"/>
              <a:t> </a:t>
            </a:r>
            <a:r>
              <a:rPr lang="en-GB" dirty="0" err="1"/>
              <a:t>yn</a:t>
            </a:r>
            <a:r>
              <a:rPr lang="en-GB" dirty="0"/>
              <a:t> </a:t>
            </a:r>
            <a:r>
              <a:rPr lang="en-GB" dirty="0" err="1"/>
              <a:t>galw</a:t>
            </a:r>
            <a:r>
              <a:rPr lang="en-GB" dirty="0"/>
              <a:t> am </a:t>
            </a:r>
            <a:r>
              <a:rPr lang="en-GB" dirty="0" err="1"/>
              <a:t>fonitro</a:t>
            </a:r>
            <a:r>
              <a:rPr lang="en-GB" dirty="0"/>
              <a:t> </a:t>
            </a:r>
            <a:r>
              <a:rPr lang="en-GB" dirty="0" err="1"/>
              <a:t>safonau</a:t>
            </a:r>
            <a:r>
              <a:rPr lang="en-GB" dirty="0"/>
              <a:t> </a:t>
            </a:r>
            <a:r>
              <a:rPr lang="en-GB" dirty="0" err="1"/>
              <a:t>hawliau</a:t>
            </a:r>
            <a:r>
              <a:rPr lang="en-GB" dirty="0"/>
              <a:t> plant </a:t>
            </a:r>
            <a:r>
              <a:rPr lang="en-GB" dirty="0" err="1"/>
              <a:t>yn</a:t>
            </a:r>
            <a:r>
              <a:rPr lang="en-GB" dirty="0"/>
              <a:t> </a:t>
            </a:r>
            <a:r>
              <a:rPr lang="en-GB" dirty="0" err="1"/>
              <a:t>effeithiol</a:t>
            </a:r>
            <a:r>
              <a:rPr lang="en-GB" dirty="0"/>
              <a:t>, </a:t>
            </a:r>
            <a:r>
              <a:rPr lang="en-GB" dirty="0" err="1"/>
              <a:t>yn</a:t>
            </a:r>
            <a:r>
              <a:rPr lang="en-GB" dirty="0"/>
              <a:t> </a:t>
            </a:r>
            <a:r>
              <a:rPr lang="en-GB" dirty="0" err="1"/>
              <a:t>ogystal</a:t>
            </a:r>
            <a:r>
              <a:rPr lang="en-GB" dirty="0"/>
              <a:t> â </a:t>
            </a:r>
            <a:r>
              <a:rPr lang="en-GB" dirty="0" err="1"/>
              <a:t>chael</a:t>
            </a:r>
            <a:r>
              <a:rPr lang="en-GB" dirty="0"/>
              <a:t> </a:t>
            </a:r>
            <a:r>
              <a:rPr lang="en-GB" dirty="0" err="1"/>
              <a:t>hyd</a:t>
            </a:r>
            <a:r>
              <a:rPr lang="en-GB" dirty="0"/>
              <a:t> </a:t>
            </a:r>
            <a:r>
              <a:rPr lang="en-GB" dirty="0" err="1"/>
              <a:t>i</a:t>
            </a:r>
            <a:r>
              <a:rPr lang="en-GB" dirty="0"/>
              <a:t> </a:t>
            </a:r>
            <a:r>
              <a:rPr lang="en-GB" dirty="0" err="1"/>
              <a:t>atebion</a:t>
            </a:r>
            <a:r>
              <a:rPr lang="en-GB" dirty="0"/>
              <a:t> </a:t>
            </a:r>
            <a:r>
              <a:rPr lang="en-GB" dirty="0" err="1"/>
              <a:t>effeithiol</a:t>
            </a:r>
            <a:r>
              <a:rPr lang="en-GB" dirty="0"/>
              <a:t> </a:t>
            </a:r>
            <a:r>
              <a:rPr lang="en-GB" dirty="0" err="1"/>
              <a:t>os</a:t>
            </a:r>
            <a:r>
              <a:rPr lang="en-GB" dirty="0"/>
              <a:t> </a:t>
            </a:r>
            <a:r>
              <a:rPr lang="en-GB" dirty="0" err="1"/>
              <a:t>methir</a:t>
            </a:r>
            <a:r>
              <a:rPr lang="en-GB" dirty="0"/>
              <a:t> â </a:t>
            </a:r>
            <a:r>
              <a:rPr lang="en-GB" dirty="0" err="1"/>
              <a:t>chyrraedd</a:t>
            </a:r>
            <a:r>
              <a:rPr lang="en-GB" dirty="0"/>
              <a:t> y </a:t>
            </a:r>
            <a:r>
              <a:rPr lang="en-GB" dirty="0" err="1"/>
              <a:t>safonau</a:t>
            </a:r>
            <a:r>
              <a:rPr lang="en-GB" dirty="0"/>
              <a:t> </a:t>
            </a:r>
            <a:r>
              <a:rPr lang="en-GB" dirty="0" err="1"/>
              <a:t>hyn</a:t>
            </a:r>
            <a:r>
              <a:rPr lang="en-GB" dirty="0"/>
              <a:t>. Er </a:t>
            </a:r>
            <a:r>
              <a:rPr lang="en-GB" dirty="0" err="1"/>
              <a:t>mwyn</a:t>
            </a:r>
            <a:r>
              <a:rPr lang="en-GB" dirty="0"/>
              <a:t> </a:t>
            </a:r>
            <a:r>
              <a:rPr lang="en-GB" dirty="0" err="1"/>
              <a:t>i</a:t>
            </a:r>
            <a:r>
              <a:rPr lang="en-GB" dirty="0"/>
              <a:t> </a:t>
            </a:r>
            <a:r>
              <a:rPr lang="en-GB" dirty="0" err="1"/>
              <a:t>hyn</a:t>
            </a:r>
            <a:r>
              <a:rPr lang="en-GB" dirty="0"/>
              <a:t> </a:t>
            </a:r>
            <a:r>
              <a:rPr lang="en-GB" dirty="0" err="1"/>
              <a:t>fod</a:t>
            </a:r>
            <a:r>
              <a:rPr lang="en-GB" dirty="0"/>
              <a:t> </a:t>
            </a:r>
            <a:r>
              <a:rPr lang="en-GB" dirty="0" err="1"/>
              <a:t>yn</a:t>
            </a:r>
            <a:r>
              <a:rPr lang="en-GB" dirty="0"/>
              <a:t> </a:t>
            </a:r>
            <a:r>
              <a:rPr lang="en-GB" dirty="0" err="1"/>
              <a:t>effeithiol</a:t>
            </a:r>
            <a:r>
              <a:rPr lang="en-GB" dirty="0"/>
              <a:t>, </a:t>
            </a:r>
            <a:r>
              <a:rPr lang="en-GB" dirty="0" err="1"/>
              <a:t>mae</a:t>
            </a:r>
            <a:r>
              <a:rPr lang="en-GB" dirty="0"/>
              <a:t> </a:t>
            </a:r>
            <a:r>
              <a:rPr lang="en-GB" dirty="0" err="1"/>
              <a:t>angen</a:t>
            </a:r>
            <a:r>
              <a:rPr lang="en-GB" dirty="0"/>
              <a:t> </a:t>
            </a:r>
            <a:r>
              <a:rPr lang="en-GB" dirty="0" err="1"/>
              <a:t>i</a:t>
            </a:r>
            <a:r>
              <a:rPr lang="en-GB" dirty="0"/>
              <a:t> </a:t>
            </a:r>
            <a:r>
              <a:rPr lang="en-GB" dirty="0" err="1"/>
              <a:t>awdurdodau</a:t>
            </a:r>
            <a:r>
              <a:rPr lang="en-GB" dirty="0"/>
              <a:t> </a:t>
            </a:r>
            <a:r>
              <a:rPr lang="en-GB" dirty="0" err="1"/>
              <a:t>fod</a:t>
            </a:r>
            <a:r>
              <a:rPr lang="en-GB" dirty="0"/>
              <a:t> </a:t>
            </a:r>
            <a:r>
              <a:rPr lang="en-GB" dirty="0" err="1"/>
              <a:t>yn</a:t>
            </a:r>
            <a:r>
              <a:rPr lang="en-GB" dirty="0"/>
              <a:t> </a:t>
            </a:r>
            <a:r>
              <a:rPr lang="en-GB" dirty="0" err="1"/>
              <a:t>dryloyw</a:t>
            </a:r>
            <a:r>
              <a:rPr lang="en-GB" dirty="0"/>
              <a:t> a </a:t>
            </a:r>
            <a:r>
              <a:rPr lang="en-GB" dirty="0" err="1"/>
              <a:t>chynnig</a:t>
            </a:r>
            <a:r>
              <a:rPr lang="en-GB" dirty="0"/>
              <a:t> </a:t>
            </a:r>
            <a:r>
              <a:rPr lang="en-GB" dirty="0" err="1"/>
              <a:t>rhesymau</a:t>
            </a:r>
            <a:r>
              <a:rPr lang="en-GB" dirty="0"/>
              <a:t> </a:t>
            </a:r>
            <a:r>
              <a:rPr lang="en-GB" dirty="0" err="1"/>
              <a:t>dros</a:t>
            </a:r>
            <a:r>
              <a:rPr lang="en-GB" dirty="0"/>
              <a:t> </a:t>
            </a:r>
            <a:r>
              <a:rPr lang="en-GB" dirty="0" err="1"/>
              <a:t>eu</a:t>
            </a:r>
            <a:r>
              <a:rPr lang="en-GB" dirty="0"/>
              <a:t> </a:t>
            </a:r>
            <a:r>
              <a:rPr lang="en-GB" dirty="0" err="1"/>
              <a:t>penderfyniadau</a:t>
            </a:r>
            <a:r>
              <a:rPr lang="en-GB" dirty="0"/>
              <a:t> </a:t>
            </a:r>
            <a:r>
              <a:rPr lang="en-GB" dirty="0" err="1"/>
              <a:t>a’u</a:t>
            </a:r>
            <a:r>
              <a:rPr lang="en-GB" dirty="0"/>
              <a:t> </a:t>
            </a:r>
            <a:r>
              <a:rPr lang="en-GB" dirty="0" err="1"/>
              <a:t>camau</a:t>
            </a:r>
            <a:r>
              <a:rPr lang="en-GB" dirty="0"/>
              <a:t> </a:t>
            </a:r>
            <a:r>
              <a:rPr lang="en-GB" dirty="0" err="1"/>
              <a:t>gweithredu</a:t>
            </a:r>
            <a:r>
              <a:rPr lang="en-GB" dirty="0"/>
              <a:t>. </a:t>
            </a:r>
            <a:r>
              <a:rPr lang="en-GB" dirty="0" err="1"/>
              <a:t>Rhaid</a:t>
            </a:r>
            <a:r>
              <a:rPr lang="en-GB" dirty="0"/>
              <a:t> </a:t>
            </a:r>
            <a:r>
              <a:rPr lang="en-GB" dirty="0" err="1"/>
              <a:t>i</a:t>
            </a:r>
            <a:r>
              <a:rPr lang="en-GB" dirty="0"/>
              <a:t> </a:t>
            </a:r>
            <a:r>
              <a:rPr lang="en-GB" dirty="0" err="1"/>
              <a:t>Awdurdodau</a:t>
            </a:r>
            <a:r>
              <a:rPr lang="en-GB" dirty="0"/>
              <a:t>, a </a:t>
            </a:r>
            <a:r>
              <a:rPr lang="en-GB" dirty="0" err="1"/>
              <a:t>phob</a:t>
            </a:r>
            <a:r>
              <a:rPr lang="en-GB" dirty="0"/>
              <a:t> </a:t>
            </a:r>
            <a:r>
              <a:rPr lang="en-GB" dirty="0" err="1"/>
              <a:t>aelod</a:t>
            </a:r>
            <a:r>
              <a:rPr lang="en-GB" dirty="0"/>
              <a:t> o staff </a:t>
            </a:r>
            <a:r>
              <a:rPr lang="en-GB" dirty="0" err="1"/>
              <a:t>sydd</a:t>
            </a:r>
            <a:r>
              <a:rPr lang="en-GB" dirty="0"/>
              <a:t> â </a:t>
            </a:r>
            <a:r>
              <a:rPr lang="en-GB" dirty="0" err="1"/>
              <a:t>chyfrifoldebau</a:t>
            </a:r>
            <a:r>
              <a:rPr lang="en-GB" dirty="0"/>
              <a:t> </a:t>
            </a:r>
            <a:r>
              <a:rPr lang="en-GB" dirty="0" err="1"/>
              <a:t>sy’n</a:t>
            </a:r>
            <a:r>
              <a:rPr lang="en-GB" dirty="0"/>
              <a:t> </a:t>
            </a:r>
            <a:r>
              <a:rPr lang="en-GB" dirty="0" err="1"/>
              <a:t>cael</a:t>
            </a:r>
            <a:r>
              <a:rPr lang="en-GB" dirty="0"/>
              <a:t> </a:t>
            </a:r>
            <a:r>
              <a:rPr lang="en-GB" dirty="0" err="1"/>
              <a:t>effaith</a:t>
            </a:r>
            <a:r>
              <a:rPr lang="en-GB" dirty="0"/>
              <a:t> </a:t>
            </a:r>
            <a:r>
              <a:rPr lang="en-GB" dirty="0" err="1"/>
              <a:t>ar</a:t>
            </a:r>
            <a:r>
              <a:rPr lang="en-GB" dirty="0"/>
              <a:t> </a:t>
            </a:r>
            <a:r>
              <a:rPr lang="en-GB" dirty="0" err="1"/>
              <a:t>blant</a:t>
            </a:r>
            <a:r>
              <a:rPr lang="en-GB" dirty="0"/>
              <a:t>, </a:t>
            </a:r>
            <a:r>
              <a:rPr lang="en-GB" dirty="0" err="1"/>
              <a:t>ddeall</a:t>
            </a:r>
            <a:r>
              <a:rPr lang="en-GB" dirty="0"/>
              <a:t> bod </a:t>
            </a:r>
            <a:r>
              <a:rPr lang="en-GB" dirty="0" err="1"/>
              <a:t>gan</a:t>
            </a:r>
            <a:r>
              <a:rPr lang="en-GB" dirty="0"/>
              <a:t> </a:t>
            </a:r>
            <a:r>
              <a:rPr lang="en-GB" dirty="0" err="1"/>
              <a:t>blant</a:t>
            </a:r>
            <a:r>
              <a:rPr lang="en-GB" dirty="0"/>
              <a:t> </a:t>
            </a:r>
            <a:r>
              <a:rPr lang="en-GB" dirty="0" err="1"/>
              <a:t>hawliau</a:t>
            </a:r>
            <a:r>
              <a:rPr lang="en-GB" dirty="0"/>
              <a:t> </a:t>
            </a:r>
            <a:r>
              <a:rPr lang="en-GB" dirty="0" err="1"/>
              <a:t>dynol</a:t>
            </a:r>
            <a:r>
              <a:rPr lang="en-GB" dirty="0"/>
              <a:t> a bod </a:t>
            </a:r>
            <a:r>
              <a:rPr lang="en-GB" dirty="0" err="1"/>
              <a:t>rhwymedigaeth</a:t>
            </a:r>
            <a:r>
              <a:rPr lang="en-GB" dirty="0"/>
              <a:t> </a:t>
            </a:r>
            <a:r>
              <a:rPr lang="en-GB" dirty="0" err="1"/>
              <a:t>arnyn</a:t>
            </a:r>
            <a:r>
              <a:rPr lang="en-GB" dirty="0"/>
              <a:t> </a:t>
            </a:r>
            <a:r>
              <a:rPr lang="en-GB" dirty="0" err="1"/>
              <a:t>nhw</a:t>
            </a:r>
            <a:r>
              <a:rPr lang="en-GB" dirty="0"/>
              <a:t> </a:t>
            </a:r>
            <a:r>
              <a:rPr lang="en-GB" dirty="0" err="1"/>
              <a:t>i</a:t>
            </a:r>
            <a:r>
              <a:rPr lang="en-GB" dirty="0"/>
              <a:t> </a:t>
            </a:r>
            <a:r>
              <a:rPr lang="en-GB" dirty="0" err="1"/>
              <a:t>barchu</a:t>
            </a:r>
            <a:r>
              <a:rPr lang="en-GB" dirty="0"/>
              <a:t>, </a:t>
            </a:r>
            <a:r>
              <a:rPr lang="en-GB" dirty="0" err="1"/>
              <a:t>amddiffyn</a:t>
            </a:r>
            <a:r>
              <a:rPr lang="en-GB" dirty="0"/>
              <a:t> a </a:t>
            </a:r>
            <a:r>
              <a:rPr lang="en-GB" dirty="0" err="1"/>
              <a:t>chyfl</a:t>
            </a:r>
            <a:r>
              <a:rPr lang="en-GB" dirty="0"/>
              <a:t> wni6 </a:t>
            </a:r>
            <a:r>
              <a:rPr lang="en-GB" dirty="0" err="1"/>
              <a:t>hawliau</a:t>
            </a:r>
            <a:r>
              <a:rPr lang="en-GB" dirty="0"/>
              <a:t> plant. </a:t>
            </a:r>
            <a:r>
              <a:rPr lang="en-GB" dirty="0" err="1"/>
              <a:t>Dylai</a:t>
            </a:r>
            <a:r>
              <a:rPr lang="en-GB" dirty="0"/>
              <a:t> </a:t>
            </a:r>
            <a:r>
              <a:rPr lang="en-GB" dirty="0" err="1"/>
              <a:t>pawb</a:t>
            </a:r>
            <a:r>
              <a:rPr lang="en-GB" dirty="0"/>
              <a:t> dan </a:t>
            </a:r>
            <a:r>
              <a:rPr lang="en-GB" dirty="0" err="1"/>
              <a:t>sylw</a:t>
            </a:r>
            <a:r>
              <a:rPr lang="en-GB" dirty="0"/>
              <a:t> </a:t>
            </a:r>
            <a:r>
              <a:rPr lang="en-GB" dirty="0" err="1"/>
              <a:t>ddeall</a:t>
            </a:r>
            <a:r>
              <a:rPr lang="en-GB" dirty="0"/>
              <a:t> </a:t>
            </a:r>
            <a:r>
              <a:rPr lang="en-GB" dirty="0" err="1"/>
              <a:t>eu</a:t>
            </a:r>
            <a:r>
              <a:rPr lang="en-GB" dirty="0"/>
              <a:t> bod </a:t>
            </a:r>
            <a:r>
              <a:rPr lang="en-GB" dirty="0" err="1"/>
              <a:t>yn</a:t>
            </a:r>
            <a:r>
              <a:rPr lang="en-GB" dirty="0"/>
              <a:t> </a:t>
            </a:r>
            <a:r>
              <a:rPr lang="en-GB" dirty="0" err="1"/>
              <a:t>atebol</a:t>
            </a:r>
            <a:r>
              <a:rPr lang="en-GB" dirty="0"/>
              <a:t> </a:t>
            </a:r>
            <a:r>
              <a:rPr lang="en-GB" dirty="0" err="1"/>
              <a:t>i</a:t>
            </a:r>
            <a:r>
              <a:rPr lang="en-GB" dirty="0"/>
              <a:t> </a:t>
            </a:r>
            <a:r>
              <a:rPr lang="en-GB" dirty="0" err="1"/>
              <a:t>blant</a:t>
            </a:r>
            <a:r>
              <a:rPr lang="en-GB" dirty="0"/>
              <a:t> am </a:t>
            </a:r>
            <a:r>
              <a:rPr lang="en-GB" dirty="0" err="1"/>
              <a:t>gyfl</a:t>
            </a:r>
            <a:r>
              <a:rPr lang="en-GB" dirty="0"/>
              <a:t> </a:t>
            </a:r>
            <a:r>
              <a:rPr lang="en-GB" dirty="0" err="1"/>
              <a:t>wni’r</a:t>
            </a:r>
            <a:r>
              <a:rPr lang="en-GB" dirty="0"/>
              <a:t> </a:t>
            </a:r>
            <a:r>
              <a:rPr lang="en-GB" dirty="0" err="1"/>
              <a:t>rhwymedigaeth</a:t>
            </a:r>
            <a:r>
              <a:rPr lang="en-GB" dirty="0"/>
              <a:t> hon. </a:t>
            </a:r>
            <a:r>
              <a:rPr lang="en-GB" dirty="0" err="1"/>
              <a:t>Dylai</a:t>
            </a:r>
            <a:r>
              <a:rPr lang="en-GB" dirty="0"/>
              <a:t> plant </a:t>
            </a:r>
            <a:r>
              <a:rPr lang="en-GB" dirty="0" err="1"/>
              <a:t>gael</a:t>
            </a:r>
            <a:r>
              <a:rPr lang="en-GB" dirty="0"/>
              <a:t> </a:t>
            </a:r>
            <a:r>
              <a:rPr lang="en-GB" dirty="0" err="1"/>
              <a:t>eu</a:t>
            </a:r>
            <a:r>
              <a:rPr lang="en-GB" dirty="0"/>
              <a:t> </a:t>
            </a:r>
            <a:r>
              <a:rPr lang="en-GB" dirty="0" err="1"/>
              <a:t>gwneud</a:t>
            </a:r>
            <a:r>
              <a:rPr lang="en-GB" dirty="0"/>
              <a:t> </a:t>
            </a:r>
            <a:r>
              <a:rPr lang="en-GB" dirty="0" err="1"/>
              <a:t>yn</a:t>
            </a:r>
            <a:r>
              <a:rPr lang="en-GB" dirty="0"/>
              <a:t> </a:t>
            </a:r>
            <a:r>
              <a:rPr lang="en-GB" dirty="0" err="1"/>
              <a:t>ymwybodol</a:t>
            </a:r>
            <a:r>
              <a:rPr lang="en-GB" dirty="0"/>
              <a:t> </a:t>
            </a:r>
            <a:r>
              <a:rPr lang="en-GB" dirty="0" err="1"/>
              <a:t>o’u</a:t>
            </a:r>
            <a:r>
              <a:rPr lang="en-GB" dirty="0"/>
              <a:t> </a:t>
            </a:r>
            <a:r>
              <a:rPr lang="en-GB" dirty="0" err="1"/>
              <a:t>hawliau</a:t>
            </a:r>
            <a:r>
              <a:rPr lang="en-GB" dirty="0"/>
              <a:t> </a:t>
            </a:r>
            <a:r>
              <a:rPr lang="en-GB" dirty="0" err="1"/>
              <a:t>dynol</a:t>
            </a:r>
            <a:r>
              <a:rPr lang="en-GB" dirty="0"/>
              <a:t>, a </a:t>
            </a:r>
            <a:r>
              <a:rPr lang="en-GB" dirty="0" err="1"/>
              <a:t>dylen</a:t>
            </a:r>
            <a:r>
              <a:rPr lang="en-GB" dirty="0"/>
              <a:t> </a:t>
            </a:r>
            <a:r>
              <a:rPr lang="en-GB" dirty="0" err="1"/>
              <a:t>nhw</a:t>
            </a:r>
            <a:r>
              <a:rPr lang="en-GB" dirty="0"/>
              <a:t> </a:t>
            </a:r>
            <a:r>
              <a:rPr lang="en-GB" dirty="0" err="1"/>
              <a:t>dderbyn</a:t>
            </a:r>
            <a:r>
              <a:rPr lang="en-GB" dirty="0"/>
              <a:t> </a:t>
            </a:r>
            <a:r>
              <a:rPr lang="en-GB" dirty="0" err="1"/>
              <a:t>gwybodaeth</a:t>
            </a:r>
            <a:r>
              <a:rPr lang="en-GB" dirty="0"/>
              <a:t> </a:t>
            </a:r>
            <a:r>
              <a:rPr lang="en-GB" dirty="0" err="1"/>
              <a:t>i</a:t>
            </a:r>
            <a:r>
              <a:rPr lang="en-GB" dirty="0"/>
              <a:t> </a:t>
            </a:r>
            <a:r>
              <a:rPr lang="en-GB" dirty="0" err="1"/>
              <a:t>ddeall</a:t>
            </a:r>
            <a:r>
              <a:rPr lang="en-GB" dirty="0"/>
              <a:t> </a:t>
            </a:r>
            <a:r>
              <a:rPr lang="en-GB" dirty="0" err="1"/>
              <a:t>cyfrifoldebau</a:t>
            </a:r>
            <a:r>
              <a:rPr lang="en-GB" dirty="0"/>
              <a:t> a </a:t>
            </a:r>
            <a:r>
              <a:rPr lang="en-GB" dirty="0" err="1"/>
              <a:t>rhwymedigaethau</a:t>
            </a:r>
            <a:r>
              <a:rPr lang="en-GB" dirty="0"/>
              <a:t> </a:t>
            </a:r>
            <a:r>
              <a:rPr lang="en-GB" dirty="0" err="1"/>
              <a:t>awdurdodau</a:t>
            </a:r>
            <a:r>
              <a:rPr lang="en-GB" dirty="0"/>
              <a:t> </a:t>
            </a:r>
            <a:r>
              <a:rPr lang="en-GB" dirty="0" err="1"/>
              <a:t>cyhoeddus</a:t>
            </a:r>
            <a:r>
              <a:rPr lang="en-GB" dirty="0"/>
              <a:t> a </a:t>
            </a:r>
            <a:r>
              <a:rPr lang="en-GB" dirty="0" err="1"/>
              <a:t>sefydliadau</a:t>
            </a:r>
            <a:r>
              <a:rPr lang="en-GB" dirty="0"/>
              <a:t> </a:t>
            </a:r>
            <a:r>
              <a:rPr lang="en-GB" dirty="0" err="1"/>
              <a:t>eraill</a:t>
            </a:r>
            <a:r>
              <a:rPr lang="en-GB" dirty="0"/>
              <a:t>. I </a:t>
            </a:r>
            <a:r>
              <a:rPr lang="en-GB" dirty="0" err="1"/>
              <a:t>sicrhau</a:t>
            </a:r>
            <a:r>
              <a:rPr lang="en-GB" dirty="0"/>
              <a:t> </a:t>
            </a:r>
            <a:r>
              <a:rPr lang="en-GB" dirty="0" err="1"/>
              <a:t>unrhyw</a:t>
            </a:r>
            <a:r>
              <a:rPr lang="en-GB" dirty="0"/>
              <a:t> un </a:t>
            </a:r>
            <a:r>
              <a:rPr lang="en-GB" dirty="0" err="1"/>
              <a:t>o’u</a:t>
            </a:r>
            <a:r>
              <a:rPr lang="en-GB" dirty="0"/>
              <a:t> </a:t>
            </a:r>
            <a:r>
              <a:rPr lang="en-GB" dirty="0" err="1"/>
              <a:t>hawliau</a:t>
            </a:r>
            <a:r>
              <a:rPr lang="en-GB" dirty="0"/>
              <a:t> </a:t>
            </a:r>
            <a:r>
              <a:rPr lang="en-GB" dirty="0" err="1"/>
              <a:t>dynol</a:t>
            </a:r>
            <a:r>
              <a:rPr lang="en-GB" dirty="0"/>
              <a:t>, </a:t>
            </a:r>
            <a:r>
              <a:rPr lang="en-GB" dirty="0" err="1"/>
              <a:t>rhaid</a:t>
            </a:r>
            <a:r>
              <a:rPr lang="en-GB" dirty="0"/>
              <a:t> </a:t>
            </a:r>
            <a:r>
              <a:rPr lang="en-GB" dirty="0" err="1"/>
              <a:t>i</a:t>
            </a:r>
            <a:r>
              <a:rPr lang="en-GB" dirty="0"/>
              <a:t> </a:t>
            </a:r>
            <a:r>
              <a:rPr lang="en-GB" dirty="0" err="1"/>
              <a:t>blant</a:t>
            </a:r>
            <a:r>
              <a:rPr lang="en-GB" dirty="0"/>
              <a:t> </a:t>
            </a:r>
            <a:r>
              <a:rPr lang="en-GB" dirty="0" err="1"/>
              <a:t>wybod</a:t>
            </a:r>
            <a:r>
              <a:rPr lang="en-GB" dirty="0"/>
              <a:t> y </a:t>
            </a:r>
            <a:r>
              <a:rPr lang="en-GB" dirty="0" err="1"/>
              <a:t>dylen</a:t>
            </a:r>
            <a:r>
              <a:rPr lang="en-GB" dirty="0"/>
              <a:t> </a:t>
            </a:r>
            <a:r>
              <a:rPr lang="en-GB" dirty="0" err="1"/>
              <a:t>nhw</a:t>
            </a:r>
            <a:r>
              <a:rPr lang="en-GB" dirty="0"/>
              <a:t> </a:t>
            </a:r>
            <a:r>
              <a:rPr lang="en-GB" dirty="0" err="1"/>
              <a:t>fod</a:t>
            </a:r>
            <a:r>
              <a:rPr lang="en-GB" dirty="0"/>
              <a:t> </a:t>
            </a:r>
            <a:r>
              <a:rPr lang="en-GB" dirty="0" err="1"/>
              <a:t>yn</a:t>
            </a:r>
            <a:r>
              <a:rPr lang="en-GB" dirty="0"/>
              <a:t> </a:t>
            </a:r>
            <a:r>
              <a:rPr lang="en-GB" dirty="0" err="1"/>
              <a:t>ei</a:t>
            </a:r>
            <a:r>
              <a:rPr lang="en-GB" dirty="0"/>
              <a:t> </a:t>
            </a:r>
            <a:r>
              <a:rPr lang="en-GB" dirty="0" err="1"/>
              <a:t>derbyn</a:t>
            </a:r>
            <a:r>
              <a:rPr lang="en-GB" dirty="0"/>
              <a:t> a </a:t>
            </a:r>
            <a:r>
              <a:rPr lang="en-GB" dirty="0" err="1"/>
              <a:t>gallu</a:t>
            </a:r>
            <a:r>
              <a:rPr lang="en-GB" dirty="0"/>
              <a:t> </a:t>
            </a:r>
            <a:r>
              <a:rPr lang="en-GB" dirty="0" err="1"/>
              <a:t>mynd</a:t>
            </a:r>
            <a:r>
              <a:rPr lang="en-GB" dirty="0"/>
              <a:t> </a:t>
            </a:r>
            <a:r>
              <a:rPr lang="en-GB" dirty="0" err="1"/>
              <a:t>ati</a:t>
            </a:r>
            <a:r>
              <a:rPr lang="en-GB" dirty="0"/>
              <a:t> </a:t>
            </a:r>
            <a:r>
              <a:rPr lang="en-GB" dirty="0" err="1"/>
              <a:t>i’w</a:t>
            </a:r>
            <a:r>
              <a:rPr lang="en-GB" dirty="0"/>
              <a:t> </a:t>
            </a:r>
            <a:r>
              <a:rPr lang="en-GB" dirty="0" err="1"/>
              <a:t>mynnu’n</a:t>
            </a:r>
            <a:r>
              <a:rPr lang="en-GB" dirty="0"/>
              <a:t> </a:t>
            </a:r>
            <a:r>
              <a:rPr lang="en-GB" dirty="0" err="1"/>
              <a:t>weithredol</a:t>
            </a:r>
            <a:r>
              <a:rPr lang="en-GB" dirty="0"/>
              <a:t>, </a:t>
            </a:r>
            <a:r>
              <a:rPr lang="en-GB" dirty="0" err="1"/>
              <a:t>gan</a:t>
            </a:r>
            <a:r>
              <a:rPr lang="en-GB" dirty="0"/>
              <a:t> </a:t>
            </a:r>
            <a:r>
              <a:rPr lang="en-GB" dirty="0" err="1"/>
              <a:t>gynnwys</a:t>
            </a:r>
            <a:r>
              <a:rPr lang="en-GB" dirty="0"/>
              <a:t> </a:t>
            </a:r>
            <a:r>
              <a:rPr lang="en-GB" dirty="0" err="1"/>
              <a:t>cyfl</a:t>
            </a:r>
            <a:r>
              <a:rPr lang="en-GB" dirty="0"/>
              <a:t> </a:t>
            </a:r>
            <a:r>
              <a:rPr lang="en-GB" dirty="0" err="1"/>
              <a:t>yno</a:t>
            </a:r>
            <a:r>
              <a:rPr lang="en-GB" dirty="0"/>
              <a:t> </a:t>
            </a:r>
            <a:r>
              <a:rPr lang="en-GB" dirty="0" err="1"/>
              <a:t>cwyn</a:t>
            </a:r>
            <a:r>
              <a:rPr lang="en-GB" dirty="0"/>
              <a:t> neu </a:t>
            </a:r>
            <a:r>
              <a:rPr lang="en-GB" dirty="0" err="1"/>
              <a:t>herio</a:t>
            </a:r>
            <a:r>
              <a:rPr lang="en-GB" dirty="0"/>
              <a:t> </a:t>
            </a:r>
            <a:r>
              <a:rPr lang="en-GB" dirty="0" err="1"/>
              <a:t>penderfyniadau</a:t>
            </a:r>
            <a:r>
              <a:rPr lang="en-GB" dirty="0"/>
              <a:t> a </a:t>
            </a:r>
            <a:r>
              <a:rPr lang="en-GB" dirty="0" err="1"/>
              <a:t>chamau</a:t>
            </a:r>
            <a:r>
              <a:rPr lang="en-GB" dirty="0"/>
              <a:t> </a:t>
            </a:r>
            <a:r>
              <a:rPr lang="en-GB" dirty="0" err="1"/>
              <a:t>gweithredu</a:t>
            </a:r>
            <a:r>
              <a:rPr lang="en-GB" dirty="0"/>
              <a:t>. </a:t>
            </a:r>
            <a:r>
              <a:rPr lang="en-GB" dirty="0" err="1"/>
              <a:t>Ystyr</a:t>
            </a:r>
            <a:r>
              <a:rPr lang="en-GB" dirty="0"/>
              <a:t> </a:t>
            </a:r>
            <a:r>
              <a:rPr lang="en-GB" dirty="0" err="1"/>
              <a:t>atebolrwydd</a:t>
            </a:r>
            <a:r>
              <a:rPr lang="en-GB" dirty="0"/>
              <a:t> </a:t>
            </a:r>
            <a:r>
              <a:rPr lang="en-GB" dirty="0" err="1"/>
              <a:t>yw</a:t>
            </a:r>
            <a:r>
              <a:rPr lang="en-GB" dirty="0"/>
              <a:t> </a:t>
            </a:r>
            <a:r>
              <a:rPr lang="en-GB" dirty="0" err="1"/>
              <a:t>galw</a:t>
            </a:r>
            <a:r>
              <a:rPr lang="en-GB" dirty="0"/>
              <a:t> </a:t>
            </a:r>
            <a:r>
              <a:rPr lang="en-GB" dirty="0" err="1"/>
              <a:t>llunwyr</a:t>
            </a:r>
            <a:r>
              <a:rPr lang="en-GB" dirty="0"/>
              <a:t> </a:t>
            </a:r>
            <a:r>
              <a:rPr lang="en-GB" dirty="0" err="1"/>
              <a:t>penderfyniadau</a:t>
            </a:r>
            <a:r>
              <a:rPr lang="en-GB" dirty="0"/>
              <a:t> </a:t>
            </a:r>
            <a:r>
              <a:rPr lang="en-GB" dirty="0" err="1"/>
              <a:t>i</a:t>
            </a:r>
            <a:r>
              <a:rPr lang="en-GB" dirty="0"/>
              <a:t> </a:t>
            </a:r>
            <a:r>
              <a:rPr lang="en-GB" dirty="0" err="1"/>
              <a:t>gyfrif</a:t>
            </a:r>
            <a:r>
              <a:rPr lang="en-GB" dirty="0"/>
              <a:t>, ac </a:t>
            </a:r>
            <a:r>
              <a:rPr lang="en-GB" dirty="0" err="1"/>
              <a:t>mae</a:t>
            </a:r>
            <a:r>
              <a:rPr lang="en-GB" dirty="0"/>
              <a:t> </a:t>
            </a:r>
            <a:r>
              <a:rPr lang="en-GB" dirty="0" err="1"/>
              <a:t>hynny’n</a:t>
            </a:r>
            <a:r>
              <a:rPr lang="en-GB" dirty="0"/>
              <a:t> </a:t>
            </a:r>
            <a:r>
              <a:rPr lang="en-GB" dirty="0" err="1"/>
              <a:t>golygu</a:t>
            </a:r>
            <a:r>
              <a:rPr lang="en-GB" dirty="0"/>
              <a:t> bod </a:t>
            </a:r>
            <a:r>
              <a:rPr lang="en-GB" dirty="0" err="1"/>
              <a:t>angen</a:t>
            </a:r>
            <a:r>
              <a:rPr lang="en-GB" dirty="0"/>
              <a:t> </a:t>
            </a:r>
            <a:r>
              <a:rPr lang="en-GB" dirty="0" err="1"/>
              <a:t>gwybodaeth</a:t>
            </a:r>
            <a:r>
              <a:rPr lang="en-GB" dirty="0"/>
              <a:t> a data </a:t>
            </a:r>
            <a:r>
              <a:rPr lang="en-GB" dirty="0" err="1"/>
              <a:t>ynghylch</a:t>
            </a:r>
            <a:r>
              <a:rPr lang="en-GB" dirty="0"/>
              <a:t> </a:t>
            </a:r>
            <a:r>
              <a:rPr lang="en-GB" dirty="0" err="1"/>
              <a:t>perfformiad</a:t>
            </a:r>
            <a:r>
              <a:rPr lang="en-GB" dirty="0"/>
              <a:t> </a:t>
            </a:r>
            <a:r>
              <a:rPr lang="en-GB" dirty="0" err="1"/>
              <a:t>yn</a:t>
            </a:r>
            <a:r>
              <a:rPr lang="en-GB" dirty="0"/>
              <a:t> </a:t>
            </a:r>
            <a:r>
              <a:rPr lang="en-GB" dirty="0" err="1"/>
              <a:t>erbyn</a:t>
            </a:r>
            <a:r>
              <a:rPr lang="en-GB" dirty="0"/>
              <a:t> </a:t>
            </a:r>
            <a:r>
              <a:rPr lang="en-GB" dirty="0" err="1"/>
              <a:t>safonau</a:t>
            </a:r>
            <a:r>
              <a:rPr lang="en-GB" dirty="0"/>
              <a:t> </a:t>
            </a:r>
            <a:r>
              <a:rPr lang="en-GB" dirty="0" err="1"/>
              <a:t>hawliau</a:t>
            </a:r>
            <a:r>
              <a:rPr lang="en-GB" dirty="0"/>
              <a:t> plant.</a:t>
            </a:r>
          </a:p>
          <a:p>
            <a:endParaRPr lang="en-GB" dirty="0"/>
          </a:p>
        </p:txBody>
      </p:sp>
      <p:sp>
        <p:nvSpPr>
          <p:cNvPr id="4" name="Slide Number Placeholder 3"/>
          <p:cNvSpPr>
            <a:spLocks noGrp="1"/>
          </p:cNvSpPr>
          <p:nvPr>
            <p:ph type="sldNum" sz="quarter" idx="5"/>
          </p:nvPr>
        </p:nvSpPr>
        <p:spPr/>
        <p:txBody>
          <a:bodyPr/>
          <a:lstStyle/>
          <a:p>
            <a:fld id="{A7DC8BCD-C757-441B-97B7-5DF40ABB4806}" type="slidenum">
              <a:rPr lang="en-GB" smtClean="0"/>
              <a:t>8</a:t>
            </a:fld>
            <a:endParaRPr lang="en-GB"/>
          </a:p>
        </p:txBody>
      </p:sp>
    </p:spTree>
    <p:extLst>
      <p:ext uri="{BB962C8B-B14F-4D97-AF65-F5344CB8AC3E}">
        <p14:creationId xmlns:p14="http://schemas.microsoft.com/office/powerpoint/2010/main" val="1235778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Embedding children’s rights </a:t>
            </a:r>
          </a:p>
          <a:p>
            <a:endParaRPr lang="en-GB" b="1"/>
          </a:p>
          <a:p>
            <a:r>
              <a:rPr lang="en-GB"/>
              <a:t>Children’s rights should be at the core of planning and service delivery. The UNCRC needs to be integrated into every aspect of decision-making through procedures and actions. At its most basic this requires acknowledgement of the UNCRC as a framework for services impacting on children. Children’s rights should guide decisions and actions having a substantial impact on children’s lives in areas such as education, health or social care, but also in other areas such as planning, transport and the environment. </a:t>
            </a:r>
          </a:p>
          <a:p>
            <a:endParaRPr lang="en-GB" b="1"/>
          </a:p>
          <a:p>
            <a:r>
              <a:rPr lang="en-GB" b="1"/>
              <a:t>Equality and Non-discrimination</a:t>
            </a:r>
          </a:p>
          <a:p>
            <a:endParaRPr lang="en-GB" b="1"/>
          </a:p>
          <a:p>
            <a:r>
              <a:rPr lang="en-GB"/>
              <a:t>Equality is about ensuring that every child has an equal opportunity to make the most of their lives and talents, and that no child has to endure poor life chances because of discrimination. Equality involves treating all children fairly, and providing them with opportunities and resources according to their needs, equal with others, ensuring that they are able to develop to their fullest potential. </a:t>
            </a:r>
          </a:p>
          <a:p>
            <a:endParaRPr lang="en-GB"/>
          </a:p>
          <a:p>
            <a:r>
              <a:rPr lang="en-GB" b="1"/>
              <a:t>Empowering children</a:t>
            </a:r>
          </a:p>
          <a:p>
            <a:endParaRPr lang="en-GB" b="1"/>
          </a:p>
          <a:p>
            <a:r>
              <a:rPr lang="en-GB"/>
              <a:t>Human rights should empower children. Children’s rights should be seen as entitlements; they are not optional. Empowerment means enhancing children’s capabilities as individuals so they are better able to take advantage of rights, and to engage with, influence and hold accountable those individuals and institutions that affect their lives. Children should be given information to increase their understanding about human rights, and access to resources to enable them to make use of rights in their everyday lives. Empowering means removing barriers to children’s access to information or resources that enable them to understand and exercise their rights. Empowerment is about enabling children to make choices and to affect outcomes for themselves and their families. Empowerment changes the relationship between children and authorities. It means adults handing over some or all power to children, or sharing power with children, so that children can better control and direct their lives, in particular in areas where this ability was previously unavailable to them. This principle applies equally to younger children and should be seen as an important contribution to the development of the child (guaranteed by Article 6 of the UNCRC). It may be especially relevant to children who are members of excluded, marginalised or disadvantaged social groups. </a:t>
            </a:r>
          </a:p>
          <a:p>
            <a:endParaRPr lang="en-GB" b="1"/>
          </a:p>
          <a:p>
            <a:r>
              <a:rPr lang="en-GB" b="1"/>
              <a:t>Participation </a:t>
            </a:r>
          </a:p>
          <a:p>
            <a:endParaRPr lang="en-GB" b="1"/>
          </a:p>
          <a:p>
            <a:r>
              <a:rPr lang="en-GB"/>
              <a:t>Participation means listening to children and taking their views meaningfully into account. All children should be supported to freely express their opinion; they should be both heard and listened to. Their views should be taken seriously when decisions or actions are taken that affect their lives directly or indirectly (as guaranteed by Article 12 of the UNCRC).Participation can take place in different forms, appropriate to different circumstances. Children should be supported to take part in decisions that contribute to the lives of their family, shape the communities they live in and wider society. Children’s views will need to be taken into account and given due weight in light of their age and maturity, but young age or relative immaturity is no reason for discounting children’s opinions or for giving them less attention in decision-making processes. Children should be fully informed and given opportunities to be involved in decision making. It should be clear how children have influenced decisions and how their views have been taken into account, with feedback always given to the children who are involved in the process. Participation should not be understood as an end in itself, but as a process, which is safe, enabling and inclusive, and which supports dialogue between children and professionals. Barriers to participation should be identified and removed. </a:t>
            </a:r>
          </a:p>
          <a:p>
            <a:endParaRPr lang="en-GB"/>
          </a:p>
          <a:p>
            <a:r>
              <a:rPr lang="en-GB" b="1"/>
              <a:t>Accountability </a:t>
            </a:r>
          </a:p>
          <a:p>
            <a:endParaRPr lang="en-GB"/>
          </a:p>
          <a:p>
            <a:r>
              <a:rPr lang="en-GB"/>
              <a:t>Children’s human rights give rise to obligations which demand accountability. Authorities should be accountable to children for decisions and actions which affect their lives. Children should be provided with information and given access to procedures which enable them to question and challenge decision-makers. Accountability requires effective monitoring of children’s rights standards as well as effective remedies where there is a failure to meet these standards. For this to be effective authorities need to be transparent and provide reasons for their decisions and actions. Authorities, and all staff with responsibilities that impact on children, must understand that children have human rights and that they have an obligation to respect, protect and fulfil6 children’s rights. All those involved should understand that they are accountable to children for meeting this obligation. Children should be made aware of their human rights, and should be given information to understand the responsibilities and obligations of public authorities and other organisations. To obtain any human right a child must know they are entitled to it and be able to actively claim their human rights, including when making a complaint or challenging decisions and actions. Accountability means holding decision-makers to account, which requires information and data on performance against children’s rights standards. </a:t>
            </a:r>
          </a:p>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9</a:t>
            </a:fld>
            <a:endParaRPr lang="en-GB"/>
          </a:p>
        </p:txBody>
      </p:sp>
    </p:spTree>
    <p:extLst>
      <p:ext uri="{BB962C8B-B14F-4D97-AF65-F5344CB8AC3E}">
        <p14:creationId xmlns:p14="http://schemas.microsoft.com/office/powerpoint/2010/main" val="2696433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Arnstein’s</a:t>
            </a:r>
            <a:r>
              <a:rPr lang="en-GB"/>
              <a:t> typology of citizen participation is presented as a metaphorical “ladder,” with each ascending rung representing increasing levels of citizen agency, control, and power. In addition to the eight “rungs” of participation, </a:t>
            </a:r>
            <a:r>
              <a:rPr lang="en-GB" err="1"/>
              <a:t>Arnstein</a:t>
            </a:r>
            <a:r>
              <a:rPr lang="en-GB"/>
              <a:t> includes a descriptive continuum of participatory power that moves from nonparticipation (no power) to degrees of tokenism (counterfeit power) to degrees of citizen participation (actual power).</a:t>
            </a:r>
          </a:p>
        </p:txBody>
      </p:sp>
      <p:sp>
        <p:nvSpPr>
          <p:cNvPr id="4" name="Slide Number Placeholder 3"/>
          <p:cNvSpPr>
            <a:spLocks noGrp="1"/>
          </p:cNvSpPr>
          <p:nvPr>
            <p:ph type="sldNum" sz="quarter" idx="5"/>
          </p:nvPr>
        </p:nvSpPr>
        <p:spPr/>
        <p:txBody>
          <a:bodyPr/>
          <a:lstStyle/>
          <a:p>
            <a:fld id="{A7DC8BCD-C757-441B-97B7-5DF40ABB4806}" type="slidenum">
              <a:rPr lang="en-GB" smtClean="0"/>
              <a:t>10</a:t>
            </a:fld>
            <a:endParaRPr lang="en-GB"/>
          </a:p>
        </p:txBody>
      </p:sp>
    </p:spTree>
    <p:extLst>
      <p:ext uri="{BB962C8B-B14F-4D97-AF65-F5344CB8AC3E}">
        <p14:creationId xmlns:p14="http://schemas.microsoft.com/office/powerpoint/2010/main" val="2500688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13</a:t>
            </a:fld>
            <a:endParaRPr lang="en-GB"/>
          </a:p>
        </p:txBody>
      </p:sp>
    </p:spTree>
    <p:extLst>
      <p:ext uri="{BB962C8B-B14F-4D97-AF65-F5344CB8AC3E}">
        <p14:creationId xmlns:p14="http://schemas.microsoft.com/office/powerpoint/2010/main" val="3593785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Participation in research could mean children and young people participate in one part of the research process but is this true participation in research?</a:t>
            </a:r>
          </a:p>
          <a:p>
            <a:endParaRPr lang="en-GB"/>
          </a:p>
          <a:p>
            <a:r>
              <a:rPr lang="en-GB"/>
              <a:t>It is ok for them to be part of the study’s research design, and the methodology can be participatory but is this true participation in the whole of the research process? If not, do not say that the research is participatory</a:t>
            </a:r>
          </a:p>
          <a:p>
            <a:endParaRPr lang="en-GB"/>
          </a:p>
          <a:p>
            <a:r>
              <a:rPr lang="en-GB"/>
              <a:t>While Hart’s and </a:t>
            </a:r>
            <a:r>
              <a:rPr lang="en-GB" err="1"/>
              <a:t>Arnstein’s</a:t>
            </a:r>
            <a:r>
              <a:rPr lang="en-GB"/>
              <a:t> models are useful in the gauging of children’s active participation in organized activities, they are dependent on both children’s awareness of the idea of participation and their ability to express themselves verbally. Both models break down the notion of participation to concrete practical questions: Have children been invited to give an opinion? Are they listened to? Can they take initiatives themselves? To what degree have they been involved in decision-making processes? Implicitly however, some children are excluded on the grounds that they are too young.</a:t>
            </a:r>
          </a:p>
          <a:p>
            <a:endParaRPr lang="en-GB"/>
          </a:p>
          <a:p>
            <a:r>
              <a:rPr lang="en-GB"/>
              <a:t>In line with conceptual shifts in the field of childhood studies (James &amp; </a:t>
            </a:r>
            <a:r>
              <a:rPr lang="en-GB" err="1"/>
              <a:t>Prout</a:t>
            </a:r>
            <a:r>
              <a:rPr lang="en-GB"/>
              <a:t>, 2015), participatory research approaches help to shift perspectives of children as objects of research, toward the consideration of children as agents who can contribute to research development, design, conduct, analysis and dissemination (Clavering &amp; McLaughlin, 2010)</a:t>
            </a:r>
          </a:p>
          <a:p>
            <a:endParaRPr lang="en-GB"/>
          </a:p>
          <a:p>
            <a:r>
              <a:rPr lang="en-GB"/>
              <a:t>Reich et al. (2017)</a:t>
            </a:r>
          </a:p>
          <a:p>
            <a:endParaRPr lang="en-GB"/>
          </a:p>
          <a:p>
            <a:r>
              <a:rPr lang="en-GB" b="0" i="0">
                <a:solidFill>
                  <a:srgbClr val="333333"/>
                </a:solidFill>
                <a:effectLst/>
                <a:latin typeface="Open Sans" panose="020B0606030504020204" pitchFamily="34" charset="0"/>
              </a:rPr>
              <a:t>Authors such as </a:t>
            </a:r>
            <a:r>
              <a:rPr lang="en-GB" b="0" i="0" u="sng">
                <a:solidFill>
                  <a:srgbClr val="006ACC"/>
                </a:solidFill>
                <a:effectLst/>
                <a:latin typeface="Open Sans" panose="020B0606030504020204" pitchFamily="34" charset="0"/>
                <a:hlinkClick r:id="rId3"/>
              </a:rPr>
              <a:t>Delgado (2015)</a:t>
            </a:r>
            <a:r>
              <a:rPr lang="en-GB" b="0" i="0">
                <a:solidFill>
                  <a:srgbClr val="333333"/>
                </a:solidFill>
                <a:effectLst/>
                <a:latin typeface="Open Sans" panose="020B0606030504020204" pitchFamily="34" charset="0"/>
              </a:rPr>
              <a:t> and </a:t>
            </a:r>
            <a:r>
              <a:rPr lang="en-GB" b="0" i="0" u="sng">
                <a:solidFill>
                  <a:srgbClr val="006ACC"/>
                </a:solidFill>
                <a:effectLst/>
                <a:latin typeface="Open Sans" panose="020B0606030504020204" pitchFamily="34" charset="0"/>
                <a:hlinkClick r:id="rId4"/>
              </a:rPr>
              <a:t>Morrow and Richards (1996)</a:t>
            </a:r>
            <a:r>
              <a:rPr lang="en-GB" b="0" i="0">
                <a:solidFill>
                  <a:srgbClr val="333333"/>
                </a:solidFill>
                <a:effectLst/>
                <a:latin typeface="Open Sans" panose="020B0606030504020204" pitchFamily="34" charset="0"/>
              </a:rPr>
              <a:t>, for example, caution against including young people in ways that are overly mechanized and tokenistic, ways that albeit unintentionally, may serve to disrespect the knowledge of young participants and perhaps even be harmful. For example, superficial engagement in research activities may mean that researchers do not provide youth with necessary research information and training. This is especially so when recognition of youth </a:t>
            </a:r>
            <a:r>
              <a:rPr lang="en-GB" b="0" i="1">
                <a:solidFill>
                  <a:srgbClr val="333333"/>
                </a:solidFill>
                <a:effectLst/>
                <a:latin typeface="Open Sans" panose="020B0606030504020204" pitchFamily="34" charset="0"/>
              </a:rPr>
              <a:t>agency</a:t>
            </a:r>
            <a:r>
              <a:rPr lang="en-GB" b="0" i="0">
                <a:solidFill>
                  <a:srgbClr val="333333"/>
                </a:solidFill>
                <a:effectLst/>
                <a:latin typeface="Open Sans" panose="020B0606030504020204" pitchFamily="34" charset="0"/>
              </a:rPr>
              <a:t> (i.e., the fact that youth do have the capacity to conduct research) results in an uncritical consideration of youth research </a:t>
            </a:r>
            <a:r>
              <a:rPr lang="en-GB" b="0" i="1">
                <a:solidFill>
                  <a:srgbClr val="333333"/>
                </a:solidFill>
                <a:effectLst/>
                <a:latin typeface="Open Sans" panose="020B0606030504020204" pitchFamily="34" charset="0"/>
              </a:rPr>
              <a:t>skills</a:t>
            </a:r>
            <a:r>
              <a:rPr lang="en-GB" b="0" i="0">
                <a:solidFill>
                  <a:srgbClr val="333333"/>
                </a:solidFill>
                <a:effectLst/>
                <a:latin typeface="Open Sans" panose="020B0606030504020204" pitchFamily="34" charset="0"/>
              </a:rPr>
              <a:t> (i.e., the acquisition of skills through training, irrespective of capacity or talent). In this way, youths as researchers may be unable to reflect critically on the taken-for-granted in their lives and/or the ways in which their experiences are situated against a larger historical and contemporary socioeconomic and political backdrop. Such projects can result in superficial findings that may be unable to make significant contributions to either the body of knowledge regarding youth or the social change to positively impact their lives. Similarly, a lack of appropriate support resources (as determined by participating youth, the local research site and the specific project) can result in dissemination products that fail to convey necessary information. Such projects may be ineffective at best or contribute to youth disempowerment and continued marginalization at worst (</a:t>
            </a:r>
            <a:r>
              <a:rPr lang="en-GB" b="0" i="0" u="sng">
                <a:solidFill>
                  <a:srgbClr val="006ACC"/>
                </a:solidFill>
                <a:effectLst/>
                <a:latin typeface="Open Sans" panose="020B0606030504020204" pitchFamily="34" charset="0"/>
                <a:hlinkClick r:id="rId5"/>
              </a:rPr>
              <a:t>Cannella &amp; Lincoln, 2009</a:t>
            </a:r>
            <a:r>
              <a:rPr lang="en-GB" b="0" i="0">
                <a:solidFill>
                  <a:srgbClr val="333333"/>
                </a:solidFill>
                <a:effectLst/>
                <a:latin typeface="Open Sans" panose="020B0606030504020204" pitchFamily="34" charset="0"/>
              </a:rPr>
              <a:t>). Consequently, many researchers are confronted by the question of how to “meaningfully” engage youth in research: Where their participation is both substantive (as opposed to tokenistic) and responded to respectfully, resulting in both advances to the knowledge base and benefits to youth participants themselves.</a:t>
            </a:r>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15</a:t>
            </a:fld>
            <a:endParaRPr lang="en-GB"/>
          </a:p>
        </p:txBody>
      </p:sp>
    </p:spTree>
    <p:extLst>
      <p:ext uri="{BB962C8B-B14F-4D97-AF65-F5344CB8AC3E}">
        <p14:creationId xmlns:p14="http://schemas.microsoft.com/office/powerpoint/2010/main" val="1077604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what other situations could CYP be part of setting a research question?</a:t>
            </a:r>
          </a:p>
          <a:p>
            <a:endParaRPr lang="en-GB"/>
          </a:p>
          <a:p>
            <a:r>
              <a:rPr lang="en-GB"/>
              <a:t>Community safety</a:t>
            </a:r>
          </a:p>
          <a:p>
            <a:r>
              <a:rPr lang="en-GB"/>
              <a:t>Holding governments to account</a:t>
            </a:r>
          </a:p>
          <a:p>
            <a:r>
              <a:rPr lang="en-GB"/>
              <a:t>Education</a:t>
            </a:r>
          </a:p>
          <a:p>
            <a:r>
              <a:rPr lang="en-GB"/>
              <a:t>Social service provision</a:t>
            </a:r>
          </a:p>
          <a:p>
            <a:r>
              <a:rPr lang="en-GB"/>
              <a:t>Racism</a:t>
            </a:r>
          </a:p>
          <a:p>
            <a:endParaRPr lang="en-GB"/>
          </a:p>
          <a:p>
            <a:endParaRPr lang="en-GB"/>
          </a:p>
          <a:p>
            <a:r>
              <a:rPr lang="en-GB"/>
              <a:t>What is needed before hand for CYP to feel that they can set a research question?</a:t>
            </a:r>
          </a:p>
          <a:p>
            <a:pPr algn="l"/>
            <a:endParaRPr lang="en-GB" b="0" i="0">
              <a:solidFill>
                <a:srgbClr val="666666"/>
              </a:solidFill>
              <a:effectLst/>
              <a:latin typeface="Lato" panose="020F0502020204030203" pitchFamily="34" charset="0"/>
            </a:endParaRPr>
          </a:p>
          <a:p>
            <a:pPr algn="l"/>
            <a:r>
              <a:rPr lang="en-GB" b="0" i="0">
                <a:solidFill>
                  <a:srgbClr val="666666"/>
                </a:solidFill>
                <a:effectLst/>
                <a:latin typeface="Lato" panose="020F0502020204030203" pitchFamily="34" charset="0"/>
              </a:rPr>
              <a:t>Ro be part of an organised youth advisory/ child and parent board</a:t>
            </a:r>
          </a:p>
          <a:p>
            <a:pPr algn="l"/>
            <a:r>
              <a:rPr lang="en-GB" b="0" i="0">
                <a:solidFill>
                  <a:srgbClr val="666666"/>
                </a:solidFill>
                <a:effectLst/>
                <a:latin typeface="Lato" panose="020F0502020204030203" pitchFamily="34" charset="0"/>
              </a:rPr>
              <a:t>They would need relationships to those who can effect change</a:t>
            </a:r>
          </a:p>
          <a:p>
            <a:pPr algn="l"/>
            <a:r>
              <a:rPr lang="en-GB" b="0" i="0">
                <a:solidFill>
                  <a:srgbClr val="666666"/>
                </a:solidFill>
                <a:effectLst/>
                <a:latin typeface="Lato" panose="020F0502020204030203" pitchFamily="34" charset="0"/>
              </a:rPr>
              <a:t>Needs to be a rights respecting study with researchers that understand how to connect with CYP.</a:t>
            </a:r>
          </a:p>
          <a:p>
            <a:pPr algn="l"/>
            <a:endParaRPr lang="en-GB" b="0" i="0">
              <a:solidFill>
                <a:srgbClr val="666666"/>
              </a:solidFill>
              <a:effectLst/>
              <a:latin typeface="Lato" panose="020F0502020204030203" pitchFamily="34" charset="0"/>
            </a:endParaRPr>
          </a:p>
          <a:p>
            <a:pPr algn="l"/>
            <a:r>
              <a:rPr lang="en-GB" b="0" i="0">
                <a:solidFill>
                  <a:srgbClr val="666666"/>
                </a:solidFill>
                <a:effectLst/>
                <a:latin typeface="Lato" panose="020F0502020204030203" pitchFamily="34" charset="0"/>
              </a:rPr>
              <a:t>Our researchers worked with young people who have received care from Child and Adolescent Mental Health Services (CAMHS), the NHS services that assess and treat young people with emotional, behavioural or mental health difficulties, to identify the research questions which could help to shape future research and provide the most appropriate help and support and improve services.</a:t>
            </a:r>
          </a:p>
          <a:p>
            <a:pPr algn="l"/>
            <a:r>
              <a:rPr lang="en-GB" b="1" i="0">
                <a:solidFill>
                  <a:srgbClr val="2A2A2A"/>
                </a:solidFill>
                <a:effectLst/>
                <a:latin typeface="Lato" panose="020F0502020204030203" pitchFamily="34" charset="0"/>
              </a:rPr>
              <a:t>“Is there a link between waiting time and admissions?”</a:t>
            </a:r>
          </a:p>
          <a:p>
            <a:pPr algn="l"/>
            <a:r>
              <a:rPr lang="en-GB" b="0" i="0">
                <a:solidFill>
                  <a:srgbClr val="666666"/>
                </a:solidFill>
                <a:effectLst/>
                <a:latin typeface="Lato" panose="020F0502020204030203" pitchFamily="34" charset="0"/>
              </a:rPr>
              <a:t>The project, a research collaboration with </a:t>
            </a:r>
            <a:r>
              <a:rPr lang="en-GB" b="0" i="0" u="none" strike="noStrike">
                <a:solidFill>
                  <a:srgbClr val="2A2A2A"/>
                </a:solidFill>
                <a:effectLst/>
                <a:latin typeface="Lato" panose="020F0502020204030203" pitchFamily="34" charset="0"/>
                <a:hlinkClick r:id="rId3"/>
              </a:rPr>
              <a:t>Devon Partnership NHS Trust</a:t>
            </a:r>
            <a:r>
              <a:rPr lang="en-GB" b="0" i="0">
                <a:solidFill>
                  <a:srgbClr val="666666"/>
                </a:solidFill>
                <a:effectLst/>
                <a:latin typeface="Lato" panose="020F0502020204030203" pitchFamily="34" charset="0"/>
              </a:rPr>
              <a:t> and the </a:t>
            </a:r>
            <a:r>
              <a:rPr lang="en-GB" b="0" i="0" u="none" strike="noStrike">
                <a:solidFill>
                  <a:srgbClr val="2A2A2A"/>
                </a:solidFill>
                <a:effectLst/>
                <a:latin typeface="Lato" panose="020F0502020204030203" pitchFamily="34" charset="0"/>
                <a:hlinkClick r:id="rId4"/>
              </a:rPr>
              <a:t>National Institute for Health Research Clinical Research Network South West</a:t>
            </a:r>
            <a:r>
              <a:rPr lang="en-GB" b="0" i="0">
                <a:solidFill>
                  <a:srgbClr val="666666"/>
                </a:solidFill>
                <a:effectLst/>
                <a:latin typeface="Lato" panose="020F0502020204030203" pitchFamily="34" charset="0"/>
              </a:rPr>
              <a:t>, is called Child and Adolescent Mental Health Services Research Inspired by Service Experts (CAMHS RISE). It was inspired by a young service user asking about a link between CAMHS waiting times and inpatient admissions. To find an answer a trainee Clinical Psychologist carried out a literature review and service evaluation, the results from which will be available soon.</a:t>
            </a:r>
          </a:p>
          <a:p>
            <a:pPr algn="l"/>
            <a:r>
              <a:rPr lang="en-GB" b="0" i="0">
                <a:solidFill>
                  <a:srgbClr val="666666"/>
                </a:solidFill>
                <a:effectLst/>
                <a:latin typeface="Lato" panose="020F0502020204030203" pitchFamily="34" charset="0"/>
              </a:rPr>
              <a:t>Now the collaborative research project, part of the </a:t>
            </a:r>
            <a:r>
              <a:rPr lang="en-GB" b="0" i="0" u="none" strike="noStrike">
                <a:solidFill>
                  <a:srgbClr val="2A2A2A"/>
                </a:solidFill>
                <a:effectLst/>
                <a:latin typeface="Lato" panose="020F0502020204030203" pitchFamily="34" charset="0"/>
                <a:hlinkClick r:id="rId5"/>
              </a:rPr>
              <a:t>Peninsula Mental Health Research Initiative</a:t>
            </a:r>
            <a:r>
              <a:rPr lang="en-GB" b="0" i="0">
                <a:solidFill>
                  <a:srgbClr val="666666"/>
                </a:solidFill>
                <a:effectLst/>
                <a:latin typeface="Lato" panose="020F0502020204030203" pitchFamily="34" charset="0"/>
              </a:rPr>
              <a:t>, hopes to develop an infrastructure to improve this process, making it possible for questions like this, generated by service users, parents, carers, and staff, to be shared with researchers. Researchers will then be able to use them to develop bids for research funding as well as store them for use by clinical trainee psychologists to evaluate CAMHS services.</a:t>
            </a:r>
          </a:p>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16</a:t>
            </a:fld>
            <a:endParaRPr lang="en-GB"/>
          </a:p>
        </p:txBody>
      </p:sp>
    </p:spTree>
    <p:extLst>
      <p:ext uri="{BB962C8B-B14F-4D97-AF65-F5344CB8AC3E}">
        <p14:creationId xmlns:p14="http://schemas.microsoft.com/office/powerpoint/2010/main" val="3649582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total, 19,737 children and young people participated in the January 2021 Coronavirus and Me consultation</a:t>
            </a:r>
          </a:p>
          <a:p>
            <a:endParaRPr lang="en-GB"/>
          </a:p>
          <a:p>
            <a:r>
              <a:rPr lang="en-GB"/>
              <a:t>The survey was open bilingually to ages 7-18 and took three forms: a version for 12-18s, a slightly shorter and simpler version for 7-11s and an accessible version with symbols to assist reading for 7-18s. o We also made available an option to share views using pictures or words that was mainly aimed at 3-7s but also available to older children who preferred to communicate in that way. o We used similar methods of distribution and promotion to diverse groups as in the first Coronavirus and Me survey.</a:t>
            </a:r>
          </a:p>
          <a:p>
            <a:endParaRPr lang="en-GB"/>
          </a:p>
          <a:p>
            <a:r>
              <a:rPr lang="en-GB"/>
              <a:t>The survey was open bilingually to ages 7-18 and took three forms: a version for 12-18s, a slightly shorter and simpler version for 7-11s and an accessible version with symbols to assist reading for 7-18s. o We also made available an option to share views using pictures or words that was mainly aimed at 3-7s but also available to older children who preferred to communicate in that way. o We used similar methods of distribution and promotion to diverse groups as in the first Coronavirus and Me survey. </a:t>
            </a:r>
          </a:p>
          <a:p>
            <a:endParaRPr lang="en-GB"/>
          </a:p>
          <a:p>
            <a:r>
              <a:rPr lang="en-GB"/>
              <a:t>The survey asked a number of questions relating to feelings and safety. During the survey children had access to information about how to seek help if they needed it. On submitting the survey, children arrived at the Children’s Commissioner’s Information Hub webpage, which contains information about ways of accessing help as well as advice on rights, mental health and safety. All free-text comments were read by members of the Children’s Commissioner’s team on a daily basis and any comments that gave rise to concerns about safety were highlighted and we checked whether the child had volunteered any identifying information. On two occasions a young person submitted a name along with some safety concerns and we made an immediate referral to local safeguarding services. In writing the mental health and wellbeing sections of this report, particularly any references to self-harm, we have followed Samaritans’ advice. </a:t>
            </a:r>
          </a:p>
        </p:txBody>
      </p:sp>
      <p:sp>
        <p:nvSpPr>
          <p:cNvPr id="4" name="Slide Number Placeholder 3"/>
          <p:cNvSpPr>
            <a:spLocks noGrp="1"/>
          </p:cNvSpPr>
          <p:nvPr>
            <p:ph type="sldNum" sz="quarter" idx="5"/>
          </p:nvPr>
        </p:nvSpPr>
        <p:spPr/>
        <p:txBody>
          <a:bodyPr/>
          <a:lstStyle/>
          <a:p>
            <a:fld id="{A7DC8BCD-C757-441B-97B7-5DF40ABB4806}" type="slidenum">
              <a:rPr lang="en-GB" smtClean="0"/>
              <a:t>17</a:t>
            </a:fld>
            <a:endParaRPr lang="en-GB"/>
          </a:p>
        </p:txBody>
      </p:sp>
    </p:spTree>
    <p:extLst>
      <p:ext uri="{BB962C8B-B14F-4D97-AF65-F5344CB8AC3E}">
        <p14:creationId xmlns:p14="http://schemas.microsoft.com/office/powerpoint/2010/main" val="394283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333333"/>
                </a:solidFill>
                <a:effectLst/>
                <a:latin typeface="Open Sans" panose="020B0606030504020204" pitchFamily="34" charset="0"/>
              </a:rPr>
              <a:t>Fasetta</a:t>
            </a:r>
            <a:r>
              <a:rPr lang="en-GB" b="0" i="0">
                <a:solidFill>
                  <a:srgbClr val="333333"/>
                </a:solidFill>
                <a:effectLst/>
                <a:latin typeface="Open Sans" panose="020B0606030504020204" pitchFamily="34" charset="0"/>
              </a:rPr>
              <a:t> (2016) </a:t>
            </a:r>
          </a:p>
          <a:p>
            <a:endParaRPr lang="en-GB" b="0" i="0">
              <a:solidFill>
                <a:srgbClr val="333333"/>
              </a:solidFill>
              <a:effectLst/>
              <a:latin typeface="Open Sans" panose="020B0606030504020204" pitchFamily="34" charset="0"/>
            </a:endParaRPr>
          </a:p>
          <a:p>
            <a:r>
              <a:rPr lang="en-GB" b="0" i="0">
                <a:solidFill>
                  <a:srgbClr val="333333"/>
                </a:solidFill>
                <a:effectLst/>
                <a:latin typeface="Open Sans" panose="020B0606030504020204" pitchFamily="34" charset="0"/>
              </a:rPr>
              <a:t>Engaging children as active participants in research on matters that are of direct relevance to their experiences and interests can help to redress the lack of visibility of young people’s understandings (</a:t>
            </a:r>
            <a:r>
              <a:rPr lang="en-GB" b="0" i="0" err="1">
                <a:solidFill>
                  <a:srgbClr val="333333"/>
                </a:solidFill>
                <a:effectLst/>
                <a:latin typeface="Open Sans" panose="020B0606030504020204" pitchFamily="34" charset="0"/>
              </a:rPr>
              <a:t>Kesby</a:t>
            </a:r>
            <a:r>
              <a:rPr lang="en-GB" b="0" i="0">
                <a:solidFill>
                  <a:srgbClr val="333333"/>
                </a:solidFill>
                <a:effectLst/>
                <a:latin typeface="Open Sans" panose="020B0606030504020204" pitchFamily="34" charset="0"/>
              </a:rPr>
              <a:t> </a:t>
            </a:r>
            <a:r>
              <a:rPr lang="en-GB" b="0" i="0" u="none" strike="noStrike">
                <a:solidFill>
                  <a:srgbClr val="10147E"/>
                </a:solidFill>
                <a:effectLst/>
                <a:latin typeface="Open Sans" panose="020B0606030504020204" pitchFamily="34" charset="0"/>
                <a:hlinkClick r:id="rId3"/>
              </a:rPr>
              <a:t>Citation2005</a:t>
            </a:r>
            <a:r>
              <a:rPr lang="en-GB" b="0" i="0">
                <a:solidFill>
                  <a:srgbClr val="333333"/>
                </a:solidFill>
                <a:effectLst/>
                <a:latin typeface="Open Sans" panose="020B0606030504020204" pitchFamily="34" charset="0"/>
              </a:rPr>
              <a:t>) in social research. Researchers whose work is overtly informed by the sociology of childhood paradigm (e.g. Greene and Hill </a:t>
            </a:r>
            <a:r>
              <a:rPr lang="en-GB" b="0" i="0" u="none" strike="noStrike">
                <a:solidFill>
                  <a:srgbClr val="10147E"/>
                </a:solidFill>
                <a:effectLst/>
                <a:latin typeface="Open Sans" panose="020B0606030504020204" pitchFamily="34" charset="0"/>
                <a:hlinkClick r:id="rId3"/>
              </a:rPr>
              <a:t>Citation2004</a:t>
            </a:r>
            <a:r>
              <a:rPr lang="en-GB" b="0" i="0">
                <a:solidFill>
                  <a:srgbClr val="333333"/>
                </a:solidFill>
                <a:effectLst/>
                <a:latin typeface="Open Sans" panose="020B0606030504020204" pitchFamily="34" charset="0"/>
              </a:rPr>
              <a:t>; </a:t>
            </a:r>
            <a:r>
              <a:rPr lang="en-GB" b="0" i="0" err="1">
                <a:solidFill>
                  <a:srgbClr val="333333"/>
                </a:solidFill>
                <a:effectLst/>
                <a:latin typeface="Open Sans" panose="020B0606030504020204" pitchFamily="34" charset="0"/>
              </a:rPr>
              <a:t>Darbyshire</a:t>
            </a:r>
            <a:r>
              <a:rPr lang="en-GB" b="0" i="0">
                <a:solidFill>
                  <a:srgbClr val="333333"/>
                </a:solidFill>
                <a:effectLst/>
                <a:latin typeface="Open Sans" panose="020B0606030504020204" pitchFamily="34" charset="0"/>
              </a:rPr>
              <a:t>, MacDougall, and Schiller </a:t>
            </a:r>
            <a:r>
              <a:rPr lang="en-GB" b="0" i="0" u="none" strike="noStrike">
                <a:solidFill>
                  <a:srgbClr val="10147E"/>
                </a:solidFill>
                <a:effectLst/>
                <a:latin typeface="Open Sans" panose="020B0606030504020204" pitchFamily="34" charset="0"/>
                <a:hlinkClick r:id="rId3"/>
              </a:rPr>
              <a:t>Citation2005</a:t>
            </a:r>
            <a:r>
              <a:rPr lang="en-GB" b="0" i="0">
                <a:solidFill>
                  <a:srgbClr val="333333"/>
                </a:solidFill>
                <a:effectLst/>
                <a:latin typeface="Open Sans" panose="020B0606030504020204" pitchFamily="34" charset="0"/>
              </a:rPr>
              <a:t>; </a:t>
            </a:r>
            <a:r>
              <a:rPr lang="en-GB" b="0" i="0" err="1">
                <a:solidFill>
                  <a:srgbClr val="333333"/>
                </a:solidFill>
                <a:effectLst/>
                <a:latin typeface="Open Sans" panose="020B0606030504020204" pitchFamily="34" charset="0"/>
              </a:rPr>
              <a:t>Langevang</a:t>
            </a:r>
            <a:r>
              <a:rPr lang="en-GB" b="0" i="0">
                <a:solidFill>
                  <a:srgbClr val="333333"/>
                </a:solidFill>
                <a:effectLst/>
                <a:latin typeface="Open Sans" panose="020B0606030504020204" pitchFamily="34" charset="0"/>
              </a:rPr>
              <a:t> </a:t>
            </a:r>
            <a:r>
              <a:rPr lang="en-GB" b="0" i="0" u="none" strike="noStrike">
                <a:solidFill>
                  <a:srgbClr val="10147E"/>
                </a:solidFill>
                <a:effectLst/>
                <a:latin typeface="Open Sans" panose="020B0606030504020204" pitchFamily="34" charset="0"/>
                <a:hlinkClick r:id="rId3"/>
              </a:rPr>
              <a:t>Citation2007</a:t>
            </a:r>
            <a:r>
              <a:rPr lang="en-GB" b="0" i="0">
                <a:solidFill>
                  <a:srgbClr val="333333"/>
                </a:solidFill>
                <a:effectLst/>
                <a:latin typeface="Open Sans" panose="020B0606030504020204" pitchFamily="34" charset="0"/>
              </a:rPr>
              <a:t>) have coupled more traditional data collection strategies with participatory techniques (e.g. art-based and visual techniques) in order to gather an insight into children’s cultures and understandings. Participatory techniques may allow for more active involvement of young people in the inquiry process and can help to create a collaborative research environment, thus contributing to redress the power imbalance embedded in the adult–child interaction (Young and Barrett </a:t>
            </a:r>
            <a:r>
              <a:rPr lang="en-GB" b="0" i="0" u="none" strike="noStrike">
                <a:solidFill>
                  <a:srgbClr val="10147E"/>
                </a:solidFill>
                <a:effectLst/>
                <a:latin typeface="Open Sans" panose="020B0606030504020204" pitchFamily="34" charset="0"/>
                <a:hlinkClick r:id="rId3"/>
              </a:rPr>
              <a:t>Citation2001</a:t>
            </a:r>
            <a:r>
              <a:rPr lang="en-GB" b="0" i="0">
                <a:solidFill>
                  <a:srgbClr val="333333"/>
                </a:solidFill>
                <a:effectLst/>
                <a:latin typeface="Open Sans" panose="020B0606030504020204" pitchFamily="34" charset="0"/>
              </a:rPr>
              <a:t>; Punch </a:t>
            </a:r>
            <a:r>
              <a:rPr lang="en-GB" b="0" i="0" u="none" strike="noStrike">
                <a:solidFill>
                  <a:srgbClr val="10147E"/>
                </a:solidFill>
                <a:effectLst/>
                <a:latin typeface="Open Sans" panose="020B0606030504020204" pitchFamily="34" charset="0"/>
                <a:hlinkClick r:id="rId3"/>
              </a:rPr>
              <a:t>Citation2002</a:t>
            </a:r>
            <a:r>
              <a:rPr lang="en-GB" b="0" i="0">
                <a:solidFill>
                  <a:srgbClr val="333333"/>
                </a:solidFill>
                <a:effectLst/>
                <a:latin typeface="Open Sans" panose="020B0606030504020204" pitchFamily="34" charset="0"/>
              </a:rPr>
              <a:t>; </a:t>
            </a:r>
            <a:r>
              <a:rPr lang="en-GB" b="0" i="0" err="1">
                <a:solidFill>
                  <a:srgbClr val="333333"/>
                </a:solidFill>
                <a:effectLst/>
                <a:latin typeface="Open Sans" panose="020B0606030504020204" pitchFamily="34" charset="0"/>
              </a:rPr>
              <a:t>Kesby</a:t>
            </a:r>
            <a:r>
              <a:rPr lang="en-GB" b="0" i="0">
                <a:solidFill>
                  <a:srgbClr val="333333"/>
                </a:solidFill>
                <a:effectLst/>
                <a:latin typeface="Open Sans" panose="020B0606030504020204" pitchFamily="34" charset="0"/>
              </a:rPr>
              <a:t> </a:t>
            </a:r>
            <a:r>
              <a:rPr lang="en-GB" b="0" i="0" u="none" strike="noStrike">
                <a:solidFill>
                  <a:srgbClr val="10147E"/>
                </a:solidFill>
                <a:effectLst/>
                <a:latin typeface="Open Sans" panose="020B0606030504020204" pitchFamily="34" charset="0"/>
                <a:hlinkClick r:id="rId3"/>
              </a:rPr>
              <a:t>Citation2005</a:t>
            </a:r>
            <a:r>
              <a:rPr lang="en-GB" b="0" i="0">
                <a:solidFill>
                  <a:srgbClr val="333333"/>
                </a:solidFill>
                <a:effectLst/>
                <a:latin typeface="Open Sans" panose="020B0606030504020204" pitchFamily="34" charset="0"/>
              </a:rPr>
              <a:t>, </a:t>
            </a:r>
            <a:r>
              <a:rPr lang="en-GB" b="0" i="0" u="none" strike="noStrike">
                <a:solidFill>
                  <a:srgbClr val="10147E"/>
                </a:solidFill>
                <a:effectLst/>
                <a:latin typeface="Open Sans" panose="020B0606030504020204" pitchFamily="34" charset="0"/>
                <a:hlinkClick r:id="rId3"/>
              </a:rPr>
              <a:t>Citation2007</a:t>
            </a:r>
            <a:r>
              <a:rPr lang="en-GB" b="0" i="0">
                <a:solidFill>
                  <a:srgbClr val="333333"/>
                </a:solidFill>
                <a:effectLst/>
                <a:latin typeface="Open Sans" panose="020B0606030504020204" pitchFamily="34" charset="0"/>
              </a:rPr>
              <a:t>; O’Kane </a:t>
            </a:r>
            <a:r>
              <a:rPr lang="en-GB" b="0" i="0" u="none" strike="noStrike">
                <a:solidFill>
                  <a:srgbClr val="10147E"/>
                </a:solidFill>
                <a:effectLst/>
                <a:latin typeface="Open Sans" panose="020B0606030504020204" pitchFamily="34" charset="0"/>
                <a:hlinkClick r:id="rId3"/>
              </a:rPr>
              <a:t>Citation2008</a:t>
            </a:r>
            <a:r>
              <a:rPr lang="en-GB" b="0" i="0">
                <a:solidFill>
                  <a:srgbClr val="333333"/>
                </a:solidFill>
                <a:effectLst/>
                <a:latin typeface="Open Sans" panose="020B0606030504020204" pitchFamily="34" charset="0"/>
              </a:rPr>
              <a:t>). As some authors argue, this does not necessarily lead to effective participation and the risk of tokenism needs to be acknowledged, in particular when participation is reduced to a set of techniques (Cahill </a:t>
            </a:r>
            <a:r>
              <a:rPr lang="en-GB" b="0" i="0" u="none" strike="noStrike">
                <a:solidFill>
                  <a:srgbClr val="10147E"/>
                </a:solidFill>
                <a:effectLst/>
                <a:latin typeface="Open Sans" panose="020B0606030504020204" pitchFamily="34" charset="0"/>
                <a:hlinkClick r:id="rId3"/>
              </a:rPr>
              <a:t>Citation2007</a:t>
            </a:r>
            <a:r>
              <a:rPr lang="en-GB" b="0" i="0">
                <a:solidFill>
                  <a:srgbClr val="333333"/>
                </a:solidFill>
                <a:effectLst/>
                <a:latin typeface="Open Sans" panose="020B0606030504020204" pitchFamily="34" charset="0"/>
              </a:rPr>
              <a:t>). </a:t>
            </a:r>
            <a:endParaRPr lang="en-GB"/>
          </a:p>
          <a:p>
            <a:endParaRPr lang="en-GB"/>
          </a:p>
          <a:p>
            <a:endParaRPr lang="en-GB"/>
          </a:p>
          <a:p>
            <a:endParaRPr lang="en-GB"/>
          </a:p>
          <a:p>
            <a:r>
              <a:rPr lang="en-GB"/>
              <a:t>Arts based research includes:</a:t>
            </a:r>
          </a:p>
          <a:p>
            <a:endParaRPr lang="en-GB"/>
          </a:p>
          <a:p>
            <a:r>
              <a:rPr lang="en-GB"/>
              <a:t>Photovoice / blogs/ tick </a:t>
            </a:r>
            <a:r>
              <a:rPr lang="en-GB" err="1"/>
              <a:t>tok</a:t>
            </a:r>
            <a:r>
              <a:rPr lang="en-GB"/>
              <a:t>/ photography</a:t>
            </a:r>
          </a:p>
          <a:p>
            <a:r>
              <a:rPr lang="en-GB"/>
              <a:t>Photo / visual-elicitation</a:t>
            </a:r>
          </a:p>
          <a:p>
            <a:r>
              <a:rPr lang="en-GB"/>
              <a:t>Body mapping</a:t>
            </a:r>
          </a:p>
          <a:p>
            <a:r>
              <a:rPr lang="en-GB"/>
              <a:t>Digital storytelling</a:t>
            </a:r>
          </a:p>
          <a:p>
            <a:r>
              <a:rPr lang="en-GB"/>
              <a:t>Filmmaking</a:t>
            </a:r>
          </a:p>
          <a:p>
            <a:r>
              <a:rPr lang="en-GB"/>
              <a:t>Song writing</a:t>
            </a:r>
          </a:p>
          <a:p>
            <a:r>
              <a:rPr lang="en-GB"/>
              <a:t>Poetry</a:t>
            </a:r>
          </a:p>
          <a:p>
            <a:endParaRPr lang="en-GB"/>
          </a:p>
          <a:p>
            <a:r>
              <a:rPr lang="en-GB" b="1"/>
              <a:t>Multimodal methods – Tatham - </a:t>
            </a:r>
            <a:r>
              <a:rPr lang="en-GB" b="1" err="1"/>
              <a:t>fashanu</a:t>
            </a:r>
            <a:endParaRPr lang="en-GB" b="1"/>
          </a:p>
          <a:p>
            <a:endParaRPr lang="en-GB"/>
          </a:p>
          <a:p>
            <a:r>
              <a:rPr lang="en-GB" b="0" i="0">
                <a:solidFill>
                  <a:srgbClr val="333333"/>
                </a:solidFill>
                <a:effectLst/>
                <a:latin typeface="Open Sans" panose="020B0606030504020204" pitchFamily="34" charset="0"/>
              </a:rPr>
              <a:t>The children perfected this movement and used it regularly in many different situations. During playtime, the children could be seen charging from one end of the playground to the other, performing the Spider-Man gesture as if they were shooting webs to the surrounding buildings to help them travel. The children also used the Spider-Man gesture as a greeting to one another as they passed in the classroom or in other spaces such as the dinner hall. The gesture also became a symbol for ‘spider’, so when the children were learning about insects, commonly named ‘minibeasts’ in Reception, they would use the Spider-Man gesture whenever the word or a picture of a spider appeared. While on the carpet, the children were supposed to be sitting quietly and paying attention to the teacher; however, the Spider-Man gesture gave the children the means to communicate subtly with each other without detection.</a:t>
            </a:r>
          </a:p>
          <a:p>
            <a:endParaRPr lang="en-GB" b="0" i="0">
              <a:solidFill>
                <a:srgbClr val="333333"/>
              </a:solidFill>
              <a:effectLst/>
              <a:latin typeface="Open Sans" panose="020B0606030504020204" pitchFamily="34" charset="0"/>
            </a:endParaRPr>
          </a:p>
          <a:p>
            <a:r>
              <a:rPr lang="en-GB" b="0" i="0">
                <a:solidFill>
                  <a:srgbClr val="333333"/>
                </a:solidFill>
                <a:effectLst/>
                <a:latin typeface="Open Sans" panose="020B0606030504020204" pitchFamily="34" charset="0"/>
              </a:rPr>
              <a:t>This article has demonstrated how comics were co-produced with the participants in order to enhance ethnographic research around young children’s multimodal communicative practices in a super-diverse, early years setting. The term ‘co-produced’ is used intentionally as it adopts the perspective that children are experts on their own lives (</a:t>
            </a:r>
            <a:r>
              <a:rPr lang="en-GB" b="0" i="0" u="sng" err="1">
                <a:solidFill>
                  <a:srgbClr val="006ACC"/>
                </a:solidFill>
                <a:effectLst/>
                <a:latin typeface="Open Sans" panose="020B0606030504020204" pitchFamily="34" charset="0"/>
                <a:hlinkClick r:id="rId4"/>
              </a:rPr>
              <a:t>Tisdall</a:t>
            </a:r>
            <a:r>
              <a:rPr lang="en-GB" b="0" i="0" u="sng">
                <a:solidFill>
                  <a:srgbClr val="006ACC"/>
                </a:solidFill>
                <a:effectLst/>
                <a:latin typeface="Open Sans" panose="020B0606030504020204" pitchFamily="34" charset="0"/>
                <a:hlinkClick r:id="rId4"/>
              </a:rPr>
              <a:t>, 2017</a:t>
            </a:r>
            <a:r>
              <a:rPr lang="en-GB" b="0" i="0">
                <a:solidFill>
                  <a:srgbClr val="333333"/>
                </a:solidFill>
                <a:effectLst/>
                <a:latin typeface="Open Sans" panose="020B0606030504020204" pitchFamily="34" charset="0"/>
              </a:rPr>
              <a:t>) yet simultaneously recognises that, ultimately, I played a part in creating the comics (</a:t>
            </a:r>
            <a:r>
              <a:rPr lang="en-GB" b="0" i="0" err="1">
                <a:solidFill>
                  <a:srgbClr val="333333"/>
                </a:solidFill>
                <a:effectLst/>
                <a:latin typeface="Open Sans" panose="020B0606030504020204" pitchFamily="34" charset="0"/>
              </a:rPr>
              <a:t>Facca</a:t>
            </a:r>
            <a:r>
              <a:rPr lang="en-GB" b="0" i="0">
                <a:solidFill>
                  <a:srgbClr val="333333"/>
                </a:solidFill>
                <a:effectLst/>
                <a:latin typeface="Open Sans" panose="020B0606030504020204" pitchFamily="34" charset="0"/>
              </a:rPr>
              <a:t> et al., 2020). The inclusion of children’s self-portraits meant the comics were more engaging and held greater personal significance for the participants. Consistent with the findings of previous visual research conducted with children (</a:t>
            </a:r>
            <a:r>
              <a:rPr lang="en-GB" b="0" i="0" u="sng">
                <a:solidFill>
                  <a:srgbClr val="006ACC"/>
                </a:solidFill>
                <a:effectLst/>
                <a:latin typeface="Open Sans" panose="020B0606030504020204" pitchFamily="34" charset="0"/>
                <a:hlinkClick r:id="rId5"/>
              </a:rPr>
              <a:t>Kaplan, 2008</a:t>
            </a:r>
            <a:r>
              <a:rPr lang="en-GB" b="0" i="0">
                <a:solidFill>
                  <a:srgbClr val="333333"/>
                </a:solidFill>
                <a:effectLst/>
                <a:latin typeface="Open Sans" panose="020B0606030504020204" pitchFamily="34" charset="0"/>
              </a:rPr>
              <a:t>; </a:t>
            </a:r>
            <a:r>
              <a:rPr lang="en-GB" b="0" i="0" u="sng">
                <a:solidFill>
                  <a:srgbClr val="006ACC"/>
                </a:solidFill>
                <a:effectLst/>
                <a:latin typeface="Open Sans" panose="020B0606030504020204" pitchFamily="34" charset="0"/>
                <a:hlinkClick r:id="rId6"/>
              </a:rPr>
              <a:t>Leitch, 2008</a:t>
            </a:r>
            <a:r>
              <a:rPr lang="en-GB" b="0" i="0">
                <a:solidFill>
                  <a:srgbClr val="333333"/>
                </a:solidFill>
                <a:effectLst/>
                <a:latin typeface="Open Sans" panose="020B0606030504020204" pitchFamily="34" charset="0"/>
              </a:rPr>
              <a:t>; </a:t>
            </a:r>
            <a:r>
              <a:rPr lang="en-GB" b="0" i="0" u="sng">
                <a:solidFill>
                  <a:srgbClr val="006ACC"/>
                </a:solidFill>
                <a:effectLst/>
                <a:latin typeface="Open Sans" panose="020B0606030504020204" pitchFamily="34" charset="0"/>
                <a:hlinkClick r:id="rId7"/>
              </a:rPr>
              <a:t>Noyes, 2008</a:t>
            </a:r>
            <a:r>
              <a:rPr lang="en-GB" b="0" i="0">
                <a:solidFill>
                  <a:srgbClr val="333333"/>
                </a:solidFill>
                <a:effectLst/>
                <a:latin typeface="Open Sans" panose="020B0606030504020204" pitchFamily="34" charset="0"/>
              </a:rPr>
              <a:t>; </a:t>
            </a:r>
            <a:r>
              <a:rPr lang="en-GB" b="0" i="0" u="sng">
                <a:solidFill>
                  <a:srgbClr val="006ACC"/>
                </a:solidFill>
                <a:effectLst/>
                <a:latin typeface="Open Sans" panose="020B0606030504020204" pitchFamily="34" charset="0"/>
                <a:hlinkClick r:id="rId8"/>
              </a:rPr>
              <a:t>Thomson, 2008</a:t>
            </a:r>
            <a:r>
              <a:rPr lang="en-GB" b="0" i="0">
                <a:solidFill>
                  <a:srgbClr val="333333"/>
                </a:solidFill>
                <a:effectLst/>
                <a:latin typeface="Open Sans" panose="020B0606030504020204" pitchFamily="34" charset="0"/>
              </a:rPr>
              <a:t>; </a:t>
            </a:r>
            <a:r>
              <a:rPr lang="en-GB" b="0" i="0" u="sng">
                <a:solidFill>
                  <a:srgbClr val="006ACC"/>
                </a:solidFill>
                <a:effectLst/>
                <a:latin typeface="Open Sans" panose="020B0606030504020204" pitchFamily="34" charset="0"/>
                <a:hlinkClick r:id="rId9"/>
              </a:rPr>
              <a:t>Walton and Niblett, 2012</a:t>
            </a:r>
            <a:r>
              <a:rPr lang="en-GB" b="0" i="0">
                <a:solidFill>
                  <a:srgbClr val="333333"/>
                </a:solidFill>
                <a:effectLst/>
                <a:latin typeface="Open Sans" panose="020B0606030504020204" pitchFamily="34" charset="0"/>
              </a:rPr>
              <a:t>), the comics opened up spaces for dialogue around the events that had been captured in the vignette, leading me to uncover deeper insights that were pertinent to the research. Using self-portraits mean the children were able to identify themselves in the comics, while maintaining the participants’ anonymity. Finally, the comics allowed the children to access my field notes as their format was easily understood by the children, regardless of their age or level of understanding.</a:t>
            </a:r>
          </a:p>
          <a:p>
            <a:endParaRPr lang="en-GB" b="0" i="0">
              <a:solidFill>
                <a:srgbClr val="333333"/>
              </a:solidFill>
              <a:effectLst/>
              <a:latin typeface="Open Sans" panose="020B0606030504020204" pitchFamily="34" charset="0"/>
            </a:endParaRPr>
          </a:p>
          <a:p>
            <a:endParaRPr lang="en-GB"/>
          </a:p>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19</a:t>
            </a:fld>
            <a:endParaRPr lang="en-GB"/>
          </a:p>
        </p:txBody>
      </p:sp>
    </p:spTree>
    <p:extLst>
      <p:ext uri="{BB962C8B-B14F-4D97-AF65-F5344CB8AC3E}">
        <p14:creationId xmlns:p14="http://schemas.microsoft.com/office/powerpoint/2010/main" val="4013983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21</a:t>
            </a:fld>
            <a:endParaRPr lang="en-GB"/>
          </a:p>
        </p:txBody>
      </p:sp>
    </p:spTree>
    <p:extLst>
      <p:ext uri="{BB962C8B-B14F-4D97-AF65-F5344CB8AC3E}">
        <p14:creationId xmlns:p14="http://schemas.microsoft.com/office/powerpoint/2010/main" val="2088877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141414"/>
                </a:solidFill>
                <a:effectLst/>
                <a:latin typeface="Montserrat" panose="00000500000000000000" pitchFamily="2" charset="0"/>
              </a:rPr>
              <a:t>You can download a pdf of the </a:t>
            </a:r>
            <a:r>
              <a:rPr lang="en-GB" b="0" i="0" u="none" strike="noStrike">
                <a:solidFill>
                  <a:srgbClr val="000000"/>
                </a:solidFill>
                <a:effectLst/>
                <a:latin typeface="Montserrat" panose="00000500000000000000" pitchFamily="2" charset="0"/>
                <a:hlinkClick r:id="rId3"/>
              </a:rPr>
              <a:t>ERIC</a:t>
            </a:r>
            <a:r>
              <a:rPr lang="en-GB" b="0" i="0">
                <a:solidFill>
                  <a:srgbClr val="141414"/>
                </a:solidFill>
                <a:effectLst/>
                <a:latin typeface="Montserrat" panose="00000500000000000000" pitchFamily="2" charset="0"/>
              </a:rPr>
              <a:t> guidance on </a:t>
            </a:r>
            <a:r>
              <a:rPr lang="en-GB" b="0" i="0" u="none" strike="noStrike">
                <a:solidFill>
                  <a:srgbClr val="000000"/>
                </a:solidFill>
                <a:effectLst/>
                <a:latin typeface="Montserrat" panose="00000500000000000000" pitchFamily="2" charset="0"/>
                <a:hlinkClick r:id="rId4"/>
              </a:rPr>
              <a:t>payment</a:t>
            </a:r>
            <a:r>
              <a:rPr lang="en-GB" b="0" i="0">
                <a:solidFill>
                  <a:srgbClr val="141414"/>
                </a:solidFill>
                <a:effectLst/>
                <a:latin typeface="Montserrat" panose="00000500000000000000" pitchFamily="2" charset="0"/>
              </a:rPr>
              <a:t> and compensation for </a:t>
            </a:r>
            <a:r>
              <a:rPr lang="en-GB" b="0" i="0" u="none" strike="noStrike">
                <a:solidFill>
                  <a:srgbClr val="000000"/>
                </a:solidFill>
                <a:effectLst/>
                <a:latin typeface="Montserrat" panose="00000500000000000000" pitchFamily="2" charset="0"/>
                <a:hlinkClick r:id="rId5"/>
              </a:rPr>
              <a:t>research</a:t>
            </a:r>
            <a:r>
              <a:rPr lang="en-GB" b="0" i="0">
                <a:solidFill>
                  <a:srgbClr val="141414"/>
                </a:solidFill>
                <a:effectLst/>
                <a:latin typeface="Montserrat" panose="00000500000000000000" pitchFamily="2" charset="0"/>
              </a:rPr>
              <a:t> involving </a:t>
            </a:r>
            <a:r>
              <a:rPr lang="en-GB" b="0" i="0" u="none" strike="noStrike">
                <a:solidFill>
                  <a:srgbClr val="000000"/>
                </a:solidFill>
                <a:effectLst/>
                <a:latin typeface="Montserrat" panose="00000500000000000000" pitchFamily="2" charset="0"/>
                <a:hlinkClick r:id="rId6"/>
              </a:rPr>
              <a:t>children</a:t>
            </a:r>
            <a:r>
              <a:rPr lang="en-GB" b="0" i="0">
                <a:solidFill>
                  <a:srgbClr val="141414"/>
                </a:solidFill>
                <a:effectLst/>
                <a:latin typeface="Montserrat" panose="00000500000000000000" pitchFamily="2" charset="0"/>
              </a:rPr>
              <a:t>. This is available in </a:t>
            </a:r>
            <a:r>
              <a:rPr lang="en-GB" b="0" i="0" u="none" strike="noStrike">
                <a:solidFill>
                  <a:srgbClr val="EC512F"/>
                </a:solidFill>
                <a:effectLst/>
                <a:latin typeface="Montserrat" panose="00000500000000000000" pitchFamily="2" charset="0"/>
                <a:hlinkClick r:id="rId7"/>
              </a:rPr>
              <a:t>English</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8"/>
              </a:rPr>
              <a:t>français</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9"/>
              </a:rPr>
              <a:t>español</a:t>
            </a:r>
            <a:r>
              <a:rPr lang="en-GB" b="0" i="0">
                <a:solidFill>
                  <a:srgbClr val="141414"/>
                </a:solidFill>
                <a:effectLst/>
                <a:latin typeface="Montserrat" panose="00000500000000000000" pitchFamily="2" charset="0"/>
              </a:rPr>
              <a:t>, </a:t>
            </a:r>
            <a:r>
              <a:rPr lang="ko-KR" altLang="en-US" b="0" i="0" u="none" strike="noStrike">
                <a:solidFill>
                  <a:srgbClr val="EC512F"/>
                </a:solidFill>
                <a:effectLst/>
                <a:latin typeface="Montserrat" panose="00000500000000000000" pitchFamily="2" charset="0"/>
                <a:hlinkClick r:id="rId10"/>
              </a:rPr>
              <a:t>한국어</a:t>
            </a:r>
            <a:r>
              <a:rPr lang="en-US" altLang="ko-KR"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11"/>
              </a:rPr>
              <a:t>Türkçe</a:t>
            </a:r>
            <a:r>
              <a:rPr lang="en-GB" b="0" i="0">
                <a:solidFill>
                  <a:srgbClr val="141414"/>
                </a:solidFill>
                <a:effectLst/>
                <a:latin typeface="Montserrat" panose="00000500000000000000" pitchFamily="2" charset="0"/>
              </a:rPr>
              <a:t> and </a:t>
            </a:r>
            <a:r>
              <a:rPr lang="en-GB" b="0" i="0" u="none" strike="noStrike">
                <a:solidFill>
                  <a:srgbClr val="EC512F"/>
                </a:solidFill>
                <a:effectLst/>
                <a:latin typeface="Montserrat" panose="00000500000000000000" pitchFamily="2" charset="0"/>
                <a:hlinkClick r:id="rId12"/>
              </a:rPr>
              <a:t>Bahasa Indonesia</a:t>
            </a:r>
            <a:r>
              <a:rPr lang="en-GB" b="0" i="0">
                <a:solidFill>
                  <a:srgbClr val="141414"/>
                </a:solidFill>
                <a:effectLst/>
                <a:latin typeface="Montserrat" panose="00000500000000000000" pitchFamily="2" charset="0"/>
              </a:rPr>
              <a:t>. Continue below for a summary in English. </a:t>
            </a:r>
          </a:p>
          <a:p>
            <a:pPr algn="l" fontAlgn="base"/>
            <a:r>
              <a:rPr lang="en-GB" b="0" i="0">
                <a:solidFill>
                  <a:srgbClr val="141414"/>
                </a:solidFill>
                <a:effectLst/>
                <a:latin typeface="Montserrat" panose="00000500000000000000" pitchFamily="2" charset="0"/>
              </a:rPr>
              <a:t>Four types of payment have been identified in research (</a:t>
            </a:r>
            <a:r>
              <a:rPr lang="en-GB" b="0" i="0" u="none" strike="noStrike" err="1">
                <a:solidFill>
                  <a:srgbClr val="EC512F"/>
                </a:solidFill>
                <a:effectLst/>
                <a:latin typeface="Montserrat" panose="00000500000000000000" pitchFamily="2" charset="0"/>
                <a:hlinkClick r:id="rId13"/>
              </a:rPr>
              <a:t>Avard</a:t>
            </a:r>
            <a:r>
              <a:rPr lang="en-GB" b="0" i="0" u="none" strike="noStrike">
                <a:solidFill>
                  <a:srgbClr val="EC512F"/>
                </a:solidFill>
                <a:effectLst/>
                <a:latin typeface="Montserrat" panose="00000500000000000000" pitchFamily="2" charset="0"/>
                <a:hlinkClick r:id="rId13"/>
              </a:rPr>
              <a:t> et al., 2011</a:t>
            </a:r>
            <a:r>
              <a:rPr lang="en-GB" b="0" i="0">
                <a:solidFill>
                  <a:srgbClr val="141414"/>
                </a:solidFill>
                <a:effectLst/>
                <a:latin typeface="Montserrat" panose="00000500000000000000" pitchFamily="2" charset="0"/>
              </a:rPr>
              <a:t>; </a:t>
            </a:r>
            <a:r>
              <a:rPr lang="en-GB" b="0" i="0" u="none" strike="noStrike">
                <a:solidFill>
                  <a:srgbClr val="EC512F"/>
                </a:solidFill>
                <a:effectLst/>
                <a:latin typeface="Montserrat" panose="00000500000000000000" pitchFamily="2" charset="0"/>
                <a:hlinkClick r:id="rId14"/>
              </a:rPr>
              <a:t>Wendler, </a:t>
            </a:r>
            <a:r>
              <a:rPr lang="en-GB" b="0" i="0" u="none" strike="noStrike" err="1">
                <a:solidFill>
                  <a:srgbClr val="EC512F"/>
                </a:solidFill>
                <a:effectLst/>
                <a:latin typeface="Montserrat" panose="00000500000000000000" pitchFamily="2" charset="0"/>
                <a:hlinkClick r:id="rId14"/>
              </a:rPr>
              <a:t>Rackoff</a:t>
            </a:r>
            <a:r>
              <a:rPr lang="en-GB" b="0" i="0" u="none" strike="noStrike">
                <a:solidFill>
                  <a:srgbClr val="EC512F"/>
                </a:solidFill>
                <a:effectLst/>
                <a:latin typeface="Montserrat" panose="00000500000000000000" pitchFamily="2" charset="0"/>
                <a:hlinkClick r:id="rId14"/>
              </a:rPr>
              <a:t>, Emanuel &amp; Grady, 2002</a:t>
            </a:r>
            <a:r>
              <a:rPr lang="en-GB" b="0" i="0">
                <a:solidFill>
                  <a:srgbClr val="141414"/>
                </a:solidFill>
                <a:effectLst/>
                <a:latin typeface="Montserrat" panose="00000500000000000000" pitchFamily="2" charset="0"/>
              </a:rPr>
              <a:t>): </a:t>
            </a:r>
          </a:p>
          <a:p>
            <a:pPr algn="l" fontAlgn="base"/>
            <a:r>
              <a:rPr lang="en-GB" b="0" i="0">
                <a:solidFill>
                  <a:srgbClr val="141414"/>
                </a:solidFill>
                <a:effectLst/>
                <a:latin typeface="Montserrat" panose="00000500000000000000" pitchFamily="2" charset="0"/>
              </a:rPr>
              <a:t>Each of these forms of payment require consideration and have ramifications for ethical practice. In general, </a:t>
            </a:r>
            <a:r>
              <a:rPr lang="en-GB" b="0" i="0" u="none" strike="noStrike">
                <a:solidFill>
                  <a:srgbClr val="000000"/>
                </a:solidFill>
                <a:effectLst/>
                <a:latin typeface="Montserrat" panose="00000500000000000000" pitchFamily="2" charset="0"/>
                <a:hlinkClick r:id="rId15"/>
              </a:rPr>
              <a:t>research participants</a:t>
            </a:r>
            <a:r>
              <a:rPr lang="en-GB" b="0" i="0">
                <a:solidFill>
                  <a:srgbClr val="141414"/>
                </a:solidFill>
                <a:effectLst/>
                <a:latin typeface="Montserrat" panose="00000500000000000000" pitchFamily="2" charset="0"/>
              </a:rPr>
              <a:t> should be appropriately reimbursed for any expenses, compensated for effort, time or lost income, and acknowledged for their contribution. However, payment should be avoided if it potentially pressures, coerces, bribes, persuades, controls, or causes economic or social disadvantage. Correspondingly, issues of payment, compensation and reciprocity can be complex and fraught, particularly when working across different cultural contexts. </a:t>
            </a:r>
          </a:p>
          <a:p>
            <a:pPr algn="l" fontAlgn="base"/>
            <a:r>
              <a:rPr lang="en-GB" b="0" i="0">
                <a:solidFill>
                  <a:srgbClr val="141414"/>
                </a:solidFill>
                <a:effectLst/>
                <a:latin typeface="Montserrat" panose="00000500000000000000" pitchFamily="2" charset="0"/>
              </a:rPr>
              <a:t>The ERIC Case studies (see below) offer insight into how other </a:t>
            </a:r>
            <a:r>
              <a:rPr lang="en-GB" b="0" i="0" u="none" strike="noStrike">
                <a:solidFill>
                  <a:srgbClr val="000000"/>
                </a:solidFill>
                <a:effectLst/>
                <a:latin typeface="Montserrat" panose="00000500000000000000" pitchFamily="2" charset="0"/>
                <a:hlinkClick r:id="rId16"/>
              </a:rPr>
              <a:t>researchers</a:t>
            </a:r>
            <a:r>
              <a:rPr lang="en-GB" b="0" i="0">
                <a:solidFill>
                  <a:srgbClr val="141414"/>
                </a:solidFill>
                <a:effectLst/>
                <a:latin typeface="Montserrat" panose="00000500000000000000" pitchFamily="2" charset="0"/>
              </a:rPr>
              <a:t> have navigated payment and compensation issues in different parts of the world.</a:t>
            </a:r>
          </a:p>
          <a:p>
            <a:pPr algn="l" fontAlgn="base"/>
            <a:endParaRPr lang="en-GB" b="0" i="0">
              <a:solidFill>
                <a:srgbClr val="FFFFFF"/>
              </a:solidFill>
              <a:effectLst/>
              <a:latin typeface="Montserrat" panose="00000500000000000000" pitchFamily="2" charset="0"/>
            </a:endParaRPr>
          </a:p>
          <a:p>
            <a:pPr algn="l" fontAlgn="base"/>
            <a:endParaRPr lang="en-GB" b="0" i="0">
              <a:solidFill>
                <a:srgbClr val="FFFFFF"/>
              </a:solidFill>
              <a:effectLst/>
              <a:latin typeface="Montserrat" panose="00000500000000000000" pitchFamily="2" charset="0"/>
            </a:endParaRPr>
          </a:p>
          <a:p>
            <a:pPr algn="l" fontAlgn="base"/>
            <a:r>
              <a:rPr lang="en-GB" b="0" i="0">
                <a:solidFill>
                  <a:srgbClr val="FFFFFF"/>
                </a:solidFill>
                <a:effectLst/>
                <a:latin typeface="Montserrat" panose="00000500000000000000" pitchFamily="2" charset="0"/>
              </a:rPr>
              <a:t>Keep the following best practice guidelines in mind:</a:t>
            </a:r>
            <a:endParaRPr lang="en-GB" b="0" i="0">
              <a:solidFill>
                <a:srgbClr val="EC512F"/>
              </a:solidFill>
              <a:effectLst/>
              <a:latin typeface="Montserrat" panose="00000500000000000000" pitchFamily="2" charset="0"/>
            </a:endParaRPr>
          </a:p>
          <a:p>
            <a:pPr algn="l" fontAlgn="base">
              <a:buFont typeface="Arial" panose="020B0604020202020204" pitchFamily="34" charset="0"/>
              <a:buChar char="•"/>
            </a:pPr>
            <a:r>
              <a:rPr lang="en-GB" b="0" i="0">
                <a:solidFill>
                  <a:srgbClr val="FFFFFF"/>
                </a:solidFill>
                <a:effectLst/>
                <a:latin typeface="Montserrat" panose="00000500000000000000" pitchFamily="2" charset="0"/>
              </a:rPr>
              <a:t>Ensure that any payment is not used to unduly bribe, coerce or pressure children or parents to participate in research, or influence the nature of their responses;</a:t>
            </a:r>
            <a:endParaRPr lang="en-GB" b="0" i="0">
              <a:solidFill>
                <a:srgbClr val="141414"/>
              </a:solidFill>
              <a:effectLst/>
              <a:latin typeface="Montserrat" panose="00000500000000000000" pitchFamily="2" charset="0"/>
            </a:endParaRPr>
          </a:p>
          <a:p>
            <a:pPr algn="l" fontAlgn="base">
              <a:buFont typeface="Arial" panose="020B0604020202020204" pitchFamily="34" charset="0"/>
              <a:buChar char="•"/>
            </a:pPr>
            <a:r>
              <a:rPr lang="en-GB" b="0" i="0">
                <a:solidFill>
                  <a:srgbClr val="FFFFFF"/>
                </a:solidFill>
                <a:effectLst/>
                <a:latin typeface="Montserrat" panose="00000500000000000000" pitchFamily="2" charset="0"/>
              </a:rPr>
              <a:t>Take social and cultural contexts into account and consult locally about payment and other forms of reciprocity in research;</a:t>
            </a:r>
            <a:endParaRPr lang="en-GB" b="0" i="0">
              <a:solidFill>
                <a:srgbClr val="141414"/>
              </a:solidFill>
              <a:effectLst/>
              <a:latin typeface="Montserrat" panose="00000500000000000000" pitchFamily="2" charset="0"/>
            </a:endParaRPr>
          </a:p>
          <a:p>
            <a:pPr algn="l" fontAlgn="base">
              <a:buFont typeface="Arial" panose="020B0604020202020204" pitchFamily="34" charset="0"/>
              <a:buChar char="•"/>
            </a:pPr>
            <a:r>
              <a:rPr lang="en-GB" b="0" i="0">
                <a:solidFill>
                  <a:srgbClr val="FFFFFF"/>
                </a:solidFill>
                <a:effectLst/>
                <a:latin typeface="Montserrat" panose="00000500000000000000" pitchFamily="2" charset="0"/>
              </a:rPr>
              <a:t>Be aware of the possibility of pre-existing expectations regarding research participation and the risk of associated disappointment, work to ensure that payment does not directly raise unrealistic expectations.</a:t>
            </a:r>
            <a:endParaRPr lang="en-GB" b="0" i="0">
              <a:solidFill>
                <a:srgbClr val="141414"/>
              </a:solidFill>
              <a:effectLst/>
              <a:latin typeface="Montserrat" panose="00000500000000000000" pitchFamily="2" charset="0"/>
            </a:endParaRPr>
          </a:p>
          <a:p>
            <a:pPr algn="l" fontAlgn="base"/>
            <a:r>
              <a:rPr lang="en-GB" b="0" i="0">
                <a:solidFill>
                  <a:srgbClr val="9F5E66"/>
                </a:solidFill>
                <a:effectLst/>
                <a:latin typeface="Montserrat" panose="00000500000000000000" pitchFamily="2" charset="0"/>
              </a:rPr>
              <a:t>Putting the Guidance into Practice: Reflexive Questions</a:t>
            </a:r>
            <a:endParaRPr lang="en-GB" b="0" i="0">
              <a:solidFill>
                <a:srgbClr val="EC512F"/>
              </a:solidFill>
              <a:effectLst/>
              <a:latin typeface="Montserrat" panose="00000500000000000000" pitchFamily="2" charset="0"/>
            </a:endParaRPr>
          </a:p>
          <a:p>
            <a:pPr algn="l" fontAlgn="base">
              <a:buFont typeface="Arial" panose="020B0604020202020204" pitchFamily="34" charset="0"/>
              <a:buChar char="•"/>
            </a:pPr>
            <a:r>
              <a:rPr lang="en-GB" b="0" i="0">
                <a:solidFill>
                  <a:srgbClr val="141414"/>
                </a:solidFill>
                <a:effectLst/>
                <a:latin typeface="Montserrat" panose="00000500000000000000" pitchFamily="2" charset="0"/>
              </a:rPr>
              <a:t>How will children’s participation be recognised and supported financially or otherwise?</a:t>
            </a:r>
          </a:p>
          <a:p>
            <a:pPr algn="l" fontAlgn="base">
              <a:buFont typeface="Arial" panose="020B0604020202020204" pitchFamily="34" charset="0"/>
              <a:buChar char="•"/>
            </a:pPr>
            <a:r>
              <a:rPr lang="en-GB" b="0" i="0">
                <a:solidFill>
                  <a:srgbClr val="141414"/>
                </a:solidFill>
                <a:effectLst/>
                <a:latin typeface="Montserrat" panose="00000500000000000000" pitchFamily="2" charset="0"/>
              </a:rPr>
              <a:t>How will you ensure that children’s participation will not conflict with other responsibilities they have related to their family’s economic wellbeing?</a:t>
            </a:r>
          </a:p>
          <a:p>
            <a:pPr algn="l" fontAlgn="base">
              <a:buFont typeface="Arial" panose="020B0604020202020204" pitchFamily="34" charset="0"/>
              <a:buChar char="•"/>
            </a:pPr>
            <a:r>
              <a:rPr lang="en-GB" b="0" i="0">
                <a:solidFill>
                  <a:srgbClr val="141414"/>
                </a:solidFill>
                <a:effectLst/>
                <a:latin typeface="Montserrat" panose="00000500000000000000" pitchFamily="2" charset="0"/>
              </a:rPr>
              <a:t>Will children or parents need any financial compensation (for example, for lost earnings) or reimbursement for costs associated with participation the research?</a:t>
            </a:r>
          </a:p>
          <a:p>
            <a:pPr algn="l" fontAlgn="base">
              <a:buFont typeface="Arial" panose="020B0604020202020204" pitchFamily="34" charset="0"/>
              <a:buChar char="•"/>
            </a:pPr>
            <a:r>
              <a:rPr lang="en-GB" b="0" i="0">
                <a:solidFill>
                  <a:srgbClr val="141414"/>
                </a:solidFill>
                <a:effectLst/>
                <a:latin typeface="Montserrat" panose="00000500000000000000" pitchFamily="2" charset="0"/>
              </a:rPr>
              <a:t>Will there be any appreciation payments for children’s participation in the research?</a:t>
            </a:r>
          </a:p>
          <a:p>
            <a:pPr algn="l" fontAlgn="base">
              <a:buFont typeface="Arial" panose="020B0604020202020204" pitchFamily="34" charset="0"/>
              <a:buChar char="•"/>
            </a:pPr>
            <a:r>
              <a:rPr lang="en-GB" b="0" i="0">
                <a:solidFill>
                  <a:srgbClr val="141414"/>
                </a:solidFill>
                <a:effectLst/>
                <a:latin typeface="Montserrat" panose="00000500000000000000" pitchFamily="2" charset="0"/>
              </a:rPr>
              <a:t>What form will any payment take (for example, money, food, gifts, educational materials) and who will receive the payment – the child, parents, community?</a:t>
            </a:r>
          </a:p>
          <a:p>
            <a:pPr algn="l" fontAlgn="base">
              <a:buFont typeface="Arial" panose="020B0604020202020204" pitchFamily="34" charset="0"/>
              <a:buChar char="•"/>
            </a:pPr>
            <a:r>
              <a:rPr lang="en-GB" b="0" i="0">
                <a:solidFill>
                  <a:srgbClr val="141414"/>
                </a:solidFill>
                <a:effectLst/>
                <a:latin typeface="Montserrat" panose="00000500000000000000" pitchFamily="2" charset="0"/>
              </a:rPr>
              <a:t>How and when will information on payment be disclosed? Will it be disclosed in the </a:t>
            </a:r>
            <a:r>
              <a:rPr lang="en-GB" b="0" i="0" u="none" strike="noStrike">
                <a:solidFill>
                  <a:srgbClr val="000000"/>
                </a:solidFill>
                <a:effectLst/>
                <a:latin typeface="Montserrat" panose="00000500000000000000" pitchFamily="2" charset="0"/>
                <a:hlinkClick r:id="rId17"/>
              </a:rPr>
              <a:t>consent</a:t>
            </a:r>
            <a:r>
              <a:rPr lang="en-GB" b="0" i="0">
                <a:solidFill>
                  <a:srgbClr val="141414"/>
                </a:solidFill>
                <a:effectLst/>
                <a:latin typeface="Montserrat" panose="00000500000000000000" pitchFamily="2" charset="0"/>
              </a:rPr>
              <a:t> process, after the children have agreed to participate, or at the end of the research?</a:t>
            </a:r>
          </a:p>
          <a:p>
            <a:pPr algn="l" fontAlgn="base">
              <a:buFont typeface="Arial" panose="020B0604020202020204" pitchFamily="34" charset="0"/>
              <a:buChar char="•"/>
            </a:pPr>
            <a:r>
              <a:rPr lang="en-GB" b="0" i="0">
                <a:solidFill>
                  <a:srgbClr val="141414"/>
                </a:solidFill>
                <a:effectLst/>
                <a:latin typeface="Montserrat" panose="00000500000000000000" pitchFamily="2" charset="0"/>
              </a:rPr>
              <a:t>Have payments associated with children’s participation been factored into the research costs?</a:t>
            </a:r>
          </a:p>
          <a:p>
            <a:pPr algn="l" fontAlgn="base">
              <a:buFont typeface="Arial" panose="020B0604020202020204" pitchFamily="34" charset="0"/>
              <a:buNone/>
            </a:pPr>
            <a:endParaRPr lang="en-GB" b="0" i="0">
              <a:solidFill>
                <a:srgbClr val="141414"/>
              </a:solidFill>
              <a:effectLst/>
              <a:latin typeface="Montserrat" panose="00000500000000000000" pitchFamily="2" charset="0"/>
            </a:endParaRPr>
          </a:p>
          <a:p>
            <a:pPr algn="l" fontAlgn="base">
              <a:buFont typeface="Arial" panose="020B0604020202020204" pitchFamily="34" charset="0"/>
              <a:buNone/>
            </a:pPr>
            <a:r>
              <a:rPr lang="en-GB" b="0" i="0">
                <a:solidFill>
                  <a:srgbClr val="141414"/>
                </a:solidFill>
                <a:effectLst/>
                <a:latin typeface="Montserrat" panose="00000500000000000000" pitchFamily="2" charset="0"/>
              </a:rPr>
              <a:t>The timing of disclosing that payment will be made and of making the payment are issues that require consideration. Researchers may elect not to inform participants in advance that there will be an appreciation payment and give the payment or gift at the end of the </a:t>
            </a:r>
            <a:r>
              <a:rPr lang="en-GB" b="0" i="0" u="none" strike="noStrike">
                <a:solidFill>
                  <a:srgbClr val="000000"/>
                </a:solidFill>
                <a:effectLst/>
                <a:latin typeface="Montserrat" panose="00000500000000000000" pitchFamily="2" charset="0"/>
                <a:hlinkClick r:id="rId18"/>
              </a:rPr>
              <a:t>data</a:t>
            </a:r>
            <a:r>
              <a:rPr lang="en-GB" b="0" i="0">
                <a:solidFill>
                  <a:srgbClr val="141414"/>
                </a:solidFill>
                <a:effectLst/>
                <a:latin typeface="Montserrat" panose="00000500000000000000" pitchFamily="2" charset="0"/>
              </a:rPr>
              <a:t> collection, in order to ensure that it is not used to induce children and families to take part and impact on their freely given consent. In addition, delaying disclosure of payment can help reduce the occurrence of children trying to please the </a:t>
            </a:r>
            <a:r>
              <a:rPr lang="en-GB" b="0" i="0" u="none" strike="noStrike">
                <a:solidFill>
                  <a:srgbClr val="000000"/>
                </a:solidFill>
                <a:effectLst/>
                <a:latin typeface="Montserrat" panose="00000500000000000000" pitchFamily="2" charset="0"/>
                <a:hlinkClick r:id="rId16"/>
              </a:rPr>
              <a:t>researcher</a:t>
            </a:r>
            <a:r>
              <a:rPr lang="en-GB" b="0" i="0">
                <a:solidFill>
                  <a:srgbClr val="141414"/>
                </a:solidFill>
                <a:effectLst/>
                <a:latin typeface="Montserrat" panose="00000500000000000000" pitchFamily="2" charset="0"/>
              </a:rPr>
              <a:t> by telling them what they perceive would make them happy, rather than sharing their actual experiences and feelings. However, not informing participants about reimbursement and compensation payments in advance to the research taking place may negatively influence recruitment with participants choosing not to take part for financial reasons. This is particularly relevant in contexts in which children and/or families are economically dependent on income earned by the child.</a:t>
            </a:r>
          </a:p>
          <a:p>
            <a:pPr algn="l" fontAlgn="base">
              <a:buFont typeface="Arial" panose="020B0604020202020204" pitchFamily="34" charset="0"/>
              <a:buNone/>
            </a:pPr>
            <a:endParaRPr lang="en-GB" b="0" i="0">
              <a:solidFill>
                <a:srgbClr val="141414"/>
              </a:solidFill>
              <a:effectLst/>
              <a:latin typeface="Montserrat" panose="00000500000000000000" pitchFamily="2" charset="0"/>
            </a:endParaRPr>
          </a:p>
          <a:p>
            <a:pPr algn="l" fontAlgn="base">
              <a:buFont typeface="Arial" panose="020B0604020202020204" pitchFamily="34" charset="0"/>
              <a:buNone/>
            </a:pPr>
            <a:endParaRPr lang="en-GB" b="0" i="0">
              <a:solidFill>
                <a:srgbClr val="141414"/>
              </a:solidFill>
              <a:effectLst/>
              <a:latin typeface="Montserrat" panose="00000500000000000000" pitchFamily="2" charset="0"/>
            </a:endParaRPr>
          </a:p>
          <a:p>
            <a:pPr algn="l" fontAlgn="base"/>
            <a:r>
              <a:rPr lang="en-GB" b="0" i="0">
                <a:solidFill>
                  <a:srgbClr val="141414"/>
                </a:solidFill>
                <a:effectLst/>
                <a:latin typeface="Montserrat" panose="00000500000000000000" pitchFamily="2" charset="0"/>
              </a:rPr>
              <a:t>Careful consideration of the local social and cultural context is crucial in determining the nature of any payment or compensation for children’s participation in research. In some contexts, particularly those in which children are involved in the economic support of their family and/or live in poverty situations, participation in research takes children away from productive work that contributes to family well-being. Compensation is therefore necessary for the time in which children would have otherwise been earning money (</a:t>
            </a:r>
            <a:r>
              <a:rPr lang="en-GB" b="0" i="0" u="none" strike="noStrike">
                <a:solidFill>
                  <a:srgbClr val="EC512F"/>
                </a:solidFill>
                <a:effectLst/>
                <a:latin typeface="Montserrat" panose="00000500000000000000" pitchFamily="2" charset="0"/>
                <a:hlinkClick r:id="rId19"/>
              </a:rPr>
              <a:t>Porter et al., 2010</a:t>
            </a:r>
            <a:r>
              <a:rPr lang="en-GB" b="0" i="0">
                <a:solidFill>
                  <a:srgbClr val="141414"/>
                </a:solidFill>
                <a:effectLst/>
                <a:latin typeface="Montserrat" panose="00000500000000000000" pitchFamily="2" charset="0"/>
              </a:rPr>
              <a:t>; </a:t>
            </a:r>
            <a:r>
              <a:rPr lang="en-GB" b="0" i="0" u="none" strike="noStrike">
                <a:solidFill>
                  <a:srgbClr val="EC512F"/>
                </a:solidFill>
                <a:effectLst/>
                <a:latin typeface="Montserrat" panose="00000500000000000000" pitchFamily="2" charset="0"/>
                <a:hlinkClick r:id="rId20"/>
              </a:rPr>
              <a:t>Robson, Porter, Hampshire &amp; </a:t>
            </a:r>
            <a:r>
              <a:rPr lang="en-GB" b="0" i="0" u="none" strike="noStrike" err="1">
                <a:solidFill>
                  <a:srgbClr val="EC512F"/>
                </a:solidFill>
                <a:effectLst/>
                <a:latin typeface="Montserrat" panose="00000500000000000000" pitchFamily="2" charset="0"/>
                <a:hlinkClick r:id="rId20"/>
              </a:rPr>
              <a:t>Bourdillon</a:t>
            </a:r>
            <a:r>
              <a:rPr lang="en-GB" b="0" i="0" u="none" strike="noStrike">
                <a:solidFill>
                  <a:srgbClr val="EC512F"/>
                </a:solidFill>
                <a:effectLst/>
                <a:latin typeface="Montserrat" panose="00000500000000000000" pitchFamily="2" charset="0"/>
                <a:hlinkClick r:id="rId20"/>
              </a:rPr>
              <a:t>, 2009</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21"/>
              </a:rPr>
              <a:t>Vakaoti</a:t>
            </a:r>
            <a:r>
              <a:rPr lang="en-GB" b="0" i="0" u="none" strike="noStrike">
                <a:solidFill>
                  <a:srgbClr val="EC512F"/>
                </a:solidFill>
                <a:effectLst/>
                <a:latin typeface="Montserrat" panose="00000500000000000000" pitchFamily="2" charset="0"/>
                <a:hlinkClick r:id="rId21"/>
              </a:rPr>
              <a:t>, 2009</a:t>
            </a:r>
            <a:r>
              <a:rPr lang="en-GB" b="0" i="0">
                <a:solidFill>
                  <a:srgbClr val="141414"/>
                </a:solidFill>
                <a:effectLst/>
                <a:latin typeface="Montserrat" panose="00000500000000000000" pitchFamily="2" charset="0"/>
              </a:rPr>
              <a:t>) and important to ensure that participants are not exploited or disadvantaged in any way through their participation. In these contexts payment or financial compensation may be the most appropriate form of recompense.</a:t>
            </a:r>
          </a:p>
          <a:p>
            <a:pPr algn="l" fontAlgn="base"/>
            <a:r>
              <a:rPr lang="en-GB" b="0" i="0">
                <a:solidFill>
                  <a:srgbClr val="141414"/>
                </a:solidFill>
                <a:effectLst/>
                <a:latin typeface="Montserrat" panose="00000500000000000000" pitchFamily="2" charset="0"/>
              </a:rPr>
              <a:t>In some contexts, forms of compensation other than monetary may be more appropriate. These may include, for example, certificates of recognition, gifts or vouchers. While the </a:t>
            </a:r>
            <a:r>
              <a:rPr lang="en-GB" b="0" i="0" u="none" strike="noStrike">
                <a:solidFill>
                  <a:srgbClr val="000000"/>
                </a:solidFill>
                <a:effectLst/>
                <a:latin typeface="Montserrat" panose="00000500000000000000" pitchFamily="2" charset="0"/>
                <a:hlinkClick r:id="rId22"/>
              </a:rPr>
              <a:t>benefits</a:t>
            </a:r>
            <a:r>
              <a:rPr lang="en-GB" b="0" i="0">
                <a:solidFill>
                  <a:srgbClr val="141414"/>
                </a:solidFill>
                <a:effectLst/>
                <a:latin typeface="Montserrat" panose="00000500000000000000" pitchFamily="2" charset="0"/>
              </a:rPr>
              <a:t> of participating directly in research do not equate with or replace payment, it is worth bearing in mind that participation in research can have a formative value and a range of benefits that may be non-monetary. These might include learning about the findings, education, having an enjoyable experience, children knowing that their views and opinions are listened to and it may lead to further action, direct political/ economic betterment, and the opportunity to access resources. A range of issues related to ethical decision-making regarding the use of incentives are discussed in the </a:t>
            </a:r>
            <a:r>
              <a:rPr lang="en-GB" b="0" i="0" u="none" strike="noStrike">
                <a:solidFill>
                  <a:srgbClr val="EC512F"/>
                </a:solidFill>
                <a:effectLst/>
                <a:latin typeface="Montserrat" panose="00000500000000000000" pitchFamily="2" charset="0"/>
                <a:hlinkClick r:id="rId23"/>
              </a:rPr>
              <a:t>ERIC case study by Kathryn Seymour</a:t>
            </a:r>
            <a:r>
              <a:rPr lang="en-GB" b="0" i="0">
                <a:solidFill>
                  <a:srgbClr val="141414"/>
                </a:solidFill>
                <a:effectLst/>
                <a:latin typeface="Montserrat" panose="00000500000000000000" pitchFamily="2" charset="0"/>
              </a:rPr>
              <a:t>. A participation strategy was developed for use in the study with 12-18 year olds, reflecting the multiple layers of consideration given to the issue.</a:t>
            </a:r>
          </a:p>
          <a:p>
            <a:pPr algn="l" fontAlgn="base"/>
            <a:r>
              <a:rPr lang="en-GB" b="0" i="0">
                <a:solidFill>
                  <a:srgbClr val="141414"/>
                </a:solidFill>
                <a:effectLst/>
                <a:latin typeface="Montserrat" panose="00000500000000000000" pitchFamily="2" charset="0"/>
              </a:rPr>
              <a:t>Addressing compensation in locally specific ways requires researchers to reflect on cultural contexts about the value of people’s time, their willingness to undertake research activities, the reality of poverty and the capacity to miss work to talk to researchers (</a:t>
            </a:r>
            <a:r>
              <a:rPr lang="en-GB" b="0" i="0" u="none" strike="noStrike">
                <a:solidFill>
                  <a:srgbClr val="EC512F"/>
                </a:solidFill>
                <a:effectLst/>
                <a:latin typeface="Montserrat" panose="00000500000000000000" pitchFamily="2" charset="0"/>
                <a:hlinkClick r:id="rId24"/>
              </a:rPr>
              <a:t>Morrow, 2009</a:t>
            </a:r>
            <a:r>
              <a:rPr lang="en-GB" b="0" i="0">
                <a:solidFill>
                  <a:srgbClr val="141414"/>
                </a:solidFill>
                <a:effectLst/>
                <a:latin typeface="Montserrat" panose="00000500000000000000" pitchFamily="2" charset="0"/>
              </a:rPr>
              <a:t>). A critical issue for researchers therefore is finding avenues through which to access and consult with local communities of interest. These can be relatively informal or through more formal means, such as the establishment of community consultation boards (</a:t>
            </a:r>
            <a:r>
              <a:rPr lang="en-GB" b="0" i="0" u="none" strike="noStrike">
                <a:solidFill>
                  <a:srgbClr val="EC512F"/>
                </a:solidFill>
                <a:effectLst/>
                <a:latin typeface="Montserrat" panose="00000500000000000000" pitchFamily="2" charset="0"/>
                <a:hlinkClick r:id="rId25"/>
              </a:rPr>
              <a:t>Schenk &amp; Williamson, 2005</a:t>
            </a:r>
            <a:r>
              <a:rPr lang="en-GB" b="0" i="0">
                <a:solidFill>
                  <a:srgbClr val="141414"/>
                </a:solidFill>
                <a:effectLst/>
                <a:latin typeface="Montserrat" panose="00000500000000000000" pitchFamily="2" charset="0"/>
              </a:rPr>
              <a:t>). Local consultation also allows for transparency and accountability of the research process in the wider community and may facilitate the interpretation and </a:t>
            </a:r>
            <a:r>
              <a:rPr lang="en-GB" b="0" i="0" u="none" strike="noStrike">
                <a:solidFill>
                  <a:srgbClr val="000000"/>
                </a:solidFill>
                <a:effectLst/>
                <a:latin typeface="Montserrat" panose="00000500000000000000" pitchFamily="2" charset="0"/>
                <a:hlinkClick r:id="rId26"/>
              </a:rPr>
              <a:t>dissemination</a:t>
            </a:r>
            <a:r>
              <a:rPr lang="en-GB" b="0" i="0">
                <a:solidFill>
                  <a:srgbClr val="141414"/>
                </a:solidFill>
                <a:effectLst/>
                <a:latin typeface="Montserrat" panose="00000500000000000000" pitchFamily="2" charset="0"/>
              </a:rPr>
              <a:t> of results.</a:t>
            </a:r>
          </a:p>
          <a:p>
            <a:pPr algn="l" fontAlgn="base"/>
            <a:r>
              <a:rPr lang="en-GB" b="0" i="0">
                <a:solidFill>
                  <a:srgbClr val="141414"/>
                </a:solidFill>
                <a:effectLst/>
                <a:latin typeface="Montserrat" panose="00000500000000000000" pitchFamily="2" charset="0"/>
              </a:rPr>
              <a:t>Another matter for consideration is the need for flexibility in research design. An implication of being guided by consideration of local context, reciprocity and fair returns is that remuneration can vary accordingly in research studies that span different localities.</a:t>
            </a:r>
          </a:p>
          <a:p>
            <a:pPr algn="l" fontAlgn="base"/>
            <a:r>
              <a:rPr lang="en-GB" b="0" i="0">
                <a:solidFill>
                  <a:srgbClr val="141414"/>
                </a:solidFill>
                <a:effectLst/>
                <a:latin typeface="Montserrat" panose="00000500000000000000" pitchFamily="2" charset="0"/>
              </a:rPr>
              <a:t>It may not always be appropriate for research participants to have exactly the same payment type or amount, as </a:t>
            </a:r>
            <a:r>
              <a:rPr lang="en-GB" b="0" i="0" u="none" strike="noStrike">
                <a:solidFill>
                  <a:srgbClr val="000000"/>
                </a:solidFill>
                <a:effectLst/>
                <a:latin typeface="Montserrat" panose="00000500000000000000" pitchFamily="2" charset="0"/>
                <a:hlinkClick r:id="rId27"/>
              </a:rPr>
              <a:t>equity</a:t>
            </a:r>
            <a:r>
              <a:rPr lang="en-GB" b="0" i="0">
                <a:solidFill>
                  <a:srgbClr val="141414"/>
                </a:solidFill>
                <a:effectLst/>
                <a:latin typeface="Montserrat" panose="00000500000000000000" pitchFamily="2" charset="0"/>
              </a:rPr>
              <a:t> may be more readily achieved through responding sensitively to the local context. For example, in the Young Lives study researchers addressed remuneration differently in different countries – some paid respondents, others gave small thank you gifts and others encouraged children to buy school materials (</a:t>
            </a:r>
            <a:r>
              <a:rPr lang="en-GB" b="0" i="0" u="none" strike="noStrike">
                <a:solidFill>
                  <a:srgbClr val="EC512F"/>
                </a:solidFill>
                <a:effectLst/>
                <a:latin typeface="Montserrat" panose="00000500000000000000" pitchFamily="2" charset="0"/>
                <a:hlinkClick r:id="rId24"/>
              </a:rPr>
              <a:t>Morrow, 2009</a:t>
            </a:r>
            <a:r>
              <a:rPr lang="en-GB" b="0" i="0">
                <a:solidFill>
                  <a:srgbClr val="141414"/>
                </a:solidFill>
                <a:effectLst/>
                <a:latin typeface="Montserrat" panose="00000500000000000000" pitchFamily="2" charset="0"/>
              </a:rPr>
              <a:t>). These issues are discussed in greater depth in the </a:t>
            </a:r>
            <a:r>
              <a:rPr lang="en-GB" b="0" i="0" u="none" strike="noStrike">
                <a:solidFill>
                  <a:srgbClr val="EC512F"/>
                </a:solidFill>
                <a:effectLst/>
                <a:latin typeface="Montserrat" panose="00000500000000000000" pitchFamily="2" charset="0"/>
                <a:hlinkClick r:id="rId28"/>
              </a:rPr>
              <a:t>ERIC case study by Virginia Morrow</a:t>
            </a:r>
            <a:r>
              <a:rPr lang="en-GB" b="0" i="0">
                <a:solidFill>
                  <a:srgbClr val="141414"/>
                </a:solidFill>
                <a:effectLst/>
                <a:latin typeface="Montserrat" panose="00000500000000000000" pitchFamily="2" charset="0"/>
              </a:rPr>
              <a:t>.</a:t>
            </a:r>
          </a:p>
          <a:p>
            <a:pPr algn="l" fontAlgn="base">
              <a:buFont typeface="Arial" panose="020B0604020202020204" pitchFamily="34" charset="0"/>
              <a:buNone/>
            </a:pPr>
            <a:endParaRPr lang="en-GB" b="0" i="0">
              <a:solidFill>
                <a:srgbClr val="141414"/>
              </a:solidFill>
              <a:effectLst/>
              <a:latin typeface="Montserrat" panose="00000500000000000000" pitchFamily="2" charset="0"/>
            </a:endParaRPr>
          </a:p>
          <a:p>
            <a:pPr algn="l" fontAlgn="base">
              <a:buFont typeface="Arial" panose="020B0604020202020204" pitchFamily="34" charset="0"/>
              <a:buNone/>
            </a:pPr>
            <a:endParaRPr lang="en-GB" b="0" i="0">
              <a:solidFill>
                <a:srgbClr val="141414"/>
              </a:solidFill>
              <a:effectLst/>
              <a:latin typeface="Montserrat" panose="00000500000000000000" pitchFamily="2" charset="0"/>
            </a:endParaRPr>
          </a:p>
          <a:p>
            <a:pPr algn="l" fontAlgn="base">
              <a:buFont typeface="Arial" panose="020B0604020202020204" pitchFamily="34" charset="0"/>
              <a:buNone/>
            </a:pPr>
            <a:endParaRPr lang="en-GB" b="0" i="0">
              <a:solidFill>
                <a:srgbClr val="141414"/>
              </a:solidFill>
              <a:effectLst/>
              <a:latin typeface="Montserrat" panose="00000500000000000000" pitchFamily="2" charset="0"/>
            </a:endParaRPr>
          </a:p>
          <a:p>
            <a:pPr algn="l" fontAlgn="base"/>
            <a:r>
              <a:rPr lang="en-GB" b="0" i="0">
                <a:solidFill>
                  <a:srgbClr val="141414"/>
                </a:solidFill>
                <a:effectLst/>
                <a:latin typeface="Montserrat" panose="00000500000000000000" pitchFamily="2" charset="0"/>
              </a:rPr>
              <a:t>In contexts where children and families live in poverty, ethical concerns regarding payment (particularly incentives) are accentuated, as potential participants are especially vulnerable to coercion, exploitation and bribery (</a:t>
            </a:r>
            <a:r>
              <a:rPr lang="en-GB" b="0" i="0" u="none" strike="noStrike">
                <a:solidFill>
                  <a:srgbClr val="EC512F"/>
                </a:solidFill>
                <a:effectLst/>
                <a:latin typeface="Montserrat" panose="00000500000000000000" pitchFamily="2" charset="0"/>
                <a:hlinkClick r:id="rId25"/>
              </a:rPr>
              <a:t>Schenk &amp; Williamson, 2005</a:t>
            </a:r>
            <a:r>
              <a:rPr lang="en-GB" b="0" i="0">
                <a:solidFill>
                  <a:srgbClr val="141414"/>
                </a:solidFill>
                <a:effectLst/>
                <a:latin typeface="Montserrat" panose="00000500000000000000" pitchFamily="2" charset="0"/>
              </a:rPr>
              <a:t>). Participants may place themselves at greater than usual risk because they need the goods and services offered by the researcher (</a:t>
            </a:r>
            <a:r>
              <a:rPr lang="en-GB" b="0" i="0" u="none" strike="noStrike">
                <a:solidFill>
                  <a:srgbClr val="EC512F"/>
                </a:solidFill>
                <a:effectLst/>
                <a:latin typeface="Montserrat" panose="00000500000000000000" pitchFamily="2" charset="0"/>
                <a:hlinkClick r:id="rId29"/>
              </a:rPr>
              <a:t>Rice &amp; Broome, 2004</a:t>
            </a:r>
            <a:r>
              <a:rPr lang="en-GB" b="0" i="0">
                <a:solidFill>
                  <a:srgbClr val="141414"/>
                </a:solidFill>
                <a:effectLst/>
                <a:latin typeface="Montserrat" panose="00000500000000000000" pitchFamily="2" charset="0"/>
              </a:rPr>
              <a:t>). Even when inducements are not offered, potential research participants may have raised expectations of benefits or advantages to participation as a consequence of opportunities and interventions offered by other unrelated research projects and non-government organizations (</a:t>
            </a:r>
            <a:r>
              <a:rPr lang="en-GB" b="0" i="0" u="none" strike="noStrike">
                <a:solidFill>
                  <a:srgbClr val="EC512F"/>
                </a:solidFill>
                <a:effectLst/>
                <a:latin typeface="Montserrat" panose="00000500000000000000" pitchFamily="2" charset="0"/>
                <a:hlinkClick r:id="rId30"/>
              </a:rPr>
              <a:t>Ahsan, 2009</a:t>
            </a:r>
            <a:r>
              <a:rPr lang="en-GB" b="0" i="0">
                <a:solidFill>
                  <a:srgbClr val="141414"/>
                </a:solidFill>
                <a:effectLst/>
                <a:latin typeface="Montserrat" panose="00000500000000000000" pitchFamily="2" charset="0"/>
              </a:rPr>
              <a:t>; </a:t>
            </a:r>
            <a:r>
              <a:rPr lang="en-GB" b="0" i="0" u="none" strike="noStrike">
                <a:solidFill>
                  <a:srgbClr val="EC512F"/>
                </a:solidFill>
                <a:effectLst/>
                <a:latin typeface="Montserrat" panose="00000500000000000000" pitchFamily="2" charset="0"/>
                <a:hlinkClick r:id="rId31"/>
              </a:rPr>
              <a:t>Ebrahim, 2010</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32"/>
              </a:rPr>
              <a:t>Nyambedha</a:t>
            </a:r>
            <a:r>
              <a:rPr lang="en-GB" b="0" i="0" u="none" strike="noStrike">
                <a:solidFill>
                  <a:srgbClr val="EC512F"/>
                </a:solidFill>
                <a:effectLst/>
                <a:latin typeface="Montserrat" panose="00000500000000000000" pitchFamily="2" charset="0"/>
                <a:hlinkClick r:id="rId32"/>
              </a:rPr>
              <a:t>, 2008</a:t>
            </a:r>
            <a:r>
              <a:rPr lang="en-GB" b="0" i="0">
                <a:solidFill>
                  <a:srgbClr val="141414"/>
                </a:solidFill>
                <a:effectLst/>
                <a:latin typeface="Montserrat" panose="00000500000000000000" pitchFamily="2" charset="0"/>
              </a:rPr>
              <a:t>), that compromise their autonomy in freely consenting to participate.</a:t>
            </a:r>
          </a:p>
          <a:p>
            <a:pPr algn="l" fontAlgn="base"/>
            <a:r>
              <a:rPr lang="en-GB" b="0" i="0">
                <a:solidFill>
                  <a:srgbClr val="141414"/>
                </a:solidFill>
                <a:effectLst/>
                <a:latin typeface="Montserrat" panose="00000500000000000000" pitchFamily="2" charset="0"/>
              </a:rPr>
              <a:t>Communities and potential participants need to be clearly informed if research, such as that which is being conducted under the auspices of academic institutions, will not be tied to implementation or policy change. Potential participants may also have raised expectations, in relation to academic and other organizations, that being involved in research will gain them access to these organizations. The subsequent disappointment may be accompanied by a sense of deception, and represent a </a:t>
            </a:r>
            <a:r>
              <a:rPr lang="en-GB" b="0" i="0" u="none" strike="noStrike">
                <a:solidFill>
                  <a:srgbClr val="000000"/>
                </a:solidFill>
                <a:effectLst/>
                <a:latin typeface="Montserrat" panose="00000500000000000000" pitchFamily="2" charset="0"/>
                <a:hlinkClick r:id="rId33"/>
              </a:rPr>
              <a:t>harm</a:t>
            </a:r>
            <a:r>
              <a:rPr lang="en-GB" b="0" i="0">
                <a:solidFill>
                  <a:srgbClr val="141414"/>
                </a:solidFill>
                <a:effectLst/>
                <a:latin typeface="Montserrat" panose="00000500000000000000" pitchFamily="2" charset="0"/>
              </a:rPr>
              <a:t> experienced as a consequence of research participation. These issues require researchers to be critically aware of the expectations that may be raised, to present expected outcomes as clearly as possible and to clarify misperceptions around the benefits that may be forthcoming.</a:t>
            </a:r>
          </a:p>
          <a:p>
            <a:pPr algn="l" fontAlgn="base"/>
            <a:r>
              <a:rPr lang="en-GB" b="0" i="0" u="none" strike="noStrike">
                <a:solidFill>
                  <a:srgbClr val="000000"/>
                </a:solidFill>
                <a:effectLst/>
                <a:latin typeface="Montserrat" panose="00000500000000000000" pitchFamily="2" charset="0"/>
                <a:hlinkClick r:id="rId5"/>
              </a:rPr>
              <a:t>Research</a:t>
            </a:r>
            <a:r>
              <a:rPr lang="en-GB" b="0" i="0">
                <a:solidFill>
                  <a:srgbClr val="141414"/>
                </a:solidFill>
                <a:effectLst/>
                <a:latin typeface="Montserrat" panose="00000500000000000000" pitchFamily="2" charset="0"/>
              </a:rPr>
              <a:t> in poverty situations also brings to light the relationship between the researcher and research participants, and the issues of fidelity and reciprocity, in ethical decision-making about payment, something explored in the </a:t>
            </a:r>
            <a:r>
              <a:rPr lang="en-GB" b="0" i="0" u="none" strike="noStrike">
                <a:solidFill>
                  <a:srgbClr val="EC512F"/>
                </a:solidFill>
                <a:effectLst/>
                <a:latin typeface="Montserrat" panose="00000500000000000000" pitchFamily="2" charset="0"/>
                <a:hlinkClick r:id="rId34"/>
              </a:rPr>
              <a:t>ERIC case study by </a:t>
            </a:r>
            <a:r>
              <a:rPr lang="en-GB" b="0" i="0" u="none" strike="noStrike" err="1">
                <a:solidFill>
                  <a:srgbClr val="EC512F"/>
                </a:solidFill>
                <a:effectLst/>
                <a:latin typeface="Montserrat" panose="00000500000000000000" pitchFamily="2" charset="0"/>
                <a:hlinkClick r:id="rId34"/>
              </a:rPr>
              <a:t>Tatek</a:t>
            </a:r>
            <a:r>
              <a:rPr lang="en-GB" b="0" i="0" u="none" strike="noStrike">
                <a:solidFill>
                  <a:srgbClr val="EC512F"/>
                </a:solidFill>
                <a:effectLst/>
                <a:latin typeface="Montserrat" panose="00000500000000000000" pitchFamily="2" charset="0"/>
                <a:hlinkClick r:id="rId34"/>
              </a:rPr>
              <a:t> Abebe</a:t>
            </a:r>
            <a:r>
              <a:rPr lang="en-GB" b="0" i="0">
                <a:solidFill>
                  <a:srgbClr val="141414"/>
                </a:solidFill>
                <a:effectLst/>
                <a:latin typeface="Montserrat" panose="00000500000000000000" pitchFamily="2" charset="0"/>
              </a:rPr>
              <a:t> in the context of </a:t>
            </a:r>
            <a:r>
              <a:rPr lang="en-GB" b="0" i="0" u="none" strike="noStrike">
                <a:solidFill>
                  <a:srgbClr val="000000"/>
                </a:solidFill>
                <a:effectLst/>
                <a:latin typeface="Montserrat" panose="00000500000000000000" pitchFamily="2" charset="0"/>
                <a:hlinkClick r:id="rId35"/>
              </a:rPr>
              <a:t>participatory research</a:t>
            </a:r>
            <a:r>
              <a:rPr lang="en-GB" b="0" i="0">
                <a:solidFill>
                  <a:srgbClr val="141414"/>
                </a:solidFill>
                <a:effectLst/>
                <a:latin typeface="Montserrat" panose="00000500000000000000" pitchFamily="2" charset="0"/>
              </a:rPr>
              <a:t> in Ethiopia. Some researchers argue that when faced with poverty it is ethical and humane to help participants out with gifts, tokens or small amounts of cash (</a:t>
            </a:r>
            <a:r>
              <a:rPr lang="en-GB" b="0" i="0" u="none" strike="noStrike">
                <a:solidFill>
                  <a:srgbClr val="EC512F"/>
                </a:solidFill>
                <a:effectLst/>
                <a:latin typeface="Montserrat" panose="00000500000000000000" pitchFamily="2" charset="0"/>
                <a:hlinkClick r:id="rId36"/>
              </a:rPr>
              <a:t>Abebe, 2009</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37"/>
              </a:rPr>
              <a:t>Angucia</a:t>
            </a:r>
            <a:r>
              <a:rPr lang="en-GB" b="0" i="0" u="none" strike="noStrike">
                <a:solidFill>
                  <a:srgbClr val="EC512F"/>
                </a:solidFill>
                <a:effectLst/>
                <a:latin typeface="Montserrat" panose="00000500000000000000" pitchFamily="2" charset="0"/>
                <a:hlinkClick r:id="rId37"/>
              </a:rPr>
              <a:t>, </a:t>
            </a:r>
            <a:r>
              <a:rPr lang="en-GB" b="0" i="0" u="none" strike="noStrike" err="1">
                <a:solidFill>
                  <a:srgbClr val="EC512F"/>
                </a:solidFill>
                <a:effectLst/>
                <a:latin typeface="Montserrat" panose="00000500000000000000" pitchFamily="2" charset="0"/>
                <a:hlinkClick r:id="rId37"/>
              </a:rPr>
              <a:t>Zeelen</a:t>
            </a:r>
            <a:r>
              <a:rPr lang="en-GB" b="0" i="0" u="none" strike="noStrike">
                <a:solidFill>
                  <a:srgbClr val="EC512F"/>
                </a:solidFill>
                <a:effectLst/>
                <a:latin typeface="Montserrat" panose="00000500000000000000" pitchFamily="2" charset="0"/>
                <a:hlinkClick r:id="rId37"/>
              </a:rPr>
              <a:t> &amp; de Jong, 2010</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21"/>
              </a:rPr>
              <a:t>Vakaoti</a:t>
            </a:r>
            <a:r>
              <a:rPr lang="en-GB" b="0" i="0" u="none" strike="noStrike">
                <a:solidFill>
                  <a:srgbClr val="EC512F"/>
                </a:solidFill>
                <a:effectLst/>
                <a:latin typeface="Montserrat" panose="00000500000000000000" pitchFamily="2" charset="0"/>
                <a:hlinkClick r:id="rId21"/>
              </a:rPr>
              <a:t>, 2009</a:t>
            </a:r>
            <a:r>
              <a:rPr lang="en-GB" b="0" i="0">
                <a:solidFill>
                  <a:srgbClr val="141414"/>
                </a:solidFill>
                <a:effectLst/>
                <a:latin typeface="Montserrat" panose="00000500000000000000" pitchFamily="2" charset="0"/>
              </a:rPr>
              <a:t>). Other possibilities include putting people in touch with sources of support and advice. Some researchers advocate remuneration options that are sensitive to practical needs with low income or disadvantaged participants (</a:t>
            </a:r>
            <a:r>
              <a:rPr lang="en-GB" b="0" i="0" u="none" strike="noStrike">
                <a:solidFill>
                  <a:srgbClr val="EC512F"/>
                </a:solidFill>
                <a:effectLst/>
                <a:latin typeface="Montserrat" panose="00000500000000000000" pitchFamily="2" charset="0"/>
                <a:hlinkClick r:id="rId38"/>
              </a:rPr>
              <a:t>Barron </a:t>
            </a:r>
            <a:r>
              <a:rPr lang="en-GB" b="0" i="0" u="none" strike="noStrike" err="1">
                <a:solidFill>
                  <a:srgbClr val="EC512F"/>
                </a:solidFill>
                <a:effectLst/>
                <a:latin typeface="Montserrat" panose="00000500000000000000" pitchFamily="2" charset="0"/>
                <a:hlinkClick r:id="rId38"/>
              </a:rPr>
              <a:t>Ausbrooks</a:t>
            </a:r>
            <a:r>
              <a:rPr lang="en-GB" b="0" i="0" u="none" strike="noStrike">
                <a:solidFill>
                  <a:srgbClr val="EC512F"/>
                </a:solidFill>
                <a:effectLst/>
                <a:latin typeface="Montserrat" panose="00000500000000000000" pitchFamily="2" charset="0"/>
                <a:hlinkClick r:id="rId38"/>
              </a:rPr>
              <a:t>, Barrett &amp; Martinez-</a:t>
            </a:r>
            <a:r>
              <a:rPr lang="en-GB" b="0" i="0" u="none" strike="noStrike" err="1">
                <a:solidFill>
                  <a:srgbClr val="EC512F"/>
                </a:solidFill>
                <a:effectLst/>
                <a:latin typeface="Montserrat" panose="00000500000000000000" pitchFamily="2" charset="0"/>
                <a:hlinkClick r:id="rId38"/>
              </a:rPr>
              <a:t>Cosio</a:t>
            </a:r>
            <a:r>
              <a:rPr lang="en-GB" b="0" i="0" u="none" strike="noStrike">
                <a:solidFill>
                  <a:srgbClr val="EC512F"/>
                </a:solidFill>
                <a:effectLst/>
                <a:latin typeface="Montserrat" panose="00000500000000000000" pitchFamily="2" charset="0"/>
                <a:hlinkClick r:id="rId38"/>
              </a:rPr>
              <a:t>, 2009</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39"/>
              </a:rPr>
              <a:t>Mosavel</a:t>
            </a:r>
            <a:r>
              <a:rPr lang="en-GB" b="0" i="0" u="none" strike="noStrike">
                <a:solidFill>
                  <a:srgbClr val="EC512F"/>
                </a:solidFill>
                <a:effectLst/>
                <a:latin typeface="Montserrat" panose="00000500000000000000" pitchFamily="2" charset="0"/>
                <a:hlinkClick r:id="rId39"/>
              </a:rPr>
              <a:t> &amp; </a:t>
            </a:r>
            <a:r>
              <a:rPr lang="en-GB" b="0" i="0" u="none" strike="noStrike" err="1">
                <a:solidFill>
                  <a:srgbClr val="EC512F"/>
                </a:solidFill>
                <a:effectLst/>
                <a:latin typeface="Montserrat" panose="00000500000000000000" pitchFamily="2" charset="0"/>
                <a:hlinkClick r:id="rId39"/>
              </a:rPr>
              <a:t>Oakar</a:t>
            </a:r>
            <a:r>
              <a:rPr lang="en-GB" b="0" i="0" u="none" strike="noStrike">
                <a:solidFill>
                  <a:srgbClr val="EC512F"/>
                </a:solidFill>
                <a:effectLst/>
                <a:latin typeface="Montserrat" panose="00000500000000000000" pitchFamily="2" charset="0"/>
                <a:hlinkClick r:id="rId39"/>
              </a:rPr>
              <a:t>, 2009</a:t>
            </a:r>
            <a:r>
              <a:rPr lang="en-GB" b="0" i="0">
                <a:solidFill>
                  <a:srgbClr val="141414"/>
                </a:solidFill>
                <a:effectLst/>
                <a:latin typeface="Montserrat" panose="00000500000000000000" pitchFamily="2" charset="0"/>
              </a:rPr>
              <a:t>; </a:t>
            </a:r>
            <a:r>
              <a:rPr lang="en-GB" b="0" i="0" u="none" strike="noStrike">
                <a:solidFill>
                  <a:srgbClr val="EC512F"/>
                </a:solidFill>
                <a:effectLst/>
                <a:latin typeface="Montserrat" panose="00000500000000000000" pitchFamily="2" charset="0"/>
                <a:hlinkClick r:id="rId40"/>
              </a:rPr>
              <a:t>Sime, 2008</a:t>
            </a:r>
            <a:r>
              <a:rPr lang="en-GB" b="0" i="0">
                <a:solidFill>
                  <a:srgbClr val="141414"/>
                </a:solidFill>
                <a:effectLst/>
                <a:latin typeface="Montserrat" panose="00000500000000000000" pitchFamily="2" charset="0"/>
              </a:rPr>
              <a:t>). Researchers are required to balance reciprocity with the other ethical issues and implications of payment.</a:t>
            </a:r>
          </a:p>
          <a:p>
            <a:pPr algn="l" fontAlgn="base">
              <a:buFont typeface="Arial" panose="020B0604020202020204" pitchFamily="34" charset="0"/>
              <a:buNone/>
            </a:pPr>
            <a:endParaRPr lang="en-GB" b="0" i="0">
              <a:solidFill>
                <a:srgbClr val="141414"/>
              </a:solidFill>
              <a:effectLst/>
              <a:latin typeface="Montserrat" panose="00000500000000000000" pitchFamily="2" charset="0"/>
            </a:endParaRPr>
          </a:p>
          <a:p>
            <a:pPr algn="l" fontAlgn="base">
              <a:buFont typeface="Arial" panose="020B0604020202020204" pitchFamily="34" charset="0"/>
              <a:buChar char="•"/>
            </a:pPr>
            <a:endParaRPr lang="en-GB" b="0" i="0">
              <a:solidFill>
                <a:srgbClr val="141414"/>
              </a:solidFill>
              <a:effectLst/>
              <a:latin typeface="Montserrat" panose="00000500000000000000" pitchFamily="2" charset="0"/>
            </a:endParaRPr>
          </a:p>
          <a:p>
            <a:pPr algn="l" fontAlgn="base">
              <a:buFont typeface="Arial" panose="020B0604020202020204" pitchFamily="34" charset="0"/>
              <a:buChar char="•"/>
            </a:pPr>
            <a:endParaRPr lang="en-GB" b="0" i="0">
              <a:solidFill>
                <a:srgbClr val="141414"/>
              </a:solidFill>
              <a:effectLst/>
              <a:latin typeface="Montserrat" panose="00000500000000000000" pitchFamily="2" charset="0"/>
            </a:endParaRPr>
          </a:p>
          <a:p>
            <a:pPr algn="l" fontAlgn="base"/>
            <a:r>
              <a:rPr lang="en-GB" b="0" i="0">
                <a:solidFill>
                  <a:srgbClr val="141414"/>
                </a:solidFill>
                <a:effectLst/>
                <a:latin typeface="Montserrat" panose="00000500000000000000" pitchFamily="2" charset="0"/>
              </a:rPr>
              <a:t>n contexts of extreme poverty there is a possibility of fuelling tension and resentment against children who participate in research and gain some material </a:t>
            </a:r>
            <a:r>
              <a:rPr lang="en-GB" b="0" i="0" u="none" strike="noStrike">
                <a:solidFill>
                  <a:srgbClr val="000000"/>
                </a:solidFill>
                <a:effectLst/>
                <a:latin typeface="Montserrat" panose="00000500000000000000" pitchFamily="2" charset="0"/>
                <a:hlinkClick r:id="rId22"/>
              </a:rPr>
              <a:t>benefit</a:t>
            </a:r>
            <a:r>
              <a:rPr lang="en-GB" b="0" i="0">
                <a:solidFill>
                  <a:srgbClr val="141414"/>
                </a:solidFill>
                <a:effectLst/>
                <a:latin typeface="Montserrat" panose="00000500000000000000" pitchFamily="2" charset="0"/>
              </a:rPr>
              <a:t> (</a:t>
            </a:r>
            <a:r>
              <a:rPr lang="en-GB" b="0" i="0" u="none" strike="noStrike" err="1">
                <a:solidFill>
                  <a:srgbClr val="EC512F"/>
                </a:solidFill>
                <a:effectLst/>
                <a:latin typeface="Montserrat" panose="00000500000000000000" pitchFamily="2" charset="0"/>
                <a:hlinkClick r:id="rId41"/>
              </a:rPr>
              <a:t>Clacherty</a:t>
            </a:r>
            <a:r>
              <a:rPr lang="en-GB" b="0" i="0" u="none" strike="noStrike">
                <a:solidFill>
                  <a:srgbClr val="EC512F"/>
                </a:solidFill>
                <a:effectLst/>
                <a:latin typeface="Montserrat" panose="00000500000000000000" pitchFamily="2" charset="0"/>
                <a:hlinkClick r:id="rId41"/>
              </a:rPr>
              <a:t> &amp; Donald, 2007</a:t>
            </a:r>
            <a:r>
              <a:rPr lang="en-GB" b="0" i="0">
                <a:solidFill>
                  <a:srgbClr val="141414"/>
                </a:solidFill>
                <a:effectLst/>
                <a:latin typeface="Montserrat" panose="00000500000000000000" pitchFamily="2" charset="0"/>
              </a:rPr>
              <a:t>; </a:t>
            </a:r>
            <a:r>
              <a:rPr lang="en-GB" b="0" i="0" u="none" strike="noStrike">
                <a:solidFill>
                  <a:srgbClr val="EC512F"/>
                </a:solidFill>
                <a:effectLst/>
                <a:latin typeface="Montserrat" panose="00000500000000000000" pitchFamily="2" charset="0"/>
                <a:hlinkClick r:id="rId42"/>
              </a:rPr>
              <a:t>Hart &amp; </a:t>
            </a:r>
            <a:r>
              <a:rPr lang="en-GB" b="0" i="0" u="none" strike="noStrike" err="1">
                <a:solidFill>
                  <a:srgbClr val="EC512F"/>
                </a:solidFill>
                <a:effectLst/>
                <a:latin typeface="Montserrat" panose="00000500000000000000" pitchFamily="2" charset="0"/>
                <a:hlinkClick r:id="rId42"/>
              </a:rPr>
              <a:t>Tyrer</a:t>
            </a:r>
            <a:r>
              <a:rPr lang="en-GB" b="0" i="0" u="none" strike="noStrike">
                <a:solidFill>
                  <a:srgbClr val="EC512F"/>
                </a:solidFill>
                <a:effectLst/>
                <a:latin typeface="Montserrat" panose="00000500000000000000" pitchFamily="2" charset="0"/>
                <a:hlinkClick r:id="rId42"/>
              </a:rPr>
              <a:t>, 2006</a:t>
            </a:r>
            <a:r>
              <a:rPr lang="en-GB" b="0" i="0">
                <a:solidFill>
                  <a:srgbClr val="141414"/>
                </a:solidFill>
                <a:effectLst/>
                <a:latin typeface="Montserrat" panose="00000500000000000000" pitchFamily="2" charset="0"/>
              </a:rPr>
              <a:t>). If resentment from others results in retribution or ostracising of the child participant or their family, the research has essentially caused harm.</a:t>
            </a:r>
          </a:p>
          <a:p>
            <a:pPr algn="l" fontAlgn="base"/>
            <a:r>
              <a:rPr lang="en-GB" b="0" i="0">
                <a:solidFill>
                  <a:srgbClr val="141414"/>
                </a:solidFill>
                <a:effectLst/>
                <a:latin typeface="Montserrat" panose="00000500000000000000" pitchFamily="2" charset="0"/>
              </a:rPr>
              <a:t>Researchers may choose to give payment to groups such as schools or community groups for the benefit of the children involved in the research, their families and the community, rather than to individual children or families (</a:t>
            </a:r>
            <a:r>
              <a:rPr lang="en-GB" b="0" i="0" u="none" strike="noStrike">
                <a:solidFill>
                  <a:srgbClr val="EC512F"/>
                </a:solidFill>
                <a:effectLst/>
                <a:latin typeface="Montserrat" panose="00000500000000000000" pitchFamily="2" charset="0"/>
                <a:hlinkClick r:id="rId25"/>
              </a:rPr>
              <a:t>Schenk &amp; Williamson, 2005</a:t>
            </a:r>
            <a:r>
              <a:rPr lang="en-GB" b="0" i="0">
                <a:solidFill>
                  <a:srgbClr val="141414"/>
                </a:solidFill>
                <a:effectLst/>
                <a:latin typeface="Montserrat" panose="00000500000000000000" pitchFamily="2" charset="0"/>
              </a:rPr>
              <a:t>). This may reduce the potential for resentment and help ensure </a:t>
            </a:r>
            <a:r>
              <a:rPr lang="en-GB" b="0" i="0" u="none" strike="noStrike">
                <a:solidFill>
                  <a:srgbClr val="000000"/>
                </a:solidFill>
                <a:effectLst/>
                <a:latin typeface="Montserrat" panose="00000500000000000000" pitchFamily="2" charset="0"/>
                <a:hlinkClick r:id="rId43"/>
              </a:rPr>
              <a:t>beneficence</a:t>
            </a:r>
            <a:r>
              <a:rPr lang="en-GB" b="0" i="0">
                <a:solidFill>
                  <a:srgbClr val="141414"/>
                </a:solidFill>
                <a:effectLst/>
                <a:latin typeface="Montserrat" panose="00000500000000000000" pitchFamily="2" charset="0"/>
              </a:rPr>
              <a:t>, but relies on local knowledge and/or discussion with a broad representation of community members and stakeholders to ensure fair distribution. Some of the complexities surrounding payment, compensation and appreciation, including the requirements of local </a:t>
            </a:r>
            <a:r>
              <a:rPr lang="en-GB" b="0" i="0" u="none" strike="noStrike">
                <a:solidFill>
                  <a:srgbClr val="000000"/>
                </a:solidFill>
                <a:effectLst/>
                <a:latin typeface="Montserrat" panose="00000500000000000000" pitchFamily="2" charset="0"/>
                <a:hlinkClick r:id="rId44"/>
              </a:rPr>
              <a:t>ethics</a:t>
            </a:r>
            <a:r>
              <a:rPr lang="en-GB" b="0" i="0">
                <a:solidFill>
                  <a:srgbClr val="141414"/>
                </a:solidFill>
                <a:effectLst/>
                <a:latin typeface="Montserrat" panose="00000500000000000000" pitchFamily="2" charset="0"/>
              </a:rPr>
              <a:t> committees, are flagged in an </a:t>
            </a:r>
            <a:r>
              <a:rPr lang="en-GB" b="0" i="0" u="none" strike="noStrike">
                <a:solidFill>
                  <a:srgbClr val="EC512F"/>
                </a:solidFill>
                <a:effectLst/>
                <a:latin typeface="Montserrat" panose="00000500000000000000" pitchFamily="2" charset="0"/>
                <a:hlinkClick r:id="rId45"/>
              </a:rPr>
              <a:t>ERIC Case Study by Elsbeth Robson</a:t>
            </a:r>
            <a:r>
              <a:rPr lang="en-GB" b="0" i="0">
                <a:solidFill>
                  <a:srgbClr val="141414"/>
                </a:solidFill>
                <a:effectLst/>
                <a:latin typeface="Montserrat" panose="00000500000000000000" pitchFamily="2" charset="0"/>
              </a:rPr>
              <a:t>.</a:t>
            </a:r>
          </a:p>
          <a:p>
            <a:pPr algn="l" fontAlgn="base">
              <a:buFont typeface="Arial" panose="020B0604020202020204" pitchFamily="34" charset="0"/>
              <a:buChar char="•"/>
            </a:pPr>
            <a:endParaRPr lang="en-GB" b="0" i="0">
              <a:solidFill>
                <a:srgbClr val="141414"/>
              </a:solidFill>
              <a:effectLst/>
              <a:latin typeface="Montserrat" panose="00000500000000000000" pitchFamily="2" charset="0"/>
            </a:endParaRPr>
          </a:p>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26</a:t>
            </a:fld>
            <a:endParaRPr lang="en-GB"/>
          </a:p>
        </p:txBody>
      </p:sp>
    </p:spTree>
    <p:extLst>
      <p:ext uri="{BB962C8B-B14F-4D97-AF65-F5344CB8AC3E}">
        <p14:creationId xmlns:p14="http://schemas.microsoft.com/office/powerpoint/2010/main" val="18935181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29</a:t>
            </a:fld>
            <a:endParaRPr lang="en-GB"/>
          </a:p>
        </p:txBody>
      </p:sp>
    </p:spTree>
    <p:extLst>
      <p:ext uri="{BB962C8B-B14F-4D97-AF65-F5344CB8AC3E}">
        <p14:creationId xmlns:p14="http://schemas.microsoft.com/office/powerpoint/2010/main" val="25273808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30</a:t>
            </a:fld>
            <a:endParaRPr lang="en-GB"/>
          </a:p>
        </p:txBody>
      </p:sp>
    </p:spTree>
    <p:extLst>
      <p:ext uri="{BB962C8B-B14F-4D97-AF65-F5344CB8AC3E}">
        <p14:creationId xmlns:p14="http://schemas.microsoft.com/office/powerpoint/2010/main" val="344575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b="0" i="0">
                <a:solidFill>
                  <a:srgbClr val="B7B8BD"/>
                </a:solidFill>
                <a:effectLst/>
                <a:latin typeface="spiller"/>
              </a:rPr>
              <a:t>"Je participe" </a:t>
            </a:r>
            <a:r>
              <a:rPr lang="fr-FR" b="0" i="0" err="1">
                <a:solidFill>
                  <a:srgbClr val="B7B8BD"/>
                </a:solidFill>
                <a:effectLst/>
                <a:latin typeface="spiller"/>
              </a:rPr>
              <a:t>Parisian</a:t>
            </a:r>
            <a:r>
              <a:rPr lang="fr-FR" b="0" i="0">
                <a:solidFill>
                  <a:srgbClr val="B7B8BD"/>
                </a:solidFill>
                <a:effectLst/>
                <a:latin typeface="spiller"/>
              </a:rPr>
              <a:t> </a:t>
            </a:r>
            <a:r>
              <a:rPr lang="fr-FR" b="0" i="0" err="1">
                <a:solidFill>
                  <a:srgbClr val="B7B8BD"/>
                </a:solidFill>
                <a:effectLst/>
                <a:latin typeface="spiller"/>
              </a:rPr>
              <a:t>student</a:t>
            </a:r>
            <a:r>
              <a:rPr lang="fr-FR" b="0" i="0">
                <a:solidFill>
                  <a:srgbClr val="B7B8BD"/>
                </a:solidFill>
                <a:effectLst/>
                <a:latin typeface="spiller"/>
              </a:rPr>
              <a:t> </a:t>
            </a:r>
            <a:r>
              <a:rPr lang="fr-FR" b="0" i="0" err="1">
                <a:solidFill>
                  <a:srgbClr val="B7B8BD"/>
                </a:solidFill>
                <a:effectLst/>
                <a:latin typeface="spiller"/>
              </a:rPr>
              <a:t>protest</a:t>
            </a:r>
            <a:r>
              <a:rPr lang="fr-FR" b="0" i="0">
                <a:solidFill>
                  <a:srgbClr val="B7B8BD"/>
                </a:solidFill>
                <a:effectLst/>
                <a:latin typeface="spiller"/>
              </a:rPr>
              <a:t> poster. France, 1968.</a:t>
            </a:r>
          </a:p>
          <a:p>
            <a:endParaRPr lang="en-GB" b="0" i="0">
              <a:solidFill>
                <a:srgbClr val="000000"/>
              </a:solidFill>
              <a:effectLst/>
              <a:latin typeface="open sans" panose="020B0606030504020204" pitchFamily="34" charset="0"/>
            </a:endParaRPr>
          </a:p>
          <a:p>
            <a:endParaRPr lang="en-GB" b="0" i="0">
              <a:solidFill>
                <a:srgbClr val="000000"/>
              </a:solidFill>
              <a:effectLst/>
              <a:latin typeface="open sans" panose="020B0606030504020204" pitchFamily="34" charset="0"/>
            </a:endParaRPr>
          </a:p>
          <a:p>
            <a:r>
              <a:rPr lang="en-GB" b="0" i="0">
                <a:solidFill>
                  <a:srgbClr val="000000"/>
                </a:solidFill>
                <a:effectLst/>
                <a:latin typeface="open sans" panose="020B0606030504020204" pitchFamily="34" charset="0"/>
              </a:rPr>
              <a:t>This is a poster I keep on my wall in my university office to remind myself of the ethical issues of researching with and for children and those in our society. It keeps me in check in terms of remembering who is to profit from the participation in research by others.</a:t>
            </a:r>
            <a:endParaRPr lang="en-GB"/>
          </a:p>
        </p:txBody>
      </p:sp>
      <p:sp>
        <p:nvSpPr>
          <p:cNvPr id="4" name="Slide Number Placeholder 3"/>
          <p:cNvSpPr>
            <a:spLocks noGrp="1"/>
          </p:cNvSpPr>
          <p:nvPr>
            <p:ph type="sldNum" sz="quarter" idx="5"/>
          </p:nvPr>
        </p:nvSpPr>
        <p:spPr/>
        <p:txBody>
          <a:bodyPr/>
          <a:lstStyle/>
          <a:p>
            <a:fld id="{A7DC8BCD-C757-441B-97B7-5DF40ABB4806}" type="slidenum">
              <a:rPr lang="en-GB" smtClean="0"/>
              <a:t>31</a:t>
            </a:fld>
            <a:endParaRPr lang="en-GB"/>
          </a:p>
        </p:txBody>
      </p:sp>
    </p:spTree>
    <p:extLst>
      <p:ext uri="{BB962C8B-B14F-4D97-AF65-F5344CB8AC3E}">
        <p14:creationId xmlns:p14="http://schemas.microsoft.com/office/powerpoint/2010/main" val="1948097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28/11/2024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036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28/11/2024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netflix.com/watch/80117838?trackId=14277283&amp;tctx=-97%2C-97%2C%2C%2C%2C%2C%2C%2C80117833%2CVideo%3A80117838%2CdetailsPageEpisodePlayButt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etflix.com/watch/80117838?trackId=14277283&amp;tctx=-97%2C-97%2C%2C%2C%2C%2C%2C%2C80117833%2CVideo%3A80117838%2CdetailsPageEpisodePlayButton"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6q3k9FaVw-g"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beyondstickynotes.com/mindsets-for-codesign" TargetMode="External"/><Relationship Id="rId1" Type="http://schemas.openxmlformats.org/officeDocument/2006/relationships/slideLayout" Target="../slideLayouts/slideLayout5.xml"/><Relationship Id="rId5" Type="http://schemas.openxmlformats.org/officeDocument/2006/relationships/image" Target="../media/image18.jpeg"/><Relationship Id="rId4" Type="http://schemas.openxmlformats.org/officeDocument/2006/relationships/hyperlink" Target="https://journals.sagepub.com/doi/epub/10.1177/1468794122111018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beyondstickynotes.com/mindsets-for-codesign"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image" Target="../media/image18.jpeg"/><Relationship Id="rId5" Type="http://schemas.openxmlformats.org/officeDocument/2006/relationships/hyperlink" Target="https://journals.sagepub.com/doi/epub/10.1177/14687941221110186" TargetMode="Externa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beyondstickynotes.com/mindsets-for-codesign"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hyperlink" Target="https://wongbakerfaces.org/" TargetMode="External"/><Relationship Id="rId7" Type="http://schemas.openxmlformats.org/officeDocument/2006/relationships/hyperlink" Target="https://invisiblechildren.com/blog/2018/04/05/community-mapping/"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21.jpeg"/><Relationship Id="rId5" Type="http://schemas.openxmlformats.org/officeDocument/2006/relationships/hyperlink" Target="https://www.iriss.org.uk/resources/reports/impact-and-outcomes-reporting" TargetMode="External"/><Relationship Id="rId10" Type="http://schemas.openxmlformats.org/officeDocument/2006/relationships/image" Target="../media/image23.png"/><Relationship Id="rId4" Type="http://schemas.openxmlformats.org/officeDocument/2006/relationships/image" Target="../media/image20.jpeg"/><Relationship Id="rId9" Type="http://schemas.openxmlformats.org/officeDocument/2006/relationships/hyperlink" Target="https://youtu.be/CRXVKMHFsRY?si=w_KLZNqeBZrltu6V"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5.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32.png"/><Relationship Id="rId4" Type="http://schemas.openxmlformats.org/officeDocument/2006/relationships/hyperlink" Target="https://childethics.com/payment-compensatio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eprints.ncrm.ac.uk/id/eprint/4917/1/Obtaining%20Consent%20in%20Research%20involving%20Children%20%E2%80%93%20Understanding%20the%20Legal%20and%20Ethical%20Framework.pdf"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eprints.ncrm.ac.uk/id/eprint/4917/1/Obtaining%20Consent%20in%20Research%20involving%20Children%20%E2%80%93%20Understanding%20the%20Legal%20and%20Ethical%20Framework.pdf" TargetMode="External"/><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explore.bps.org.uk/content/report-guideline/bpsrep.2021.inf180"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explore.bps.org.uk/content/report-guideline/bpsrep.2021.inf180"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learning.nspcc.org.uk/research-resources/briefings/research-with-children-ethics-safety-promoting-inclusion" TargetMode="External"/><Relationship Id="rId7" Type="http://schemas.openxmlformats.org/officeDocument/2006/relationships/image" Target="../media/image35.png"/><Relationship Id="rId2" Type="http://schemas.openxmlformats.org/officeDocument/2006/relationships/hyperlink" Target="https://www.ncrm.ac.uk/resources/ethics/index.php" TargetMode="External"/><Relationship Id="rId1" Type="http://schemas.openxmlformats.org/officeDocument/2006/relationships/slideLayout" Target="../slideLayouts/slideLayout4.xml"/><Relationship Id="rId6" Type="http://schemas.openxmlformats.org/officeDocument/2006/relationships/hyperlink" Target="https://info.copronet.wales/audio-a-podcast-series-of-exploration-about-co-production-in-public-services/" TargetMode="External"/><Relationship Id="rId5" Type="http://schemas.openxmlformats.org/officeDocument/2006/relationships/hyperlink" Target="https://copronet.wales/" TargetMode="External"/><Relationship Id="rId4" Type="http://schemas.openxmlformats.org/officeDocument/2006/relationships/hyperlink" Target="https://childethics.com/ethical-guidance/"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powershift.org/resources/power-our-people-participatory-research-kit-creating-surveys" TargetMode="External"/><Relationship Id="rId2" Type="http://schemas.openxmlformats.org/officeDocument/2006/relationships/hyperlink" Target="https://www.percci.org/" TargetMode="External"/><Relationship Id="rId1" Type="http://schemas.openxmlformats.org/officeDocument/2006/relationships/slideLayout" Target="../slideLayouts/slideLayout4.xml"/><Relationship Id="rId4" Type="http://schemas.openxmlformats.org/officeDocument/2006/relationships/hyperlink" Target="https://jprm.scholasticahq.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doi.org/10.1080/1177083X.2019.1621909" TargetMode="External"/><Relationship Id="rId2" Type="http://schemas.openxmlformats.org/officeDocument/2006/relationships/hyperlink" Target="https://doi.org/10.46743/2160-3715/2017.2799" TargetMode="External"/><Relationship Id="rId1" Type="http://schemas.openxmlformats.org/officeDocument/2006/relationships/slideLayout" Target="../slideLayouts/slideLayout4.xml"/><Relationship Id="rId6" Type="http://schemas.openxmlformats.org/officeDocument/2006/relationships/hyperlink" Target="https://doi.org/10.1080/14733285.2018.1527016" TargetMode="External"/><Relationship Id="rId5" Type="http://schemas.openxmlformats.org/officeDocument/2006/relationships/hyperlink" Target="https://www.unicef-irc.org/publications/pdf/childrens_participation.pdf" TargetMode="External"/><Relationship Id="rId4" Type="http://schemas.openxmlformats.org/officeDocument/2006/relationships/hyperlink" Target="https://childethics.com/ethical-guidanc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77/1609406917717345" TargetMode="External"/><Relationship Id="rId2" Type="http://schemas.openxmlformats.org/officeDocument/2006/relationships/hyperlink" Target="https://doi.org/10.1177/1609406920987962" TargetMode="External"/><Relationship Id="rId1" Type="http://schemas.openxmlformats.org/officeDocument/2006/relationships/slideLayout" Target="../slideLayouts/slideLayout4.xml"/><Relationship Id="rId4" Type="http://schemas.openxmlformats.org/officeDocument/2006/relationships/hyperlink" Target="https://journals.sagepub.com/doi/abs/10.1177/1468794122111018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28DD1-86FC-75B1-1CC0-69D7A4313292}"/>
              </a:ext>
            </a:extLst>
          </p:cNvPr>
          <p:cNvPicPr>
            <a:picLocks noChangeAspect="1"/>
          </p:cNvPicPr>
          <p:nvPr/>
        </p:nvPicPr>
        <p:blipFill>
          <a:blip r:embed="rId3"/>
          <a:stretch>
            <a:fillRect/>
          </a:stretch>
        </p:blipFill>
        <p:spPr>
          <a:xfrm>
            <a:off x="0" y="65314"/>
            <a:ext cx="12192000" cy="6816132"/>
          </a:xfrm>
          <a:prstGeom prst="rect">
            <a:avLst/>
          </a:prstGeom>
        </p:spPr>
      </p:pic>
      <p:sp>
        <p:nvSpPr>
          <p:cNvPr id="4" name="TextBox 3">
            <a:extLst>
              <a:ext uri="{FF2B5EF4-FFF2-40B4-BE49-F238E27FC236}">
                <a16:creationId xmlns:a16="http://schemas.microsoft.com/office/drawing/2014/main" id="{14B7C4F2-7420-8AA3-18EB-F5A7A1C55F29}"/>
              </a:ext>
            </a:extLst>
          </p:cNvPr>
          <p:cNvSpPr txBox="1"/>
          <p:nvPr/>
        </p:nvSpPr>
        <p:spPr>
          <a:xfrm>
            <a:off x="1235035" y="938151"/>
            <a:ext cx="11150930" cy="461665"/>
          </a:xfrm>
          <a:prstGeom prst="rect">
            <a:avLst/>
          </a:prstGeom>
          <a:noFill/>
        </p:spPr>
        <p:txBody>
          <a:bodyPr wrap="square" rtlCol="0">
            <a:spAutoFit/>
          </a:bodyPr>
          <a:lstStyle/>
          <a:p>
            <a:r>
              <a:rPr lang="cy-GB" sz="2400" dirty="0">
                <a:solidFill>
                  <a:srgbClr val="F7F6D9"/>
                </a:solidFill>
              </a:rPr>
              <a:t>Ymchwil gyda/ar/ar gyfer/gan blant      </a:t>
            </a:r>
            <a:r>
              <a:rPr lang="en-GB" sz="2400" dirty="0">
                <a:solidFill>
                  <a:schemeClr val="bg2">
                    <a:lumMod val="50000"/>
                  </a:schemeClr>
                </a:solidFill>
              </a:rPr>
              <a:t>Research with/on/for/by children</a:t>
            </a:r>
          </a:p>
        </p:txBody>
      </p:sp>
      <p:sp>
        <p:nvSpPr>
          <p:cNvPr id="5" name="TextBox 4">
            <a:extLst>
              <a:ext uri="{FF2B5EF4-FFF2-40B4-BE49-F238E27FC236}">
                <a16:creationId xmlns:a16="http://schemas.microsoft.com/office/drawing/2014/main" id="{85B0336F-C212-03CB-EA55-95E8EE847C8B}"/>
              </a:ext>
            </a:extLst>
          </p:cNvPr>
          <p:cNvSpPr txBox="1"/>
          <p:nvPr/>
        </p:nvSpPr>
        <p:spPr>
          <a:xfrm>
            <a:off x="9417132" y="5919849"/>
            <a:ext cx="1646605" cy="369332"/>
          </a:xfrm>
          <a:prstGeom prst="rect">
            <a:avLst/>
          </a:prstGeom>
          <a:noFill/>
        </p:spPr>
        <p:txBody>
          <a:bodyPr wrap="none" rtlCol="0">
            <a:spAutoFit/>
          </a:bodyPr>
          <a:lstStyle/>
          <a:p>
            <a:r>
              <a:rPr lang="en-GB" dirty="0">
                <a:solidFill>
                  <a:srgbClr val="F7F6D9"/>
                </a:solidFill>
              </a:rPr>
              <a:t>Alison Murphy</a:t>
            </a:r>
          </a:p>
        </p:txBody>
      </p:sp>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908EE6-DF45-197F-1D10-8A2426DDA7F4}"/>
              </a:ext>
            </a:extLst>
          </p:cNvPr>
          <p:cNvSpPr>
            <a:spLocks noGrp="1"/>
          </p:cNvSpPr>
          <p:nvPr>
            <p:ph type="title"/>
          </p:nvPr>
        </p:nvSpPr>
        <p:spPr/>
        <p:txBody>
          <a:bodyPr>
            <a:normAutofit/>
          </a:bodyPr>
          <a:lstStyle/>
          <a:p>
            <a:r>
              <a:rPr lang="cy-GB" sz="2000" b="1" dirty="0"/>
              <a:t>Ymchwil </a:t>
            </a:r>
            <a:r>
              <a:rPr lang="cy-GB" sz="2000" b="1" dirty="0">
                <a:solidFill>
                  <a:srgbClr val="FF0000"/>
                </a:solidFill>
              </a:rPr>
              <a:t>ar</a:t>
            </a:r>
            <a:r>
              <a:rPr lang="cy-GB" sz="2000" b="1" dirty="0"/>
              <a:t> neu ymchwil </a:t>
            </a:r>
            <a:r>
              <a:rPr lang="cy-GB" sz="2000" b="1" dirty="0">
                <a:solidFill>
                  <a:srgbClr val="FF0000"/>
                </a:solidFill>
              </a:rPr>
              <a:t>gyda</a:t>
            </a:r>
            <a:r>
              <a:rPr lang="cy-GB" sz="2000" b="1" dirty="0"/>
              <a:t> phlant/Pobl Ifanc ?</a:t>
            </a:r>
            <a:br>
              <a:rPr lang="cy-GB" sz="2000" b="1" dirty="0"/>
            </a:br>
            <a:r>
              <a:rPr lang="en-GB" sz="2000" b="1" dirty="0">
                <a:solidFill>
                  <a:srgbClr val="0070C0"/>
                </a:solidFill>
              </a:rPr>
              <a:t>Research </a:t>
            </a:r>
            <a:r>
              <a:rPr lang="en-GB" sz="2000" b="1" noProof="0" dirty="0">
                <a:solidFill>
                  <a:srgbClr val="FF0000"/>
                </a:solidFill>
              </a:rPr>
              <a:t>on</a:t>
            </a:r>
            <a:r>
              <a:rPr lang="en-GB" sz="2000" b="1" noProof="0" dirty="0">
                <a:solidFill>
                  <a:srgbClr val="0070C0"/>
                </a:solidFill>
              </a:rPr>
              <a:t> or research </a:t>
            </a:r>
            <a:r>
              <a:rPr lang="en-GB" sz="2000" b="1" noProof="0" dirty="0">
                <a:solidFill>
                  <a:srgbClr val="FF0000"/>
                </a:solidFill>
              </a:rPr>
              <a:t>with</a:t>
            </a:r>
            <a:r>
              <a:rPr lang="en-GB" sz="2000" b="1" noProof="0" dirty="0">
                <a:solidFill>
                  <a:srgbClr val="0070C0"/>
                </a:solidFill>
              </a:rPr>
              <a:t> children/Young People ?</a:t>
            </a:r>
            <a:endParaRPr lang="en-GB" sz="2000" b="1" dirty="0">
              <a:solidFill>
                <a:srgbClr val="0070C0"/>
              </a:solidFill>
            </a:endParaRPr>
          </a:p>
        </p:txBody>
      </p:sp>
      <p:sp>
        <p:nvSpPr>
          <p:cNvPr id="6" name="Content Placeholder 5">
            <a:extLst>
              <a:ext uri="{FF2B5EF4-FFF2-40B4-BE49-F238E27FC236}">
                <a16:creationId xmlns:a16="http://schemas.microsoft.com/office/drawing/2014/main" id="{5F9369C0-FD88-B4A1-E315-B5F4DA7883F9}"/>
              </a:ext>
            </a:extLst>
          </p:cNvPr>
          <p:cNvSpPr>
            <a:spLocks noGrp="1"/>
          </p:cNvSpPr>
          <p:nvPr>
            <p:ph sz="half" idx="1"/>
          </p:nvPr>
        </p:nvSpPr>
        <p:spPr/>
        <p:txBody>
          <a:bodyPr/>
          <a:lstStyle/>
          <a:p>
            <a:r>
              <a:rPr lang="cy-GB" sz="3200" dirty="0"/>
              <a:t>Beth yw'r gwahaniaethau allweddol?
Goblygiadau'r ddau</a:t>
            </a:r>
            <a:endParaRPr lang="cy-GB" sz="3200" noProof="0" dirty="0"/>
          </a:p>
          <a:p>
            <a:pPr marL="0" indent="0">
              <a:buNone/>
            </a:pPr>
            <a:endParaRPr lang="en-GB" dirty="0"/>
          </a:p>
        </p:txBody>
      </p:sp>
      <p:sp>
        <p:nvSpPr>
          <p:cNvPr id="8" name="Content Placeholder 3">
            <a:extLst>
              <a:ext uri="{FF2B5EF4-FFF2-40B4-BE49-F238E27FC236}">
                <a16:creationId xmlns:a16="http://schemas.microsoft.com/office/drawing/2014/main" id="{CE4D6507-BC6F-780E-CC15-B29484A5D981}"/>
              </a:ext>
            </a:extLst>
          </p:cNvPr>
          <p:cNvSpPr>
            <a:spLocks noGrp="1"/>
          </p:cNvSpPr>
          <p:nvPr>
            <p:ph sz="half" idx="2"/>
          </p:nvPr>
        </p:nvSpPr>
        <p:spPr>
          <a:xfrm>
            <a:off x="6172200" y="1825625"/>
            <a:ext cx="5181600" cy="4351338"/>
          </a:xfrm>
        </p:spPr>
        <p:txBody>
          <a:bodyPr>
            <a:normAutofit/>
          </a:bodyPr>
          <a:lstStyle/>
          <a:p>
            <a:pPr marL="228600" marR="0" lvl="0" indent="-228600" defTabSz="914400" rtl="0" eaLnBrk="1" fontAlgn="auto" latinLnBrk="0" hangingPunct="1">
              <a:spcBef>
                <a:spcPts val="1000"/>
              </a:spcBef>
              <a:spcAft>
                <a:spcPts val="0"/>
              </a:spcAft>
              <a:buClr>
                <a:srgbClr val="B71E42"/>
              </a:buClr>
              <a:buSzPct val="100000"/>
              <a:buFont typeface="Arial" panose="020B0604020202020204" pitchFamily="34" charset="0"/>
              <a:buChar char="•"/>
              <a:tabLst/>
              <a:defRPr/>
            </a:pPr>
            <a:r>
              <a:rPr kumimoji="0" lang="en-GB" sz="3200" b="0" i="0" u="none" strike="noStrike" kern="1200" cap="none" spc="0" normalizeH="0" baseline="0" dirty="0">
                <a:ln>
                  <a:noFill/>
                </a:ln>
                <a:solidFill>
                  <a:srgbClr val="0070C0"/>
                </a:solidFill>
                <a:effectLst/>
                <a:uLnTx/>
                <a:uFillTx/>
                <a:latin typeface="+mj-lt"/>
                <a:ea typeface="+mn-ea"/>
                <a:cs typeface="+mn-cs"/>
              </a:rPr>
              <a:t>What are the key differences?</a:t>
            </a:r>
          </a:p>
          <a:p>
            <a:pPr marL="228600" marR="0" lvl="0" indent="-228600" defTabSz="914400" rtl="0" eaLnBrk="1" fontAlgn="auto" latinLnBrk="0" hangingPunct="1">
              <a:spcBef>
                <a:spcPts val="1000"/>
              </a:spcBef>
              <a:spcAft>
                <a:spcPts val="0"/>
              </a:spcAft>
              <a:buClr>
                <a:srgbClr val="B71E42"/>
              </a:buClr>
              <a:buSzPct val="100000"/>
              <a:buFont typeface="Arial" panose="020B0604020202020204" pitchFamily="34" charset="0"/>
              <a:buChar char="•"/>
              <a:tabLst/>
              <a:defRPr/>
            </a:pPr>
            <a:r>
              <a:rPr kumimoji="0" lang="en-GB" sz="3200" b="0" i="0" u="none" strike="noStrike" kern="1200" cap="none" spc="0" normalizeH="0" baseline="0" dirty="0">
                <a:ln>
                  <a:noFill/>
                </a:ln>
                <a:solidFill>
                  <a:srgbClr val="0070C0"/>
                </a:solidFill>
                <a:effectLst/>
                <a:uLnTx/>
                <a:uFillTx/>
                <a:latin typeface="+mj-lt"/>
                <a:ea typeface="+mn-ea"/>
                <a:cs typeface="+mn-cs"/>
              </a:rPr>
              <a:t>Implications of both</a:t>
            </a:r>
          </a:p>
          <a:p>
            <a:pPr marL="0" indent="0">
              <a:buNone/>
            </a:pPr>
            <a:endParaRPr lang="cy-GB" sz="2000" dirty="0"/>
          </a:p>
        </p:txBody>
      </p:sp>
    </p:spTree>
    <p:extLst>
      <p:ext uri="{BB962C8B-B14F-4D97-AF65-F5344CB8AC3E}">
        <p14:creationId xmlns:p14="http://schemas.microsoft.com/office/powerpoint/2010/main" val="2100009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325563"/>
          </a:xfrm>
        </p:spPr>
        <p:txBody>
          <a:bodyPr/>
          <a:lstStyle/>
          <a:p>
            <a:r>
              <a:rPr lang="cy-GB" noProof="0" dirty="0"/>
              <a:t>CCUHP – ERTHYGL 12</a:t>
            </a:r>
            <a:br>
              <a:rPr lang="cy-GB" noProof="0" dirty="0"/>
            </a:br>
            <a:r>
              <a:rPr kumimoji="0" lang="en-GB" sz="3200" b="0" i="0" u="none" strike="noStrike" kern="1200" cap="all" spc="0" normalizeH="0" baseline="0" dirty="0">
                <a:ln>
                  <a:noFill/>
                </a:ln>
                <a:solidFill>
                  <a:srgbClr val="0070C0"/>
                </a:solidFill>
                <a:effectLst/>
                <a:uLnTx/>
                <a:uFillTx/>
                <a:latin typeface="Gill Sans MT" panose="020B0502020104020203"/>
                <a:ea typeface="+mj-ea"/>
                <a:cs typeface="+mj-cs"/>
              </a:rPr>
              <a:t>UNCRC – Article 12</a:t>
            </a:r>
            <a:endParaRPr lang="en-GB" dirty="0">
              <a:solidFill>
                <a:srgbClr val="0070C0"/>
              </a:solidFill>
            </a:endParaRPr>
          </a:p>
        </p:txBody>
      </p:sp>
      <p:sp>
        <p:nvSpPr>
          <p:cNvPr id="3" name="Content Placeholder 2"/>
          <p:cNvSpPr>
            <a:spLocks noGrp="1"/>
          </p:cNvSpPr>
          <p:nvPr>
            <p:ph sz="half" idx="1"/>
          </p:nvPr>
        </p:nvSpPr>
        <p:spPr>
          <a:xfrm>
            <a:off x="507682" y="1344159"/>
            <a:ext cx="5181600" cy="4351338"/>
          </a:xfrm>
        </p:spPr>
        <p:txBody>
          <a:bodyPr>
            <a:noAutofit/>
          </a:bodyPr>
          <a:lstStyle/>
          <a:p>
            <a:r>
              <a:rPr lang="cy-GB" sz="2000" noProof="0" dirty="0"/>
              <a:t>Dylai barn plant a phobl ifanc gael ei ystyried ym mhobman, </a:t>
            </a:r>
            <a:r>
              <a:rPr lang="cy-GB" sz="2000" dirty="0"/>
              <a:t>gan gynnwys yn eu cartref, yn eu gweithle ac yn yr ysgol</a:t>
            </a:r>
            <a:endParaRPr lang="cy-GB" sz="2000" noProof="0" dirty="0"/>
          </a:p>
          <a:p>
            <a:r>
              <a:rPr lang="cy-GB" sz="2000" dirty="0"/>
              <a:t>Mae hyn yn wir ni waeth pa mor ifanc yw plentyn neu berson ifanc, er y dylai'r pwys a roddir ar eu barn newid wrth iddynt dyfu i fyny a dod yn fwy aeddfed
Nid yw Erthygl </a:t>
            </a:r>
            <a:r>
              <a:rPr lang="cy-GB" sz="2000" noProof="0" dirty="0"/>
              <a:t>12 yn </a:t>
            </a:r>
            <a:r>
              <a:rPr lang="cy-GB" sz="2000" dirty="0"/>
              <a:t>golygu bod yn rhaid i blant a phobl ifanc fynegi barn os nad ydyn nhw eisiau.
</a:t>
            </a:r>
            <a:r>
              <a:rPr lang="cy-GB" sz="2000" dirty="0" err="1"/>
              <a:t>Gallant</a:t>
            </a:r>
            <a:r>
              <a:rPr lang="cy-GB" sz="2000" dirty="0"/>
              <a:t> wrthod rhoi eu barn am unrhyw reswm, ac ni ddylid defnyddio Erthygl 12 i roi pwysau arnynt i roi eu barn</a:t>
            </a:r>
            <a:endParaRPr lang="cy-GB" sz="2000" noProof="0" dirty="0"/>
          </a:p>
        </p:txBody>
      </p:sp>
      <p:sp>
        <p:nvSpPr>
          <p:cNvPr id="5" name="Content Placeholder 4">
            <a:extLst>
              <a:ext uri="{FF2B5EF4-FFF2-40B4-BE49-F238E27FC236}">
                <a16:creationId xmlns:a16="http://schemas.microsoft.com/office/drawing/2014/main" id="{5AEF66DB-3AB0-4CBE-985C-980E5B2379E5}"/>
              </a:ext>
            </a:extLst>
          </p:cNvPr>
          <p:cNvSpPr>
            <a:spLocks noGrp="1"/>
          </p:cNvSpPr>
          <p:nvPr>
            <p:ph sz="half" idx="2"/>
          </p:nvPr>
        </p:nvSpPr>
        <p:spPr>
          <a:xfrm>
            <a:off x="6096000" y="1344159"/>
            <a:ext cx="5181600" cy="4351338"/>
          </a:xfrm>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3100" b="1" i="0" u="none" strike="noStrike" kern="1200" cap="none" spc="0" normalizeH="0" baseline="0" dirty="0">
                <a:ln>
                  <a:noFill/>
                </a:ln>
                <a:solidFill>
                  <a:srgbClr val="0070C0"/>
                </a:solidFill>
                <a:effectLst/>
                <a:uLnTx/>
                <a:uFillTx/>
                <a:latin typeface="Gill Sans MT" panose="020B0502020104020203"/>
                <a:ea typeface="+mn-ea"/>
                <a:cs typeface="+mn-cs"/>
              </a:rPr>
              <a:t>The opinion of a child and young person should be considered everywhere, including in their home, in their workplace and at school</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3100" b="1" i="0" u="none" strike="noStrike" kern="1200" cap="none" spc="0" normalizeH="0" baseline="0" dirty="0">
                <a:ln>
                  <a:noFill/>
                </a:ln>
                <a:solidFill>
                  <a:srgbClr val="0070C0"/>
                </a:solidFill>
                <a:effectLst/>
                <a:uLnTx/>
                <a:uFillTx/>
                <a:latin typeface="Gill Sans MT" panose="020B0502020104020203"/>
                <a:ea typeface="+mn-ea"/>
                <a:cs typeface="+mn-cs"/>
              </a:rPr>
              <a:t>This is true no matter how young a child or young person is, although the weight their opinion is given should change as they grow up and become more mature</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3100" b="1" i="0" u="none" strike="noStrike" kern="1200" cap="none" spc="0" normalizeH="0" baseline="0" dirty="0">
                <a:ln>
                  <a:noFill/>
                </a:ln>
                <a:solidFill>
                  <a:srgbClr val="0070C0"/>
                </a:solidFill>
                <a:effectLst/>
                <a:uLnTx/>
                <a:uFillTx/>
                <a:latin typeface="Gill Sans MT" panose="020B0502020104020203"/>
                <a:ea typeface="+mn-ea"/>
                <a:cs typeface="+mn-cs"/>
              </a:rPr>
              <a:t>Article 12 doesn’t mean children and young people have to express an opinion if they don’t want to.</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3100" b="1" i="0" u="none" strike="noStrike" kern="1200" cap="none" spc="0" normalizeH="0" baseline="0" dirty="0">
                <a:ln>
                  <a:noFill/>
                </a:ln>
                <a:solidFill>
                  <a:srgbClr val="0070C0"/>
                </a:solidFill>
                <a:effectLst/>
                <a:uLnTx/>
                <a:uFillTx/>
                <a:latin typeface="Gill Sans MT" panose="020B0502020104020203"/>
                <a:ea typeface="+mn-ea"/>
                <a:cs typeface="+mn-cs"/>
              </a:rPr>
              <a:t>They can refuse to give their opinion for any reason, and Article 12 shouldn’t be used to pressure them into giving it</a:t>
            </a:r>
          </a:p>
          <a:p>
            <a:endParaRPr lang="cy-GB" dirty="0"/>
          </a:p>
        </p:txBody>
      </p:sp>
      <p:pic>
        <p:nvPicPr>
          <p:cNvPr id="4" name="Picture 3"/>
          <p:cNvPicPr>
            <a:picLocks noChangeAspect="1"/>
          </p:cNvPicPr>
          <p:nvPr/>
        </p:nvPicPr>
        <p:blipFill>
          <a:blip r:embed="rId3"/>
          <a:stretch>
            <a:fillRect/>
          </a:stretch>
        </p:blipFill>
        <p:spPr>
          <a:xfrm>
            <a:off x="8524875" y="-18596"/>
            <a:ext cx="3667125" cy="1247775"/>
          </a:xfrm>
          <a:prstGeom prst="rect">
            <a:avLst/>
          </a:prstGeom>
        </p:spPr>
      </p:pic>
    </p:spTree>
    <p:extLst>
      <p:ext uri="{BB962C8B-B14F-4D97-AF65-F5344CB8AC3E}">
        <p14:creationId xmlns:p14="http://schemas.microsoft.com/office/powerpoint/2010/main" val="1270358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463E57-049D-0F92-DCC3-AF76B926BBB4}"/>
              </a:ext>
            </a:extLst>
          </p:cNvPr>
          <p:cNvSpPr>
            <a:spLocks noGrp="1"/>
          </p:cNvSpPr>
          <p:nvPr>
            <p:ph sz="half" idx="1"/>
          </p:nvPr>
        </p:nvSpPr>
        <p:spPr>
          <a:xfrm>
            <a:off x="439056" y="512081"/>
            <a:ext cx="11564257" cy="5155747"/>
          </a:xfrm>
        </p:spPr>
        <p:txBody>
          <a:bodyPr>
            <a:normAutofit fontScale="77500" lnSpcReduction="20000"/>
          </a:bodyPr>
          <a:lstStyle/>
          <a:p>
            <a:pPr marL="0" indent="0">
              <a:buNone/>
            </a:pPr>
            <a:r>
              <a:rPr lang="cy-GB" b="1" dirty="0"/>
              <a:t>Peidio â gwahaniaethu (Erthygl 2):</a:t>
            </a:r>
          </a:p>
          <a:p>
            <a:r>
              <a:rPr lang="cy-GB" dirty="0"/>
              <a:t>Mae’r Confensiwn yn berthnasol i bob plentyn beth bynnag </a:t>
            </a:r>
            <a:r>
              <a:rPr lang="cy-GB" dirty="0" err="1"/>
              <a:t>fo’i</a:t>
            </a:r>
            <a:r>
              <a:rPr lang="cy-GB" dirty="0"/>
              <a:t> ethnigrwydd, rhyw, crefydd, iaith, galluoedd, beth bynnag y mae’n ei feddwl neu’n ei ddweud, ni waeth o ba fath o deulu y daw, a beth bynnag </a:t>
            </a:r>
            <a:r>
              <a:rPr lang="cy-GB" dirty="0" err="1"/>
              <a:t>fo’i</a:t>
            </a:r>
            <a:r>
              <a:rPr lang="cy-GB" dirty="0"/>
              <a:t> amgylchiadau. </a:t>
            </a:r>
          </a:p>
          <a:p>
            <a:endParaRPr lang="cy-GB" dirty="0"/>
          </a:p>
          <a:p>
            <a:pPr marL="0" indent="0">
              <a:buNone/>
            </a:pPr>
            <a:r>
              <a:rPr lang="cy-GB" b="1" dirty="0"/>
              <a:t>Budd pennaf y plentyn (Erthygl 3):</a:t>
            </a:r>
          </a:p>
          <a:p>
            <a:r>
              <a:rPr lang="cy-GB" dirty="0"/>
              <a:t>Rhaid i fudd pennaf plentyn fod yn brif flaenoriaeth ym mhob penderfyniad a gweithred sy’n effeithio ar blant. Dylai pob oedolyn wneud yr hyn sydd orau i blant a dylent ystyried sut y bydd eu penderfyniadau’n effeithio ar blant. Wrth benderfynu beth sydd er budd pennaf plant, dylid ystyried barn a theimladau’r plant eu hunain.</a:t>
            </a:r>
          </a:p>
          <a:p>
            <a:endParaRPr lang="cy-GB" dirty="0"/>
          </a:p>
          <a:p>
            <a:pPr marL="0" indent="0">
              <a:buNone/>
            </a:pPr>
            <a:r>
              <a:rPr lang="cy-GB" b="1" dirty="0"/>
              <a:t>Yr hawl i fywyd, goroesiad a datblygiad (Erthygl 6):</a:t>
            </a:r>
          </a:p>
          <a:p>
            <a:r>
              <a:rPr lang="cy-GB" dirty="0"/>
              <a:t>Mae gan blant yr hawl i fywyd ac mae'n rhaid i lywodraethau wneud popeth o fewn eu gallu i sicrhau bod plant yn goroesi ac yn datblygu i'w llawn botensial. Mae'r hawl i fywyd a goroesiad yn gwarantu'r anghenion mwyaf sylfaenol fel maeth, lloches neu fynediad i ofal iechyd. Datblygiad – corfforol, emosiynol, addysgol, cymdeithasol ac ysbrydol – yw nod llawer o’r hawliau yn y Confensiwn.</a:t>
            </a:r>
          </a:p>
        </p:txBody>
      </p:sp>
    </p:spTree>
    <p:extLst>
      <p:ext uri="{BB962C8B-B14F-4D97-AF65-F5344CB8AC3E}">
        <p14:creationId xmlns:p14="http://schemas.microsoft.com/office/powerpoint/2010/main" val="2804867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28BEE3-0314-F773-D78B-CEE6CFD3851C}"/>
              </a:ext>
            </a:extLst>
          </p:cNvPr>
          <p:cNvSpPr>
            <a:spLocks noGrp="1"/>
          </p:cNvSpPr>
          <p:nvPr>
            <p:ph sz="half" idx="1"/>
          </p:nvPr>
        </p:nvSpPr>
        <p:spPr>
          <a:xfrm>
            <a:off x="373743" y="613681"/>
            <a:ext cx="11636828" cy="5221061"/>
          </a:xfrm>
        </p:spPr>
        <p:txBody>
          <a:bodyPr>
            <a:normAutofit fontScale="77500" lnSpcReduction="20000"/>
          </a:bodyPr>
          <a:lstStyle/>
          <a:p>
            <a:pPr marL="0" indent="0">
              <a:buNone/>
            </a:pPr>
            <a:r>
              <a:rPr lang="en-GB" b="1" dirty="0">
                <a:solidFill>
                  <a:srgbClr val="0070C0"/>
                </a:solidFill>
              </a:rPr>
              <a:t>Non-discrimination (Article 2): </a:t>
            </a:r>
          </a:p>
          <a:p>
            <a:r>
              <a:rPr lang="en-GB" dirty="0">
                <a:solidFill>
                  <a:srgbClr val="0070C0"/>
                </a:solidFill>
              </a:rPr>
              <a:t>The Convention applies to all children whatever their ethnicity, gender, religion, language, abilities, whatever they think or say, no matter what type of family they come from, whatever their circumstances. </a:t>
            </a:r>
          </a:p>
          <a:p>
            <a:endParaRPr lang="en-GB" dirty="0">
              <a:solidFill>
                <a:srgbClr val="0070C0"/>
              </a:solidFill>
            </a:endParaRPr>
          </a:p>
          <a:p>
            <a:pPr marL="0" indent="0">
              <a:buNone/>
            </a:pPr>
            <a:r>
              <a:rPr lang="en-GB" b="1" dirty="0">
                <a:solidFill>
                  <a:srgbClr val="0070C0"/>
                </a:solidFill>
              </a:rPr>
              <a:t>Best interest of the child (Article 3):</a:t>
            </a:r>
          </a:p>
          <a:p>
            <a:r>
              <a:rPr lang="en-GB" dirty="0">
                <a:solidFill>
                  <a:srgbClr val="0070C0"/>
                </a:solidFill>
              </a:rPr>
              <a:t> A child’s best interests must be a top priority in all decisions and actions that affect children. All adults should do what is best for children and should think about how their decisions will affect children. Determining what is in children’s best interests should take into account children’s own views and feelings. </a:t>
            </a:r>
          </a:p>
          <a:p>
            <a:pPr marL="0" indent="0">
              <a:buNone/>
            </a:pPr>
            <a:endParaRPr lang="en-GB" dirty="0">
              <a:solidFill>
                <a:srgbClr val="0070C0"/>
              </a:solidFill>
            </a:endParaRPr>
          </a:p>
          <a:p>
            <a:pPr marL="0" indent="0">
              <a:buNone/>
            </a:pPr>
            <a:r>
              <a:rPr lang="en-GB" b="1" dirty="0">
                <a:solidFill>
                  <a:srgbClr val="0070C0"/>
                </a:solidFill>
              </a:rPr>
              <a:t>Right to life, survival and development (Article 6):</a:t>
            </a:r>
          </a:p>
          <a:p>
            <a:r>
              <a:rPr lang="en-GB" dirty="0">
                <a:solidFill>
                  <a:srgbClr val="0070C0"/>
                </a:solidFill>
              </a:rPr>
              <a:t> Children have the right to life and governments must do all they can to ensure children survive and develop to their fullest potential. The right to life and survival guarantees the most basic needs such as nutrition, shelter or access to healthcare. Development – physical, emotional, educational, social and spiritual – is the goal of many of the rights in the Convention. </a:t>
            </a:r>
          </a:p>
        </p:txBody>
      </p:sp>
    </p:spTree>
    <p:extLst>
      <p:ext uri="{BB962C8B-B14F-4D97-AF65-F5344CB8AC3E}">
        <p14:creationId xmlns:p14="http://schemas.microsoft.com/office/powerpoint/2010/main" val="435562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600" y="367459"/>
            <a:ext cx="8298543" cy="1359741"/>
          </a:xfrm>
        </p:spPr>
        <p:txBody>
          <a:bodyPr anchor="t">
            <a:normAutofit/>
          </a:bodyPr>
          <a:lstStyle/>
          <a:p>
            <a:r>
              <a:rPr lang="cy-GB" sz="2000" noProof="0" dirty="0"/>
              <a:t>Ymchwil gyda phlant </a:t>
            </a:r>
            <a:r>
              <a:rPr lang="cy-GB" sz="2000" dirty="0">
                <a:solidFill>
                  <a:srgbClr val="0070C0"/>
                </a:solidFill>
              </a:rPr>
              <a:t>/   </a:t>
            </a:r>
            <a:r>
              <a:rPr lang="en-GB" sz="2000" dirty="0">
                <a:solidFill>
                  <a:srgbClr val="0070C0"/>
                </a:solidFill>
              </a:rPr>
              <a:t>Research with children</a:t>
            </a:r>
          </a:p>
        </p:txBody>
      </p:sp>
      <p:sp>
        <p:nvSpPr>
          <p:cNvPr id="3" name="Content Placeholder 2"/>
          <p:cNvSpPr>
            <a:spLocks noGrp="1"/>
          </p:cNvSpPr>
          <p:nvPr>
            <p:ph sz="half" idx="1"/>
          </p:nvPr>
        </p:nvSpPr>
        <p:spPr>
          <a:xfrm>
            <a:off x="211444" y="1047329"/>
            <a:ext cx="4157796" cy="4501730"/>
          </a:xfrm>
        </p:spPr>
        <p:txBody>
          <a:bodyPr vert="horz" lIns="91440" tIns="45720" rIns="91440" bIns="45720" rtlCol="0" anchor="t">
            <a:noAutofit/>
          </a:bodyPr>
          <a:lstStyle/>
          <a:p>
            <a:pPr>
              <a:lnSpc>
                <a:spcPct val="100000"/>
              </a:lnSpc>
            </a:pPr>
            <a:r>
              <a:rPr lang="cy-GB" sz="1800" dirty="0"/>
              <a:t>Yn ddieithriad, mae safbwyntiau plant a phlentyndod, hawliau plant a galluoedd plant yn dylanwadu ar y ffordd y cynhelir ymchwil </a:t>
            </a:r>
            <a:r>
              <a:rPr lang="cy-GB" sz="1400" dirty="0"/>
              <a:t>(</a:t>
            </a:r>
            <a:r>
              <a:rPr lang="en-GB" sz="1400" dirty="0"/>
              <a:t>O'Reilly, </a:t>
            </a:r>
            <a:r>
              <a:rPr lang="en-GB" sz="1400" dirty="0" err="1"/>
              <a:t>Ronzoni</a:t>
            </a:r>
            <a:r>
              <a:rPr lang="en-GB" sz="1400" dirty="0"/>
              <a:t> a Dogra, 2013)</a:t>
            </a:r>
            <a:endParaRPr lang="cy-GB" sz="1400" dirty="0"/>
          </a:p>
          <a:p>
            <a:pPr marL="0" indent="0">
              <a:lnSpc>
                <a:spcPct val="100000"/>
              </a:lnSpc>
              <a:buNone/>
            </a:pPr>
            <a:endParaRPr lang="cy-GB" sz="1800" noProof="0" dirty="0">
              <a:cs typeface="Arial"/>
            </a:endParaRPr>
          </a:p>
          <a:p>
            <a:pPr>
              <a:lnSpc>
                <a:spcPct val="100000"/>
              </a:lnSpc>
            </a:pPr>
            <a:r>
              <a:rPr lang="cy-GB" sz="1800" noProof="0" dirty="0"/>
              <a:t>Bydd </a:t>
            </a:r>
            <a:r>
              <a:rPr lang="cy-GB" sz="1800" dirty="0"/>
              <a:t>lle </a:t>
            </a:r>
            <a:r>
              <a:rPr lang="cy-GB" sz="1800" noProof="0" dirty="0"/>
              <a:t>plant mewn cymdeithas yn effeithio ar y ffordd y mae ymchwilwyr yn cynnal prosiectau ac felly mae’n bwysig ein bod yn ystyried sut y dylanwadir ar hyn yn ymarferol</a:t>
            </a:r>
          </a:p>
          <a:p>
            <a:pPr marL="0" indent="0">
              <a:lnSpc>
                <a:spcPct val="100000"/>
              </a:lnSpc>
              <a:buNone/>
            </a:pPr>
            <a:endParaRPr lang="cy-GB" sz="1800" noProof="0" dirty="0"/>
          </a:p>
          <a:p>
            <a:pPr>
              <a:lnSpc>
                <a:spcPct val="100000"/>
              </a:lnSpc>
            </a:pPr>
            <a:r>
              <a:rPr lang="cy-GB" sz="1800" noProof="0" dirty="0"/>
              <a:t>Trafodwch y pwyntiau hyn</a:t>
            </a:r>
          </a:p>
        </p:txBody>
      </p:sp>
      <p:sp>
        <p:nvSpPr>
          <p:cNvPr id="4" name="Content Placeholder 3">
            <a:extLst>
              <a:ext uri="{FF2B5EF4-FFF2-40B4-BE49-F238E27FC236}">
                <a16:creationId xmlns:a16="http://schemas.microsoft.com/office/drawing/2014/main" id="{C5892C06-22A7-45D7-B86C-4F7C933AE979}"/>
              </a:ext>
            </a:extLst>
          </p:cNvPr>
          <p:cNvSpPr>
            <a:spLocks noGrp="1"/>
          </p:cNvSpPr>
          <p:nvPr>
            <p:ph sz="half" idx="2"/>
          </p:nvPr>
        </p:nvSpPr>
        <p:spPr>
          <a:xfrm>
            <a:off x="4760687" y="1047328"/>
            <a:ext cx="3942220" cy="4591471"/>
          </a:xfrm>
        </p:spPr>
        <p:txBody>
          <a:bodyPr vert="horz" lIns="91440" tIns="45720" rIns="91440" bIns="45720" rtlCol="0" anchor="t">
            <a:normAutofit fontScale="77500" lnSpcReduction="20000"/>
          </a:bodyPr>
          <a:lstStyle/>
          <a:p>
            <a:pPr marL="0" indent="0">
              <a:lnSpc>
                <a:spcPct val="120000"/>
              </a:lnSpc>
              <a:buClr>
                <a:srgbClr val="B71E42"/>
              </a:buClr>
              <a:buSzPct val="100000"/>
              <a:buNone/>
              <a:defRPr/>
            </a:pPr>
            <a:r>
              <a:rPr kumimoji="0" lang="en-GB" sz="2100" i="0" u="none" strike="noStrike" kern="1200" cap="none" spc="0" normalizeH="0" baseline="0" noProof="0" dirty="0">
                <a:ln>
                  <a:noFill/>
                </a:ln>
                <a:solidFill>
                  <a:srgbClr val="0070C0"/>
                </a:solidFill>
                <a:effectLst/>
                <a:uLnTx/>
                <a:uFillTx/>
                <a:latin typeface="+mj-lt"/>
                <a:ea typeface="+mn-ea"/>
                <a:cs typeface="+mn-cs"/>
              </a:rPr>
              <a:t>The views of children and childhood, children’s rights and children’s abilities invariably have an influence on the way research is conducted</a:t>
            </a:r>
            <a:r>
              <a:rPr lang="en-GB" sz="2100" dirty="0">
                <a:solidFill>
                  <a:srgbClr val="0070C0"/>
                </a:solidFill>
                <a:latin typeface="+mj-lt"/>
              </a:rPr>
              <a:t> (O'Reilly, </a:t>
            </a:r>
            <a:r>
              <a:rPr lang="en-GB" sz="2100" dirty="0" err="1">
                <a:solidFill>
                  <a:srgbClr val="0070C0"/>
                </a:solidFill>
                <a:latin typeface="+mj-lt"/>
              </a:rPr>
              <a:t>Ronzoni</a:t>
            </a:r>
            <a:r>
              <a:rPr lang="en-GB" sz="2100" dirty="0">
                <a:solidFill>
                  <a:srgbClr val="0070C0"/>
                </a:solidFill>
                <a:latin typeface="+mj-lt"/>
              </a:rPr>
              <a:t> and Dogra, 2013)</a:t>
            </a:r>
            <a:endParaRPr lang="en-GB" sz="2100" dirty="0">
              <a:solidFill>
                <a:srgbClr val="0070C0"/>
              </a:solidFill>
              <a:latin typeface="+mj-lt"/>
              <a:cs typeface="Arial"/>
            </a:endParaRPr>
          </a:p>
          <a:p>
            <a:pPr marL="0" indent="0">
              <a:lnSpc>
                <a:spcPct val="120000"/>
              </a:lnSpc>
              <a:buNone/>
              <a:defRPr/>
            </a:pPr>
            <a:endParaRPr lang="en-GB" sz="2100" dirty="0">
              <a:solidFill>
                <a:srgbClr val="0070C0"/>
              </a:solidFill>
              <a:latin typeface="+mj-lt"/>
            </a:endParaRPr>
          </a:p>
          <a:p>
            <a:pPr marL="0" indent="0">
              <a:lnSpc>
                <a:spcPct val="120000"/>
              </a:lnSpc>
              <a:buNone/>
              <a:defRPr/>
            </a:pPr>
            <a:r>
              <a:rPr kumimoji="0" lang="en-GB" sz="2100" i="0" u="none" strike="noStrike" kern="1200" cap="none" spc="0" normalizeH="0" baseline="0" noProof="0" dirty="0">
                <a:ln>
                  <a:noFill/>
                </a:ln>
                <a:solidFill>
                  <a:srgbClr val="0070C0"/>
                </a:solidFill>
                <a:effectLst/>
                <a:uLnTx/>
                <a:uFillTx/>
                <a:latin typeface="+mj-lt"/>
                <a:ea typeface="+mn-ea"/>
                <a:cs typeface="+mn-cs"/>
              </a:rPr>
              <a:t>The way in which children are positioned in society will affect the way researchers carry out projects and therefore it is important that we consider how this is influenced in practice</a:t>
            </a:r>
            <a:r>
              <a:rPr lang="en-GB" sz="2100" dirty="0">
                <a:solidFill>
                  <a:srgbClr val="0070C0"/>
                </a:solidFill>
                <a:latin typeface="+mj-lt"/>
              </a:rPr>
              <a:t> </a:t>
            </a:r>
            <a:endParaRPr lang="en-GB" sz="2100" i="0" u="none" strike="noStrike" kern="1200" cap="none" spc="0" normalizeH="0" baseline="0" noProof="0" dirty="0">
              <a:ln>
                <a:noFill/>
              </a:ln>
              <a:solidFill>
                <a:srgbClr val="0070C0"/>
              </a:solidFill>
              <a:effectLst/>
              <a:uLnTx/>
              <a:uFillTx/>
              <a:latin typeface="+mj-lt"/>
              <a:cs typeface="Arial"/>
            </a:endParaRPr>
          </a:p>
          <a:p>
            <a:pPr marL="0" marR="0" lvl="0" indent="0" defTabSz="914400" rtl="0" eaLnBrk="1" fontAlgn="auto" latinLnBrk="0" hangingPunct="1">
              <a:lnSpc>
                <a:spcPct val="120000"/>
              </a:lnSpc>
              <a:spcBef>
                <a:spcPts val="1000"/>
              </a:spcBef>
              <a:spcAft>
                <a:spcPts val="0"/>
              </a:spcAft>
              <a:buClr>
                <a:srgbClr val="B71E42"/>
              </a:buClr>
              <a:buSzPct val="100000"/>
              <a:buNone/>
              <a:tabLst/>
              <a:defRPr/>
            </a:pPr>
            <a:endParaRPr lang="en-GB" sz="2100" i="0" u="none" strike="noStrike" kern="1200" cap="none" spc="0" normalizeH="0" baseline="0" noProof="0" dirty="0">
              <a:ln>
                <a:noFill/>
              </a:ln>
              <a:solidFill>
                <a:srgbClr val="0070C0"/>
              </a:solidFill>
              <a:effectLst/>
              <a:uLnTx/>
              <a:uFillTx/>
              <a:latin typeface="+mj-lt"/>
              <a:cs typeface="Arial"/>
            </a:endParaRPr>
          </a:p>
          <a:p>
            <a:pPr marL="228600" marR="0" lvl="0" indent="-228600"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100" i="0" u="none" strike="noStrike" kern="1200" cap="none" spc="0" normalizeH="0" baseline="0" noProof="0" dirty="0">
                <a:ln>
                  <a:noFill/>
                </a:ln>
                <a:solidFill>
                  <a:srgbClr val="0070C0"/>
                </a:solidFill>
                <a:effectLst/>
                <a:uLnTx/>
                <a:uFillTx/>
                <a:latin typeface="+mj-lt"/>
                <a:ea typeface="+mn-ea"/>
                <a:cs typeface="+mn-cs"/>
              </a:rPr>
              <a:t>Discuss these points</a:t>
            </a:r>
            <a:endParaRPr lang="en-GB" sz="2100" i="0" u="none" strike="noStrike" kern="1200" cap="none" spc="0" normalizeH="0" baseline="0" noProof="0" dirty="0">
              <a:ln>
                <a:noFill/>
              </a:ln>
              <a:solidFill>
                <a:srgbClr val="0070C0"/>
              </a:solidFill>
              <a:effectLst/>
              <a:uLnTx/>
              <a:uFillTx/>
              <a:latin typeface="+mj-lt"/>
              <a:cs typeface="Arial"/>
            </a:endParaRPr>
          </a:p>
          <a:p>
            <a:endParaRPr lang="cy-GB" sz="1700" dirty="0"/>
          </a:p>
        </p:txBody>
      </p:sp>
      <p:pic>
        <p:nvPicPr>
          <p:cNvPr id="4098" name="Picture 2" descr="Children address what more needs to be done to improve children's rights |  IOE - Faculty of Education and Society - UCL – University College London">
            <a:extLst>
              <a:ext uri="{FF2B5EF4-FFF2-40B4-BE49-F238E27FC236}">
                <a16:creationId xmlns:a16="http://schemas.microsoft.com/office/drawing/2014/main" id="{720D230C-8110-6544-D579-30B5842713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11836" y="2251094"/>
            <a:ext cx="2705100"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019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55E58B-F152-B2D9-E592-223A9345DC3A}"/>
              </a:ext>
            </a:extLst>
          </p:cNvPr>
          <p:cNvPicPr>
            <a:picLocks noChangeAspect="1"/>
          </p:cNvPicPr>
          <p:nvPr/>
        </p:nvPicPr>
        <p:blipFill>
          <a:blip r:embed="rId3"/>
          <a:stretch>
            <a:fillRect/>
          </a:stretch>
        </p:blipFill>
        <p:spPr>
          <a:xfrm>
            <a:off x="58263" y="83128"/>
            <a:ext cx="12075474" cy="6858000"/>
          </a:xfrm>
          <a:prstGeom prst="rect">
            <a:avLst/>
          </a:prstGeom>
        </p:spPr>
      </p:pic>
    </p:spTree>
    <p:extLst>
      <p:ext uri="{BB962C8B-B14F-4D97-AF65-F5344CB8AC3E}">
        <p14:creationId xmlns:p14="http://schemas.microsoft.com/office/powerpoint/2010/main" val="1206944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F5B100-671A-BE0B-8D36-72ACD9542F6D}"/>
              </a:ext>
            </a:extLst>
          </p:cNvPr>
          <p:cNvSpPr>
            <a:spLocks noGrp="1"/>
          </p:cNvSpPr>
          <p:nvPr>
            <p:ph sz="half" idx="1"/>
          </p:nvPr>
        </p:nvSpPr>
        <p:spPr/>
        <p:txBody>
          <a:bodyPr/>
          <a:lstStyle/>
          <a:p>
            <a:endParaRPr lang="en-GB"/>
          </a:p>
        </p:txBody>
      </p:sp>
      <p:pic>
        <p:nvPicPr>
          <p:cNvPr id="6" name="Picture 5">
            <a:extLst>
              <a:ext uri="{FF2B5EF4-FFF2-40B4-BE49-F238E27FC236}">
                <a16:creationId xmlns:a16="http://schemas.microsoft.com/office/drawing/2014/main" id="{66F58B97-5AA3-5E06-8D71-D290445F2BB9}"/>
              </a:ext>
            </a:extLst>
          </p:cNvPr>
          <p:cNvPicPr>
            <a:picLocks noChangeAspect="1"/>
          </p:cNvPicPr>
          <p:nvPr/>
        </p:nvPicPr>
        <p:blipFill>
          <a:blip r:embed="rId3"/>
          <a:stretch>
            <a:fillRect/>
          </a:stretch>
        </p:blipFill>
        <p:spPr>
          <a:xfrm>
            <a:off x="17102" y="0"/>
            <a:ext cx="6078898" cy="5712031"/>
          </a:xfrm>
          <a:prstGeom prst="rect">
            <a:avLst/>
          </a:prstGeom>
        </p:spPr>
      </p:pic>
      <p:pic>
        <p:nvPicPr>
          <p:cNvPr id="10" name="Picture 9">
            <a:extLst>
              <a:ext uri="{FF2B5EF4-FFF2-40B4-BE49-F238E27FC236}">
                <a16:creationId xmlns:a16="http://schemas.microsoft.com/office/drawing/2014/main" id="{00110387-0635-6ACE-1A55-58CBC8578BB3}"/>
              </a:ext>
            </a:extLst>
          </p:cNvPr>
          <p:cNvPicPr>
            <a:picLocks noChangeAspect="1"/>
          </p:cNvPicPr>
          <p:nvPr/>
        </p:nvPicPr>
        <p:blipFill>
          <a:blip r:embed="rId4"/>
          <a:stretch>
            <a:fillRect/>
          </a:stretch>
        </p:blipFill>
        <p:spPr>
          <a:xfrm>
            <a:off x="6505823" y="760022"/>
            <a:ext cx="5312914" cy="4441371"/>
          </a:xfrm>
          <a:prstGeom prst="rect">
            <a:avLst/>
          </a:prstGeom>
        </p:spPr>
      </p:pic>
    </p:spTree>
    <p:extLst>
      <p:ext uri="{BB962C8B-B14F-4D97-AF65-F5344CB8AC3E}">
        <p14:creationId xmlns:p14="http://schemas.microsoft.com/office/powerpoint/2010/main" val="691437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1B77304-5FF3-D2E9-E096-8D6DA32D77A9}"/>
              </a:ext>
            </a:extLst>
          </p:cNvPr>
          <p:cNvPicPr>
            <a:picLocks noChangeAspect="1"/>
          </p:cNvPicPr>
          <p:nvPr/>
        </p:nvPicPr>
        <p:blipFill>
          <a:blip r:embed="rId3"/>
          <a:stretch>
            <a:fillRect/>
          </a:stretch>
        </p:blipFill>
        <p:spPr>
          <a:xfrm>
            <a:off x="87641" y="0"/>
            <a:ext cx="4905375" cy="3295650"/>
          </a:xfrm>
          <a:prstGeom prst="rect">
            <a:avLst/>
          </a:prstGeom>
        </p:spPr>
      </p:pic>
      <p:pic>
        <p:nvPicPr>
          <p:cNvPr id="10" name="Picture 9">
            <a:extLst>
              <a:ext uri="{FF2B5EF4-FFF2-40B4-BE49-F238E27FC236}">
                <a16:creationId xmlns:a16="http://schemas.microsoft.com/office/drawing/2014/main" id="{9AE6B8D9-231D-443E-FE21-939894F9FE1F}"/>
              </a:ext>
            </a:extLst>
          </p:cNvPr>
          <p:cNvPicPr>
            <a:picLocks noChangeAspect="1"/>
          </p:cNvPicPr>
          <p:nvPr/>
        </p:nvPicPr>
        <p:blipFill>
          <a:blip r:embed="rId4"/>
          <a:stretch>
            <a:fillRect/>
          </a:stretch>
        </p:blipFill>
        <p:spPr>
          <a:xfrm>
            <a:off x="5012851" y="83126"/>
            <a:ext cx="7179149" cy="5617029"/>
          </a:xfrm>
          <a:prstGeom prst="rect">
            <a:avLst/>
          </a:prstGeom>
        </p:spPr>
      </p:pic>
    </p:spTree>
    <p:extLst>
      <p:ext uri="{BB962C8B-B14F-4D97-AF65-F5344CB8AC3E}">
        <p14:creationId xmlns:p14="http://schemas.microsoft.com/office/powerpoint/2010/main" val="647462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096CA-F532-A08C-9129-EA74AB59494F}"/>
              </a:ext>
            </a:extLst>
          </p:cNvPr>
          <p:cNvSpPr>
            <a:spLocks noGrp="1"/>
          </p:cNvSpPr>
          <p:nvPr>
            <p:ph type="title"/>
          </p:nvPr>
        </p:nvSpPr>
        <p:spPr>
          <a:xfrm>
            <a:off x="0" y="-52885"/>
            <a:ext cx="9626155" cy="1325563"/>
          </a:xfrm>
        </p:spPr>
        <p:txBody>
          <a:bodyPr>
            <a:normAutofit/>
          </a:bodyPr>
          <a:lstStyle/>
          <a:p>
            <a:r>
              <a:rPr lang="cy-GB" sz="1800" dirty="0">
                <a:solidFill>
                  <a:srgbClr val="0070C0"/>
                </a:solidFill>
              </a:rPr>
              <a:t>Cyfranogiad neu </a:t>
            </a:r>
            <a:r>
              <a:rPr lang="cy-GB" sz="1800" dirty="0" err="1">
                <a:solidFill>
                  <a:srgbClr val="0070C0"/>
                </a:solidFill>
              </a:rPr>
              <a:t>symboleiddiaeth</a:t>
            </a:r>
            <a:r>
              <a:rPr lang="cy-GB" sz="1800" dirty="0">
                <a:solidFill>
                  <a:srgbClr val="0070C0"/>
                </a:solidFill>
              </a:rPr>
              <a:t> </a:t>
            </a:r>
            <a:r>
              <a:rPr lang="en-GB" sz="1800" dirty="0">
                <a:solidFill>
                  <a:srgbClr val="0070C0"/>
                </a:solidFill>
              </a:rPr>
              <a:t>/ </a:t>
            </a:r>
            <a:br>
              <a:rPr lang="en-GB" sz="1800" dirty="0">
                <a:solidFill>
                  <a:srgbClr val="0070C0"/>
                </a:solidFill>
              </a:rPr>
            </a:br>
            <a:r>
              <a:rPr lang="en-GB" sz="1800" dirty="0"/>
              <a:t>Participation or tokenism</a:t>
            </a:r>
          </a:p>
        </p:txBody>
      </p:sp>
      <p:pic>
        <p:nvPicPr>
          <p:cNvPr id="2050" name="Picture 2" descr="Arnsteins Ladder of Public Participation">
            <a:extLst>
              <a:ext uri="{FF2B5EF4-FFF2-40B4-BE49-F238E27FC236}">
                <a16:creationId xmlns:a16="http://schemas.microsoft.com/office/drawing/2014/main" id="{2B4D1AE7-918A-DD43-6D7C-EF05E844CC0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2909" y="1179967"/>
            <a:ext cx="6052920" cy="435292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Roger Hart's Ladder of Children's Participation">
            <a:extLst>
              <a:ext uri="{FF2B5EF4-FFF2-40B4-BE49-F238E27FC236}">
                <a16:creationId xmlns:a16="http://schemas.microsoft.com/office/drawing/2014/main" id="{1DAC9F18-7EAE-C8F9-D60F-CA5785548E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3283" y="0"/>
            <a:ext cx="640871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229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5A773-E112-B918-FFE5-417506309B75}"/>
              </a:ext>
            </a:extLst>
          </p:cNvPr>
          <p:cNvSpPr>
            <a:spLocks noGrp="1"/>
          </p:cNvSpPr>
          <p:nvPr>
            <p:ph type="title"/>
          </p:nvPr>
        </p:nvSpPr>
        <p:spPr>
          <a:xfrm>
            <a:off x="175491" y="365125"/>
            <a:ext cx="11178309" cy="1325563"/>
          </a:xfrm>
        </p:spPr>
        <p:txBody>
          <a:bodyPr/>
          <a:lstStyle/>
          <a:p>
            <a:r>
              <a:rPr lang="cy-GB" dirty="0"/>
              <a:t>Cymryd rhan mewn ymchwil - ar ba oedran?</a:t>
            </a:r>
          </a:p>
        </p:txBody>
      </p:sp>
      <p:sp>
        <p:nvSpPr>
          <p:cNvPr id="3" name="Content Placeholder 2">
            <a:extLst>
              <a:ext uri="{FF2B5EF4-FFF2-40B4-BE49-F238E27FC236}">
                <a16:creationId xmlns:a16="http://schemas.microsoft.com/office/drawing/2014/main" id="{B3F1C3B5-1518-1A07-3CFB-29AD541D4A41}"/>
              </a:ext>
            </a:extLst>
          </p:cNvPr>
          <p:cNvSpPr>
            <a:spLocks noGrp="1"/>
          </p:cNvSpPr>
          <p:nvPr>
            <p:ph idx="1"/>
          </p:nvPr>
        </p:nvSpPr>
        <p:spPr>
          <a:xfrm>
            <a:off x="341745" y="1690688"/>
            <a:ext cx="10947400" cy="4351338"/>
          </a:xfrm>
        </p:spPr>
        <p:txBody>
          <a:bodyPr>
            <a:normAutofit lnSpcReduction="10000"/>
          </a:bodyPr>
          <a:lstStyle/>
          <a:p>
            <a:r>
              <a:rPr lang="cy-GB" dirty="0"/>
              <a:t>Mae’r syniad o blant fel unigolion sy’n gallu cyfrannu, ac amgylchedd sy’n cynnwys, yn ysbrydoli, yn cysylltu ac yn herio, yn golygu creu amgylchedd ‘</a:t>
            </a:r>
            <a:r>
              <a:rPr lang="cy-GB" dirty="0" err="1"/>
              <a:t>galluogol</a:t>
            </a:r>
            <a:r>
              <a:rPr lang="cy-GB" dirty="0"/>
              <a:t>’ a meddu ar farn ‘</a:t>
            </a:r>
            <a:r>
              <a:rPr lang="cy-GB" dirty="0" err="1"/>
              <a:t>alluogol</a:t>
            </a:r>
            <a:r>
              <a:rPr lang="cy-GB" dirty="0"/>
              <a:t>’ o blentyndod.</a:t>
            </a:r>
          </a:p>
          <a:p>
            <a:endParaRPr lang="cy-GB" dirty="0"/>
          </a:p>
          <a:p>
            <a:r>
              <a:rPr lang="cy-GB" dirty="0"/>
              <a:t>‘grymuso ymchwil’, sy’n cynnwys nid yn unig y fethodoleg, ond yr arfer ymchwil cyfan</a:t>
            </a:r>
          </a:p>
          <a:p>
            <a:pPr marL="0" indent="0">
              <a:buNone/>
            </a:pPr>
            <a:endParaRPr lang="cy-GB" dirty="0"/>
          </a:p>
          <a:p>
            <a:pPr marL="0" indent="0">
              <a:buNone/>
            </a:pPr>
            <a:r>
              <a:rPr lang="en-GB" sz="1500" dirty="0">
                <a:cs typeface="Arial"/>
              </a:rPr>
              <a:t>7-11:45 mun </a:t>
            </a:r>
            <a:r>
              <a:rPr lang="en-GB" sz="1500" dirty="0">
                <a:cs typeface="Arial"/>
                <a:hlinkClick r:id="rId2">
                  <a:extLst>
                    <a:ext uri="{A12FA001-AC4F-418D-AE19-62706E023703}">
                      <ahyp:hlinkClr xmlns:ahyp="http://schemas.microsoft.com/office/drawing/2018/hyperlinkcolor" val="tx"/>
                    </a:ext>
                  </a:extLst>
                </a:hlinkClick>
              </a:rPr>
              <a:t>Netflix</a:t>
            </a:r>
            <a:r>
              <a:rPr lang="en-GB" sz="1400" dirty="0">
                <a:cs typeface="Arial"/>
              </a:rPr>
              <a:t>                </a:t>
            </a:r>
          </a:p>
          <a:p>
            <a:pPr marL="0" indent="0" algn="r">
              <a:buNone/>
            </a:pPr>
            <a:r>
              <a:rPr lang="en-GB" dirty="0"/>
              <a:t>(Hultgren a Johansson, 2019)</a:t>
            </a:r>
          </a:p>
        </p:txBody>
      </p:sp>
      <p:pic>
        <p:nvPicPr>
          <p:cNvPr id="4" name="Picture 3" descr="Netflix Letterboxd HQ Announced: How to Log Watchlists - Netflix Tudum">
            <a:extLst>
              <a:ext uri="{FF2B5EF4-FFF2-40B4-BE49-F238E27FC236}">
                <a16:creationId xmlns:a16="http://schemas.microsoft.com/office/drawing/2014/main" id="{BA221736-B935-C7A4-BFDF-878FED2999CA}"/>
              </a:ext>
            </a:extLst>
          </p:cNvPr>
          <p:cNvPicPr>
            <a:picLocks noChangeAspect="1"/>
          </p:cNvPicPr>
          <p:nvPr/>
        </p:nvPicPr>
        <p:blipFill>
          <a:blip r:embed="rId3"/>
          <a:stretch>
            <a:fillRect/>
          </a:stretch>
        </p:blipFill>
        <p:spPr>
          <a:xfrm>
            <a:off x="2772225" y="4423052"/>
            <a:ext cx="2315696" cy="1229846"/>
          </a:xfrm>
          <a:prstGeom prst="rect">
            <a:avLst/>
          </a:prstGeom>
        </p:spPr>
      </p:pic>
    </p:spTree>
    <p:extLst>
      <p:ext uri="{BB962C8B-B14F-4D97-AF65-F5344CB8AC3E}">
        <p14:creationId xmlns:p14="http://schemas.microsoft.com/office/powerpoint/2010/main" val="3048901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flix Letterboxd HQ Announced: How to Log Watchlists - Netflix Tudum">
            <a:extLst>
              <a:ext uri="{FF2B5EF4-FFF2-40B4-BE49-F238E27FC236}">
                <a16:creationId xmlns:a16="http://schemas.microsoft.com/office/drawing/2014/main" id="{4629A52E-1241-25DC-8BC5-A3C00A34F2E2}"/>
              </a:ext>
            </a:extLst>
          </p:cNvPr>
          <p:cNvPicPr>
            <a:picLocks noChangeAspect="1"/>
          </p:cNvPicPr>
          <p:nvPr/>
        </p:nvPicPr>
        <p:blipFill>
          <a:blip r:embed="rId2"/>
          <a:stretch>
            <a:fillRect/>
          </a:stretch>
        </p:blipFill>
        <p:spPr>
          <a:xfrm>
            <a:off x="2652153" y="4338077"/>
            <a:ext cx="2315696" cy="1229846"/>
          </a:xfrm>
          <a:prstGeom prst="rect">
            <a:avLst/>
          </a:prstGeom>
        </p:spPr>
      </p:pic>
      <p:sp>
        <p:nvSpPr>
          <p:cNvPr id="2" name="Title 1">
            <a:extLst>
              <a:ext uri="{FF2B5EF4-FFF2-40B4-BE49-F238E27FC236}">
                <a16:creationId xmlns:a16="http://schemas.microsoft.com/office/drawing/2014/main" id="{BFAA465C-D2CA-FF49-6924-4F727A567DA1}"/>
              </a:ext>
            </a:extLst>
          </p:cNvPr>
          <p:cNvSpPr>
            <a:spLocks noGrp="1"/>
          </p:cNvSpPr>
          <p:nvPr>
            <p:ph type="title"/>
          </p:nvPr>
        </p:nvSpPr>
        <p:spPr>
          <a:xfrm>
            <a:off x="4482" y="-2428"/>
            <a:ext cx="10515600" cy="1325563"/>
          </a:xfrm>
        </p:spPr>
        <p:txBody>
          <a:bodyPr/>
          <a:lstStyle/>
          <a:p>
            <a:r>
              <a:rPr lang="en-GB"/>
              <a:t>Participating in research – at what age?</a:t>
            </a:r>
          </a:p>
        </p:txBody>
      </p:sp>
      <p:sp>
        <p:nvSpPr>
          <p:cNvPr id="3" name="Content Placeholder 2">
            <a:extLst>
              <a:ext uri="{FF2B5EF4-FFF2-40B4-BE49-F238E27FC236}">
                <a16:creationId xmlns:a16="http://schemas.microsoft.com/office/drawing/2014/main" id="{5EEE59C3-FD6F-4E22-A4CE-CA63AB78699E}"/>
              </a:ext>
            </a:extLst>
          </p:cNvPr>
          <p:cNvSpPr>
            <a:spLocks noGrp="1"/>
          </p:cNvSpPr>
          <p:nvPr>
            <p:ph idx="1"/>
          </p:nvPr>
        </p:nvSpPr>
        <p:spPr>
          <a:xfrm>
            <a:off x="388257" y="1690688"/>
            <a:ext cx="10515600" cy="3971558"/>
          </a:xfrm>
        </p:spPr>
        <p:txBody>
          <a:bodyPr vert="horz" lIns="91440" tIns="45720" rIns="91440" bIns="45720" rtlCol="0" anchor="t">
            <a:normAutofit fontScale="92500" lnSpcReduction="20000"/>
          </a:bodyPr>
          <a:lstStyle/>
          <a:p>
            <a:r>
              <a:rPr lang="en-GB" dirty="0">
                <a:solidFill>
                  <a:srgbClr val="0070C0"/>
                </a:solidFill>
              </a:rPr>
              <a:t>A view of children as individuals who can contribute and an environment that includes, inspires, involves and challenges entails creating an ‘enabling’ environment and holding an ‘enabling’ view of childhood.</a:t>
            </a:r>
          </a:p>
          <a:p>
            <a:pPr marL="0" indent="0">
              <a:buNone/>
            </a:pPr>
            <a:endParaRPr lang="en-GB" dirty="0">
              <a:solidFill>
                <a:srgbClr val="0070C0"/>
              </a:solidFill>
            </a:endParaRPr>
          </a:p>
          <a:p>
            <a:r>
              <a:rPr lang="en-GB" dirty="0">
                <a:solidFill>
                  <a:srgbClr val="0070C0"/>
                </a:solidFill>
              </a:rPr>
              <a:t>‘empowering research’, which includes not just the methodology, but the whole research practice</a:t>
            </a:r>
          </a:p>
          <a:p>
            <a:pPr marL="0" indent="0">
              <a:buNone/>
            </a:pPr>
            <a:endParaRPr lang="en-GB" dirty="0">
              <a:solidFill>
                <a:srgbClr val="0070C0"/>
              </a:solidFill>
              <a:cs typeface="Arial"/>
            </a:endParaRPr>
          </a:p>
          <a:p>
            <a:pPr marL="0" indent="0">
              <a:buNone/>
            </a:pPr>
            <a:endParaRPr lang="en-GB" dirty="0">
              <a:solidFill>
                <a:srgbClr val="0070C0"/>
              </a:solidFill>
              <a:cs typeface="Arial"/>
            </a:endParaRPr>
          </a:p>
          <a:p>
            <a:pPr marL="0" indent="0">
              <a:buNone/>
            </a:pPr>
            <a:r>
              <a:rPr lang="en-GB" sz="1600" dirty="0">
                <a:solidFill>
                  <a:srgbClr val="0070C0"/>
                </a:solidFill>
                <a:cs typeface="Arial"/>
              </a:rPr>
              <a:t>7-11:45 mins </a:t>
            </a:r>
            <a:r>
              <a:rPr lang="en-GB" sz="1600" dirty="0">
                <a:solidFill>
                  <a:srgbClr val="0070C0"/>
                </a:solidFill>
                <a:cs typeface="Arial"/>
                <a:hlinkClick r:id="rId3"/>
              </a:rPr>
              <a:t>Netflix</a:t>
            </a:r>
            <a:endParaRPr lang="en-GB" sz="1600" dirty="0">
              <a:solidFill>
                <a:srgbClr val="0070C0"/>
              </a:solidFill>
            </a:endParaRPr>
          </a:p>
          <a:p>
            <a:pPr marL="0" indent="0" algn="r">
              <a:buNone/>
            </a:pPr>
            <a:r>
              <a:rPr lang="en-GB" dirty="0">
                <a:solidFill>
                  <a:srgbClr val="0070C0"/>
                </a:solidFill>
              </a:rPr>
              <a:t>(Hultgren and Johansson, 2019)</a:t>
            </a:r>
          </a:p>
        </p:txBody>
      </p:sp>
    </p:spTree>
    <p:extLst>
      <p:ext uri="{BB962C8B-B14F-4D97-AF65-F5344CB8AC3E}">
        <p14:creationId xmlns:p14="http://schemas.microsoft.com/office/powerpoint/2010/main" val="3375173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45561-CF3D-250D-6653-A01C2686CC6E}"/>
              </a:ext>
            </a:extLst>
          </p:cNvPr>
          <p:cNvSpPr>
            <a:spLocks noGrp="1"/>
          </p:cNvSpPr>
          <p:nvPr>
            <p:ph type="title"/>
          </p:nvPr>
        </p:nvSpPr>
        <p:spPr/>
        <p:txBody>
          <a:bodyPr>
            <a:normAutofit/>
          </a:bodyPr>
          <a:lstStyle/>
          <a:p>
            <a:br>
              <a:rPr lang="en-GB"/>
            </a:br>
            <a:endParaRPr lang="en-GB"/>
          </a:p>
        </p:txBody>
      </p:sp>
      <p:sp>
        <p:nvSpPr>
          <p:cNvPr id="6" name="Text Placeholder 5">
            <a:extLst>
              <a:ext uri="{FF2B5EF4-FFF2-40B4-BE49-F238E27FC236}">
                <a16:creationId xmlns:a16="http://schemas.microsoft.com/office/drawing/2014/main" id="{29F2B54F-CD1F-016E-952C-3F1A5D8FCDE0}"/>
              </a:ext>
            </a:extLst>
          </p:cNvPr>
          <p:cNvSpPr>
            <a:spLocks noGrp="1"/>
          </p:cNvSpPr>
          <p:nvPr>
            <p:ph type="body" idx="1"/>
          </p:nvPr>
        </p:nvSpPr>
        <p:spPr>
          <a:xfrm>
            <a:off x="406399" y="180520"/>
            <a:ext cx="4412343" cy="5262337"/>
          </a:xfrm>
        </p:spPr>
        <p:txBody>
          <a:bodyPr>
            <a:normAutofit/>
          </a:bodyPr>
          <a:lstStyle/>
          <a:p>
            <a:r>
              <a:rPr lang="en-GB" sz="2000" b="0" dirty="0">
                <a:solidFill>
                  <a:srgbClr val="0070C0"/>
                </a:solidFill>
                <a:latin typeface="+mj-lt"/>
              </a:rPr>
              <a:t>Babies voice is relational – look touch, stare and they affect the </a:t>
            </a:r>
            <a:r>
              <a:rPr lang="en-GB" sz="2000" b="0" dirty="0">
                <a:solidFill>
                  <a:srgbClr val="FF0000"/>
                </a:solidFill>
                <a:latin typeface="+mj-lt"/>
              </a:rPr>
              <a:t>adults</a:t>
            </a:r>
            <a:r>
              <a:rPr lang="en-GB" sz="2000" b="0" dirty="0">
                <a:solidFill>
                  <a:srgbClr val="0070C0"/>
                </a:solidFill>
                <a:latin typeface="+mj-lt"/>
              </a:rPr>
              <a:t> </a:t>
            </a:r>
            <a:r>
              <a:rPr lang="en-GB" sz="2000" b="0" dirty="0">
                <a:solidFill>
                  <a:srgbClr val="FF0000"/>
                </a:solidFill>
                <a:latin typeface="+mj-lt"/>
              </a:rPr>
              <a:t>in</a:t>
            </a:r>
            <a:r>
              <a:rPr lang="en-GB" sz="2000" b="0" dirty="0">
                <a:solidFill>
                  <a:srgbClr val="0070C0"/>
                </a:solidFill>
                <a:latin typeface="+mj-lt"/>
              </a:rPr>
              <a:t> the room to respond.</a:t>
            </a:r>
          </a:p>
          <a:p>
            <a:r>
              <a:rPr lang="en-GB" sz="2000" b="0" dirty="0">
                <a:solidFill>
                  <a:srgbClr val="0070C0"/>
                </a:solidFill>
                <a:latin typeface="+mj-lt"/>
              </a:rPr>
              <a:t>Babies participation is messy and unexpected – may need to change methods! (</a:t>
            </a:r>
            <a:r>
              <a:rPr lang="en-GB" sz="2000" b="0" dirty="0" err="1">
                <a:solidFill>
                  <a:srgbClr val="0070C0"/>
                </a:solidFill>
                <a:latin typeface="+mj-lt"/>
              </a:rPr>
              <a:t>Orrmalm</a:t>
            </a:r>
            <a:r>
              <a:rPr lang="en-GB" sz="2000" b="0" dirty="0">
                <a:solidFill>
                  <a:srgbClr val="0070C0"/>
                </a:solidFill>
                <a:latin typeface="+mj-lt"/>
              </a:rPr>
              <a:t>, 2020)</a:t>
            </a:r>
          </a:p>
        </p:txBody>
      </p:sp>
      <p:sp>
        <p:nvSpPr>
          <p:cNvPr id="7" name="Text Placeholder 6">
            <a:extLst>
              <a:ext uri="{FF2B5EF4-FFF2-40B4-BE49-F238E27FC236}">
                <a16:creationId xmlns:a16="http://schemas.microsoft.com/office/drawing/2014/main" id="{9A6019FC-67BB-4706-0AD4-44C8D63E25ED}"/>
              </a:ext>
            </a:extLst>
          </p:cNvPr>
          <p:cNvSpPr>
            <a:spLocks noGrp="1"/>
          </p:cNvSpPr>
          <p:nvPr>
            <p:ph type="body" sz="quarter" idx="3"/>
          </p:nvPr>
        </p:nvSpPr>
        <p:spPr/>
        <p:txBody>
          <a:bodyPr>
            <a:normAutofit/>
          </a:bodyPr>
          <a:lstStyle/>
          <a:p>
            <a:endParaRPr lang="en-GB"/>
          </a:p>
        </p:txBody>
      </p:sp>
      <p:sp>
        <p:nvSpPr>
          <p:cNvPr id="8" name="Content Placeholder 7">
            <a:extLst>
              <a:ext uri="{FF2B5EF4-FFF2-40B4-BE49-F238E27FC236}">
                <a16:creationId xmlns:a16="http://schemas.microsoft.com/office/drawing/2014/main" id="{FC5168F8-6655-A464-ACEB-424F66467F1F}"/>
              </a:ext>
            </a:extLst>
          </p:cNvPr>
          <p:cNvSpPr>
            <a:spLocks noGrp="1"/>
          </p:cNvSpPr>
          <p:nvPr>
            <p:ph sz="quarter" idx="4"/>
          </p:nvPr>
        </p:nvSpPr>
        <p:spPr>
          <a:xfrm>
            <a:off x="231774" y="180520"/>
            <a:ext cx="4198031" cy="3684588"/>
          </a:xfrm>
        </p:spPr>
        <p:txBody>
          <a:bodyPr>
            <a:normAutofit/>
          </a:bodyPr>
          <a:lstStyle/>
          <a:p>
            <a:r>
              <a:rPr lang="cy-GB" sz="2000" dirty="0"/>
              <a:t>Mae llais babanod yn berthynol – edrych, cyffwrdd, syllu, ac maent yn effeithio ar yr oedolion yn yr ystafell i ymateb.</a:t>
            </a:r>
          </a:p>
          <a:p>
            <a:r>
              <a:rPr lang="cy-GB" sz="2000" dirty="0"/>
              <a:t>Mae cyfranogiad babanod yn flêr ac yn annisgwyl – gall fod angen newid dulliau! (</a:t>
            </a:r>
            <a:r>
              <a:rPr lang="cy-GB" sz="2000" dirty="0" err="1"/>
              <a:t>Orrmalm</a:t>
            </a:r>
            <a:r>
              <a:rPr lang="cy-GB" sz="2000" dirty="0"/>
              <a:t>, 2020)</a:t>
            </a:r>
          </a:p>
        </p:txBody>
      </p:sp>
      <p:pic>
        <p:nvPicPr>
          <p:cNvPr id="5" name="Picture 4">
            <a:extLst>
              <a:ext uri="{FF2B5EF4-FFF2-40B4-BE49-F238E27FC236}">
                <a16:creationId xmlns:a16="http://schemas.microsoft.com/office/drawing/2014/main" id="{0F2BE077-56AA-3EA8-5B38-B0B8B0FB3CF2}"/>
              </a:ext>
            </a:extLst>
          </p:cNvPr>
          <p:cNvPicPr>
            <a:picLocks noChangeAspect="1"/>
          </p:cNvPicPr>
          <p:nvPr/>
        </p:nvPicPr>
        <p:blipFill>
          <a:blip r:embed="rId3"/>
          <a:stretch>
            <a:fillRect/>
          </a:stretch>
        </p:blipFill>
        <p:spPr>
          <a:xfrm>
            <a:off x="4767943" y="1"/>
            <a:ext cx="7424057" cy="5537200"/>
          </a:xfrm>
          <a:prstGeom prst="rect">
            <a:avLst/>
          </a:prstGeom>
        </p:spPr>
      </p:pic>
    </p:spTree>
    <p:extLst>
      <p:ext uri="{BB962C8B-B14F-4D97-AF65-F5344CB8AC3E}">
        <p14:creationId xmlns:p14="http://schemas.microsoft.com/office/powerpoint/2010/main" val="3901459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CE96E37-01F8-92BF-A879-4ADE8E65923C}"/>
              </a:ext>
            </a:extLst>
          </p:cNvPr>
          <p:cNvSpPr>
            <a:spLocks noGrp="1"/>
          </p:cNvSpPr>
          <p:nvPr>
            <p:ph type="title"/>
          </p:nvPr>
        </p:nvSpPr>
        <p:spPr>
          <a:xfrm>
            <a:off x="332509" y="365125"/>
            <a:ext cx="11021291" cy="1325563"/>
          </a:xfrm>
        </p:spPr>
        <p:txBody>
          <a:bodyPr/>
          <a:lstStyle/>
          <a:p>
            <a:r>
              <a:rPr lang="cy-GB" dirty="0"/>
              <a:t>Cymryd rhan mewn ymchwil – ar ba gam?</a:t>
            </a:r>
          </a:p>
        </p:txBody>
      </p:sp>
      <p:sp>
        <p:nvSpPr>
          <p:cNvPr id="8" name="Content Placeholder 7">
            <a:extLst>
              <a:ext uri="{FF2B5EF4-FFF2-40B4-BE49-F238E27FC236}">
                <a16:creationId xmlns:a16="http://schemas.microsoft.com/office/drawing/2014/main" id="{D049333A-1C0B-739C-4455-D3077EF30AF3}"/>
              </a:ext>
            </a:extLst>
          </p:cNvPr>
          <p:cNvSpPr>
            <a:spLocks noGrp="1"/>
          </p:cNvSpPr>
          <p:nvPr>
            <p:ph idx="1"/>
          </p:nvPr>
        </p:nvSpPr>
        <p:spPr>
          <a:xfrm>
            <a:off x="662709" y="1548534"/>
            <a:ext cx="10515600" cy="4351338"/>
          </a:xfrm>
        </p:spPr>
        <p:txBody>
          <a:bodyPr/>
          <a:lstStyle/>
          <a:p>
            <a:r>
              <a:rPr lang="cy-GB" dirty="0"/>
              <a:t>Amlygu problem ymchwil?</a:t>
            </a:r>
          </a:p>
          <a:p>
            <a:r>
              <a:rPr lang="cy-GB" dirty="0"/>
              <a:t>Cynllun/dulliau ymchwil?</a:t>
            </a:r>
          </a:p>
          <a:p>
            <a:r>
              <a:rPr lang="cy-GB" dirty="0"/>
              <a:t>Casglu data?</a:t>
            </a:r>
          </a:p>
          <a:p>
            <a:r>
              <a:rPr lang="cy-GB" dirty="0"/>
              <a:t>Dadansoddi data?</a:t>
            </a:r>
          </a:p>
          <a:p>
            <a:r>
              <a:rPr lang="cy-GB" dirty="0"/>
              <a:t>Casgliadau?</a:t>
            </a:r>
          </a:p>
          <a:p>
            <a:r>
              <a:rPr lang="cy-GB" dirty="0"/>
              <a:t>Rhannu canfyddiadau?</a:t>
            </a:r>
            <a:br>
              <a:rPr lang="cy-GB" dirty="0"/>
            </a:br>
            <a:endParaRPr lang="cy-GB" dirty="0"/>
          </a:p>
          <a:p>
            <a:pPr marL="0" indent="0">
              <a:buNone/>
            </a:pPr>
            <a:r>
              <a:rPr lang="en-GB" dirty="0"/>
              <a:t>(Green </a:t>
            </a:r>
            <a:r>
              <a:rPr lang="en-GB" i="1" dirty="0"/>
              <a:t>et al</a:t>
            </a:r>
            <a:r>
              <a:rPr lang="en-GB" dirty="0"/>
              <a:t>, 1995; Montreuil </a:t>
            </a:r>
            <a:r>
              <a:rPr lang="en-GB" i="1" dirty="0"/>
              <a:t>et al. </a:t>
            </a:r>
            <a:r>
              <a:rPr lang="en-GB" dirty="0"/>
              <a:t>2021)</a:t>
            </a:r>
            <a:endParaRPr lang="cy-GB" dirty="0"/>
          </a:p>
        </p:txBody>
      </p:sp>
    </p:spTree>
    <p:extLst>
      <p:ext uri="{BB962C8B-B14F-4D97-AF65-F5344CB8AC3E}">
        <p14:creationId xmlns:p14="http://schemas.microsoft.com/office/powerpoint/2010/main" val="3970791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1C22-7DC1-A50A-2C87-434705141224}"/>
              </a:ext>
            </a:extLst>
          </p:cNvPr>
          <p:cNvSpPr>
            <a:spLocks noGrp="1"/>
          </p:cNvSpPr>
          <p:nvPr>
            <p:ph type="title"/>
          </p:nvPr>
        </p:nvSpPr>
        <p:spPr>
          <a:xfrm>
            <a:off x="83457" y="50119"/>
            <a:ext cx="10515600" cy="1325563"/>
          </a:xfrm>
        </p:spPr>
        <p:txBody>
          <a:bodyPr/>
          <a:lstStyle/>
          <a:p>
            <a:r>
              <a:rPr lang="en-GB">
                <a:solidFill>
                  <a:srgbClr val="0070C0"/>
                </a:solidFill>
              </a:rPr>
              <a:t>Participating in research – at what stage?</a:t>
            </a:r>
          </a:p>
        </p:txBody>
      </p:sp>
      <p:sp>
        <p:nvSpPr>
          <p:cNvPr id="3" name="Content Placeholder 2">
            <a:extLst>
              <a:ext uri="{FF2B5EF4-FFF2-40B4-BE49-F238E27FC236}">
                <a16:creationId xmlns:a16="http://schemas.microsoft.com/office/drawing/2014/main" id="{E514AF46-F0AD-75EA-E87A-595D46F5E9C5}"/>
              </a:ext>
            </a:extLst>
          </p:cNvPr>
          <p:cNvSpPr>
            <a:spLocks noGrp="1"/>
          </p:cNvSpPr>
          <p:nvPr>
            <p:ph idx="1"/>
          </p:nvPr>
        </p:nvSpPr>
        <p:spPr>
          <a:xfrm>
            <a:off x="693057" y="1375682"/>
            <a:ext cx="10515600" cy="4351338"/>
          </a:xfrm>
        </p:spPr>
        <p:txBody>
          <a:bodyPr/>
          <a:lstStyle/>
          <a:p>
            <a:r>
              <a:rPr lang="en-GB" dirty="0">
                <a:solidFill>
                  <a:srgbClr val="0070C0"/>
                </a:solidFill>
              </a:rPr>
              <a:t>Highlighting a research problem?</a:t>
            </a:r>
          </a:p>
          <a:p>
            <a:r>
              <a:rPr lang="en-GB" dirty="0">
                <a:solidFill>
                  <a:srgbClr val="0070C0"/>
                </a:solidFill>
              </a:rPr>
              <a:t>Research design/ methods?</a:t>
            </a:r>
          </a:p>
          <a:p>
            <a:r>
              <a:rPr lang="en-GB" dirty="0">
                <a:solidFill>
                  <a:srgbClr val="0070C0"/>
                </a:solidFill>
              </a:rPr>
              <a:t>Data collection?</a:t>
            </a:r>
          </a:p>
          <a:p>
            <a:r>
              <a:rPr lang="en-GB" dirty="0">
                <a:solidFill>
                  <a:srgbClr val="0070C0"/>
                </a:solidFill>
              </a:rPr>
              <a:t>Data analysis?</a:t>
            </a:r>
          </a:p>
          <a:p>
            <a:r>
              <a:rPr lang="en-GB" dirty="0">
                <a:solidFill>
                  <a:srgbClr val="0070C0"/>
                </a:solidFill>
              </a:rPr>
              <a:t>Conclusions?</a:t>
            </a:r>
          </a:p>
          <a:p>
            <a:r>
              <a:rPr lang="en-GB" dirty="0">
                <a:solidFill>
                  <a:srgbClr val="0070C0"/>
                </a:solidFill>
              </a:rPr>
              <a:t>Sharing findings?</a:t>
            </a:r>
          </a:p>
          <a:p>
            <a:endParaRPr lang="en-GB" dirty="0">
              <a:solidFill>
                <a:srgbClr val="0070C0"/>
              </a:solidFill>
            </a:endParaRPr>
          </a:p>
          <a:p>
            <a:pPr marL="0" indent="0">
              <a:buNone/>
            </a:pPr>
            <a:r>
              <a:rPr lang="en-GB" dirty="0">
                <a:solidFill>
                  <a:srgbClr val="0070C0"/>
                </a:solidFill>
              </a:rPr>
              <a:t>(Green </a:t>
            </a:r>
            <a:r>
              <a:rPr lang="en-GB" i="1" dirty="0">
                <a:solidFill>
                  <a:srgbClr val="0070C0"/>
                </a:solidFill>
              </a:rPr>
              <a:t>et al</a:t>
            </a:r>
            <a:r>
              <a:rPr lang="en-GB" dirty="0">
                <a:solidFill>
                  <a:srgbClr val="0070C0"/>
                </a:solidFill>
              </a:rPr>
              <a:t>, 1995; Montreuil </a:t>
            </a:r>
            <a:r>
              <a:rPr lang="en-GB" i="1" dirty="0">
                <a:solidFill>
                  <a:srgbClr val="0070C0"/>
                </a:solidFill>
              </a:rPr>
              <a:t>et al. </a:t>
            </a:r>
            <a:r>
              <a:rPr lang="en-GB" dirty="0">
                <a:solidFill>
                  <a:srgbClr val="0070C0"/>
                </a:solidFill>
              </a:rPr>
              <a:t>2021)</a:t>
            </a:r>
          </a:p>
        </p:txBody>
      </p:sp>
    </p:spTree>
    <p:extLst>
      <p:ext uri="{BB962C8B-B14F-4D97-AF65-F5344CB8AC3E}">
        <p14:creationId xmlns:p14="http://schemas.microsoft.com/office/powerpoint/2010/main" val="4185351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A8890-CA13-F47B-6F10-8F648512631C}"/>
              </a:ext>
            </a:extLst>
          </p:cNvPr>
          <p:cNvSpPr>
            <a:spLocks noGrp="1"/>
          </p:cNvSpPr>
          <p:nvPr>
            <p:ph type="title"/>
          </p:nvPr>
        </p:nvSpPr>
        <p:spPr>
          <a:xfrm>
            <a:off x="890588" y="350611"/>
            <a:ext cx="10515600" cy="1325563"/>
          </a:xfrm>
        </p:spPr>
        <p:txBody>
          <a:bodyPr>
            <a:normAutofit/>
          </a:bodyPr>
          <a:lstStyle/>
          <a:p>
            <a:r>
              <a:rPr lang="cy-GB" dirty="0"/>
              <a:t>Tynnu sylw at y broblem ymchwil /</a:t>
            </a:r>
            <a:r>
              <a:rPr lang="en-GB" dirty="0"/>
              <a:t> </a:t>
            </a:r>
            <a:r>
              <a:rPr lang="en-GB" dirty="0">
                <a:solidFill>
                  <a:srgbClr val="0070C0"/>
                </a:solidFill>
              </a:rPr>
              <a:t>Highlighting the research problem</a:t>
            </a:r>
          </a:p>
        </p:txBody>
      </p:sp>
      <p:sp>
        <p:nvSpPr>
          <p:cNvPr id="6" name="Content Placeholder 5">
            <a:extLst>
              <a:ext uri="{FF2B5EF4-FFF2-40B4-BE49-F238E27FC236}">
                <a16:creationId xmlns:a16="http://schemas.microsoft.com/office/drawing/2014/main" id="{AF8F6712-9376-410D-9972-A3C8124DFFC8}"/>
              </a:ext>
            </a:extLst>
          </p:cNvPr>
          <p:cNvSpPr>
            <a:spLocks noGrp="1"/>
          </p:cNvSpPr>
          <p:nvPr>
            <p:ph sz="quarter" idx="4"/>
          </p:nvPr>
        </p:nvSpPr>
        <p:spPr>
          <a:xfrm>
            <a:off x="6067765" y="1478842"/>
            <a:ext cx="5183188" cy="4258583"/>
          </a:xfrm>
        </p:spPr>
        <p:txBody>
          <a:bodyPr/>
          <a:lstStyle/>
          <a:p>
            <a:pPr marL="0" indent="0">
              <a:buNone/>
            </a:pPr>
            <a:endParaRPr lang="en-GB"/>
          </a:p>
          <a:p>
            <a:pPr marL="0" indent="0">
              <a:buNone/>
            </a:pPr>
            <a:endParaRPr lang="en-GB"/>
          </a:p>
          <a:p>
            <a:pPr marL="0" indent="0">
              <a:buNone/>
            </a:pPr>
            <a:endParaRPr lang="en-GB"/>
          </a:p>
        </p:txBody>
      </p:sp>
      <p:sp>
        <p:nvSpPr>
          <p:cNvPr id="13" name="Content Placeholder 5">
            <a:extLst>
              <a:ext uri="{FF2B5EF4-FFF2-40B4-BE49-F238E27FC236}">
                <a16:creationId xmlns:a16="http://schemas.microsoft.com/office/drawing/2014/main" id="{E15805EA-92AC-02D8-1E41-230311A65CD6}"/>
              </a:ext>
            </a:extLst>
          </p:cNvPr>
          <p:cNvSpPr txBox="1">
            <a:spLocks/>
          </p:cNvSpPr>
          <p:nvPr/>
        </p:nvSpPr>
        <p:spPr>
          <a:xfrm>
            <a:off x="884577" y="1757587"/>
            <a:ext cx="5183188" cy="42585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Prosiect RISE CAMHS / </a:t>
            </a:r>
            <a:r>
              <a:rPr lang="en-GB" dirty="0">
                <a:solidFill>
                  <a:srgbClr val="0070C0"/>
                </a:solidFill>
              </a:rPr>
              <a:t>CAMHS RISE project:</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pic>
        <p:nvPicPr>
          <p:cNvPr id="15" name="Picture 6">
            <a:hlinkClick r:id="rId3"/>
            <a:extLst>
              <a:ext uri="{FF2B5EF4-FFF2-40B4-BE49-F238E27FC236}">
                <a16:creationId xmlns:a16="http://schemas.microsoft.com/office/drawing/2014/main" id="{C02929C4-E746-443A-386F-5840551085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9479" y="2625969"/>
            <a:ext cx="4318715" cy="2304466"/>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6A92C0A1-5928-0103-0D29-5FBB4FA1CB41}"/>
              </a:ext>
            </a:extLst>
          </p:cNvPr>
          <p:cNvSpPr txBox="1"/>
          <p:nvPr/>
        </p:nvSpPr>
        <p:spPr>
          <a:xfrm>
            <a:off x="2481943" y="5159829"/>
            <a:ext cx="2531462" cy="369332"/>
          </a:xfrm>
          <a:prstGeom prst="rect">
            <a:avLst/>
          </a:prstGeom>
          <a:noFill/>
        </p:spPr>
        <p:txBody>
          <a:bodyPr wrap="none" rtlCol="0">
            <a:spAutoFit/>
          </a:bodyPr>
          <a:lstStyle/>
          <a:p>
            <a:r>
              <a:rPr lang="en-GB" dirty="0"/>
              <a:t>1:22 – 3:14 </a:t>
            </a:r>
            <a:r>
              <a:rPr lang="cy-GB" dirty="0"/>
              <a:t>mun</a:t>
            </a:r>
            <a:r>
              <a:rPr lang="en-GB" dirty="0"/>
              <a:t> / mins</a:t>
            </a:r>
          </a:p>
        </p:txBody>
      </p:sp>
      <p:sp>
        <p:nvSpPr>
          <p:cNvPr id="17" name="TextBox 16">
            <a:extLst>
              <a:ext uri="{FF2B5EF4-FFF2-40B4-BE49-F238E27FC236}">
                <a16:creationId xmlns:a16="http://schemas.microsoft.com/office/drawing/2014/main" id="{BA76743A-6087-6111-AC24-78413DCD9DD6}"/>
              </a:ext>
            </a:extLst>
          </p:cNvPr>
          <p:cNvSpPr txBox="1"/>
          <p:nvPr/>
        </p:nvSpPr>
        <p:spPr>
          <a:xfrm>
            <a:off x="6618514" y="1857603"/>
            <a:ext cx="4626428" cy="3693319"/>
          </a:xfrm>
          <a:prstGeom prst="rect">
            <a:avLst/>
          </a:prstGeom>
          <a:noFill/>
        </p:spPr>
        <p:txBody>
          <a:bodyPr wrap="square" rtlCol="0">
            <a:spAutoFit/>
          </a:bodyPr>
          <a:lstStyle/>
          <a:p>
            <a:r>
              <a:rPr lang="cy-GB" dirty="0"/>
              <a:t>Ym mha sefyllfaoedd eraill y gallai PPI fod yn rhan o osod cwestiwn ymchwil?</a:t>
            </a:r>
          </a:p>
          <a:p>
            <a:endParaRPr lang="cy-GB" dirty="0"/>
          </a:p>
          <a:p>
            <a:r>
              <a:rPr lang="cy-GB" dirty="0"/>
              <a:t>Beth sydd ei angen ymlaen llaw er mwyn i PPI deimlo y </a:t>
            </a:r>
            <a:r>
              <a:rPr lang="cy-GB" dirty="0" err="1"/>
              <a:t>gallant</a:t>
            </a:r>
            <a:r>
              <a:rPr lang="cy-GB" dirty="0"/>
              <a:t> osod cwestiwn ymchwil?</a:t>
            </a:r>
          </a:p>
          <a:p>
            <a:endParaRPr lang="en-GB" dirty="0"/>
          </a:p>
          <a:p>
            <a:endParaRPr lang="en-GB" dirty="0"/>
          </a:p>
          <a:p>
            <a:r>
              <a:rPr lang="en-GB" i="1" dirty="0">
                <a:solidFill>
                  <a:srgbClr val="0070C0"/>
                </a:solidFill>
              </a:rPr>
              <a:t>In what other situations could CYP be part of setting a research question?</a:t>
            </a:r>
          </a:p>
          <a:p>
            <a:endParaRPr lang="en-GB" i="1" dirty="0">
              <a:solidFill>
                <a:srgbClr val="0070C0"/>
              </a:solidFill>
            </a:endParaRPr>
          </a:p>
          <a:p>
            <a:r>
              <a:rPr lang="en-GB" i="1" dirty="0">
                <a:solidFill>
                  <a:srgbClr val="0070C0"/>
                </a:solidFill>
              </a:rPr>
              <a:t>What is needed before hand for CYP to feel that they can set a research question?</a:t>
            </a:r>
          </a:p>
        </p:txBody>
      </p:sp>
    </p:spTree>
    <p:extLst>
      <p:ext uri="{BB962C8B-B14F-4D97-AF65-F5344CB8AC3E}">
        <p14:creationId xmlns:p14="http://schemas.microsoft.com/office/powerpoint/2010/main" val="2160642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29AAB-7FD3-E4C3-ACBF-B076ADCED288}"/>
              </a:ext>
            </a:extLst>
          </p:cNvPr>
          <p:cNvSpPr>
            <a:spLocks noGrp="1"/>
          </p:cNvSpPr>
          <p:nvPr>
            <p:ph type="title"/>
          </p:nvPr>
        </p:nvSpPr>
        <p:spPr/>
        <p:txBody>
          <a:bodyPr>
            <a:normAutofit fontScale="90000"/>
          </a:bodyPr>
          <a:lstStyle/>
          <a:p>
            <a:r>
              <a:rPr lang="cy-GB" dirty="0"/>
              <a:t>Cynllun/dulliau ymchwil </a:t>
            </a:r>
            <a:br>
              <a:rPr lang="en-GB" dirty="0">
                <a:solidFill>
                  <a:srgbClr val="0070C0"/>
                </a:solidFill>
              </a:rPr>
            </a:br>
            <a:r>
              <a:rPr lang="en-GB" dirty="0">
                <a:solidFill>
                  <a:srgbClr val="0070C0"/>
                </a:solidFill>
              </a:rPr>
              <a:t>Research design/ methods</a:t>
            </a:r>
            <a:br>
              <a:rPr lang="en-GB" dirty="0">
                <a:solidFill>
                  <a:srgbClr val="0070C0"/>
                </a:solidFill>
              </a:rPr>
            </a:br>
            <a:endParaRPr lang="en-GB" dirty="0"/>
          </a:p>
        </p:txBody>
      </p:sp>
      <p:sp>
        <p:nvSpPr>
          <p:cNvPr id="4" name="Content Placeholder 3">
            <a:extLst>
              <a:ext uri="{FF2B5EF4-FFF2-40B4-BE49-F238E27FC236}">
                <a16:creationId xmlns:a16="http://schemas.microsoft.com/office/drawing/2014/main" id="{AC82B1BA-A8D2-E81E-C729-1DC41D285593}"/>
              </a:ext>
            </a:extLst>
          </p:cNvPr>
          <p:cNvSpPr>
            <a:spLocks noGrp="1"/>
          </p:cNvSpPr>
          <p:nvPr>
            <p:ph sz="half" idx="2"/>
          </p:nvPr>
        </p:nvSpPr>
        <p:spPr>
          <a:xfrm>
            <a:off x="337428" y="3629717"/>
            <a:ext cx="5157787" cy="1784566"/>
          </a:xfrm>
        </p:spPr>
        <p:txBody>
          <a:bodyPr>
            <a:normAutofit/>
          </a:bodyPr>
          <a:lstStyle/>
          <a:p>
            <a:pPr marL="0" indent="0">
              <a:buNone/>
            </a:pPr>
            <a:r>
              <a:rPr lang="en-GB" sz="2000" dirty="0">
                <a:solidFill>
                  <a:srgbClr val="0070C0"/>
                </a:solidFill>
              </a:rPr>
              <a:t>Coronavirus and Us (Children’s Commissioner for Wales, 2021) </a:t>
            </a:r>
          </a:p>
          <a:p>
            <a:pPr marL="0" indent="0">
              <a:buNone/>
            </a:pPr>
            <a:r>
              <a:rPr lang="en-GB" sz="2000" dirty="0">
                <a:solidFill>
                  <a:srgbClr val="0070C0"/>
                </a:solidFill>
              </a:rPr>
              <a:t>Online survey 19,737 children 2021</a:t>
            </a:r>
          </a:p>
          <a:p>
            <a:pPr marL="0" indent="0">
              <a:buNone/>
            </a:pPr>
            <a:r>
              <a:rPr lang="en-GB" sz="2000" dirty="0">
                <a:solidFill>
                  <a:srgbClr val="0070C0"/>
                </a:solidFill>
              </a:rPr>
              <a:t>May 2020 Coronavirus and Me 24,000 respondents.</a:t>
            </a:r>
          </a:p>
        </p:txBody>
      </p:sp>
      <p:pic>
        <p:nvPicPr>
          <p:cNvPr id="10" name="Content Placeholder 9">
            <a:extLst>
              <a:ext uri="{FF2B5EF4-FFF2-40B4-BE49-F238E27FC236}">
                <a16:creationId xmlns:a16="http://schemas.microsoft.com/office/drawing/2014/main" id="{6BD8872E-D4E1-631D-D1E1-8F09820E9888}"/>
              </a:ext>
            </a:extLst>
          </p:cNvPr>
          <p:cNvPicPr>
            <a:picLocks noGrp="1" noChangeAspect="1"/>
          </p:cNvPicPr>
          <p:nvPr>
            <p:ph sz="quarter" idx="4"/>
          </p:nvPr>
        </p:nvPicPr>
        <p:blipFill>
          <a:blip r:embed="rId3"/>
          <a:stretch>
            <a:fillRect/>
          </a:stretch>
        </p:blipFill>
        <p:spPr>
          <a:xfrm>
            <a:off x="8267700" y="0"/>
            <a:ext cx="3924300" cy="3476625"/>
          </a:xfrm>
        </p:spPr>
      </p:pic>
      <p:pic>
        <p:nvPicPr>
          <p:cNvPr id="12" name="Picture 11">
            <a:extLst>
              <a:ext uri="{FF2B5EF4-FFF2-40B4-BE49-F238E27FC236}">
                <a16:creationId xmlns:a16="http://schemas.microsoft.com/office/drawing/2014/main" id="{AB1E5178-7BE8-653C-532A-7D0F1B0E6268}"/>
              </a:ext>
            </a:extLst>
          </p:cNvPr>
          <p:cNvPicPr>
            <a:picLocks noChangeAspect="1"/>
          </p:cNvPicPr>
          <p:nvPr/>
        </p:nvPicPr>
        <p:blipFill>
          <a:blip r:embed="rId4"/>
          <a:stretch>
            <a:fillRect/>
          </a:stretch>
        </p:blipFill>
        <p:spPr>
          <a:xfrm rot="771675">
            <a:off x="5919484" y="2428974"/>
            <a:ext cx="3317875" cy="4186052"/>
          </a:xfrm>
          <a:prstGeom prst="rect">
            <a:avLst/>
          </a:prstGeom>
        </p:spPr>
      </p:pic>
      <p:sp>
        <p:nvSpPr>
          <p:cNvPr id="3" name="Content Placeholder 3">
            <a:extLst>
              <a:ext uri="{FF2B5EF4-FFF2-40B4-BE49-F238E27FC236}">
                <a16:creationId xmlns:a16="http://schemas.microsoft.com/office/drawing/2014/main" id="{CF410CAB-5B97-27F8-6CA4-B315585D70C2}"/>
              </a:ext>
            </a:extLst>
          </p:cNvPr>
          <p:cNvSpPr txBox="1">
            <a:spLocks/>
          </p:cNvSpPr>
          <p:nvPr/>
        </p:nvSpPr>
        <p:spPr>
          <a:xfrm>
            <a:off x="337428" y="1690688"/>
            <a:ext cx="5157787" cy="17845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2000" dirty="0" err="1"/>
              <a:t>Coronafeirws</a:t>
            </a:r>
            <a:r>
              <a:rPr lang="cy-GB" sz="2000" dirty="0"/>
              <a:t> a Ni (Comisiynydd Plant Cymru, 2021) </a:t>
            </a:r>
          </a:p>
          <a:p>
            <a:pPr marL="0" indent="0">
              <a:buFont typeface="Arial" panose="020B0604020202020204" pitchFamily="34" charset="0"/>
              <a:buNone/>
            </a:pPr>
            <a:r>
              <a:rPr lang="cy-GB" sz="2000" dirty="0"/>
              <a:t>Arolwg ar-lein 19,737 o blant 2021</a:t>
            </a:r>
          </a:p>
          <a:p>
            <a:pPr marL="0" indent="0">
              <a:buFont typeface="Arial" panose="020B0604020202020204" pitchFamily="34" charset="0"/>
              <a:buNone/>
            </a:pPr>
            <a:r>
              <a:rPr lang="cy-GB" sz="2000" dirty="0"/>
              <a:t>Mai 2020 </a:t>
            </a:r>
            <a:r>
              <a:rPr lang="cy-GB" sz="2000" dirty="0" err="1"/>
              <a:t>Coronafeirws</a:t>
            </a:r>
            <a:r>
              <a:rPr lang="cy-GB" sz="2000" dirty="0"/>
              <a:t> a Fi 24,000 o ymatebwyr.</a:t>
            </a:r>
          </a:p>
        </p:txBody>
      </p:sp>
    </p:spTree>
    <p:extLst>
      <p:ext uri="{BB962C8B-B14F-4D97-AF65-F5344CB8AC3E}">
        <p14:creationId xmlns:p14="http://schemas.microsoft.com/office/powerpoint/2010/main" val="1168450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17B0-EAA6-4A40-B847-ED9CB8572E38}"/>
              </a:ext>
            </a:extLst>
          </p:cNvPr>
          <p:cNvSpPr>
            <a:spLocks noGrp="1"/>
          </p:cNvSpPr>
          <p:nvPr>
            <p:ph type="title"/>
          </p:nvPr>
        </p:nvSpPr>
        <p:spPr>
          <a:xfrm>
            <a:off x="77788" y="-101600"/>
            <a:ext cx="10515600" cy="1325563"/>
          </a:xfrm>
        </p:spPr>
        <p:txBody>
          <a:bodyPr/>
          <a:lstStyle/>
          <a:p>
            <a:r>
              <a:rPr lang="cy-GB" dirty="0">
                <a:ea typeface="+mj-lt"/>
                <a:cs typeface="+mj-lt"/>
              </a:rPr>
              <a:t>Dulliau cyfranogol ar gyfer casglu data</a:t>
            </a:r>
            <a:endParaRPr lang="cy-GB" dirty="0"/>
          </a:p>
        </p:txBody>
      </p:sp>
      <p:sp>
        <p:nvSpPr>
          <p:cNvPr id="4" name="Content Placeholder 3">
            <a:extLst>
              <a:ext uri="{FF2B5EF4-FFF2-40B4-BE49-F238E27FC236}">
                <a16:creationId xmlns:a16="http://schemas.microsoft.com/office/drawing/2014/main" id="{08475876-3F97-51D9-DBEB-D91F3ADEA33E}"/>
              </a:ext>
            </a:extLst>
          </p:cNvPr>
          <p:cNvSpPr>
            <a:spLocks noGrp="1"/>
          </p:cNvSpPr>
          <p:nvPr>
            <p:ph sz="half" idx="2"/>
          </p:nvPr>
        </p:nvSpPr>
        <p:spPr>
          <a:xfrm>
            <a:off x="144463" y="942975"/>
            <a:ext cx="5157787" cy="3684588"/>
          </a:xfrm>
        </p:spPr>
        <p:txBody>
          <a:bodyPr vert="horz" lIns="91440" tIns="45720" rIns="91440" bIns="45720" rtlCol="0" anchor="t">
            <a:noAutofit/>
          </a:bodyPr>
          <a:lstStyle/>
          <a:p>
            <a:r>
              <a:rPr lang="cy-GB" sz="2400" dirty="0">
                <a:ea typeface="+mn-lt"/>
                <a:cs typeface="+mn-lt"/>
              </a:rPr>
              <a:t>Dulliau cyfranogol ar gyfer casglu data (PAR).</a:t>
            </a:r>
            <a:endParaRPr lang="cy-GB" sz="2400" dirty="0">
              <a:cs typeface="Arial" panose="020B0604020202020204"/>
            </a:endParaRPr>
          </a:p>
          <a:p>
            <a:r>
              <a:rPr lang="cy-GB" sz="2400" dirty="0">
                <a:ea typeface="+mn-lt"/>
                <a:cs typeface="+mn-lt"/>
              </a:rPr>
              <a:t>Ffotograffau (</a:t>
            </a:r>
            <a:r>
              <a:rPr lang="cy-GB" sz="2400" dirty="0" err="1">
                <a:ea typeface="+mn-lt"/>
                <a:cs typeface="+mn-lt"/>
              </a:rPr>
              <a:t>Fasetta</a:t>
            </a:r>
            <a:r>
              <a:rPr lang="cy-GB" sz="2400" dirty="0">
                <a:ea typeface="+mn-lt"/>
                <a:cs typeface="+mn-lt"/>
              </a:rPr>
              <a:t>, 2016).</a:t>
            </a:r>
            <a:endParaRPr lang="cy-GB" sz="2400" dirty="0">
              <a:cs typeface="Arial"/>
            </a:endParaRPr>
          </a:p>
          <a:p>
            <a:r>
              <a:rPr lang="cy-GB" sz="2400" dirty="0">
                <a:ea typeface="+mn-lt"/>
                <a:cs typeface="+mn-lt"/>
              </a:rPr>
              <a:t>Ymchwil yn seiliedig ar gelf (Nathan</a:t>
            </a:r>
            <a:r>
              <a:rPr lang="cy-GB" sz="2400" i="1" dirty="0">
                <a:ea typeface="+mn-lt"/>
                <a:cs typeface="+mn-lt"/>
              </a:rPr>
              <a:t> </a:t>
            </a:r>
            <a:r>
              <a:rPr lang="cy-GB" sz="2400" i="1" dirty="0" err="1">
                <a:ea typeface="+mn-lt"/>
                <a:cs typeface="+mn-lt"/>
              </a:rPr>
              <a:t>et</a:t>
            </a:r>
            <a:r>
              <a:rPr lang="cy-GB" sz="2400" i="1" dirty="0">
                <a:ea typeface="+mn-lt"/>
                <a:cs typeface="+mn-lt"/>
              </a:rPr>
              <a:t> </a:t>
            </a:r>
            <a:r>
              <a:rPr lang="cy-GB" sz="2400" i="1" dirty="0" err="1">
                <a:ea typeface="+mn-lt"/>
                <a:cs typeface="+mn-lt"/>
              </a:rPr>
              <a:t>al</a:t>
            </a:r>
            <a:r>
              <a:rPr lang="cy-GB" sz="2400" i="1" dirty="0">
                <a:ea typeface="+mn-lt"/>
                <a:cs typeface="+mn-lt"/>
              </a:rPr>
              <a:t>.</a:t>
            </a:r>
            <a:r>
              <a:rPr lang="cy-GB" sz="2400" dirty="0">
                <a:ea typeface="+mn-lt"/>
                <a:cs typeface="+mn-lt"/>
              </a:rPr>
              <a:t> 2022).</a:t>
            </a:r>
            <a:endParaRPr lang="cy-GB" sz="2400" dirty="0">
              <a:cs typeface="Arial"/>
            </a:endParaRPr>
          </a:p>
          <a:p>
            <a:r>
              <a:rPr lang="cy-GB" sz="2400" dirty="0">
                <a:ea typeface="+mn-lt"/>
                <a:cs typeface="+mn-lt"/>
              </a:rPr>
              <a:t>Defnyddio gemau</a:t>
            </a:r>
            <a:endParaRPr lang="cy-GB" sz="2400" dirty="0">
              <a:cs typeface="Arial"/>
            </a:endParaRPr>
          </a:p>
          <a:p>
            <a:r>
              <a:rPr lang="cy-GB" sz="2400" dirty="0">
                <a:ea typeface="+mn-lt"/>
                <a:cs typeface="+mn-lt"/>
              </a:rPr>
              <a:t>Grwpiau ffocws / Arolygon</a:t>
            </a:r>
            <a:endParaRPr lang="cy-GB" sz="2400" dirty="0">
              <a:cs typeface="Arial"/>
            </a:endParaRPr>
          </a:p>
          <a:p>
            <a:r>
              <a:rPr lang="cy-GB" sz="2400" dirty="0" err="1">
                <a:ea typeface="+mn-lt"/>
                <a:cs typeface="+mn-lt"/>
              </a:rPr>
              <a:t>Comics</a:t>
            </a:r>
            <a:r>
              <a:rPr lang="cy-GB" sz="2400" dirty="0">
                <a:ea typeface="+mn-lt"/>
                <a:cs typeface="+mn-lt"/>
              </a:rPr>
              <a:t> (</a:t>
            </a:r>
            <a:r>
              <a:rPr lang="cy-GB" sz="2400" dirty="0" err="1">
                <a:ea typeface="+mn-lt"/>
                <a:cs typeface="+mn-lt"/>
              </a:rPr>
              <a:t>Tatham-Fashanu</a:t>
            </a:r>
            <a:r>
              <a:rPr lang="cy-GB" sz="2400" dirty="0">
                <a:ea typeface="+mn-lt"/>
                <a:cs typeface="+mn-lt"/>
              </a:rPr>
              <a:t>, 2023).</a:t>
            </a:r>
            <a:endParaRPr lang="cy-GB" sz="2400" dirty="0">
              <a:cs typeface="Arial"/>
            </a:endParaRPr>
          </a:p>
          <a:p>
            <a:r>
              <a:rPr lang="cy-GB" sz="2400" dirty="0">
                <a:ea typeface="+mn-lt"/>
                <a:cs typeface="+mn-lt"/>
              </a:rPr>
              <a:t>Dull aml-ddull (Dull Mosaig-Clarke a Moss, 2001).</a:t>
            </a:r>
            <a:endParaRPr lang="cy-GB" sz="2400" dirty="0">
              <a:cs typeface="Arial"/>
            </a:endParaRPr>
          </a:p>
          <a:p>
            <a:r>
              <a:rPr lang="cy-GB" sz="2400" dirty="0">
                <a:ea typeface="+mn-lt"/>
                <a:cs typeface="+mn-lt"/>
              </a:rPr>
              <a:t>Bod yn hyblyg!</a:t>
            </a:r>
            <a:endParaRPr lang="cy-GB" sz="2400" dirty="0">
              <a:cs typeface="Arial"/>
            </a:endParaRPr>
          </a:p>
        </p:txBody>
      </p:sp>
      <p:pic>
        <p:nvPicPr>
          <p:cNvPr id="8" name="Content Placeholder 4" descr="A person wearing headphones and smiling&#10;&#10;Description automatically generated">
            <a:hlinkClick r:id="rId2"/>
            <a:extLst>
              <a:ext uri="{FF2B5EF4-FFF2-40B4-BE49-F238E27FC236}">
                <a16:creationId xmlns:a16="http://schemas.microsoft.com/office/drawing/2014/main" id="{8852CF7C-0ECC-E410-3FBB-455362642E6D}"/>
              </a:ext>
            </a:extLst>
          </p:cNvPr>
          <p:cNvPicPr>
            <a:picLocks noChangeAspect="1"/>
          </p:cNvPicPr>
          <p:nvPr/>
        </p:nvPicPr>
        <p:blipFill>
          <a:blip r:embed="rId3"/>
          <a:stretch>
            <a:fillRect/>
          </a:stretch>
        </p:blipFill>
        <p:spPr>
          <a:xfrm>
            <a:off x="7764544" y="1082190"/>
            <a:ext cx="3587668" cy="2670781"/>
          </a:xfrm>
          <a:prstGeom prst="rect">
            <a:avLst/>
          </a:prstGeom>
        </p:spPr>
      </p:pic>
      <p:pic>
        <p:nvPicPr>
          <p:cNvPr id="10" name="Picture 2" descr="A drawing of two people&#10;&#10;Description automatically generated">
            <a:hlinkClick r:id="rId4"/>
            <a:extLst>
              <a:ext uri="{FF2B5EF4-FFF2-40B4-BE49-F238E27FC236}">
                <a16:creationId xmlns:a16="http://schemas.microsoft.com/office/drawing/2014/main" id="{15AA339C-E9E1-97A9-5927-F711D5FC7E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01588" y="3809693"/>
            <a:ext cx="6285862" cy="2973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081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08BC6-55A8-FA4E-189F-60CAFD9F033D}"/>
              </a:ext>
            </a:extLst>
          </p:cNvPr>
          <p:cNvSpPr>
            <a:spLocks noGrp="1"/>
          </p:cNvSpPr>
          <p:nvPr>
            <p:ph type="title"/>
          </p:nvPr>
        </p:nvSpPr>
        <p:spPr>
          <a:xfrm>
            <a:off x="562708" y="365125"/>
            <a:ext cx="10792680" cy="1325563"/>
          </a:xfrm>
        </p:spPr>
        <p:txBody>
          <a:bodyPr/>
          <a:lstStyle/>
          <a:p>
            <a:r>
              <a:rPr lang="en-GB" dirty="0">
                <a:solidFill>
                  <a:srgbClr val="0070C0"/>
                </a:solidFill>
              </a:rPr>
              <a:t>Participatory methods for data collection</a:t>
            </a:r>
            <a:br>
              <a:rPr lang="en-GB" dirty="0">
                <a:solidFill>
                  <a:srgbClr val="0070C0"/>
                </a:solidFill>
              </a:rPr>
            </a:br>
            <a:endParaRPr lang="en-GB" dirty="0"/>
          </a:p>
        </p:txBody>
      </p:sp>
      <p:sp>
        <p:nvSpPr>
          <p:cNvPr id="4" name="Content Placeholder 3">
            <a:extLst>
              <a:ext uri="{FF2B5EF4-FFF2-40B4-BE49-F238E27FC236}">
                <a16:creationId xmlns:a16="http://schemas.microsoft.com/office/drawing/2014/main" id="{FBE4D60D-5824-0C6C-85A2-B5BA24E88CEF}"/>
              </a:ext>
            </a:extLst>
          </p:cNvPr>
          <p:cNvSpPr>
            <a:spLocks noGrp="1"/>
          </p:cNvSpPr>
          <p:nvPr>
            <p:ph sz="half" idx="2"/>
          </p:nvPr>
        </p:nvSpPr>
        <p:spPr>
          <a:xfrm>
            <a:off x="464478" y="1036369"/>
            <a:ext cx="5139153" cy="4602431"/>
          </a:xfrm>
        </p:spPr>
        <p:txBody>
          <a:bodyPr vert="horz" lIns="91440" tIns="45720" rIns="91440" bIns="45720" rtlCol="0" anchor="t">
            <a:noAutofit/>
          </a:bodyPr>
          <a:lstStyle/>
          <a:p>
            <a:r>
              <a:rPr lang="en-GB" sz="2400" dirty="0">
                <a:solidFill>
                  <a:srgbClr val="0070C0"/>
                </a:solidFill>
                <a:latin typeface="+mj-lt"/>
                <a:cs typeface="Arial"/>
              </a:rPr>
              <a:t>Participatory methods for data collection (PAR)</a:t>
            </a:r>
          </a:p>
          <a:p>
            <a:r>
              <a:rPr lang="en-GB" sz="2400" dirty="0">
                <a:solidFill>
                  <a:srgbClr val="0070C0"/>
                </a:solidFill>
                <a:latin typeface="+mj-lt"/>
              </a:rPr>
              <a:t>Photographs  (</a:t>
            </a:r>
            <a:r>
              <a:rPr lang="en-GB" sz="2400" dirty="0" err="1">
                <a:solidFill>
                  <a:srgbClr val="0070C0"/>
                </a:solidFill>
                <a:latin typeface="+mj-lt"/>
              </a:rPr>
              <a:t>Fasetta</a:t>
            </a:r>
            <a:r>
              <a:rPr lang="en-GB" sz="2400" dirty="0">
                <a:solidFill>
                  <a:srgbClr val="0070C0"/>
                </a:solidFill>
                <a:latin typeface="+mj-lt"/>
              </a:rPr>
              <a:t>, 2016)</a:t>
            </a:r>
            <a:endParaRPr lang="en-GB" sz="2400" dirty="0">
              <a:solidFill>
                <a:srgbClr val="0070C0"/>
              </a:solidFill>
              <a:cs typeface="Arial"/>
            </a:endParaRPr>
          </a:p>
          <a:p>
            <a:pPr algn="l">
              <a:buFont typeface="Arial" panose="020B0604020202020204" pitchFamily="34" charset="0"/>
              <a:buChar char="•"/>
            </a:pPr>
            <a:r>
              <a:rPr lang="en-GB" sz="2400" b="0" i="0" dirty="0">
                <a:solidFill>
                  <a:srgbClr val="0070C0"/>
                </a:solidFill>
                <a:effectLst/>
                <a:latin typeface="+mj-lt"/>
              </a:rPr>
              <a:t>Art based research (Nathan </a:t>
            </a:r>
            <a:r>
              <a:rPr lang="en-GB" sz="2400" b="0" i="1" dirty="0">
                <a:solidFill>
                  <a:srgbClr val="0070C0"/>
                </a:solidFill>
                <a:effectLst/>
                <a:latin typeface="+mj-lt"/>
              </a:rPr>
              <a:t>et al. </a:t>
            </a:r>
            <a:r>
              <a:rPr lang="en-GB" sz="2400" b="0" i="0" dirty="0">
                <a:solidFill>
                  <a:srgbClr val="0070C0"/>
                </a:solidFill>
                <a:effectLst/>
                <a:latin typeface="+mj-lt"/>
              </a:rPr>
              <a:t>2022)</a:t>
            </a:r>
            <a:endParaRPr lang="en-GB" sz="2400" b="0" i="0" dirty="0">
              <a:solidFill>
                <a:srgbClr val="0070C0"/>
              </a:solidFill>
              <a:effectLst/>
              <a:latin typeface="+mj-lt"/>
              <a:cs typeface="Arial"/>
            </a:endParaRPr>
          </a:p>
          <a:p>
            <a:pPr algn="l">
              <a:buFont typeface="Arial" panose="020B0604020202020204" pitchFamily="34" charset="0"/>
              <a:buChar char="•"/>
            </a:pPr>
            <a:r>
              <a:rPr lang="en-GB" sz="2400" b="0" i="0" dirty="0">
                <a:solidFill>
                  <a:srgbClr val="0070C0"/>
                </a:solidFill>
                <a:effectLst/>
                <a:latin typeface="+mj-lt"/>
              </a:rPr>
              <a:t>The use of games</a:t>
            </a:r>
            <a:endParaRPr lang="en-GB" sz="2400" b="0" i="0" dirty="0">
              <a:solidFill>
                <a:srgbClr val="0070C0"/>
              </a:solidFill>
              <a:effectLst/>
              <a:latin typeface="+mj-lt"/>
              <a:cs typeface="Arial" panose="020B0604020202020204"/>
            </a:endParaRPr>
          </a:p>
          <a:p>
            <a:r>
              <a:rPr lang="en-GB" sz="2400" b="0" i="0" dirty="0">
                <a:solidFill>
                  <a:srgbClr val="0070C0"/>
                </a:solidFill>
                <a:effectLst/>
                <a:latin typeface="+mj-lt"/>
              </a:rPr>
              <a:t>Focus groups</a:t>
            </a:r>
            <a:r>
              <a:rPr lang="en-GB" sz="2400" dirty="0">
                <a:solidFill>
                  <a:srgbClr val="0070C0"/>
                </a:solidFill>
                <a:latin typeface="+mj-lt"/>
              </a:rPr>
              <a:t> / Surveys</a:t>
            </a:r>
            <a:endParaRPr lang="en-GB" sz="2400" b="0" i="0" dirty="0">
              <a:solidFill>
                <a:srgbClr val="0070C0"/>
              </a:solidFill>
              <a:effectLst/>
              <a:latin typeface="+mj-lt"/>
              <a:cs typeface="Arial"/>
            </a:endParaRPr>
          </a:p>
          <a:p>
            <a:pPr algn="l">
              <a:buFont typeface="Arial" panose="020B0604020202020204" pitchFamily="34" charset="0"/>
              <a:buChar char="•"/>
            </a:pPr>
            <a:r>
              <a:rPr lang="en-GB" sz="2400" b="0" i="0" dirty="0">
                <a:solidFill>
                  <a:srgbClr val="0070C0"/>
                </a:solidFill>
                <a:effectLst/>
                <a:latin typeface="+mj-lt"/>
              </a:rPr>
              <a:t>Comics (Tatham-Fashanu</a:t>
            </a:r>
            <a:r>
              <a:rPr lang="en-GB" sz="2400" dirty="0">
                <a:solidFill>
                  <a:srgbClr val="0070C0"/>
                </a:solidFill>
                <a:latin typeface="+mj-lt"/>
              </a:rPr>
              <a:t>, 2023)</a:t>
            </a:r>
            <a:endParaRPr lang="en-GB" sz="2400" b="0" i="0" dirty="0">
              <a:solidFill>
                <a:srgbClr val="0070C0"/>
              </a:solidFill>
              <a:effectLst/>
              <a:latin typeface="+mj-lt"/>
              <a:cs typeface="Arial"/>
            </a:endParaRPr>
          </a:p>
          <a:p>
            <a:pPr algn="l">
              <a:buFont typeface="Arial" panose="020B0604020202020204" pitchFamily="34" charset="0"/>
              <a:buChar char="•"/>
            </a:pPr>
            <a:r>
              <a:rPr lang="en-GB" sz="2400" b="0" i="0" dirty="0">
                <a:solidFill>
                  <a:srgbClr val="0070C0"/>
                </a:solidFill>
                <a:effectLst/>
                <a:latin typeface="+mj-lt"/>
              </a:rPr>
              <a:t>Multi method approach (Mosaic</a:t>
            </a:r>
            <a:r>
              <a:rPr lang="en-GB" sz="2400" dirty="0">
                <a:solidFill>
                  <a:srgbClr val="0070C0"/>
                </a:solidFill>
                <a:latin typeface="+mj-lt"/>
              </a:rPr>
              <a:t> Approach-Clarke and Moss, 2001)</a:t>
            </a:r>
            <a:endParaRPr lang="en-GB" sz="2400" dirty="0">
              <a:solidFill>
                <a:srgbClr val="0070C0"/>
              </a:solidFill>
              <a:latin typeface="+mj-lt"/>
              <a:cs typeface="Arial"/>
            </a:endParaRPr>
          </a:p>
          <a:p>
            <a:pPr algn="l">
              <a:buFont typeface="Arial" panose="020B0604020202020204" pitchFamily="34" charset="0"/>
              <a:buChar char="•"/>
            </a:pPr>
            <a:r>
              <a:rPr lang="en-GB" sz="2400" b="0" i="0" dirty="0">
                <a:solidFill>
                  <a:srgbClr val="0070C0"/>
                </a:solidFill>
                <a:effectLst/>
                <a:latin typeface="+mj-lt"/>
              </a:rPr>
              <a:t>Being flexible!</a:t>
            </a:r>
            <a:endParaRPr lang="en-GB" sz="2400" b="0" i="0" dirty="0">
              <a:solidFill>
                <a:srgbClr val="333333"/>
              </a:solidFill>
              <a:effectLst/>
              <a:latin typeface="+mj-lt"/>
              <a:cs typeface="Arial"/>
            </a:endParaRPr>
          </a:p>
          <a:p>
            <a:pPr marL="0" indent="0">
              <a:buNone/>
            </a:pPr>
            <a:endParaRPr lang="en-GB" dirty="0"/>
          </a:p>
          <a:p>
            <a:endParaRPr lang="en-GB" dirty="0"/>
          </a:p>
        </p:txBody>
      </p:sp>
      <p:pic>
        <p:nvPicPr>
          <p:cNvPr id="5" name="Content Placeholder 4">
            <a:hlinkClick r:id="rId3"/>
            <a:extLst>
              <a:ext uri="{FF2B5EF4-FFF2-40B4-BE49-F238E27FC236}">
                <a16:creationId xmlns:a16="http://schemas.microsoft.com/office/drawing/2014/main" id="{D470F920-ED01-242A-3167-40E42DDA3B8A}"/>
              </a:ext>
            </a:extLst>
          </p:cNvPr>
          <p:cNvPicPr>
            <a:picLocks noGrp="1" noChangeAspect="1"/>
          </p:cNvPicPr>
          <p:nvPr>
            <p:ph sz="quarter" idx="4"/>
          </p:nvPr>
        </p:nvPicPr>
        <p:blipFill>
          <a:blip r:embed="rId4"/>
          <a:stretch>
            <a:fillRect/>
          </a:stretch>
        </p:blipFill>
        <p:spPr>
          <a:xfrm>
            <a:off x="7764544" y="1082190"/>
            <a:ext cx="3587668" cy="2670781"/>
          </a:xfrm>
        </p:spPr>
      </p:pic>
      <p:pic>
        <p:nvPicPr>
          <p:cNvPr id="1026" name="Picture 2">
            <a:hlinkClick r:id="rId5"/>
            <a:extLst>
              <a:ext uri="{FF2B5EF4-FFF2-40B4-BE49-F238E27FC236}">
                <a16:creationId xmlns:a16="http://schemas.microsoft.com/office/drawing/2014/main" id="{2BD32779-BB2F-16F5-0274-F8B2BFDFC8C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01588" y="3809693"/>
            <a:ext cx="6285862" cy="2973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845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B84A2-2B51-DC1B-E08A-EDE84524D350}"/>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CC1DECAF-7A91-3BE3-AE0F-DCE0471AF411}"/>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64D91920-F5EB-4BE5-F7BD-3553A1B5B1A5}"/>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04DE16E6-947C-DFF1-4A82-3E64DF013CA8}"/>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658C44AC-1F8C-A95B-B68D-5EB764378184}"/>
              </a:ext>
            </a:extLst>
          </p:cNvPr>
          <p:cNvSpPr>
            <a:spLocks noGrp="1"/>
          </p:cNvSpPr>
          <p:nvPr>
            <p:ph sz="quarter" idx="4"/>
          </p:nvPr>
        </p:nvSpPr>
        <p:spPr/>
        <p:txBody>
          <a:bodyPr/>
          <a:lstStyle/>
          <a:p>
            <a:endParaRPr lang="en-GB"/>
          </a:p>
        </p:txBody>
      </p:sp>
      <p:pic>
        <p:nvPicPr>
          <p:cNvPr id="3074" name="Picture 2" descr="Poster reads six mindsets for co-design and features a line drawing of a brain. Coming off the brain are six mindsets: elevating the contributions and leadership of lived and living experience, valuing many perspectives, learning through doing, pract">
            <a:hlinkClick r:id="rId2"/>
            <a:extLst>
              <a:ext uri="{FF2B5EF4-FFF2-40B4-BE49-F238E27FC236}">
                <a16:creationId xmlns:a16="http://schemas.microsoft.com/office/drawing/2014/main" id="{8B74E3CF-8800-2171-A74B-DB37C1FE2E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6947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2468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0EF8E-15E2-B08E-D44F-454D3E0035A6}"/>
              </a:ext>
            </a:extLst>
          </p:cNvPr>
          <p:cNvSpPr>
            <a:spLocks noGrp="1"/>
          </p:cNvSpPr>
          <p:nvPr>
            <p:ph type="title"/>
          </p:nvPr>
        </p:nvSpPr>
        <p:spPr/>
        <p:txBody>
          <a:bodyPr/>
          <a:lstStyle/>
          <a:p>
            <a:endParaRPr lang="en-GB"/>
          </a:p>
        </p:txBody>
      </p:sp>
      <p:pic>
        <p:nvPicPr>
          <p:cNvPr id="1026" name="Picture 2" descr="Home - Wong-Baker FACES Foundation">
            <a:hlinkClick r:id="rId3"/>
            <a:extLst>
              <a:ext uri="{FF2B5EF4-FFF2-40B4-BE49-F238E27FC236}">
                <a16:creationId xmlns:a16="http://schemas.microsoft.com/office/drawing/2014/main" id="{794C21CC-775F-5502-3C13-D79BD14D7E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965" y="26145"/>
            <a:ext cx="7065488" cy="22845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ILD A CONTRIBUTION STORY WITH STAFF (VISUAL)&#10;One way to start a full organisational theory of change is to split the staff team into groups and get them to build up the organisational&#10;picture (each take different sections then come together to review and collate). The above photo is just one way of doing this:&#10;Blue streams – resources (inputs) /activities/ reach /engagement /reaction /changes /outcomes&#10;Yellow – context – what we know/ our assumptions of our work&#10;Green – wider context/ unknowns that are happening around us (competition/policy environment)&#10;Orange and red - risks and enablers (what may hinder or help us)&#10;This will then need collated, summarised and sense checked for evidence.&#10; ">
            <a:hlinkClick r:id="rId5"/>
            <a:extLst>
              <a:ext uri="{FF2B5EF4-FFF2-40B4-BE49-F238E27FC236}">
                <a16:creationId xmlns:a16="http://schemas.microsoft.com/office/drawing/2014/main" id="{7F804813-0F55-E723-03DF-9A2278896F32}"/>
              </a:ext>
            </a:extLst>
          </p:cNvPr>
          <p:cNvPicPr>
            <a:picLocks noGrp="1" noChangeAspect="1" noChangeArrowheads="1"/>
          </p:cNvPicPr>
          <p:nvPr>
            <p:ph sz="quarter" idx="4"/>
          </p:nvPr>
        </p:nvPicPr>
        <p:blipFill>
          <a:blip r:embed="rId6">
            <a:extLst>
              <a:ext uri="{28A0092B-C50C-407E-A947-70E740481C1C}">
                <a14:useLocalDpi xmlns:a14="http://schemas.microsoft.com/office/drawing/2010/main" val="0"/>
              </a:ext>
            </a:extLst>
          </a:blip>
          <a:srcRect/>
          <a:stretch>
            <a:fillRect/>
          </a:stretch>
        </p:blipFill>
        <p:spPr bwMode="auto">
          <a:xfrm>
            <a:off x="5133898" y="2817576"/>
            <a:ext cx="3805350" cy="285401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mmunity mapping with children – children in emergencies ...">
            <a:hlinkClick r:id="rId7"/>
            <a:extLst>
              <a:ext uri="{FF2B5EF4-FFF2-40B4-BE49-F238E27FC236}">
                <a16:creationId xmlns:a16="http://schemas.microsoft.com/office/drawing/2014/main" id="{44411D6C-0249-5115-643E-676049406B03}"/>
              </a:ext>
            </a:extLst>
          </p:cNvPr>
          <p:cNvPicPr>
            <a:picLocks noGrp="1" noChangeAspect="1" noChangeArrowheads="1"/>
          </p:cNvPicPr>
          <p:nvPr>
            <p:ph sz="half" idx="2"/>
          </p:nvPr>
        </p:nvPicPr>
        <p:blipFill>
          <a:blip r:embed="rId8">
            <a:extLst>
              <a:ext uri="{28A0092B-C50C-407E-A947-70E740481C1C}">
                <a14:useLocalDpi xmlns:a14="http://schemas.microsoft.com/office/drawing/2010/main" val="0"/>
              </a:ext>
            </a:extLst>
          </a:blip>
          <a:srcRect/>
          <a:stretch>
            <a:fillRect/>
          </a:stretch>
        </p:blipFill>
        <p:spPr bwMode="auto">
          <a:xfrm>
            <a:off x="50172" y="2649633"/>
            <a:ext cx="4992883" cy="301305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9"/>
            <a:extLst>
              <a:ext uri="{FF2B5EF4-FFF2-40B4-BE49-F238E27FC236}">
                <a16:creationId xmlns:a16="http://schemas.microsoft.com/office/drawing/2014/main" id="{8CD5A859-0516-3609-78A8-F97BB6925513}"/>
              </a:ext>
            </a:extLst>
          </p:cNvPr>
          <p:cNvPicPr>
            <a:picLocks noChangeAspect="1"/>
          </p:cNvPicPr>
          <p:nvPr/>
        </p:nvPicPr>
        <p:blipFill>
          <a:blip r:embed="rId10"/>
          <a:stretch>
            <a:fillRect/>
          </a:stretch>
        </p:blipFill>
        <p:spPr>
          <a:xfrm>
            <a:off x="7386453" y="22738"/>
            <a:ext cx="4992884" cy="2794838"/>
          </a:xfrm>
          <a:prstGeom prst="rect">
            <a:avLst/>
          </a:prstGeom>
        </p:spPr>
      </p:pic>
    </p:spTree>
    <p:extLst>
      <p:ext uri="{BB962C8B-B14F-4D97-AF65-F5344CB8AC3E}">
        <p14:creationId xmlns:p14="http://schemas.microsoft.com/office/powerpoint/2010/main" val="2694376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7BB2-D7FD-9E69-D72C-347206B783AF}"/>
              </a:ext>
            </a:extLst>
          </p:cNvPr>
          <p:cNvSpPr>
            <a:spLocks noGrp="1"/>
          </p:cNvSpPr>
          <p:nvPr>
            <p:ph type="title"/>
          </p:nvPr>
        </p:nvSpPr>
        <p:spPr>
          <a:xfrm>
            <a:off x="173846" y="365125"/>
            <a:ext cx="11181542" cy="1325563"/>
          </a:xfrm>
        </p:spPr>
        <p:txBody>
          <a:bodyPr/>
          <a:lstStyle/>
          <a:p>
            <a:r>
              <a:rPr lang="cy-GB" dirty="0"/>
              <a:t>Gwerthusiadau, gadewch i ni roi cynnig arni! </a:t>
            </a:r>
            <a:r>
              <a:rPr lang="en-GB" dirty="0">
                <a:solidFill>
                  <a:srgbClr val="0070C0"/>
                </a:solidFill>
              </a:rPr>
              <a:t>Evaluations let’s try it out!</a:t>
            </a:r>
          </a:p>
        </p:txBody>
      </p:sp>
      <p:pic>
        <p:nvPicPr>
          <p:cNvPr id="3074" name="Picture 2" descr="View of Body-Map Storytelling as a Health Research Methodology: Blurred  Lines Creating Clear Pictures | Forum Qualitative Sozialforschung / Forum:  Qualitative Social Research">
            <a:extLst>
              <a:ext uri="{FF2B5EF4-FFF2-40B4-BE49-F238E27FC236}">
                <a16:creationId xmlns:a16="http://schemas.microsoft.com/office/drawing/2014/main" id="{D91868CD-4926-E8F2-17DF-89D4FB24B7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990" y="1864425"/>
            <a:ext cx="3223475" cy="37754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tep 1: Identifying the focal issue with 'Problem Tree Analysis' technique  - YouTube">
            <a:extLst>
              <a:ext uri="{FF2B5EF4-FFF2-40B4-BE49-F238E27FC236}">
                <a16:creationId xmlns:a16="http://schemas.microsoft.com/office/drawing/2014/main" id="{0A07E15F-BDB4-C6CF-7CE3-DC8DE21C2D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2721" y="1654981"/>
            <a:ext cx="3895433" cy="310539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pider Plant | Houseplants Delivered | Beards &amp; Daisies">
            <a:extLst>
              <a:ext uri="{FF2B5EF4-FFF2-40B4-BE49-F238E27FC236}">
                <a16:creationId xmlns:a16="http://schemas.microsoft.com/office/drawing/2014/main" id="{DBA56515-A709-79AD-D4DC-39672BF264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7529" y="1777453"/>
            <a:ext cx="2318471" cy="197471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Playful perspectives: the art of play in evaluation | by Nicole McNeilly |  Medium">
            <a:extLst>
              <a:ext uri="{FF2B5EF4-FFF2-40B4-BE49-F238E27FC236}">
                <a16:creationId xmlns:a16="http://schemas.microsoft.com/office/drawing/2014/main" id="{B9FC6727-D28D-FD9F-7C0F-91EA4AC5A9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7529" y="3932569"/>
            <a:ext cx="2943319" cy="1655617"/>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UNICORN Dartboard | Eclipse Ultra | Ultra-Visible White Number Ring | Championship Quality Sisal Bristle | Staple-Free Construction">
            <a:extLst>
              <a:ext uri="{FF2B5EF4-FFF2-40B4-BE49-F238E27FC236}">
                <a16:creationId xmlns:a16="http://schemas.microsoft.com/office/drawing/2014/main" id="{8240B2F3-8EAE-E5A6-B142-FC22A6AF3CF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01723" y="4659330"/>
            <a:ext cx="2316431" cy="2316431"/>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Figure 1">
            <a:extLst>
              <a:ext uri="{FF2B5EF4-FFF2-40B4-BE49-F238E27FC236}">
                <a16:creationId xmlns:a16="http://schemas.microsoft.com/office/drawing/2014/main" id="{2E4C1556-735A-FCF6-73AF-B513D945C47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63880" y="1751646"/>
            <a:ext cx="1958841" cy="2457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27486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E3089-2F74-0007-7523-B1B5ABE3C6DC}"/>
              </a:ext>
            </a:extLst>
          </p:cNvPr>
          <p:cNvSpPr>
            <a:spLocks noGrp="1"/>
          </p:cNvSpPr>
          <p:nvPr>
            <p:ph type="title"/>
          </p:nvPr>
        </p:nvSpPr>
        <p:spPr>
          <a:xfrm>
            <a:off x="304800" y="18214"/>
            <a:ext cx="10515600" cy="1325563"/>
          </a:xfrm>
        </p:spPr>
        <p:txBody>
          <a:bodyPr anchor="ctr">
            <a:normAutofit/>
          </a:bodyPr>
          <a:lstStyle/>
          <a:p>
            <a:r>
              <a:rPr lang="cy-GB" sz="1800" b="1" dirty="0"/>
              <a:t>Atebolrwydd: Rhannu canfyddiadau </a:t>
            </a:r>
            <a:r>
              <a:rPr lang="en-GB" sz="1800" b="1" dirty="0"/>
              <a:t>/ </a:t>
            </a:r>
            <a:r>
              <a:rPr lang="en-GB" sz="1800" b="1" dirty="0">
                <a:solidFill>
                  <a:srgbClr val="0070C0"/>
                </a:solidFill>
              </a:rPr>
              <a:t>Accountability: Sharing findings</a:t>
            </a:r>
          </a:p>
        </p:txBody>
      </p:sp>
      <p:pic>
        <p:nvPicPr>
          <p:cNvPr id="6" name="Picture 5" descr="A comic page of a cartoon&#10;&#10;Description automatically generated">
            <a:extLst>
              <a:ext uri="{FF2B5EF4-FFF2-40B4-BE49-F238E27FC236}">
                <a16:creationId xmlns:a16="http://schemas.microsoft.com/office/drawing/2014/main" id="{A80E58B9-2916-0710-233E-29CBAAD556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1343777"/>
            <a:ext cx="3263503" cy="3981409"/>
          </a:xfrm>
          <a:prstGeom prst="rect">
            <a:avLst/>
          </a:prstGeom>
          <a:noFill/>
        </p:spPr>
      </p:pic>
      <p:sp>
        <p:nvSpPr>
          <p:cNvPr id="3" name="Content Placeholder 2">
            <a:extLst>
              <a:ext uri="{FF2B5EF4-FFF2-40B4-BE49-F238E27FC236}">
                <a16:creationId xmlns:a16="http://schemas.microsoft.com/office/drawing/2014/main" id="{BBED69D1-658A-11B8-82F1-480C89C2B0B1}"/>
              </a:ext>
            </a:extLst>
          </p:cNvPr>
          <p:cNvSpPr>
            <a:spLocks noGrp="1"/>
          </p:cNvSpPr>
          <p:nvPr>
            <p:ph sz="half" idx="2"/>
          </p:nvPr>
        </p:nvSpPr>
        <p:spPr>
          <a:xfrm>
            <a:off x="3757319" y="1158813"/>
            <a:ext cx="4009144" cy="4351338"/>
          </a:xfrm>
        </p:spPr>
        <p:txBody>
          <a:bodyPr>
            <a:normAutofit fontScale="25000" lnSpcReduction="20000"/>
          </a:bodyPr>
          <a:lstStyle/>
          <a:p>
            <a:pPr marL="0" indent="0">
              <a:buNone/>
            </a:pPr>
            <a:r>
              <a:rPr lang="cy-GB" sz="7200" b="1" dirty="0"/>
              <a:t>Murluniau:</a:t>
            </a:r>
          </a:p>
          <a:p>
            <a:pPr marL="0" indent="0">
              <a:buNone/>
            </a:pPr>
            <a:r>
              <a:rPr lang="cy-GB" sz="7200" dirty="0"/>
              <a:t>Mewn un penwythnos, fe wnaethom ddylunio murlun yn cynrychioli ein canfyddiadau a'i beintio ar wal 60 troedfedd o hyd y ganolfan argyfwng iechyd meddwl. Cawsom ein gwahodd gan Gyfarwyddwr EMHS i rannu'r canfyddiadau fel hyn. (</a:t>
            </a:r>
            <a:r>
              <a:rPr lang="cy-GB" sz="7200" dirty="0" err="1"/>
              <a:t>Reich</a:t>
            </a:r>
            <a:r>
              <a:rPr lang="cy-GB" sz="7200" dirty="0"/>
              <a:t> </a:t>
            </a:r>
            <a:r>
              <a:rPr lang="cy-GB" sz="7200" dirty="0" err="1"/>
              <a:t>et</a:t>
            </a:r>
            <a:r>
              <a:rPr lang="cy-GB" sz="7200" dirty="0"/>
              <a:t> </a:t>
            </a:r>
            <a:r>
              <a:rPr lang="cy-GB" sz="7200" dirty="0" err="1"/>
              <a:t>al</a:t>
            </a:r>
            <a:r>
              <a:rPr lang="cy-GB" sz="7200" dirty="0"/>
              <a:t>. 2017)</a:t>
            </a:r>
          </a:p>
          <a:p>
            <a:pPr marL="0" indent="0">
              <a:buNone/>
            </a:pPr>
            <a:endParaRPr lang="cy-GB" sz="7200" dirty="0"/>
          </a:p>
          <a:p>
            <a:pPr marL="0" indent="0">
              <a:buNone/>
            </a:pPr>
            <a:r>
              <a:rPr lang="cy-GB" sz="7200" b="1" dirty="0"/>
              <a:t>Fe </a:t>
            </a:r>
            <a:r>
              <a:rPr lang="cy-GB" sz="7200" b="1" dirty="0" err="1"/>
              <a:t>ddywedoch</a:t>
            </a:r>
            <a:r>
              <a:rPr lang="cy-GB" sz="7200" b="1" dirty="0"/>
              <a:t> chi, Fe wnaethom ni .. Yr hyn a gawsom ...</a:t>
            </a:r>
          </a:p>
          <a:p>
            <a:pPr marL="0" indent="0">
              <a:buNone/>
            </a:pPr>
            <a:r>
              <a:rPr lang="cy-GB" sz="7200" b="1" dirty="0"/>
              <a:t>Crynodeb o ganfyddiadau pob plentyn ar A4/fideo/ ac ati.</a:t>
            </a:r>
          </a:p>
          <a:p>
            <a:pPr marL="0" indent="0">
              <a:buNone/>
            </a:pPr>
            <a:r>
              <a:rPr lang="cy-GB" sz="7200" b="1" dirty="0"/>
              <a:t>Poster lliwio</a:t>
            </a:r>
          </a:p>
          <a:p>
            <a:pPr marL="0" indent="0">
              <a:buNone/>
            </a:pPr>
            <a:r>
              <a:rPr lang="cy-GB" sz="7200" b="1" dirty="0"/>
              <a:t>Llyfrynnau</a:t>
            </a:r>
          </a:p>
          <a:p>
            <a:pPr marL="0" indent="0">
              <a:buNone/>
            </a:pPr>
            <a:r>
              <a:rPr lang="cy-GB" sz="7200" b="1" dirty="0"/>
              <a:t>Sgyrsiau!</a:t>
            </a:r>
          </a:p>
          <a:p>
            <a:pPr marL="0" indent="0">
              <a:buNone/>
            </a:pPr>
            <a:endParaRPr lang="en-GB" sz="1500" b="1" dirty="0"/>
          </a:p>
        </p:txBody>
      </p:sp>
      <p:sp>
        <p:nvSpPr>
          <p:cNvPr id="7" name="TextBox 6">
            <a:extLst>
              <a:ext uri="{FF2B5EF4-FFF2-40B4-BE49-F238E27FC236}">
                <a16:creationId xmlns:a16="http://schemas.microsoft.com/office/drawing/2014/main" id="{632EF723-737D-1DFD-4519-FE390FC9A41B}"/>
              </a:ext>
            </a:extLst>
          </p:cNvPr>
          <p:cNvSpPr txBox="1"/>
          <p:nvPr/>
        </p:nvSpPr>
        <p:spPr>
          <a:xfrm>
            <a:off x="8336478" y="889843"/>
            <a:ext cx="3550722" cy="5078313"/>
          </a:xfrm>
          <a:prstGeom prst="rect">
            <a:avLst/>
          </a:prstGeom>
          <a:noFill/>
        </p:spPr>
        <p:txBody>
          <a:bodyPr wrap="square" rtlCol="0">
            <a:spAutoFit/>
          </a:bodyPr>
          <a:lstStyle/>
          <a:p>
            <a:pPr marL="0" indent="0">
              <a:buNone/>
            </a:pPr>
            <a:r>
              <a:rPr lang="en-GB" sz="1800" b="1" dirty="0">
                <a:solidFill>
                  <a:srgbClr val="0070C0"/>
                </a:solidFill>
              </a:rPr>
              <a:t>Murals:</a:t>
            </a:r>
          </a:p>
          <a:p>
            <a:pPr marL="0" indent="0">
              <a:buNone/>
            </a:pPr>
            <a:r>
              <a:rPr lang="en-GB" sz="1800" b="0" i="1" dirty="0">
                <a:solidFill>
                  <a:srgbClr val="0070C0"/>
                </a:solidFill>
                <a:effectLst/>
              </a:rPr>
              <a:t>In one weekend, we designed a mural representing our findings and painted it on the 60-foot long wall of the mental health crisis </a:t>
            </a:r>
            <a:r>
              <a:rPr lang="en-GB" sz="1800" b="0" i="1" dirty="0" err="1">
                <a:solidFill>
                  <a:srgbClr val="0070C0"/>
                </a:solidFill>
                <a:effectLst/>
              </a:rPr>
              <a:t>center</a:t>
            </a:r>
            <a:r>
              <a:rPr lang="en-GB" sz="1800" b="0" i="1" dirty="0">
                <a:solidFill>
                  <a:srgbClr val="0070C0"/>
                </a:solidFill>
                <a:effectLst/>
              </a:rPr>
              <a:t>. We were invited by the Director of EMHS to share the findings in this way.  (Reich et al. 2017)</a:t>
            </a:r>
          </a:p>
          <a:p>
            <a:pPr marL="0" indent="0">
              <a:buNone/>
            </a:pPr>
            <a:endParaRPr lang="en-GB" sz="1800" dirty="0">
              <a:solidFill>
                <a:srgbClr val="0070C0"/>
              </a:solidFill>
            </a:endParaRPr>
          </a:p>
          <a:p>
            <a:pPr marL="0" indent="0">
              <a:buNone/>
            </a:pPr>
            <a:r>
              <a:rPr lang="en-GB" sz="1800" b="1" dirty="0">
                <a:solidFill>
                  <a:srgbClr val="0070C0"/>
                </a:solidFill>
              </a:rPr>
              <a:t>You said, We did.. What we found…</a:t>
            </a:r>
          </a:p>
          <a:p>
            <a:pPr marL="0" indent="0">
              <a:buNone/>
            </a:pPr>
            <a:r>
              <a:rPr lang="en-GB" sz="1800" b="1" dirty="0">
                <a:solidFill>
                  <a:srgbClr val="0070C0"/>
                </a:solidFill>
              </a:rPr>
              <a:t>Summary of each child’s findings on A4/video/ etc. </a:t>
            </a:r>
          </a:p>
          <a:p>
            <a:pPr marL="0" indent="0">
              <a:buNone/>
            </a:pPr>
            <a:r>
              <a:rPr lang="en-GB" sz="1800" b="1" dirty="0">
                <a:solidFill>
                  <a:srgbClr val="0070C0"/>
                </a:solidFill>
              </a:rPr>
              <a:t>Colouring in poster</a:t>
            </a:r>
          </a:p>
          <a:p>
            <a:pPr marL="0" indent="0">
              <a:buNone/>
            </a:pPr>
            <a:r>
              <a:rPr lang="en-GB" sz="1800" b="1" dirty="0">
                <a:solidFill>
                  <a:srgbClr val="0070C0"/>
                </a:solidFill>
              </a:rPr>
              <a:t>Booklets</a:t>
            </a:r>
          </a:p>
          <a:p>
            <a:pPr marL="0" indent="0">
              <a:buNone/>
            </a:pPr>
            <a:r>
              <a:rPr lang="en-GB" sz="1800" b="1" dirty="0">
                <a:solidFill>
                  <a:srgbClr val="0070C0"/>
                </a:solidFill>
              </a:rPr>
              <a:t>Chats!</a:t>
            </a:r>
          </a:p>
          <a:p>
            <a:endParaRPr lang="en-GB" dirty="0"/>
          </a:p>
        </p:txBody>
      </p:sp>
    </p:spTree>
    <p:extLst>
      <p:ext uri="{BB962C8B-B14F-4D97-AF65-F5344CB8AC3E}">
        <p14:creationId xmlns:p14="http://schemas.microsoft.com/office/powerpoint/2010/main" val="3643674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533A74-BBB5-AEBB-E17C-96EC7FE77406}"/>
              </a:ext>
            </a:extLst>
          </p:cNvPr>
          <p:cNvSpPr>
            <a:spLocks noGrp="1"/>
          </p:cNvSpPr>
          <p:nvPr>
            <p:ph idx="1"/>
          </p:nvPr>
        </p:nvSpPr>
        <p:spPr>
          <a:xfrm>
            <a:off x="719447" y="828098"/>
            <a:ext cx="10515600" cy="4351338"/>
          </a:xfrm>
        </p:spPr>
        <p:txBody>
          <a:bodyPr>
            <a:normAutofit fontScale="92500"/>
          </a:bodyPr>
          <a:lstStyle/>
          <a:p>
            <a:pPr marL="0" indent="0">
              <a:buNone/>
            </a:pPr>
            <a:r>
              <a:rPr lang="cy-GB" dirty="0"/>
              <a:t>Diogelwch Diwylliannol:</a:t>
            </a:r>
          </a:p>
          <a:p>
            <a:endParaRPr lang="cy-GB" dirty="0"/>
          </a:p>
          <a:p>
            <a:r>
              <a:rPr lang="cy-GB" dirty="0"/>
              <a:t>Mae diogelwch diwylliannol yn awgrymu “nad oes </a:t>
            </a:r>
            <a:r>
              <a:rPr lang="cy-GB" i="1" dirty="0"/>
              <a:t>unrhyw</a:t>
            </a:r>
            <a:r>
              <a:rPr lang="cy-GB" dirty="0"/>
              <a:t> </a:t>
            </a:r>
            <a:r>
              <a:rPr lang="cy-GB" i="1" dirty="0"/>
              <a:t>ymosodiad</a:t>
            </a:r>
            <a:r>
              <a:rPr lang="cy-GB" dirty="0"/>
              <a:t> </a:t>
            </a:r>
            <a:r>
              <a:rPr lang="cy-GB" i="1" dirty="0"/>
              <a:t>ar hunaniaeth person</a:t>
            </a:r>
            <a:r>
              <a:rPr lang="cy-GB" dirty="0"/>
              <a:t>” ac mae’n rhagdybio bod y bobl sydd yn y sefyllfa orau i greu amgylchedd diwylliannol-ddiogel fel arfer o'r un cefndir diwylliannol. Rhaid i bob ymarferydd a sefydliad, waeth beth fo’u cefndir, dalu sylw at y gwaith o fynd i’r afael ag agweddau hiliol neu maent mewn perygl o barhau arferion gwahaniaethol. Prif egwyddor diogelwch diwylliannol yw mai’r “defnyddiwr gwasanaeth sy’n penderfynu a yw’r berthynas broffesiynol yn teimlo’n ddiwylliannol-ddiogel”</a:t>
            </a:r>
          </a:p>
        </p:txBody>
      </p:sp>
      <p:sp>
        <p:nvSpPr>
          <p:cNvPr id="4" name="TextBox 3">
            <a:extLst>
              <a:ext uri="{FF2B5EF4-FFF2-40B4-BE49-F238E27FC236}">
                <a16:creationId xmlns:a16="http://schemas.microsoft.com/office/drawing/2014/main" id="{03AF41DD-4256-9F1B-EC2B-E400125C4AB6}"/>
              </a:ext>
            </a:extLst>
          </p:cNvPr>
          <p:cNvSpPr txBox="1"/>
          <p:nvPr/>
        </p:nvSpPr>
        <p:spPr>
          <a:xfrm>
            <a:off x="9456717" y="4994770"/>
            <a:ext cx="1685077" cy="369332"/>
          </a:xfrm>
          <a:prstGeom prst="rect">
            <a:avLst/>
          </a:prstGeom>
          <a:noFill/>
        </p:spPr>
        <p:txBody>
          <a:bodyPr wrap="none" rtlCol="0">
            <a:spAutoFit/>
          </a:bodyPr>
          <a:lstStyle/>
          <a:p>
            <a:r>
              <a:rPr lang="en-GB" err="1"/>
              <a:t>Lenette</a:t>
            </a:r>
            <a:r>
              <a:rPr lang="en-GB"/>
              <a:t> (2022)</a:t>
            </a:r>
          </a:p>
        </p:txBody>
      </p:sp>
    </p:spTree>
    <p:extLst>
      <p:ext uri="{BB962C8B-B14F-4D97-AF65-F5344CB8AC3E}">
        <p14:creationId xmlns:p14="http://schemas.microsoft.com/office/powerpoint/2010/main" val="1971074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12213D-71C5-2A13-4211-BA06DFA1C8F8}"/>
              </a:ext>
            </a:extLst>
          </p:cNvPr>
          <p:cNvSpPr>
            <a:spLocks noGrp="1"/>
          </p:cNvSpPr>
          <p:nvPr>
            <p:ph idx="1"/>
          </p:nvPr>
        </p:nvSpPr>
        <p:spPr>
          <a:xfrm>
            <a:off x="671945" y="685594"/>
            <a:ext cx="10515600" cy="4351338"/>
          </a:xfrm>
        </p:spPr>
        <p:txBody>
          <a:bodyPr>
            <a:normAutofit lnSpcReduction="10000"/>
          </a:bodyPr>
          <a:lstStyle/>
          <a:p>
            <a:pPr marL="0" indent="0">
              <a:buNone/>
            </a:pPr>
            <a:r>
              <a:rPr lang="en-GB" dirty="0">
                <a:solidFill>
                  <a:srgbClr val="0070C0"/>
                </a:solidFill>
                <a:latin typeface="+mj-lt"/>
              </a:rPr>
              <a:t>Cultural Safety:</a:t>
            </a:r>
          </a:p>
          <a:p>
            <a:pPr marL="0" indent="0">
              <a:buNone/>
            </a:pPr>
            <a:endParaRPr lang="en-GB" dirty="0">
              <a:solidFill>
                <a:srgbClr val="0070C0"/>
              </a:solidFill>
              <a:latin typeface="+mj-lt"/>
            </a:endParaRPr>
          </a:p>
          <a:p>
            <a:pPr marL="0" indent="0">
              <a:buNone/>
            </a:pPr>
            <a:r>
              <a:rPr lang="en-GB" b="0" i="0" dirty="0">
                <a:solidFill>
                  <a:srgbClr val="0070C0"/>
                </a:solidFill>
                <a:effectLst/>
                <a:latin typeface="+mj-lt"/>
              </a:rPr>
              <a:t>Cultural safety implies that “there is </a:t>
            </a:r>
            <a:r>
              <a:rPr lang="en-GB" b="0" i="1" dirty="0">
                <a:solidFill>
                  <a:srgbClr val="0070C0"/>
                </a:solidFill>
                <a:effectLst/>
                <a:latin typeface="+mj-lt"/>
              </a:rPr>
              <a:t>no assault on a person’s identity</a:t>
            </a:r>
            <a:r>
              <a:rPr lang="en-GB" b="0" i="0" dirty="0">
                <a:solidFill>
                  <a:srgbClr val="0070C0"/>
                </a:solidFill>
                <a:effectLst/>
                <a:latin typeface="+mj-lt"/>
              </a:rPr>
              <a:t>” and posits that the people best equipped to create a culturally-safe environment are usually from the same cultural background. All practitioners and organisations, irrespective of backgrounds, must pay attention to addressing racist attitudes or run the risk of perpetuating discriminatory practices  Cultural safety’s key tenet is that “it is the service user who makes a judgment about whether the professional relationship feels culturally safe” </a:t>
            </a:r>
            <a:endParaRPr lang="en-GB" dirty="0">
              <a:solidFill>
                <a:srgbClr val="0070C0"/>
              </a:solidFill>
              <a:latin typeface="+mj-lt"/>
            </a:endParaRPr>
          </a:p>
        </p:txBody>
      </p:sp>
      <p:sp>
        <p:nvSpPr>
          <p:cNvPr id="6" name="TextBox 5">
            <a:extLst>
              <a:ext uri="{FF2B5EF4-FFF2-40B4-BE49-F238E27FC236}">
                <a16:creationId xmlns:a16="http://schemas.microsoft.com/office/drawing/2014/main" id="{E269A474-2CD6-D966-5283-67615491E592}"/>
              </a:ext>
            </a:extLst>
          </p:cNvPr>
          <p:cNvSpPr txBox="1"/>
          <p:nvPr/>
        </p:nvSpPr>
        <p:spPr>
          <a:xfrm>
            <a:off x="6096000" y="5036932"/>
            <a:ext cx="2364750" cy="369332"/>
          </a:xfrm>
          <a:prstGeom prst="rect">
            <a:avLst/>
          </a:prstGeom>
          <a:noFill/>
        </p:spPr>
        <p:txBody>
          <a:bodyPr wrap="none" rtlCol="0">
            <a:spAutoFit/>
          </a:bodyPr>
          <a:lstStyle/>
          <a:p>
            <a:r>
              <a:rPr lang="en-GB" dirty="0" err="1"/>
              <a:t>Lenette</a:t>
            </a:r>
            <a:r>
              <a:rPr lang="en-GB" dirty="0"/>
              <a:t> (2022 online)</a:t>
            </a:r>
          </a:p>
        </p:txBody>
      </p:sp>
    </p:spTree>
    <p:extLst>
      <p:ext uri="{BB962C8B-B14F-4D97-AF65-F5344CB8AC3E}">
        <p14:creationId xmlns:p14="http://schemas.microsoft.com/office/powerpoint/2010/main" val="209283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08E22-C5DC-A34A-E479-994B04423517}"/>
              </a:ext>
            </a:extLst>
          </p:cNvPr>
          <p:cNvSpPr>
            <a:spLocks noGrp="1"/>
          </p:cNvSpPr>
          <p:nvPr>
            <p:ph type="title"/>
          </p:nvPr>
        </p:nvSpPr>
        <p:spPr>
          <a:xfrm>
            <a:off x="240145" y="365125"/>
            <a:ext cx="11647055" cy="1325563"/>
          </a:xfrm>
        </p:spPr>
        <p:txBody>
          <a:bodyPr/>
          <a:lstStyle/>
          <a:p>
            <a:r>
              <a:rPr lang="cy-GB" dirty="0"/>
              <a:t>Iawndal ariannol? </a:t>
            </a:r>
            <a:r>
              <a:rPr lang="en-GB" dirty="0"/>
              <a:t>/ </a:t>
            </a:r>
            <a:r>
              <a:rPr lang="en-GB" dirty="0">
                <a:solidFill>
                  <a:srgbClr val="0070C0"/>
                </a:solidFill>
                <a:latin typeface="+mn-lt"/>
                <a:ea typeface="+mn-ea"/>
                <a:cs typeface="+mn-cs"/>
              </a:rPr>
              <a:t>Financial compensation?</a:t>
            </a:r>
          </a:p>
        </p:txBody>
      </p:sp>
      <p:sp>
        <p:nvSpPr>
          <p:cNvPr id="4" name="Content Placeholder 3">
            <a:extLst>
              <a:ext uri="{FF2B5EF4-FFF2-40B4-BE49-F238E27FC236}">
                <a16:creationId xmlns:a16="http://schemas.microsoft.com/office/drawing/2014/main" id="{49D8C123-0C29-3D99-F5A1-29781356EB2B}"/>
              </a:ext>
            </a:extLst>
          </p:cNvPr>
          <p:cNvSpPr>
            <a:spLocks noGrp="1"/>
          </p:cNvSpPr>
          <p:nvPr>
            <p:ph sz="half" idx="2"/>
          </p:nvPr>
        </p:nvSpPr>
        <p:spPr>
          <a:xfrm>
            <a:off x="6629154" y="1563750"/>
            <a:ext cx="5181600" cy="1214458"/>
          </a:xfrm>
        </p:spPr>
        <p:txBody>
          <a:bodyPr>
            <a:normAutofit/>
          </a:bodyPr>
          <a:lstStyle/>
          <a:p>
            <a:r>
              <a:rPr lang="en-GB" dirty="0">
                <a:solidFill>
                  <a:srgbClr val="0070C0"/>
                </a:solidFill>
              </a:rPr>
              <a:t>Is it ethical to offer financial compensation for CYP&amp;C?</a:t>
            </a:r>
          </a:p>
        </p:txBody>
      </p:sp>
      <p:sp>
        <p:nvSpPr>
          <p:cNvPr id="6" name="Content Placeholder 2">
            <a:extLst>
              <a:ext uri="{FF2B5EF4-FFF2-40B4-BE49-F238E27FC236}">
                <a16:creationId xmlns:a16="http://schemas.microsoft.com/office/drawing/2014/main" id="{2315D5AF-7956-0F23-15FA-DFF812EE54B3}"/>
              </a:ext>
            </a:extLst>
          </p:cNvPr>
          <p:cNvSpPr txBox="1">
            <a:spLocks/>
          </p:cNvSpPr>
          <p:nvPr/>
        </p:nvSpPr>
        <p:spPr>
          <a:xfrm>
            <a:off x="655123" y="1666937"/>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A yw’n foesegol cynnig iawndal ariannol ar gyfer PPI&amp;C?</a:t>
            </a:r>
          </a:p>
        </p:txBody>
      </p:sp>
      <p:pic>
        <p:nvPicPr>
          <p:cNvPr id="7" name="Picture 2">
            <a:extLst>
              <a:ext uri="{FF2B5EF4-FFF2-40B4-BE49-F238E27FC236}">
                <a16:creationId xmlns:a16="http://schemas.microsoft.com/office/drawing/2014/main" id="{F934D764-BD01-B6DF-B1E7-8CD97B4BB0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1844" y="2548083"/>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light logo">
            <a:hlinkClick r:id="rId4"/>
            <a:extLst>
              <a:ext uri="{FF2B5EF4-FFF2-40B4-BE49-F238E27FC236}">
                <a16:creationId xmlns:a16="http://schemas.microsoft.com/office/drawing/2014/main" id="{BDC74F14-051F-B250-221B-4E71529832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56409" y="3617150"/>
            <a:ext cx="24193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6666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FD0E9-2C05-5A36-601F-4BDC57C32EFE}"/>
              </a:ext>
            </a:extLst>
          </p:cNvPr>
          <p:cNvSpPr>
            <a:spLocks noGrp="1"/>
          </p:cNvSpPr>
          <p:nvPr>
            <p:ph type="title"/>
          </p:nvPr>
        </p:nvSpPr>
        <p:spPr>
          <a:xfrm>
            <a:off x="90055" y="18255"/>
            <a:ext cx="10515600" cy="1325563"/>
          </a:xfrm>
        </p:spPr>
        <p:txBody>
          <a:bodyPr/>
          <a:lstStyle/>
          <a:p>
            <a:r>
              <a:rPr lang="cy-GB" dirty="0"/>
              <a:t>Cydsyniad / Caniatâd</a:t>
            </a:r>
          </a:p>
        </p:txBody>
      </p:sp>
      <p:sp>
        <p:nvSpPr>
          <p:cNvPr id="3" name="Content Placeholder 2">
            <a:extLst>
              <a:ext uri="{FF2B5EF4-FFF2-40B4-BE49-F238E27FC236}">
                <a16:creationId xmlns:a16="http://schemas.microsoft.com/office/drawing/2014/main" id="{59548199-A003-20B8-9E57-257963748410}"/>
              </a:ext>
            </a:extLst>
          </p:cNvPr>
          <p:cNvSpPr>
            <a:spLocks noGrp="1"/>
          </p:cNvSpPr>
          <p:nvPr>
            <p:ph sz="half" idx="1"/>
          </p:nvPr>
        </p:nvSpPr>
        <p:spPr>
          <a:xfrm>
            <a:off x="185552" y="1362073"/>
            <a:ext cx="9930141" cy="4351338"/>
          </a:xfrm>
        </p:spPr>
        <p:txBody>
          <a:bodyPr>
            <a:normAutofit/>
          </a:bodyPr>
          <a:lstStyle/>
          <a:p>
            <a:pPr marL="0" indent="0">
              <a:buNone/>
            </a:pPr>
            <a:r>
              <a:rPr lang="cy-GB" sz="2000" dirty="0"/>
              <a:t>‘Cydsyniad’ = yn disgrifio mynegiant o barodrwydd i gymryd rhan mewn gweithgaredd neu astudiaeth gan bersonau y bernir na allant roi caniatâd cyfreithiol ar eu rhan eu hunain</a:t>
            </a:r>
          </a:p>
          <a:p>
            <a:endParaRPr lang="cy-GB" sz="2000" dirty="0"/>
          </a:p>
          <a:p>
            <a:pPr marL="0" indent="0">
              <a:buNone/>
            </a:pPr>
            <a:r>
              <a:rPr lang="cy-GB" sz="2000" dirty="0"/>
              <a:t>‘Caniatâd’ = mae angen i rieni roi caniatâd yn ogystal â bod angen i blant ‘gydsynio’</a:t>
            </a:r>
          </a:p>
          <a:p>
            <a:endParaRPr lang="cy-GB" sz="2000" dirty="0"/>
          </a:p>
          <a:p>
            <a:pPr marL="0" indent="0">
              <a:buNone/>
            </a:pPr>
            <a:r>
              <a:rPr lang="cy-GB" sz="2000" dirty="0"/>
              <a:t>Os bernir bod y plentyn yn ddigon aeddfed i gydsynio ar ei ran/ei rhan ei hun, </a:t>
            </a:r>
            <a:r>
              <a:rPr lang="cy-GB" sz="2000" b="1" dirty="0">
                <a:solidFill>
                  <a:srgbClr val="7030A0"/>
                </a:solidFill>
              </a:rPr>
              <a:t>gallwch ofyn i’w riant/gwarcheidwad am ‘gydsyniad’ yn unig</a:t>
            </a:r>
            <a:r>
              <a:rPr lang="cy-GB" sz="2000" dirty="0"/>
              <a:t>. Yn ei hanfod, mae hyn gyfystyr â:</a:t>
            </a:r>
          </a:p>
          <a:p>
            <a:r>
              <a:rPr lang="cy-GB" sz="2000" dirty="0"/>
              <a:t>Chaniatâd gan y plentyn i'w gynnwys yn yr ymchwil; ac</a:t>
            </a:r>
          </a:p>
          <a:p>
            <a:r>
              <a:rPr lang="cy-GB" sz="2000" dirty="0"/>
              <a:t>Arwydd bod y rhieni/gwarcheidwad cyfreithiol yn hapus i'w plentyn gymryd rhan.</a:t>
            </a:r>
          </a:p>
        </p:txBody>
      </p:sp>
      <p:pic>
        <p:nvPicPr>
          <p:cNvPr id="5" name="Picture 4">
            <a:hlinkClick r:id="rId2"/>
            <a:extLst>
              <a:ext uri="{FF2B5EF4-FFF2-40B4-BE49-F238E27FC236}">
                <a16:creationId xmlns:a16="http://schemas.microsoft.com/office/drawing/2014/main" id="{EA09D98C-A736-0A3C-7B5B-371C6A76C885}"/>
              </a:ext>
            </a:extLst>
          </p:cNvPr>
          <p:cNvPicPr>
            <a:picLocks noChangeAspect="1"/>
          </p:cNvPicPr>
          <p:nvPr/>
        </p:nvPicPr>
        <p:blipFill>
          <a:blip r:embed="rId3"/>
          <a:stretch>
            <a:fillRect/>
          </a:stretch>
        </p:blipFill>
        <p:spPr>
          <a:xfrm>
            <a:off x="10115693" y="0"/>
            <a:ext cx="2034933" cy="2103681"/>
          </a:xfrm>
          <a:prstGeom prst="rect">
            <a:avLst/>
          </a:prstGeom>
        </p:spPr>
      </p:pic>
    </p:spTree>
    <p:extLst>
      <p:ext uri="{BB962C8B-B14F-4D97-AF65-F5344CB8AC3E}">
        <p14:creationId xmlns:p14="http://schemas.microsoft.com/office/powerpoint/2010/main" val="2061092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C666-7F82-D042-D4D9-39BD221ABB4D}"/>
              </a:ext>
            </a:extLst>
          </p:cNvPr>
          <p:cNvSpPr>
            <a:spLocks noGrp="1"/>
          </p:cNvSpPr>
          <p:nvPr>
            <p:ph type="title"/>
          </p:nvPr>
        </p:nvSpPr>
        <p:spPr>
          <a:xfrm>
            <a:off x="103314" y="62102"/>
            <a:ext cx="10515600" cy="1325563"/>
          </a:xfrm>
        </p:spPr>
        <p:txBody>
          <a:bodyPr/>
          <a:lstStyle/>
          <a:p>
            <a:r>
              <a:rPr lang="en-GB">
                <a:solidFill>
                  <a:srgbClr val="0070C0"/>
                </a:solidFill>
              </a:rPr>
              <a:t>Assent / Consent</a:t>
            </a:r>
          </a:p>
        </p:txBody>
      </p:sp>
      <p:sp>
        <p:nvSpPr>
          <p:cNvPr id="3" name="Content Placeholder 2">
            <a:extLst>
              <a:ext uri="{FF2B5EF4-FFF2-40B4-BE49-F238E27FC236}">
                <a16:creationId xmlns:a16="http://schemas.microsoft.com/office/drawing/2014/main" id="{15456711-34D6-7433-415A-46801C107880}"/>
              </a:ext>
            </a:extLst>
          </p:cNvPr>
          <p:cNvSpPr>
            <a:spLocks noGrp="1"/>
          </p:cNvSpPr>
          <p:nvPr>
            <p:ph sz="half" idx="1"/>
          </p:nvPr>
        </p:nvSpPr>
        <p:spPr>
          <a:xfrm>
            <a:off x="169464" y="1449767"/>
            <a:ext cx="9863250" cy="4351338"/>
          </a:xfrm>
        </p:spPr>
        <p:txBody>
          <a:bodyPr>
            <a:normAutofit/>
          </a:bodyPr>
          <a:lstStyle/>
          <a:p>
            <a:pPr marL="0" indent="0">
              <a:buNone/>
            </a:pPr>
            <a:r>
              <a:rPr lang="en-GB" sz="2000" dirty="0">
                <a:solidFill>
                  <a:srgbClr val="0070C0"/>
                </a:solidFill>
              </a:rPr>
              <a:t>‘Assent’ = describes an expression of a willingness to participate in an activity or study by persons who are deemed unable to give legal consent on their own behalf</a:t>
            </a:r>
          </a:p>
          <a:p>
            <a:pPr marL="0" indent="0">
              <a:buNone/>
            </a:pPr>
            <a:endParaRPr lang="en-GB" sz="2000" dirty="0">
              <a:solidFill>
                <a:srgbClr val="0070C0"/>
              </a:solidFill>
            </a:endParaRPr>
          </a:p>
          <a:p>
            <a:pPr marL="0" indent="0">
              <a:buNone/>
            </a:pPr>
            <a:r>
              <a:rPr lang="en-GB" sz="2000" dirty="0">
                <a:solidFill>
                  <a:srgbClr val="0070C0"/>
                </a:solidFill>
              </a:rPr>
              <a:t>‘Consent’ = parents need to give consent as well as children needing to ‘assent’</a:t>
            </a:r>
          </a:p>
          <a:p>
            <a:pPr marL="0" indent="0">
              <a:buNone/>
            </a:pPr>
            <a:endParaRPr lang="en-GB" sz="2000" dirty="0">
              <a:solidFill>
                <a:srgbClr val="0070C0"/>
              </a:solidFill>
            </a:endParaRPr>
          </a:p>
          <a:p>
            <a:pPr marL="0" indent="0">
              <a:buNone/>
            </a:pPr>
            <a:r>
              <a:rPr lang="en-GB" sz="2000" dirty="0">
                <a:solidFill>
                  <a:srgbClr val="0070C0"/>
                </a:solidFill>
              </a:rPr>
              <a:t>If the child is deemed mature enough to consent on his or her own behalf</a:t>
            </a:r>
            <a:r>
              <a:rPr lang="en-GB" sz="2000" dirty="0"/>
              <a:t>, </a:t>
            </a:r>
            <a:r>
              <a:rPr lang="en-GB" sz="2000" b="1" dirty="0">
                <a:solidFill>
                  <a:srgbClr val="7030A0"/>
                </a:solidFill>
              </a:rPr>
              <a:t>you may ask their parent/guardian to merely ‘assent</a:t>
            </a:r>
            <a:r>
              <a:rPr lang="en-GB" sz="2000" dirty="0"/>
              <a:t>’. </a:t>
            </a:r>
            <a:r>
              <a:rPr lang="en-GB" sz="2000" dirty="0">
                <a:solidFill>
                  <a:srgbClr val="0070C0"/>
                </a:solidFill>
              </a:rPr>
              <a:t>In essence, this amounts to: </a:t>
            </a:r>
          </a:p>
          <a:p>
            <a:pPr marL="0" indent="0">
              <a:buNone/>
            </a:pPr>
            <a:r>
              <a:rPr lang="en-GB" sz="2000" dirty="0">
                <a:solidFill>
                  <a:srgbClr val="0070C0"/>
                </a:solidFill>
              </a:rPr>
              <a:t>• Permission from the child to engage them in the research; and </a:t>
            </a:r>
          </a:p>
          <a:p>
            <a:pPr marL="0" indent="0">
              <a:buNone/>
            </a:pPr>
            <a:r>
              <a:rPr lang="en-GB" sz="2000" dirty="0">
                <a:solidFill>
                  <a:srgbClr val="0070C0"/>
                </a:solidFill>
              </a:rPr>
              <a:t>• An indication that the parents/legal guardian are happy for their child to participate.</a:t>
            </a:r>
          </a:p>
        </p:txBody>
      </p:sp>
      <p:pic>
        <p:nvPicPr>
          <p:cNvPr id="6" name="Picture 5">
            <a:extLst>
              <a:ext uri="{FF2B5EF4-FFF2-40B4-BE49-F238E27FC236}">
                <a16:creationId xmlns:a16="http://schemas.microsoft.com/office/drawing/2014/main" id="{4514F008-F847-8607-22CE-C1ACFCC3421E}"/>
              </a:ext>
            </a:extLst>
          </p:cNvPr>
          <p:cNvPicPr>
            <a:picLocks noChangeAspect="1"/>
          </p:cNvPicPr>
          <p:nvPr/>
        </p:nvPicPr>
        <p:blipFill>
          <a:blip r:embed="rId2"/>
          <a:stretch>
            <a:fillRect/>
          </a:stretch>
        </p:blipFill>
        <p:spPr>
          <a:xfrm>
            <a:off x="10098864" y="0"/>
            <a:ext cx="2034933" cy="2103681"/>
          </a:xfrm>
          <a:prstGeom prst="rect">
            <a:avLst/>
          </a:prstGeom>
        </p:spPr>
      </p:pic>
      <p:pic>
        <p:nvPicPr>
          <p:cNvPr id="7" name="Picture 6">
            <a:hlinkClick r:id="rId3"/>
            <a:extLst>
              <a:ext uri="{FF2B5EF4-FFF2-40B4-BE49-F238E27FC236}">
                <a16:creationId xmlns:a16="http://schemas.microsoft.com/office/drawing/2014/main" id="{730A68B8-383A-597E-F7DD-62FEE15F07BB}"/>
              </a:ext>
            </a:extLst>
          </p:cNvPr>
          <p:cNvPicPr>
            <a:picLocks noChangeAspect="1"/>
          </p:cNvPicPr>
          <p:nvPr/>
        </p:nvPicPr>
        <p:blipFill>
          <a:blip r:embed="rId2"/>
          <a:stretch>
            <a:fillRect/>
          </a:stretch>
        </p:blipFill>
        <p:spPr>
          <a:xfrm>
            <a:off x="10115693" y="0"/>
            <a:ext cx="2034933" cy="2103681"/>
          </a:xfrm>
          <a:prstGeom prst="rect">
            <a:avLst/>
          </a:prstGeom>
        </p:spPr>
      </p:pic>
    </p:spTree>
    <p:extLst>
      <p:ext uri="{BB962C8B-B14F-4D97-AF65-F5344CB8AC3E}">
        <p14:creationId xmlns:p14="http://schemas.microsoft.com/office/powerpoint/2010/main" val="952591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6F17-E517-4961-D6C6-33FF1C32C7FA}"/>
              </a:ext>
            </a:extLst>
          </p:cNvPr>
          <p:cNvSpPr>
            <a:spLocks noGrp="1"/>
          </p:cNvSpPr>
          <p:nvPr>
            <p:ph type="title"/>
          </p:nvPr>
        </p:nvSpPr>
        <p:spPr/>
        <p:txBody>
          <a:bodyPr>
            <a:normAutofit/>
          </a:bodyPr>
          <a:lstStyle/>
          <a:p>
            <a:r>
              <a:rPr lang="cy-GB" sz="3600" dirty="0">
                <a:hlinkClick r:id="rId3"/>
              </a:rPr>
              <a:t>Cymdeithas Seicolegol Prydain (BPS) (2021)</a:t>
            </a:r>
            <a:endParaRPr lang="cy-GB" sz="3600" dirty="0"/>
          </a:p>
        </p:txBody>
      </p:sp>
      <p:sp>
        <p:nvSpPr>
          <p:cNvPr id="3" name="Content Placeholder 2">
            <a:extLst>
              <a:ext uri="{FF2B5EF4-FFF2-40B4-BE49-F238E27FC236}">
                <a16:creationId xmlns:a16="http://schemas.microsoft.com/office/drawing/2014/main" id="{2EF6FDCD-3CE2-3309-9AA7-72336EC1EB27}"/>
              </a:ext>
            </a:extLst>
          </p:cNvPr>
          <p:cNvSpPr>
            <a:spLocks noGrp="1"/>
          </p:cNvSpPr>
          <p:nvPr>
            <p:ph sz="half" idx="1"/>
          </p:nvPr>
        </p:nvSpPr>
        <p:spPr>
          <a:xfrm>
            <a:off x="64044" y="1427328"/>
            <a:ext cx="11924133" cy="4351338"/>
          </a:xfrm>
        </p:spPr>
        <p:txBody>
          <a:bodyPr>
            <a:normAutofit fontScale="55000" lnSpcReduction="20000"/>
          </a:bodyPr>
          <a:lstStyle/>
          <a:p>
            <a:pPr marL="0" indent="0">
              <a:buNone/>
            </a:pPr>
            <a:endParaRPr lang="cy-GB" dirty="0"/>
          </a:p>
          <a:p>
            <a:pPr marL="0" indent="0">
              <a:buNone/>
            </a:pPr>
            <a:r>
              <a:rPr lang="cy-GB" dirty="0"/>
              <a:t>Cod Moeseg Ymchwil Dynol (2021)</a:t>
            </a:r>
          </a:p>
          <a:p>
            <a:pPr>
              <a:lnSpc>
                <a:spcPct val="170000"/>
              </a:lnSpc>
            </a:pPr>
            <a:r>
              <a:rPr lang="cy-GB" dirty="0"/>
              <a:t>Mewn ymchwil gyda phlant o dan 16 oed, dylai ymchwilwyr sicrhau fod rhieni neu warcheidwaid yn cael gwybod am natur yr astudiaeth ac yn cael cyfle i dynnu eu plentyn yn ôl o’r astudiaeth os ydynt yn dymuno </a:t>
            </a:r>
          </a:p>
          <a:p>
            <a:pPr>
              <a:lnSpc>
                <a:spcPct val="170000"/>
              </a:lnSpc>
            </a:pPr>
            <a:r>
              <a:rPr lang="cy-GB" dirty="0"/>
              <a:t>Fodd bynnag, yn yr amgylchiadau canlynol, gellir ystyried bod caniatâd gan y cyfranogwyr, a rhoi cymeradwyaeth a mynediad gan uwch aelod o staff yr ysgol sydd â chyfrifoldeb dros gymeradwyaeth o’r fath, yn ddigonol. Yr amgylchiadau yw: lle bo’r ymchwil i’w gynnal mewn ysgol neu leoliad sefydliadol arall, a lle bo uwch aelod o staff neu weithiwr proffesiynol priodol arall o fewn y sefydliad yn ystyried bod y gweithdrefnau ymchwil yn perthyn i’r ystod arferol o weithgareddau’r cwricwlwm neu rai sefydliadol eraill, a lle bo </a:t>
            </a:r>
            <a:r>
              <a:rPr lang="cy-GB" dirty="0">
                <a:highlight>
                  <a:srgbClr val="FFFF00"/>
                </a:highlight>
              </a:rPr>
              <a:t>asesiad risg heb nodi unrhyw risgiau sylweddol </a:t>
            </a:r>
          </a:p>
          <a:p>
            <a:pPr>
              <a:lnSpc>
                <a:spcPct val="170000"/>
              </a:lnSpc>
            </a:pPr>
            <a:r>
              <a:rPr lang="cy-GB" dirty="0"/>
              <a:t>Mewn achosion lle nad yw’r holl feini prawf hyn wedi’u bodloni, mae’r Cod yn cynghori mai mater i farn yr ymchwilydd a’r pwyllgor moeseg ymchwil, yn seiliedig ar natur y fethodoleg, y risg a’r cyfranogwyr arfaethedig, fydd a ddylid ceisio caniatâd rhiant/gwarcheidwad</a:t>
            </a:r>
          </a:p>
        </p:txBody>
      </p:sp>
    </p:spTree>
    <p:extLst>
      <p:ext uri="{BB962C8B-B14F-4D97-AF65-F5344CB8AC3E}">
        <p14:creationId xmlns:p14="http://schemas.microsoft.com/office/powerpoint/2010/main" val="39061165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26F17-E517-4961-D6C6-33FF1C32C7FA}"/>
              </a:ext>
            </a:extLst>
          </p:cNvPr>
          <p:cNvSpPr>
            <a:spLocks noGrp="1"/>
          </p:cNvSpPr>
          <p:nvPr>
            <p:ph type="title"/>
          </p:nvPr>
        </p:nvSpPr>
        <p:spPr/>
        <p:txBody>
          <a:bodyPr>
            <a:normAutofit/>
          </a:bodyPr>
          <a:lstStyle/>
          <a:p>
            <a:r>
              <a:rPr lang="en-GB" sz="3600">
                <a:hlinkClick r:id="rId3"/>
              </a:rPr>
              <a:t>The British Psychological Society (BPS) (2021)</a:t>
            </a:r>
            <a:endParaRPr lang="en-GB" sz="3600"/>
          </a:p>
        </p:txBody>
      </p:sp>
      <p:sp>
        <p:nvSpPr>
          <p:cNvPr id="3" name="Content Placeholder 2">
            <a:extLst>
              <a:ext uri="{FF2B5EF4-FFF2-40B4-BE49-F238E27FC236}">
                <a16:creationId xmlns:a16="http://schemas.microsoft.com/office/drawing/2014/main" id="{2EF6FDCD-3CE2-3309-9AA7-72336EC1EB27}"/>
              </a:ext>
            </a:extLst>
          </p:cNvPr>
          <p:cNvSpPr>
            <a:spLocks noGrp="1"/>
          </p:cNvSpPr>
          <p:nvPr>
            <p:ph sz="half" idx="1"/>
          </p:nvPr>
        </p:nvSpPr>
        <p:spPr>
          <a:xfrm>
            <a:off x="64044" y="1427328"/>
            <a:ext cx="11924133" cy="4351338"/>
          </a:xfrm>
        </p:spPr>
        <p:txBody>
          <a:bodyPr>
            <a:normAutofit fontScale="55000" lnSpcReduction="20000"/>
          </a:bodyPr>
          <a:lstStyle/>
          <a:p>
            <a:pPr marL="0" indent="0">
              <a:buNone/>
            </a:pPr>
            <a:endParaRPr lang="en-GB" dirty="0"/>
          </a:p>
          <a:p>
            <a:pPr marL="0" indent="0">
              <a:buNone/>
            </a:pPr>
            <a:r>
              <a:rPr lang="en-GB" dirty="0"/>
              <a:t>Code of Human Research Ethics (2021)</a:t>
            </a:r>
          </a:p>
          <a:p>
            <a:pPr>
              <a:lnSpc>
                <a:spcPct val="170000"/>
              </a:lnSpc>
            </a:pPr>
            <a:r>
              <a:rPr lang="en-GB" dirty="0"/>
              <a:t>In research with children under the age of 16, researchers should ensure that parents or guardians are informed about the nature of the study and given the opportunity to withdraw their child from the study if they so wish </a:t>
            </a:r>
          </a:p>
          <a:p>
            <a:pPr>
              <a:lnSpc>
                <a:spcPct val="170000"/>
              </a:lnSpc>
            </a:pPr>
            <a:r>
              <a:rPr lang="en-GB" dirty="0"/>
              <a:t>However, where the research is to be carried out in a school or other institutional setting, and where the research procedures are judged by a senior member of staff or other appropriate professional within the institution to fall within the range of usual curriculum or other institutional activities, and where a </a:t>
            </a:r>
            <a:r>
              <a:rPr lang="en-GB" dirty="0">
                <a:highlight>
                  <a:srgbClr val="FFFF00"/>
                </a:highlight>
              </a:rPr>
              <a:t>risk assessment has identified no significant risks</a:t>
            </a:r>
            <a:r>
              <a:rPr lang="en-GB" dirty="0"/>
              <a:t>, consent from the participants and the granting of approval and access from a senior member of school staff legally responsible for such approval can be considered sufficient </a:t>
            </a:r>
          </a:p>
          <a:p>
            <a:pPr>
              <a:lnSpc>
                <a:spcPct val="170000"/>
              </a:lnSpc>
            </a:pPr>
            <a:r>
              <a:rPr lang="en-GB" dirty="0"/>
              <a:t>Where all these criteria are not met, the Code advises that it will be a matter of judgement by the researcher and the research ethics committee, based on the nature of the methodology, risk and proposed participants, whether parental/guardian consent should be sought </a:t>
            </a:r>
          </a:p>
        </p:txBody>
      </p:sp>
    </p:spTree>
    <p:extLst>
      <p:ext uri="{BB962C8B-B14F-4D97-AF65-F5344CB8AC3E}">
        <p14:creationId xmlns:p14="http://schemas.microsoft.com/office/powerpoint/2010/main" val="31535033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184687-1BA3-0691-8740-760F372A3865}"/>
              </a:ext>
            </a:extLst>
          </p:cNvPr>
          <p:cNvSpPr>
            <a:spLocks noGrp="1"/>
          </p:cNvSpPr>
          <p:nvPr>
            <p:ph idx="1"/>
          </p:nvPr>
        </p:nvSpPr>
        <p:spPr>
          <a:xfrm>
            <a:off x="232558" y="1730623"/>
            <a:ext cx="10515600" cy="4351338"/>
          </a:xfrm>
        </p:spPr>
        <p:txBody>
          <a:bodyPr/>
          <a:lstStyle/>
          <a:p>
            <a:pPr marL="0" indent="0">
              <a:buNone/>
            </a:pPr>
            <a:r>
              <a:rPr lang="cy-GB" dirty="0"/>
              <a:t>Poster protest myfyriwr </a:t>
            </a:r>
          </a:p>
          <a:p>
            <a:pPr marL="0" indent="0">
              <a:buNone/>
            </a:pPr>
            <a:r>
              <a:rPr lang="cy-GB" dirty="0"/>
              <a:t>ym Mharis</a:t>
            </a:r>
          </a:p>
          <a:p>
            <a:pPr marL="0" indent="0">
              <a:buNone/>
            </a:pPr>
            <a:r>
              <a:rPr lang="cy-GB" dirty="0"/>
              <a:t>Ffrainc, 1968</a:t>
            </a:r>
          </a:p>
          <a:p>
            <a:pPr marL="0" indent="0">
              <a:buNone/>
            </a:pPr>
            <a:r>
              <a:rPr lang="en-GB" dirty="0">
                <a:solidFill>
                  <a:srgbClr val="0070C0"/>
                </a:solidFill>
              </a:rPr>
              <a:t>Paris student protest </a:t>
            </a:r>
          </a:p>
          <a:p>
            <a:pPr marL="0" indent="0">
              <a:buNone/>
            </a:pPr>
            <a:r>
              <a:rPr lang="en-GB" dirty="0">
                <a:solidFill>
                  <a:srgbClr val="0070C0"/>
                </a:solidFill>
              </a:rPr>
              <a:t>poster</a:t>
            </a:r>
          </a:p>
          <a:p>
            <a:pPr marL="0" indent="0">
              <a:buNone/>
            </a:pPr>
            <a:r>
              <a:rPr lang="en-GB" dirty="0">
                <a:solidFill>
                  <a:srgbClr val="0070C0"/>
                </a:solidFill>
              </a:rPr>
              <a:t>France, 1968</a:t>
            </a:r>
          </a:p>
        </p:txBody>
      </p:sp>
      <p:pic>
        <p:nvPicPr>
          <p:cNvPr id="5" name="Picture 4">
            <a:extLst>
              <a:ext uri="{FF2B5EF4-FFF2-40B4-BE49-F238E27FC236}">
                <a16:creationId xmlns:a16="http://schemas.microsoft.com/office/drawing/2014/main" id="{390BA4C9-CB96-9D0C-394E-B7ABA0DCE299}"/>
              </a:ext>
            </a:extLst>
          </p:cNvPr>
          <p:cNvPicPr>
            <a:picLocks noChangeAspect="1"/>
          </p:cNvPicPr>
          <p:nvPr/>
        </p:nvPicPr>
        <p:blipFill>
          <a:blip r:embed="rId3"/>
          <a:stretch>
            <a:fillRect/>
          </a:stretch>
        </p:blipFill>
        <p:spPr>
          <a:xfrm>
            <a:off x="5228492" y="1"/>
            <a:ext cx="6963508" cy="5603630"/>
          </a:xfrm>
          <a:prstGeom prst="rect">
            <a:avLst/>
          </a:prstGeom>
        </p:spPr>
      </p:pic>
    </p:spTree>
    <p:extLst>
      <p:ext uri="{BB962C8B-B14F-4D97-AF65-F5344CB8AC3E}">
        <p14:creationId xmlns:p14="http://schemas.microsoft.com/office/powerpoint/2010/main" val="33725072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986F0-1DD3-76AB-F51B-CFCAE50293AE}"/>
              </a:ext>
            </a:extLst>
          </p:cNvPr>
          <p:cNvSpPr>
            <a:spLocks noGrp="1"/>
          </p:cNvSpPr>
          <p:nvPr>
            <p:ph type="title"/>
          </p:nvPr>
        </p:nvSpPr>
        <p:spPr>
          <a:xfrm>
            <a:off x="140229" y="-363414"/>
            <a:ext cx="10515600" cy="1325563"/>
          </a:xfrm>
        </p:spPr>
        <p:txBody>
          <a:bodyPr>
            <a:normAutofit/>
          </a:bodyPr>
          <a:lstStyle/>
          <a:p>
            <a:r>
              <a:rPr lang="cy-GB" sz="1800" dirty="0"/>
              <a:t>Gwefannau defnyddiol </a:t>
            </a:r>
            <a:r>
              <a:rPr lang="en-GB" sz="1800" dirty="0"/>
              <a:t>/  </a:t>
            </a:r>
            <a:r>
              <a:rPr lang="en-GB" sz="1800" dirty="0">
                <a:solidFill>
                  <a:srgbClr val="00B0F0"/>
                </a:solidFill>
              </a:rPr>
              <a:t>Useful websites</a:t>
            </a:r>
            <a:r>
              <a:rPr lang="en-GB" sz="1800" dirty="0"/>
              <a:t>:</a:t>
            </a:r>
          </a:p>
        </p:txBody>
      </p:sp>
      <p:sp>
        <p:nvSpPr>
          <p:cNvPr id="4" name="Content Placeholder 3">
            <a:extLst>
              <a:ext uri="{FF2B5EF4-FFF2-40B4-BE49-F238E27FC236}">
                <a16:creationId xmlns:a16="http://schemas.microsoft.com/office/drawing/2014/main" id="{880790AD-696F-FA7D-97F3-4949990153F0}"/>
              </a:ext>
            </a:extLst>
          </p:cNvPr>
          <p:cNvSpPr>
            <a:spLocks noGrp="1"/>
          </p:cNvSpPr>
          <p:nvPr>
            <p:ph sz="half" idx="2"/>
          </p:nvPr>
        </p:nvSpPr>
        <p:spPr>
          <a:xfrm>
            <a:off x="140229" y="679012"/>
            <a:ext cx="8606607" cy="4964406"/>
          </a:xfrm>
        </p:spPr>
        <p:txBody>
          <a:bodyPr>
            <a:noAutofit/>
          </a:bodyPr>
          <a:lstStyle/>
          <a:p>
            <a:pPr marL="0" indent="0">
              <a:buNone/>
            </a:pPr>
            <a:r>
              <a:rPr lang="cy-GB" sz="1600" b="1" i="0" dirty="0">
                <a:effectLst/>
                <a:latin typeface="+mj-lt"/>
              </a:rPr>
              <a:t>Canolfan Genedlaethol ar gyfer Dulliau Ymchwil: Moeseg Ymchwil yn Ymwneud â Phlant: Cwestiynau Cyffredin</a:t>
            </a:r>
            <a:r>
              <a:rPr lang="cy-GB" sz="1600" b="1" dirty="0">
                <a:latin typeface="+mj-lt"/>
              </a:rPr>
              <a:t>, Strategaethau Posibl a Chanllawiau Defnyddiol </a:t>
            </a:r>
            <a:r>
              <a:rPr lang="en-GB" sz="1600" b="1" dirty="0">
                <a:latin typeface="+mj-lt"/>
              </a:rPr>
              <a:t>/</a:t>
            </a:r>
            <a:r>
              <a:rPr lang="en-GB" sz="1600" b="1" i="0" dirty="0">
                <a:effectLst/>
                <a:latin typeface="+mj-lt"/>
              </a:rPr>
              <a:t> </a:t>
            </a:r>
            <a:r>
              <a:rPr lang="en-GB" sz="1600" b="1" i="0" dirty="0">
                <a:solidFill>
                  <a:srgbClr val="0070C0"/>
                </a:solidFill>
                <a:effectLst/>
                <a:latin typeface="+mj-lt"/>
              </a:rPr>
              <a:t>National Centre for Research Methods: The Ethics of Research Involving Children: Common Questions, Potential Strategies and Useful Guidance</a:t>
            </a:r>
          </a:p>
          <a:p>
            <a:pPr marL="0" indent="0">
              <a:buNone/>
            </a:pPr>
            <a:r>
              <a:rPr lang="en-GB" sz="1600" b="1" i="0" dirty="0">
                <a:solidFill>
                  <a:srgbClr val="000000"/>
                </a:solidFill>
                <a:effectLst/>
                <a:latin typeface="+mj-lt"/>
                <a:hlinkClick r:id="rId2"/>
              </a:rPr>
              <a:t>https://www.ncrm.ac.uk/resources/ethics/index.php</a:t>
            </a:r>
            <a:endParaRPr lang="en-GB" sz="1600" b="1" i="0" dirty="0">
              <a:solidFill>
                <a:srgbClr val="000000"/>
              </a:solidFill>
              <a:effectLst/>
              <a:latin typeface="+mj-lt"/>
            </a:endParaRPr>
          </a:p>
          <a:p>
            <a:r>
              <a:rPr lang="cy-GB" sz="1600" b="1" i="0" dirty="0">
                <a:solidFill>
                  <a:srgbClr val="000000"/>
                </a:solidFill>
                <a:effectLst/>
                <a:latin typeface="+mj-lt"/>
              </a:rPr>
              <a:t>Ymchwil NSPCC gyda phlant: moeseg, diogelwch a hyrwyddo cynhwysiant </a:t>
            </a:r>
            <a:r>
              <a:rPr lang="en-GB" sz="1600" b="1" i="0" dirty="0">
                <a:solidFill>
                  <a:srgbClr val="000000"/>
                </a:solidFill>
                <a:effectLst/>
                <a:latin typeface="+mj-lt"/>
              </a:rPr>
              <a:t>/ </a:t>
            </a:r>
            <a:r>
              <a:rPr lang="en-GB" sz="1600" b="1" i="0" dirty="0">
                <a:solidFill>
                  <a:srgbClr val="0070C0"/>
                </a:solidFill>
                <a:effectLst/>
                <a:latin typeface="+mj-lt"/>
              </a:rPr>
              <a:t>NSPCC Research with children: ethics, safety and promoting inclusion</a:t>
            </a:r>
          </a:p>
          <a:p>
            <a:pPr marL="0" indent="0">
              <a:buNone/>
            </a:pPr>
            <a:r>
              <a:rPr lang="en-GB" sz="1600" dirty="0">
                <a:latin typeface="+mj-lt"/>
                <a:hlinkClick r:id="rId3"/>
              </a:rPr>
              <a:t>https://learning.nspcc.org.uk/research-resources/briefings/research-with-children-ethics-safety-promoting-inclusion</a:t>
            </a:r>
            <a:endParaRPr lang="en-GB" sz="1600" dirty="0">
              <a:latin typeface="+mj-lt"/>
            </a:endParaRPr>
          </a:p>
          <a:p>
            <a:pPr marL="0" indent="0">
              <a:buNone/>
            </a:pPr>
            <a:r>
              <a:rPr lang="cy-GB" sz="1600" dirty="0">
                <a:latin typeface="+mj-lt"/>
              </a:rPr>
              <a:t>Canllawiau Moesegol </a:t>
            </a:r>
            <a:r>
              <a:rPr lang="cy-GB" sz="1600" b="1" dirty="0">
                <a:latin typeface="+mj-lt"/>
              </a:rPr>
              <a:t>Ymchwil Moesegol yn Ymwneud â Phlant (ERIC) </a:t>
            </a:r>
            <a:r>
              <a:rPr lang="cy-GB" sz="1600" dirty="0">
                <a:latin typeface="+mj-lt"/>
              </a:rPr>
              <a:t>(2004) / </a:t>
            </a:r>
            <a:r>
              <a:rPr lang="en-GB" sz="1600" b="1" dirty="0">
                <a:solidFill>
                  <a:srgbClr val="0070C0"/>
                </a:solidFill>
                <a:latin typeface="+mj-lt"/>
              </a:rPr>
              <a:t>Ethical Research Involving Children (ERIC</a:t>
            </a:r>
            <a:r>
              <a:rPr lang="en-GB" sz="1600" dirty="0">
                <a:solidFill>
                  <a:srgbClr val="0070C0"/>
                </a:solidFill>
                <a:latin typeface="+mj-lt"/>
              </a:rPr>
              <a:t>) (2004) Ethical Guidelines. </a:t>
            </a:r>
            <a:r>
              <a:rPr lang="cy-GB" sz="1600" dirty="0">
                <a:latin typeface="+mj-lt"/>
              </a:rPr>
              <a:t>Ar gael yn </a:t>
            </a:r>
            <a:r>
              <a:rPr lang="en-GB" sz="1600" dirty="0">
                <a:latin typeface="+mj-lt"/>
              </a:rPr>
              <a:t>/ </a:t>
            </a:r>
            <a:r>
              <a:rPr lang="en-GB" sz="1600" dirty="0">
                <a:solidFill>
                  <a:srgbClr val="0070C0"/>
                </a:solidFill>
                <a:latin typeface="+mj-lt"/>
              </a:rPr>
              <a:t>Available at</a:t>
            </a:r>
            <a:r>
              <a:rPr lang="en-GB" sz="1600" dirty="0">
                <a:latin typeface="+mj-lt"/>
              </a:rPr>
              <a:t>: </a:t>
            </a:r>
            <a:r>
              <a:rPr lang="en-GB" sz="1600" dirty="0">
                <a:latin typeface="+mj-lt"/>
                <a:hlinkClick r:id="rId4"/>
              </a:rPr>
              <a:t>https://childethics.com/ethical-guidance/</a:t>
            </a:r>
            <a:endParaRPr lang="en-GB" sz="1600" dirty="0">
              <a:latin typeface="+mj-lt"/>
            </a:endParaRPr>
          </a:p>
          <a:p>
            <a:pPr marL="0" indent="0">
              <a:buNone/>
            </a:pPr>
            <a:r>
              <a:rPr lang="cy-GB" sz="1600" b="1" dirty="0">
                <a:latin typeface="+mj-lt"/>
              </a:rPr>
              <a:t>Cyd-gynhyrchu Cymru </a:t>
            </a:r>
            <a:r>
              <a:rPr lang="en-GB" sz="1600" b="1" dirty="0">
                <a:latin typeface="+mj-lt"/>
              </a:rPr>
              <a:t>/ </a:t>
            </a:r>
            <a:r>
              <a:rPr lang="en-GB" sz="1600" b="1" dirty="0">
                <a:solidFill>
                  <a:srgbClr val="0070C0"/>
                </a:solidFill>
                <a:latin typeface="+mj-lt"/>
              </a:rPr>
              <a:t>Co-production Wales</a:t>
            </a:r>
          </a:p>
          <a:p>
            <a:pPr marL="0" indent="0">
              <a:buNone/>
            </a:pPr>
            <a:r>
              <a:rPr lang="en-GB" sz="1600" dirty="0">
                <a:latin typeface="+mj-lt"/>
                <a:hlinkClick r:id="rId5"/>
              </a:rPr>
              <a:t>https://copronet.wales/</a:t>
            </a:r>
            <a:endParaRPr lang="en-GB" sz="1600" dirty="0">
              <a:latin typeface="+mj-lt"/>
            </a:endParaRPr>
          </a:p>
          <a:p>
            <a:pPr marL="0" indent="0">
              <a:buNone/>
            </a:pPr>
            <a:r>
              <a:rPr lang="cy-GB" sz="1600" dirty="0" err="1">
                <a:latin typeface="+mj-lt"/>
              </a:rPr>
              <a:t>Podlediad</a:t>
            </a:r>
            <a:r>
              <a:rPr lang="en-GB" sz="1600" dirty="0">
                <a:latin typeface="+mj-lt"/>
              </a:rPr>
              <a:t> / </a:t>
            </a:r>
            <a:r>
              <a:rPr lang="en-GB" sz="1600" dirty="0">
                <a:solidFill>
                  <a:srgbClr val="0070C0"/>
                </a:solidFill>
                <a:latin typeface="+mj-lt"/>
              </a:rPr>
              <a:t>Podcast</a:t>
            </a:r>
            <a:r>
              <a:rPr lang="en-GB" sz="1600" dirty="0">
                <a:latin typeface="+mj-lt"/>
              </a:rPr>
              <a:t>: </a:t>
            </a:r>
            <a:r>
              <a:rPr lang="en-GB" sz="1600" dirty="0">
                <a:latin typeface="+mj-lt"/>
                <a:hlinkClick r:id="rId6"/>
              </a:rPr>
              <a:t>https://info.copronet.wales/audio-a-podcast-series-of-exploration-about-co-production-in-public-services/</a:t>
            </a:r>
            <a:endParaRPr lang="en-GB" sz="1600" dirty="0">
              <a:latin typeface="+mj-lt"/>
            </a:endParaRPr>
          </a:p>
          <a:p>
            <a:pPr marL="0" indent="0">
              <a:buNone/>
            </a:pPr>
            <a:endParaRPr lang="en-GB" sz="1600" dirty="0">
              <a:latin typeface="+mj-lt"/>
            </a:endParaRPr>
          </a:p>
          <a:p>
            <a:pPr marL="0" indent="0">
              <a:buNone/>
            </a:pPr>
            <a:endParaRPr lang="en-GB" sz="1600" dirty="0">
              <a:latin typeface="+mj-lt"/>
            </a:endParaRPr>
          </a:p>
        </p:txBody>
      </p:sp>
      <p:pic>
        <p:nvPicPr>
          <p:cNvPr id="2052" name="Picture 4">
            <a:hlinkClick r:id="rId5"/>
            <a:extLst>
              <a:ext uri="{FF2B5EF4-FFF2-40B4-BE49-F238E27FC236}">
                <a16:creationId xmlns:a16="http://schemas.microsoft.com/office/drawing/2014/main" id="{BF021A51-6002-2F0A-D828-812ACA5D59D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44901" y="2107081"/>
            <a:ext cx="3482005" cy="3144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3578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AAF29F-8AF1-A6E8-E7A3-904E0A6DE7F4}"/>
              </a:ext>
            </a:extLst>
          </p:cNvPr>
          <p:cNvSpPr>
            <a:spLocks noGrp="1"/>
          </p:cNvSpPr>
          <p:nvPr>
            <p:ph sz="half" idx="1"/>
          </p:nvPr>
        </p:nvSpPr>
        <p:spPr>
          <a:xfrm>
            <a:off x="244433" y="198705"/>
            <a:ext cx="11690268" cy="5513326"/>
          </a:xfrm>
        </p:spPr>
        <p:txBody>
          <a:bodyPr/>
          <a:lstStyle/>
          <a:p>
            <a:pPr marL="0" indent="0">
              <a:buNone/>
            </a:pPr>
            <a:r>
              <a:rPr lang="cy-GB" sz="1800" b="1" dirty="0">
                <a:latin typeface="+mj-lt"/>
              </a:rPr>
              <a:t>PERCCI – sut i fesur effaith gwasanaethau – am ddim! </a:t>
            </a:r>
            <a:r>
              <a:rPr lang="en-GB" sz="1800" b="1" dirty="0">
                <a:latin typeface="+mj-lt"/>
              </a:rPr>
              <a:t>/ </a:t>
            </a:r>
            <a:r>
              <a:rPr lang="en-GB" sz="1800" b="1" dirty="0">
                <a:solidFill>
                  <a:srgbClr val="0070C0"/>
                </a:solidFill>
                <a:latin typeface="+mj-lt"/>
              </a:rPr>
              <a:t>PERCCI – how to measure impact of services – free!</a:t>
            </a:r>
          </a:p>
          <a:p>
            <a:pPr marL="0" indent="0">
              <a:buNone/>
            </a:pPr>
            <a:r>
              <a:rPr lang="en-GB" sz="1800" dirty="0">
                <a:latin typeface="+mj-lt"/>
                <a:hlinkClick r:id="rId2"/>
              </a:rPr>
              <a:t>https://www.percci.org/</a:t>
            </a:r>
            <a:endParaRPr lang="en-GB" sz="1800" dirty="0">
              <a:latin typeface="+mj-lt"/>
            </a:endParaRPr>
          </a:p>
          <a:p>
            <a:pPr marL="0" indent="0">
              <a:buNone/>
            </a:pPr>
            <a:endParaRPr lang="en-GB" sz="1800" b="1" dirty="0"/>
          </a:p>
          <a:p>
            <a:pPr marL="0" indent="0">
              <a:buNone/>
            </a:pPr>
            <a:r>
              <a:rPr lang="en-GB" sz="1800" b="1" dirty="0"/>
              <a:t>The Powershift Network – </a:t>
            </a:r>
            <a:r>
              <a:rPr lang="cy-GB" sz="1800" b="1" dirty="0"/>
              <a:t>creu arolygon </a:t>
            </a:r>
            <a:r>
              <a:rPr lang="en-GB" sz="1800" b="1" dirty="0"/>
              <a:t>/ </a:t>
            </a:r>
            <a:r>
              <a:rPr lang="en-GB" sz="1800" b="1" dirty="0">
                <a:solidFill>
                  <a:srgbClr val="0070C0"/>
                </a:solidFill>
              </a:rPr>
              <a:t>The Powershift Network – creating surveys</a:t>
            </a:r>
          </a:p>
          <a:p>
            <a:pPr marL="0" indent="0">
              <a:buNone/>
            </a:pPr>
            <a:r>
              <a:rPr lang="en-GB" sz="1800" dirty="0">
                <a:hlinkClick r:id="rId3"/>
              </a:rPr>
              <a:t>https://www.powershift.org/resources/power-our-people-participatory-research-kit-creating-surveys</a:t>
            </a:r>
            <a:endParaRPr lang="en-GB" sz="1800" dirty="0"/>
          </a:p>
          <a:p>
            <a:pPr marL="0" indent="0">
              <a:buNone/>
            </a:pPr>
            <a:endParaRPr lang="en-GB" sz="1800" b="1" dirty="0"/>
          </a:p>
          <a:p>
            <a:pPr marL="0" indent="0">
              <a:buNone/>
            </a:pPr>
            <a:r>
              <a:rPr lang="cy-GB" sz="1800" b="1" dirty="0"/>
              <a:t>Gwefan y</a:t>
            </a:r>
            <a:r>
              <a:rPr lang="en-GB" sz="1800" b="1" dirty="0"/>
              <a:t> </a:t>
            </a:r>
            <a:r>
              <a:rPr lang="en-GB" sz="1800" b="1" i="1" dirty="0"/>
              <a:t>Journal of Participatory Research Methods </a:t>
            </a:r>
            <a:r>
              <a:rPr lang="en-GB" sz="1800" b="1" dirty="0"/>
              <a:t>website</a:t>
            </a:r>
          </a:p>
          <a:p>
            <a:pPr marL="0" indent="0">
              <a:buNone/>
            </a:pPr>
            <a:r>
              <a:rPr lang="en-GB" sz="1800" dirty="0">
                <a:hlinkClick r:id="rId4"/>
              </a:rPr>
              <a:t>https://jprm.scholasticahq.com/</a:t>
            </a:r>
            <a:endParaRPr lang="en-GB" sz="1800" dirty="0"/>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6410807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EE6D7E-E17A-82B5-0AD5-61E570345BBC}"/>
              </a:ext>
            </a:extLst>
          </p:cNvPr>
          <p:cNvSpPr>
            <a:spLocks noGrp="1"/>
          </p:cNvSpPr>
          <p:nvPr>
            <p:ph sz="half" idx="1"/>
          </p:nvPr>
        </p:nvSpPr>
        <p:spPr>
          <a:xfrm>
            <a:off x="0" y="125475"/>
            <a:ext cx="11136086" cy="5384676"/>
          </a:xfrm>
        </p:spPr>
        <p:txBody>
          <a:bodyPr>
            <a:normAutofit/>
          </a:bodyPr>
          <a:lstStyle/>
          <a:p>
            <a:pPr marL="0" indent="0">
              <a:buNone/>
            </a:pPr>
            <a:r>
              <a:rPr lang="cy-GB" sz="1400" dirty="0"/>
              <a:t>Cyfeiriadau</a:t>
            </a:r>
            <a:r>
              <a:rPr lang="en-GB" sz="1400" dirty="0"/>
              <a:t>: / </a:t>
            </a:r>
            <a:r>
              <a:rPr lang="en-GB" sz="1400" dirty="0">
                <a:solidFill>
                  <a:srgbClr val="00B0F0"/>
                </a:solidFill>
              </a:rPr>
              <a:t>References</a:t>
            </a:r>
            <a:r>
              <a:rPr lang="en-GB" sz="1400" dirty="0"/>
              <a:t>:</a:t>
            </a:r>
            <a:endParaRPr lang="en-GB" sz="1200" dirty="0"/>
          </a:p>
          <a:p>
            <a:r>
              <a:rPr lang="en-GB" sz="1200" dirty="0" err="1"/>
              <a:t>Arnstein</a:t>
            </a:r>
            <a:r>
              <a:rPr lang="en-GB" sz="1200" dirty="0"/>
              <a:t>, S. (1969) A ladder of participation. </a:t>
            </a:r>
            <a:r>
              <a:rPr lang="en-GB" sz="1200" i="1" dirty="0"/>
              <a:t>AIP Journal, </a:t>
            </a:r>
            <a:r>
              <a:rPr lang="cy-GB" sz="1200" dirty="0"/>
              <a:t>Gorffennaf /</a:t>
            </a:r>
            <a:r>
              <a:rPr lang="cy-GB" sz="1200" i="1" dirty="0"/>
              <a:t> </a:t>
            </a:r>
            <a:r>
              <a:rPr lang="en-GB" sz="1200" dirty="0"/>
              <a:t>July 1969. </a:t>
            </a:r>
            <a:r>
              <a:rPr lang="cy-GB" sz="1200" dirty="0"/>
              <a:t>Ar gael yn / </a:t>
            </a:r>
            <a:r>
              <a:rPr lang="en-GB" sz="1200" dirty="0"/>
              <a:t>Available at: https://www.historyofsocialwork.org/1969_ENG_Ladderofparticipation/1969,%20Arnstein,%20ladder%20of%20participation,%20original%20text%20OCR%20C.pdf  (</a:t>
            </a:r>
            <a:r>
              <a:rPr lang="cy-GB" sz="1200" dirty="0"/>
              <a:t>Cyrchwyd</a:t>
            </a:r>
            <a:r>
              <a:rPr lang="en-GB" sz="1200" dirty="0"/>
              <a:t> / Accessed: 13/12/23)</a:t>
            </a:r>
          </a:p>
          <a:p>
            <a:pPr marL="0" indent="0">
              <a:buNone/>
            </a:pPr>
            <a:endParaRPr lang="en-GB" sz="1200" dirty="0"/>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rgbClr val="333333"/>
                </a:solidFill>
                <a:effectLst/>
                <a:cs typeface="Open Sans" panose="020B0606030504020204" pitchFamily="34" charset="0"/>
              </a:rPr>
              <a:t>Clark, A., </a:t>
            </a:r>
            <a:r>
              <a:rPr kumimoji="0" lang="en-US" altLang="en-US" sz="1200" b="0" i="0" u="none" strike="noStrike" cap="none" normalizeH="0" baseline="0" dirty="0" err="1">
                <a:ln>
                  <a:noFill/>
                </a:ln>
                <a:solidFill>
                  <a:srgbClr val="333333"/>
                </a:solidFill>
                <a:effectLst/>
                <a:cs typeface="Open Sans" panose="020B0606030504020204" pitchFamily="34" charset="0"/>
              </a:rPr>
              <a:t>Flewitt</a:t>
            </a:r>
            <a:r>
              <a:rPr kumimoji="0" lang="en-US" altLang="en-US" sz="1200" b="0" i="0" u="none" strike="noStrike" cap="none" normalizeH="0" baseline="0" dirty="0">
                <a:ln>
                  <a:noFill/>
                </a:ln>
                <a:solidFill>
                  <a:srgbClr val="333333"/>
                </a:solidFill>
                <a:effectLst/>
                <a:cs typeface="Open Sans" panose="020B0606030504020204" pitchFamily="34" charset="0"/>
              </a:rPr>
              <a:t>, R., Hammersley, M. and Robb, M., (2014</a:t>
            </a:r>
            <a:r>
              <a:rPr lang="en-US" altLang="en-US" sz="1200" dirty="0">
                <a:solidFill>
                  <a:srgbClr val="333333"/>
                </a:solidFill>
                <a:cs typeface="Open Sans" panose="020B0606030504020204" pitchFamily="34" charset="0"/>
              </a:rPr>
              <a:t>)</a:t>
            </a:r>
            <a:r>
              <a:rPr kumimoji="0" lang="en-US" altLang="en-US" sz="1200" b="0" i="1" u="none" strike="noStrike" cap="none" normalizeH="0" baseline="0" dirty="0">
                <a:ln>
                  <a:noFill/>
                </a:ln>
                <a:solidFill>
                  <a:srgbClr val="333333"/>
                </a:solidFill>
                <a:effectLst/>
                <a:cs typeface="Open Sans" panose="020B0606030504020204" pitchFamily="34" charset="0"/>
              </a:rPr>
              <a:t>Understanding Research with Children and Young People</a:t>
            </a:r>
            <a:r>
              <a:rPr kumimoji="0" lang="en-US" altLang="en-US" sz="1200" b="0" i="0" u="none" strike="noStrike" cap="none" normalizeH="0" baseline="0" dirty="0">
                <a:ln>
                  <a:noFill/>
                </a:ln>
                <a:solidFill>
                  <a:srgbClr val="333333"/>
                </a:solidFill>
                <a:effectLst/>
                <a:cs typeface="Open Sans" panose="020B0606030504020204" pitchFamily="34" charset="0"/>
              </a:rPr>
              <a:t>. </a:t>
            </a:r>
            <a:r>
              <a:rPr kumimoji="0" lang="cy-GB" altLang="en-US" sz="1200" b="0" i="0" u="none" strike="noStrike" cap="none" normalizeH="0" baseline="0" dirty="0">
                <a:ln>
                  <a:noFill/>
                </a:ln>
                <a:solidFill>
                  <a:srgbClr val="333333"/>
                </a:solidFill>
                <a:effectLst/>
                <a:cs typeface="Open Sans" panose="020B0606030504020204" pitchFamily="34" charset="0"/>
              </a:rPr>
              <a:t>Cyhoeddwyd mewn cydweithrediad â’r Brifysgol Agored </a:t>
            </a:r>
            <a:r>
              <a:rPr kumimoji="0" lang="en-US" altLang="en-US" sz="1200" b="0" i="0" u="none" strike="noStrike" cap="none" normalizeH="0" baseline="0" dirty="0">
                <a:ln>
                  <a:noFill/>
                </a:ln>
                <a:solidFill>
                  <a:srgbClr val="333333"/>
                </a:solidFill>
                <a:effectLst/>
                <a:cs typeface="Open Sans" panose="020B0606030504020204" pitchFamily="34" charset="0"/>
              </a:rPr>
              <a:t>/ Published in association with the Open University. 55 City Road, London: SAGE Publications, Inc. </a:t>
            </a:r>
            <a:r>
              <a:rPr kumimoji="0" lang="cy-GB" altLang="en-US" sz="1200" b="0" i="0" u="none" strike="noStrike" cap="none" normalizeH="0" baseline="0" dirty="0">
                <a:ln>
                  <a:noFill/>
                </a:ln>
                <a:solidFill>
                  <a:srgbClr val="333333"/>
                </a:solidFill>
                <a:effectLst/>
                <a:cs typeface="Open Sans" panose="020B0606030504020204" pitchFamily="34" charset="0"/>
              </a:rPr>
              <a:t>Ar gael yn </a:t>
            </a:r>
            <a:r>
              <a:rPr kumimoji="0" lang="en-US" altLang="en-US" sz="1200" b="0" i="0" u="none" strike="noStrike" cap="none" normalizeH="0" baseline="0" dirty="0">
                <a:ln>
                  <a:noFill/>
                </a:ln>
                <a:solidFill>
                  <a:srgbClr val="333333"/>
                </a:solidFill>
                <a:effectLst/>
                <a:cs typeface="Open Sans" panose="020B0606030504020204" pitchFamily="34" charset="0"/>
              </a:rPr>
              <a:t>/ Available at: &lt;https://doi.org/10.4135/9781526435637&gt; [</a:t>
            </a:r>
            <a:r>
              <a:rPr kumimoji="0" lang="cy-GB" altLang="en-US" sz="1200" b="0" i="0" u="none" strike="noStrike" cap="none" normalizeH="0" baseline="0" dirty="0">
                <a:ln>
                  <a:noFill/>
                </a:ln>
                <a:solidFill>
                  <a:srgbClr val="333333"/>
                </a:solidFill>
                <a:effectLst/>
                <a:cs typeface="Open Sans" panose="020B0606030504020204" pitchFamily="34" charset="0"/>
              </a:rPr>
              <a:t>Cyrchwyd 13 Rhag 2023 / </a:t>
            </a:r>
            <a:r>
              <a:rPr kumimoji="0" lang="en-US" altLang="en-US" sz="1200" b="0" i="0" u="none" strike="noStrike" cap="none" normalizeH="0" baseline="0" dirty="0">
                <a:ln>
                  <a:noFill/>
                </a:ln>
                <a:solidFill>
                  <a:srgbClr val="333333"/>
                </a:solidFill>
                <a:effectLst/>
                <a:cs typeface="Open Sans" panose="020B0606030504020204" pitchFamily="34" charset="0"/>
              </a:rPr>
              <a:t>Accessed 13 Dec 2023].</a:t>
            </a:r>
          </a:p>
          <a:p>
            <a:pPr marL="0" indent="0" eaLnBrk="0" fontAlgn="base" hangingPunct="0">
              <a:lnSpc>
                <a:spcPct val="100000"/>
              </a:lnSpc>
              <a:spcBef>
                <a:spcPct val="0"/>
              </a:spcBef>
              <a:spcAft>
                <a:spcPct val="0"/>
              </a:spcAft>
              <a:buNone/>
            </a:pPr>
            <a:endParaRPr kumimoji="0" lang="en-US" altLang="en-US" sz="1200" b="0" i="0" u="none" strike="noStrike" cap="none" normalizeH="0" baseline="0" dirty="0">
              <a:ln>
                <a:noFill/>
              </a:ln>
              <a:solidFill>
                <a:srgbClr val="333333"/>
              </a:solidFill>
              <a:effectLst/>
              <a:cs typeface="Open Sans" panose="020B0606030504020204" pitchFamily="34" charset="0"/>
            </a:endParaRPr>
          </a:p>
          <a:p>
            <a:pPr eaLnBrk="0" fontAlgn="base" hangingPunct="0">
              <a:lnSpc>
                <a:spcPct val="100000"/>
              </a:lnSpc>
              <a:spcBef>
                <a:spcPct val="0"/>
              </a:spcBef>
              <a:spcAft>
                <a:spcPct val="0"/>
              </a:spcAft>
            </a:pPr>
            <a:r>
              <a:rPr lang="en-GB" sz="1200" b="0" i="0" dirty="0">
                <a:solidFill>
                  <a:srgbClr val="222222"/>
                </a:solidFill>
                <a:effectLst/>
              </a:rPr>
              <a:t>Dickson, M. (2017). Journal conversations: Building the research self-efficacy of an Aboriginal Early Career Academic. </a:t>
            </a:r>
            <a:r>
              <a:rPr lang="en-GB" sz="1200" b="0" i="1" dirty="0">
                <a:solidFill>
                  <a:srgbClr val="222222"/>
                </a:solidFill>
                <a:effectLst/>
              </a:rPr>
              <a:t>The Qualitative Report</a:t>
            </a:r>
            <a:r>
              <a:rPr lang="en-GB" sz="1200" b="0" i="0" dirty="0">
                <a:solidFill>
                  <a:srgbClr val="222222"/>
                </a:solidFill>
                <a:effectLst/>
              </a:rPr>
              <a:t>, </a:t>
            </a:r>
            <a:r>
              <a:rPr lang="en-GB" sz="1200" b="0" i="1" dirty="0">
                <a:solidFill>
                  <a:srgbClr val="222222"/>
                </a:solidFill>
                <a:effectLst/>
              </a:rPr>
              <a:t>22</a:t>
            </a:r>
            <a:r>
              <a:rPr lang="en-GB" sz="1200" b="0" i="0" dirty="0">
                <a:solidFill>
                  <a:srgbClr val="222222"/>
                </a:solidFill>
                <a:effectLst/>
              </a:rPr>
              <a:t>(12), 3154–3171. </a:t>
            </a:r>
            <a:r>
              <a:rPr lang="en-GB" sz="1200" b="0" i="0" u="none" strike="noStrike" dirty="0">
                <a:solidFill>
                  <a:srgbClr val="008CBA"/>
                </a:solidFill>
                <a:effectLst/>
                <a:hlinkClick r:id="rId2"/>
              </a:rPr>
              <a:t>https://doi.org/10.46743/2160-3715/2017.2799</a:t>
            </a:r>
            <a:endParaRPr kumimoji="0" lang="en-US" altLang="en-US" sz="1200" b="0" i="0" u="none" strike="noStrike" cap="none" normalizeH="0" baseline="0" dirty="0">
              <a:ln>
                <a:noFill/>
              </a:ln>
              <a:solidFill>
                <a:schemeClr val="tx1"/>
              </a:solidFill>
              <a:effectLst/>
            </a:endParaRPr>
          </a:p>
          <a:p>
            <a:r>
              <a:rPr lang="en-GB" sz="1200" b="0" i="0" dirty="0" err="1">
                <a:solidFill>
                  <a:srgbClr val="333333"/>
                </a:solidFill>
                <a:effectLst/>
              </a:rPr>
              <a:t>Egli</a:t>
            </a:r>
            <a:r>
              <a:rPr lang="en-GB" sz="1200" b="0" i="0" dirty="0">
                <a:solidFill>
                  <a:srgbClr val="333333"/>
                </a:solidFill>
                <a:effectLst/>
              </a:rPr>
              <a:t>, P,</a:t>
            </a:r>
            <a:r>
              <a:rPr lang="en-GB" sz="1200" dirty="0">
                <a:solidFill>
                  <a:srgbClr val="333333"/>
                </a:solidFill>
              </a:rPr>
              <a:t> </a:t>
            </a:r>
            <a:r>
              <a:rPr lang="en-GB" sz="1200" b="0" i="0" dirty="0">
                <a:solidFill>
                  <a:srgbClr val="333333"/>
                </a:solidFill>
                <a:effectLst/>
              </a:rPr>
              <a:t>Carroll, P., Donnellan, N., Mackay, L. Anderson, B and Smith. M. (2019) Disseminating research results to kids: practical tips from the Neighbourhoods for Active Kids study, </a:t>
            </a:r>
            <a:r>
              <a:rPr lang="en-GB" sz="1200" b="0" i="0" dirty="0" err="1">
                <a:solidFill>
                  <a:srgbClr val="333333"/>
                </a:solidFill>
                <a:effectLst/>
              </a:rPr>
              <a:t>Kōtuitui</a:t>
            </a:r>
            <a:r>
              <a:rPr lang="en-GB" sz="1200" b="0" i="0" dirty="0">
                <a:solidFill>
                  <a:srgbClr val="333333"/>
                </a:solidFill>
                <a:effectLst/>
              </a:rPr>
              <a:t>: </a:t>
            </a:r>
            <a:r>
              <a:rPr lang="en-GB" sz="1200" b="0" i="1" dirty="0">
                <a:solidFill>
                  <a:srgbClr val="333333"/>
                </a:solidFill>
                <a:effectLst/>
              </a:rPr>
              <a:t>New Zealand Journal of Social Sciences Online, </a:t>
            </a:r>
            <a:r>
              <a:rPr lang="en-GB" sz="1200" b="0" i="0" dirty="0">
                <a:solidFill>
                  <a:srgbClr val="333333"/>
                </a:solidFill>
                <a:effectLst/>
              </a:rPr>
              <a:t>14:2, 257-275, DOI: </a:t>
            </a:r>
            <a:r>
              <a:rPr lang="en-GB" sz="1200" b="0" i="0" u="sng" dirty="0">
                <a:solidFill>
                  <a:srgbClr val="333333"/>
                </a:solidFill>
                <a:effectLst/>
                <a:hlinkClick r:id="rId3"/>
              </a:rPr>
              <a:t>10.1080/1177083X.2019.1621909</a:t>
            </a:r>
            <a:endParaRPr lang="en-GB" sz="1200" dirty="0"/>
          </a:p>
          <a:p>
            <a:r>
              <a:rPr lang="en-GB" sz="1200" dirty="0"/>
              <a:t>Ethical Research Involving Children (ERIC) (2004) Ethical Guidelines. </a:t>
            </a:r>
            <a:r>
              <a:rPr lang="cy-GB" sz="1200" dirty="0"/>
              <a:t>Ar gael yn / </a:t>
            </a:r>
            <a:r>
              <a:rPr lang="en-GB" sz="1200" dirty="0"/>
              <a:t>Available at: </a:t>
            </a:r>
            <a:r>
              <a:rPr lang="en-GB" sz="1200" dirty="0">
                <a:hlinkClick r:id="rId4"/>
              </a:rPr>
              <a:t>https://childethics.com/ethical-guidance/</a:t>
            </a:r>
            <a:r>
              <a:rPr lang="en-GB" sz="1200" dirty="0"/>
              <a:t> (</a:t>
            </a:r>
            <a:r>
              <a:rPr lang="cy-GB" sz="1200" dirty="0"/>
              <a:t>cyrchwyd / </a:t>
            </a:r>
            <a:r>
              <a:rPr lang="en-GB" sz="1200" dirty="0"/>
              <a:t>accessed: 12/12/23)</a:t>
            </a:r>
          </a:p>
          <a:p>
            <a:r>
              <a:rPr lang="en-GB" sz="1200" dirty="0" err="1"/>
              <a:t>Fassetta</a:t>
            </a:r>
            <a:r>
              <a:rPr lang="en-GB" sz="1200" dirty="0"/>
              <a:t>, G. (2016). Using photography in research with young migrants: addressing questions of visibility, movement and personal spaces. </a:t>
            </a:r>
            <a:r>
              <a:rPr lang="en-GB" sz="1200" i="1" dirty="0"/>
              <a:t>Children's Geographies</a:t>
            </a:r>
            <a:r>
              <a:rPr lang="en-GB" sz="1200" dirty="0"/>
              <a:t>. 14. 1-15. 10.1080/14733285.2016.1190811.</a:t>
            </a:r>
          </a:p>
          <a:p>
            <a:r>
              <a:rPr lang="en-GB" sz="1200" dirty="0"/>
              <a:t>Green, L. W. Royal Society of Canada, &amp; BC Consortium for Health Promotion Research. (1995). </a:t>
            </a:r>
            <a:r>
              <a:rPr lang="en-GB" sz="1200" i="1" dirty="0"/>
              <a:t>Study of participatory research in health promotion: Review and recommendations for the development of participatory research in health promotion in Canada</a:t>
            </a:r>
            <a:r>
              <a:rPr lang="en-GB" sz="1200" dirty="0"/>
              <a:t>. Royal Society of Canada</a:t>
            </a:r>
          </a:p>
          <a:p>
            <a:r>
              <a:rPr lang="en-GB" sz="1200" dirty="0"/>
              <a:t>Hart, R. (2004) </a:t>
            </a:r>
            <a:r>
              <a:rPr lang="en-GB" sz="1200" i="1" dirty="0"/>
              <a:t>Children’s participation: From tokenism to citizenship</a:t>
            </a:r>
            <a:r>
              <a:rPr lang="en-GB" sz="1200" dirty="0"/>
              <a:t>. UNICEF. </a:t>
            </a:r>
            <a:r>
              <a:rPr lang="cy-GB" sz="1200" dirty="0"/>
              <a:t>Ar gael yn / </a:t>
            </a:r>
            <a:r>
              <a:rPr lang="en-GB" sz="1200" dirty="0"/>
              <a:t>Available at: </a:t>
            </a:r>
            <a:r>
              <a:rPr lang="en-GB" sz="1200" dirty="0">
                <a:hlinkClick r:id="rId5"/>
              </a:rPr>
              <a:t>https://www.unicef-irc.org/publications/pdf/childrens_participation.pdf</a:t>
            </a:r>
            <a:r>
              <a:rPr lang="en-GB" sz="1200" dirty="0"/>
              <a:t> (</a:t>
            </a:r>
            <a:r>
              <a:rPr lang="cy-GB" sz="1200" dirty="0"/>
              <a:t>Cyrchwyd / </a:t>
            </a:r>
            <a:r>
              <a:rPr lang="en-GB" sz="1200" dirty="0"/>
              <a:t>Accessed: 13/12/23)</a:t>
            </a:r>
          </a:p>
          <a:p>
            <a:r>
              <a:rPr lang="en-GB" sz="1200" b="0" i="0" dirty="0">
                <a:solidFill>
                  <a:srgbClr val="3A3A3A"/>
                </a:solidFill>
                <a:effectLst/>
              </a:rPr>
              <a:t>Hultgren, F., &amp; Johansson, B. (2019). Including babies and toddlers: a new model of participation. </a:t>
            </a:r>
            <a:r>
              <a:rPr lang="en-GB" sz="1200" b="0" i="1" dirty="0">
                <a:solidFill>
                  <a:srgbClr val="3A3A3A"/>
                </a:solidFill>
                <a:effectLst/>
              </a:rPr>
              <a:t>Children’s Geographies</a:t>
            </a:r>
            <a:r>
              <a:rPr lang="en-GB" sz="1200" b="0" i="0" dirty="0">
                <a:solidFill>
                  <a:srgbClr val="3A3A3A"/>
                </a:solidFill>
                <a:effectLst/>
              </a:rPr>
              <a:t>, </a:t>
            </a:r>
            <a:r>
              <a:rPr lang="en-GB" sz="1200" b="0" i="1" dirty="0">
                <a:solidFill>
                  <a:srgbClr val="3A3A3A"/>
                </a:solidFill>
                <a:effectLst/>
              </a:rPr>
              <a:t>17</a:t>
            </a:r>
            <a:r>
              <a:rPr lang="en-GB" sz="1200" b="0" i="0" dirty="0">
                <a:solidFill>
                  <a:srgbClr val="3A3A3A"/>
                </a:solidFill>
                <a:effectLst/>
              </a:rPr>
              <a:t>(4), 375–387. </a:t>
            </a:r>
            <a:r>
              <a:rPr lang="en-GB" sz="1200" b="0" i="0" dirty="0">
                <a:solidFill>
                  <a:srgbClr val="3A3A3A"/>
                </a:solidFill>
                <a:effectLst/>
                <a:hlinkClick r:id="rId6"/>
              </a:rPr>
              <a:t>https://doi.org/10.1080/14733285.2018.1527016</a:t>
            </a:r>
            <a:endParaRPr lang="en-GB" sz="1200" b="0" i="0" dirty="0">
              <a:solidFill>
                <a:srgbClr val="3A3A3A"/>
              </a:solidFill>
              <a:effectLst/>
            </a:endParaRPr>
          </a:p>
          <a:p>
            <a:endParaRPr lang="en-GB" sz="1400" dirty="0"/>
          </a:p>
        </p:txBody>
      </p:sp>
    </p:spTree>
    <p:extLst>
      <p:ext uri="{BB962C8B-B14F-4D97-AF65-F5344CB8AC3E}">
        <p14:creationId xmlns:p14="http://schemas.microsoft.com/office/powerpoint/2010/main" val="16020079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C9266C-D68E-2A2F-B0FA-5178EA2978A2}"/>
              </a:ext>
            </a:extLst>
          </p:cNvPr>
          <p:cNvSpPr>
            <a:spLocks noGrp="1"/>
          </p:cNvSpPr>
          <p:nvPr>
            <p:ph sz="half" idx="1"/>
          </p:nvPr>
        </p:nvSpPr>
        <p:spPr>
          <a:xfrm>
            <a:off x="0" y="293707"/>
            <a:ext cx="11832771" cy="5311445"/>
          </a:xfrm>
        </p:spPr>
        <p:txBody>
          <a:bodyPr vert="horz" lIns="91440" tIns="45720" rIns="91440" bIns="45720" rtlCol="0" anchor="t">
            <a:normAutofit/>
          </a:bodyPr>
          <a:lstStyle/>
          <a:p>
            <a:r>
              <a:rPr lang="en-GB" sz="1200" b="0" i="0" dirty="0" err="1">
                <a:effectLst/>
                <a:latin typeface="+mj-lt"/>
              </a:rPr>
              <a:t>Lenette</a:t>
            </a:r>
            <a:r>
              <a:rPr lang="en-GB" sz="1200" b="0" i="0" dirty="0">
                <a:effectLst/>
                <a:latin typeface="+mj-lt"/>
              </a:rPr>
              <a:t>, C. (2022). Cultural Safety in Participatory Arts-Based Research: How Can We Do Better? </a:t>
            </a:r>
            <a:r>
              <a:rPr lang="en-GB" sz="1200" b="0" i="1" dirty="0">
                <a:effectLst/>
                <a:latin typeface="+mj-lt"/>
              </a:rPr>
              <a:t>Journal of Participatory Research Methods</a:t>
            </a:r>
            <a:r>
              <a:rPr lang="en-GB" sz="1200" b="0" i="0" dirty="0">
                <a:effectLst/>
                <a:latin typeface="+mj-lt"/>
              </a:rPr>
              <a:t>, </a:t>
            </a:r>
            <a:r>
              <a:rPr lang="en-GB" sz="1200" b="0" i="1" dirty="0">
                <a:effectLst/>
                <a:latin typeface="+mj-lt"/>
              </a:rPr>
              <a:t>3</a:t>
            </a:r>
            <a:r>
              <a:rPr lang="en-GB" sz="1200" b="0" i="0" dirty="0">
                <a:effectLst/>
                <a:latin typeface="+mj-lt"/>
              </a:rPr>
              <a:t>(1</a:t>
            </a:r>
            <a:r>
              <a:rPr lang="en-GB" sz="1200" dirty="0">
                <a:latin typeface="+mj-lt"/>
              </a:rPr>
              <a:t>).</a:t>
            </a:r>
          </a:p>
          <a:p>
            <a:r>
              <a:rPr lang="en-GB" sz="1200" dirty="0">
                <a:ea typeface="+mn-lt"/>
                <a:cs typeface="+mn-lt"/>
              </a:rPr>
              <a:t>Montreuil, M., </a:t>
            </a:r>
            <a:r>
              <a:rPr lang="en-GB" sz="1200" dirty="0" err="1">
                <a:ea typeface="+mn-lt"/>
                <a:cs typeface="+mn-lt"/>
              </a:rPr>
              <a:t>Bogossian</a:t>
            </a:r>
            <a:r>
              <a:rPr lang="en-GB" sz="1200" dirty="0">
                <a:ea typeface="+mn-lt"/>
                <a:cs typeface="+mn-lt"/>
              </a:rPr>
              <a:t>, A., Laberge-Perrault, E., and Racine, E. (2021). A Review of Approaches, Strategies and Ethical Considerations in Participatory Research With Children. </a:t>
            </a:r>
            <a:r>
              <a:rPr lang="en-GB" sz="1200" i="1" dirty="0">
                <a:ea typeface="+mn-lt"/>
                <a:cs typeface="+mn-lt"/>
              </a:rPr>
              <a:t>International Journal of Qualitative Methods</a:t>
            </a:r>
            <a:r>
              <a:rPr lang="en-GB" sz="1200" dirty="0">
                <a:ea typeface="+mn-lt"/>
                <a:cs typeface="+mn-lt"/>
              </a:rPr>
              <a:t>, </a:t>
            </a:r>
            <a:r>
              <a:rPr lang="en-GB" sz="1200" i="1" dirty="0">
                <a:ea typeface="+mn-lt"/>
                <a:cs typeface="+mn-lt"/>
              </a:rPr>
              <a:t>20</a:t>
            </a:r>
            <a:r>
              <a:rPr lang="en-GB" sz="1200" dirty="0">
                <a:ea typeface="+mn-lt"/>
                <a:cs typeface="+mn-lt"/>
              </a:rPr>
              <a:t>. </a:t>
            </a:r>
            <a:r>
              <a:rPr lang="en-GB" sz="1200" u="sng" dirty="0">
                <a:ea typeface="+mn-lt"/>
                <a:cs typeface="+mn-lt"/>
                <a:hlinkClick r:id="rId2">
                  <a:extLst>
                    <a:ext uri="{A12FA001-AC4F-418D-AE19-62706E023703}">
                      <ahyp:hlinkClr xmlns:ahyp="http://schemas.microsoft.com/office/drawing/2018/hyperlinkcolor" val="tx"/>
                    </a:ext>
                  </a:extLst>
                </a:hlinkClick>
              </a:rPr>
              <a:t>https://doi.org/10.1177/1609406920987962</a:t>
            </a:r>
            <a:endParaRPr lang="en-GB" sz="1200" dirty="0">
              <a:latin typeface="+mj-lt"/>
              <a:hlinkClick r:id="rId2">
                <a:extLst>
                  <a:ext uri="{A12FA001-AC4F-418D-AE19-62706E023703}">
                    <ahyp:hlinkClr xmlns:ahyp="http://schemas.microsoft.com/office/drawing/2018/hyperlinkcolor" val="tx"/>
                  </a:ext>
                </a:extLst>
              </a:hlinkClick>
            </a:endParaRPr>
          </a:p>
          <a:p>
            <a:r>
              <a:rPr lang="en-GB" sz="1200" dirty="0">
                <a:latin typeface="+mj-lt"/>
              </a:rPr>
              <a:t>Nathan S, Hodgins M, Wirth J, Ramirez J, Walker N, Cullen P. (2023) ‘The use of arts‐based methodologies and methods with young people with complex psychosocial needs: a systematic narrative review.’ </a:t>
            </a:r>
            <a:r>
              <a:rPr lang="en-GB" sz="1200" i="1" dirty="0">
                <a:latin typeface="+mj-lt"/>
              </a:rPr>
              <a:t>Health Expect</a:t>
            </a:r>
            <a:r>
              <a:rPr lang="en-GB" sz="1200" dirty="0">
                <a:latin typeface="+mj-lt"/>
              </a:rPr>
              <a:t>. 2023;26:795‐805. doi:10.1111/hex.13705</a:t>
            </a:r>
          </a:p>
          <a:p>
            <a:r>
              <a:rPr lang="en-GB" sz="1200" b="0" i="0" dirty="0">
                <a:effectLst/>
                <a:latin typeface="+mj-lt"/>
              </a:rPr>
              <a:t>Reich, J., Liebenberg, L., Denny, M., </a:t>
            </a:r>
            <a:r>
              <a:rPr lang="en-GB" sz="1200" b="0" i="0" dirty="0" err="1">
                <a:effectLst/>
                <a:latin typeface="+mj-lt"/>
              </a:rPr>
              <a:t>Battiste</a:t>
            </a:r>
            <a:r>
              <a:rPr lang="en-GB" sz="1200" b="0" i="0" dirty="0">
                <a:effectLst/>
                <a:latin typeface="+mj-lt"/>
              </a:rPr>
              <a:t>, H., Bernard, A., Christmas, K., Dennis, R., Denny, D., </a:t>
            </a:r>
            <a:r>
              <a:rPr lang="en-GB" sz="1200" b="0" i="0" dirty="0" err="1">
                <a:effectLst/>
                <a:latin typeface="+mj-lt"/>
              </a:rPr>
              <a:t>Knockwood</a:t>
            </a:r>
            <a:r>
              <a:rPr lang="en-GB" sz="1200" b="0" i="0" dirty="0">
                <a:effectLst/>
                <a:latin typeface="+mj-lt"/>
              </a:rPr>
              <a:t>, I., Nicholas, R., &amp; Paul, H. (2017). In This Together: Relational Accountability and Meaningful Research and Dissemination With Youth. </a:t>
            </a:r>
            <a:r>
              <a:rPr lang="en-GB" sz="1200" b="0" i="1" dirty="0">
                <a:effectLst/>
                <a:latin typeface="+mj-lt"/>
              </a:rPr>
              <a:t>International Journal of Qualitative Methods</a:t>
            </a:r>
            <a:r>
              <a:rPr lang="en-GB" sz="1200" b="0" i="0" dirty="0">
                <a:effectLst/>
                <a:latin typeface="+mj-lt"/>
              </a:rPr>
              <a:t>, </a:t>
            </a:r>
            <a:r>
              <a:rPr lang="en-GB" sz="1200" b="0" i="1" dirty="0">
                <a:effectLst/>
                <a:latin typeface="+mj-lt"/>
              </a:rPr>
              <a:t>16</a:t>
            </a:r>
            <a:r>
              <a:rPr lang="en-GB" sz="1200" b="0" i="0" dirty="0">
                <a:effectLst/>
                <a:latin typeface="+mj-lt"/>
              </a:rPr>
              <a:t>(1). </a:t>
            </a:r>
            <a:r>
              <a:rPr lang="en-GB" sz="1200" b="0" i="0" u="sng" dirty="0">
                <a:effectLst/>
                <a:latin typeface="+mj-lt"/>
                <a:hlinkClick r:id="rId3">
                  <a:extLst>
                    <a:ext uri="{A12FA001-AC4F-418D-AE19-62706E023703}">
                      <ahyp:hlinkClr xmlns:ahyp="http://schemas.microsoft.com/office/drawing/2018/hyperlinkcolor" val="tx"/>
                    </a:ext>
                  </a:extLst>
                </a:hlinkClick>
              </a:rPr>
              <a:t>https://doi.org/10.1177/1609406917717345</a:t>
            </a:r>
            <a:endParaRPr lang="en-GB" sz="1200" dirty="0">
              <a:latin typeface="+mj-lt"/>
            </a:endParaRPr>
          </a:p>
          <a:p>
            <a:r>
              <a:rPr lang="en-GB" sz="1200" dirty="0">
                <a:ea typeface="+mn-lt"/>
                <a:cs typeface="+mn-lt"/>
              </a:rPr>
              <a:t>O'Reilly, M., </a:t>
            </a:r>
            <a:r>
              <a:rPr lang="en-GB" sz="1200" dirty="0" err="1">
                <a:ea typeface="+mn-lt"/>
                <a:cs typeface="+mn-lt"/>
              </a:rPr>
              <a:t>Ronzoni</a:t>
            </a:r>
            <a:r>
              <a:rPr lang="en-GB" sz="1200" dirty="0">
                <a:ea typeface="+mn-lt"/>
                <a:cs typeface="+mn-lt"/>
              </a:rPr>
              <a:t>, P. and Dogra, N. (2013).</a:t>
            </a:r>
            <a:r>
              <a:rPr lang="en-GB" sz="1200" i="1" dirty="0">
                <a:ea typeface="+mn-lt"/>
                <a:cs typeface="+mn-lt"/>
              </a:rPr>
              <a:t> Research with children: Theory and practic</a:t>
            </a:r>
            <a:r>
              <a:rPr lang="en-GB" sz="1200" dirty="0">
                <a:ea typeface="+mn-lt"/>
                <a:cs typeface="+mn-lt"/>
              </a:rPr>
              <a:t>e. SAGE.</a:t>
            </a:r>
            <a:endParaRPr lang="en-GB" sz="1200" u="sng" dirty="0">
              <a:ea typeface="+mn-lt"/>
              <a:cs typeface="+mn-lt"/>
            </a:endParaRPr>
          </a:p>
          <a:p>
            <a:r>
              <a:rPr lang="en-GB" sz="1200" b="0" i="0" dirty="0">
                <a:effectLst/>
                <a:latin typeface="+mj-lt"/>
              </a:rPr>
              <a:t>Tatham-Fashanu, C. (2023) </a:t>
            </a:r>
            <a:r>
              <a:rPr lang="en-GB" sz="1200" b="0" i="0" u="sng" dirty="0">
                <a:effectLst/>
                <a:latin typeface="+mj-lt"/>
                <a:hlinkClick r:id="rId4">
                  <a:extLst>
                    <a:ext uri="{A12FA001-AC4F-418D-AE19-62706E023703}">
                      <ahyp:hlinkClr xmlns:ahyp="http://schemas.microsoft.com/office/drawing/2018/hyperlinkcolor" val="tx"/>
                    </a:ext>
                  </a:extLst>
                </a:hlinkClick>
              </a:rPr>
              <a:t>Enhancing participatory research with young children through comic-illustrated ethnographic field notes</a:t>
            </a:r>
            <a:r>
              <a:rPr lang="en-GB" sz="1200" b="0" i="0" u="sng" dirty="0">
                <a:effectLst/>
                <a:latin typeface="+mj-lt"/>
              </a:rPr>
              <a:t> </a:t>
            </a:r>
            <a:r>
              <a:rPr lang="en-GB" sz="1200" b="0" i="1" dirty="0">
                <a:effectLst/>
                <a:latin typeface="+mj-lt"/>
              </a:rPr>
              <a:t>Qualitative Research  </a:t>
            </a:r>
            <a:r>
              <a:rPr lang="en-GB" sz="1200" b="0" i="0" dirty="0">
                <a:effectLst/>
                <a:latin typeface="+mj-lt"/>
              </a:rPr>
              <a:t>23:6, 1714 1736</a:t>
            </a:r>
            <a:endParaRPr lang="en-GB" sz="1200" dirty="0">
              <a:latin typeface="+mj-lt"/>
            </a:endParaRPr>
          </a:p>
          <a:p>
            <a:r>
              <a:rPr lang="en-GB" sz="1200" b="0" i="0" dirty="0">
                <a:effectLst/>
                <a:latin typeface="+mj-lt"/>
              </a:rPr>
              <a:t>Walter, M., </a:t>
            </a:r>
            <a:r>
              <a:rPr lang="en-GB" sz="1200" dirty="0">
                <a:latin typeface="+mj-lt"/>
              </a:rPr>
              <a:t>and </a:t>
            </a:r>
            <a:r>
              <a:rPr lang="en-GB" sz="1200" b="0" i="0" dirty="0">
                <a:effectLst/>
                <a:latin typeface="+mj-lt"/>
              </a:rPr>
              <a:t>Andersen, C. (2013). </a:t>
            </a:r>
            <a:r>
              <a:rPr lang="en-GB" sz="1200" b="0" i="1" dirty="0">
                <a:effectLst/>
                <a:latin typeface="+mj-lt"/>
              </a:rPr>
              <a:t>Indigenous Statistics: A Quantitative Research Methodology</a:t>
            </a:r>
            <a:r>
              <a:rPr lang="en-GB" sz="1200" b="0" i="0" dirty="0">
                <a:effectLst/>
                <a:latin typeface="+mj-lt"/>
              </a:rPr>
              <a:t>. Routledge.</a:t>
            </a:r>
            <a:endParaRPr lang="en-GB" sz="1200" dirty="0">
              <a:latin typeface="+mj-lt"/>
              <a:cs typeface="Arial"/>
            </a:endParaRPr>
          </a:p>
        </p:txBody>
      </p:sp>
    </p:spTree>
    <p:extLst>
      <p:ext uri="{BB962C8B-B14F-4D97-AF65-F5344CB8AC3E}">
        <p14:creationId xmlns:p14="http://schemas.microsoft.com/office/powerpoint/2010/main" val="400921538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D862BDF3570DE48A9CDDA6A02DFE1E3" ma:contentTypeVersion="6" ma:contentTypeDescription="Create a new document." ma:contentTypeScope="" ma:versionID="b24e489b4326b549a4beacb37143a9ea">
  <xsd:schema xmlns:xsd="http://www.w3.org/2001/XMLSchema" xmlns:xs="http://www.w3.org/2001/XMLSchema" xmlns:p="http://schemas.microsoft.com/office/2006/metadata/properties" xmlns:ns2="e8c94661-3631-4cb0-a485-b0264ff49df2" xmlns:ns3="bc5a8875-9481-4335-8833-11691f7858c0" targetNamespace="http://schemas.microsoft.com/office/2006/metadata/properties" ma:root="true" ma:fieldsID="b3c7219c647c31bc48ad749c65b8b887" ns2:_="" ns3:_="">
    <xsd:import namespace="e8c94661-3631-4cb0-a485-b0264ff49df2"/>
    <xsd:import namespace="bc5a8875-9481-4335-8833-11691f7858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c94661-3631-4cb0-a485-b0264ff49d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5a8875-9481-4335-8833-11691f7858c0"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254D76-D3AB-46F8-905D-B7101C634D52}">
  <ds:schemaRefs>
    <ds:schemaRef ds:uri="bc5a8875-9481-4335-8833-11691f7858c0"/>
    <ds:schemaRef ds:uri="e8c94661-3631-4cb0-a485-b0264ff49df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1FCAD1F-567D-4FA4-9F66-615755658A3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A0CF393-E5D3-4DBC-A536-36DF05B8F2F7}">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240</TotalTime>
  <Words>9354</Words>
  <Application>Microsoft Office PowerPoint</Application>
  <PresentationFormat>Widescreen</PresentationFormat>
  <Paragraphs>377</Paragraphs>
  <Slides>35</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spiller</vt:lpstr>
      <vt:lpstr>Arial</vt:lpstr>
      <vt:lpstr>Calibri</vt:lpstr>
      <vt:lpstr>Gill Sans MT</vt:lpstr>
      <vt:lpstr>Lato</vt:lpstr>
      <vt:lpstr>Montserrat</vt:lpstr>
      <vt:lpstr>open sans</vt:lpstr>
      <vt:lpstr>open sans</vt:lpstr>
      <vt:lpstr>Office Theme</vt:lpstr>
      <vt:lpstr>PowerPoint Presentation</vt:lpstr>
      <vt:lpstr>Ymchwil ar neu ymchwil gyda phlant/Pobl Ifanc ? Research on or research with children/Young People ?</vt:lpstr>
      <vt:lpstr>CCUHP – ERTHYGL 12 UNCRC – Article 12</vt:lpstr>
      <vt:lpstr>PowerPoint Presentation</vt:lpstr>
      <vt:lpstr>PowerPoint Presentation</vt:lpstr>
      <vt:lpstr>Ymchwil gyda phlant /   Research with children</vt:lpstr>
      <vt:lpstr>PowerPoint Presentation</vt:lpstr>
      <vt:lpstr>PowerPoint Presentation</vt:lpstr>
      <vt:lpstr>PowerPoint Presentation</vt:lpstr>
      <vt:lpstr>Cyfranogiad neu symboleiddiaeth /  Participation or tokenism</vt:lpstr>
      <vt:lpstr>Cymryd rhan mewn ymchwil - ar ba oedran?</vt:lpstr>
      <vt:lpstr>Participating in research – at what age?</vt:lpstr>
      <vt:lpstr> </vt:lpstr>
      <vt:lpstr>Cymryd rhan mewn ymchwil – ar ba gam?</vt:lpstr>
      <vt:lpstr>Participating in research – at what stage?</vt:lpstr>
      <vt:lpstr>Tynnu sylw at y broblem ymchwil / Highlighting the research problem</vt:lpstr>
      <vt:lpstr>Cynllun/dulliau ymchwil  Research design/ methods </vt:lpstr>
      <vt:lpstr>Dulliau cyfranogol ar gyfer casglu data</vt:lpstr>
      <vt:lpstr>Participatory methods for data collection </vt:lpstr>
      <vt:lpstr>PowerPoint Presentation</vt:lpstr>
      <vt:lpstr>PowerPoint Presentation</vt:lpstr>
      <vt:lpstr>Gwerthusiadau, gadewch i ni roi cynnig arni! Evaluations let’s try it out!</vt:lpstr>
      <vt:lpstr>Atebolrwydd: Rhannu canfyddiadau / Accountability: Sharing findings</vt:lpstr>
      <vt:lpstr>PowerPoint Presentation</vt:lpstr>
      <vt:lpstr>PowerPoint Presentation</vt:lpstr>
      <vt:lpstr>Iawndal ariannol? / Financial compensation?</vt:lpstr>
      <vt:lpstr>Cydsyniad / Caniatâd</vt:lpstr>
      <vt:lpstr>Assent / Consent</vt:lpstr>
      <vt:lpstr>Cymdeithas Seicolegol Prydain (BPS) (2021)</vt:lpstr>
      <vt:lpstr>The British Psychological Society (BPS) (2021)</vt:lpstr>
      <vt:lpstr>PowerPoint Presentation</vt:lpstr>
      <vt:lpstr>Gwefannau defnyddiol /  Useful websites: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Alison Murphy</cp:lastModifiedBy>
  <cp:revision>3</cp:revision>
  <dcterms:created xsi:type="dcterms:W3CDTF">2023-12-13T10:29:00Z</dcterms:created>
  <dcterms:modified xsi:type="dcterms:W3CDTF">2024-11-28T09:57:36Z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0x0101002D862BDF3570DE48A9CDDA6A02DFE1E3</vt:lpwstr>
  </property>
</Properties>
</file>