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8"/>
  </p:notesMasterIdLst>
  <p:sldIdLst>
    <p:sldId id="257" r:id="rId2"/>
    <p:sldId id="258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337" r:id="rId12"/>
    <p:sldId id="326" r:id="rId13"/>
    <p:sldId id="332" r:id="rId14"/>
    <p:sldId id="338" r:id="rId15"/>
    <p:sldId id="287" r:id="rId16"/>
    <p:sldId id="327" r:id="rId17"/>
    <p:sldId id="328" r:id="rId18"/>
    <p:sldId id="329" r:id="rId19"/>
    <p:sldId id="309" r:id="rId20"/>
    <p:sldId id="325" r:id="rId21"/>
    <p:sldId id="334" r:id="rId22"/>
    <p:sldId id="336" r:id="rId23"/>
    <p:sldId id="335" r:id="rId24"/>
    <p:sldId id="339" r:id="rId25"/>
    <p:sldId id="324" r:id="rId26"/>
    <p:sldId id="340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1" autoAdjust="0"/>
    <p:restoredTop sz="94660"/>
  </p:normalViewPr>
  <p:slideViewPr>
    <p:cSldViewPr snapToGrid="0">
      <p:cViewPr>
        <p:scale>
          <a:sx n="66" d="100"/>
          <a:sy n="66" d="100"/>
        </p:scale>
        <p:origin x="32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54FA03-11CB-4A76-B218-DD3C424E9293}" type="datetimeFigureOut">
              <a:rPr lang="en-GB" smtClean="0"/>
              <a:t>09/05/2020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A6760D-7549-4032-B4EF-B629605072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56992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Get the students to prepare their list and discuss them.</a:t>
            </a:r>
          </a:p>
          <a:p>
            <a:r>
              <a:rPr lang="en-GB" dirty="0"/>
              <a:t>Then synchronise the points from each group to prepare a master list of class rules.</a:t>
            </a:r>
          </a:p>
          <a:p>
            <a:r>
              <a:rPr lang="en-GB" dirty="0"/>
              <a:t>Generalise the expectations as mentioned in the key points of the slide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36E1E2-17D2-5E4C-B96D-EEDAC0EF77D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16814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987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Arial" panose="020B0604020202020204" pitchFamily="34" charset="0"/>
            </a:endParaRPr>
          </a:p>
        </p:txBody>
      </p:sp>
      <p:sp>
        <p:nvSpPr>
          <p:cNvPr id="798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E2C1ABD-6A23-4087-BC8C-CE37910A654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093558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29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  <p:sp>
        <p:nvSpPr>
          <p:cNvPr id="1229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7B6BEE5-04E9-4749-BF8E-B2FF496F17EE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92208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5C6A38E-D021-4DE6-BB1B-D5F8D34AB5BC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59523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4739EDA-3EDC-423A-AF36-7742D5F8F0B9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16479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Arial" panose="020B0604020202020204" pitchFamily="34" charset="0"/>
            </a:endParaRPr>
          </a:p>
        </p:txBody>
      </p:sp>
      <p:sp>
        <p:nvSpPr>
          <p:cNvPr id="33796" name="Date Placeholder 3"/>
          <p:cNvSpPr>
            <a:spLocks noGrp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600" b="1">
                <a:solidFill>
                  <a:schemeClr val="tx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kumimoji="1" sz="1600" b="1">
                <a:solidFill>
                  <a:schemeClr val="tx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eaLnBrk="0" hangingPunct="0">
              <a:defRPr kumimoji="1" sz="1600" b="1">
                <a:solidFill>
                  <a:schemeClr val="tx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eaLnBrk="0" hangingPunct="0">
              <a:defRPr kumimoji="1" sz="1600" b="1">
                <a:solidFill>
                  <a:schemeClr val="tx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eaLnBrk="0" hangingPunct="0">
              <a:defRPr kumimoji="1" sz="1600" b="1">
                <a:solidFill>
                  <a:schemeClr val="tx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kumimoji="1" sz="1600" b="1">
                <a:solidFill>
                  <a:schemeClr val="tx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kumimoji="1" sz="1600" b="1">
                <a:solidFill>
                  <a:schemeClr val="tx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kumimoji="1" sz="1600" b="1">
                <a:solidFill>
                  <a:schemeClr val="tx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kumimoji="1" sz="1600" b="1">
                <a:solidFill>
                  <a:schemeClr val="tx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ADC692E2-4672-47D4-AA01-4C7D059A1593}" type="datetime1">
              <a:rPr kumimoji="0" lang="en-US" altLang="en-US" sz="1200" b="0">
                <a:solidFill>
                  <a:schemeClr val="tx1"/>
                </a:solidFill>
                <a:latin typeface="Times New Roman" panose="02020603050405020304" pitchFamily="18" charset="0"/>
              </a:rPr>
              <a:pPr/>
              <a:t>5/9/2020</a:t>
            </a:fld>
            <a:endParaRPr kumimoji="0" lang="en-US" altLang="en-US" sz="12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33797" name="Slide Number Placeholder 4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600" b="1">
                <a:solidFill>
                  <a:schemeClr val="tx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kumimoji="1" sz="1600" b="1">
                <a:solidFill>
                  <a:schemeClr val="tx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eaLnBrk="0" hangingPunct="0">
              <a:defRPr kumimoji="1" sz="1600" b="1">
                <a:solidFill>
                  <a:schemeClr val="tx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eaLnBrk="0" hangingPunct="0">
              <a:defRPr kumimoji="1" sz="1600" b="1">
                <a:solidFill>
                  <a:schemeClr val="tx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eaLnBrk="0" hangingPunct="0">
              <a:defRPr kumimoji="1" sz="1600" b="1">
                <a:solidFill>
                  <a:schemeClr val="tx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kumimoji="1" sz="1600" b="1">
                <a:solidFill>
                  <a:schemeClr val="tx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kumimoji="1" sz="1600" b="1">
                <a:solidFill>
                  <a:schemeClr val="tx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kumimoji="1" sz="1600" b="1">
                <a:solidFill>
                  <a:schemeClr val="tx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kumimoji="1" sz="1600" b="1">
                <a:solidFill>
                  <a:schemeClr val="tx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C4DB84BF-F098-4D54-8022-F5FA1BA13E60}" type="slidenum">
              <a:rPr kumimoji="0" lang="en-US" altLang="en-US" sz="1200" b="0">
                <a:solidFill>
                  <a:schemeClr val="tx1"/>
                </a:solidFill>
                <a:latin typeface="Times New Roman" panose="02020603050405020304" pitchFamily="18" charset="0"/>
              </a:rPr>
              <a:pPr/>
              <a:t>19</a:t>
            </a:fld>
            <a:endParaRPr kumimoji="0" lang="en-US" altLang="en-US" sz="12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69315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1B03199-39D2-4DD4-B8B4-9F9244A156B9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380276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09/05/2020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80230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19689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09/05/2020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50978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09/05/2020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04354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09/05/2020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24200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09/05/2020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77869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09/05/2020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54048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09/05/2020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13403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09/05/2020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54189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09/05/2020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344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09/05/2020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758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09/05/2020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501" y="6380973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13190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99556" y="908720"/>
            <a:ext cx="7992888" cy="4824536"/>
          </a:xfrm>
        </p:spPr>
        <p:txBody>
          <a:bodyPr>
            <a:normAutofit fontScale="90000"/>
          </a:bodyPr>
          <a:lstStyle/>
          <a:p>
            <a:r>
              <a:rPr lang="en-GB" sz="2400" dirty="0" smtClean="0">
                <a:solidFill>
                  <a:srgbClr val="FFFF99"/>
                </a:solidFill>
              </a:rPr>
              <a:t/>
            </a:r>
            <a:br>
              <a:rPr lang="en-GB" sz="2400" dirty="0" smtClean="0">
                <a:solidFill>
                  <a:srgbClr val="FFFF99"/>
                </a:solidFill>
              </a:rPr>
            </a:br>
            <a:r>
              <a:rPr lang="en-GB" sz="2400" dirty="0" smtClean="0"/>
              <a:t>BA </a:t>
            </a:r>
            <a:r>
              <a:rPr lang="en-GB" sz="2400" dirty="0"/>
              <a:t>Leadership and Management Skills for the Workplace</a:t>
            </a:r>
            <a:r>
              <a:rPr lang="en-GB" altLang="en-US" sz="2400" dirty="0">
                <a:solidFill>
                  <a:srgbClr val="FFFF99"/>
                </a:solidFill>
              </a:rPr>
              <a:t/>
            </a:r>
            <a:br>
              <a:rPr lang="en-GB" altLang="en-US" sz="2400" dirty="0">
                <a:solidFill>
                  <a:srgbClr val="FFFF99"/>
                </a:solidFill>
              </a:rPr>
            </a:br>
            <a:r>
              <a:rPr lang="en-GB" altLang="en-US" dirty="0"/>
              <a:t/>
            </a:r>
            <a:br>
              <a:rPr lang="en-GB" altLang="en-US" dirty="0"/>
            </a:br>
            <a:r>
              <a:rPr lang="en-GB" dirty="0"/>
              <a:t> </a:t>
            </a:r>
            <a:r>
              <a:rPr lang="en-GB" sz="3200" b="1" dirty="0" smtClean="0">
                <a:solidFill>
                  <a:srgbClr val="FFFF99"/>
                </a:solidFill>
              </a:rPr>
              <a:t>Developing Emotional Intelligence Skills</a:t>
            </a:r>
            <a:br>
              <a:rPr lang="en-GB" sz="3200" b="1" dirty="0" smtClean="0">
                <a:solidFill>
                  <a:srgbClr val="FFFF99"/>
                </a:solidFill>
              </a:rPr>
            </a:br>
            <a:r>
              <a:rPr lang="en-GB" sz="3200" b="1" dirty="0" smtClean="0">
                <a:solidFill>
                  <a:srgbClr val="FFFF99"/>
                </a:solidFill>
              </a:rPr>
              <a:t>for the Workplace </a:t>
            </a:r>
            <a:r>
              <a:rPr lang="en-GB" sz="4000" b="1" dirty="0" smtClean="0">
                <a:solidFill>
                  <a:srgbClr val="FFFF99"/>
                </a:solidFill>
              </a:rPr>
              <a:t/>
            </a:r>
            <a:br>
              <a:rPr lang="en-GB" sz="4000" b="1" dirty="0" smtClean="0">
                <a:solidFill>
                  <a:srgbClr val="FFFF99"/>
                </a:solidFill>
              </a:rPr>
            </a:br>
            <a:r>
              <a:rPr lang="en-GB" sz="3100" b="1" dirty="0" smtClean="0">
                <a:solidFill>
                  <a:srgbClr val="FFFF99"/>
                </a:solidFill>
              </a:rPr>
              <a:t>(</a:t>
            </a:r>
            <a:r>
              <a:rPr lang="en-GB" sz="3200" dirty="0" smtClean="0">
                <a:solidFill>
                  <a:srgbClr val="FFFF99"/>
                </a:solidFill>
              </a:rPr>
              <a:t>BMSW6106</a:t>
            </a:r>
            <a:r>
              <a:rPr lang="en-GB" sz="3100" b="1" dirty="0" smtClean="0">
                <a:solidFill>
                  <a:srgbClr val="FFFF99"/>
                </a:solidFill>
              </a:rPr>
              <a:t>)</a:t>
            </a:r>
            <a:r>
              <a:rPr lang="en-GB" sz="31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/>
            </a:r>
            <a:br>
              <a:rPr lang="en-GB" sz="31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3100" b="1" dirty="0" smtClean="0">
                <a:solidFill>
                  <a:srgbClr val="FFFF99"/>
                </a:solidFill>
              </a:rPr>
              <a:t>Session </a:t>
            </a:r>
            <a:r>
              <a:rPr lang="en-GB" sz="3100" b="1" dirty="0">
                <a:solidFill>
                  <a:srgbClr val="FFFF99"/>
                </a:solidFill>
              </a:rPr>
              <a:t>1</a:t>
            </a:r>
            <a: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/>
            </a:r>
            <a:b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7300" b="1" dirty="0" smtClean="0">
                <a:solidFill>
                  <a:srgbClr val="FFFF99"/>
                </a:solidFill>
              </a:rPr>
              <a:t>Module Induction </a:t>
            </a:r>
            <a:endParaRPr lang="en-GB" altLang="en-US" dirty="0">
              <a:solidFill>
                <a:srgbClr val="FFFF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2719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C0228ED1-D6E1-4732-B000-4F89824775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dirty="0"/>
              <a:t>In this session we will…..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E94382-DACE-4E00-9EDA-0779A57F51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Set class rules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Overview the module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157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lum bright="70000" contrast="-70000"/>
          </a:blip>
          <a:stretch>
            <a:fillRect/>
          </a:stretch>
        </p:blipFill>
        <p:spPr>
          <a:xfrm>
            <a:off x="2279576" y="1404137"/>
            <a:ext cx="7344816" cy="411309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EF4740C-BB08-47F2-9AD5-33E843012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dirty="0"/>
              <a:t>Getting to know </a:t>
            </a:r>
            <a:r>
              <a:rPr lang="en-GB" sz="4800" dirty="0" smtClean="0"/>
              <a:t>ourselves</a:t>
            </a:r>
            <a:endParaRPr lang="en-GB" sz="4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3634F5-8395-47E3-9378-A52F792BA0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1600201"/>
            <a:ext cx="8229600" cy="391703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sz="4400" b="1" dirty="0" smtClean="0"/>
              <a:t>Let’s</a:t>
            </a:r>
            <a:r>
              <a:rPr lang="en-GB" sz="4400" b="1" dirty="0" smtClean="0"/>
              <a:t> </a:t>
            </a:r>
            <a:r>
              <a:rPr lang="en-GB" sz="4400" b="1" dirty="0"/>
              <a:t>do </a:t>
            </a:r>
            <a:r>
              <a:rPr lang="en-GB" sz="4400" b="1" dirty="0" smtClean="0"/>
              <a:t>a ‘virtual elevator </a:t>
            </a:r>
            <a:r>
              <a:rPr lang="en-GB" sz="4400" b="1" dirty="0"/>
              <a:t>pitch</a:t>
            </a:r>
            <a:r>
              <a:rPr lang="en-GB" sz="4400" b="1" dirty="0" smtClean="0"/>
              <a:t>’</a:t>
            </a:r>
          </a:p>
          <a:p>
            <a:pPr marL="0" indent="0" algn="ctr">
              <a:buNone/>
            </a:pPr>
            <a:r>
              <a:rPr lang="en-GB" sz="4400" b="1" dirty="0" smtClean="0"/>
              <a:t>I am </a:t>
            </a:r>
            <a:r>
              <a:rPr lang="en-GB" sz="4400" b="1" dirty="0" err="1" smtClean="0"/>
              <a:t>Dr.</a:t>
            </a:r>
            <a:r>
              <a:rPr lang="en-GB" sz="4400" b="1" dirty="0" smtClean="0"/>
              <a:t> Tarila (</a:t>
            </a:r>
            <a:r>
              <a:rPr lang="en-GB" sz="4400" b="1" dirty="0" err="1"/>
              <a:t>T</a:t>
            </a:r>
            <a:r>
              <a:rPr lang="en-GB" sz="4400" b="1" dirty="0" err="1" smtClean="0"/>
              <a:t>ari</a:t>
            </a:r>
            <a:r>
              <a:rPr lang="en-GB" sz="4400" b="1" dirty="0" smtClean="0"/>
              <a:t>) Zuofa </a:t>
            </a:r>
          </a:p>
          <a:p>
            <a:pPr marL="0" indent="0" algn="ctr">
              <a:buNone/>
            </a:pPr>
            <a:r>
              <a:rPr lang="en-GB" sz="4400" b="1" dirty="0" smtClean="0"/>
              <a:t>t.zuofa@uwtsd.ac.uk</a:t>
            </a:r>
          </a:p>
          <a:p>
            <a:pPr marL="0" indent="0" algn="ctr">
              <a:buNone/>
            </a:pPr>
            <a:endParaRPr lang="en-GB" sz="4400" b="1" dirty="0"/>
          </a:p>
        </p:txBody>
      </p:sp>
    </p:spTree>
    <p:extLst>
      <p:ext uri="{BB962C8B-B14F-4D97-AF65-F5344CB8AC3E}">
        <p14:creationId xmlns:p14="http://schemas.microsoft.com/office/powerpoint/2010/main" val="482802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27D03D-E6DC-4EC9-9B19-0B9F116ED9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dirty="0"/>
              <a:t>Classroom code of conduct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1FACEC-A270-42AF-8D4F-A45788F62D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/>
              <a:t>Refer to the classroom code of </a:t>
            </a:r>
            <a:r>
              <a:rPr lang="en-GB" dirty="0" smtClean="0"/>
              <a:t>conduct</a:t>
            </a:r>
          </a:p>
          <a:p>
            <a:pPr marL="0" indent="0" algn="ctr">
              <a:buNone/>
            </a:pPr>
            <a:r>
              <a:rPr lang="en-GB" dirty="0" smtClean="0">
                <a:solidFill>
                  <a:srgbClr val="FF0000"/>
                </a:solidFill>
              </a:rPr>
              <a:t>Key </a:t>
            </a:r>
            <a:r>
              <a:rPr lang="en-GB" dirty="0" smtClean="0">
                <a:solidFill>
                  <a:srgbClr val="FF0000"/>
                </a:solidFill>
              </a:rPr>
              <a:t>highlights-professionalism, transparency, respect, commitment  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6574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FAA660-862B-4B99-A8FE-06377F94D1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dirty="0"/>
              <a:t>Module </a:t>
            </a:r>
            <a:r>
              <a:rPr lang="en-GB" sz="4800" dirty="0" smtClean="0"/>
              <a:t>Overview</a:t>
            </a:r>
            <a:endParaRPr lang="en-GB" sz="4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D99C50-F222-4041-9CDA-7D06D0C8C8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4874" y="1212274"/>
            <a:ext cx="11767126" cy="39170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 smtClean="0"/>
              <a:t>Title: </a:t>
            </a:r>
            <a:r>
              <a:rPr lang="en-GB" dirty="0" smtClean="0"/>
              <a:t>Developing </a:t>
            </a:r>
            <a:r>
              <a:rPr lang="en-GB" dirty="0"/>
              <a:t>Emotional Intelligence Skills</a:t>
            </a:r>
            <a:br>
              <a:rPr lang="en-GB" dirty="0"/>
            </a:br>
            <a:r>
              <a:rPr lang="en-GB" dirty="0"/>
              <a:t>for the Workplace 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dirty="0" smtClean="0"/>
              <a:t>Module Code: </a:t>
            </a:r>
            <a:r>
              <a:rPr lang="en-GB" dirty="0" smtClean="0"/>
              <a:t>BMSW6106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dirty="0" smtClean="0"/>
              <a:t>Credits:</a:t>
            </a:r>
            <a:r>
              <a:rPr lang="en-GB" dirty="0" smtClean="0"/>
              <a:t> 20 </a:t>
            </a:r>
            <a:r>
              <a:rPr lang="en-GB" dirty="0"/>
              <a:t>(Level </a:t>
            </a:r>
            <a:r>
              <a:rPr lang="en-GB" dirty="0" smtClean="0"/>
              <a:t>6)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16437" y="1847272"/>
            <a:ext cx="4876800" cy="3075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108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98431-D3DE-4F0D-9D42-DE8674856C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dirty="0"/>
              <a:t>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2BBC10-B05A-449E-B8F6-AAFEC7505B23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sz="3600" dirty="0"/>
              <a:t>Prepare a list of topics that you would expect to learn from this module.</a:t>
            </a:r>
          </a:p>
          <a:p>
            <a:pPr marL="0" indent="0" algn="ctr">
              <a:buNone/>
            </a:pP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814026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52B06-1698-472D-AFF5-028CF115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143000"/>
          </a:xfrm>
        </p:spPr>
        <p:txBody>
          <a:bodyPr>
            <a:normAutofit/>
          </a:bodyPr>
          <a:lstStyle/>
          <a:p>
            <a:r>
              <a:rPr lang="en-GB" sz="4800" dirty="0"/>
              <a:t>Aims and Learning Outcomes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6E1D30-00E1-4516-A13E-6BA10AC38D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4097" y="825366"/>
            <a:ext cx="10972800" cy="4089399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GB" sz="2600" b="1" dirty="0" smtClean="0"/>
              <a:t>Aims: </a:t>
            </a:r>
            <a:r>
              <a:rPr lang="en-GB" sz="2600" dirty="0" smtClean="0"/>
              <a:t>To </a:t>
            </a:r>
            <a:r>
              <a:rPr lang="en-GB" sz="2600" dirty="0"/>
              <a:t>develop students’ understanding of the importance of emotional intelligence in the workplace and the relationship between emotional intelligence, effective management communication and business advantage</a:t>
            </a:r>
            <a:r>
              <a:rPr lang="en-GB" sz="2600" dirty="0" smtClean="0"/>
              <a:t>.</a:t>
            </a:r>
            <a:endParaRPr lang="en-GB" sz="2600" b="1" dirty="0"/>
          </a:p>
          <a:p>
            <a:pPr marL="0" indent="0" algn="just">
              <a:buNone/>
            </a:pPr>
            <a:r>
              <a:rPr lang="en-GB" sz="2600" b="1" dirty="0"/>
              <a:t>Learning </a:t>
            </a:r>
            <a:r>
              <a:rPr lang="en-GB" sz="2600" b="1" dirty="0" smtClean="0"/>
              <a:t>Outcomes</a:t>
            </a:r>
            <a:endParaRPr lang="en-GB" sz="2600" b="1" dirty="0"/>
          </a:p>
          <a:p>
            <a:pPr algn="just">
              <a:buAutoNum type="arabicPeriod"/>
            </a:pPr>
            <a:r>
              <a:rPr lang="en-GB" sz="2600" dirty="0" smtClean="0"/>
              <a:t>explore </a:t>
            </a:r>
            <a:r>
              <a:rPr lang="en-GB" sz="2600" dirty="0"/>
              <a:t>concepts of emotional intelligence and its relevance to the </a:t>
            </a:r>
            <a:r>
              <a:rPr lang="en-GB" sz="2600" dirty="0" smtClean="0"/>
              <a:t>workplace;</a:t>
            </a:r>
          </a:p>
          <a:p>
            <a:pPr algn="just">
              <a:buAutoNum type="arabicPeriod"/>
            </a:pPr>
            <a:r>
              <a:rPr lang="en-GB" sz="2600" dirty="0" smtClean="0"/>
              <a:t>understand </a:t>
            </a:r>
            <a:r>
              <a:rPr lang="en-GB" sz="2600" dirty="0"/>
              <a:t>and apply of models of emotional intelligence and evaluate </a:t>
            </a:r>
            <a:r>
              <a:rPr lang="en-GB" sz="2600" dirty="0" smtClean="0"/>
              <a:t>theorists;</a:t>
            </a:r>
          </a:p>
          <a:p>
            <a:pPr algn="just">
              <a:buAutoNum type="arabicPeriod"/>
            </a:pPr>
            <a:r>
              <a:rPr lang="en-GB" sz="2600" dirty="0" smtClean="0"/>
              <a:t>critically </a:t>
            </a:r>
            <a:r>
              <a:rPr lang="en-GB" sz="2600" dirty="0"/>
              <a:t>appraise the importance of emotional intelligence and mindfulness in the workplace.</a:t>
            </a:r>
          </a:p>
        </p:txBody>
      </p:sp>
    </p:spTree>
    <p:extLst>
      <p:ext uri="{BB962C8B-B14F-4D97-AF65-F5344CB8AC3E}">
        <p14:creationId xmlns:p14="http://schemas.microsoft.com/office/powerpoint/2010/main" val="1590570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BF9892-D485-4F22-92A3-4740D461EF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472" y="0"/>
            <a:ext cx="10972800" cy="1143000"/>
          </a:xfrm>
        </p:spPr>
        <p:txBody>
          <a:bodyPr>
            <a:normAutofit/>
          </a:bodyPr>
          <a:lstStyle/>
          <a:p>
            <a:r>
              <a:rPr lang="en-GB" sz="4800" dirty="0">
                <a:solidFill>
                  <a:srgbClr val="FF0000"/>
                </a:solidFill>
              </a:rPr>
              <a:t>Scheme of Work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D9E86BF-A898-420D-B828-756163D9884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03107032"/>
              </p:ext>
            </p:extLst>
          </p:nvPr>
        </p:nvGraphicFramePr>
        <p:xfrm>
          <a:off x="1591377" y="856932"/>
          <a:ext cx="9144000" cy="5581650"/>
        </p:xfrm>
        <a:graphic>
          <a:graphicData uri="http://schemas.openxmlformats.org/drawingml/2006/table">
            <a:tbl>
              <a:tblPr>
                <a:tableStyleId>{8FD4443E-F989-4FC4-A0C8-D5A2AF1F390B}</a:tableStyleId>
              </a:tblPr>
              <a:tblGrid>
                <a:gridCol w="1900052">
                  <a:extLst>
                    <a:ext uri="{9D8B030D-6E8A-4147-A177-3AD203B41FA5}">
                      <a16:colId xmlns:a16="http://schemas.microsoft.com/office/drawing/2014/main" val="3544495237"/>
                    </a:ext>
                  </a:extLst>
                </a:gridCol>
                <a:gridCol w="7243948">
                  <a:extLst>
                    <a:ext uri="{9D8B030D-6E8A-4147-A177-3AD203B41FA5}">
                      <a16:colId xmlns:a16="http://schemas.microsoft.com/office/drawing/2014/main" val="2878179804"/>
                    </a:ext>
                  </a:extLst>
                </a:gridCol>
              </a:tblGrid>
              <a:tr h="443856">
                <a:tc>
                  <a:txBody>
                    <a:bodyPr/>
                    <a:lstStyle/>
                    <a:p>
                      <a:pPr algn="ctr" fontAlgn="b">
                        <a:lnSpc>
                          <a:spcPct val="150000"/>
                        </a:lnSpc>
                      </a:pPr>
                      <a:r>
                        <a:rPr lang="en-GB" sz="2400" u="none" strike="noStrike">
                          <a:effectLst/>
                        </a:rPr>
                        <a:t>Week 1</a:t>
                      </a:r>
                      <a:endParaRPr lang="en-GB" sz="2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n-GB" sz="2400" u="none" strike="noStrike" dirty="0" smtClean="0">
                          <a:effectLst/>
                        </a:rPr>
                        <a:t>Induction/</a:t>
                      </a:r>
                      <a:r>
                        <a:rPr lang="en-GB" sz="2400" u="none" strike="noStrike" baseline="0" dirty="0" smtClean="0">
                          <a:effectLst/>
                        </a:rPr>
                        <a:t> The concept of E</a:t>
                      </a:r>
                      <a:r>
                        <a:rPr lang="en-GB" sz="2400" u="none" strike="noStrike" dirty="0" smtClean="0">
                          <a:effectLst/>
                        </a:rPr>
                        <a:t>motional</a:t>
                      </a:r>
                      <a:r>
                        <a:rPr lang="en-GB" sz="2400" u="none" strike="noStrike" baseline="0" dirty="0" smtClean="0">
                          <a:effectLst/>
                        </a:rPr>
                        <a:t> </a:t>
                      </a:r>
                      <a:r>
                        <a:rPr lang="en-GB" sz="2400" u="none" strike="noStrike" baseline="0" dirty="0" smtClean="0">
                          <a:effectLst/>
                        </a:rPr>
                        <a:t>Intelligence </a:t>
                      </a:r>
                      <a:endParaRPr lang="en-GB" sz="2400" u="none" strike="noStrike" dirty="0">
                        <a:effectLst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576074"/>
                  </a:ext>
                </a:extLst>
              </a:tr>
              <a:tr h="443856">
                <a:tc>
                  <a:txBody>
                    <a:bodyPr/>
                    <a:lstStyle/>
                    <a:p>
                      <a:pPr algn="ctr" fontAlgn="b">
                        <a:lnSpc>
                          <a:spcPct val="150000"/>
                        </a:lnSpc>
                      </a:pPr>
                      <a:r>
                        <a:rPr lang="en-GB" sz="2400" u="none" strike="noStrike">
                          <a:effectLst/>
                        </a:rPr>
                        <a:t>Week 2</a:t>
                      </a:r>
                      <a:endParaRPr lang="en-GB" sz="2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n-GB" sz="2400" u="none" strike="noStrike" dirty="0" smtClean="0">
                          <a:effectLst/>
                        </a:rPr>
                        <a:t>Components </a:t>
                      </a:r>
                      <a:r>
                        <a:rPr lang="en-GB" sz="2400" u="none" strike="noStrike" dirty="0" smtClean="0">
                          <a:effectLst/>
                        </a:rPr>
                        <a:t>of </a:t>
                      </a:r>
                      <a:r>
                        <a:rPr lang="en-GB" sz="2400" u="none" strike="noStrike" dirty="0" smtClean="0">
                          <a:effectLst/>
                        </a:rPr>
                        <a:t>Emotional</a:t>
                      </a:r>
                      <a:r>
                        <a:rPr lang="en-GB" sz="2400" u="none" strike="noStrike" baseline="0" dirty="0" smtClean="0">
                          <a:effectLst/>
                        </a:rPr>
                        <a:t> Intelligence </a:t>
                      </a:r>
                      <a:endParaRPr lang="en-GB" sz="2400" u="none" strike="noStrike" dirty="0">
                        <a:effectLst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7254022"/>
                  </a:ext>
                </a:extLst>
              </a:tr>
              <a:tr h="443856">
                <a:tc>
                  <a:txBody>
                    <a:bodyPr/>
                    <a:lstStyle/>
                    <a:p>
                      <a:pPr algn="ctr" fontAlgn="b">
                        <a:lnSpc>
                          <a:spcPct val="150000"/>
                        </a:lnSpc>
                      </a:pPr>
                      <a:r>
                        <a:rPr lang="en-GB" sz="2400" u="none" strike="noStrike">
                          <a:effectLst/>
                        </a:rPr>
                        <a:t>Week 3</a:t>
                      </a:r>
                      <a:endParaRPr lang="en-GB" sz="2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u="none" strike="noStrike" dirty="0" smtClean="0">
                          <a:effectLst/>
                        </a:rPr>
                        <a:t>Models of Emotional Intelligence</a:t>
                      </a:r>
                      <a:r>
                        <a:rPr lang="en-GB" sz="2400" u="none" strike="noStrike" baseline="0" dirty="0" smtClean="0">
                          <a:effectLst/>
                        </a:rPr>
                        <a:t> 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4962232"/>
                  </a:ext>
                </a:extLst>
              </a:tr>
              <a:tr h="443856">
                <a:tc>
                  <a:txBody>
                    <a:bodyPr/>
                    <a:lstStyle/>
                    <a:p>
                      <a:pPr algn="ctr" fontAlgn="b">
                        <a:lnSpc>
                          <a:spcPct val="150000"/>
                        </a:lnSpc>
                      </a:pPr>
                      <a:r>
                        <a:rPr lang="en-GB" sz="2400" u="none" strike="noStrike" dirty="0">
                          <a:effectLst/>
                        </a:rPr>
                        <a:t>Week 4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u="none" strike="noStrike" baseline="0" dirty="0" smtClean="0">
                          <a:effectLst/>
                        </a:rPr>
                        <a:t>Emotional </a:t>
                      </a:r>
                      <a:r>
                        <a:rPr lang="en-GB" sz="2400" u="none" strike="noStrike" baseline="0" dirty="0" smtClean="0">
                          <a:effectLst/>
                        </a:rPr>
                        <a:t>Intelligence </a:t>
                      </a:r>
                      <a:r>
                        <a:rPr lang="en-GB" sz="2400" u="none" strike="noStrike" baseline="0" dirty="0" smtClean="0">
                          <a:effectLst/>
                        </a:rPr>
                        <a:t>and Performance at Work</a:t>
                      </a:r>
                      <a:endParaRPr lang="en-GB" sz="2400" u="none" strike="noStrike" dirty="0" smtClean="0">
                        <a:effectLst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4812055"/>
                  </a:ext>
                </a:extLst>
              </a:tr>
              <a:tr h="443856">
                <a:tc>
                  <a:txBody>
                    <a:bodyPr/>
                    <a:lstStyle/>
                    <a:p>
                      <a:pPr algn="ctr" fontAlgn="b">
                        <a:lnSpc>
                          <a:spcPct val="150000"/>
                        </a:lnSpc>
                      </a:pPr>
                      <a:r>
                        <a:rPr lang="en-GB" sz="2400" u="none" strike="noStrike" dirty="0">
                          <a:effectLst/>
                        </a:rPr>
                        <a:t>Week 5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n-GB" sz="2400" u="none" strike="noStrike" dirty="0" smtClean="0">
                          <a:effectLst/>
                        </a:rPr>
                        <a:t>Workshop</a:t>
                      </a:r>
                      <a:endParaRPr lang="en-GB" sz="2400" u="none" strike="noStrike" dirty="0">
                        <a:effectLst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7233914"/>
                  </a:ext>
                </a:extLst>
              </a:tr>
              <a:tr h="443856">
                <a:tc>
                  <a:txBody>
                    <a:bodyPr/>
                    <a:lstStyle/>
                    <a:p>
                      <a:pPr algn="ctr" fontAlgn="b">
                        <a:lnSpc>
                          <a:spcPct val="150000"/>
                        </a:lnSpc>
                      </a:pPr>
                      <a:r>
                        <a:rPr lang="en-GB" sz="2400" u="none" strike="noStrike" dirty="0">
                          <a:effectLst/>
                        </a:rPr>
                        <a:t>Week 6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u="none" strike="noStrike" dirty="0" smtClean="0">
                          <a:effectLst/>
                        </a:rPr>
                        <a:t>Leading</a:t>
                      </a:r>
                      <a:r>
                        <a:rPr lang="en-GB" sz="2400" u="none" strike="noStrike" baseline="0" dirty="0" smtClean="0">
                          <a:effectLst/>
                        </a:rPr>
                        <a:t>, Culture, Ethics and</a:t>
                      </a:r>
                      <a:r>
                        <a:rPr lang="en-GB" sz="2400" u="none" strike="noStrike" dirty="0" smtClean="0">
                          <a:effectLst/>
                        </a:rPr>
                        <a:t> </a:t>
                      </a:r>
                      <a:r>
                        <a:rPr lang="en-GB" sz="2400" u="none" strike="noStrike" dirty="0" smtClean="0">
                          <a:effectLst/>
                        </a:rPr>
                        <a:t>Emotional Intelligence </a:t>
                      </a:r>
                      <a:endParaRPr lang="en-GB" sz="2400" u="none" strike="noStrike" dirty="0">
                        <a:effectLst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2060932"/>
                  </a:ext>
                </a:extLst>
              </a:tr>
              <a:tr h="443856">
                <a:tc>
                  <a:txBody>
                    <a:bodyPr/>
                    <a:lstStyle/>
                    <a:p>
                      <a:pPr algn="ctr" fontAlgn="b">
                        <a:lnSpc>
                          <a:spcPct val="150000"/>
                        </a:lnSpc>
                      </a:pPr>
                      <a:r>
                        <a:rPr lang="en-GB" sz="2400" u="none" strike="noStrike">
                          <a:effectLst/>
                        </a:rPr>
                        <a:t>Week 7</a:t>
                      </a:r>
                      <a:endParaRPr lang="en-GB" sz="2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u="none" strike="noStrike" baseline="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effectLst/>
                        </a:rPr>
                        <a:t>Strategies for Enhancing Emotional Intelligence </a:t>
                      </a:r>
                      <a:endParaRPr lang="en-GB" sz="2400" u="none" strike="noStrike" dirty="0">
                        <a:solidFill>
                          <a:schemeClr val="bg1">
                            <a:lumMod val="95000"/>
                          </a:schemeClr>
                        </a:solidFill>
                        <a:effectLst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2634125"/>
                  </a:ext>
                </a:extLst>
              </a:tr>
              <a:tr h="443856">
                <a:tc>
                  <a:txBody>
                    <a:bodyPr/>
                    <a:lstStyle/>
                    <a:p>
                      <a:pPr algn="ctr" fontAlgn="b">
                        <a:lnSpc>
                          <a:spcPct val="150000"/>
                        </a:lnSpc>
                      </a:pPr>
                      <a:r>
                        <a:rPr lang="en-GB" sz="2400" u="none" strike="noStrike">
                          <a:effectLst/>
                        </a:rPr>
                        <a:t>Week 8</a:t>
                      </a:r>
                      <a:endParaRPr lang="en-GB" sz="2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u="none" strike="noStrike" dirty="0" smtClean="0">
                          <a:effectLst/>
                        </a:rPr>
                        <a:t>Mindfulness</a:t>
                      </a:r>
                      <a:endParaRPr lang="en-GB" sz="2400" u="none" strike="noStrike" dirty="0" smtClean="0">
                        <a:solidFill>
                          <a:srgbClr val="FF0000"/>
                        </a:solidFill>
                        <a:effectLst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6213006"/>
                  </a:ext>
                </a:extLst>
              </a:tr>
              <a:tr h="443856">
                <a:tc>
                  <a:txBody>
                    <a:bodyPr/>
                    <a:lstStyle/>
                    <a:p>
                      <a:pPr algn="ctr" fontAlgn="b">
                        <a:lnSpc>
                          <a:spcPct val="150000"/>
                        </a:lnSpc>
                      </a:pPr>
                      <a:r>
                        <a:rPr lang="en-GB" sz="2400" u="none" strike="noStrike">
                          <a:effectLst/>
                        </a:rPr>
                        <a:t>Week 9</a:t>
                      </a:r>
                      <a:endParaRPr lang="en-GB" sz="2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n-GB" sz="2400" u="none" strike="noStrike" dirty="0" smtClean="0">
                          <a:effectLst/>
                        </a:rPr>
                        <a:t>Revision</a:t>
                      </a:r>
                      <a:r>
                        <a:rPr lang="en-GB" sz="2400" u="none" strike="noStrike" baseline="0" dirty="0" smtClean="0">
                          <a:effectLst/>
                        </a:rPr>
                        <a:t> </a:t>
                      </a:r>
                      <a:endParaRPr lang="en-GB" sz="2400" u="none" strike="noStrike" dirty="0">
                        <a:effectLst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3212150"/>
                  </a:ext>
                </a:extLst>
              </a:tr>
              <a:tr h="443856">
                <a:tc>
                  <a:txBody>
                    <a:bodyPr/>
                    <a:lstStyle/>
                    <a:p>
                      <a:pPr algn="ctr" fontAlgn="b">
                        <a:lnSpc>
                          <a:spcPct val="150000"/>
                        </a:lnSpc>
                      </a:pPr>
                      <a:r>
                        <a:rPr lang="en-GB" sz="2400" u="none" strike="noStrike" dirty="0">
                          <a:effectLst/>
                        </a:rPr>
                        <a:t>Week 10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n-GB" sz="2400" b="0" i="0" u="none" strike="noStrike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</a:rPr>
                        <a:t>Individual Presentation</a:t>
                      </a:r>
                      <a:r>
                        <a:rPr lang="en-GB" sz="2400" b="0" i="0" u="none" strike="noStrike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</a:rPr>
                        <a:t> 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19381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6171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DAA5E4-3AE0-4B6F-9900-56EFC6416E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dirty="0">
                <a:solidFill>
                  <a:srgbClr val="FF0000"/>
                </a:solidFill>
              </a:rPr>
              <a:t>Assessment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373B5E-8AA7-4514-9F5B-37724E5674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8217" y="1600201"/>
            <a:ext cx="10547927" cy="39170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 smtClean="0"/>
              <a:t>Task 1: </a:t>
            </a:r>
            <a:r>
              <a:rPr lang="en-GB" dirty="0" smtClean="0"/>
              <a:t>10-12 </a:t>
            </a:r>
            <a:r>
              <a:rPr lang="en-GB" dirty="0"/>
              <a:t>minute individual presentation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Submission</a:t>
            </a:r>
            <a:r>
              <a:rPr lang="en-GB" dirty="0"/>
              <a:t>: </a:t>
            </a:r>
            <a:r>
              <a:rPr lang="en-GB" dirty="0">
                <a:solidFill>
                  <a:srgbClr val="FF0000"/>
                </a:solidFill>
              </a:rPr>
              <a:t>10/07/20</a:t>
            </a:r>
            <a:r>
              <a:rPr lang="en-GB" dirty="0"/>
              <a:t> Presentation: </a:t>
            </a:r>
            <a:r>
              <a:rPr lang="en-GB" dirty="0">
                <a:solidFill>
                  <a:srgbClr val="FF0000"/>
                </a:solidFill>
              </a:rPr>
              <a:t>13/07/20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dirty="0" smtClean="0"/>
              <a:t>Task 2: </a:t>
            </a:r>
            <a:r>
              <a:rPr lang="en-GB" dirty="0" smtClean="0"/>
              <a:t>Individual Report: 3500 </a:t>
            </a:r>
            <a:r>
              <a:rPr lang="en-GB" u="sng" dirty="0" smtClean="0"/>
              <a:t>+</a:t>
            </a:r>
            <a:r>
              <a:rPr lang="en-GB" dirty="0" smtClean="0"/>
              <a:t> 10%</a:t>
            </a:r>
            <a:endParaRPr lang="en-GB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dirty="0" smtClean="0"/>
              <a:t>Submission: </a:t>
            </a:r>
            <a:r>
              <a:rPr lang="en-GB" dirty="0">
                <a:solidFill>
                  <a:srgbClr val="FF0000"/>
                </a:solidFill>
              </a:rPr>
              <a:t>24/07/20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4051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FAF83C0-3D20-4697-A664-E8B5A5F719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5720" y="332656"/>
            <a:ext cx="5040560" cy="5040560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F24C4818-9A4F-4A28-9471-84993D779662}"/>
              </a:ext>
            </a:extLst>
          </p:cNvPr>
          <p:cNvSpPr/>
          <p:nvPr/>
        </p:nvSpPr>
        <p:spPr>
          <a:xfrm>
            <a:off x="2099556" y="2276872"/>
            <a:ext cx="7992888" cy="1152128"/>
          </a:xfrm>
          <a:prstGeom prst="roundRect">
            <a:avLst/>
          </a:prstGeom>
          <a:solidFill>
            <a:schemeClr val="bg1">
              <a:alpha val="70000"/>
            </a:schemeClr>
          </a:solidFill>
          <a:ln w="127000" cmpd="sng">
            <a:solidFill>
              <a:srgbClr val="00B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rgbClr val="FF0000"/>
                </a:solidFill>
              </a:rPr>
              <a:t>T</a:t>
            </a:r>
            <a:r>
              <a:rPr lang="en-GB" sz="4400" b="1" dirty="0" smtClean="0">
                <a:solidFill>
                  <a:srgbClr val="FF0000"/>
                </a:solidFill>
              </a:rPr>
              <a:t>he </a:t>
            </a:r>
            <a:r>
              <a:rPr lang="en-GB" sz="4400" b="1" dirty="0">
                <a:solidFill>
                  <a:srgbClr val="FF0000"/>
                </a:solidFill>
              </a:rPr>
              <a:t>Assignment</a:t>
            </a:r>
            <a:r>
              <a:rPr lang="en-GB" sz="4400" b="1" dirty="0" smtClean="0">
                <a:solidFill>
                  <a:srgbClr val="FF0000"/>
                </a:solidFill>
              </a:rPr>
              <a:t> Brief is on </a:t>
            </a:r>
            <a:r>
              <a:rPr lang="en-GB" sz="4400" b="1" dirty="0">
                <a:solidFill>
                  <a:srgbClr val="FF0000"/>
                </a:solidFill>
              </a:rPr>
              <a:t>Moodle</a:t>
            </a:r>
          </a:p>
        </p:txBody>
      </p:sp>
    </p:spTree>
    <p:extLst>
      <p:ext uri="{BB962C8B-B14F-4D97-AF65-F5344CB8AC3E}">
        <p14:creationId xmlns:p14="http://schemas.microsoft.com/office/powerpoint/2010/main" val="346521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3513" y="908719"/>
            <a:ext cx="11444436" cy="5270699"/>
          </a:xfrm>
        </p:spPr>
        <p:txBody>
          <a:bodyPr>
            <a:normAutofit/>
          </a:bodyPr>
          <a:lstStyle/>
          <a:p>
            <a:r>
              <a:rPr lang="en-GB" sz="2400" dirty="0" smtClean="0">
                <a:solidFill>
                  <a:srgbClr val="FFFF99"/>
                </a:solidFill>
              </a:rPr>
              <a:t/>
            </a:r>
            <a:br>
              <a:rPr lang="en-GB" sz="2400" dirty="0" smtClean="0">
                <a:solidFill>
                  <a:srgbClr val="FFFF99"/>
                </a:solidFill>
              </a:rPr>
            </a:br>
            <a:r>
              <a:rPr lang="en-GB" sz="2400" dirty="0" smtClean="0"/>
              <a:t>BA </a:t>
            </a:r>
            <a:r>
              <a:rPr lang="en-GB" sz="2400" dirty="0"/>
              <a:t>Leadership and Management Skills for the </a:t>
            </a:r>
            <a:r>
              <a:rPr lang="en-GB" sz="2400" dirty="0" smtClean="0"/>
              <a:t>Workplace</a:t>
            </a:r>
            <a:r>
              <a:rPr lang="en-GB" altLang="en-US" dirty="0"/>
              <a:t/>
            </a:r>
            <a:br>
              <a:rPr lang="en-GB" altLang="en-US" dirty="0"/>
            </a:br>
            <a:r>
              <a:rPr lang="en-GB" dirty="0"/>
              <a:t> </a:t>
            </a:r>
            <a:r>
              <a:rPr lang="en-GB" sz="3200" b="1" dirty="0" smtClean="0">
                <a:solidFill>
                  <a:srgbClr val="FFFF99"/>
                </a:solidFill>
              </a:rPr>
              <a:t>Developing Emotional Intelligence Skills</a:t>
            </a:r>
            <a:br>
              <a:rPr lang="en-GB" sz="3200" b="1" dirty="0" smtClean="0">
                <a:solidFill>
                  <a:srgbClr val="FFFF99"/>
                </a:solidFill>
              </a:rPr>
            </a:br>
            <a:r>
              <a:rPr lang="en-GB" sz="3200" b="1" dirty="0" smtClean="0">
                <a:solidFill>
                  <a:srgbClr val="FFFF99"/>
                </a:solidFill>
              </a:rPr>
              <a:t>for the Workplace </a:t>
            </a:r>
            <a:r>
              <a:rPr lang="en-GB" sz="4000" b="1" dirty="0" smtClean="0">
                <a:solidFill>
                  <a:srgbClr val="FFFF99"/>
                </a:solidFill>
              </a:rPr>
              <a:t/>
            </a:r>
            <a:br>
              <a:rPr lang="en-GB" sz="4000" b="1" dirty="0" smtClean="0">
                <a:solidFill>
                  <a:srgbClr val="FFFF99"/>
                </a:solidFill>
              </a:rPr>
            </a:br>
            <a:r>
              <a:rPr lang="en-GB" sz="3100" b="1" dirty="0" smtClean="0">
                <a:solidFill>
                  <a:srgbClr val="FFFF99"/>
                </a:solidFill>
              </a:rPr>
              <a:t>(</a:t>
            </a:r>
            <a:r>
              <a:rPr lang="en-GB" sz="3200" dirty="0" smtClean="0">
                <a:solidFill>
                  <a:srgbClr val="FFFF99"/>
                </a:solidFill>
              </a:rPr>
              <a:t>BMSW6106</a:t>
            </a:r>
            <a:r>
              <a:rPr lang="en-GB" sz="3100" b="1" dirty="0" smtClean="0">
                <a:solidFill>
                  <a:srgbClr val="FFFF99"/>
                </a:solidFill>
              </a:rPr>
              <a:t>)</a:t>
            </a:r>
            <a:r>
              <a:rPr lang="en-GB" sz="7300" b="1" dirty="0" smtClean="0">
                <a:solidFill>
                  <a:srgbClr val="FFFF99"/>
                </a:solidFill>
              </a:rPr>
              <a:t/>
            </a:r>
            <a:br>
              <a:rPr lang="en-GB" sz="7300" b="1" dirty="0" smtClean="0">
                <a:solidFill>
                  <a:srgbClr val="FFFF99"/>
                </a:solidFill>
              </a:rPr>
            </a:br>
            <a:r>
              <a:rPr lang="en-GB" sz="7300" b="1" dirty="0" smtClean="0">
                <a:solidFill>
                  <a:srgbClr val="FFFF99"/>
                </a:solidFill>
              </a:rPr>
              <a:t>Emotional Intelligence </a:t>
            </a:r>
            <a:endParaRPr lang="en-GB" altLang="en-US" dirty="0">
              <a:solidFill>
                <a:srgbClr val="FFFF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7857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 this session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We will:</a:t>
            </a:r>
          </a:p>
          <a:p>
            <a:r>
              <a:rPr lang="en-GB" dirty="0" smtClean="0"/>
              <a:t>Describe Emotions and the common categories of Emotions. </a:t>
            </a:r>
          </a:p>
          <a:p>
            <a:r>
              <a:rPr lang="en-GB" dirty="0"/>
              <a:t>E</a:t>
            </a:r>
            <a:r>
              <a:rPr lang="en-GB" dirty="0" smtClean="0"/>
              <a:t>valuate the concept of Emotional Intelligence</a:t>
            </a:r>
          </a:p>
          <a:p>
            <a:r>
              <a:rPr lang="en-GB" dirty="0"/>
              <a:t>A</a:t>
            </a:r>
            <a:r>
              <a:rPr lang="en-GB" dirty="0" smtClean="0"/>
              <a:t>ppraise the common benefits of Emotional Intelligence 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5892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722" y="-100747"/>
            <a:ext cx="10972800" cy="1143000"/>
          </a:xfrm>
        </p:spPr>
        <p:txBody>
          <a:bodyPr/>
          <a:lstStyle/>
          <a:p>
            <a:r>
              <a:rPr lang="en-GB" dirty="0" smtClean="0"/>
              <a:t>Emotions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3722" y="964934"/>
            <a:ext cx="10972800" cy="4810224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en-US" sz="3500" dirty="0" smtClean="0"/>
              <a:t>Emotions transitory </a:t>
            </a:r>
            <a:r>
              <a:rPr lang="en-US" sz="3500" dirty="0"/>
              <a:t>feelings or affective reactions that influence our </a:t>
            </a:r>
            <a:r>
              <a:rPr lang="en-US" sz="3500" dirty="0" err="1" smtClean="0"/>
              <a:t>behaviour</a:t>
            </a:r>
            <a:r>
              <a:rPr lang="en-US" sz="3500" dirty="0" smtClean="0"/>
              <a:t>. </a:t>
            </a:r>
          </a:p>
          <a:p>
            <a:pPr marL="0" indent="0" algn="just">
              <a:buNone/>
            </a:pPr>
            <a:endParaRPr lang="en-US" sz="3500" dirty="0" smtClean="0"/>
          </a:p>
          <a:p>
            <a:pPr algn="just"/>
            <a:r>
              <a:rPr lang="en-US" sz="3500" dirty="0"/>
              <a:t>Researchers have defined 8 categories of emotions, including: anger, sadness, fear, enjoyment, love, surprise, disgust and shame</a:t>
            </a:r>
            <a:r>
              <a:rPr lang="en-US" sz="3500" dirty="0" smtClean="0"/>
              <a:t>.</a:t>
            </a:r>
          </a:p>
          <a:p>
            <a:pPr marL="0" indent="0" algn="just">
              <a:buNone/>
            </a:pPr>
            <a:endParaRPr lang="en-US" sz="3500" dirty="0" smtClean="0"/>
          </a:p>
          <a:p>
            <a:pPr algn="just"/>
            <a:r>
              <a:rPr lang="en-GB" sz="3500" dirty="0"/>
              <a:t>The purpose of emotions in general are to focus our attention and motivate us to </a:t>
            </a:r>
            <a:r>
              <a:rPr lang="en-GB" sz="3500" dirty="0" smtClean="0"/>
              <a:t>action.</a:t>
            </a:r>
          </a:p>
          <a:p>
            <a:endParaRPr lang="en-US" b="1" dirty="0"/>
          </a:p>
          <a:p>
            <a:endParaRPr lang="en-US" b="1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4948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Activity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Think of a feeling you’ve had lately… What is it telling you to focus on? To do? </a:t>
            </a: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Can this be linked to any of the 8 categories of emotions?</a:t>
            </a:r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3378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2213810" y="1268931"/>
            <a:ext cx="7467600" cy="4114800"/>
          </a:xfrm>
        </p:spPr>
        <p:txBody>
          <a:bodyPr/>
          <a:lstStyle/>
          <a:p>
            <a:pPr algn="ctr">
              <a:buFont typeface="Wingdings" panose="05000000000000000000" pitchFamily="2" charset="2"/>
              <a:buNone/>
              <a:defRPr/>
            </a:pPr>
            <a:endParaRPr lang="en-US" sz="5400" b="1" dirty="0" smtClean="0"/>
          </a:p>
          <a:p>
            <a:pPr algn="ctr">
              <a:buFont typeface="Wingdings" panose="05000000000000000000" pitchFamily="2" charset="2"/>
              <a:buNone/>
              <a:defRPr/>
            </a:pPr>
            <a:r>
              <a:rPr lang="en-US" sz="5400" b="1" dirty="0" smtClean="0"/>
              <a:t>What </a:t>
            </a:r>
            <a:r>
              <a:rPr lang="en-US" sz="5400" b="1" dirty="0"/>
              <a:t>is Emotional Intelligence </a:t>
            </a:r>
            <a:r>
              <a:rPr lang="en-US" sz="5400" b="1" dirty="0" smtClean="0"/>
              <a:t>?</a:t>
            </a:r>
            <a:endParaRPr lang="en-US" sz="5400" b="1" dirty="0"/>
          </a:p>
        </p:txBody>
      </p:sp>
    </p:spTree>
    <p:extLst>
      <p:ext uri="{BB962C8B-B14F-4D97-AF65-F5344CB8AC3E}">
        <p14:creationId xmlns:p14="http://schemas.microsoft.com/office/powerpoint/2010/main" val="3936188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1" y="627064"/>
            <a:ext cx="8018463" cy="79057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sz="4900" dirty="0" smtClean="0"/>
              <a:t>Activity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11267" name="Content Placeholder 2"/>
          <p:cNvSpPr>
            <a:spLocks noGrp="1"/>
          </p:cNvSpPr>
          <p:nvPr>
            <p:ph idx="1"/>
          </p:nvPr>
        </p:nvSpPr>
        <p:spPr>
          <a:xfrm>
            <a:off x="847023" y="1417639"/>
            <a:ext cx="10264925" cy="4525962"/>
          </a:xfrm>
        </p:spPr>
        <p:txBody>
          <a:bodyPr/>
          <a:lstStyle/>
          <a:p>
            <a:r>
              <a:rPr lang="en-US" sz="3600" b="1" dirty="0"/>
              <a:t>Emotional Intelligence: What is it? </a:t>
            </a:r>
            <a:r>
              <a:rPr lang="en-US" altLang="en-US" sz="3600" dirty="0" smtClean="0"/>
              <a:t>Write </a:t>
            </a:r>
            <a:r>
              <a:rPr lang="en-US" altLang="en-US" sz="3600" dirty="0"/>
              <a:t>down your definition </a:t>
            </a:r>
          </a:p>
          <a:p>
            <a:pPr lvl="1" eaLnBrk="1" hangingPunct="1"/>
            <a:r>
              <a:rPr lang="en-US" altLang="en-US" sz="3200" dirty="0"/>
              <a:t>(10 words or less) </a:t>
            </a:r>
          </a:p>
          <a:p>
            <a:pPr lvl="1" eaLnBrk="1" hangingPunct="1"/>
            <a:r>
              <a:rPr lang="en-US" altLang="en-US" sz="3200" dirty="0"/>
              <a:t>It does not need to be a complete sentence.</a:t>
            </a:r>
          </a:p>
          <a:p>
            <a:pPr eaLnBrk="1" hangingPunct="1"/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736880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1" y="627064"/>
            <a:ext cx="8018463" cy="79057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Activity </a:t>
            </a:r>
            <a:endParaRPr lang="en-US" dirty="0"/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1981200" y="1627188"/>
            <a:ext cx="7467600" cy="4525962"/>
          </a:xfrm>
        </p:spPr>
        <p:txBody>
          <a:bodyPr/>
          <a:lstStyle/>
          <a:p>
            <a:r>
              <a:rPr lang="en-US" b="1" dirty="0"/>
              <a:t>Emotional Intelligence: What is it?</a:t>
            </a:r>
            <a:r>
              <a:rPr lang="en-US" dirty="0"/>
              <a:t/>
            </a:r>
            <a:br>
              <a:rPr lang="en-US" dirty="0"/>
            </a:br>
            <a:endParaRPr lang="en-US" dirty="0" smtClean="0"/>
          </a:p>
          <a:p>
            <a:r>
              <a:rPr lang="en-US" altLang="en-US" dirty="0" smtClean="0"/>
              <a:t>Now</a:t>
            </a:r>
            <a:r>
              <a:rPr lang="en-US" altLang="en-US" dirty="0" smtClean="0"/>
              <a:t>, </a:t>
            </a:r>
            <a:r>
              <a:rPr lang="en-US" altLang="en-US" dirty="0" smtClean="0"/>
              <a:t>let us</a:t>
            </a:r>
            <a:r>
              <a:rPr lang="en-US" altLang="en-US" dirty="0" smtClean="0"/>
              <a:t> </a:t>
            </a:r>
            <a:r>
              <a:rPr lang="en-US" altLang="en-US" dirty="0" smtClean="0"/>
              <a:t>listen to the definitions </a:t>
            </a:r>
            <a:r>
              <a:rPr lang="en-US" altLang="en-US" dirty="0" smtClean="0"/>
              <a:t> </a:t>
            </a:r>
            <a:r>
              <a:rPr lang="en-US" altLang="en-US" dirty="0" smtClean="0"/>
              <a:t>of </a:t>
            </a:r>
            <a:r>
              <a:rPr lang="en-US" altLang="en-US" dirty="0" smtClean="0"/>
              <a:t>others</a:t>
            </a:r>
          </a:p>
          <a:p>
            <a:pPr eaLnBrk="1" hangingPunct="1"/>
            <a:r>
              <a:rPr lang="en-US" altLang="en-US" dirty="0" smtClean="0"/>
              <a:t>Are there any common words </a:t>
            </a:r>
          </a:p>
          <a:p>
            <a:pPr eaLnBrk="1" hangingPunct="1"/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953469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25580" y="1231900"/>
            <a:ext cx="8018463" cy="79057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b="1" dirty="0"/>
              <a:t>Emotional Intelligence: What is it?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>
          <a:xfrm>
            <a:off x="487017" y="1627188"/>
            <a:ext cx="10694505" cy="4525962"/>
          </a:xfrm>
        </p:spPr>
        <p:txBody>
          <a:bodyPr/>
          <a:lstStyle/>
          <a:p>
            <a:pPr eaLnBrk="1" hangingPunct="1"/>
            <a:endParaRPr lang="en-US" altLang="en-US" dirty="0" smtClean="0"/>
          </a:p>
          <a:p>
            <a:pPr eaLnBrk="1" hangingPunct="1"/>
            <a:r>
              <a:rPr lang="en-US" altLang="en-US" dirty="0" smtClean="0"/>
              <a:t>… </a:t>
            </a:r>
            <a:r>
              <a:rPr lang="en-US" altLang="en-US" dirty="0" smtClean="0"/>
              <a:t>let us </a:t>
            </a:r>
            <a:r>
              <a:rPr lang="en-US" altLang="en-US" dirty="0" smtClean="0"/>
              <a:t>compare </a:t>
            </a:r>
            <a:r>
              <a:rPr lang="en-US" altLang="en-US" dirty="0" smtClean="0"/>
              <a:t>to several “academic definitions” of the concept</a:t>
            </a:r>
          </a:p>
          <a:p>
            <a:pPr eaLnBrk="1" hangingPunct="1"/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965320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4178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799" y="228600"/>
            <a:ext cx="8541619" cy="1143000"/>
          </a:xfrm>
        </p:spPr>
        <p:txBody>
          <a:bodyPr>
            <a:noAutofit/>
          </a:bodyPr>
          <a:lstStyle/>
          <a:p>
            <a:r>
              <a:rPr lang="en-US" altLang="en-US" dirty="0"/>
              <a:t>Defining </a:t>
            </a:r>
            <a:r>
              <a:rPr lang="en-US" altLang="en-US" dirty="0"/>
              <a:t>“Emotional </a:t>
            </a:r>
            <a:r>
              <a:rPr lang="en-US" altLang="en-US" dirty="0"/>
              <a:t>I</a:t>
            </a:r>
            <a:r>
              <a:rPr lang="en-US" altLang="en-US" dirty="0"/>
              <a:t>ntelligence”</a:t>
            </a:r>
            <a:endParaRPr lang="en-US" altLang="en-US" dirty="0"/>
          </a:p>
        </p:txBody>
      </p:sp>
      <p:sp>
        <p:nvSpPr>
          <p:cNvPr id="1714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09800" y="1295400"/>
            <a:ext cx="7772400" cy="41148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en-US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There is no </a:t>
            </a:r>
            <a:r>
              <a:rPr lang="en-US" altLang="en-US" sz="2800" i="1" dirty="0">
                <a:latin typeface="Arial" panose="020B0604020202020204" pitchFamily="34" charset="0"/>
                <a:cs typeface="Arial" panose="020B0604020202020204" pitchFamily="34" charset="0"/>
              </a:rPr>
              <a:t>ONE</a:t>
            </a:r>
            <a:r>
              <a:rPr lang="en-US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way of defining </a:t>
            </a:r>
            <a:r>
              <a:rPr lang="en-US" alt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endParaRPr lang="en-US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6691" y="2515402"/>
            <a:ext cx="6776185" cy="2787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205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4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14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4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14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14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14178" grpId="0" autoUpdateAnimBg="0"/>
      <p:bldP spid="1714179" grpId="0" build="p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Defining Emotional Intelligence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GB" dirty="0"/>
              <a:t> A person’s abilities to perceive, identify, understand, and successfully manage emotions in </a:t>
            </a:r>
            <a:r>
              <a:rPr lang="en-GB" dirty="0" err="1" smtClean="0"/>
              <a:t>themself</a:t>
            </a:r>
            <a:r>
              <a:rPr lang="en-GB" dirty="0" smtClean="0"/>
              <a:t> </a:t>
            </a:r>
            <a:r>
              <a:rPr lang="en-GB" dirty="0"/>
              <a:t>and </a:t>
            </a:r>
            <a:r>
              <a:rPr lang="en-GB" dirty="0" smtClean="0"/>
              <a:t>others. </a:t>
            </a:r>
          </a:p>
          <a:p>
            <a:pPr marL="0" indent="0" algn="just">
              <a:buNone/>
            </a:pPr>
            <a:endParaRPr lang="en-GB" dirty="0" smtClean="0"/>
          </a:p>
          <a:p>
            <a:pPr algn="just"/>
            <a:r>
              <a:rPr lang="en-GB" dirty="0"/>
              <a:t>An individual's capability to identify and regulate emotions in themselves and others. </a:t>
            </a:r>
          </a:p>
          <a:p>
            <a:pPr algn="just"/>
            <a:endParaRPr lang="en-GB" dirty="0" smtClean="0"/>
          </a:p>
          <a:p>
            <a:pPr marL="0" indent="0" algn="just"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312450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Defining Emotional Intelligence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en-GB" dirty="0"/>
              <a:t>T</a:t>
            </a:r>
            <a:r>
              <a:rPr lang="en-GB" dirty="0" smtClean="0"/>
              <a:t>he </a:t>
            </a:r>
            <a:r>
              <a:rPr lang="en-GB" dirty="0"/>
              <a:t>ability to </a:t>
            </a:r>
            <a:r>
              <a:rPr lang="en-GB" u="sng" dirty="0"/>
              <a:t>monitor</a:t>
            </a:r>
            <a:r>
              <a:rPr lang="en-GB" dirty="0"/>
              <a:t> one's own and others' </a:t>
            </a:r>
            <a:r>
              <a:rPr lang="en-GB" u="sng" dirty="0"/>
              <a:t>feelings</a:t>
            </a:r>
            <a:r>
              <a:rPr lang="en-GB" dirty="0"/>
              <a:t> and </a:t>
            </a:r>
            <a:r>
              <a:rPr lang="en-GB" u="sng" dirty="0"/>
              <a:t>emotions</a:t>
            </a:r>
            <a:r>
              <a:rPr lang="en-GB" dirty="0"/>
              <a:t>, to </a:t>
            </a:r>
            <a:r>
              <a:rPr lang="en-GB" u="sng" dirty="0"/>
              <a:t>discriminate</a:t>
            </a:r>
            <a:r>
              <a:rPr lang="en-GB" dirty="0"/>
              <a:t> among them and to </a:t>
            </a:r>
            <a:r>
              <a:rPr lang="en-GB" u="sng" dirty="0"/>
              <a:t>use</a:t>
            </a:r>
            <a:r>
              <a:rPr lang="en-GB" dirty="0"/>
              <a:t> this information to guide one's thinking and actions” </a:t>
            </a:r>
            <a:r>
              <a:rPr lang="en-GB" dirty="0" smtClean="0"/>
              <a:t>(</a:t>
            </a:r>
            <a:r>
              <a:rPr lang="en-GB" dirty="0" err="1" smtClean="0"/>
              <a:t>Salovey</a:t>
            </a:r>
            <a:r>
              <a:rPr lang="en-GB" dirty="0" smtClean="0"/>
              <a:t> and Mayer, 1990)</a:t>
            </a:r>
          </a:p>
          <a:p>
            <a:pPr algn="just"/>
            <a:endParaRPr lang="en-GB" u="sng" dirty="0" smtClean="0"/>
          </a:p>
          <a:p>
            <a:pPr algn="just"/>
            <a:r>
              <a:rPr lang="en-GB" dirty="0"/>
              <a:t>The ability of the person to </a:t>
            </a:r>
            <a:r>
              <a:rPr lang="en-GB" u="sng" dirty="0"/>
              <a:t>recognize</a:t>
            </a:r>
            <a:r>
              <a:rPr lang="en-GB" dirty="0"/>
              <a:t> and </a:t>
            </a:r>
            <a:r>
              <a:rPr lang="en-GB" u="sng" dirty="0"/>
              <a:t>express</a:t>
            </a:r>
            <a:r>
              <a:rPr lang="en-GB" dirty="0"/>
              <a:t> emotion, </a:t>
            </a:r>
            <a:r>
              <a:rPr lang="en-GB" u="sng" dirty="0"/>
              <a:t>assimilate</a:t>
            </a:r>
            <a:r>
              <a:rPr lang="en-GB" dirty="0"/>
              <a:t> emotion in thought, understand and reason with emotion, and </a:t>
            </a:r>
            <a:r>
              <a:rPr lang="en-GB" u="sng" dirty="0"/>
              <a:t>regulate </a:t>
            </a:r>
            <a:r>
              <a:rPr lang="en-GB" dirty="0"/>
              <a:t>emotion in </a:t>
            </a:r>
            <a:r>
              <a:rPr lang="en-GB" dirty="0" smtClean="0"/>
              <a:t>yourself </a:t>
            </a:r>
            <a:r>
              <a:rPr lang="en-GB" dirty="0"/>
              <a:t>and </a:t>
            </a:r>
            <a:r>
              <a:rPr lang="en-GB" dirty="0" smtClean="0"/>
              <a:t>others (Mayer, Caruso and </a:t>
            </a:r>
            <a:r>
              <a:rPr lang="en-GB" dirty="0" err="1" smtClean="0"/>
              <a:t>Salovey</a:t>
            </a:r>
            <a:r>
              <a:rPr lang="en-GB" dirty="0" smtClean="0"/>
              <a:t>, 2016)</a:t>
            </a:r>
          </a:p>
          <a:p>
            <a:pPr marL="0" indent="0" algn="just">
              <a:buNone/>
            </a:pP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6252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Emotional Intelligence-key message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dirty="0" smtClean="0"/>
              <a:t>Everyone must </a:t>
            </a:r>
            <a:r>
              <a:rPr lang="en-GB" dirty="0"/>
              <a:t>learn how to understand and manage emotions in themselves and others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r>
              <a:rPr lang="en-GB" dirty="0"/>
              <a:t>Being able  to effectively manage ourselves and our relationships with others.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2730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Activity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Complete the checklist on Moodle</a:t>
            </a:r>
          </a:p>
          <a:p>
            <a:endParaRPr lang="en-GB" dirty="0"/>
          </a:p>
          <a:p>
            <a:r>
              <a:rPr lang="en-GB" dirty="0" smtClean="0"/>
              <a:t>Be prepared to share your answers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2609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/>
              <a:t>Activity </a:t>
            </a:r>
            <a:endParaRPr lang="en-US" altLang="en-US" dirty="0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9055" y="1266970"/>
            <a:ext cx="10058399" cy="4525962"/>
          </a:xfrm>
        </p:spPr>
        <p:txBody>
          <a:bodyPr>
            <a:normAutofit/>
          </a:bodyPr>
          <a:lstStyle/>
          <a:p>
            <a:r>
              <a:rPr lang="en-GB" dirty="0" smtClean="0"/>
              <a:t>Why </a:t>
            </a:r>
            <a:r>
              <a:rPr lang="en-GB" dirty="0"/>
              <a:t>do you think it is would be helpful to be emotionally intelligent?</a:t>
            </a:r>
          </a:p>
          <a:p>
            <a:endParaRPr lang="en-GB" dirty="0"/>
          </a:p>
          <a:p>
            <a:r>
              <a:rPr lang="en-GB" dirty="0"/>
              <a:t>Is it something you have, you are born with?</a:t>
            </a:r>
          </a:p>
          <a:p>
            <a:endParaRPr lang="en-GB" dirty="0"/>
          </a:p>
          <a:p>
            <a:r>
              <a:rPr lang="en-GB" dirty="0"/>
              <a:t>Can you develop this ability?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5426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Benefits of Emotional Intelligence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7558" y="1238211"/>
            <a:ext cx="8316228" cy="4188031"/>
          </a:xfrm>
        </p:spPr>
      </p:pic>
    </p:spTree>
    <p:extLst>
      <p:ext uri="{BB962C8B-B14F-4D97-AF65-F5344CB8AC3E}">
        <p14:creationId xmlns:p14="http://schemas.microsoft.com/office/powerpoint/2010/main" val="2624957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99925" y="1511166"/>
            <a:ext cx="7295948" cy="4042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2976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1547</TotalTime>
  <Words>764</Words>
  <Application>Microsoft Office PowerPoint</Application>
  <PresentationFormat>Widescreen</PresentationFormat>
  <Paragraphs>127</Paragraphs>
  <Slides>26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4" baseType="lpstr">
      <vt:lpstr>MS PGothic</vt:lpstr>
      <vt:lpstr>Arial</vt:lpstr>
      <vt:lpstr>Calibri</vt:lpstr>
      <vt:lpstr>Myriad Pro</vt:lpstr>
      <vt:lpstr>Times New Roman</vt:lpstr>
      <vt:lpstr>Wingdings</vt:lpstr>
      <vt:lpstr>Wingdings 2</vt:lpstr>
      <vt:lpstr>20140311PresentationUWTSDTemplate</vt:lpstr>
      <vt:lpstr> BA Leadership and Management Skills for the Workplace   Developing Emotional Intelligence Skills for the Workplace  (BMSW6106) Session 1 Module Induction </vt:lpstr>
      <vt:lpstr>In this session we will…..</vt:lpstr>
      <vt:lpstr>Getting to know ourselves</vt:lpstr>
      <vt:lpstr>Classroom code of conduct</vt:lpstr>
      <vt:lpstr>Module Overview</vt:lpstr>
      <vt:lpstr>Activity</vt:lpstr>
      <vt:lpstr>Aims and Learning Outcomes</vt:lpstr>
      <vt:lpstr>Scheme of Work</vt:lpstr>
      <vt:lpstr>Assessment</vt:lpstr>
      <vt:lpstr>PowerPoint Presentation</vt:lpstr>
      <vt:lpstr> BA Leadership and Management Skills for the Workplace  Developing Emotional Intelligence Skills for the Workplace  (BMSW6106) Emotional Intelligence </vt:lpstr>
      <vt:lpstr>In this session </vt:lpstr>
      <vt:lpstr>Emotions </vt:lpstr>
      <vt:lpstr>Activity </vt:lpstr>
      <vt:lpstr>PowerPoint Presentation</vt:lpstr>
      <vt:lpstr> Activity </vt:lpstr>
      <vt:lpstr>Activity </vt:lpstr>
      <vt:lpstr>Emotional Intelligence: What is it? </vt:lpstr>
      <vt:lpstr>Defining “Emotional Intelligence”</vt:lpstr>
      <vt:lpstr>Defining Emotional Intelligence </vt:lpstr>
      <vt:lpstr>Defining Emotional Intelligence </vt:lpstr>
      <vt:lpstr>Emotional Intelligence-key message</vt:lpstr>
      <vt:lpstr>Activity </vt:lpstr>
      <vt:lpstr>Activity </vt:lpstr>
      <vt:lpstr>Benefits of Emotional Intelligence </vt:lpstr>
      <vt:lpstr>PowerPoint Presentation</vt:lpstr>
    </vt:vector>
  </TitlesOfParts>
  <Company>MMU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 Leadership and Management Skills for the Workplace   Developing Emotional Intelligence Skills for the Workplace  (BMSW6106) Session 1 Induction to the Module</dc:title>
  <dc:creator>Tarila Zuofa</dc:creator>
  <cp:lastModifiedBy>Tarila Zuofa</cp:lastModifiedBy>
  <cp:revision>24</cp:revision>
  <dcterms:created xsi:type="dcterms:W3CDTF">2020-05-08T19:13:44Z</dcterms:created>
  <dcterms:modified xsi:type="dcterms:W3CDTF">2020-05-10T08:10:04Z</dcterms:modified>
</cp:coreProperties>
</file>