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4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49" autoAdjust="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BF054-D1AB-49DB-9D66-46ABC17EBCAA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2EC8A-07DB-415A-8975-857D48D70C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91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2EC8A-07DB-415A-8975-857D48D70C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869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2EC8A-07DB-415A-8975-857D48D70C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574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2EC8A-07DB-415A-8975-857D48D70C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26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2EC8A-07DB-415A-8975-857D48D70C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35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2EC8A-07DB-415A-8975-857D48D70C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316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2EC8A-07DB-415A-8975-857D48D70C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382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2EC8A-07DB-415A-8975-857D48D70C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62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59843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60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0201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165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7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795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08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510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770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74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0881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7197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142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876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417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5208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114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A0A54D-547A-4157-96A9-F9C17DBDFF02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22CCF-E601-4A01-A60A-3B7C0B5792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6611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19" r:id="rId1"/>
    <p:sldLayoutId id="2147484220" r:id="rId2"/>
    <p:sldLayoutId id="2147484221" r:id="rId3"/>
    <p:sldLayoutId id="2147484222" r:id="rId4"/>
    <p:sldLayoutId id="2147484223" r:id="rId5"/>
    <p:sldLayoutId id="2147484224" r:id="rId6"/>
    <p:sldLayoutId id="2147484225" r:id="rId7"/>
    <p:sldLayoutId id="2147484226" r:id="rId8"/>
    <p:sldLayoutId id="2147484227" r:id="rId9"/>
    <p:sldLayoutId id="2147484228" r:id="rId10"/>
    <p:sldLayoutId id="2147484229" r:id="rId11"/>
    <p:sldLayoutId id="2147484230" r:id="rId12"/>
    <p:sldLayoutId id="2147484231" r:id="rId13"/>
    <p:sldLayoutId id="2147484232" r:id="rId14"/>
    <p:sldLayoutId id="2147484233" r:id="rId15"/>
    <p:sldLayoutId id="2147484234" r:id="rId16"/>
    <p:sldLayoutId id="214748423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tzmuseum.cam.ac.uk/pharos/collection_pages/ancient_pages/E.1.1823/TXT_BR_PDC-E.1.1823.html" TargetMode="External"/><Relationship Id="rId13" Type="http://schemas.openxmlformats.org/officeDocument/2006/relationships/hyperlink" Target="https://www.jstor.org/stable/40000469" TargetMode="External"/><Relationship Id="rId3" Type="http://schemas.openxmlformats.org/officeDocument/2006/relationships/hyperlink" Target="https://www.britannica.com/biography/Herodotus-Greek-historian" TargetMode="External"/><Relationship Id="rId7" Type="http://schemas.openxmlformats.org/officeDocument/2006/relationships/hyperlink" Target="https://www.theguardian.com/artanddesign/2009/may/07/nefertiti-bust-berlin-egypt-authenticity" TargetMode="External"/><Relationship Id="rId12" Type="http://schemas.openxmlformats.org/officeDocument/2006/relationships/hyperlink" Target="https://en.wikipedia.org/wiki/Egyptian_nationalis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britishmuseum.org/everything-you-ever-wanted-to-know-about-the-rosetta-stone/" TargetMode="External"/><Relationship Id="rId11" Type="http://schemas.openxmlformats.org/officeDocument/2006/relationships/hyperlink" Target="https://www.academia.edu/19750156/Egyptomania_in_Antiquity_and_in_Modern_World_Literature._Imaginary_Intercultural_Context_and_Mentality" TargetMode="External"/><Relationship Id="rId5" Type="http://schemas.openxmlformats.org/officeDocument/2006/relationships/hyperlink" Target="https://www.bbc.co.uk/programmes/w3cswptk" TargetMode="External"/><Relationship Id="rId10" Type="http://schemas.openxmlformats.org/officeDocument/2006/relationships/hyperlink" Target="http://www.romehistory.co.uk/7-constantine/index.html" TargetMode="External"/><Relationship Id="rId4" Type="http://schemas.openxmlformats.org/officeDocument/2006/relationships/hyperlink" Target="https://www.theguardian.com/books/booksblog/2019/jul/19/should-books-include-credits-like-films" TargetMode="External"/><Relationship Id="rId9" Type="http://schemas.openxmlformats.org/officeDocument/2006/relationships/hyperlink" Target="https://giphy.com/explore/tutankhamu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0B6BD-83A0-4A88-A0F5-E30EA576F6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453132"/>
            <a:ext cx="9448800" cy="1825096"/>
          </a:xfrm>
        </p:spPr>
        <p:txBody>
          <a:bodyPr/>
          <a:lstStyle/>
          <a:p>
            <a:pPr algn="ctr"/>
            <a:r>
              <a:rPr lang="en-GB" dirty="0"/>
              <a:t>Uses and Abuses of Tutankhamun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8AD547-CD56-4D22-A818-985FADF1B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632200"/>
            <a:ext cx="9448800" cy="182509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Melisa Pak </a:t>
            </a:r>
          </a:p>
          <a:p>
            <a:pPr algn="ctr"/>
            <a:r>
              <a:rPr lang="en-GB" dirty="0"/>
              <a:t>1701689  </a:t>
            </a:r>
          </a:p>
          <a:p>
            <a:pPr algn="ctr"/>
            <a:r>
              <a:rPr lang="en-GB" dirty="0"/>
              <a:t>10/11/2019</a:t>
            </a:r>
          </a:p>
        </p:txBody>
      </p:sp>
    </p:spTree>
    <p:extLst>
      <p:ext uri="{BB962C8B-B14F-4D97-AF65-F5344CB8AC3E}">
        <p14:creationId xmlns:p14="http://schemas.microsoft.com/office/powerpoint/2010/main" val="1446123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A6853-7643-4738-AFD5-47E57B5F6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080" y="272004"/>
            <a:ext cx="8610600" cy="1293028"/>
          </a:xfrm>
        </p:spPr>
        <p:txBody>
          <a:bodyPr/>
          <a:lstStyle/>
          <a:p>
            <a:r>
              <a:rPr lang="en-GB" dirty="0"/>
              <a:t>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60FF1-437A-4DEA-94DA-00BEEA2EA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223" y="1191620"/>
            <a:ext cx="10820400" cy="472226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Types of Sources 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/>
              <a:t>Secondary Sources 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/>
              <a:t>Primary Sources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dirty="0"/>
              <a:t>Tutankhamun Treasures of the Golden Pharaoh, 2019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5537F90-8253-49CA-B0D9-ECFEEE0770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7280668"/>
              </p:ext>
            </p:extLst>
          </p:nvPr>
        </p:nvGraphicFramePr>
        <p:xfrm>
          <a:off x="5572125" y="3085439"/>
          <a:ext cx="7424202" cy="2887714"/>
        </p:xfrm>
        <a:graphic>
          <a:graphicData uri="http://schemas.openxmlformats.org/drawingml/2006/table">
            <a:tbl>
              <a:tblPr firstRow="1" firstCol="1" bandRow="1"/>
              <a:tblGrid>
                <a:gridCol w="3712101">
                  <a:extLst>
                    <a:ext uri="{9D8B030D-6E8A-4147-A177-3AD203B41FA5}">
                      <a16:colId xmlns:a16="http://schemas.microsoft.com/office/drawing/2014/main" val="2934381134"/>
                    </a:ext>
                  </a:extLst>
                </a:gridCol>
                <a:gridCol w="3712101">
                  <a:extLst>
                    <a:ext uri="{9D8B030D-6E8A-4147-A177-3AD203B41FA5}">
                      <a16:colId xmlns:a16="http://schemas.microsoft.com/office/drawing/2014/main" val="2215018377"/>
                    </a:ext>
                  </a:extLst>
                </a:gridCol>
              </a:tblGrid>
              <a:tr h="3518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Inclusion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b="1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Exclusion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729994"/>
                  </a:ext>
                </a:extLst>
              </a:tr>
              <a:tr h="3518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Egyptomania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Not peer reviewed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86412622"/>
                  </a:ext>
                </a:extLst>
              </a:tr>
              <a:tr h="3518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Antiquities in Egypt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Not accessible in English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6860600"/>
                  </a:ext>
                </a:extLst>
              </a:tr>
              <a:tr h="44297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Tutmania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Published by any scholar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8043562"/>
                  </a:ext>
                </a:extLst>
              </a:tr>
              <a:tr h="3518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Needs to be published in English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Not academic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888032"/>
                  </a:ext>
                </a:extLst>
              </a:tr>
              <a:tr h="3518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Peer reviewed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Older than?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005884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Published by relevant academic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Not about Egypt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5875881"/>
                  </a:ext>
                </a:extLst>
              </a:tr>
              <a:tr h="3518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Date?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886018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81055ACE-200E-4369-BD65-D4CAA9A26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223" y="3179953"/>
            <a:ext cx="4754110" cy="28524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495D95-05EA-4169-8649-02FE4B3CEF2C}"/>
              </a:ext>
            </a:extLst>
          </p:cNvPr>
          <p:cNvSpPr txBox="1"/>
          <p:nvPr/>
        </p:nvSpPr>
        <p:spPr>
          <a:xfrm>
            <a:off x="495223" y="6350000"/>
            <a:ext cx="5837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Books on a bookshelf (Barnett, 2019)</a:t>
            </a:r>
          </a:p>
        </p:txBody>
      </p:sp>
    </p:spTree>
    <p:extLst>
      <p:ext uri="{BB962C8B-B14F-4D97-AF65-F5344CB8AC3E}">
        <p14:creationId xmlns:p14="http://schemas.microsoft.com/office/powerpoint/2010/main" val="429129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BCDD7-C789-4584-81E6-7F3950A88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864" y="369174"/>
            <a:ext cx="11044136" cy="1293028"/>
          </a:xfrm>
        </p:spPr>
        <p:txBody>
          <a:bodyPr/>
          <a:lstStyle/>
          <a:p>
            <a:pPr algn="l"/>
            <a:r>
              <a:rPr lang="en-GB" dirty="0"/>
              <a:t>What were westerners doing in Egypt?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203C8-D066-4041-B1B3-A5E34763F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Classical Rome and Greece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European Rivalry (French vs British)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F3F2DA-745B-41F0-8253-32DE184065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471" y="2057400"/>
            <a:ext cx="2423211" cy="39929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9DAA18-8FBC-4EC8-8F1F-2F3DCD4A14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318" y="3429000"/>
            <a:ext cx="4318000" cy="24288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96FF73-37E8-4F1E-AED4-8653B0BB5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7435" y="2222073"/>
            <a:ext cx="2807887" cy="37414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BE0BF0-C277-452B-A853-7552C1A50970}"/>
              </a:ext>
            </a:extLst>
          </p:cNvPr>
          <p:cNvSpPr txBox="1"/>
          <p:nvPr/>
        </p:nvSpPr>
        <p:spPr>
          <a:xfrm>
            <a:off x="8923866" y="6326221"/>
            <a:ext cx="3268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Herodotus (</a:t>
            </a:r>
            <a:r>
              <a:rPr lang="en-GB" dirty="0" err="1"/>
              <a:t>Augustyn</a:t>
            </a:r>
            <a:r>
              <a:rPr lang="en-GB" dirty="0"/>
              <a:t>, 2019)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F9081-8946-4DC4-98DC-3809DEC61797}"/>
              </a:ext>
            </a:extLst>
          </p:cNvPr>
          <p:cNvSpPr txBox="1"/>
          <p:nvPr/>
        </p:nvSpPr>
        <p:spPr>
          <a:xfrm>
            <a:off x="6087895" y="6114712"/>
            <a:ext cx="2566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Emperor Constantine II (Rome History N.D)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72A6C5-DF1D-4864-82ED-64A85D738808}"/>
              </a:ext>
            </a:extLst>
          </p:cNvPr>
          <p:cNvSpPr txBox="1"/>
          <p:nvPr/>
        </p:nvSpPr>
        <p:spPr>
          <a:xfrm>
            <a:off x="423333" y="6050332"/>
            <a:ext cx="4535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Napoleon (BBC 2019)</a:t>
            </a:r>
          </a:p>
        </p:txBody>
      </p:sp>
    </p:spTree>
    <p:extLst>
      <p:ext uri="{BB962C8B-B14F-4D97-AF65-F5344CB8AC3E}">
        <p14:creationId xmlns:p14="http://schemas.microsoft.com/office/powerpoint/2010/main" val="411402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47D9B-12FF-4308-84AF-3FB1AE481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Classical  Greece and Rome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4FFB0-BA15-4857-ACCC-66E589187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121" y="2788537"/>
            <a:ext cx="4648200" cy="4024125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b="1" u="sng" dirty="0"/>
              <a:t>Greeks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Herodotus’s visit to Egypt in 450 BC (</a:t>
            </a:r>
            <a:r>
              <a:rPr lang="en-GB" sz="2000" dirty="0" err="1"/>
              <a:t>Tatomir</a:t>
            </a:r>
            <a:r>
              <a:rPr lang="en-GB" sz="2000" dirty="0"/>
              <a:t> 2015, 571)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Greeks gained knowledge and wisdom from the Egyptians (</a:t>
            </a:r>
            <a:r>
              <a:rPr lang="en-GB" sz="2000" dirty="0" err="1"/>
              <a:t>Tatomir</a:t>
            </a:r>
            <a:r>
              <a:rPr lang="en-GB" sz="2000" dirty="0"/>
              <a:t> 2015, 574)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dirty="0"/>
              <a:t>Fascination with antiquity and wonders (</a:t>
            </a:r>
            <a:r>
              <a:rPr lang="en-GB" sz="2000" dirty="0" err="1"/>
              <a:t>Tatomir</a:t>
            </a:r>
            <a:r>
              <a:rPr lang="en-GB" sz="2000" dirty="0"/>
              <a:t> 2015, 572)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D16C72-DBB4-4DEC-98C5-98765BC8147D}"/>
              </a:ext>
            </a:extLst>
          </p:cNvPr>
          <p:cNvSpPr txBox="1"/>
          <p:nvPr/>
        </p:nvSpPr>
        <p:spPr>
          <a:xfrm>
            <a:off x="7116679" y="2788537"/>
            <a:ext cx="464820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Romans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/>
              <a:t>Fear of foreign cults/religion (</a:t>
            </a:r>
            <a:r>
              <a:rPr lang="en-GB" sz="2000" dirty="0" err="1"/>
              <a:t>Tatomir</a:t>
            </a:r>
            <a:r>
              <a:rPr lang="en-GB" sz="2000" dirty="0"/>
              <a:t> 2015, 576)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/>
              <a:t>Interest in the Egyptians ideas of death and the afterlife (Bell 2010, 4)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/>
              <a:t>Emperor Constantine II (</a:t>
            </a:r>
            <a:r>
              <a:rPr lang="en-GB" sz="2000" dirty="0" err="1"/>
              <a:t>Tatomir</a:t>
            </a:r>
            <a:r>
              <a:rPr lang="en-GB" sz="2000" dirty="0"/>
              <a:t> 2015, 575)</a:t>
            </a:r>
          </a:p>
        </p:txBody>
      </p:sp>
    </p:spTree>
    <p:extLst>
      <p:ext uri="{BB962C8B-B14F-4D97-AF65-F5344CB8AC3E}">
        <p14:creationId xmlns:p14="http://schemas.microsoft.com/office/powerpoint/2010/main" val="357967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84A9D-E7C1-4F15-A657-C82C0499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European Rivalry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5DE87-7C46-459F-8E86-EB4F7B34F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423159"/>
            <a:ext cx="10820400" cy="38438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1798 Napoleons expedition to Egypt (Bell 2010, 7; Wood 1998, 189)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1799 discovery of the Rosetta stone (Wood 1998, 190)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1817 discovery of </a:t>
            </a:r>
            <a:r>
              <a:rPr lang="en-GB" dirty="0" err="1"/>
              <a:t>Ramessess</a:t>
            </a:r>
            <a:r>
              <a:rPr lang="en-GB" dirty="0"/>
              <a:t> II colossal head (Fitzwilliam Museum, N.D.)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1822 Published decipherment of the Rosetta stone (British Museum, 2017)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1858 Frenchman Auguste Mariette appointed head of The Egyptian Antiquity Services (Brewer 2007, 9; Janot 2010, 63)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1912 discovery of Nefertiti’s bust (Connolly, 2009)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06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25D67-766D-4E82-A817-FD9300571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- pharaonism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A9823-627A-453C-BA59-D9024D4F4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277687"/>
            <a:ext cx="5857875" cy="40241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Egypt gaining back their nationalism (Wood 1998, 181)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Wafd and Liberal Constitutionalists  (</a:t>
            </a:r>
            <a:r>
              <a:rPr lang="en-GB" dirty="0" err="1"/>
              <a:t>Colla</a:t>
            </a:r>
            <a:r>
              <a:rPr lang="en-GB" dirty="0"/>
              <a:t> 2007, 275)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An ideology for Egypt in the 1920’s and 1930’s (</a:t>
            </a:r>
            <a:r>
              <a:rPr lang="en-GB" dirty="0" err="1"/>
              <a:t>Colla</a:t>
            </a:r>
            <a:r>
              <a:rPr lang="en-GB" dirty="0"/>
              <a:t> 2007, 275)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5B1374-0089-467D-AAE6-BC3906EE05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900" y="2851387"/>
            <a:ext cx="4305300" cy="28767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674C68-F1B9-455D-82E8-A7C533BA4E25}"/>
              </a:ext>
            </a:extLst>
          </p:cNvPr>
          <p:cNvSpPr txBox="1"/>
          <p:nvPr/>
        </p:nvSpPr>
        <p:spPr>
          <a:xfrm>
            <a:off x="6988629" y="5706687"/>
            <a:ext cx="4942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Egyptian Nationalism Flag (Wikipedia, 2019)</a:t>
            </a:r>
          </a:p>
        </p:txBody>
      </p:sp>
    </p:spTree>
    <p:extLst>
      <p:ext uri="{BB962C8B-B14F-4D97-AF65-F5344CB8AC3E}">
        <p14:creationId xmlns:p14="http://schemas.microsoft.com/office/powerpoint/2010/main" val="300852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48A66-3F67-4159-A1A9-D124B8FB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44918"/>
            <a:ext cx="8610600" cy="1293028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C01E7-61E1-47B2-B12B-68DD3FA44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69502"/>
            <a:ext cx="10820400" cy="40241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Classical Rome and Greece showed curiosity about Egypt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French and British were in the lead with European rivalry of Egyptian antiquities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Demonstration of political and international rivalry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Artefacts being used as a political tool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Exploitation of artefacts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Political prestige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Pharaonism</a:t>
            </a:r>
          </a:p>
        </p:txBody>
      </p:sp>
      <p:pic>
        <p:nvPicPr>
          <p:cNvPr id="8" name="Picture 7" descr="A picture containing yellow&#10;&#10;Description automatically generated">
            <a:extLst>
              <a:ext uri="{FF2B5EF4-FFF2-40B4-BE49-F238E27FC236}">
                <a16:creationId xmlns:a16="http://schemas.microsoft.com/office/drawing/2014/main" id="{9A19B078-891C-4A72-9151-0813813EB5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1872" y="3191256"/>
            <a:ext cx="2575560" cy="3090672"/>
          </a:xfrm>
          <a:prstGeom prst="rect">
            <a:avLst/>
          </a:prstGeom>
        </p:spPr>
      </p:pic>
      <p:sp>
        <p:nvSpPr>
          <p:cNvPr id="9" name="Frame 8">
            <a:extLst>
              <a:ext uri="{FF2B5EF4-FFF2-40B4-BE49-F238E27FC236}">
                <a16:creationId xmlns:a16="http://schemas.microsoft.com/office/drawing/2014/main" id="{7276C5B3-22BC-4260-95C4-FFB209F314D6}"/>
              </a:ext>
            </a:extLst>
          </p:cNvPr>
          <p:cNvSpPr/>
          <p:nvPr/>
        </p:nvSpPr>
        <p:spPr>
          <a:xfrm>
            <a:off x="8881872" y="3191256"/>
            <a:ext cx="2624328" cy="3090672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0832CB-2F27-45AA-81AD-0B484F5517D4}"/>
              </a:ext>
            </a:extLst>
          </p:cNvPr>
          <p:cNvSpPr txBox="1"/>
          <p:nvPr/>
        </p:nvSpPr>
        <p:spPr>
          <a:xfrm>
            <a:off x="8547571" y="6003112"/>
            <a:ext cx="3292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Tutankhamun (</a:t>
            </a:r>
            <a:r>
              <a:rPr lang="en-GB" dirty="0" err="1"/>
              <a:t>Giphy</a:t>
            </a:r>
            <a:r>
              <a:rPr lang="en-GB" dirty="0"/>
              <a:t>, N.D)</a:t>
            </a:r>
          </a:p>
        </p:txBody>
      </p:sp>
    </p:spTree>
    <p:extLst>
      <p:ext uri="{BB962C8B-B14F-4D97-AF65-F5344CB8AC3E}">
        <p14:creationId xmlns:p14="http://schemas.microsoft.com/office/powerpoint/2010/main" val="111916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8DD46-221C-4646-ABB6-4683D25E7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225635"/>
            <a:ext cx="8610600" cy="82736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45ADA6-A255-44A4-9077-EF6DF93D8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484243"/>
            <a:ext cx="11887200" cy="5717965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3500" dirty="0" err="1"/>
              <a:t>Augustyn</a:t>
            </a:r>
            <a:r>
              <a:rPr lang="en-GB" sz="3500" dirty="0"/>
              <a:t>, A. (2019) Herodotus. Available at: </a:t>
            </a:r>
            <a:r>
              <a:rPr lang="en-GB" sz="3500" u="sng" dirty="0">
                <a:hlinkClick r:id="rId3"/>
              </a:rPr>
              <a:t>https://www.britannica.com/biography/Herodotus-Greek-historian</a:t>
            </a:r>
            <a:r>
              <a:rPr lang="en-GB" sz="3500" dirty="0"/>
              <a:t> [Accessed: 01/12/19]</a:t>
            </a:r>
          </a:p>
          <a:p>
            <a:pPr marL="0" indent="0">
              <a:buNone/>
            </a:pPr>
            <a:r>
              <a:rPr lang="en-GB" sz="3500" dirty="0"/>
              <a:t>Barnett, D. (2019) Should books include credits like films? [online]. [Accessed 01/12/2019]. Available at: </a:t>
            </a:r>
            <a:r>
              <a:rPr lang="en-GB" sz="3500" u="sng" dirty="0">
                <a:hlinkClick r:id="rId4"/>
              </a:rPr>
              <a:t>https://www.theguardian.com/books/booksblog/2019/jul/19/should-books-include-credits-like-films</a:t>
            </a:r>
            <a:r>
              <a:rPr lang="en-GB" sz="3500" dirty="0"/>
              <a:t> </a:t>
            </a:r>
          </a:p>
          <a:p>
            <a:pPr marL="0" indent="0">
              <a:buNone/>
            </a:pPr>
            <a:r>
              <a:rPr lang="en-GB" sz="3500" dirty="0"/>
              <a:t>BBC. (2019) Napoleon: From empire to exile. [online]. [Accessed 01/12/2019]. Available at: </a:t>
            </a:r>
            <a:r>
              <a:rPr lang="en-GB" sz="3500" u="sng" dirty="0">
                <a:hlinkClick r:id="rId5"/>
              </a:rPr>
              <a:t>https://www.bbc.co.uk/programmes/w3cswptk</a:t>
            </a:r>
            <a:r>
              <a:rPr lang="en-GB" sz="3500" dirty="0"/>
              <a:t> </a:t>
            </a:r>
          </a:p>
          <a:p>
            <a:pPr marL="0" indent="0">
              <a:buNone/>
            </a:pPr>
            <a:r>
              <a:rPr lang="en-GB" sz="3500" dirty="0"/>
              <a:t>Bell, T. (2010) </a:t>
            </a:r>
            <a:r>
              <a:rPr lang="en-GB" sz="3500" i="1" dirty="0"/>
              <a:t>The Western Perception of Ancient Egypt: The Discovery, Spectacle and Exposition of King Tutankhamun</a:t>
            </a:r>
            <a:r>
              <a:rPr lang="en-GB" sz="3500" dirty="0"/>
              <a:t>. Unpublished PhD thesis, Newman University.</a:t>
            </a:r>
          </a:p>
          <a:p>
            <a:pPr marL="0" indent="0">
              <a:buNone/>
            </a:pPr>
            <a:r>
              <a:rPr lang="en-GB" sz="3500" dirty="0"/>
              <a:t>Brewer, D. J. &amp; Teeter, E. (2007) </a:t>
            </a:r>
            <a:r>
              <a:rPr lang="en-GB" sz="3500" i="1" dirty="0"/>
              <a:t>Egypt and the Egyptians.</a:t>
            </a:r>
            <a:r>
              <a:rPr lang="en-GB" sz="3500" dirty="0"/>
              <a:t> 2</a:t>
            </a:r>
            <a:r>
              <a:rPr lang="en-GB" sz="3500" baseline="30000" dirty="0"/>
              <a:t>nd</a:t>
            </a:r>
            <a:r>
              <a:rPr lang="en-GB" sz="3500" dirty="0"/>
              <a:t> ed. Cambridge: Cambridge University Press. </a:t>
            </a:r>
          </a:p>
          <a:p>
            <a:pPr marL="0" indent="0">
              <a:buNone/>
            </a:pPr>
            <a:r>
              <a:rPr lang="en-GB" sz="3500" dirty="0"/>
              <a:t>British Museum (2017) Everything you ever wanted to know about the Rosetta Stone. Available at </a:t>
            </a:r>
            <a:r>
              <a:rPr lang="en-GB" sz="3500" u="sng" dirty="0">
                <a:hlinkClick r:id="rId6"/>
              </a:rPr>
              <a:t>https://blog.britishmuseum.org/everything-you-ever-wanted-to-know-about-the-rosetta-stone/</a:t>
            </a:r>
            <a:r>
              <a:rPr lang="en-GB" sz="3500" dirty="0"/>
              <a:t>  </a:t>
            </a:r>
          </a:p>
          <a:p>
            <a:pPr marL="0" indent="0">
              <a:buNone/>
            </a:pPr>
            <a:r>
              <a:rPr lang="en-GB" sz="3500" dirty="0" err="1"/>
              <a:t>Colla</a:t>
            </a:r>
            <a:r>
              <a:rPr lang="en-GB" sz="3500" dirty="0"/>
              <a:t>, E. (2007) </a:t>
            </a:r>
            <a:r>
              <a:rPr lang="en-GB" sz="3500" i="1" dirty="0"/>
              <a:t>Conflicted Antiquities Egyptology, Egyptomania, Egyptian Modernity. </a:t>
            </a:r>
            <a:r>
              <a:rPr lang="en-GB" sz="3500" dirty="0"/>
              <a:t>Durham and London: Duke University Press. </a:t>
            </a:r>
          </a:p>
          <a:p>
            <a:pPr marL="0" indent="0">
              <a:buNone/>
            </a:pPr>
            <a:r>
              <a:rPr lang="en-GB" sz="3500" dirty="0"/>
              <a:t>Connolly, K. (2009) Is this Nefertiti- or a 100-year-old fake? Available at: </a:t>
            </a:r>
            <a:r>
              <a:rPr lang="en-GB" sz="3500" u="sng" dirty="0">
                <a:hlinkClick r:id="rId7"/>
              </a:rPr>
              <a:t>https://www.theguardian.com/artanddesign/2009/may/07/nefertiti-bust-berlin-egypt-authenticity</a:t>
            </a:r>
            <a:r>
              <a:rPr lang="en-GB" sz="3500" dirty="0"/>
              <a:t> [Accessed: 01/12/19]</a:t>
            </a:r>
          </a:p>
          <a:p>
            <a:pPr marL="0" indent="0">
              <a:buNone/>
            </a:pPr>
            <a:r>
              <a:rPr lang="en-GB" sz="3500" dirty="0"/>
              <a:t>Fitzwilliam Museum. (N.D) The Great Belzoni (1778-1823). [online]. [Accessed 04/12/19]. </a:t>
            </a:r>
            <a:r>
              <a:rPr lang="en-GB" sz="3500" dirty="0" err="1"/>
              <a:t>Acailable</a:t>
            </a:r>
            <a:r>
              <a:rPr lang="en-GB" sz="3500" dirty="0"/>
              <a:t> at: </a:t>
            </a:r>
            <a:r>
              <a:rPr lang="en-GB" sz="3500" u="sng" dirty="0">
                <a:hlinkClick r:id="rId8"/>
              </a:rPr>
              <a:t>https://www.fitzmuseum.cam.ac.uk/pharos/collection_pages/ancient_pages/E.1.1823/TXT_BR_PDC-E.1.1823.html</a:t>
            </a:r>
            <a:r>
              <a:rPr lang="en-GB" sz="3500" dirty="0"/>
              <a:t> </a:t>
            </a:r>
          </a:p>
          <a:p>
            <a:pPr marL="0" indent="0">
              <a:buNone/>
            </a:pPr>
            <a:r>
              <a:rPr lang="en-GB" sz="3500" dirty="0" err="1"/>
              <a:t>Giphy</a:t>
            </a:r>
            <a:r>
              <a:rPr lang="en-GB" sz="3500" dirty="0"/>
              <a:t>. (N.D) Tutankhamun GIFs. [online]. [Accessed 03/12/2019]. Available at: </a:t>
            </a:r>
            <a:r>
              <a:rPr lang="en-GB" sz="3500" u="sng" dirty="0">
                <a:hlinkClick r:id="rId9"/>
              </a:rPr>
              <a:t>https://giphy.com/explore/tutankhamun</a:t>
            </a:r>
            <a:r>
              <a:rPr lang="en-GB" sz="3500" dirty="0"/>
              <a:t> </a:t>
            </a:r>
          </a:p>
          <a:p>
            <a:pPr marL="0" indent="0">
              <a:buNone/>
            </a:pPr>
            <a:r>
              <a:rPr lang="en-GB" sz="3500" dirty="0"/>
              <a:t>Janot, F. (2010) </a:t>
            </a:r>
            <a:r>
              <a:rPr lang="en-GB" sz="3500" i="1" dirty="0"/>
              <a:t>The Royal Mummies Immortality in ancient Egypt.</a:t>
            </a:r>
            <a:r>
              <a:rPr lang="en-GB" sz="3500" dirty="0"/>
              <a:t> The American University in Cairo Press. </a:t>
            </a:r>
          </a:p>
          <a:p>
            <a:pPr marL="0" indent="0">
              <a:buNone/>
            </a:pPr>
            <a:r>
              <a:rPr lang="en-GB" sz="3500" dirty="0"/>
              <a:t>Roman History. (N.D] The Roman Dynasties of Rome and Constantinople. [online]. [Accessed 01/12/2019]. Available at: </a:t>
            </a:r>
            <a:r>
              <a:rPr lang="en-GB" sz="3500" u="sng" dirty="0">
                <a:hlinkClick r:id="rId10"/>
              </a:rPr>
              <a:t>http://www.romehistory.co.uk/7-constantine/index.html</a:t>
            </a:r>
            <a:r>
              <a:rPr lang="en-GB" sz="3500" dirty="0"/>
              <a:t> </a:t>
            </a:r>
          </a:p>
          <a:p>
            <a:pPr marL="0" indent="0">
              <a:buNone/>
            </a:pPr>
            <a:r>
              <a:rPr lang="en-GB" sz="3500" dirty="0" err="1"/>
              <a:t>Tatomir</a:t>
            </a:r>
            <a:r>
              <a:rPr lang="en-GB" sz="3500" dirty="0"/>
              <a:t>, R. (2015) ‘Egyptomania in Antiquity and in Modern World Literature. Imaginary, Intercultural context and mentality’, </a:t>
            </a:r>
            <a:r>
              <a:rPr lang="en-GB" sz="3500" i="1" dirty="0"/>
              <a:t>Discourse as a Form of Multiculturalism in Literature and Communication, </a:t>
            </a:r>
            <a:r>
              <a:rPr lang="en-GB" sz="3500" dirty="0"/>
              <a:t>pp, 566-581. </a:t>
            </a:r>
            <a:r>
              <a:rPr lang="en-GB" sz="3500" u="sng" dirty="0">
                <a:hlinkClick r:id="rId11"/>
              </a:rPr>
              <a:t>https://www.academia.edu/19750156/Egyptomania_in_Antiquity_and_in_Modern_World_Literature._Imaginary_Intercultural_Context_and_Mentality</a:t>
            </a:r>
            <a:r>
              <a:rPr lang="en-GB" sz="3500" dirty="0"/>
              <a:t> [Accessed 09/10/19]</a:t>
            </a:r>
          </a:p>
          <a:p>
            <a:pPr marL="0" indent="0">
              <a:buNone/>
            </a:pPr>
            <a:r>
              <a:rPr lang="en-GB" sz="3500" dirty="0"/>
              <a:t>Wikipedia. (2019) Egyptian Nationalism. [online]. [Accessed 04/12/2019]. Available at: </a:t>
            </a:r>
            <a:r>
              <a:rPr lang="en-GB" sz="3500" u="sng" dirty="0">
                <a:hlinkClick r:id="rId12"/>
              </a:rPr>
              <a:t>https://en.wikipedia.org/wiki/Egyptian_nationalism</a:t>
            </a:r>
            <a:r>
              <a:rPr lang="en-GB" sz="3500" dirty="0"/>
              <a:t> </a:t>
            </a:r>
          </a:p>
          <a:p>
            <a:pPr marL="0" indent="0">
              <a:buNone/>
            </a:pPr>
            <a:r>
              <a:rPr lang="en-GB" sz="3500" dirty="0"/>
              <a:t>Wood, M. (1998) ‘The Use of the Pharaonic Past in Modern Egyptian Nationalism’, </a:t>
            </a:r>
            <a:r>
              <a:rPr lang="en-GB" sz="3500" i="1" dirty="0"/>
              <a:t>Journal of the American Research </a:t>
            </a:r>
            <a:r>
              <a:rPr lang="en-GB" sz="3500" i="1" dirty="0" err="1"/>
              <a:t>Center</a:t>
            </a:r>
            <a:r>
              <a:rPr lang="en-GB" sz="3500" i="1" dirty="0"/>
              <a:t> in Egypt, </a:t>
            </a:r>
            <a:r>
              <a:rPr lang="en-GB" sz="3500" dirty="0"/>
              <a:t>35, pp. 179-196 </a:t>
            </a:r>
            <a:r>
              <a:rPr lang="en-GB" sz="3500" u="sng" dirty="0">
                <a:hlinkClick r:id="rId13"/>
              </a:rPr>
              <a:t>https://www.jstor.org/stable/40000469#metadata_info_tab_contents</a:t>
            </a:r>
            <a:r>
              <a:rPr lang="en-GB" sz="3500" dirty="0"/>
              <a:t>, [Accessed 27/07/2019]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8505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1857</TotalTime>
  <Words>964</Words>
  <Application>Microsoft Office PowerPoint</Application>
  <PresentationFormat>Widescreen</PresentationFormat>
  <Paragraphs>86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</vt:lpstr>
      <vt:lpstr>Vapor Trail</vt:lpstr>
      <vt:lpstr>Uses and Abuses of Tutankhamun </vt:lpstr>
      <vt:lpstr>Methodology </vt:lpstr>
      <vt:lpstr>What were westerners doing in Egypt? </vt:lpstr>
      <vt:lpstr>Classical  Greece and Rome</vt:lpstr>
      <vt:lpstr>Modern European Rivalry</vt:lpstr>
      <vt:lpstr>Theory - pharaonism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Melisa Pak</dc:creator>
  <cp:lastModifiedBy>Melisa Pak (1701689)</cp:lastModifiedBy>
  <cp:revision>70</cp:revision>
  <dcterms:created xsi:type="dcterms:W3CDTF">2019-12-01T13:33:19Z</dcterms:created>
  <dcterms:modified xsi:type="dcterms:W3CDTF">2019-12-10T10:56:44Z</dcterms:modified>
</cp:coreProperties>
</file>