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6" d="100"/>
          <a:sy n="76" d="100"/>
        </p:scale>
        <p:origin x="-18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0522FE05-450F-4B49-83A3-70FADDA8FF2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F5346429-AE15-5446-94EE-26AAB21FDC7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Agency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695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Agency:</a:t>
            </a:r>
          </a:p>
          <a:p>
            <a:r>
              <a:rPr lang="en-US" dirty="0" smtClean="0"/>
              <a:t>The capacity to act or the ability to choose.</a:t>
            </a:r>
          </a:p>
          <a:p>
            <a:r>
              <a:rPr lang="en-US" dirty="0" smtClean="0"/>
              <a:t> (Self-determination is seen as a value)</a:t>
            </a:r>
          </a:p>
          <a:p>
            <a:pPr algn="l"/>
            <a:r>
              <a:rPr lang="en-US" dirty="0" smtClean="0"/>
              <a:t>Even though it is connected to biology, agency is thought distinct from physiological drives or impulses, yet it is connected to rationality, thought and the mind.</a:t>
            </a:r>
          </a:p>
          <a:p>
            <a:pPr algn="l"/>
            <a:r>
              <a:rPr lang="en-US" dirty="0" smtClean="0"/>
              <a:t>Using this definition, agency is the sole domain of humanity, and is used to account for change.</a:t>
            </a:r>
            <a:endParaRPr lang="en-US" dirty="0"/>
          </a:p>
        </p:txBody>
      </p:sp>
      <p:pic>
        <p:nvPicPr>
          <p:cNvPr id="6" name="Content Placeholder 5" descr="11-03-2014_theory-workshop-panel-views-human-agency-domination.jpg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84" b="7684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Orthodox definition of Agency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980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Bourdieu (1977)</a:t>
            </a:r>
          </a:p>
          <a:p>
            <a:endParaRPr lang="en-US" dirty="0"/>
          </a:p>
          <a:p>
            <a:r>
              <a:rPr lang="en-US" dirty="0" smtClean="0"/>
              <a:t>Even if people make choices, agency could be conceived of as social because it emerges from the values and meanings that people attribute to their existence.</a:t>
            </a:r>
          </a:p>
          <a:p>
            <a:r>
              <a:rPr lang="en-US" dirty="0" smtClean="0"/>
              <a:t>All </a:t>
            </a:r>
            <a:r>
              <a:rPr lang="en-US" dirty="0" err="1" smtClean="0"/>
              <a:t>behaviour</a:t>
            </a:r>
            <a:r>
              <a:rPr lang="en-US" dirty="0" smtClean="0"/>
              <a:t> is socially constrained and exists within a social structure.</a:t>
            </a:r>
          </a:p>
          <a:p>
            <a:r>
              <a:rPr lang="en-US" dirty="0" smtClean="0"/>
              <a:t>(The social system is your identity because who we are is formed </a:t>
            </a:r>
            <a:r>
              <a:rPr lang="en-US" dirty="0" err="1" smtClean="0"/>
              <a:t>wth</a:t>
            </a:r>
            <a:r>
              <a:rPr lang="en-US" dirty="0" smtClean="0"/>
              <a:t> the system </a:t>
            </a:r>
            <a:r>
              <a:rPr lang="mr-IN" dirty="0" smtClean="0"/>
              <a:t>–</a:t>
            </a:r>
            <a:r>
              <a:rPr lang="en-US" dirty="0" smtClean="0"/>
              <a:t> also see </a:t>
            </a:r>
            <a:r>
              <a:rPr lang="en-US" dirty="0" err="1" smtClean="0"/>
              <a:t>Luhmann</a:t>
            </a:r>
            <a:r>
              <a:rPr lang="en-US" dirty="0" smtClean="0"/>
              <a:t> in </a:t>
            </a:r>
            <a:r>
              <a:rPr lang="en-US" dirty="0" err="1" smtClean="0"/>
              <a:t>Teubner</a:t>
            </a:r>
            <a:r>
              <a:rPr lang="en-US" dirty="0" smtClean="0"/>
              <a:t> 2006)</a:t>
            </a:r>
          </a:p>
        </p:txBody>
      </p:sp>
      <p:pic>
        <p:nvPicPr>
          <p:cNvPr id="5" name="Content Placeholder 4" descr="Screen shot 2015-02-25 at 2.45.26 PM.png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9" r="6639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Agency as Social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363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Numerous challenges to restricted definitions of agency have been made.</a:t>
            </a:r>
          </a:p>
          <a:p>
            <a:r>
              <a:rPr lang="en-US" dirty="0" smtClean="0"/>
              <a:t>e.g.;</a:t>
            </a:r>
          </a:p>
          <a:p>
            <a:r>
              <a:rPr lang="en-US" dirty="0" smtClean="0"/>
              <a:t>Harvey (2005) </a:t>
            </a:r>
            <a:r>
              <a:rPr lang="mr-IN" dirty="0" smtClean="0"/>
              <a:t>–</a:t>
            </a:r>
            <a:r>
              <a:rPr lang="en-US" dirty="0" smtClean="0"/>
              <a:t> things are animated</a:t>
            </a:r>
          </a:p>
          <a:p>
            <a:r>
              <a:rPr lang="en-US" dirty="0" smtClean="0"/>
              <a:t>Bennett  (2010) </a:t>
            </a:r>
            <a:r>
              <a:rPr lang="mr-IN" dirty="0" smtClean="0"/>
              <a:t>–</a:t>
            </a:r>
            <a:r>
              <a:rPr lang="en-US" dirty="0" smtClean="0"/>
              <a:t> thing power</a:t>
            </a:r>
          </a:p>
          <a:p>
            <a:r>
              <a:rPr lang="en-US" dirty="0" err="1" smtClean="0"/>
              <a:t>Malafouris</a:t>
            </a:r>
            <a:r>
              <a:rPr lang="en-US" dirty="0" smtClean="0"/>
              <a:t> (2008, 2013) </a:t>
            </a:r>
            <a:r>
              <a:rPr lang="mr-IN" dirty="0" smtClean="0"/>
              <a:t>–</a:t>
            </a:r>
            <a:r>
              <a:rPr lang="en-US" dirty="0" smtClean="0"/>
              <a:t> the mind and the body are one, tools extend the mind</a:t>
            </a:r>
            <a:endParaRPr lang="en-US" dirty="0"/>
          </a:p>
        </p:txBody>
      </p:sp>
      <p:pic>
        <p:nvPicPr>
          <p:cNvPr id="5" name="Content Placeholder 4" descr="3-mycenaean-sword.jpg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6" r="12336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Challenges to the exclusive human focus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846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Latour</a:t>
            </a:r>
            <a:r>
              <a:rPr lang="en-US" dirty="0" smtClean="0"/>
              <a:t> (1993) proposed that the social is a network of connections. Agents (those that can act) are held in a network of influences.</a:t>
            </a:r>
          </a:p>
          <a:p>
            <a:r>
              <a:rPr lang="en-US" dirty="0" smtClean="0"/>
              <a:t> He called the objects (technologies) that actively modify the actions of others in the network - ACTANTS.. </a:t>
            </a:r>
          </a:p>
          <a:p>
            <a:r>
              <a:rPr lang="en-US" dirty="0" err="1" smtClean="0"/>
              <a:t>Actants</a:t>
            </a:r>
            <a:r>
              <a:rPr lang="en-US" dirty="0" smtClean="0"/>
              <a:t> are nonhumans actors (agents) they have a voice or communicate with people. </a:t>
            </a:r>
          </a:p>
          <a:p>
            <a:r>
              <a:rPr lang="en-US" dirty="0" err="1" smtClean="0"/>
              <a:t>Latour</a:t>
            </a:r>
            <a:r>
              <a:rPr lang="en-US" dirty="0" smtClean="0"/>
              <a:t> (2005) claims he is concerned with a ‘sociology of associations’ that show influences and track change.</a:t>
            </a:r>
          </a:p>
          <a:p>
            <a:r>
              <a:rPr lang="en-US" dirty="0" smtClean="0"/>
              <a:t>Agency comes from being in the network</a:t>
            </a:r>
            <a:endParaRPr lang="en-US" dirty="0"/>
          </a:p>
        </p:txBody>
      </p:sp>
      <p:pic>
        <p:nvPicPr>
          <p:cNvPr id="5" name="Content Placeholder 4" descr="Arc_de_Triomphe.jpg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1" r="16521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Latour</a:t>
            </a:r>
            <a:r>
              <a:rPr lang="en-US" dirty="0" smtClean="0"/>
              <a:t> (91993 and 2005)</a:t>
            </a:r>
            <a:br>
              <a:rPr lang="en-US" dirty="0" smtClean="0"/>
            </a:br>
            <a:r>
              <a:rPr lang="en-US" dirty="0" smtClean="0"/>
              <a:t>Actor Network theory (ANT)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901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Agency is the process by which things come into ‘form’ or ‘being’ from the flux of materials that is producing everything. It is the fundamental raw dynamism intrinsic in physics; it is a mystery and I simultaneously, the impulse, ability and the result of matters interacting.</a:t>
            </a:r>
          </a:p>
          <a:p>
            <a:r>
              <a:rPr lang="en-US" dirty="0" smtClean="0"/>
              <a:t>Therefore, agency is everywhere and nowhere concurrently. It is not in the heads of thinkers. Thought is in matter.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Barad</a:t>
            </a:r>
            <a:r>
              <a:rPr lang="en-US" dirty="0" smtClean="0"/>
              <a:t> (2003, 2007), Quantum physicist</a:t>
            </a:r>
            <a:endParaRPr lang="en-US" dirty="0"/>
          </a:p>
        </p:txBody>
      </p:sp>
      <p:pic>
        <p:nvPicPr>
          <p:cNvPr id="7" name="Picture 6" descr="91+aqWAWz8L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66"/>
          <a:stretch/>
        </p:blipFill>
        <p:spPr>
          <a:xfrm>
            <a:off x="4852480" y="2020824"/>
            <a:ext cx="4074082" cy="5627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55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An agent is anything that is seen as ‘initiating causal sequences of a particular type, that is events caused by acts of mind, of will or intention’ (p 16)</a:t>
            </a:r>
          </a:p>
          <a:p>
            <a:r>
              <a:rPr lang="en-US" dirty="0" smtClean="0"/>
              <a:t>Talking of art specifically, </a:t>
            </a:r>
            <a:r>
              <a:rPr lang="en-US" dirty="0" err="1" smtClean="0"/>
              <a:t>Gell</a:t>
            </a:r>
            <a:r>
              <a:rPr lang="en-US" dirty="0" smtClean="0"/>
              <a:t> maintains: if someone does something intentionally their intention lodges in that thing and initiates a sequence of events. This, </a:t>
            </a:r>
            <a:r>
              <a:rPr lang="en-US" dirty="0" err="1" smtClean="0"/>
              <a:t>Gell</a:t>
            </a:r>
            <a:r>
              <a:rPr lang="en-US" dirty="0" smtClean="0"/>
              <a:t> said, was agency.</a:t>
            </a:r>
          </a:p>
          <a:p>
            <a:r>
              <a:rPr lang="en-US" dirty="0" smtClean="0"/>
              <a:t>People are primary agents; objects are secondary agents</a:t>
            </a:r>
            <a:endParaRPr lang="en-US" dirty="0"/>
          </a:p>
        </p:txBody>
      </p:sp>
      <p:pic>
        <p:nvPicPr>
          <p:cNvPr id="5" name="Content Placeholder 4" descr="kashink-the-right-time-is-now-acrylique-sur-toile-2017-960x480.jpg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91" r="24891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Gell</a:t>
            </a:r>
            <a:r>
              <a:rPr lang="en-US" dirty="0" smtClean="0"/>
              <a:t> (1992), Art has agency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0456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The intricacy of the item is designed to make Kula partners hand over their best objects. This is achieved by ‘enchanting’, ‘</a:t>
            </a:r>
            <a:r>
              <a:rPr lang="en-US" dirty="0"/>
              <a:t>d</a:t>
            </a:r>
            <a:r>
              <a:rPr lang="en-US" dirty="0" smtClean="0"/>
              <a:t>azzling’ or ‘demoralizing’ the viewer</a:t>
            </a:r>
          </a:p>
          <a:p>
            <a:endParaRPr lang="en-US" dirty="0"/>
          </a:p>
          <a:p>
            <a:r>
              <a:rPr lang="en-US" dirty="0" smtClean="0"/>
              <a:t>The art expresses the artist’s intentions and agency. Ideas are taken up into the materials and transformed into the object.</a:t>
            </a:r>
            <a:endParaRPr lang="en-US" dirty="0"/>
          </a:p>
        </p:txBody>
      </p:sp>
      <p:pic>
        <p:nvPicPr>
          <p:cNvPr id="5" name="Content Placeholder 4" descr="1_0f22a544c60f70acd4cb3b64ae54910e.jpg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4" r="5444"/>
          <a:stretch>
            <a:fillRect/>
          </a:stretch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Gell’s</a:t>
            </a:r>
            <a:r>
              <a:rPr lang="en-US" dirty="0" smtClean="0"/>
              <a:t> example: Kula Jewelry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436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US" dirty="0" err="1" smtClean="0"/>
              <a:t>Barad</a:t>
            </a:r>
            <a:r>
              <a:rPr lang="en-US" dirty="0" smtClean="0"/>
              <a:t>, K. 2003 </a:t>
            </a:r>
            <a:r>
              <a:rPr lang="en-US" dirty="0" err="1" smtClean="0"/>
              <a:t>Posthumanist</a:t>
            </a:r>
            <a:r>
              <a:rPr lang="en-US" dirty="0" smtClean="0"/>
              <a:t> Performativity: Towards an Understanding of How Matter comes to Matter, </a:t>
            </a:r>
            <a:r>
              <a:rPr lang="en-US" i="1" dirty="0" smtClean="0"/>
              <a:t>Signs: Journal of Women in Culture and Society </a:t>
            </a:r>
            <a:r>
              <a:rPr lang="en-US" dirty="0" smtClean="0"/>
              <a:t>28: 3 </a:t>
            </a:r>
            <a:r>
              <a:rPr lang="en-US" dirty="0" err="1" smtClean="0"/>
              <a:t>pp</a:t>
            </a:r>
            <a:r>
              <a:rPr lang="en-US" dirty="0" smtClean="0"/>
              <a:t> 801-31</a:t>
            </a:r>
          </a:p>
          <a:p>
            <a:pPr algn="l"/>
            <a:r>
              <a:rPr lang="en-US" dirty="0" err="1" smtClean="0"/>
              <a:t>Barad</a:t>
            </a:r>
            <a:r>
              <a:rPr lang="en-US" dirty="0" smtClean="0"/>
              <a:t>, K. 2007 </a:t>
            </a:r>
            <a:r>
              <a:rPr lang="en-US" i="1" dirty="0" smtClean="0"/>
              <a:t>Meeting the universe halfway: quantum physics and the entanglement of matter and meaning </a:t>
            </a:r>
            <a:r>
              <a:rPr lang="en-US" dirty="0" smtClean="0"/>
              <a:t>Durham: Duke </a:t>
            </a:r>
            <a:r>
              <a:rPr lang="en-US" dirty="0" err="1" smtClean="0"/>
              <a:t>Uni</a:t>
            </a:r>
            <a:r>
              <a:rPr lang="en-US" dirty="0" smtClean="0"/>
              <a:t> Press</a:t>
            </a:r>
          </a:p>
          <a:p>
            <a:pPr algn="l"/>
            <a:r>
              <a:rPr lang="en-US" dirty="0" smtClean="0"/>
              <a:t>Bennett, J. 2010 </a:t>
            </a:r>
            <a:r>
              <a:rPr lang="en-US" i="1" dirty="0" smtClean="0"/>
              <a:t>Vibrant Matter: a political ecology of things </a:t>
            </a:r>
            <a:r>
              <a:rPr lang="en-US" dirty="0" smtClean="0"/>
              <a:t>Durham and London: Duke </a:t>
            </a:r>
            <a:r>
              <a:rPr lang="en-US" dirty="0" err="1" smtClean="0"/>
              <a:t>Uni</a:t>
            </a:r>
            <a:r>
              <a:rPr lang="en-US" dirty="0" smtClean="0"/>
              <a:t> Press</a:t>
            </a:r>
          </a:p>
          <a:p>
            <a:pPr algn="l"/>
            <a:r>
              <a:rPr lang="en-US" dirty="0" smtClean="0"/>
              <a:t>Bourdieu, P. 1977 Outline of a Theory of Practice Cambridge: CUP</a:t>
            </a:r>
          </a:p>
          <a:p>
            <a:pPr algn="l"/>
            <a:r>
              <a:rPr lang="en-US" dirty="0" err="1" smtClean="0"/>
              <a:t>Gell</a:t>
            </a:r>
            <a:r>
              <a:rPr lang="en-US" dirty="0" smtClean="0"/>
              <a:t>, A. 1992 (2013) </a:t>
            </a:r>
            <a:r>
              <a:rPr lang="en-US" i="1" dirty="0" smtClean="0"/>
              <a:t>Art and agency: an anthropological theory </a:t>
            </a:r>
            <a:r>
              <a:rPr lang="en-US" dirty="0" smtClean="0"/>
              <a:t>Oxford: OUP</a:t>
            </a:r>
          </a:p>
          <a:p>
            <a:pPr algn="l"/>
            <a:r>
              <a:rPr lang="en-US" dirty="0" smtClean="0"/>
              <a:t>Harvey, G. 2005 </a:t>
            </a:r>
            <a:r>
              <a:rPr lang="en-US" i="1" dirty="0" smtClean="0"/>
              <a:t>Animism: respecting the living world </a:t>
            </a:r>
            <a:r>
              <a:rPr lang="en-US" dirty="0" smtClean="0"/>
              <a:t>Columbia: </a:t>
            </a:r>
            <a:r>
              <a:rPr lang="en-US" dirty="0" err="1" smtClean="0"/>
              <a:t>columbia</a:t>
            </a:r>
            <a:r>
              <a:rPr lang="en-US" dirty="0" smtClean="0"/>
              <a:t> University press</a:t>
            </a:r>
          </a:p>
          <a:p>
            <a:pPr algn="l"/>
            <a:r>
              <a:rPr lang="en-US" dirty="0" err="1" smtClean="0"/>
              <a:t>Latour</a:t>
            </a:r>
            <a:r>
              <a:rPr lang="en-US" dirty="0" smtClean="0"/>
              <a:t>, B. 1993  </a:t>
            </a:r>
            <a:r>
              <a:rPr lang="en-US" i="1" dirty="0" smtClean="0"/>
              <a:t>We have never been modern. </a:t>
            </a:r>
            <a:r>
              <a:rPr lang="en-US" dirty="0" smtClean="0"/>
              <a:t>Harvard: Harvard </a:t>
            </a:r>
            <a:r>
              <a:rPr lang="en-US" dirty="0" err="1" smtClean="0"/>
              <a:t>Uni</a:t>
            </a:r>
            <a:r>
              <a:rPr lang="en-US" dirty="0" smtClean="0"/>
              <a:t> Press</a:t>
            </a:r>
          </a:p>
          <a:p>
            <a:pPr algn="l"/>
            <a:r>
              <a:rPr lang="en-US" dirty="0" err="1" smtClean="0"/>
              <a:t>Latour</a:t>
            </a:r>
            <a:r>
              <a:rPr lang="en-US" dirty="0" smtClean="0"/>
              <a:t>, B 2005 </a:t>
            </a:r>
            <a:r>
              <a:rPr lang="en-US" i="1" dirty="0" smtClean="0"/>
              <a:t>Reassembling the social: An introduction to Actor Network Theory </a:t>
            </a:r>
            <a:r>
              <a:rPr lang="en-US" dirty="0" smtClean="0"/>
              <a:t>Oxford: OUP</a:t>
            </a:r>
          </a:p>
          <a:p>
            <a:pPr algn="l"/>
            <a:r>
              <a:rPr lang="en-US" dirty="0" err="1" smtClean="0"/>
              <a:t>Malafouris</a:t>
            </a:r>
            <a:r>
              <a:rPr lang="en-US" dirty="0" smtClean="0"/>
              <a:t>, L. 2008 Is it me or is it mine? The </a:t>
            </a:r>
            <a:r>
              <a:rPr lang="en-US" dirty="0" err="1" smtClean="0"/>
              <a:t>Mycenean</a:t>
            </a:r>
            <a:r>
              <a:rPr lang="en-US" dirty="0" smtClean="0"/>
              <a:t> sword as a body part. </a:t>
            </a:r>
            <a:r>
              <a:rPr lang="en-US" dirty="0" err="1" smtClean="0"/>
              <a:t>In</a:t>
            </a:r>
            <a:r>
              <a:rPr lang="en-US" dirty="0" err="1"/>
              <a:t>J.</a:t>
            </a:r>
            <a:r>
              <a:rPr lang="en-US" dirty="0"/>
              <a:t> Robb &amp; D. Boric (</a:t>
            </a:r>
            <a:r>
              <a:rPr lang="en-US" dirty="0" err="1"/>
              <a:t>eds</a:t>
            </a:r>
            <a:r>
              <a:rPr lang="en-US" dirty="0"/>
              <a:t>) </a:t>
            </a:r>
            <a:r>
              <a:rPr lang="en-US" i="1" dirty="0"/>
              <a:t>Past Bodies. </a:t>
            </a:r>
            <a:r>
              <a:rPr lang="en-US" dirty="0"/>
              <a:t>Oxford: Oxbow Books, </a:t>
            </a:r>
            <a:r>
              <a:rPr lang="en-US" dirty="0" smtClean="0"/>
              <a:t>pp.115</a:t>
            </a:r>
            <a:r>
              <a:rPr lang="en-US" dirty="0"/>
              <a:t>-23. </a:t>
            </a:r>
            <a:endParaRPr lang="en-US" dirty="0" smtClean="0"/>
          </a:p>
          <a:p>
            <a:pPr algn="l"/>
            <a:r>
              <a:rPr lang="en-US" dirty="0" err="1" smtClean="0"/>
              <a:t>Malafouris</a:t>
            </a:r>
            <a:r>
              <a:rPr lang="en-US" dirty="0" smtClean="0"/>
              <a:t>, L. 2013 How things shape the mind: a theory of Material engagement Cambridge MA: MIT</a:t>
            </a:r>
          </a:p>
          <a:p>
            <a:pPr algn="l"/>
            <a:r>
              <a:rPr lang="en-US" dirty="0" err="1" smtClean="0"/>
              <a:t>Teubner</a:t>
            </a:r>
            <a:r>
              <a:rPr lang="en-US" dirty="0" smtClean="0"/>
              <a:t>, G. 2006 Rights of Non-humans? Electronic agents and animals as new actors in politics and law. </a:t>
            </a:r>
            <a:r>
              <a:rPr lang="en-US" i="1" dirty="0" smtClean="0"/>
              <a:t>Journal of Law and Society </a:t>
            </a:r>
            <a:r>
              <a:rPr lang="en-US" dirty="0" smtClean="0"/>
              <a:t>33;4 pp497-521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5007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Tie.thmx</Template>
  <TotalTime>180</TotalTime>
  <Words>796</Words>
  <Application>Microsoft Macintosh PowerPoint</Application>
  <PresentationFormat>On-screen Show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BlackTie</vt:lpstr>
      <vt:lpstr>Agency</vt:lpstr>
      <vt:lpstr>Orthodox definition of Agency</vt:lpstr>
      <vt:lpstr>Agency as Social</vt:lpstr>
      <vt:lpstr>Challenges to the exclusive human focus</vt:lpstr>
      <vt:lpstr>Latour (91993 and 2005) Actor Network theory (ANT)</vt:lpstr>
      <vt:lpstr>Barad (2003, 2007), Quantum physicist</vt:lpstr>
      <vt:lpstr>Gell (1992), Art has agency</vt:lpstr>
      <vt:lpstr>Gell’s example: Kula Jewelry 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Agency</dc:title>
  <dc:creator>Luci Attala</dc:creator>
  <cp:lastModifiedBy>Luci Attala</cp:lastModifiedBy>
  <cp:revision>13</cp:revision>
  <dcterms:created xsi:type="dcterms:W3CDTF">2018-12-28T16:39:41Z</dcterms:created>
  <dcterms:modified xsi:type="dcterms:W3CDTF">2018-12-28T19:40:26Z</dcterms:modified>
</cp:coreProperties>
</file>