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Merriweather" panose="00000500000000000000" pitchFamily="2" charset="0"/>
      <p:regular r:id="rId13"/>
      <p:bold r:id="rId14"/>
      <p:italic r:id="rId15"/>
      <p:boldItalic r:id="rId16"/>
    </p:embeddedFont>
    <p:embeddedFont>
      <p:font typeface="Roboto" panose="02000000000000000000" pitchFamily="2" charset="0"/>
      <p:regular r:id="rId17"/>
      <p:bold r:id="rId18"/>
      <p:italic r:id="rId19"/>
      <p:boldItalic r:id="rId20"/>
    </p:embeddedFont>
    <p:embeddedFont>
      <p:font typeface="Roboto Medium" panose="02000000000000000000" pitchFamily="2" charset="0"/>
      <p:regular r:id="rId21"/>
      <p:bold r:id="rId22"/>
      <p:italic r:id="rId23"/>
      <p:boldItalic r:id="rId24"/>
    </p:embeddedFont>
    <p:embeddedFont>
      <p:font typeface="Roboto SemiBold"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8" d="100"/>
          <a:sy n="138" d="100"/>
        </p:scale>
        <p:origin x="834"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9f5d23f4bf_0_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9f5d23f4bf_0_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9f5d23f4bf_0_6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9f5d23f4bf_0_6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9f5d23f4bf_0_6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9f5d23f4bf_0_6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39f5d23f4bf_0_6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39f5d23f4bf_0_6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9f5d23f4bf_0_6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9f5d23f4bf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9f5d23f4bf_0_7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9f5d23f4bf_0_7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9f5d23f4bf_0_7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9f5d23f4bf_0_7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9f5d23f4bf_0_7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9f5d23f4bf_0_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9f5d23f4bf_0_7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9f5d23f4bf_0_7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3"/>
        <p:cNvGrpSpPr/>
        <p:nvPr/>
      </p:nvGrpSpPr>
      <p:grpSpPr>
        <a:xfrm>
          <a:off x="0" y="0"/>
          <a:ext cx="0" cy="0"/>
          <a:chOff x="0" y="0"/>
          <a:chExt cx="0" cy="0"/>
        </a:xfrm>
      </p:grpSpPr>
      <p:sp>
        <p:nvSpPr>
          <p:cNvPr id="64" name="Google Shape;64;p13"/>
          <p:cNvSpPr txBox="1">
            <a:spLocks noGrp="1"/>
          </p:cNvSpPr>
          <p:nvPr>
            <p:ph type="title"/>
          </p:nvPr>
        </p:nvSpPr>
        <p:spPr>
          <a:xfrm>
            <a:off x="233675" y="207325"/>
            <a:ext cx="8832300" cy="569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t>PSYCHOLOGY IN HEALTH AND SOCIAL CARE</a:t>
            </a:r>
            <a:endParaRPr sz="3000" b="1"/>
          </a:p>
          <a:p>
            <a:pPr marL="0" lvl="0" indent="0" algn="l" rtl="0">
              <a:spcBef>
                <a:spcPts val="0"/>
              </a:spcBef>
              <a:spcAft>
                <a:spcPts val="0"/>
              </a:spcAft>
              <a:buNone/>
            </a:pPr>
            <a:r>
              <a:rPr lang="en-GB" sz="2300" b="1"/>
              <a:t>LCHS 4010</a:t>
            </a:r>
            <a:endParaRPr sz="2300" b="1"/>
          </a:p>
          <a:p>
            <a:pPr marL="0" lvl="0" indent="0" algn="l" rtl="0">
              <a:spcBef>
                <a:spcPts val="0"/>
              </a:spcBef>
              <a:spcAft>
                <a:spcPts val="0"/>
              </a:spcAft>
              <a:buNone/>
            </a:pPr>
            <a:endParaRPr/>
          </a:p>
        </p:txBody>
      </p:sp>
      <p:sp>
        <p:nvSpPr>
          <p:cNvPr id="65" name="Google Shape;65;p13"/>
          <p:cNvSpPr txBox="1">
            <a:spLocks noGrp="1"/>
          </p:cNvSpPr>
          <p:nvPr>
            <p:ph type="subTitle" idx="4294967295"/>
          </p:nvPr>
        </p:nvSpPr>
        <p:spPr>
          <a:xfrm>
            <a:off x="424025" y="1427250"/>
            <a:ext cx="8451600" cy="3503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605"/>
              <a:buFont typeface="Arial"/>
              <a:buNone/>
            </a:pPr>
            <a:r>
              <a:rPr lang="en-GB" sz="2060" dirty="0">
                <a:solidFill>
                  <a:srgbClr val="000000"/>
                </a:solidFill>
                <a:latin typeface="Roboto SemiBold"/>
                <a:ea typeface="Roboto SemiBold"/>
                <a:cs typeface="Roboto SemiBold"/>
                <a:sym typeface="Roboto SemiBold"/>
              </a:rPr>
              <a:t>Title: Understanding and Supporting Amira: Applying Bowlby’s Attachment Theory in Early Years</a:t>
            </a:r>
            <a:endParaRPr sz="1290" dirty="0">
              <a:latin typeface="Roboto SemiBold"/>
              <a:ea typeface="Roboto SemiBold"/>
              <a:cs typeface="Roboto SemiBold"/>
              <a:sym typeface="Roboto SemiBold"/>
            </a:endParaRPr>
          </a:p>
          <a:p>
            <a:pPr marL="0" lvl="0" indent="0" algn="l" rtl="0">
              <a:spcBef>
                <a:spcPts val="1200"/>
              </a:spcBef>
              <a:spcAft>
                <a:spcPts val="0"/>
              </a:spcAft>
              <a:buClr>
                <a:srgbClr val="000000"/>
              </a:buClr>
              <a:buSzPts val="605"/>
              <a:buFont typeface="Arial"/>
              <a:buNone/>
            </a:pPr>
            <a:r>
              <a:rPr lang="en-GB" sz="2060" dirty="0">
                <a:solidFill>
                  <a:srgbClr val="000000"/>
                </a:solidFill>
                <a:latin typeface="Roboto SemiBold"/>
                <a:ea typeface="Roboto SemiBold"/>
                <a:cs typeface="Roboto SemiBold"/>
                <a:sym typeface="Roboto SemiBold"/>
              </a:rPr>
              <a:t>Programme: Certificate of Higher Education in Health and Social Care</a:t>
            </a:r>
            <a:endParaRPr sz="1290" dirty="0">
              <a:latin typeface="Roboto SemiBold"/>
              <a:ea typeface="Roboto SemiBold"/>
              <a:cs typeface="Roboto SemiBold"/>
              <a:sym typeface="Roboto SemiBold"/>
            </a:endParaRPr>
          </a:p>
          <a:p>
            <a:pPr marL="0" lvl="0" indent="0" algn="l" rtl="0">
              <a:spcBef>
                <a:spcPts val="1200"/>
              </a:spcBef>
              <a:spcAft>
                <a:spcPts val="0"/>
              </a:spcAft>
              <a:buClr>
                <a:srgbClr val="000000"/>
              </a:buClr>
              <a:buSzPts val="605"/>
              <a:buFont typeface="Arial"/>
              <a:buNone/>
            </a:pPr>
            <a:r>
              <a:rPr lang="en-GB" sz="2060" dirty="0">
                <a:solidFill>
                  <a:srgbClr val="000000"/>
                </a:solidFill>
                <a:latin typeface="Roboto SemiBold"/>
                <a:ea typeface="Roboto SemiBold"/>
                <a:cs typeface="Roboto SemiBold"/>
                <a:sym typeface="Roboto SemiBold"/>
              </a:rPr>
              <a:t>Student’s Name: Fred </a:t>
            </a:r>
            <a:r>
              <a:rPr lang="en-GB" sz="2060" dirty="0" err="1">
                <a:solidFill>
                  <a:srgbClr val="000000"/>
                </a:solidFill>
                <a:latin typeface="Roboto SemiBold"/>
                <a:ea typeface="Roboto SemiBold"/>
                <a:cs typeface="Roboto SemiBold"/>
                <a:sym typeface="Roboto SemiBold"/>
              </a:rPr>
              <a:t>Ninsiima</a:t>
            </a:r>
            <a:endParaRPr sz="2060" dirty="0">
              <a:solidFill>
                <a:srgbClr val="000000"/>
              </a:solidFill>
              <a:latin typeface="Roboto SemiBold"/>
              <a:ea typeface="Roboto SemiBold"/>
              <a:cs typeface="Roboto SemiBold"/>
              <a:sym typeface="Roboto SemiBold"/>
            </a:endParaRPr>
          </a:p>
          <a:p>
            <a:pPr marL="0" lvl="0" indent="0" algn="l" rtl="0">
              <a:spcBef>
                <a:spcPts val="1200"/>
              </a:spcBef>
              <a:spcAft>
                <a:spcPts val="0"/>
              </a:spcAft>
              <a:buClr>
                <a:srgbClr val="000000"/>
              </a:buClr>
              <a:buSzPts val="605"/>
              <a:buFont typeface="Arial"/>
              <a:buNone/>
            </a:pPr>
            <a:r>
              <a:rPr lang="en-GB" sz="2060" dirty="0">
                <a:solidFill>
                  <a:srgbClr val="000000"/>
                </a:solidFill>
                <a:latin typeface="Roboto SemiBold"/>
                <a:ea typeface="Roboto SemiBold"/>
                <a:cs typeface="Roboto SemiBold"/>
                <a:sym typeface="Roboto SemiBold"/>
              </a:rPr>
              <a:t>Student’s ID Number: 2419430</a:t>
            </a:r>
            <a:endParaRPr sz="1290" dirty="0">
              <a:latin typeface="Roboto SemiBold"/>
              <a:ea typeface="Roboto SemiBold"/>
              <a:cs typeface="Roboto SemiBold"/>
              <a:sym typeface="Roboto SemiBold"/>
            </a:endParaRPr>
          </a:p>
          <a:p>
            <a:pPr marL="0" lvl="0" indent="0" algn="l" rtl="0">
              <a:spcBef>
                <a:spcPts val="1200"/>
              </a:spcBef>
              <a:spcAft>
                <a:spcPts val="0"/>
              </a:spcAft>
              <a:buClr>
                <a:srgbClr val="000000"/>
              </a:buClr>
              <a:buSzPts val="605"/>
              <a:buFont typeface="Arial"/>
              <a:buNone/>
            </a:pPr>
            <a:r>
              <a:rPr lang="en-GB" sz="2060" dirty="0">
                <a:solidFill>
                  <a:srgbClr val="000000"/>
                </a:solidFill>
                <a:latin typeface="Roboto SemiBold"/>
                <a:ea typeface="Roboto SemiBold"/>
                <a:cs typeface="Roboto SemiBold"/>
                <a:sym typeface="Roboto SemiBold"/>
              </a:rPr>
              <a:t>Submission Date:17.11.2025</a:t>
            </a:r>
            <a:endParaRPr sz="1290" dirty="0">
              <a:latin typeface="Roboto SemiBold"/>
              <a:ea typeface="Roboto SemiBold"/>
              <a:cs typeface="Roboto SemiBold"/>
              <a:sym typeface="Roboto SemiBold"/>
            </a:endParaRPr>
          </a:p>
          <a:p>
            <a:pPr marL="0" lvl="0" indent="0" algn="l" rtl="0">
              <a:spcBef>
                <a:spcPts val="1200"/>
              </a:spcBef>
              <a:spcAft>
                <a:spcPts val="1200"/>
              </a:spcAft>
              <a:buClr>
                <a:srgbClr val="000000"/>
              </a:buClr>
              <a:buSzPts val="605"/>
              <a:buFont typeface="Arial"/>
              <a:buNone/>
            </a:pPr>
            <a:r>
              <a:rPr lang="en-GB" sz="2060" dirty="0">
                <a:solidFill>
                  <a:srgbClr val="000000"/>
                </a:solidFill>
                <a:latin typeface="Roboto SemiBold"/>
                <a:ea typeface="Roboto SemiBold"/>
                <a:cs typeface="Roboto SemiBold"/>
                <a:sym typeface="Roboto SemiBold"/>
              </a:rPr>
              <a:t>Tutor’s Name: Christopher </a:t>
            </a:r>
            <a:r>
              <a:rPr lang="en-GB" sz="2060" dirty="0" err="1">
                <a:solidFill>
                  <a:srgbClr val="000000"/>
                </a:solidFill>
                <a:latin typeface="Roboto SemiBold"/>
                <a:ea typeface="Roboto SemiBold"/>
                <a:cs typeface="Roboto SemiBold"/>
                <a:sym typeface="Roboto SemiBold"/>
              </a:rPr>
              <a:t>Mafuva</a:t>
            </a:r>
            <a:endParaRPr sz="905" dirty="0">
              <a:solidFill>
                <a:srgbClr val="000000"/>
              </a:solidFill>
              <a:latin typeface="Roboto SemiBold"/>
              <a:ea typeface="Roboto SemiBold"/>
              <a:cs typeface="Roboto SemiBold"/>
              <a:sym typeface="Roboto Semi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11700" y="272575"/>
            <a:ext cx="8520600" cy="623700"/>
          </a:xfrm>
          <a:prstGeom prst="rect">
            <a:avLst/>
          </a:prstGeom>
        </p:spPr>
        <p:txBody>
          <a:bodyPr spcFirstLastPara="1" wrap="square" lIns="91425" tIns="91425" rIns="91425" bIns="91425" anchor="t" anchorCtr="0">
            <a:noAutofit/>
          </a:bodyPr>
          <a:lstStyle/>
          <a:p>
            <a:pPr marL="457200" lvl="0" indent="-419100" algn="ctr" rtl="0">
              <a:spcBef>
                <a:spcPts val="0"/>
              </a:spcBef>
              <a:spcAft>
                <a:spcPts val="0"/>
              </a:spcAft>
              <a:buSzPts val="3000"/>
              <a:buChar char="➢"/>
            </a:pPr>
            <a:r>
              <a:rPr lang="en-GB" sz="3000" b="1" dirty="0"/>
              <a:t> OVERVIEW</a:t>
            </a:r>
            <a:endParaRPr sz="3000" b="1" dirty="0"/>
          </a:p>
        </p:txBody>
      </p:sp>
      <p:sp>
        <p:nvSpPr>
          <p:cNvPr id="71" name="Google Shape;71;p14"/>
          <p:cNvSpPr txBox="1"/>
          <p:nvPr/>
        </p:nvSpPr>
        <p:spPr>
          <a:xfrm>
            <a:off x="350184" y="1341875"/>
            <a:ext cx="8362500" cy="3740700"/>
          </a:xfrm>
          <a:prstGeom prst="rect">
            <a:avLst/>
          </a:prstGeom>
          <a:noFill/>
          <a:ln>
            <a:noFill/>
          </a:ln>
        </p:spPr>
        <p:txBody>
          <a:bodyPr spcFirstLastPara="1" wrap="square" lIns="91425" tIns="91425" rIns="91425" bIns="91425" anchor="t" anchorCtr="0">
            <a:noAutofit/>
          </a:bodyPr>
          <a:lstStyle/>
          <a:p>
            <a:pPr marL="457200" lvl="0" indent="-374650" algn="l" rtl="0">
              <a:lnSpc>
                <a:spcPct val="115000"/>
              </a:lnSpc>
              <a:spcBef>
                <a:spcPts val="0"/>
              </a:spcBef>
              <a:spcAft>
                <a:spcPts val="0"/>
              </a:spcAft>
              <a:buSzPts val="2300"/>
              <a:buFont typeface="Roboto Medium"/>
              <a:buChar char="●"/>
            </a:pPr>
            <a:r>
              <a:rPr lang="en-GB" sz="2300">
                <a:latin typeface="Roboto Medium"/>
                <a:ea typeface="Roboto Medium"/>
                <a:cs typeface="Roboto Medium"/>
                <a:sym typeface="Roboto Medium"/>
              </a:rPr>
              <a:t>Amira aged 3, recently joined the nursery and is showing signs of anxiety at separation, limited verbal communication and difficulty engaging in group play.</a:t>
            </a:r>
            <a:endParaRPr sz="2300">
              <a:latin typeface="Roboto Medium"/>
              <a:ea typeface="Roboto Medium"/>
              <a:cs typeface="Roboto Medium"/>
              <a:sym typeface="Roboto Medium"/>
            </a:endParaRPr>
          </a:p>
          <a:p>
            <a:pPr marL="457200" lvl="0" indent="-374650" algn="l" rtl="0">
              <a:lnSpc>
                <a:spcPct val="115000"/>
              </a:lnSpc>
              <a:spcBef>
                <a:spcPts val="0"/>
              </a:spcBef>
              <a:spcAft>
                <a:spcPts val="0"/>
              </a:spcAft>
              <a:buClr>
                <a:srgbClr val="3F3F3F"/>
              </a:buClr>
              <a:buSzPts val="2300"/>
              <a:buFont typeface="Roboto Medium"/>
              <a:buChar char="●"/>
            </a:pPr>
            <a:r>
              <a:rPr lang="en-GB" sz="2300">
                <a:solidFill>
                  <a:srgbClr val="3F3F3F"/>
                </a:solidFill>
                <a:latin typeface="Roboto Medium"/>
                <a:ea typeface="Roboto Medium"/>
                <a:cs typeface="Roboto Medium"/>
                <a:sym typeface="Roboto Medium"/>
              </a:rPr>
              <a:t>This presentation aims to understand her developmental needs and contribute to a support plan promoting emotional, social, cognitive and physical well-being.</a:t>
            </a:r>
            <a:endParaRPr sz="2300">
              <a:solidFill>
                <a:srgbClr val="3F3F3F"/>
              </a:solidFill>
              <a:latin typeface="Roboto Medium"/>
              <a:ea typeface="Roboto Medium"/>
              <a:cs typeface="Roboto Medium"/>
              <a:sym typeface="Roboto Medium"/>
            </a:endParaRPr>
          </a:p>
          <a:p>
            <a:pPr marL="457200" lvl="0" indent="-374650" algn="l" rtl="0">
              <a:lnSpc>
                <a:spcPct val="115000"/>
              </a:lnSpc>
              <a:spcBef>
                <a:spcPts val="0"/>
              </a:spcBef>
              <a:spcAft>
                <a:spcPts val="0"/>
              </a:spcAft>
              <a:buClr>
                <a:srgbClr val="3F3F3F"/>
              </a:buClr>
              <a:buSzPts val="2300"/>
              <a:buFont typeface="Roboto Medium"/>
              <a:buChar char="●"/>
            </a:pPr>
            <a:r>
              <a:rPr lang="en-GB" sz="2300">
                <a:solidFill>
                  <a:srgbClr val="3F3F3F"/>
                </a:solidFill>
                <a:latin typeface="Roboto Medium"/>
                <a:ea typeface="Roboto Medium"/>
                <a:cs typeface="Roboto Medium"/>
                <a:sym typeface="Roboto Medium"/>
              </a:rPr>
              <a:t>I will be using a lifespan psychological theory (Bowlby’s Attachment Theory) to structure analysis and interventions.</a:t>
            </a:r>
            <a:endParaRPr sz="2300">
              <a:solidFill>
                <a:srgbClr val="3F3F3F"/>
              </a:solidFill>
              <a:latin typeface="Roboto Medium"/>
              <a:ea typeface="Roboto Medium"/>
              <a:cs typeface="Roboto Medium"/>
              <a:sym typeface="Roboto Medium"/>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126875" y="196447"/>
            <a:ext cx="8520600" cy="917100"/>
          </a:xfrm>
          <a:prstGeom prst="rect">
            <a:avLst/>
          </a:prstGeom>
        </p:spPr>
        <p:txBody>
          <a:bodyPr spcFirstLastPara="1" wrap="square" lIns="91425" tIns="91425" rIns="91425" bIns="91425" anchor="t" anchorCtr="0">
            <a:normAutofit fontScale="90000"/>
          </a:bodyPr>
          <a:lstStyle/>
          <a:p>
            <a:pPr marL="457200" lvl="0" indent="-388620" algn="ctr" rtl="0">
              <a:spcBef>
                <a:spcPts val="0"/>
              </a:spcBef>
              <a:spcAft>
                <a:spcPts val="0"/>
              </a:spcAft>
              <a:buSzPct val="100000"/>
              <a:buChar char="➢"/>
            </a:pPr>
            <a:r>
              <a:rPr lang="en-GB" b="1"/>
              <a:t>THEORY INTRODUCTION: BOWLBY’S ATTACHMENT THEORY</a:t>
            </a:r>
            <a:endParaRPr b="1"/>
          </a:p>
        </p:txBody>
      </p:sp>
      <p:sp>
        <p:nvSpPr>
          <p:cNvPr id="77" name="Google Shape;77;p15"/>
          <p:cNvSpPr txBox="1"/>
          <p:nvPr/>
        </p:nvSpPr>
        <p:spPr>
          <a:xfrm>
            <a:off x="317538" y="1439750"/>
            <a:ext cx="4578000" cy="2642400"/>
          </a:xfrm>
          <a:prstGeom prst="rect">
            <a:avLst/>
          </a:prstGeom>
          <a:noFill/>
          <a:ln>
            <a:noFill/>
          </a:ln>
        </p:spPr>
        <p:txBody>
          <a:bodyPr spcFirstLastPara="1" wrap="square" lIns="91425" tIns="91425" rIns="91425" bIns="91425" anchor="t" anchorCtr="0">
            <a:noAutofit/>
          </a:bodyPr>
          <a:lstStyle/>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Bowlby proposed that children are biologically predisposed to form attachments with a primary caregiver as a survival as a survival mechanism. (Cherry,2025)</a:t>
            </a:r>
            <a:endParaRPr sz="1500" b="1">
              <a:solidFill>
                <a:schemeClr val="dk1"/>
              </a:solidFill>
              <a:latin typeface="Roboto"/>
              <a:ea typeface="Roboto"/>
              <a:cs typeface="Roboto"/>
              <a:sym typeface="Roboto"/>
            </a:endParaRPr>
          </a:p>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Key concepts: secure base, safe haven, proximity maintenance, internal working model (McLeod,2025)</a:t>
            </a:r>
            <a:endParaRPr sz="1500" b="1">
              <a:solidFill>
                <a:schemeClr val="dk1"/>
              </a:solidFill>
              <a:latin typeface="Roboto"/>
              <a:ea typeface="Roboto"/>
              <a:cs typeface="Roboto"/>
              <a:sym typeface="Roboto"/>
            </a:endParaRPr>
          </a:p>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Critical or sensitive period for attachment (roughly first 2-5 years) in which consistent, responsive caregiving builds emotional security (Early Years TV, 2025)</a:t>
            </a:r>
            <a:endParaRPr sz="1500" b="1">
              <a:solidFill>
                <a:schemeClr val="dk1"/>
              </a:solidFill>
              <a:latin typeface="Roboto"/>
              <a:ea typeface="Roboto"/>
              <a:cs typeface="Roboto"/>
              <a:sym typeface="Roboto"/>
            </a:endParaRPr>
          </a:p>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Relevance to early years: Attachment quality influences emotional regulation, social exploration and learning readiness (NSPCC Learning, 2021)</a:t>
            </a:r>
            <a:endParaRPr sz="1500" b="1">
              <a:solidFill>
                <a:schemeClr val="dk1"/>
              </a:solidFill>
              <a:latin typeface="Roboto"/>
              <a:ea typeface="Roboto"/>
              <a:cs typeface="Roboto"/>
              <a:sym typeface="Roboto"/>
            </a:endParaRPr>
          </a:p>
        </p:txBody>
      </p:sp>
      <p:pic>
        <p:nvPicPr>
          <p:cNvPr id="78" name="Google Shape;78;p15" title="Attachment-Styles-1.png"/>
          <p:cNvPicPr preferRelativeResize="0"/>
          <p:nvPr/>
        </p:nvPicPr>
        <p:blipFill>
          <a:blip r:embed="rId3">
            <a:alphaModFix/>
          </a:blip>
          <a:stretch>
            <a:fillRect/>
          </a:stretch>
        </p:blipFill>
        <p:spPr>
          <a:xfrm>
            <a:off x="5265725" y="1342075"/>
            <a:ext cx="3381750" cy="3381750"/>
          </a:xfrm>
          <a:prstGeom prst="rect">
            <a:avLst/>
          </a:prstGeom>
          <a:noFill/>
          <a:ln>
            <a:noFill/>
          </a:ln>
        </p:spPr>
      </p:pic>
      <p:sp>
        <p:nvSpPr>
          <p:cNvPr id="79" name="Google Shape;79;p15"/>
          <p:cNvSpPr txBox="1"/>
          <p:nvPr/>
        </p:nvSpPr>
        <p:spPr>
          <a:xfrm>
            <a:off x="5711125" y="4723825"/>
            <a:ext cx="20205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i="1">
                <a:solidFill>
                  <a:schemeClr val="dk2"/>
                </a:solidFill>
                <a:latin typeface="Roboto"/>
                <a:ea typeface="Roboto"/>
                <a:cs typeface="Roboto"/>
                <a:sym typeface="Roboto"/>
              </a:rPr>
              <a:t>Source: Early Years,2025</a:t>
            </a:r>
            <a:endParaRPr sz="1300" i="1">
              <a:solidFill>
                <a:schemeClr val="dk2"/>
              </a:solidFill>
              <a:latin typeface="Roboto"/>
              <a:ea typeface="Roboto"/>
              <a:cs typeface="Roboto"/>
              <a:sym typeface="Robo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311700" y="294325"/>
            <a:ext cx="8520600" cy="906300"/>
          </a:xfrm>
          <a:prstGeom prst="rect">
            <a:avLst/>
          </a:prstGeom>
        </p:spPr>
        <p:txBody>
          <a:bodyPr spcFirstLastPara="1" wrap="square" lIns="91425" tIns="91425" rIns="91425" bIns="91425" anchor="t" anchorCtr="0">
            <a:normAutofit/>
          </a:bodyPr>
          <a:lstStyle/>
          <a:p>
            <a:pPr marL="457200" lvl="0" indent="-406400" algn="ctr" rtl="0">
              <a:spcBef>
                <a:spcPts val="0"/>
              </a:spcBef>
              <a:spcAft>
                <a:spcPts val="0"/>
              </a:spcAft>
              <a:buSzPts val="2800"/>
              <a:buChar char="➢"/>
            </a:pPr>
            <a:r>
              <a:rPr lang="en-GB" b="1"/>
              <a:t>KEY CONCEPTS EXPLAINED</a:t>
            </a:r>
            <a:endParaRPr/>
          </a:p>
        </p:txBody>
      </p:sp>
      <p:sp>
        <p:nvSpPr>
          <p:cNvPr id="85" name="Google Shape;85;p16"/>
          <p:cNvSpPr txBox="1"/>
          <p:nvPr/>
        </p:nvSpPr>
        <p:spPr>
          <a:xfrm>
            <a:off x="187025" y="1450625"/>
            <a:ext cx="8699400" cy="3501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300">
              <a:solidFill>
                <a:schemeClr val="dk2"/>
              </a:solidFill>
              <a:latin typeface="Roboto"/>
              <a:ea typeface="Roboto"/>
              <a:cs typeface="Roboto"/>
              <a:sym typeface="Roboto"/>
            </a:endParaRPr>
          </a:p>
        </p:txBody>
      </p:sp>
      <p:sp>
        <p:nvSpPr>
          <p:cNvPr id="86" name="Google Shape;86;p16"/>
          <p:cNvSpPr txBox="1"/>
          <p:nvPr/>
        </p:nvSpPr>
        <p:spPr>
          <a:xfrm>
            <a:off x="184200" y="1352750"/>
            <a:ext cx="4591800" cy="3501600"/>
          </a:xfrm>
          <a:prstGeom prst="rect">
            <a:avLst/>
          </a:prstGeom>
          <a:noFill/>
          <a:ln>
            <a:noFill/>
          </a:ln>
        </p:spPr>
        <p:txBody>
          <a:bodyPr spcFirstLastPara="1" wrap="square" lIns="91425" tIns="91425" rIns="91425" bIns="91425" anchor="t" anchorCtr="0">
            <a:noAutofit/>
          </a:bodyPr>
          <a:lstStyle/>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Secure Base: The caregiver provides reliable emotional security so the child feels safe to explore and engage socially (McLeod, 2025)</a:t>
            </a:r>
            <a:endParaRPr sz="1500" b="1">
              <a:solidFill>
                <a:schemeClr val="dk1"/>
              </a:solidFill>
              <a:latin typeface="Roboto"/>
              <a:ea typeface="Roboto"/>
              <a:cs typeface="Roboto"/>
              <a:sym typeface="Roboto"/>
            </a:endParaRPr>
          </a:p>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Safe Haven: In distress, the child seeks comfort from the attachment figure (Brightwheel,2023)</a:t>
            </a:r>
            <a:endParaRPr sz="1500" b="1">
              <a:solidFill>
                <a:schemeClr val="dk1"/>
              </a:solidFill>
              <a:latin typeface="Roboto"/>
              <a:ea typeface="Roboto"/>
              <a:cs typeface="Roboto"/>
              <a:sym typeface="Roboto"/>
            </a:endParaRPr>
          </a:p>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Internal Working Model: Mental representation of self and other, built from early attachment experiences, shaping future behaviour and relationships (The Attachment Project,2025)</a:t>
            </a:r>
            <a:endParaRPr sz="1500" b="1">
              <a:solidFill>
                <a:schemeClr val="dk1"/>
              </a:solidFill>
              <a:latin typeface="Roboto"/>
              <a:ea typeface="Roboto"/>
              <a:cs typeface="Roboto"/>
              <a:sym typeface="Roboto"/>
            </a:endParaRPr>
          </a:p>
          <a:p>
            <a:pPr marL="457200" lvl="0" indent="-323850" algn="l" rtl="0">
              <a:spcBef>
                <a:spcPts val="0"/>
              </a:spcBef>
              <a:spcAft>
                <a:spcPts val="0"/>
              </a:spcAft>
              <a:buClr>
                <a:schemeClr val="dk1"/>
              </a:buClr>
              <a:buSzPts val="1500"/>
              <a:buFont typeface="Roboto"/>
              <a:buChar char="●"/>
            </a:pPr>
            <a:r>
              <a:rPr lang="en-GB" sz="1500" b="1">
                <a:solidFill>
                  <a:schemeClr val="dk1"/>
                </a:solidFill>
                <a:latin typeface="Roboto"/>
                <a:ea typeface="Roboto"/>
                <a:cs typeface="Roboto"/>
                <a:sym typeface="Roboto"/>
              </a:rPr>
              <a:t>Separation Anxiety/Distress: When attachment figure is absent, distress may occur; if persistent or unmanaged, may impact development (NSPCC Learning,2021)</a:t>
            </a:r>
            <a:endParaRPr sz="1500" b="1">
              <a:solidFill>
                <a:schemeClr val="dk1"/>
              </a:solidFill>
              <a:latin typeface="Roboto"/>
              <a:ea typeface="Roboto"/>
              <a:cs typeface="Roboto"/>
              <a:sym typeface="Roboto"/>
            </a:endParaRPr>
          </a:p>
        </p:txBody>
      </p:sp>
      <p:pic>
        <p:nvPicPr>
          <p:cNvPr id="87" name="Google Shape;87;p16" title="attachment-characteristics-536x537.jpg"/>
          <p:cNvPicPr preferRelativeResize="0"/>
          <p:nvPr/>
        </p:nvPicPr>
        <p:blipFill>
          <a:blip r:embed="rId3">
            <a:alphaModFix/>
          </a:blip>
          <a:stretch>
            <a:fillRect/>
          </a:stretch>
        </p:blipFill>
        <p:spPr>
          <a:xfrm>
            <a:off x="5167425" y="1352750"/>
            <a:ext cx="3371000" cy="3377275"/>
          </a:xfrm>
          <a:prstGeom prst="rect">
            <a:avLst/>
          </a:prstGeom>
          <a:noFill/>
          <a:ln>
            <a:noFill/>
          </a:ln>
        </p:spPr>
      </p:pic>
      <p:sp>
        <p:nvSpPr>
          <p:cNvPr id="88" name="Google Shape;88;p16"/>
          <p:cNvSpPr txBox="1"/>
          <p:nvPr/>
        </p:nvSpPr>
        <p:spPr>
          <a:xfrm>
            <a:off x="5538425" y="4730025"/>
            <a:ext cx="30000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i="1">
                <a:solidFill>
                  <a:schemeClr val="dk2"/>
                </a:solidFill>
                <a:latin typeface="Roboto"/>
                <a:ea typeface="Roboto"/>
                <a:cs typeface="Roboto"/>
                <a:sym typeface="Roboto"/>
              </a:rPr>
              <a:t>Source: Baras,2015</a:t>
            </a:r>
            <a:endParaRPr sz="1300" i="1">
              <a:solidFill>
                <a:schemeClr val="dk2"/>
              </a:solidFill>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7"/>
          <p:cNvSpPr txBox="1"/>
          <p:nvPr/>
        </p:nvSpPr>
        <p:spPr>
          <a:xfrm>
            <a:off x="826442" y="119625"/>
            <a:ext cx="7581600" cy="1046700"/>
          </a:xfrm>
          <a:prstGeom prst="rect">
            <a:avLst/>
          </a:prstGeom>
          <a:noFill/>
          <a:ln>
            <a:noFill/>
          </a:ln>
        </p:spPr>
        <p:txBody>
          <a:bodyPr spcFirstLastPara="1" wrap="square" lIns="91425" tIns="91425" rIns="91425" bIns="91425" anchor="t" anchorCtr="0">
            <a:spAutoFit/>
          </a:bodyPr>
          <a:lstStyle/>
          <a:p>
            <a:pPr marL="457200" lvl="0" indent="-406400" algn="ctr" rtl="0">
              <a:spcBef>
                <a:spcPts val="0"/>
              </a:spcBef>
              <a:spcAft>
                <a:spcPts val="0"/>
              </a:spcAft>
              <a:buClr>
                <a:schemeClr val="lt1"/>
              </a:buClr>
              <a:buSzPts val="2800"/>
              <a:buFont typeface="Merriweather"/>
              <a:buChar char="➢"/>
            </a:pPr>
            <a:r>
              <a:rPr lang="en-GB" sz="2800" b="1">
                <a:solidFill>
                  <a:schemeClr val="lt1"/>
                </a:solidFill>
                <a:latin typeface="Merriweather"/>
                <a:ea typeface="Merriweather"/>
                <a:cs typeface="Merriweather"/>
                <a:sym typeface="Merriweather"/>
              </a:rPr>
              <a:t>APPLYING THE THEORY TO AMIRA’S SITUATION</a:t>
            </a:r>
            <a:endParaRPr sz="2800">
              <a:solidFill>
                <a:schemeClr val="lt1"/>
              </a:solidFill>
              <a:latin typeface="Merriweather"/>
              <a:ea typeface="Merriweather"/>
              <a:cs typeface="Merriweather"/>
              <a:sym typeface="Merriweather"/>
            </a:endParaRPr>
          </a:p>
        </p:txBody>
      </p:sp>
      <p:sp>
        <p:nvSpPr>
          <p:cNvPr id="94" name="Google Shape;94;p17"/>
          <p:cNvSpPr txBox="1"/>
          <p:nvPr/>
        </p:nvSpPr>
        <p:spPr>
          <a:xfrm>
            <a:off x="121800" y="1244013"/>
            <a:ext cx="8710200" cy="37146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chemeClr val="dk1"/>
              </a:buClr>
              <a:buSzPts val="1800"/>
              <a:buFont typeface="Roboto"/>
              <a:buChar char="●"/>
            </a:pPr>
            <a:r>
              <a:rPr lang="en-GB" sz="1800">
                <a:solidFill>
                  <a:schemeClr val="dk1"/>
                </a:solidFill>
                <a:latin typeface="Roboto"/>
                <a:ea typeface="Roboto"/>
                <a:cs typeface="Roboto"/>
                <a:sym typeface="Roboto"/>
              </a:rPr>
              <a:t>Amira’s anxiety when left by carers may reflect an underdeveloped sense of secure attachment to her key person in the nursery- the “secure base” is not yet established.</a:t>
            </a:r>
            <a:endParaRPr sz="1800">
              <a:solidFill>
                <a:schemeClr val="dk1"/>
              </a:solidFill>
              <a:latin typeface="Roboto"/>
              <a:ea typeface="Roboto"/>
              <a:cs typeface="Roboto"/>
              <a:sym typeface="Roboto"/>
            </a:endParaRPr>
          </a:p>
          <a:p>
            <a:pPr marL="457200" lvl="0" indent="-342900" algn="l" rtl="0">
              <a:spcBef>
                <a:spcPts val="0"/>
              </a:spcBef>
              <a:spcAft>
                <a:spcPts val="0"/>
              </a:spcAft>
              <a:buClr>
                <a:schemeClr val="dk1"/>
              </a:buClr>
              <a:buSzPts val="1800"/>
              <a:buFont typeface="Roboto"/>
              <a:buChar char="●"/>
            </a:pPr>
            <a:r>
              <a:rPr lang="en-GB" sz="1800">
                <a:solidFill>
                  <a:schemeClr val="dk1"/>
                </a:solidFill>
                <a:latin typeface="Roboto"/>
                <a:ea typeface="Roboto"/>
                <a:cs typeface="Roboto"/>
                <a:sym typeface="Roboto"/>
              </a:rPr>
              <a:t>Her limited verbal communication and difficulty engaging in group play can be interpreted through the internal working model lens: if she perceives the environment as less safe or predictable, she may avoid exploration and social interaction.</a:t>
            </a:r>
            <a:endParaRPr sz="1800">
              <a:solidFill>
                <a:schemeClr val="dk1"/>
              </a:solidFill>
              <a:latin typeface="Roboto"/>
              <a:ea typeface="Roboto"/>
              <a:cs typeface="Roboto"/>
              <a:sym typeface="Roboto"/>
            </a:endParaRPr>
          </a:p>
          <a:p>
            <a:pPr marL="457200" lvl="0" indent="-342900" algn="l" rtl="0">
              <a:spcBef>
                <a:spcPts val="0"/>
              </a:spcBef>
              <a:spcAft>
                <a:spcPts val="0"/>
              </a:spcAft>
              <a:buClr>
                <a:schemeClr val="dk1"/>
              </a:buClr>
              <a:buSzPts val="1800"/>
              <a:buFont typeface="Roboto"/>
              <a:buChar char="●"/>
            </a:pPr>
            <a:r>
              <a:rPr lang="en-GB" sz="1800">
                <a:solidFill>
                  <a:schemeClr val="dk1"/>
                </a:solidFill>
                <a:latin typeface="Roboto"/>
                <a:ea typeface="Roboto"/>
                <a:cs typeface="Roboto"/>
                <a:sym typeface="Roboto"/>
              </a:rPr>
              <a:t>Her behaviour suggests she may be experiencing separation distress, which reduces her ability to engage and develop emotionally, socially and cognitively.</a:t>
            </a:r>
            <a:endParaRPr sz="1800">
              <a:solidFill>
                <a:schemeClr val="dk1"/>
              </a:solidFill>
              <a:latin typeface="Roboto"/>
              <a:ea typeface="Roboto"/>
              <a:cs typeface="Roboto"/>
              <a:sym typeface="Roboto"/>
            </a:endParaRPr>
          </a:p>
          <a:p>
            <a:pPr marL="457200" lvl="0" indent="-342900" algn="l" rtl="0">
              <a:spcBef>
                <a:spcPts val="0"/>
              </a:spcBef>
              <a:spcAft>
                <a:spcPts val="0"/>
              </a:spcAft>
              <a:buClr>
                <a:schemeClr val="dk1"/>
              </a:buClr>
              <a:buSzPts val="1800"/>
              <a:buFont typeface="Roboto"/>
              <a:buChar char="●"/>
            </a:pPr>
            <a:r>
              <a:rPr lang="en-GB" sz="1800">
                <a:solidFill>
                  <a:schemeClr val="dk1"/>
                </a:solidFill>
                <a:latin typeface="Roboto"/>
                <a:ea typeface="Roboto"/>
                <a:cs typeface="Roboto"/>
                <a:sym typeface="Roboto"/>
              </a:rPr>
              <a:t>From a biological and environment perspective: biologically she is of an age where attachment patterns are still consolidating (nature) while the nursery environment (nurture) may need to provide consistent responsive caregiving and familiar routines to support her security.</a:t>
            </a:r>
            <a:endParaRPr sz="1800">
              <a:solidFill>
                <a:schemeClr val="dk1"/>
              </a:solidFill>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title"/>
          </p:nvPr>
        </p:nvSpPr>
        <p:spPr>
          <a:xfrm>
            <a:off x="311700" y="261700"/>
            <a:ext cx="8520600" cy="906300"/>
          </a:xfrm>
          <a:prstGeom prst="rect">
            <a:avLst/>
          </a:prstGeom>
        </p:spPr>
        <p:txBody>
          <a:bodyPr spcFirstLastPara="1" wrap="square" lIns="91425" tIns="91425" rIns="91425" bIns="91425" anchor="t" anchorCtr="0">
            <a:normAutofit fontScale="90000"/>
          </a:bodyPr>
          <a:lstStyle/>
          <a:p>
            <a:pPr marL="457200" lvl="0" indent="-388620" algn="ctr" rtl="0">
              <a:spcBef>
                <a:spcPts val="0"/>
              </a:spcBef>
              <a:spcAft>
                <a:spcPts val="0"/>
              </a:spcAft>
              <a:buSzPct val="100000"/>
              <a:buChar char="➢"/>
            </a:pPr>
            <a:r>
              <a:rPr lang="en-GB"/>
              <a:t>PROPOSED STRATEGIES/INTERVENTIONS BASED ON ATTACHMENT THEORY</a:t>
            </a:r>
            <a:endParaRPr/>
          </a:p>
        </p:txBody>
      </p:sp>
      <p:sp>
        <p:nvSpPr>
          <p:cNvPr id="100" name="Google Shape;100;p18"/>
          <p:cNvSpPr txBox="1"/>
          <p:nvPr/>
        </p:nvSpPr>
        <p:spPr>
          <a:xfrm>
            <a:off x="110925" y="1320124"/>
            <a:ext cx="8840700" cy="37626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chemeClr val="dk1"/>
              </a:buClr>
              <a:buSzPts val="1600"/>
              <a:buFont typeface="Roboto"/>
              <a:buChar char="●"/>
            </a:pPr>
            <a:r>
              <a:rPr lang="en-GB" sz="1600">
                <a:solidFill>
                  <a:schemeClr val="dk1"/>
                </a:solidFill>
                <a:latin typeface="Roboto"/>
                <a:ea typeface="Roboto"/>
                <a:cs typeface="Roboto"/>
                <a:sym typeface="Roboto"/>
              </a:rPr>
              <a:t>Assign a consistent key-person (secure base) for Amira so she knows who will be there at drop-off, transitions and play.</a:t>
            </a:r>
            <a:endParaRPr sz="1600">
              <a:solidFill>
                <a:schemeClr val="dk1"/>
              </a:solidFill>
              <a:latin typeface="Roboto"/>
              <a:ea typeface="Roboto"/>
              <a:cs typeface="Roboto"/>
              <a:sym typeface="Roboto"/>
            </a:endParaRPr>
          </a:p>
          <a:p>
            <a:pPr marL="457200" lvl="0" indent="-330200" algn="l" rtl="0">
              <a:spcBef>
                <a:spcPts val="0"/>
              </a:spcBef>
              <a:spcAft>
                <a:spcPts val="0"/>
              </a:spcAft>
              <a:buClr>
                <a:schemeClr val="dk1"/>
              </a:buClr>
              <a:buSzPts val="1600"/>
              <a:buFont typeface="Roboto"/>
              <a:buChar char="●"/>
            </a:pPr>
            <a:r>
              <a:rPr lang="en-GB" sz="1600">
                <a:solidFill>
                  <a:schemeClr val="dk1"/>
                </a:solidFill>
                <a:latin typeface="Roboto"/>
                <a:ea typeface="Roboto"/>
                <a:cs typeface="Roboto"/>
                <a:sym typeface="Roboto"/>
              </a:rPr>
              <a:t>Gradual separation plan: start with short, supported periods away from carer, then increase gradually, provide transitional objects (photo of carer, cuddly toy) to ease separation anxiety.</a:t>
            </a:r>
            <a:endParaRPr sz="1600">
              <a:solidFill>
                <a:schemeClr val="dk1"/>
              </a:solidFill>
              <a:latin typeface="Roboto"/>
              <a:ea typeface="Roboto"/>
              <a:cs typeface="Roboto"/>
              <a:sym typeface="Roboto"/>
            </a:endParaRPr>
          </a:p>
          <a:p>
            <a:pPr marL="457200" lvl="0" indent="-330200" algn="l" rtl="0">
              <a:spcBef>
                <a:spcPts val="0"/>
              </a:spcBef>
              <a:spcAft>
                <a:spcPts val="0"/>
              </a:spcAft>
              <a:buClr>
                <a:schemeClr val="dk1"/>
              </a:buClr>
              <a:buSzPts val="1600"/>
              <a:buFont typeface="Roboto"/>
              <a:buChar char="●"/>
            </a:pPr>
            <a:r>
              <a:rPr lang="en-GB" sz="1600">
                <a:solidFill>
                  <a:schemeClr val="dk1"/>
                </a:solidFill>
                <a:latin typeface="Roboto"/>
                <a:ea typeface="Roboto"/>
                <a:cs typeface="Roboto"/>
                <a:sym typeface="Roboto"/>
              </a:rPr>
              <a:t>Create a predictable, safe environment: consistent routines, visual cues, familiar spaces where Amira can explore with the key person nearby acting as safe haven.</a:t>
            </a:r>
            <a:endParaRPr sz="1600">
              <a:solidFill>
                <a:schemeClr val="dk1"/>
              </a:solidFill>
              <a:latin typeface="Roboto"/>
              <a:ea typeface="Roboto"/>
              <a:cs typeface="Roboto"/>
              <a:sym typeface="Roboto"/>
            </a:endParaRPr>
          </a:p>
          <a:p>
            <a:pPr marL="457200" lvl="0" indent="-330200" algn="l" rtl="0">
              <a:spcBef>
                <a:spcPts val="0"/>
              </a:spcBef>
              <a:spcAft>
                <a:spcPts val="0"/>
              </a:spcAft>
              <a:buClr>
                <a:schemeClr val="dk1"/>
              </a:buClr>
              <a:buSzPts val="1600"/>
              <a:buFont typeface="Roboto"/>
              <a:buChar char="●"/>
            </a:pPr>
            <a:r>
              <a:rPr lang="en-GB" sz="1600">
                <a:solidFill>
                  <a:schemeClr val="dk1"/>
                </a:solidFill>
                <a:latin typeface="Roboto"/>
                <a:ea typeface="Roboto"/>
                <a:cs typeface="Roboto"/>
                <a:sym typeface="Roboto"/>
              </a:rPr>
              <a:t>Small group and paired play opportunities: start with 1:1 or small group play with familiar adult to scaffold social engagement, then gradually support transition into full group play.</a:t>
            </a:r>
            <a:endParaRPr sz="1600">
              <a:solidFill>
                <a:schemeClr val="dk1"/>
              </a:solidFill>
              <a:latin typeface="Roboto"/>
              <a:ea typeface="Roboto"/>
              <a:cs typeface="Roboto"/>
              <a:sym typeface="Roboto"/>
            </a:endParaRPr>
          </a:p>
          <a:p>
            <a:pPr marL="457200" lvl="0" indent="-330200" algn="l" rtl="0">
              <a:spcBef>
                <a:spcPts val="0"/>
              </a:spcBef>
              <a:spcAft>
                <a:spcPts val="0"/>
              </a:spcAft>
              <a:buClr>
                <a:schemeClr val="dk1"/>
              </a:buClr>
              <a:buSzPts val="1600"/>
              <a:buFont typeface="Roboto"/>
              <a:buChar char="●"/>
            </a:pPr>
            <a:r>
              <a:rPr lang="en-GB" sz="1600">
                <a:solidFill>
                  <a:schemeClr val="dk1"/>
                </a:solidFill>
                <a:latin typeface="Roboto"/>
                <a:ea typeface="Roboto"/>
                <a:cs typeface="Roboto"/>
                <a:sym typeface="Roboto"/>
              </a:rPr>
              <a:t>Responsive communication support: engage Amira in simple verbal/gestural interactions, use her interests to build trust and support language development as part of her social-emotional attachment foundation.</a:t>
            </a:r>
            <a:endParaRPr sz="1600">
              <a:solidFill>
                <a:schemeClr val="dk1"/>
              </a:solidFill>
              <a:latin typeface="Roboto"/>
              <a:ea typeface="Roboto"/>
              <a:cs typeface="Roboto"/>
              <a:sym typeface="Roboto"/>
            </a:endParaRPr>
          </a:p>
          <a:p>
            <a:pPr marL="457200" lvl="0" indent="-330200" algn="l" rtl="0">
              <a:spcBef>
                <a:spcPts val="0"/>
              </a:spcBef>
              <a:spcAft>
                <a:spcPts val="0"/>
              </a:spcAft>
              <a:buClr>
                <a:schemeClr val="dk1"/>
              </a:buClr>
              <a:buSzPts val="1600"/>
              <a:buFont typeface="Roboto"/>
              <a:buChar char="●"/>
            </a:pPr>
            <a:r>
              <a:rPr lang="en-GB" sz="1600">
                <a:solidFill>
                  <a:schemeClr val="dk1"/>
                </a:solidFill>
                <a:latin typeface="Roboto"/>
                <a:ea typeface="Roboto"/>
                <a:cs typeface="Roboto"/>
                <a:sym typeface="Roboto"/>
              </a:rPr>
              <a:t>Family/nursery: involve her carers in sharing information about her routines, retention of familiar objects and consistent responses to anxiety or distress, thereby uniting nature and nurture influences.</a:t>
            </a:r>
            <a:endParaRPr sz="1600">
              <a:solidFill>
                <a:schemeClr val="dk1"/>
              </a:solidFill>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11700" y="196425"/>
            <a:ext cx="8520600" cy="927900"/>
          </a:xfrm>
          <a:prstGeom prst="rect">
            <a:avLst/>
          </a:prstGeom>
        </p:spPr>
        <p:txBody>
          <a:bodyPr spcFirstLastPara="1" wrap="square" lIns="91425" tIns="91425" rIns="91425" bIns="91425" anchor="t" anchorCtr="0">
            <a:normAutofit fontScale="90000"/>
          </a:bodyPr>
          <a:lstStyle/>
          <a:p>
            <a:pPr marL="457200" lvl="0" indent="-388620" algn="ctr" rtl="0">
              <a:spcBef>
                <a:spcPts val="0"/>
              </a:spcBef>
              <a:spcAft>
                <a:spcPts val="0"/>
              </a:spcAft>
              <a:buSzPct val="100000"/>
              <a:buChar char="➢"/>
            </a:pPr>
            <a:r>
              <a:rPr lang="en-GB"/>
              <a:t>BIOLOGICAL AND ENVIRONMENTAL INFLUENCES(NATURE AND NURTURE)</a:t>
            </a:r>
            <a:endParaRPr/>
          </a:p>
        </p:txBody>
      </p:sp>
      <p:sp>
        <p:nvSpPr>
          <p:cNvPr id="106" name="Google Shape;106;p19"/>
          <p:cNvSpPr txBox="1"/>
          <p:nvPr/>
        </p:nvSpPr>
        <p:spPr>
          <a:xfrm>
            <a:off x="89175" y="1407125"/>
            <a:ext cx="8862600" cy="3425400"/>
          </a:xfrm>
          <a:prstGeom prst="rect">
            <a:avLst/>
          </a:prstGeom>
          <a:noFill/>
          <a:ln>
            <a:noFill/>
          </a:ln>
        </p:spPr>
        <p:txBody>
          <a:bodyPr spcFirstLastPara="1" wrap="square" lIns="91425" tIns="91425" rIns="91425" bIns="91425" anchor="t" anchorCtr="0">
            <a:noAutofit/>
          </a:bodyPr>
          <a:lstStyle/>
          <a:p>
            <a:pPr marL="457200" lvl="0" indent="-336550" algn="l" rtl="0">
              <a:spcBef>
                <a:spcPts val="0"/>
              </a:spcBef>
              <a:spcAft>
                <a:spcPts val="0"/>
              </a:spcAft>
              <a:buClr>
                <a:schemeClr val="dk1"/>
              </a:buClr>
              <a:buSzPts val="1700"/>
              <a:buFont typeface="Roboto"/>
              <a:buChar char="●"/>
            </a:pPr>
            <a:r>
              <a:rPr lang="en-GB" sz="1700" b="1">
                <a:solidFill>
                  <a:schemeClr val="dk1"/>
                </a:solidFill>
                <a:latin typeface="Roboto"/>
                <a:ea typeface="Roboto"/>
                <a:cs typeface="Roboto"/>
                <a:sym typeface="Roboto"/>
              </a:rPr>
              <a:t>Nature: Amira is three years old, biologically at an age where attachment patterns, language skills and social-emotional regulation are rapidly developing. Her temperament (such as anxious, less verbal) influences how she engages in the environment.</a:t>
            </a:r>
            <a:endParaRPr sz="1700" b="1">
              <a:solidFill>
                <a:schemeClr val="dk1"/>
              </a:solidFill>
              <a:latin typeface="Roboto"/>
              <a:ea typeface="Roboto"/>
              <a:cs typeface="Roboto"/>
              <a:sym typeface="Roboto"/>
            </a:endParaRPr>
          </a:p>
          <a:p>
            <a:pPr marL="457200" lvl="0" indent="0" algn="l" rtl="0">
              <a:spcBef>
                <a:spcPts val="0"/>
              </a:spcBef>
              <a:spcAft>
                <a:spcPts val="0"/>
              </a:spcAft>
              <a:buNone/>
            </a:pPr>
            <a:endParaRPr sz="1700" b="1">
              <a:solidFill>
                <a:schemeClr val="dk1"/>
              </a:solidFill>
              <a:latin typeface="Roboto"/>
              <a:ea typeface="Roboto"/>
              <a:cs typeface="Roboto"/>
              <a:sym typeface="Roboto"/>
            </a:endParaRPr>
          </a:p>
          <a:p>
            <a:pPr marL="457200" lvl="0" indent="-336550" algn="l" rtl="0">
              <a:spcBef>
                <a:spcPts val="0"/>
              </a:spcBef>
              <a:spcAft>
                <a:spcPts val="0"/>
              </a:spcAft>
              <a:buClr>
                <a:schemeClr val="dk1"/>
              </a:buClr>
              <a:buSzPts val="1700"/>
              <a:buFont typeface="Roboto"/>
              <a:buChar char="●"/>
            </a:pPr>
            <a:r>
              <a:rPr lang="en-GB" sz="1700" b="1">
                <a:solidFill>
                  <a:schemeClr val="dk1"/>
                </a:solidFill>
                <a:latin typeface="Roboto"/>
                <a:ea typeface="Roboto"/>
                <a:cs typeface="Roboto"/>
                <a:sym typeface="Roboto"/>
              </a:rPr>
              <a:t>Nurture: The nursery environment (caregiver consistency, routines, adult responsiveness), home environment (carer separations, prior experiences), peer group opportunities and transitions all shape her attachment experiences and developmental trajectory.</a:t>
            </a:r>
            <a:endParaRPr sz="1700" b="1">
              <a:solidFill>
                <a:schemeClr val="dk1"/>
              </a:solidFill>
              <a:latin typeface="Roboto"/>
              <a:ea typeface="Roboto"/>
              <a:cs typeface="Roboto"/>
              <a:sym typeface="Roboto"/>
            </a:endParaRPr>
          </a:p>
          <a:p>
            <a:pPr marL="457200" lvl="0" indent="0" algn="l" rtl="0">
              <a:spcBef>
                <a:spcPts val="0"/>
              </a:spcBef>
              <a:spcAft>
                <a:spcPts val="0"/>
              </a:spcAft>
              <a:buNone/>
            </a:pPr>
            <a:endParaRPr sz="1700" b="1">
              <a:solidFill>
                <a:schemeClr val="dk1"/>
              </a:solidFill>
              <a:latin typeface="Roboto"/>
              <a:ea typeface="Roboto"/>
              <a:cs typeface="Roboto"/>
              <a:sym typeface="Roboto"/>
            </a:endParaRPr>
          </a:p>
          <a:p>
            <a:pPr marL="457200" lvl="0" indent="-336550" algn="l" rtl="0">
              <a:spcBef>
                <a:spcPts val="0"/>
              </a:spcBef>
              <a:spcAft>
                <a:spcPts val="0"/>
              </a:spcAft>
              <a:buClr>
                <a:schemeClr val="dk1"/>
              </a:buClr>
              <a:buSzPts val="1700"/>
              <a:buFont typeface="Roboto"/>
              <a:buChar char="●"/>
            </a:pPr>
            <a:r>
              <a:rPr lang="en-GB" sz="1700" b="1">
                <a:solidFill>
                  <a:schemeClr val="dk1"/>
                </a:solidFill>
                <a:latin typeface="Roboto"/>
                <a:ea typeface="Roboto"/>
                <a:cs typeface="Roboto"/>
                <a:sym typeface="Roboto"/>
              </a:rPr>
              <a:t>The interplay means that while her biology predisposes, the environment can either reinforce secure attachment (via consistent positive interactions) or contribute to continued anxiety and poor engagement.</a:t>
            </a:r>
            <a:endParaRPr sz="1700" b="1">
              <a:solidFill>
                <a:schemeClr val="dk1"/>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0"/>
          <p:cNvSpPr txBox="1">
            <a:spLocks noGrp="1"/>
          </p:cNvSpPr>
          <p:nvPr>
            <p:ph type="title"/>
          </p:nvPr>
        </p:nvSpPr>
        <p:spPr>
          <a:xfrm>
            <a:off x="311725" y="261703"/>
            <a:ext cx="8520600" cy="840900"/>
          </a:xfrm>
          <a:prstGeom prst="rect">
            <a:avLst/>
          </a:prstGeom>
        </p:spPr>
        <p:txBody>
          <a:bodyPr spcFirstLastPara="1" wrap="square" lIns="91425" tIns="91425" rIns="91425" bIns="91425" anchor="t" anchorCtr="0">
            <a:noAutofit/>
          </a:bodyPr>
          <a:lstStyle/>
          <a:p>
            <a:pPr marL="457200" lvl="0" indent="-375920" algn="ctr" rtl="0">
              <a:spcBef>
                <a:spcPts val="0"/>
              </a:spcBef>
              <a:spcAft>
                <a:spcPts val="0"/>
              </a:spcAft>
              <a:buSzPts val="2320"/>
              <a:buChar char="➢"/>
            </a:pPr>
            <a:r>
              <a:rPr lang="en-GB" sz="2320"/>
              <a:t>CRITICAL EVALUATION OF BOWLBY’S ATTACHMENT THEORY IN HEALTH AND SOCIAL CARE CONTEXT</a:t>
            </a:r>
            <a:endParaRPr sz="2320"/>
          </a:p>
        </p:txBody>
      </p:sp>
      <p:sp>
        <p:nvSpPr>
          <p:cNvPr id="112" name="Google Shape;112;p20"/>
          <p:cNvSpPr txBox="1">
            <a:spLocks noGrp="1"/>
          </p:cNvSpPr>
          <p:nvPr>
            <p:ph type="body" idx="1"/>
          </p:nvPr>
        </p:nvSpPr>
        <p:spPr>
          <a:xfrm>
            <a:off x="311725" y="1266475"/>
            <a:ext cx="3999900" cy="37836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457200" lvl="0" indent="0" algn="l" rtl="0">
              <a:lnSpc>
                <a:spcPct val="105000"/>
              </a:lnSpc>
              <a:spcBef>
                <a:spcPts val="0"/>
              </a:spcBef>
              <a:spcAft>
                <a:spcPts val="0"/>
              </a:spcAft>
              <a:buNone/>
            </a:pPr>
            <a:r>
              <a:rPr lang="en-GB" sz="1400" b="1" u="sng">
                <a:solidFill>
                  <a:schemeClr val="dk1"/>
                </a:solidFill>
              </a:rPr>
              <a:t>USEFULNESS:</a:t>
            </a:r>
            <a:endParaRPr sz="1400" b="1" u="sng">
              <a:solidFill>
                <a:schemeClr val="dk1"/>
              </a:solidFill>
            </a:endParaRPr>
          </a:p>
          <a:p>
            <a:pPr marL="457200" lvl="0" indent="-317500" algn="l" rtl="0">
              <a:lnSpc>
                <a:spcPct val="105000"/>
              </a:lnSpc>
              <a:spcBef>
                <a:spcPts val="1200"/>
              </a:spcBef>
              <a:spcAft>
                <a:spcPts val="0"/>
              </a:spcAft>
              <a:buClr>
                <a:schemeClr val="dk1"/>
              </a:buClr>
              <a:buSzPts val="1400"/>
              <a:buChar char="●"/>
            </a:pPr>
            <a:r>
              <a:rPr lang="en-GB" sz="1400">
                <a:solidFill>
                  <a:schemeClr val="dk1"/>
                </a:solidFill>
              </a:rPr>
              <a:t>Provides clear framework for understanding Amira’s anxiety, separation distress and social withdrawal: emphasises how key relationships and stable caregiving underpin emotional and social development.</a:t>
            </a:r>
            <a:endParaRPr sz="1400">
              <a:solidFill>
                <a:schemeClr val="dk1"/>
              </a:solidFill>
            </a:endParaRPr>
          </a:p>
          <a:p>
            <a:pPr marL="457200" lvl="0" indent="-317500" algn="l" rtl="0">
              <a:lnSpc>
                <a:spcPct val="105000"/>
              </a:lnSpc>
              <a:spcBef>
                <a:spcPts val="0"/>
              </a:spcBef>
              <a:spcAft>
                <a:spcPts val="0"/>
              </a:spcAft>
              <a:buClr>
                <a:schemeClr val="dk1"/>
              </a:buClr>
              <a:buSzPts val="1400"/>
              <a:buChar char="●"/>
            </a:pPr>
            <a:r>
              <a:rPr lang="en-GB" sz="1400">
                <a:solidFill>
                  <a:schemeClr val="dk1"/>
                </a:solidFill>
              </a:rPr>
              <a:t>Highly applicable in early years nursery settings: language of “secure base” and “safe haven” informs practice and environments (Footprints,2025)</a:t>
            </a:r>
            <a:endParaRPr sz="1400">
              <a:solidFill>
                <a:schemeClr val="dk1"/>
              </a:solidFill>
            </a:endParaRPr>
          </a:p>
          <a:p>
            <a:pPr marL="457200" lvl="0" indent="-317500" algn="l" rtl="0">
              <a:lnSpc>
                <a:spcPct val="105000"/>
              </a:lnSpc>
              <a:spcBef>
                <a:spcPts val="0"/>
              </a:spcBef>
              <a:spcAft>
                <a:spcPts val="0"/>
              </a:spcAft>
              <a:buClr>
                <a:schemeClr val="dk1"/>
              </a:buClr>
              <a:buSzPts val="1400"/>
              <a:buChar char="●"/>
            </a:pPr>
            <a:r>
              <a:rPr lang="en-GB" sz="1400">
                <a:solidFill>
                  <a:schemeClr val="dk1"/>
                </a:solidFill>
              </a:rPr>
              <a:t>Highlights the importance of early intervention and continuity of care, aligning with early years policy and practice focusing on emotional security.</a:t>
            </a:r>
            <a:endParaRPr sz="1400">
              <a:solidFill>
                <a:schemeClr val="dk1"/>
              </a:solidFill>
            </a:endParaRPr>
          </a:p>
        </p:txBody>
      </p:sp>
      <p:sp>
        <p:nvSpPr>
          <p:cNvPr id="113" name="Google Shape;113;p20"/>
          <p:cNvSpPr txBox="1">
            <a:spLocks noGrp="1"/>
          </p:cNvSpPr>
          <p:nvPr>
            <p:ph type="body" idx="2"/>
          </p:nvPr>
        </p:nvSpPr>
        <p:spPr>
          <a:xfrm>
            <a:off x="4482350" y="1266475"/>
            <a:ext cx="4556400" cy="37401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t" anchorCtr="0">
            <a:normAutofit/>
          </a:bodyPr>
          <a:lstStyle/>
          <a:p>
            <a:pPr marL="457200" lvl="0" indent="0" algn="l" rtl="0">
              <a:spcBef>
                <a:spcPts val="0"/>
              </a:spcBef>
              <a:spcAft>
                <a:spcPts val="0"/>
              </a:spcAft>
              <a:buNone/>
            </a:pPr>
            <a:r>
              <a:rPr lang="en-GB" b="1" u="sng">
                <a:solidFill>
                  <a:schemeClr val="dk1"/>
                </a:solidFill>
              </a:rPr>
              <a:t>LIMITATIONS:</a:t>
            </a:r>
            <a:endParaRPr b="1" u="sng">
              <a:solidFill>
                <a:schemeClr val="dk1"/>
              </a:solidFill>
            </a:endParaRPr>
          </a:p>
          <a:p>
            <a:pPr marL="457200" lvl="0" indent="-311150" algn="l" rtl="0">
              <a:spcBef>
                <a:spcPts val="1200"/>
              </a:spcBef>
              <a:spcAft>
                <a:spcPts val="0"/>
              </a:spcAft>
              <a:buClr>
                <a:schemeClr val="dk1"/>
              </a:buClr>
              <a:buSzPts val="1300"/>
              <a:buChar char="●"/>
            </a:pPr>
            <a:r>
              <a:rPr lang="en-GB">
                <a:solidFill>
                  <a:schemeClr val="dk1"/>
                </a:solidFill>
              </a:rPr>
              <a:t>Some criticisms: over-emphasis on primary attachment figure (monotropy), less accounting for multiple attachments and changing later experiences (Cherry,2025)</a:t>
            </a:r>
            <a:endParaRPr>
              <a:solidFill>
                <a:schemeClr val="dk1"/>
              </a:solidFill>
            </a:endParaRPr>
          </a:p>
          <a:p>
            <a:pPr marL="457200" lvl="0" indent="-311150" algn="l" rtl="0">
              <a:spcBef>
                <a:spcPts val="0"/>
              </a:spcBef>
              <a:spcAft>
                <a:spcPts val="0"/>
              </a:spcAft>
              <a:buClr>
                <a:schemeClr val="dk1"/>
              </a:buClr>
              <a:buSzPts val="1300"/>
              <a:buChar char="●"/>
            </a:pPr>
            <a:r>
              <a:rPr lang="en-GB">
                <a:solidFill>
                  <a:schemeClr val="dk1"/>
                </a:solidFill>
              </a:rPr>
              <a:t>May not fully account for cultural diversity in caregiving styles or for children who build healthy attachments in multiple contexts (home, nursery, with other caregivers)</a:t>
            </a:r>
            <a:endParaRPr>
              <a:solidFill>
                <a:schemeClr val="dk1"/>
              </a:solidFill>
            </a:endParaRPr>
          </a:p>
          <a:p>
            <a:pPr marL="457200" lvl="0" indent="-311150" algn="l" rtl="0">
              <a:spcBef>
                <a:spcPts val="0"/>
              </a:spcBef>
              <a:spcAft>
                <a:spcPts val="0"/>
              </a:spcAft>
              <a:buClr>
                <a:schemeClr val="dk1"/>
              </a:buClr>
              <a:buSzPts val="1300"/>
              <a:buChar char="●"/>
            </a:pPr>
            <a:r>
              <a:rPr lang="en-GB">
                <a:solidFill>
                  <a:schemeClr val="dk1"/>
                </a:solidFill>
              </a:rPr>
              <a:t>Attachment theory alone does not address all factors affecting a child like Amira (e.g., speech/language delays, neurodevelopmental issues, peer group dynamics) requires integration with other developmental theories and holistic assessment.</a:t>
            </a:r>
            <a:endParaRPr>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192075" y="294300"/>
            <a:ext cx="8520600" cy="623700"/>
          </a:xfrm>
          <a:prstGeom prst="rect">
            <a:avLst/>
          </a:prstGeom>
        </p:spPr>
        <p:txBody>
          <a:bodyPr spcFirstLastPara="1" wrap="square" lIns="91425" tIns="91425" rIns="91425" bIns="91425" anchor="t" anchorCtr="0">
            <a:normAutofit/>
          </a:bodyPr>
          <a:lstStyle/>
          <a:p>
            <a:pPr marL="457200" lvl="0" indent="-406400" algn="ctr" rtl="0">
              <a:spcBef>
                <a:spcPts val="0"/>
              </a:spcBef>
              <a:spcAft>
                <a:spcPts val="0"/>
              </a:spcAft>
              <a:buSzPts val="2800"/>
              <a:buChar char="➢"/>
            </a:pPr>
            <a:r>
              <a:rPr lang="en-GB"/>
              <a:t>SUMMARY AND ACTION PLAN</a:t>
            </a:r>
            <a:endParaRPr/>
          </a:p>
        </p:txBody>
      </p:sp>
      <p:sp>
        <p:nvSpPr>
          <p:cNvPr id="119" name="Google Shape;119;p21"/>
          <p:cNvSpPr txBox="1">
            <a:spLocks noGrp="1"/>
          </p:cNvSpPr>
          <p:nvPr>
            <p:ph type="body" idx="1"/>
          </p:nvPr>
        </p:nvSpPr>
        <p:spPr>
          <a:xfrm>
            <a:off x="311700" y="1364325"/>
            <a:ext cx="8520600" cy="35553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None/>
            </a:pPr>
            <a:r>
              <a:rPr lang="en-GB" sz="1800" b="1" u="sng">
                <a:solidFill>
                  <a:schemeClr val="dk1"/>
                </a:solidFill>
              </a:rPr>
              <a:t>SUMMARY: </a:t>
            </a:r>
            <a:r>
              <a:rPr lang="en-GB" sz="1800">
                <a:solidFill>
                  <a:schemeClr val="dk1"/>
                </a:solidFill>
              </a:rPr>
              <a:t>Through Bowlby’s Attachment Theory we understand that Amira’s anxiety, limited communication and group play difficulty may stem from an insecure or developing attachment relationship and lack of a secure base in the nursery setting.</a:t>
            </a:r>
            <a:endParaRPr sz="1800">
              <a:solidFill>
                <a:schemeClr val="dk1"/>
              </a:solidFill>
            </a:endParaRPr>
          </a:p>
          <a:p>
            <a:pPr marL="0" lvl="0" indent="0" algn="l" rtl="0">
              <a:lnSpc>
                <a:spcPct val="105000"/>
              </a:lnSpc>
              <a:spcBef>
                <a:spcPts val="1200"/>
              </a:spcBef>
              <a:spcAft>
                <a:spcPts val="0"/>
              </a:spcAft>
              <a:buNone/>
            </a:pPr>
            <a:r>
              <a:rPr lang="en-GB" sz="1800" b="1" u="sng">
                <a:solidFill>
                  <a:schemeClr val="dk1"/>
                </a:solidFill>
              </a:rPr>
              <a:t>ACTION PLAN: </a:t>
            </a:r>
            <a:endParaRPr sz="1800" b="1" u="sng">
              <a:solidFill>
                <a:schemeClr val="dk1"/>
              </a:solidFill>
            </a:endParaRPr>
          </a:p>
          <a:p>
            <a:pPr marL="457200" lvl="0" indent="-342900" algn="l" rtl="0">
              <a:lnSpc>
                <a:spcPct val="105000"/>
              </a:lnSpc>
              <a:spcBef>
                <a:spcPts val="1200"/>
              </a:spcBef>
              <a:spcAft>
                <a:spcPts val="0"/>
              </a:spcAft>
              <a:buClr>
                <a:schemeClr val="dk1"/>
              </a:buClr>
              <a:buSzPts val="1800"/>
              <a:buChar char="●"/>
            </a:pPr>
            <a:r>
              <a:rPr lang="en-GB" sz="1800">
                <a:solidFill>
                  <a:schemeClr val="dk1"/>
                </a:solidFill>
              </a:rPr>
              <a:t>Assign key-person and build trust</a:t>
            </a:r>
            <a:endParaRPr sz="1800">
              <a:solidFill>
                <a:schemeClr val="dk1"/>
              </a:solidFill>
            </a:endParaRPr>
          </a:p>
          <a:p>
            <a:pPr marL="457200" lvl="0" indent="-342900" algn="l" rtl="0">
              <a:lnSpc>
                <a:spcPct val="105000"/>
              </a:lnSpc>
              <a:spcBef>
                <a:spcPts val="0"/>
              </a:spcBef>
              <a:spcAft>
                <a:spcPts val="0"/>
              </a:spcAft>
              <a:buClr>
                <a:schemeClr val="dk1"/>
              </a:buClr>
              <a:buSzPts val="1800"/>
              <a:buChar char="●"/>
            </a:pPr>
            <a:r>
              <a:rPr lang="en-GB" sz="1800">
                <a:solidFill>
                  <a:schemeClr val="dk1"/>
                </a:solidFill>
              </a:rPr>
              <a:t>Gradual separation routine and transitional object </a:t>
            </a:r>
            <a:endParaRPr sz="1800">
              <a:solidFill>
                <a:schemeClr val="dk1"/>
              </a:solidFill>
            </a:endParaRPr>
          </a:p>
          <a:p>
            <a:pPr marL="457200" lvl="0" indent="-342900" algn="l" rtl="0">
              <a:lnSpc>
                <a:spcPct val="105000"/>
              </a:lnSpc>
              <a:spcBef>
                <a:spcPts val="0"/>
              </a:spcBef>
              <a:spcAft>
                <a:spcPts val="0"/>
              </a:spcAft>
              <a:buClr>
                <a:schemeClr val="dk1"/>
              </a:buClr>
              <a:buSzPts val="1800"/>
              <a:buChar char="●"/>
            </a:pPr>
            <a:r>
              <a:rPr lang="en-GB" sz="1800">
                <a:solidFill>
                  <a:schemeClr val="dk1"/>
                </a:solidFill>
              </a:rPr>
              <a:t>Small group/play partner support</a:t>
            </a:r>
            <a:endParaRPr sz="1800">
              <a:solidFill>
                <a:schemeClr val="dk1"/>
              </a:solidFill>
            </a:endParaRPr>
          </a:p>
          <a:p>
            <a:pPr marL="457200" lvl="0" indent="-342900" algn="l" rtl="0">
              <a:lnSpc>
                <a:spcPct val="105000"/>
              </a:lnSpc>
              <a:spcBef>
                <a:spcPts val="0"/>
              </a:spcBef>
              <a:spcAft>
                <a:spcPts val="0"/>
              </a:spcAft>
              <a:buClr>
                <a:schemeClr val="dk1"/>
              </a:buClr>
              <a:buSzPts val="1800"/>
              <a:buChar char="●"/>
            </a:pPr>
            <a:r>
              <a:rPr lang="en-GB" sz="1800">
                <a:solidFill>
                  <a:schemeClr val="dk1"/>
                </a:solidFill>
              </a:rPr>
              <a:t>Responsive communication activities</a:t>
            </a:r>
            <a:endParaRPr sz="1800">
              <a:solidFill>
                <a:schemeClr val="dk1"/>
              </a:solidFill>
            </a:endParaRPr>
          </a:p>
          <a:p>
            <a:pPr marL="457200" lvl="0" indent="-342900" algn="l" rtl="0">
              <a:lnSpc>
                <a:spcPct val="105000"/>
              </a:lnSpc>
              <a:spcBef>
                <a:spcPts val="0"/>
              </a:spcBef>
              <a:spcAft>
                <a:spcPts val="0"/>
              </a:spcAft>
              <a:buClr>
                <a:schemeClr val="dk1"/>
              </a:buClr>
              <a:buSzPts val="1800"/>
              <a:buChar char="●"/>
            </a:pPr>
            <a:r>
              <a:rPr lang="en-GB" sz="1800">
                <a:solidFill>
                  <a:schemeClr val="dk1"/>
                </a:solidFill>
              </a:rPr>
              <a:t>Home-nursery collaboration (carer briefing)</a:t>
            </a:r>
            <a:endParaRPr sz="1800">
              <a:solidFill>
                <a:schemeClr val="dk1"/>
              </a:solidFill>
            </a:endParaRPr>
          </a:p>
          <a:p>
            <a:pPr marL="0" lvl="0" indent="0" algn="l" rtl="0">
              <a:lnSpc>
                <a:spcPct val="105000"/>
              </a:lnSpc>
              <a:spcBef>
                <a:spcPts val="1200"/>
              </a:spcBef>
              <a:spcAft>
                <a:spcPts val="0"/>
              </a:spcAft>
              <a:buNone/>
            </a:pPr>
            <a:endParaRPr sz="1800">
              <a:solidFill>
                <a:schemeClr val="dk1"/>
              </a:solidFill>
            </a:endParaRPr>
          </a:p>
          <a:p>
            <a:pPr marL="0" lvl="0" indent="0" algn="l" rtl="0">
              <a:lnSpc>
                <a:spcPct val="105000"/>
              </a:lnSpc>
              <a:spcBef>
                <a:spcPts val="1200"/>
              </a:spcBef>
              <a:spcAft>
                <a:spcPts val="1200"/>
              </a:spcAft>
              <a:buNone/>
            </a:pPr>
            <a:endParaRPr sz="180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2"/>
          <p:cNvSpPr txBox="1">
            <a:spLocks noGrp="1"/>
          </p:cNvSpPr>
          <p:nvPr>
            <p:ph type="title"/>
          </p:nvPr>
        </p:nvSpPr>
        <p:spPr>
          <a:xfrm>
            <a:off x="311725" y="337812"/>
            <a:ext cx="8520600" cy="62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REFERENCES</a:t>
            </a:r>
            <a:endParaRPr/>
          </a:p>
        </p:txBody>
      </p:sp>
      <p:sp>
        <p:nvSpPr>
          <p:cNvPr id="125" name="Google Shape;125;p22"/>
          <p:cNvSpPr txBox="1">
            <a:spLocks noGrp="1"/>
          </p:cNvSpPr>
          <p:nvPr>
            <p:ph type="body" idx="1"/>
          </p:nvPr>
        </p:nvSpPr>
        <p:spPr>
          <a:xfrm>
            <a:off x="311700" y="1277351"/>
            <a:ext cx="8705100" cy="36204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None/>
            </a:pPr>
            <a:r>
              <a:rPr lang="en-GB" sz="1210">
                <a:solidFill>
                  <a:schemeClr val="dk1"/>
                </a:solidFill>
              </a:rPr>
              <a:t>Brightwheel (2023) Attachment Theory in Early Childhood Education. Available at: https://mybrightwheel.com/blog/attachment-theory-in-early-childhood [Accessed 5 November 2025]</a:t>
            </a:r>
            <a:endParaRPr sz="1210">
              <a:solidFill>
                <a:schemeClr val="dk1"/>
              </a:solidFill>
            </a:endParaRPr>
          </a:p>
          <a:p>
            <a:pPr marL="0" lvl="0" indent="0" algn="l" rtl="0">
              <a:lnSpc>
                <a:spcPct val="95000"/>
              </a:lnSpc>
              <a:spcBef>
                <a:spcPts val="1200"/>
              </a:spcBef>
              <a:spcAft>
                <a:spcPts val="0"/>
              </a:spcAft>
              <a:buNone/>
            </a:pPr>
            <a:r>
              <a:rPr lang="en-GB" sz="1210">
                <a:solidFill>
                  <a:schemeClr val="dk1"/>
                </a:solidFill>
              </a:rPr>
              <a:t>Early Years TV (2025) John Bowlby’s Attachment Theory and Developmental Phases. Available at: https://www.earlyyears.tv/john-bowlbys-attachment-theory-and-developmental-phases/ [Accessed 4 November 2025]</a:t>
            </a:r>
            <a:endParaRPr sz="1210">
              <a:solidFill>
                <a:schemeClr val="dk1"/>
              </a:solidFill>
            </a:endParaRPr>
          </a:p>
          <a:p>
            <a:pPr marL="0" lvl="0" indent="0" algn="l" rtl="0">
              <a:lnSpc>
                <a:spcPct val="95000"/>
              </a:lnSpc>
              <a:spcBef>
                <a:spcPts val="1200"/>
              </a:spcBef>
              <a:spcAft>
                <a:spcPts val="0"/>
              </a:spcAft>
              <a:buNone/>
            </a:pPr>
            <a:r>
              <a:rPr lang="en-GB" sz="1210">
                <a:solidFill>
                  <a:schemeClr val="dk1"/>
                </a:solidFill>
              </a:rPr>
              <a:t>Footprints Nursery (2025) Settling In &amp; Attachment. Available at: https://www.footprintsnursery.co.uk/settling.php [Accessed 5 November 2025]</a:t>
            </a:r>
            <a:endParaRPr sz="1210">
              <a:solidFill>
                <a:schemeClr val="dk1"/>
              </a:solidFill>
            </a:endParaRPr>
          </a:p>
          <a:p>
            <a:pPr marL="0" lvl="0" indent="0" algn="l" rtl="0">
              <a:lnSpc>
                <a:spcPct val="95000"/>
              </a:lnSpc>
              <a:spcBef>
                <a:spcPts val="1200"/>
              </a:spcBef>
              <a:spcAft>
                <a:spcPts val="0"/>
              </a:spcAft>
              <a:buNone/>
            </a:pPr>
            <a:r>
              <a:rPr lang="en-GB" sz="1210">
                <a:solidFill>
                  <a:schemeClr val="dk1"/>
                </a:solidFill>
              </a:rPr>
              <a:t>Kendra Cherry (2025) What Is Attachment Theory? How early emotional bonds shape our hearts. Available at: https://www.verywellmind.com/what-is-attachment-theory-2795337 [Accessed 5 November 2025]</a:t>
            </a:r>
            <a:endParaRPr sz="1210">
              <a:solidFill>
                <a:schemeClr val="dk1"/>
              </a:solidFill>
            </a:endParaRPr>
          </a:p>
          <a:p>
            <a:pPr marL="0" lvl="0" indent="0" algn="l" rtl="0">
              <a:lnSpc>
                <a:spcPct val="95000"/>
              </a:lnSpc>
              <a:spcBef>
                <a:spcPts val="1200"/>
              </a:spcBef>
              <a:spcAft>
                <a:spcPts val="0"/>
              </a:spcAft>
              <a:buNone/>
            </a:pPr>
            <a:r>
              <a:rPr lang="en-GB" sz="1210">
                <a:solidFill>
                  <a:schemeClr val="dk1"/>
                </a:solidFill>
              </a:rPr>
              <a:t>NSPCC Learning (2021) Attachment and child development. Available at: https://learning.nspcc.org.uk/child-health-development/attachment-early-years [Accessed 4 November 2025]</a:t>
            </a:r>
            <a:endParaRPr sz="1210">
              <a:solidFill>
                <a:schemeClr val="dk1"/>
              </a:solidFill>
            </a:endParaRPr>
          </a:p>
          <a:p>
            <a:pPr marL="0" lvl="0" indent="0" algn="l" rtl="0">
              <a:lnSpc>
                <a:spcPct val="95000"/>
              </a:lnSpc>
              <a:spcBef>
                <a:spcPts val="1200"/>
              </a:spcBef>
              <a:spcAft>
                <a:spcPts val="0"/>
              </a:spcAft>
              <a:buNone/>
            </a:pPr>
            <a:r>
              <a:rPr lang="en-GB" sz="1210">
                <a:solidFill>
                  <a:schemeClr val="dk1"/>
                </a:solidFill>
              </a:rPr>
              <a:t>Saul McLeod (2025) John Bowlby’s Attachment Theory. Available at: https://www.simplypsychology.org/bowlby.html [Accessed 5 November 2025]</a:t>
            </a:r>
            <a:endParaRPr sz="1210">
              <a:solidFill>
                <a:schemeClr val="dk1"/>
              </a:solidFill>
            </a:endParaRPr>
          </a:p>
          <a:p>
            <a:pPr marL="0" lvl="0" indent="0" algn="l" rtl="0">
              <a:lnSpc>
                <a:spcPct val="95000"/>
              </a:lnSpc>
              <a:spcBef>
                <a:spcPts val="1200"/>
              </a:spcBef>
              <a:spcAft>
                <a:spcPts val="0"/>
              </a:spcAft>
              <a:buNone/>
            </a:pPr>
            <a:r>
              <a:rPr lang="en-GB" sz="1210">
                <a:solidFill>
                  <a:schemeClr val="dk1"/>
                </a:solidFill>
              </a:rPr>
              <a:t>The Attachment Project (2025) Bowlby and Attachment Theory: Insights and Legacy. Available at: https://www.attachmentproject.com/attachment-theory/john-bowlby/ [Accessed 5 November 2025]</a:t>
            </a:r>
            <a:endParaRPr sz="1210">
              <a:solidFill>
                <a:schemeClr val="dk1"/>
              </a:solidFill>
            </a:endParaRPr>
          </a:p>
          <a:p>
            <a:pPr marL="457200" lvl="0" indent="0" algn="l" rtl="0">
              <a:lnSpc>
                <a:spcPct val="95000"/>
              </a:lnSpc>
              <a:spcBef>
                <a:spcPts val="1200"/>
              </a:spcBef>
              <a:spcAft>
                <a:spcPts val="1200"/>
              </a:spcAft>
              <a:buNone/>
            </a:pPr>
            <a:endParaRPr sz="1210">
              <a:solidFill>
                <a:schemeClr val="dk1"/>
              </a:solidFill>
            </a:endParaRPr>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1284</Words>
  <Application>Microsoft Office PowerPoint</Application>
  <PresentationFormat>On-screen Show (16:9)</PresentationFormat>
  <Paragraphs>67</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Merriweather</vt:lpstr>
      <vt:lpstr>Roboto Medium</vt:lpstr>
      <vt:lpstr>Roboto</vt:lpstr>
      <vt:lpstr>Roboto SemiBold</vt:lpstr>
      <vt:lpstr>Arial</vt:lpstr>
      <vt:lpstr>Paradigm</vt:lpstr>
      <vt:lpstr>PSYCHOLOGY IN HEALTH AND SOCIAL CARE LCHS 4010 </vt:lpstr>
      <vt:lpstr> OVERVIEW</vt:lpstr>
      <vt:lpstr>THEORY INTRODUCTION: BOWLBY’S ATTACHMENT THEORY</vt:lpstr>
      <vt:lpstr>KEY CONCEPTS EXPLAINED</vt:lpstr>
      <vt:lpstr>PowerPoint Presentation</vt:lpstr>
      <vt:lpstr>PROPOSED STRATEGIES/INTERVENTIONS BASED ON ATTACHMENT THEORY</vt:lpstr>
      <vt:lpstr>BIOLOGICAL AND ENVIRONMENTAL INFLUENCES(NATURE AND NURTURE)</vt:lpstr>
      <vt:lpstr>CRITICAL EVALUATION OF BOWLBY’S ATTACHMENT THEORY IN HEALTH AND SOCIAL CARE CONTEXT</vt:lpstr>
      <vt:lpstr>SUMMARY AND 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SSO Kiosk</dc:creator>
  <cp:lastModifiedBy>SSO Kiosk</cp:lastModifiedBy>
  <cp:revision>1</cp:revision>
  <dcterms:modified xsi:type="dcterms:W3CDTF">2025-11-15T15:29:24Z</dcterms:modified>
</cp:coreProperties>
</file>