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0"/>
  </p:notesMasterIdLst>
  <p:sldIdLst>
    <p:sldId id="257" r:id="rId2"/>
    <p:sldId id="258" r:id="rId3"/>
    <p:sldId id="259" r:id="rId4"/>
    <p:sldId id="260" r:id="rId5"/>
    <p:sldId id="261" r:id="rId6"/>
    <p:sldId id="262" r:id="rId7"/>
    <p:sldId id="256" r:id="rId8"/>
    <p:sldId id="263" r:id="rId9"/>
    <p:sldId id="266" r:id="rId10"/>
    <p:sldId id="267" r:id="rId11"/>
    <p:sldId id="268" r:id="rId12"/>
    <p:sldId id="269" r:id="rId13"/>
    <p:sldId id="270" r:id="rId14"/>
    <p:sldId id="272" r:id="rId15"/>
    <p:sldId id="271" r:id="rId16"/>
    <p:sldId id="274" r:id="rId17"/>
    <p:sldId id="275" r:id="rId18"/>
    <p:sldId id="276" r:id="rId19"/>
    <p:sldId id="273" r:id="rId20"/>
    <p:sldId id="279" r:id="rId21"/>
    <p:sldId id="278" r:id="rId22"/>
    <p:sldId id="280" r:id="rId23"/>
    <p:sldId id="281" r:id="rId24"/>
    <p:sldId id="282" r:id="rId25"/>
    <p:sldId id="283" r:id="rId26"/>
    <p:sldId id="284" r:id="rId27"/>
    <p:sldId id="285" r:id="rId28"/>
    <p:sldId id="265" r:id="rId29"/>
  </p:sldIdLst>
  <p:sldSz cx="12192000" cy="6858000"/>
  <p:notesSz cx="6858000" cy="9144000"/>
  <p:embeddedFontLst>
    <p:embeddedFont>
      <p:font typeface="DengXian" panose="02010600030101010101" pitchFamily="2" charset="-122"/>
      <p:regular r:id="rId31"/>
      <p:bold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DD50D0-B1CB-49DD-83D4-9782295EEAEB}" v="7" dt="2026-02-11T10:34:24.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51" d="100"/>
          <a:sy n="51" d="100"/>
        </p:scale>
        <p:origin x="118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undo custSel modSld">
      <pc:chgData name="heather davies" userId="5f3fe59cb5a03f7b" providerId="LiveId" clId="{9ECC422D-7A20-40C4-952D-43250980E108}" dt="2026-02-11T10:34:48.284" v="31" actId="14100"/>
      <pc:docMkLst>
        <pc:docMk/>
      </pc:docMkLst>
      <pc:sldChg chg="modSp mod">
        <pc:chgData name="heather davies" userId="5f3fe59cb5a03f7b" providerId="LiveId" clId="{9ECC422D-7A20-40C4-952D-43250980E108}" dt="2026-02-11T10:32:31.610" v="17" actId="27636"/>
        <pc:sldMkLst>
          <pc:docMk/>
          <pc:sldMk cId="1375177554" sldId="257"/>
        </pc:sldMkLst>
        <pc:spChg chg="mod">
          <ac:chgData name="heather davies" userId="5f3fe59cb5a03f7b" providerId="LiveId" clId="{9ECC422D-7A20-40C4-952D-43250980E108}" dt="2026-02-11T10:32:31.610" v="17" actId="27636"/>
          <ac:spMkLst>
            <pc:docMk/>
            <pc:sldMk cId="1375177554" sldId="257"/>
            <ac:spMk id="3" creationId="{1A48211D-1D49-91E9-CCBD-E692A5AE86CD}"/>
          </ac:spMkLst>
        </pc:spChg>
      </pc:sldChg>
      <pc:sldChg chg="addSp delSp modSp mod">
        <pc:chgData name="heather davies" userId="5f3fe59cb5a03f7b" providerId="LiveId" clId="{9ECC422D-7A20-40C4-952D-43250980E108}" dt="2026-02-11T10:34:48.284" v="31" actId="14100"/>
        <pc:sldMkLst>
          <pc:docMk/>
          <pc:sldMk cId="2348999024" sldId="258"/>
        </pc:sldMkLst>
        <pc:spChg chg="mod">
          <ac:chgData name="heather davies" userId="5f3fe59cb5a03f7b" providerId="LiveId" clId="{9ECC422D-7A20-40C4-952D-43250980E108}" dt="2026-02-11T10:34:48.284" v="31" actId="14100"/>
          <ac:spMkLst>
            <pc:docMk/>
            <pc:sldMk cId="2348999024" sldId="258"/>
            <ac:spMk id="16" creationId="{5004690D-E2BC-F507-095B-2D98E539409A}"/>
          </ac:spMkLst>
        </pc:spChg>
        <pc:spChg chg="add del mod">
          <ac:chgData name="heather davies" userId="5f3fe59cb5a03f7b" providerId="LiveId" clId="{9ECC422D-7A20-40C4-952D-43250980E108}" dt="2026-02-11T10:33:44.766" v="23" actId="1076"/>
          <ac:spMkLst>
            <pc:docMk/>
            <pc:sldMk cId="2348999024" sldId="258"/>
            <ac:spMk id="18" creationId="{F5200011-6345-691A-C5AB-2D469F4B212C}"/>
          </ac:spMkLst>
        </pc:spChg>
        <pc:graphicFrameChg chg="mod">
          <ac:chgData name="heather davies" userId="5f3fe59cb5a03f7b" providerId="LiveId" clId="{9ECC422D-7A20-40C4-952D-43250980E108}" dt="2026-02-11T10:34:24.122" v="28"/>
          <ac:graphicFrameMkLst>
            <pc:docMk/>
            <pc:sldMk cId="2348999024" sldId="258"/>
            <ac:graphicFrameMk id="6" creationId="{65DFEADF-1CDE-B1BB-3A85-C4A5F75FEBE5}"/>
          </ac:graphicFrameMkLst>
        </pc:graphicFrameChg>
        <pc:cxnChg chg="del">
          <ac:chgData name="heather davies" userId="5f3fe59cb5a03f7b" providerId="LiveId" clId="{9ECC422D-7A20-40C4-952D-43250980E108}" dt="2026-02-11T10:34:38.316" v="30" actId="478"/>
          <ac:cxnSpMkLst>
            <pc:docMk/>
            <pc:sldMk cId="2348999024" sldId="258"/>
            <ac:cxnSpMk id="17" creationId="{40D12B52-8D2A-BAC2-8633-F0D58FFA2268}"/>
          </ac:cxnSpMkLst>
        </pc:cxnChg>
        <pc:cxnChg chg="del">
          <ac:chgData name="heather davies" userId="5f3fe59cb5a03f7b" providerId="LiveId" clId="{9ECC422D-7A20-40C4-952D-43250980E108}" dt="2026-02-11T10:34:34.486" v="29" actId="478"/>
          <ac:cxnSpMkLst>
            <pc:docMk/>
            <pc:sldMk cId="2348999024" sldId="258"/>
            <ac:cxnSpMk id="19" creationId="{43F13FA3-403B-37D1-61B2-D39F0924DA4D}"/>
          </ac:cxnSpMkLst>
        </pc:cxn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hyperlink" Target="https://www.wellnessworkdays.com/post/top-6-health-behaviors-for-a-healthy-you" TargetMode="External"/><Relationship Id="rId1" Type="http://schemas.openxmlformats.org/officeDocument/2006/relationships/image" Target="../media/image26.png"/><Relationship Id="rId5" Type="http://schemas.openxmlformats.org/officeDocument/2006/relationships/image" Target="../media/image29.png"/><Relationship Id="rId4" Type="http://schemas.openxmlformats.org/officeDocument/2006/relationships/image" Target="../media/image28.jpg"/></Relationships>
</file>

<file path=ppt/diagrams/_rels/data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_rels/drawing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hyperlink" Target="https://www.wellnessworkdays.com/post/top-6-health-behaviors-for-a-healthy-you" TargetMode="External"/><Relationship Id="rId1" Type="http://schemas.openxmlformats.org/officeDocument/2006/relationships/image" Target="../media/image26.png"/><Relationship Id="rId5" Type="http://schemas.openxmlformats.org/officeDocument/2006/relationships/image" Target="../media/image29.png"/><Relationship Id="rId4" Type="http://schemas.openxmlformats.org/officeDocument/2006/relationships/image" Target="../media/image28.jpg"/></Relationships>
</file>

<file path=ppt/diagrams/_rels/drawing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dirty="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custLinFactNeighborX="34331" custLinFactNeighborY="11258">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FBFB54-B020-4CBB-BE38-4ABD591221D6}" type="doc">
      <dgm:prSet loTypeId="urn:microsoft.com/office/officeart/2005/8/layout/vList2" loCatId="list" qsTypeId="urn:microsoft.com/office/officeart/2005/8/quickstyle/simple4" qsCatId="simple" csTypeId="urn:microsoft.com/office/officeart/2005/8/colors/accent0_2" csCatId="mainScheme" phldr="1"/>
      <dgm:spPr/>
      <dgm:t>
        <a:bodyPr/>
        <a:lstStyle/>
        <a:p>
          <a:endParaRPr lang="en-US"/>
        </a:p>
      </dgm:t>
    </dgm:pt>
    <dgm:pt modelId="{EF070F59-B320-4829-8D5B-B9BBEE7BD217}">
      <dgm:prSet/>
      <dgm:spPr/>
      <dgm:t>
        <a:bodyPr/>
        <a:lstStyle/>
        <a:p>
          <a:r>
            <a:rPr lang="en-GB" dirty="0"/>
            <a:t>The ADKAR Change Management Model</a:t>
          </a:r>
          <a:endParaRPr lang="en-US" dirty="0"/>
        </a:p>
      </dgm:t>
    </dgm:pt>
    <dgm:pt modelId="{2271B6B1-E045-4C70-A654-7D84F3D92734}" type="parTrans" cxnId="{BCD3F8C4-9C35-4EF3-81A4-AB3CE5B90C2C}">
      <dgm:prSet/>
      <dgm:spPr/>
      <dgm:t>
        <a:bodyPr/>
        <a:lstStyle/>
        <a:p>
          <a:endParaRPr lang="en-US"/>
        </a:p>
      </dgm:t>
    </dgm:pt>
    <dgm:pt modelId="{81EB06D5-2D27-40D0-B807-7687175CC436}" type="sibTrans" cxnId="{BCD3F8C4-9C35-4EF3-81A4-AB3CE5B90C2C}">
      <dgm:prSet/>
      <dgm:spPr/>
      <dgm:t>
        <a:bodyPr/>
        <a:lstStyle/>
        <a:p>
          <a:endParaRPr lang="en-US"/>
        </a:p>
      </dgm:t>
    </dgm:pt>
    <dgm:pt modelId="{78FC9E1F-7F42-47E3-AC2D-ECD98EA4AD3C}">
      <dgm:prSet/>
      <dgm:spPr/>
      <dgm:t>
        <a:bodyPr/>
        <a:lstStyle/>
        <a:p>
          <a:r>
            <a:rPr lang="en-GB" dirty="0"/>
            <a:t>The McKinsey 7-S Change Model</a:t>
          </a:r>
          <a:endParaRPr lang="en-US" dirty="0"/>
        </a:p>
      </dgm:t>
    </dgm:pt>
    <dgm:pt modelId="{FB554220-E1E4-4FB4-AD13-33BCB0E18C51}" type="parTrans" cxnId="{56A0A0DD-90C0-4554-B7F7-FD7E33F1DC3E}">
      <dgm:prSet/>
      <dgm:spPr/>
      <dgm:t>
        <a:bodyPr/>
        <a:lstStyle/>
        <a:p>
          <a:endParaRPr lang="en-US"/>
        </a:p>
      </dgm:t>
    </dgm:pt>
    <dgm:pt modelId="{89E59A34-CF61-47C7-B084-A0ADDB928583}" type="sibTrans" cxnId="{56A0A0DD-90C0-4554-B7F7-FD7E33F1DC3E}">
      <dgm:prSet/>
      <dgm:spPr/>
      <dgm:t>
        <a:bodyPr/>
        <a:lstStyle/>
        <a:p>
          <a:endParaRPr lang="en-US"/>
        </a:p>
      </dgm:t>
    </dgm:pt>
    <dgm:pt modelId="{F86F2B87-37E7-43F6-BDD8-E7F620DA56E4}">
      <dgm:prSet/>
      <dgm:spPr/>
      <dgm:t>
        <a:bodyPr/>
        <a:lstStyle/>
        <a:p>
          <a:r>
            <a:rPr lang="en-GB" dirty="0"/>
            <a:t>The Kotter’s 8-steps Change Management Model </a:t>
          </a:r>
          <a:endParaRPr lang="en-US" dirty="0"/>
        </a:p>
      </dgm:t>
    </dgm:pt>
    <dgm:pt modelId="{4992E8A5-ED89-42E2-A2BD-900EFFC8BD75}" type="parTrans" cxnId="{70546774-03F2-4421-946D-DD73B90D8524}">
      <dgm:prSet/>
      <dgm:spPr/>
      <dgm:t>
        <a:bodyPr/>
        <a:lstStyle/>
        <a:p>
          <a:endParaRPr lang="en-US"/>
        </a:p>
      </dgm:t>
    </dgm:pt>
    <dgm:pt modelId="{DCDD5F8C-0FDE-4CFC-9514-2503440BF53A}" type="sibTrans" cxnId="{70546774-03F2-4421-946D-DD73B90D8524}">
      <dgm:prSet/>
      <dgm:spPr/>
      <dgm:t>
        <a:bodyPr/>
        <a:lstStyle/>
        <a:p>
          <a:endParaRPr lang="en-US"/>
        </a:p>
      </dgm:t>
    </dgm:pt>
    <dgm:pt modelId="{D3264A55-E171-4C64-BB2A-AD88A632A859}">
      <dgm:prSet/>
      <dgm:spPr/>
      <dgm:t>
        <a:bodyPr/>
        <a:lstStyle/>
        <a:p>
          <a:r>
            <a:rPr lang="en-GB" dirty="0"/>
            <a:t>PDSA Cycle</a:t>
          </a:r>
          <a:endParaRPr lang="en-US" dirty="0"/>
        </a:p>
      </dgm:t>
    </dgm:pt>
    <dgm:pt modelId="{998CE8F0-EF61-4361-BF27-6912D0BB9982}" type="parTrans" cxnId="{E06FE4FF-FA9B-4F97-BAE2-79E5586D8CD2}">
      <dgm:prSet/>
      <dgm:spPr/>
      <dgm:t>
        <a:bodyPr/>
        <a:lstStyle/>
        <a:p>
          <a:endParaRPr lang="en-US"/>
        </a:p>
      </dgm:t>
    </dgm:pt>
    <dgm:pt modelId="{8BC24621-CBDE-46A5-83CF-A8256E4F53D9}" type="sibTrans" cxnId="{E06FE4FF-FA9B-4F97-BAE2-79E5586D8CD2}">
      <dgm:prSet/>
      <dgm:spPr/>
      <dgm:t>
        <a:bodyPr/>
        <a:lstStyle/>
        <a:p>
          <a:endParaRPr lang="en-US"/>
        </a:p>
      </dgm:t>
    </dgm:pt>
    <dgm:pt modelId="{FECEB555-95A6-4CCE-B88E-F47AB84E88B9}">
      <dgm:prSet/>
      <dgm:spPr/>
      <dgm:t>
        <a:bodyPr/>
        <a:lstStyle/>
        <a:p>
          <a:r>
            <a:rPr lang="en-GB"/>
            <a:t>The Nudge Theory</a:t>
          </a:r>
          <a:endParaRPr lang="en-US"/>
        </a:p>
      </dgm:t>
    </dgm:pt>
    <dgm:pt modelId="{70F31895-D1FE-4C6F-BC94-0048C36CF185}" type="parTrans" cxnId="{97B3EFF5-0492-4655-BF6E-770A57F2A44A}">
      <dgm:prSet/>
      <dgm:spPr/>
      <dgm:t>
        <a:bodyPr/>
        <a:lstStyle/>
        <a:p>
          <a:endParaRPr lang="en-US"/>
        </a:p>
      </dgm:t>
    </dgm:pt>
    <dgm:pt modelId="{88F21B0C-898F-47F9-AD5A-C81DE90968C3}" type="sibTrans" cxnId="{97B3EFF5-0492-4655-BF6E-770A57F2A44A}">
      <dgm:prSet/>
      <dgm:spPr/>
      <dgm:t>
        <a:bodyPr/>
        <a:lstStyle/>
        <a:p>
          <a:endParaRPr lang="en-US"/>
        </a:p>
      </dgm:t>
    </dgm:pt>
    <dgm:pt modelId="{88C05565-9A74-4051-9B49-E57072DCB3A7}">
      <dgm:prSet/>
      <dgm:spPr/>
      <dgm:t>
        <a:bodyPr/>
        <a:lstStyle/>
        <a:p>
          <a:r>
            <a:rPr lang="en-GB"/>
            <a:t>Lewin’s Theory</a:t>
          </a:r>
        </a:p>
      </dgm:t>
    </dgm:pt>
    <dgm:pt modelId="{4E688913-EA95-4277-8785-16056B81F325}" type="parTrans" cxnId="{F5BF1E28-0A1C-43F0-9B06-2E2AB0F03DE8}">
      <dgm:prSet/>
      <dgm:spPr/>
      <dgm:t>
        <a:bodyPr/>
        <a:lstStyle/>
        <a:p>
          <a:endParaRPr lang="en-GB"/>
        </a:p>
      </dgm:t>
    </dgm:pt>
    <dgm:pt modelId="{A74FA883-2C59-4C45-9AE7-1382E0AEBEAE}" type="sibTrans" cxnId="{F5BF1E28-0A1C-43F0-9B06-2E2AB0F03DE8}">
      <dgm:prSet/>
      <dgm:spPr/>
      <dgm:t>
        <a:bodyPr/>
        <a:lstStyle/>
        <a:p>
          <a:endParaRPr lang="en-GB"/>
        </a:p>
      </dgm:t>
    </dgm:pt>
    <dgm:pt modelId="{91317951-5D57-4438-B851-A79A8171CACE}" type="pres">
      <dgm:prSet presAssocID="{F2FBFB54-B020-4CBB-BE38-4ABD591221D6}" presName="linear" presStyleCnt="0">
        <dgm:presLayoutVars>
          <dgm:animLvl val="lvl"/>
          <dgm:resizeHandles val="exact"/>
        </dgm:presLayoutVars>
      </dgm:prSet>
      <dgm:spPr/>
    </dgm:pt>
    <dgm:pt modelId="{2AA617D5-BE7C-478E-800C-586F19461DAF}" type="pres">
      <dgm:prSet presAssocID="{EF070F59-B320-4829-8D5B-B9BBEE7BD217}" presName="parentText" presStyleLbl="node1" presStyleIdx="0" presStyleCnt="6">
        <dgm:presLayoutVars>
          <dgm:chMax val="0"/>
          <dgm:bulletEnabled val="1"/>
        </dgm:presLayoutVars>
      </dgm:prSet>
      <dgm:spPr/>
    </dgm:pt>
    <dgm:pt modelId="{929E4F90-A98C-4A0E-8E07-78160F284422}" type="pres">
      <dgm:prSet presAssocID="{81EB06D5-2D27-40D0-B807-7687175CC436}" presName="spacer" presStyleCnt="0"/>
      <dgm:spPr/>
    </dgm:pt>
    <dgm:pt modelId="{15AC3972-93BF-43F7-8E16-5C6150FD8BCF}" type="pres">
      <dgm:prSet presAssocID="{78FC9E1F-7F42-47E3-AC2D-ECD98EA4AD3C}" presName="parentText" presStyleLbl="node1" presStyleIdx="1" presStyleCnt="6">
        <dgm:presLayoutVars>
          <dgm:chMax val="0"/>
          <dgm:bulletEnabled val="1"/>
        </dgm:presLayoutVars>
      </dgm:prSet>
      <dgm:spPr/>
    </dgm:pt>
    <dgm:pt modelId="{9DDE7C6B-1A9B-499D-9176-99E64556C384}" type="pres">
      <dgm:prSet presAssocID="{89E59A34-CF61-47C7-B084-A0ADDB928583}" presName="spacer" presStyleCnt="0"/>
      <dgm:spPr/>
    </dgm:pt>
    <dgm:pt modelId="{A4400B1A-96EA-49F4-9906-D4532D050F21}" type="pres">
      <dgm:prSet presAssocID="{F86F2B87-37E7-43F6-BDD8-E7F620DA56E4}" presName="parentText" presStyleLbl="node1" presStyleIdx="2" presStyleCnt="6">
        <dgm:presLayoutVars>
          <dgm:chMax val="0"/>
          <dgm:bulletEnabled val="1"/>
        </dgm:presLayoutVars>
      </dgm:prSet>
      <dgm:spPr/>
    </dgm:pt>
    <dgm:pt modelId="{A1394214-4E47-44ED-AE55-8354DD645024}" type="pres">
      <dgm:prSet presAssocID="{DCDD5F8C-0FDE-4CFC-9514-2503440BF53A}" presName="spacer" presStyleCnt="0"/>
      <dgm:spPr/>
    </dgm:pt>
    <dgm:pt modelId="{318C9B32-0F95-4A91-83DE-2F3C0D9A9226}" type="pres">
      <dgm:prSet presAssocID="{D3264A55-E171-4C64-BB2A-AD88A632A859}" presName="parentText" presStyleLbl="node1" presStyleIdx="3" presStyleCnt="6">
        <dgm:presLayoutVars>
          <dgm:chMax val="0"/>
          <dgm:bulletEnabled val="1"/>
        </dgm:presLayoutVars>
      </dgm:prSet>
      <dgm:spPr/>
    </dgm:pt>
    <dgm:pt modelId="{9FD900AB-0DE6-4FA1-BE4A-2DC97FA3F7A0}" type="pres">
      <dgm:prSet presAssocID="{8BC24621-CBDE-46A5-83CF-A8256E4F53D9}" presName="spacer" presStyleCnt="0"/>
      <dgm:spPr/>
    </dgm:pt>
    <dgm:pt modelId="{667E9BF0-149A-47AF-BD34-2028121745BA}" type="pres">
      <dgm:prSet presAssocID="{FECEB555-95A6-4CCE-B88E-F47AB84E88B9}" presName="parentText" presStyleLbl="node1" presStyleIdx="4" presStyleCnt="6">
        <dgm:presLayoutVars>
          <dgm:chMax val="0"/>
          <dgm:bulletEnabled val="1"/>
        </dgm:presLayoutVars>
      </dgm:prSet>
      <dgm:spPr/>
    </dgm:pt>
    <dgm:pt modelId="{786A22CC-719D-4AE7-B567-EEB0BF61CE58}" type="pres">
      <dgm:prSet presAssocID="{88F21B0C-898F-47F9-AD5A-C81DE90968C3}" presName="spacer" presStyleCnt="0"/>
      <dgm:spPr/>
    </dgm:pt>
    <dgm:pt modelId="{B6F1E660-8503-4142-BA89-45787221CEFC}" type="pres">
      <dgm:prSet presAssocID="{88C05565-9A74-4051-9B49-E57072DCB3A7}" presName="parentText" presStyleLbl="node1" presStyleIdx="5" presStyleCnt="6">
        <dgm:presLayoutVars>
          <dgm:chMax val="0"/>
          <dgm:bulletEnabled val="1"/>
        </dgm:presLayoutVars>
      </dgm:prSet>
      <dgm:spPr/>
    </dgm:pt>
  </dgm:ptLst>
  <dgm:cxnLst>
    <dgm:cxn modelId="{28FF3608-1B7B-4544-846D-B61D09AAD007}" type="presOf" srcId="{F2FBFB54-B020-4CBB-BE38-4ABD591221D6}" destId="{91317951-5D57-4438-B851-A79A8171CACE}" srcOrd="0" destOrd="0" presId="urn:microsoft.com/office/officeart/2005/8/layout/vList2"/>
    <dgm:cxn modelId="{6EB90421-A2F8-4217-9522-F29434AFC916}" type="presOf" srcId="{EF070F59-B320-4829-8D5B-B9BBEE7BD217}" destId="{2AA617D5-BE7C-478E-800C-586F19461DAF}" srcOrd="0" destOrd="0" presId="urn:microsoft.com/office/officeart/2005/8/layout/vList2"/>
    <dgm:cxn modelId="{09674423-C345-432D-918C-95AC8DB09E3E}" type="presOf" srcId="{D3264A55-E171-4C64-BB2A-AD88A632A859}" destId="{318C9B32-0F95-4A91-83DE-2F3C0D9A9226}" srcOrd="0" destOrd="0" presId="urn:microsoft.com/office/officeart/2005/8/layout/vList2"/>
    <dgm:cxn modelId="{F5BF1E28-0A1C-43F0-9B06-2E2AB0F03DE8}" srcId="{F2FBFB54-B020-4CBB-BE38-4ABD591221D6}" destId="{88C05565-9A74-4051-9B49-E57072DCB3A7}" srcOrd="5" destOrd="0" parTransId="{4E688913-EA95-4277-8785-16056B81F325}" sibTransId="{A74FA883-2C59-4C45-9AE7-1382E0AEBEAE}"/>
    <dgm:cxn modelId="{B3119639-1CDD-4667-AF23-7996CE5732DB}" type="presOf" srcId="{FECEB555-95A6-4CCE-B88E-F47AB84E88B9}" destId="{667E9BF0-149A-47AF-BD34-2028121745BA}" srcOrd="0" destOrd="0" presId="urn:microsoft.com/office/officeart/2005/8/layout/vList2"/>
    <dgm:cxn modelId="{7EFB7D61-8068-4774-98DC-5EA9D8D6AD58}" type="presOf" srcId="{F86F2B87-37E7-43F6-BDD8-E7F620DA56E4}" destId="{A4400B1A-96EA-49F4-9906-D4532D050F21}" srcOrd="0" destOrd="0" presId="urn:microsoft.com/office/officeart/2005/8/layout/vList2"/>
    <dgm:cxn modelId="{B906C26F-6CA3-4FF4-89AE-C6466FFCC0D8}" type="presOf" srcId="{78FC9E1F-7F42-47E3-AC2D-ECD98EA4AD3C}" destId="{15AC3972-93BF-43F7-8E16-5C6150FD8BCF}" srcOrd="0" destOrd="0" presId="urn:microsoft.com/office/officeart/2005/8/layout/vList2"/>
    <dgm:cxn modelId="{70546774-03F2-4421-946D-DD73B90D8524}" srcId="{F2FBFB54-B020-4CBB-BE38-4ABD591221D6}" destId="{F86F2B87-37E7-43F6-BDD8-E7F620DA56E4}" srcOrd="2" destOrd="0" parTransId="{4992E8A5-ED89-42E2-A2BD-900EFFC8BD75}" sibTransId="{DCDD5F8C-0FDE-4CFC-9514-2503440BF53A}"/>
    <dgm:cxn modelId="{BCD3F8C4-9C35-4EF3-81A4-AB3CE5B90C2C}" srcId="{F2FBFB54-B020-4CBB-BE38-4ABD591221D6}" destId="{EF070F59-B320-4829-8D5B-B9BBEE7BD217}" srcOrd="0" destOrd="0" parTransId="{2271B6B1-E045-4C70-A654-7D84F3D92734}" sibTransId="{81EB06D5-2D27-40D0-B807-7687175CC436}"/>
    <dgm:cxn modelId="{084416D9-5426-4E35-AA4F-CF04696F9B97}" type="presOf" srcId="{88C05565-9A74-4051-9B49-E57072DCB3A7}" destId="{B6F1E660-8503-4142-BA89-45787221CEFC}" srcOrd="0" destOrd="0" presId="urn:microsoft.com/office/officeart/2005/8/layout/vList2"/>
    <dgm:cxn modelId="{56A0A0DD-90C0-4554-B7F7-FD7E33F1DC3E}" srcId="{F2FBFB54-B020-4CBB-BE38-4ABD591221D6}" destId="{78FC9E1F-7F42-47E3-AC2D-ECD98EA4AD3C}" srcOrd="1" destOrd="0" parTransId="{FB554220-E1E4-4FB4-AD13-33BCB0E18C51}" sibTransId="{89E59A34-CF61-47C7-B084-A0ADDB928583}"/>
    <dgm:cxn modelId="{97B3EFF5-0492-4655-BF6E-770A57F2A44A}" srcId="{F2FBFB54-B020-4CBB-BE38-4ABD591221D6}" destId="{FECEB555-95A6-4CCE-B88E-F47AB84E88B9}" srcOrd="4" destOrd="0" parTransId="{70F31895-D1FE-4C6F-BC94-0048C36CF185}" sibTransId="{88F21B0C-898F-47F9-AD5A-C81DE90968C3}"/>
    <dgm:cxn modelId="{E06FE4FF-FA9B-4F97-BAE2-79E5586D8CD2}" srcId="{F2FBFB54-B020-4CBB-BE38-4ABD591221D6}" destId="{D3264A55-E171-4C64-BB2A-AD88A632A859}" srcOrd="3" destOrd="0" parTransId="{998CE8F0-EF61-4361-BF27-6912D0BB9982}" sibTransId="{8BC24621-CBDE-46A5-83CF-A8256E4F53D9}"/>
    <dgm:cxn modelId="{BA1F679C-F595-4C14-88CB-6DC57DF3F32A}" type="presParOf" srcId="{91317951-5D57-4438-B851-A79A8171CACE}" destId="{2AA617D5-BE7C-478E-800C-586F19461DAF}" srcOrd="0" destOrd="0" presId="urn:microsoft.com/office/officeart/2005/8/layout/vList2"/>
    <dgm:cxn modelId="{55340C5F-4AAD-4304-A14D-40E4F343B9A6}" type="presParOf" srcId="{91317951-5D57-4438-B851-A79A8171CACE}" destId="{929E4F90-A98C-4A0E-8E07-78160F284422}" srcOrd="1" destOrd="0" presId="urn:microsoft.com/office/officeart/2005/8/layout/vList2"/>
    <dgm:cxn modelId="{E82A535F-77FD-46F0-9464-6E1E1242812D}" type="presParOf" srcId="{91317951-5D57-4438-B851-A79A8171CACE}" destId="{15AC3972-93BF-43F7-8E16-5C6150FD8BCF}" srcOrd="2" destOrd="0" presId="urn:microsoft.com/office/officeart/2005/8/layout/vList2"/>
    <dgm:cxn modelId="{B558CFAB-74B6-4DF9-8FD1-403EBDD4CDEA}" type="presParOf" srcId="{91317951-5D57-4438-B851-A79A8171CACE}" destId="{9DDE7C6B-1A9B-499D-9176-99E64556C384}" srcOrd="3" destOrd="0" presId="urn:microsoft.com/office/officeart/2005/8/layout/vList2"/>
    <dgm:cxn modelId="{6EEA4A2B-6C91-4DA8-86C2-365F4A3704CA}" type="presParOf" srcId="{91317951-5D57-4438-B851-A79A8171CACE}" destId="{A4400B1A-96EA-49F4-9906-D4532D050F21}" srcOrd="4" destOrd="0" presId="urn:microsoft.com/office/officeart/2005/8/layout/vList2"/>
    <dgm:cxn modelId="{BAFD486F-950E-4525-8940-3FE24CA12A98}" type="presParOf" srcId="{91317951-5D57-4438-B851-A79A8171CACE}" destId="{A1394214-4E47-44ED-AE55-8354DD645024}" srcOrd="5" destOrd="0" presId="urn:microsoft.com/office/officeart/2005/8/layout/vList2"/>
    <dgm:cxn modelId="{5C5EA2F4-C708-47DC-A946-62A2B5AFBA7E}" type="presParOf" srcId="{91317951-5D57-4438-B851-A79A8171CACE}" destId="{318C9B32-0F95-4A91-83DE-2F3C0D9A9226}" srcOrd="6" destOrd="0" presId="urn:microsoft.com/office/officeart/2005/8/layout/vList2"/>
    <dgm:cxn modelId="{82104E9B-D089-41F2-9F84-A70A9E3487C8}" type="presParOf" srcId="{91317951-5D57-4438-B851-A79A8171CACE}" destId="{9FD900AB-0DE6-4FA1-BE4A-2DC97FA3F7A0}" srcOrd="7" destOrd="0" presId="urn:microsoft.com/office/officeart/2005/8/layout/vList2"/>
    <dgm:cxn modelId="{A9D3BFCC-85F2-43C4-87B6-D21F3901079E}" type="presParOf" srcId="{91317951-5D57-4438-B851-A79A8171CACE}" destId="{667E9BF0-149A-47AF-BD34-2028121745BA}" srcOrd="8" destOrd="0" presId="urn:microsoft.com/office/officeart/2005/8/layout/vList2"/>
    <dgm:cxn modelId="{E09D262B-92D8-43AF-86AF-021FB70E988D}" type="presParOf" srcId="{91317951-5D57-4438-B851-A79A8171CACE}" destId="{786A22CC-719D-4AE7-B567-EEB0BF61CE58}" srcOrd="9" destOrd="0" presId="urn:microsoft.com/office/officeart/2005/8/layout/vList2"/>
    <dgm:cxn modelId="{87E137A4-D1C6-4544-8113-E44C65F568F0}" type="presParOf" srcId="{91317951-5D57-4438-B851-A79A8171CACE}" destId="{B6F1E660-8503-4142-BA89-45787221CEF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FBFB54-B020-4CBB-BE38-4ABD591221D6}" type="doc">
      <dgm:prSet loTypeId="urn:microsoft.com/office/officeart/2005/8/layout/vList2" loCatId="list" qsTypeId="urn:microsoft.com/office/officeart/2005/8/quickstyle/simple4" qsCatId="simple" csTypeId="urn:microsoft.com/office/officeart/2005/8/colors/accent0_2" csCatId="mainScheme" phldr="1"/>
      <dgm:spPr/>
      <dgm:t>
        <a:bodyPr/>
        <a:lstStyle/>
        <a:p>
          <a:endParaRPr lang="en-US"/>
        </a:p>
      </dgm:t>
    </dgm:pt>
    <dgm:pt modelId="{EF070F59-B320-4829-8D5B-B9BBEE7BD217}">
      <dgm:prSet/>
      <dgm:spPr/>
      <dgm:t>
        <a:bodyPr/>
        <a:lstStyle/>
        <a:p>
          <a:r>
            <a:rPr lang="en-GB" dirty="0"/>
            <a:t>The ADKAR Change Management Model</a:t>
          </a:r>
          <a:endParaRPr lang="en-US" dirty="0"/>
        </a:p>
      </dgm:t>
    </dgm:pt>
    <dgm:pt modelId="{2271B6B1-E045-4C70-A654-7D84F3D92734}" type="parTrans" cxnId="{BCD3F8C4-9C35-4EF3-81A4-AB3CE5B90C2C}">
      <dgm:prSet/>
      <dgm:spPr/>
      <dgm:t>
        <a:bodyPr/>
        <a:lstStyle/>
        <a:p>
          <a:endParaRPr lang="en-US"/>
        </a:p>
      </dgm:t>
    </dgm:pt>
    <dgm:pt modelId="{81EB06D5-2D27-40D0-B807-7687175CC436}" type="sibTrans" cxnId="{BCD3F8C4-9C35-4EF3-81A4-AB3CE5B90C2C}">
      <dgm:prSet/>
      <dgm:spPr/>
      <dgm:t>
        <a:bodyPr/>
        <a:lstStyle/>
        <a:p>
          <a:endParaRPr lang="en-US"/>
        </a:p>
      </dgm:t>
    </dgm:pt>
    <dgm:pt modelId="{78FC9E1F-7F42-47E3-AC2D-ECD98EA4AD3C}">
      <dgm:prSet/>
      <dgm:spPr/>
      <dgm:t>
        <a:bodyPr/>
        <a:lstStyle/>
        <a:p>
          <a:r>
            <a:rPr lang="en-GB" dirty="0"/>
            <a:t>The McKinsey 7-S Change Model</a:t>
          </a:r>
          <a:endParaRPr lang="en-US" dirty="0"/>
        </a:p>
      </dgm:t>
    </dgm:pt>
    <dgm:pt modelId="{FB554220-E1E4-4FB4-AD13-33BCB0E18C51}" type="parTrans" cxnId="{56A0A0DD-90C0-4554-B7F7-FD7E33F1DC3E}">
      <dgm:prSet/>
      <dgm:spPr/>
      <dgm:t>
        <a:bodyPr/>
        <a:lstStyle/>
        <a:p>
          <a:endParaRPr lang="en-US"/>
        </a:p>
      </dgm:t>
    </dgm:pt>
    <dgm:pt modelId="{89E59A34-CF61-47C7-B084-A0ADDB928583}" type="sibTrans" cxnId="{56A0A0DD-90C0-4554-B7F7-FD7E33F1DC3E}">
      <dgm:prSet/>
      <dgm:spPr/>
      <dgm:t>
        <a:bodyPr/>
        <a:lstStyle/>
        <a:p>
          <a:endParaRPr lang="en-US"/>
        </a:p>
      </dgm:t>
    </dgm:pt>
    <dgm:pt modelId="{F86F2B87-37E7-43F6-BDD8-E7F620DA56E4}">
      <dgm:prSet/>
      <dgm:spPr/>
      <dgm:t>
        <a:bodyPr/>
        <a:lstStyle/>
        <a:p>
          <a:r>
            <a:rPr lang="en-GB" dirty="0"/>
            <a:t>The Kotter’s 8-steps Change Management Model </a:t>
          </a:r>
          <a:endParaRPr lang="en-US" dirty="0"/>
        </a:p>
      </dgm:t>
    </dgm:pt>
    <dgm:pt modelId="{4992E8A5-ED89-42E2-A2BD-900EFFC8BD75}" type="parTrans" cxnId="{70546774-03F2-4421-946D-DD73B90D8524}">
      <dgm:prSet/>
      <dgm:spPr/>
      <dgm:t>
        <a:bodyPr/>
        <a:lstStyle/>
        <a:p>
          <a:endParaRPr lang="en-US"/>
        </a:p>
      </dgm:t>
    </dgm:pt>
    <dgm:pt modelId="{DCDD5F8C-0FDE-4CFC-9514-2503440BF53A}" type="sibTrans" cxnId="{70546774-03F2-4421-946D-DD73B90D8524}">
      <dgm:prSet/>
      <dgm:spPr/>
      <dgm:t>
        <a:bodyPr/>
        <a:lstStyle/>
        <a:p>
          <a:endParaRPr lang="en-US"/>
        </a:p>
      </dgm:t>
    </dgm:pt>
    <dgm:pt modelId="{D3264A55-E171-4C64-BB2A-AD88A632A859}">
      <dgm:prSet/>
      <dgm:spPr/>
      <dgm:t>
        <a:bodyPr/>
        <a:lstStyle/>
        <a:p>
          <a:r>
            <a:rPr lang="en-GB" dirty="0"/>
            <a:t>PDSA Cycle</a:t>
          </a:r>
          <a:endParaRPr lang="en-US" dirty="0"/>
        </a:p>
      </dgm:t>
    </dgm:pt>
    <dgm:pt modelId="{998CE8F0-EF61-4361-BF27-6912D0BB9982}" type="parTrans" cxnId="{E06FE4FF-FA9B-4F97-BAE2-79E5586D8CD2}">
      <dgm:prSet/>
      <dgm:spPr/>
      <dgm:t>
        <a:bodyPr/>
        <a:lstStyle/>
        <a:p>
          <a:endParaRPr lang="en-US"/>
        </a:p>
      </dgm:t>
    </dgm:pt>
    <dgm:pt modelId="{8BC24621-CBDE-46A5-83CF-A8256E4F53D9}" type="sibTrans" cxnId="{E06FE4FF-FA9B-4F97-BAE2-79E5586D8CD2}">
      <dgm:prSet/>
      <dgm:spPr/>
      <dgm:t>
        <a:bodyPr/>
        <a:lstStyle/>
        <a:p>
          <a:endParaRPr lang="en-US"/>
        </a:p>
      </dgm:t>
    </dgm:pt>
    <dgm:pt modelId="{FECEB555-95A6-4CCE-B88E-F47AB84E88B9}">
      <dgm:prSet/>
      <dgm:spPr/>
      <dgm:t>
        <a:bodyPr/>
        <a:lstStyle/>
        <a:p>
          <a:r>
            <a:rPr lang="en-GB"/>
            <a:t>The Nudge Theory</a:t>
          </a:r>
          <a:endParaRPr lang="en-US"/>
        </a:p>
      </dgm:t>
    </dgm:pt>
    <dgm:pt modelId="{70F31895-D1FE-4C6F-BC94-0048C36CF185}" type="parTrans" cxnId="{97B3EFF5-0492-4655-BF6E-770A57F2A44A}">
      <dgm:prSet/>
      <dgm:spPr/>
      <dgm:t>
        <a:bodyPr/>
        <a:lstStyle/>
        <a:p>
          <a:endParaRPr lang="en-US"/>
        </a:p>
      </dgm:t>
    </dgm:pt>
    <dgm:pt modelId="{88F21B0C-898F-47F9-AD5A-C81DE90968C3}" type="sibTrans" cxnId="{97B3EFF5-0492-4655-BF6E-770A57F2A44A}">
      <dgm:prSet/>
      <dgm:spPr/>
      <dgm:t>
        <a:bodyPr/>
        <a:lstStyle/>
        <a:p>
          <a:endParaRPr lang="en-US"/>
        </a:p>
      </dgm:t>
    </dgm:pt>
    <dgm:pt modelId="{88C05565-9A74-4051-9B49-E57072DCB3A7}">
      <dgm:prSet/>
      <dgm:spPr/>
      <dgm:t>
        <a:bodyPr/>
        <a:lstStyle/>
        <a:p>
          <a:r>
            <a:rPr lang="en-GB"/>
            <a:t>Lewin’s Theory</a:t>
          </a:r>
        </a:p>
      </dgm:t>
    </dgm:pt>
    <dgm:pt modelId="{4E688913-EA95-4277-8785-16056B81F325}" type="parTrans" cxnId="{F5BF1E28-0A1C-43F0-9B06-2E2AB0F03DE8}">
      <dgm:prSet/>
      <dgm:spPr/>
      <dgm:t>
        <a:bodyPr/>
        <a:lstStyle/>
        <a:p>
          <a:endParaRPr lang="en-GB"/>
        </a:p>
      </dgm:t>
    </dgm:pt>
    <dgm:pt modelId="{A74FA883-2C59-4C45-9AE7-1382E0AEBEAE}" type="sibTrans" cxnId="{F5BF1E28-0A1C-43F0-9B06-2E2AB0F03DE8}">
      <dgm:prSet/>
      <dgm:spPr/>
      <dgm:t>
        <a:bodyPr/>
        <a:lstStyle/>
        <a:p>
          <a:endParaRPr lang="en-GB"/>
        </a:p>
      </dgm:t>
    </dgm:pt>
    <dgm:pt modelId="{91317951-5D57-4438-B851-A79A8171CACE}" type="pres">
      <dgm:prSet presAssocID="{F2FBFB54-B020-4CBB-BE38-4ABD591221D6}" presName="linear" presStyleCnt="0">
        <dgm:presLayoutVars>
          <dgm:animLvl val="lvl"/>
          <dgm:resizeHandles val="exact"/>
        </dgm:presLayoutVars>
      </dgm:prSet>
      <dgm:spPr/>
    </dgm:pt>
    <dgm:pt modelId="{2AA617D5-BE7C-478E-800C-586F19461DAF}" type="pres">
      <dgm:prSet presAssocID="{EF070F59-B320-4829-8D5B-B9BBEE7BD217}" presName="parentText" presStyleLbl="node1" presStyleIdx="0" presStyleCnt="6">
        <dgm:presLayoutVars>
          <dgm:chMax val="0"/>
          <dgm:bulletEnabled val="1"/>
        </dgm:presLayoutVars>
      </dgm:prSet>
      <dgm:spPr/>
    </dgm:pt>
    <dgm:pt modelId="{929E4F90-A98C-4A0E-8E07-78160F284422}" type="pres">
      <dgm:prSet presAssocID="{81EB06D5-2D27-40D0-B807-7687175CC436}" presName="spacer" presStyleCnt="0"/>
      <dgm:spPr/>
    </dgm:pt>
    <dgm:pt modelId="{15AC3972-93BF-43F7-8E16-5C6150FD8BCF}" type="pres">
      <dgm:prSet presAssocID="{78FC9E1F-7F42-47E3-AC2D-ECD98EA4AD3C}" presName="parentText" presStyleLbl="node1" presStyleIdx="1" presStyleCnt="6">
        <dgm:presLayoutVars>
          <dgm:chMax val="0"/>
          <dgm:bulletEnabled val="1"/>
        </dgm:presLayoutVars>
      </dgm:prSet>
      <dgm:spPr/>
    </dgm:pt>
    <dgm:pt modelId="{9DDE7C6B-1A9B-499D-9176-99E64556C384}" type="pres">
      <dgm:prSet presAssocID="{89E59A34-CF61-47C7-B084-A0ADDB928583}" presName="spacer" presStyleCnt="0"/>
      <dgm:spPr/>
    </dgm:pt>
    <dgm:pt modelId="{A4400B1A-96EA-49F4-9906-D4532D050F21}" type="pres">
      <dgm:prSet presAssocID="{F86F2B87-37E7-43F6-BDD8-E7F620DA56E4}" presName="parentText" presStyleLbl="node1" presStyleIdx="2" presStyleCnt="6">
        <dgm:presLayoutVars>
          <dgm:chMax val="0"/>
          <dgm:bulletEnabled val="1"/>
        </dgm:presLayoutVars>
      </dgm:prSet>
      <dgm:spPr/>
    </dgm:pt>
    <dgm:pt modelId="{A1394214-4E47-44ED-AE55-8354DD645024}" type="pres">
      <dgm:prSet presAssocID="{DCDD5F8C-0FDE-4CFC-9514-2503440BF53A}" presName="spacer" presStyleCnt="0"/>
      <dgm:spPr/>
    </dgm:pt>
    <dgm:pt modelId="{318C9B32-0F95-4A91-83DE-2F3C0D9A9226}" type="pres">
      <dgm:prSet presAssocID="{D3264A55-E171-4C64-BB2A-AD88A632A859}" presName="parentText" presStyleLbl="node1" presStyleIdx="3" presStyleCnt="6">
        <dgm:presLayoutVars>
          <dgm:chMax val="0"/>
          <dgm:bulletEnabled val="1"/>
        </dgm:presLayoutVars>
      </dgm:prSet>
      <dgm:spPr/>
    </dgm:pt>
    <dgm:pt modelId="{9FD900AB-0DE6-4FA1-BE4A-2DC97FA3F7A0}" type="pres">
      <dgm:prSet presAssocID="{8BC24621-CBDE-46A5-83CF-A8256E4F53D9}" presName="spacer" presStyleCnt="0"/>
      <dgm:spPr/>
    </dgm:pt>
    <dgm:pt modelId="{667E9BF0-149A-47AF-BD34-2028121745BA}" type="pres">
      <dgm:prSet presAssocID="{FECEB555-95A6-4CCE-B88E-F47AB84E88B9}" presName="parentText" presStyleLbl="node1" presStyleIdx="4" presStyleCnt="6">
        <dgm:presLayoutVars>
          <dgm:chMax val="0"/>
          <dgm:bulletEnabled val="1"/>
        </dgm:presLayoutVars>
      </dgm:prSet>
      <dgm:spPr/>
    </dgm:pt>
    <dgm:pt modelId="{786A22CC-719D-4AE7-B567-EEB0BF61CE58}" type="pres">
      <dgm:prSet presAssocID="{88F21B0C-898F-47F9-AD5A-C81DE90968C3}" presName="spacer" presStyleCnt="0"/>
      <dgm:spPr/>
    </dgm:pt>
    <dgm:pt modelId="{B6F1E660-8503-4142-BA89-45787221CEFC}" type="pres">
      <dgm:prSet presAssocID="{88C05565-9A74-4051-9B49-E57072DCB3A7}" presName="parentText" presStyleLbl="node1" presStyleIdx="5" presStyleCnt="6">
        <dgm:presLayoutVars>
          <dgm:chMax val="0"/>
          <dgm:bulletEnabled val="1"/>
        </dgm:presLayoutVars>
      </dgm:prSet>
      <dgm:spPr/>
    </dgm:pt>
  </dgm:ptLst>
  <dgm:cxnLst>
    <dgm:cxn modelId="{28FF3608-1B7B-4544-846D-B61D09AAD007}" type="presOf" srcId="{F2FBFB54-B020-4CBB-BE38-4ABD591221D6}" destId="{91317951-5D57-4438-B851-A79A8171CACE}" srcOrd="0" destOrd="0" presId="urn:microsoft.com/office/officeart/2005/8/layout/vList2"/>
    <dgm:cxn modelId="{6EB90421-A2F8-4217-9522-F29434AFC916}" type="presOf" srcId="{EF070F59-B320-4829-8D5B-B9BBEE7BD217}" destId="{2AA617D5-BE7C-478E-800C-586F19461DAF}" srcOrd="0" destOrd="0" presId="urn:microsoft.com/office/officeart/2005/8/layout/vList2"/>
    <dgm:cxn modelId="{09674423-C345-432D-918C-95AC8DB09E3E}" type="presOf" srcId="{D3264A55-E171-4C64-BB2A-AD88A632A859}" destId="{318C9B32-0F95-4A91-83DE-2F3C0D9A9226}" srcOrd="0" destOrd="0" presId="urn:microsoft.com/office/officeart/2005/8/layout/vList2"/>
    <dgm:cxn modelId="{F5BF1E28-0A1C-43F0-9B06-2E2AB0F03DE8}" srcId="{F2FBFB54-B020-4CBB-BE38-4ABD591221D6}" destId="{88C05565-9A74-4051-9B49-E57072DCB3A7}" srcOrd="5" destOrd="0" parTransId="{4E688913-EA95-4277-8785-16056B81F325}" sibTransId="{A74FA883-2C59-4C45-9AE7-1382E0AEBEAE}"/>
    <dgm:cxn modelId="{B3119639-1CDD-4667-AF23-7996CE5732DB}" type="presOf" srcId="{FECEB555-95A6-4CCE-B88E-F47AB84E88B9}" destId="{667E9BF0-149A-47AF-BD34-2028121745BA}" srcOrd="0" destOrd="0" presId="urn:microsoft.com/office/officeart/2005/8/layout/vList2"/>
    <dgm:cxn modelId="{7EFB7D61-8068-4774-98DC-5EA9D8D6AD58}" type="presOf" srcId="{F86F2B87-37E7-43F6-BDD8-E7F620DA56E4}" destId="{A4400B1A-96EA-49F4-9906-D4532D050F21}" srcOrd="0" destOrd="0" presId="urn:microsoft.com/office/officeart/2005/8/layout/vList2"/>
    <dgm:cxn modelId="{B906C26F-6CA3-4FF4-89AE-C6466FFCC0D8}" type="presOf" srcId="{78FC9E1F-7F42-47E3-AC2D-ECD98EA4AD3C}" destId="{15AC3972-93BF-43F7-8E16-5C6150FD8BCF}" srcOrd="0" destOrd="0" presId="urn:microsoft.com/office/officeart/2005/8/layout/vList2"/>
    <dgm:cxn modelId="{70546774-03F2-4421-946D-DD73B90D8524}" srcId="{F2FBFB54-B020-4CBB-BE38-4ABD591221D6}" destId="{F86F2B87-37E7-43F6-BDD8-E7F620DA56E4}" srcOrd="2" destOrd="0" parTransId="{4992E8A5-ED89-42E2-A2BD-900EFFC8BD75}" sibTransId="{DCDD5F8C-0FDE-4CFC-9514-2503440BF53A}"/>
    <dgm:cxn modelId="{BCD3F8C4-9C35-4EF3-81A4-AB3CE5B90C2C}" srcId="{F2FBFB54-B020-4CBB-BE38-4ABD591221D6}" destId="{EF070F59-B320-4829-8D5B-B9BBEE7BD217}" srcOrd="0" destOrd="0" parTransId="{2271B6B1-E045-4C70-A654-7D84F3D92734}" sibTransId="{81EB06D5-2D27-40D0-B807-7687175CC436}"/>
    <dgm:cxn modelId="{084416D9-5426-4E35-AA4F-CF04696F9B97}" type="presOf" srcId="{88C05565-9A74-4051-9B49-E57072DCB3A7}" destId="{B6F1E660-8503-4142-BA89-45787221CEFC}" srcOrd="0" destOrd="0" presId="urn:microsoft.com/office/officeart/2005/8/layout/vList2"/>
    <dgm:cxn modelId="{56A0A0DD-90C0-4554-B7F7-FD7E33F1DC3E}" srcId="{F2FBFB54-B020-4CBB-BE38-4ABD591221D6}" destId="{78FC9E1F-7F42-47E3-AC2D-ECD98EA4AD3C}" srcOrd="1" destOrd="0" parTransId="{FB554220-E1E4-4FB4-AD13-33BCB0E18C51}" sibTransId="{89E59A34-CF61-47C7-B084-A0ADDB928583}"/>
    <dgm:cxn modelId="{97B3EFF5-0492-4655-BF6E-770A57F2A44A}" srcId="{F2FBFB54-B020-4CBB-BE38-4ABD591221D6}" destId="{FECEB555-95A6-4CCE-B88E-F47AB84E88B9}" srcOrd="4" destOrd="0" parTransId="{70F31895-D1FE-4C6F-BC94-0048C36CF185}" sibTransId="{88F21B0C-898F-47F9-AD5A-C81DE90968C3}"/>
    <dgm:cxn modelId="{E06FE4FF-FA9B-4F97-BAE2-79E5586D8CD2}" srcId="{F2FBFB54-B020-4CBB-BE38-4ABD591221D6}" destId="{D3264A55-E171-4C64-BB2A-AD88A632A859}" srcOrd="3" destOrd="0" parTransId="{998CE8F0-EF61-4361-BF27-6912D0BB9982}" sibTransId="{8BC24621-CBDE-46A5-83CF-A8256E4F53D9}"/>
    <dgm:cxn modelId="{BA1F679C-F595-4C14-88CB-6DC57DF3F32A}" type="presParOf" srcId="{91317951-5D57-4438-B851-A79A8171CACE}" destId="{2AA617D5-BE7C-478E-800C-586F19461DAF}" srcOrd="0" destOrd="0" presId="urn:microsoft.com/office/officeart/2005/8/layout/vList2"/>
    <dgm:cxn modelId="{55340C5F-4AAD-4304-A14D-40E4F343B9A6}" type="presParOf" srcId="{91317951-5D57-4438-B851-A79A8171CACE}" destId="{929E4F90-A98C-4A0E-8E07-78160F284422}" srcOrd="1" destOrd="0" presId="urn:microsoft.com/office/officeart/2005/8/layout/vList2"/>
    <dgm:cxn modelId="{E82A535F-77FD-46F0-9464-6E1E1242812D}" type="presParOf" srcId="{91317951-5D57-4438-B851-A79A8171CACE}" destId="{15AC3972-93BF-43F7-8E16-5C6150FD8BCF}" srcOrd="2" destOrd="0" presId="urn:microsoft.com/office/officeart/2005/8/layout/vList2"/>
    <dgm:cxn modelId="{B558CFAB-74B6-4DF9-8FD1-403EBDD4CDEA}" type="presParOf" srcId="{91317951-5D57-4438-B851-A79A8171CACE}" destId="{9DDE7C6B-1A9B-499D-9176-99E64556C384}" srcOrd="3" destOrd="0" presId="urn:microsoft.com/office/officeart/2005/8/layout/vList2"/>
    <dgm:cxn modelId="{6EEA4A2B-6C91-4DA8-86C2-365F4A3704CA}" type="presParOf" srcId="{91317951-5D57-4438-B851-A79A8171CACE}" destId="{A4400B1A-96EA-49F4-9906-D4532D050F21}" srcOrd="4" destOrd="0" presId="urn:microsoft.com/office/officeart/2005/8/layout/vList2"/>
    <dgm:cxn modelId="{BAFD486F-950E-4525-8940-3FE24CA12A98}" type="presParOf" srcId="{91317951-5D57-4438-B851-A79A8171CACE}" destId="{A1394214-4E47-44ED-AE55-8354DD645024}" srcOrd="5" destOrd="0" presId="urn:microsoft.com/office/officeart/2005/8/layout/vList2"/>
    <dgm:cxn modelId="{5C5EA2F4-C708-47DC-A946-62A2B5AFBA7E}" type="presParOf" srcId="{91317951-5D57-4438-B851-A79A8171CACE}" destId="{318C9B32-0F95-4A91-83DE-2F3C0D9A9226}" srcOrd="6" destOrd="0" presId="urn:microsoft.com/office/officeart/2005/8/layout/vList2"/>
    <dgm:cxn modelId="{82104E9B-D089-41F2-9F84-A70A9E3487C8}" type="presParOf" srcId="{91317951-5D57-4438-B851-A79A8171CACE}" destId="{9FD900AB-0DE6-4FA1-BE4A-2DC97FA3F7A0}" srcOrd="7" destOrd="0" presId="urn:microsoft.com/office/officeart/2005/8/layout/vList2"/>
    <dgm:cxn modelId="{A9D3BFCC-85F2-43C4-87B6-D21F3901079E}" type="presParOf" srcId="{91317951-5D57-4438-B851-A79A8171CACE}" destId="{667E9BF0-149A-47AF-BD34-2028121745BA}" srcOrd="8" destOrd="0" presId="urn:microsoft.com/office/officeart/2005/8/layout/vList2"/>
    <dgm:cxn modelId="{E09D262B-92D8-43AF-86AF-021FB70E988D}" type="presParOf" srcId="{91317951-5D57-4438-B851-A79A8171CACE}" destId="{786A22CC-719D-4AE7-B567-EEB0BF61CE58}" srcOrd="9" destOrd="0" presId="urn:microsoft.com/office/officeart/2005/8/layout/vList2"/>
    <dgm:cxn modelId="{87E137A4-D1C6-4544-8113-E44C65F568F0}" type="presParOf" srcId="{91317951-5D57-4438-B851-A79A8171CACE}" destId="{B6F1E660-8503-4142-BA89-45787221CEF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934260-60D7-4D47-BF91-226E8FFE4B3B}"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61848DE8-7BAA-4EF5-9C80-40739597D2C2}">
      <dgm:prSet phldrT="[Text]" custT="1"/>
      <dgm:spPr/>
      <dgm:t>
        <a:bodyPr/>
        <a:lstStyle/>
        <a:p>
          <a:r>
            <a:rPr lang="en-GB" sz="2000" dirty="0"/>
            <a:t>Promote health behaviours</a:t>
          </a:r>
        </a:p>
      </dgm:t>
    </dgm:pt>
    <dgm:pt modelId="{0F458D51-25FE-40C1-B531-663FF5C78F0A}" type="parTrans" cxnId="{E8B19EE2-9386-48F5-8F2C-C444ED080FB8}">
      <dgm:prSet/>
      <dgm:spPr/>
      <dgm:t>
        <a:bodyPr/>
        <a:lstStyle/>
        <a:p>
          <a:endParaRPr lang="en-GB"/>
        </a:p>
      </dgm:t>
    </dgm:pt>
    <dgm:pt modelId="{10F49A2A-CA92-4E32-8AD6-60A9FFC5DB82}" type="sibTrans" cxnId="{E8B19EE2-9386-48F5-8F2C-C444ED080FB8}">
      <dgm:prSet/>
      <dgm:spPr/>
      <dgm:t>
        <a:bodyPr/>
        <a:lstStyle/>
        <a:p>
          <a:endParaRPr lang="en-GB"/>
        </a:p>
      </dgm:t>
    </dgm:pt>
    <dgm:pt modelId="{5585537C-D8B5-4C47-AAB5-B15A84785519}">
      <dgm:prSet phldrT="[Text]" custT="1"/>
      <dgm:spPr/>
      <dgm:t>
        <a:bodyPr/>
        <a:lstStyle/>
        <a:p>
          <a:r>
            <a:rPr lang="en-GB" sz="2000" dirty="0"/>
            <a:t>Increase patient's adherence</a:t>
          </a:r>
        </a:p>
      </dgm:t>
    </dgm:pt>
    <dgm:pt modelId="{C985C86F-2DC6-471E-A75F-F86F9CC77AD6}" type="parTrans" cxnId="{82398166-2607-42F8-B212-5FF6DAE4D078}">
      <dgm:prSet/>
      <dgm:spPr/>
      <dgm:t>
        <a:bodyPr/>
        <a:lstStyle/>
        <a:p>
          <a:endParaRPr lang="en-GB"/>
        </a:p>
      </dgm:t>
    </dgm:pt>
    <dgm:pt modelId="{9AF46A55-054A-42F5-B998-088260477433}" type="sibTrans" cxnId="{82398166-2607-42F8-B212-5FF6DAE4D078}">
      <dgm:prSet/>
      <dgm:spPr/>
      <dgm:t>
        <a:bodyPr/>
        <a:lstStyle/>
        <a:p>
          <a:endParaRPr lang="en-GB"/>
        </a:p>
      </dgm:t>
    </dgm:pt>
    <dgm:pt modelId="{1E27294B-A1BA-4B70-9F4D-003AC0454CCA}">
      <dgm:prSet phldrT="[Text]" custT="1"/>
      <dgm:spPr/>
      <dgm:t>
        <a:bodyPr/>
        <a:lstStyle/>
        <a:p>
          <a:r>
            <a:rPr lang="en-GB" sz="2000" dirty="0"/>
            <a:t>Cost-effective</a:t>
          </a:r>
        </a:p>
      </dgm:t>
    </dgm:pt>
    <dgm:pt modelId="{A6B19D3E-AB84-4761-A1D1-CE8515E4145B}" type="parTrans" cxnId="{E5A28901-124C-41F0-B379-1522AA7693AA}">
      <dgm:prSet/>
      <dgm:spPr/>
      <dgm:t>
        <a:bodyPr/>
        <a:lstStyle/>
        <a:p>
          <a:endParaRPr lang="en-GB"/>
        </a:p>
      </dgm:t>
    </dgm:pt>
    <dgm:pt modelId="{23962C0F-B0CE-41A6-9D17-15F50B6B06C2}" type="sibTrans" cxnId="{E5A28901-124C-41F0-B379-1522AA7693AA}">
      <dgm:prSet/>
      <dgm:spPr/>
      <dgm:t>
        <a:bodyPr/>
        <a:lstStyle/>
        <a:p>
          <a:endParaRPr lang="en-GB"/>
        </a:p>
      </dgm:t>
    </dgm:pt>
    <dgm:pt modelId="{75688F61-A49E-41A6-A0F2-308193A428C4}">
      <dgm:prSet custT="1"/>
      <dgm:spPr/>
      <dgm:t>
        <a:bodyPr/>
        <a:lstStyle/>
        <a:p>
          <a:r>
            <a:rPr lang="en-GB" sz="2000" dirty="0"/>
            <a:t>Empowers patients</a:t>
          </a:r>
        </a:p>
      </dgm:t>
    </dgm:pt>
    <dgm:pt modelId="{4541EEDB-9F5D-43EC-8DA2-C45C077CC4DB}" type="parTrans" cxnId="{AABF7F73-6A26-4CB4-86AC-18AD967E4FA8}">
      <dgm:prSet/>
      <dgm:spPr/>
      <dgm:t>
        <a:bodyPr/>
        <a:lstStyle/>
        <a:p>
          <a:endParaRPr lang="en-GB"/>
        </a:p>
      </dgm:t>
    </dgm:pt>
    <dgm:pt modelId="{A9367DFE-81B9-4D1F-9E83-092BCE6FF079}" type="sibTrans" cxnId="{AABF7F73-6A26-4CB4-86AC-18AD967E4FA8}">
      <dgm:prSet/>
      <dgm:spPr/>
      <dgm:t>
        <a:bodyPr/>
        <a:lstStyle/>
        <a:p>
          <a:endParaRPr lang="en-GB"/>
        </a:p>
      </dgm:t>
    </dgm:pt>
    <dgm:pt modelId="{B52B3653-FBC1-4D41-A4B2-4F9DF9BC24E5}" type="pres">
      <dgm:prSet presAssocID="{1D934260-60D7-4D47-BF91-226E8FFE4B3B}" presName="Name0" presStyleCnt="0">
        <dgm:presLayoutVars>
          <dgm:dir/>
          <dgm:resizeHandles val="exact"/>
        </dgm:presLayoutVars>
      </dgm:prSet>
      <dgm:spPr/>
    </dgm:pt>
    <dgm:pt modelId="{7BC741C3-5732-4627-ACF2-0799ECA910A3}" type="pres">
      <dgm:prSet presAssocID="{61848DE8-7BAA-4EF5-9C80-40739597D2C2}" presName="composite" presStyleCnt="0"/>
      <dgm:spPr/>
    </dgm:pt>
    <dgm:pt modelId="{D149353C-281B-4935-8234-05112A250DBF}" type="pres">
      <dgm:prSet presAssocID="{61848DE8-7BAA-4EF5-9C80-40739597D2C2}" presName="rect1" presStyleLbl="trAlignAcc1" presStyleIdx="0" presStyleCnt="4">
        <dgm:presLayoutVars>
          <dgm:bulletEnabled val="1"/>
        </dgm:presLayoutVars>
      </dgm:prSet>
      <dgm:spPr/>
    </dgm:pt>
    <dgm:pt modelId="{F8C1133F-B800-4A73-B21A-215E19ECD143}" type="pres">
      <dgm:prSet presAssocID="{61848DE8-7BAA-4EF5-9C80-40739597D2C2}" presName="rect2"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31000" r="-31000"/>
          </a:stretch>
        </a:blipFill>
      </dgm:spPr>
    </dgm:pt>
    <dgm:pt modelId="{59C3D780-9C7B-4723-BAB6-AFD37C2F35C5}" type="pres">
      <dgm:prSet presAssocID="{10F49A2A-CA92-4E32-8AD6-60A9FFC5DB82}" presName="sibTrans" presStyleCnt="0"/>
      <dgm:spPr/>
    </dgm:pt>
    <dgm:pt modelId="{D67D3901-FCE2-4015-BDEE-EE1FC54E777D}" type="pres">
      <dgm:prSet presAssocID="{5585537C-D8B5-4C47-AAB5-B15A84785519}" presName="composite" presStyleCnt="0"/>
      <dgm:spPr/>
    </dgm:pt>
    <dgm:pt modelId="{D1AD34CF-D1A1-4E79-8BDA-1D4718B9AFA0}" type="pres">
      <dgm:prSet presAssocID="{5585537C-D8B5-4C47-AAB5-B15A84785519}" presName="rect1" presStyleLbl="trAlignAcc1" presStyleIdx="1" presStyleCnt="4">
        <dgm:presLayoutVars>
          <dgm:bulletEnabled val="1"/>
        </dgm:presLayoutVars>
      </dgm:prSet>
      <dgm:spPr/>
    </dgm:pt>
    <dgm:pt modelId="{1C946003-54B3-4C8E-9811-FF6D23FB23C0}" type="pres">
      <dgm:prSet presAssocID="{5585537C-D8B5-4C47-AAB5-B15A84785519}" presName="rect2"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dgm:spPr>
    </dgm:pt>
    <dgm:pt modelId="{596AD9D7-F05B-4D5B-B4BD-4E80E3976742}" type="pres">
      <dgm:prSet presAssocID="{9AF46A55-054A-42F5-B998-088260477433}" presName="sibTrans" presStyleCnt="0"/>
      <dgm:spPr/>
    </dgm:pt>
    <dgm:pt modelId="{8F9CC810-AF53-4FAF-AFCA-0AD5E99E71C7}" type="pres">
      <dgm:prSet presAssocID="{1E27294B-A1BA-4B70-9F4D-003AC0454CCA}" presName="composite" presStyleCnt="0"/>
      <dgm:spPr/>
    </dgm:pt>
    <dgm:pt modelId="{2802C586-FC06-437D-8E45-8D564D79E356}" type="pres">
      <dgm:prSet presAssocID="{1E27294B-A1BA-4B70-9F4D-003AC0454CCA}" presName="rect1" presStyleLbl="trAlignAcc1" presStyleIdx="2" presStyleCnt="4">
        <dgm:presLayoutVars>
          <dgm:bulletEnabled val="1"/>
        </dgm:presLayoutVars>
      </dgm:prSet>
      <dgm:spPr/>
    </dgm:pt>
    <dgm:pt modelId="{63F6093F-43A7-4194-81C1-B7876283054A}" type="pres">
      <dgm:prSet presAssocID="{1E27294B-A1BA-4B70-9F4D-003AC0454CCA}" presName="rect2" presStyleLbl="fgImgPlace1" presStyleIdx="2"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pt>
    <dgm:pt modelId="{587F3A90-1517-4632-9BEF-05E23AC15D37}" type="pres">
      <dgm:prSet presAssocID="{23962C0F-B0CE-41A6-9D17-15F50B6B06C2}" presName="sibTrans" presStyleCnt="0"/>
      <dgm:spPr/>
    </dgm:pt>
    <dgm:pt modelId="{1ED77789-7FEE-4F4E-A9E0-2CA1966CA982}" type="pres">
      <dgm:prSet presAssocID="{75688F61-A49E-41A6-A0F2-308193A428C4}" presName="composite" presStyleCnt="0"/>
      <dgm:spPr/>
    </dgm:pt>
    <dgm:pt modelId="{ECCF4576-BF36-4B91-A871-8EAC7142D66B}" type="pres">
      <dgm:prSet presAssocID="{75688F61-A49E-41A6-A0F2-308193A428C4}" presName="rect1" presStyleLbl="trAlignAcc1" presStyleIdx="3" presStyleCnt="4">
        <dgm:presLayoutVars>
          <dgm:bulletEnabled val="1"/>
        </dgm:presLayoutVars>
      </dgm:prSet>
      <dgm:spPr/>
    </dgm:pt>
    <dgm:pt modelId="{DADDA0D2-74E0-4D63-A351-FF8174E3A3AF}" type="pres">
      <dgm:prSet presAssocID="{75688F61-A49E-41A6-A0F2-308193A428C4}" presName="rect2" presStyleLbl="fgImgPlace1" presStyleIdx="3" presStyleCnt="4"/>
      <dgm:spPr>
        <a:blipFill>
          <a:blip xmlns:r="http://schemas.openxmlformats.org/officeDocument/2006/relationships" r:embed="rId5">
            <a:extLst>
              <a:ext uri="{28A0092B-C50C-407E-A947-70E740481C1C}">
                <a14:useLocalDpi xmlns:a14="http://schemas.microsoft.com/office/drawing/2010/main" val="0"/>
              </a:ext>
            </a:extLst>
          </a:blip>
          <a:srcRect/>
          <a:stretch>
            <a:fillRect l="-46000" r="-46000"/>
          </a:stretch>
        </a:blipFill>
      </dgm:spPr>
    </dgm:pt>
  </dgm:ptLst>
  <dgm:cxnLst>
    <dgm:cxn modelId="{E5A28901-124C-41F0-B379-1522AA7693AA}" srcId="{1D934260-60D7-4D47-BF91-226E8FFE4B3B}" destId="{1E27294B-A1BA-4B70-9F4D-003AC0454CCA}" srcOrd="2" destOrd="0" parTransId="{A6B19D3E-AB84-4761-A1D1-CE8515E4145B}" sibTransId="{23962C0F-B0CE-41A6-9D17-15F50B6B06C2}"/>
    <dgm:cxn modelId="{82398166-2607-42F8-B212-5FF6DAE4D078}" srcId="{1D934260-60D7-4D47-BF91-226E8FFE4B3B}" destId="{5585537C-D8B5-4C47-AAB5-B15A84785519}" srcOrd="1" destOrd="0" parTransId="{C985C86F-2DC6-471E-A75F-F86F9CC77AD6}" sibTransId="{9AF46A55-054A-42F5-B998-088260477433}"/>
    <dgm:cxn modelId="{AABF7F73-6A26-4CB4-86AC-18AD967E4FA8}" srcId="{1D934260-60D7-4D47-BF91-226E8FFE4B3B}" destId="{75688F61-A49E-41A6-A0F2-308193A428C4}" srcOrd="3" destOrd="0" parTransId="{4541EEDB-9F5D-43EC-8DA2-C45C077CC4DB}" sibTransId="{A9367DFE-81B9-4D1F-9E83-092BCE6FF079}"/>
    <dgm:cxn modelId="{11225BAF-C3D1-4E60-AE42-279CE9962291}" type="presOf" srcId="{75688F61-A49E-41A6-A0F2-308193A428C4}" destId="{ECCF4576-BF36-4B91-A871-8EAC7142D66B}" srcOrd="0" destOrd="0" presId="urn:microsoft.com/office/officeart/2008/layout/PictureStrips"/>
    <dgm:cxn modelId="{D5EE46C5-BA4A-4729-B59D-4DD9830EAFD1}" type="presOf" srcId="{5585537C-D8B5-4C47-AAB5-B15A84785519}" destId="{D1AD34CF-D1A1-4E79-8BDA-1D4718B9AFA0}" srcOrd="0" destOrd="0" presId="urn:microsoft.com/office/officeart/2008/layout/PictureStrips"/>
    <dgm:cxn modelId="{DC3996DE-3708-4731-B887-670EB9A9B90E}" type="presOf" srcId="{1D934260-60D7-4D47-BF91-226E8FFE4B3B}" destId="{B52B3653-FBC1-4D41-A4B2-4F9DF9BC24E5}" srcOrd="0" destOrd="0" presId="urn:microsoft.com/office/officeart/2008/layout/PictureStrips"/>
    <dgm:cxn modelId="{E8B19EE2-9386-48F5-8F2C-C444ED080FB8}" srcId="{1D934260-60D7-4D47-BF91-226E8FFE4B3B}" destId="{61848DE8-7BAA-4EF5-9C80-40739597D2C2}" srcOrd="0" destOrd="0" parTransId="{0F458D51-25FE-40C1-B531-663FF5C78F0A}" sibTransId="{10F49A2A-CA92-4E32-8AD6-60A9FFC5DB82}"/>
    <dgm:cxn modelId="{A7BFE5E6-48EE-4595-AA5B-F10A5DB8E52D}" type="presOf" srcId="{1E27294B-A1BA-4B70-9F4D-003AC0454CCA}" destId="{2802C586-FC06-437D-8E45-8D564D79E356}" srcOrd="0" destOrd="0" presId="urn:microsoft.com/office/officeart/2008/layout/PictureStrips"/>
    <dgm:cxn modelId="{4E3142FF-890C-41E9-9D3F-DC9638C44473}" type="presOf" srcId="{61848DE8-7BAA-4EF5-9C80-40739597D2C2}" destId="{D149353C-281B-4935-8234-05112A250DBF}" srcOrd="0" destOrd="0" presId="urn:microsoft.com/office/officeart/2008/layout/PictureStrips"/>
    <dgm:cxn modelId="{133AAC6F-75BC-4955-9A3F-9CB29A96649B}" type="presParOf" srcId="{B52B3653-FBC1-4D41-A4B2-4F9DF9BC24E5}" destId="{7BC741C3-5732-4627-ACF2-0799ECA910A3}" srcOrd="0" destOrd="0" presId="urn:microsoft.com/office/officeart/2008/layout/PictureStrips"/>
    <dgm:cxn modelId="{FA1C3301-1A94-4529-8894-961F529ED7F4}" type="presParOf" srcId="{7BC741C3-5732-4627-ACF2-0799ECA910A3}" destId="{D149353C-281B-4935-8234-05112A250DBF}" srcOrd="0" destOrd="0" presId="urn:microsoft.com/office/officeart/2008/layout/PictureStrips"/>
    <dgm:cxn modelId="{8892030C-8367-4272-865A-B22ECB07EE90}" type="presParOf" srcId="{7BC741C3-5732-4627-ACF2-0799ECA910A3}" destId="{F8C1133F-B800-4A73-B21A-215E19ECD143}" srcOrd="1" destOrd="0" presId="urn:microsoft.com/office/officeart/2008/layout/PictureStrips"/>
    <dgm:cxn modelId="{4BEFBED6-9AE0-4CF5-A197-B2CEE2937A72}" type="presParOf" srcId="{B52B3653-FBC1-4D41-A4B2-4F9DF9BC24E5}" destId="{59C3D780-9C7B-4723-BAB6-AFD37C2F35C5}" srcOrd="1" destOrd="0" presId="urn:microsoft.com/office/officeart/2008/layout/PictureStrips"/>
    <dgm:cxn modelId="{9BCE96AD-B942-4111-97A3-5BC042AD6921}" type="presParOf" srcId="{B52B3653-FBC1-4D41-A4B2-4F9DF9BC24E5}" destId="{D67D3901-FCE2-4015-BDEE-EE1FC54E777D}" srcOrd="2" destOrd="0" presId="urn:microsoft.com/office/officeart/2008/layout/PictureStrips"/>
    <dgm:cxn modelId="{E9A347BB-4096-41E5-BFCF-9C4E1968F5CE}" type="presParOf" srcId="{D67D3901-FCE2-4015-BDEE-EE1FC54E777D}" destId="{D1AD34CF-D1A1-4E79-8BDA-1D4718B9AFA0}" srcOrd="0" destOrd="0" presId="urn:microsoft.com/office/officeart/2008/layout/PictureStrips"/>
    <dgm:cxn modelId="{41EDD5EB-B0BD-40D6-8912-DF00C5C87E96}" type="presParOf" srcId="{D67D3901-FCE2-4015-BDEE-EE1FC54E777D}" destId="{1C946003-54B3-4C8E-9811-FF6D23FB23C0}" srcOrd="1" destOrd="0" presId="urn:microsoft.com/office/officeart/2008/layout/PictureStrips"/>
    <dgm:cxn modelId="{6ADB3C64-DEAC-4394-9E9E-133A3D5626DF}" type="presParOf" srcId="{B52B3653-FBC1-4D41-A4B2-4F9DF9BC24E5}" destId="{596AD9D7-F05B-4D5B-B4BD-4E80E3976742}" srcOrd="3" destOrd="0" presId="urn:microsoft.com/office/officeart/2008/layout/PictureStrips"/>
    <dgm:cxn modelId="{DA5ADEAF-5A66-4563-91C6-737AC441A581}" type="presParOf" srcId="{B52B3653-FBC1-4D41-A4B2-4F9DF9BC24E5}" destId="{8F9CC810-AF53-4FAF-AFCA-0AD5E99E71C7}" srcOrd="4" destOrd="0" presId="urn:microsoft.com/office/officeart/2008/layout/PictureStrips"/>
    <dgm:cxn modelId="{DA932551-B1FE-4B88-8D43-3F49ADE42238}" type="presParOf" srcId="{8F9CC810-AF53-4FAF-AFCA-0AD5E99E71C7}" destId="{2802C586-FC06-437D-8E45-8D564D79E356}" srcOrd="0" destOrd="0" presId="urn:microsoft.com/office/officeart/2008/layout/PictureStrips"/>
    <dgm:cxn modelId="{176D0F7E-BE50-482D-8A09-ED2476ACBE37}" type="presParOf" srcId="{8F9CC810-AF53-4FAF-AFCA-0AD5E99E71C7}" destId="{63F6093F-43A7-4194-81C1-B7876283054A}" srcOrd="1" destOrd="0" presId="urn:microsoft.com/office/officeart/2008/layout/PictureStrips"/>
    <dgm:cxn modelId="{0B832372-9979-4782-8CEC-478D853D8314}" type="presParOf" srcId="{B52B3653-FBC1-4D41-A4B2-4F9DF9BC24E5}" destId="{587F3A90-1517-4632-9BEF-05E23AC15D37}" srcOrd="5" destOrd="0" presId="urn:microsoft.com/office/officeart/2008/layout/PictureStrips"/>
    <dgm:cxn modelId="{871CE242-F741-4E99-81D2-3A5A3266A073}" type="presParOf" srcId="{B52B3653-FBC1-4D41-A4B2-4F9DF9BC24E5}" destId="{1ED77789-7FEE-4F4E-A9E0-2CA1966CA982}" srcOrd="6" destOrd="0" presId="urn:microsoft.com/office/officeart/2008/layout/PictureStrips"/>
    <dgm:cxn modelId="{4243EF1C-B457-4EB0-BBD7-71BCAACCB581}" type="presParOf" srcId="{1ED77789-7FEE-4F4E-A9E0-2CA1966CA982}" destId="{ECCF4576-BF36-4B91-A871-8EAC7142D66B}" srcOrd="0" destOrd="0" presId="urn:microsoft.com/office/officeart/2008/layout/PictureStrips"/>
    <dgm:cxn modelId="{53EC9C1C-3242-4B5B-A363-CE0C62F22EE3}" type="presParOf" srcId="{1ED77789-7FEE-4F4E-A9E0-2CA1966CA982}" destId="{DADDA0D2-74E0-4D63-A351-FF8174E3A3AF}"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934260-60D7-4D47-BF91-226E8FFE4B3B}"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61848DE8-7BAA-4EF5-9C80-40739597D2C2}">
      <dgm:prSet phldrT="[Text]" custT="1"/>
      <dgm:spPr/>
      <dgm:t>
        <a:bodyPr/>
        <a:lstStyle/>
        <a:p>
          <a:r>
            <a:rPr lang="en-GB" sz="2000" dirty="0"/>
            <a:t>Ethical considerations, manipulation of patients</a:t>
          </a:r>
        </a:p>
      </dgm:t>
    </dgm:pt>
    <dgm:pt modelId="{0F458D51-25FE-40C1-B531-663FF5C78F0A}" type="parTrans" cxnId="{E8B19EE2-9386-48F5-8F2C-C444ED080FB8}">
      <dgm:prSet/>
      <dgm:spPr/>
      <dgm:t>
        <a:bodyPr/>
        <a:lstStyle/>
        <a:p>
          <a:endParaRPr lang="en-GB"/>
        </a:p>
      </dgm:t>
    </dgm:pt>
    <dgm:pt modelId="{10F49A2A-CA92-4E32-8AD6-60A9FFC5DB82}" type="sibTrans" cxnId="{E8B19EE2-9386-48F5-8F2C-C444ED080FB8}">
      <dgm:prSet/>
      <dgm:spPr/>
      <dgm:t>
        <a:bodyPr/>
        <a:lstStyle/>
        <a:p>
          <a:endParaRPr lang="en-GB"/>
        </a:p>
      </dgm:t>
    </dgm:pt>
    <dgm:pt modelId="{5585537C-D8B5-4C47-AAB5-B15A84785519}">
      <dgm:prSet phldrT="[Text]" custT="1"/>
      <dgm:spPr/>
      <dgm:t>
        <a:bodyPr/>
        <a:lstStyle/>
        <a:p>
          <a:r>
            <a:rPr lang="en-GB" sz="2000" dirty="0"/>
            <a:t>Cultural sensitivity</a:t>
          </a:r>
        </a:p>
      </dgm:t>
    </dgm:pt>
    <dgm:pt modelId="{C985C86F-2DC6-471E-A75F-F86F9CC77AD6}" type="parTrans" cxnId="{82398166-2607-42F8-B212-5FF6DAE4D078}">
      <dgm:prSet/>
      <dgm:spPr/>
      <dgm:t>
        <a:bodyPr/>
        <a:lstStyle/>
        <a:p>
          <a:endParaRPr lang="en-GB"/>
        </a:p>
      </dgm:t>
    </dgm:pt>
    <dgm:pt modelId="{9AF46A55-054A-42F5-B998-088260477433}" type="sibTrans" cxnId="{82398166-2607-42F8-B212-5FF6DAE4D078}">
      <dgm:prSet/>
      <dgm:spPr/>
      <dgm:t>
        <a:bodyPr/>
        <a:lstStyle/>
        <a:p>
          <a:endParaRPr lang="en-GB"/>
        </a:p>
      </dgm:t>
    </dgm:pt>
    <dgm:pt modelId="{1E27294B-A1BA-4B70-9F4D-003AC0454CCA}">
      <dgm:prSet phldrT="[Text]" custT="1"/>
      <dgm:spPr/>
      <dgm:t>
        <a:bodyPr/>
        <a:lstStyle/>
        <a:p>
          <a:r>
            <a:rPr lang="en-GB" sz="2000" dirty="0"/>
            <a:t>Resistance to change</a:t>
          </a:r>
        </a:p>
      </dgm:t>
    </dgm:pt>
    <dgm:pt modelId="{A6B19D3E-AB84-4761-A1D1-CE8515E4145B}" type="parTrans" cxnId="{E5A28901-124C-41F0-B379-1522AA7693AA}">
      <dgm:prSet/>
      <dgm:spPr/>
      <dgm:t>
        <a:bodyPr/>
        <a:lstStyle/>
        <a:p>
          <a:endParaRPr lang="en-GB"/>
        </a:p>
      </dgm:t>
    </dgm:pt>
    <dgm:pt modelId="{23962C0F-B0CE-41A6-9D17-15F50B6B06C2}" type="sibTrans" cxnId="{E5A28901-124C-41F0-B379-1522AA7693AA}">
      <dgm:prSet/>
      <dgm:spPr/>
      <dgm:t>
        <a:bodyPr/>
        <a:lstStyle/>
        <a:p>
          <a:endParaRPr lang="en-GB"/>
        </a:p>
      </dgm:t>
    </dgm:pt>
    <dgm:pt modelId="{B52B3653-FBC1-4D41-A4B2-4F9DF9BC24E5}" type="pres">
      <dgm:prSet presAssocID="{1D934260-60D7-4D47-BF91-226E8FFE4B3B}" presName="Name0" presStyleCnt="0">
        <dgm:presLayoutVars>
          <dgm:dir/>
          <dgm:resizeHandles val="exact"/>
        </dgm:presLayoutVars>
      </dgm:prSet>
      <dgm:spPr/>
    </dgm:pt>
    <dgm:pt modelId="{7BC741C3-5732-4627-ACF2-0799ECA910A3}" type="pres">
      <dgm:prSet presAssocID="{61848DE8-7BAA-4EF5-9C80-40739597D2C2}" presName="composite" presStyleCnt="0"/>
      <dgm:spPr/>
    </dgm:pt>
    <dgm:pt modelId="{D149353C-281B-4935-8234-05112A250DBF}" type="pres">
      <dgm:prSet presAssocID="{61848DE8-7BAA-4EF5-9C80-40739597D2C2}" presName="rect1" presStyleLbl="trAlignAcc1" presStyleIdx="0" presStyleCnt="3" custScaleX="125552" custLinFactNeighborX="13398" custLinFactNeighborY="-189">
        <dgm:presLayoutVars>
          <dgm:bulletEnabled val="1"/>
        </dgm:presLayoutVars>
      </dgm:prSet>
      <dgm:spPr/>
    </dgm:pt>
    <dgm:pt modelId="{F8C1133F-B800-4A73-B21A-215E19ECD143}" type="pres">
      <dgm:prSet presAssocID="{61848DE8-7BAA-4EF5-9C80-40739597D2C2}" presName="rect2"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59C3D780-9C7B-4723-BAB6-AFD37C2F35C5}" type="pres">
      <dgm:prSet presAssocID="{10F49A2A-CA92-4E32-8AD6-60A9FFC5DB82}" presName="sibTrans" presStyleCnt="0"/>
      <dgm:spPr/>
    </dgm:pt>
    <dgm:pt modelId="{D67D3901-FCE2-4015-BDEE-EE1FC54E777D}" type="pres">
      <dgm:prSet presAssocID="{5585537C-D8B5-4C47-AAB5-B15A84785519}" presName="composite" presStyleCnt="0"/>
      <dgm:spPr/>
    </dgm:pt>
    <dgm:pt modelId="{D1AD34CF-D1A1-4E79-8BDA-1D4718B9AFA0}" type="pres">
      <dgm:prSet presAssocID="{5585537C-D8B5-4C47-AAB5-B15A84785519}" presName="rect1" presStyleLbl="trAlignAcc1" presStyleIdx="1" presStyleCnt="3">
        <dgm:presLayoutVars>
          <dgm:bulletEnabled val="1"/>
        </dgm:presLayoutVars>
      </dgm:prSet>
      <dgm:spPr/>
    </dgm:pt>
    <dgm:pt modelId="{1C946003-54B3-4C8E-9811-FF6D23FB23C0}" type="pres">
      <dgm:prSet presAssocID="{5585537C-D8B5-4C47-AAB5-B15A84785519}" presName="rect2"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57000" r="-57000"/>
          </a:stretch>
        </a:blipFill>
      </dgm:spPr>
    </dgm:pt>
    <dgm:pt modelId="{596AD9D7-F05B-4D5B-B4BD-4E80E3976742}" type="pres">
      <dgm:prSet presAssocID="{9AF46A55-054A-42F5-B998-088260477433}" presName="sibTrans" presStyleCnt="0"/>
      <dgm:spPr/>
    </dgm:pt>
    <dgm:pt modelId="{8F9CC810-AF53-4FAF-AFCA-0AD5E99E71C7}" type="pres">
      <dgm:prSet presAssocID="{1E27294B-A1BA-4B70-9F4D-003AC0454CCA}" presName="composite" presStyleCnt="0"/>
      <dgm:spPr/>
    </dgm:pt>
    <dgm:pt modelId="{2802C586-FC06-437D-8E45-8D564D79E356}" type="pres">
      <dgm:prSet presAssocID="{1E27294B-A1BA-4B70-9F4D-003AC0454CCA}" presName="rect1" presStyleLbl="trAlignAcc1" presStyleIdx="2" presStyleCnt="3">
        <dgm:presLayoutVars>
          <dgm:bulletEnabled val="1"/>
        </dgm:presLayoutVars>
      </dgm:prSet>
      <dgm:spPr/>
    </dgm:pt>
    <dgm:pt modelId="{63F6093F-43A7-4194-81C1-B7876283054A}" type="pres">
      <dgm:prSet presAssocID="{1E27294B-A1BA-4B70-9F4D-003AC0454CCA}" presName="rect2"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dgm:spPr>
    </dgm:pt>
  </dgm:ptLst>
  <dgm:cxnLst>
    <dgm:cxn modelId="{E5A28901-124C-41F0-B379-1522AA7693AA}" srcId="{1D934260-60D7-4D47-BF91-226E8FFE4B3B}" destId="{1E27294B-A1BA-4B70-9F4D-003AC0454CCA}" srcOrd="2" destOrd="0" parTransId="{A6B19D3E-AB84-4761-A1D1-CE8515E4145B}" sibTransId="{23962C0F-B0CE-41A6-9D17-15F50B6B06C2}"/>
    <dgm:cxn modelId="{82398166-2607-42F8-B212-5FF6DAE4D078}" srcId="{1D934260-60D7-4D47-BF91-226E8FFE4B3B}" destId="{5585537C-D8B5-4C47-AAB5-B15A84785519}" srcOrd="1" destOrd="0" parTransId="{C985C86F-2DC6-471E-A75F-F86F9CC77AD6}" sibTransId="{9AF46A55-054A-42F5-B998-088260477433}"/>
    <dgm:cxn modelId="{D5EE46C5-BA4A-4729-B59D-4DD9830EAFD1}" type="presOf" srcId="{5585537C-D8B5-4C47-AAB5-B15A84785519}" destId="{D1AD34CF-D1A1-4E79-8BDA-1D4718B9AFA0}" srcOrd="0" destOrd="0" presId="urn:microsoft.com/office/officeart/2008/layout/PictureStrips"/>
    <dgm:cxn modelId="{DC3996DE-3708-4731-B887-670EB9A9B90E}" type="presOf" srcId="{1D934260-60D7-4D47-BF91-226E8FFE4B3B}" destId="{B52B3653-FBC1-4D41-A4B2-4F9DF9BC24E5}" srcOrd="0" destOrd="0" presId="urn:microsoft.com/office/officeart/2008/layout/PictureStrips"/>
    <dgm:cxn modelId="{E8B19EE2-9386-48F5-8F2C-C444ED080FB8}" srcId="{1D934260-60D7-4D47-BF91-226E8FFE4B3B}" destId="{61848DE8-7BAA-4EF5-9C80-40739597D2C2}" srcOrd="0" destOrd="0" parTransId="{0F458D51-25FE-40C1-B531-663FF5C78F0A}" sibTransId="{10F49A2A-CA92-4E32-8AD6-60A9FFC5DB82}"/>
    <dgm:cxn modelId="{A7BFE5E6-48EE-4595-AA5B-F10A5DB8E52D}" type="presOf" srcId="{1E27294B-A1BA-4B70-9F4D-003AC0454CCA}" destId="{2802C586-FC06-437D-8E45-8D564D79E356}" srcOrd="0" destOrd="0" presId="urn:microsoft.com/office/officeart/2008/layout/PictureStrips"/>
    <dgm:cxn modelId="{4E3142FF-890C-41E9-9D3F-DC9638C44473}" type="presOf" srcId="{61848DE8-7BAA-4EF5-9C80-40739597D2C2}" destId="{D149353C-281B-4935-8234-05112A250DBF}" srcOrd="0" destOrd="0" presId="urn:microsoft.com/office/officeart/2008/layout/PictureStrips"/>
    <dgm:cxn modelId="{133AAC6F-75BC-4955-9A3F-9CB29A96649B}" type="presParOf" srcId="{B52B3653-FBC1-4D41-A4B2-4F9DF9BC24E5}" destId="{7BC741C3-5732-4627-ACF2-0799ECA910A3}" srcOrd="0" destOrd="0" presId="urn:microsoft.com/office/officeart/2008/layout/PictureStrips"/>
    <dgm:cxn modelId="{FA1C3301-1A94-4529-8894-961F529ED7F4}" type="presParOf" srcId="{7BC741C3-5732-4627-ACF2-0799ECA910A3}" destId="{D149353C-281B-4935-8234-05112A250DBF}" srcOrd="0" destOrd="0" presId="urn:microsoft.com/office/officeart/2008/layout/PictureStrips"/>
    <dgm:cxn modelId="{8892030C-8367-4272-865A-B22ECB07EE90}" type="presParOf" srcId="{7BC741C3-5732-4627-ACF2-0799ECA910A3}" destId="{F8C1133F-B800-4A73-B21A-215E19ECD143}" srcOrd="1" destOrd="0" presId="urn:microsoft.com/office/officeart/2008/layout/PictureStrips"/>
    <dgm:cxn modelId="{4BEFBED6-9AE0-4CF5-A197-B2CEE2937A72}" type="presParOf" srcId="{B52B3653-FBC1-4D41-A4B2-4F9DF9BC24E5}" destId="{59C3D780-9C7B-4723-BAB6-AFD37C2F35C5}" srcOrd="1" destOrd="0" presId="urn:microsoft.com/office/officeart/2008/layout/PictureStrips"/>
    <dgm:cxn modelId="{9BCE96AD-B942-4111-97A3-5BC042AD6921}" type="presParOf" srcId="{B52B3653-FBC1-4D41-A4B2-4F9DF9BC24E5}" destId="{D67D3901-FCE2-4015-BDEE-EE1FC54E777D}" srcOrd="2" destOrd="0" presId="urn:microsoft.com/office/officeart/2008/layout/PictureStrips"/>
    <dgm:cxn modelId="{E9A347BB-4096-41E5-BFCF-9C4E1968F5CE}" type="presParOf" srcId="{D67D3901-FCE2-4015-BDEE-EE1FC54E777D}" destId="{D1AD34CF-D1A1-4E79-8BDA-1D4718B9AFA0}" srcOrd="0" destOrd="0" presId="urn:microsoft.com/office/officeart/2008/layout/PictureStrips"/>
    <dgm:cxn modelId="{41EDD5EB-B0BD-40D6-8912-DF00C5C87E96}" type="presParOf" srcId="{D67D3901-FCE2-4015-BDEE-EE1FC54E777D}" destId="{1C946003-54B3-4C8E-9811-FF6D23FB23C0}" srcOrd="1" destOrd="0" presId="urn:microsoft.com/office/officeart/2008/layout/PictureStrips"/>
    <dgm:cxn modelId="{6ADB3C64-DEAC-4394-9E9E-133A3D5626DF}" type="presParOf" srcId="{B52B3653-FBC1-4D41-A4B2-4F9DF9BC24E5}" destId="{596AD9D7-F05B-4D5B-B4BD-4E80E3976742}" srcOrd="3" destOrd="0" presId="urn:microsoft.com/office/officeart/2008/layout/PictureStrips"/>
    <dgm:cxn modelId="{DA5ADEAF-5A66-4563-91C6-737AC441A581}" type="presParOf" srcId="{B52B3653-FBC1-4D41-A4B2-4F9DF9BC24E5}" destId="{8F9CC810-AF53-4FAF-AFCA-0AD5E99E71C7}" srcOrd="4" destOrd="0" presId="urn:microsoft.com/office/officeart/2008/layout/PictureStrips"/>
    <dgm:cxn modelId="{DA932551-B1FE-4B88-8D43-3F49ADE42238}" type="presParOf" srcId="{8F9CC810-AF53-4FAF-AFCA-0AD5E99E71C7}" destId="{2802C586-FC06-437D-8E45-8D564D79E356}" srcOrd="0" destOrd="0" presId="urn:microsoft.com/office/officeart/2008/layout/PictureStrips"/>
    <dgm:cxn modelId="{176D0F7E-BE50-482D-8A09-ED2476ACBE37}" type="presParOf" srcId="{8F9CC810-AF53-4FAF-AFCA-0AD5E99E71C7}" destId="{63F6093F-43A7-4194-81C1-B7876283054A}" srcOrd="1" destOrd="0" presId="urn:microsoft.com/office/officeart/2008/layout/PictureStrip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FBFB54-B020-4CBB-BE38-4ABD591221D6}" type="doc">
      <dgm:prSet loTypeId="urn:microsoft.com/office/officeart/2005/8/layout/vList2" loCatId="list" qsTypeId="urn:microsoft.com/office/officeart/2005/8/quickstyle/simple4" qsCatId="simple" csTypeId="urn:microsoft.com/office/officeart/2005/8/colors/accent0_2" csCatId="mainScheme" phldr="1"/>
      <dgm:spPr/>
      <dgm:t>
        <a:bodyPr/>
        <a:lstStyle/>
        <a:p>
          <a:endParaRPr lang="en-US"/>
        </a:p>
      </dgm:t>
    </dgm:pt>
    <dgm:pt modelId="{EF070F59-B320-4829-8D5B-B9BBEE7BD217}">
      <dgm:prSet/>
      <dgm:spPr/>
      <dgm:t>
        <a:bodyPr/>
        <a:lstStyle/>
        <a:p>
          <a:r>
            <a:rPr lang="en-GB" dirty="0"/>
            <a:t>The ADKAR Change Management Model</a:t>
          </a:r>
          <a:endParaRPr lang="en-US" dirty="0"/>
        </a:p>
      </dgm:t>
    </dgm:pt>
    <dgm:pt modelId="{2271B6B1-E045-4C70-A654-7D84F3D92734}" type="parTrans" cxnId="{BCD3F8C4-9C35-4EF3-81A4-AB3CE5B90C2C}">
      <dgm:prSet/>
      <dgm:spPr/>
      <dgm:t>
        <a:bodyPr/>
        <a:lstStyle/>
        <a:p>
          <a:endParaRPr lang="en-US"/>
        </a:p>
      </dgm:t>
    </dgm:pt>
    <dgm:pt modelId="{81EB06D5-2D27-40D0-B807-7687175CC436}" type="sibTrans" cxnId="{BCD3F8C4-9C35-4EF3-81A4-AB3CE5B90C2C}">
      <dgm:prSet/>
      <dgm:spPr/>
      <dgm:t>
        <a:bodyPr/>
        <a:lstStyle/>
        <a:p>
          <a:endParaRPr lang="en-US"/>
        </a:p>
      </dgm:t>
    </dgm:pt>
    <dgm:pt modelId="{78FC9E1F-7F42-47E3-AC2D-ECD98EA4AD3C}">
      <dgm:prSet/>
      <dgm:spPr/>
      <dgm:t>
        <a:bodyPr/>
        <a:lstStyle/>
        <a:p>
          <a:r>
            <a:rPr lang="en-GB" dirty="0"/>
            <a:t>The McKinsey 7-S Change Model</a:t>
          </a:r>
          <a:endParaRPr lang="en-US" dirty="0"/>
        </a:p>
      </dgm:t>
    </dgm:pt>
    <dgm:pt modelId="{FB554220-E1E4-4FB4-AD13-33BCB0E18C51}" type="parTrans" cxnId="{56A0A0DD-90C0-4554-B7F7-FD7E33F1DC3E}">
      <dgm:prSet/>
      <dgm:spPr/>
      <dgm:t>
        <a:bodyPr/>
        <a:lstStyle/>
        <a:p>
          <a:endParaRPr lang="en-US"/>
        </a:p>
      </dgm:t>
    </dgm:pt>
    <dgm:pt modelId="{89E59A34-CF61-47C7-B084-A0ADDB928583}" type="sibTrans" cxnId="{56A0A0DD-90C0-4554-B7F7-FD7E33F1DC3E}">
      <dgm:prSet/>
      <dgm:spPr/>
      <dgm:t>
        <a:bodyPr/>
        <a:lstStyle/>
        <a:p>
          <a:endParaRPr lang="en-US"/>
        </a:p>
      </dgm:t>
    </dgm:pt>
    <dgm:pt modelId="{F86F2B87-37E7-43F6-BDD8-E7F620DA56E4}">
      <dgm:prSet/>
      <dgm:spPr/>
      <dgm:t>
        <a:bodyPr/>
        <a:lstStyle/>
        <a:p>
          <a:r>
            <a:rPr lang="en-GB" dirty="0"/>
            <a:t>The Kotter’s 8-steps Change Management Model </a:t>
          </a:r>
          <a:endParaRPr lang="en-US" dirty="0"/>
        </a:p>
      </dgm:t>
    </dgm:pt>
    <dgm:pt modelId="{4992E8A5-ED89-42E2-A2BD-900EFFC8BD75}" type="parTrans" cxnId="{70546774-03F2-4421-946D-DD73B90D8524}">
      <dgm:prSet/>
      <dgm:spPr/>
      <dgm:t>
        <a:bodyPr/>
        <a:lstStyle/>
        <a:p>
          <a:endParaRPr lang="en-US"/>
        </a:p>
      </dgm:t>
    </dgm:pt>
    <dgm:pt modelId="{DCDD5F8C-0FDE-4CFC-9514-2503440BF53A}" type="sibTrans" cxnId="{70546774-03F2-4421-946D-DD73B90D8524}">
      <dgm:prSet/>
      <dgm:spPr/>
      <dgm:t>
        <a:bodyPr/>
        <a:lstStyle/>
        <a:p>
          <a:endParaRPr lang="en-US"/>
        </a:p>
      </dgm:t>
    </dgm:pt>
    <dgm:pt modelId="{D3264A55-E171-4C64-BB2A-AD88A632A859}">
      <dgm:prSet/>
      <dgm:spPr/>
      <dgm:t>
        <a:bodyPr/>
        <a:lstStyle/>
        <a:p>
          <a:r>
            <a:rPr lang="en-GB" dirty="0"/>
            <a:t>PDSA Cycle</a:t>
          </a:r>
          <a:endParaRPr lang="en-US" dirty="0"/>
        </a:p>
      </dgm:t>
    </dgm:pt>
    <dgm:pt modelId="{998CE8F0-EF61-4361-BF27-6912D0BB9982}" type="parTrans" cxnId="{E06FE4FF-FA9B-4F97-BAE2-79E5586D8CD2}">
      <dgm:prSet/>
      <dgm:spPr/>
      <dgm:t>
        <a:bodyPr/>
        <a:lstStyle/>
        <a:p>
          <a:endParaRPr lang="en-US"/>
        </a:p>
      </dgm:t>
    </dgm:pt>
    <dgm:pt modelId="{8BC24621-CBDE-46A5-83CF-A8256E4F53D9}" type="sibTrans" cxnId="{E06FE4FF-FA9B-4F97-BAE2-79E5586D8CD2}">
      <dgm:prSet/>
      <dgm:spPr/>
      <dgm:t>
        <a:bodyPr/>
        <a:lstStyle/>
        <a:p>
          <a:endParaRPr lang="en-US"/>
        </a:p>
      </dgm:t>
    </dgm:pt>
    <dgm:pt modelId="{FECEB555-95A6-4CCE-B88E-F47AB84E88B9}">
      <dgm:prSet/>
      <dgm:spPr/>
      <dgm:t>
        <a:bodyPr/>
        <a:lstStyle/>
        <a:p>
          <a:r>
            <a:rPr lang="en-GB"/>
            <a:t>The Nudge Theory</a:t>
          </a:r>
          <a:endParaRPr lang="en-US"/>
        </a:p>
      </dgm:t>
    </dgm:pt>
    <dgm:pt modelId="{70F31895-D1FE-4C6F-BC94-0048C36CF185}" type="parTrans" cxnId="{97B3EFF5-0492-4655-BF6E-770A57F2A44A}">
      <dgm:prSet/>
      <dgm:spPr/>
      <dgm:t>
        <a:bodyPr/>
        <a:lstStyle/>
        <a:p>
          <a:endParaRPr lang="en-US"/>
        </a:p>
      </dgm:t>
    </dgm:pt>
    <dgm:pt modelId="{88F21B0C-898F-47F9-AD5A-C81DE90968C3}" type="sibTrans" cxnId="{97B3EFF5-0492-4655-BF6E-770A57F2A44A}">
      <dgm:prSet/>
      <dgm:spPr/>
      <dgm:t>
        <a:bodyPr/>
        <a:lstStyle/>
        <a:p>
          <a:endParaRPr lang="en-US"/>
        </a:p>
      </dgm:t>
    </dgm:pt>
    <dgm:pt modelId="{88C05565-9A74-4051-9B49-E57072DCB3A7}">
      <dgm:prSet/>
      <dgm:spPr/>
      <dgm:t>
        <a:bodyPr/>
        <a:lstStyle/>
        <a:p>
          <a:r>
            <a:rPr lang="en-GB" dirty="0"/>
            <a:t>Lewin’s Theory</a:t>
          </a:r>
        </a:p>
      </dgm:t>
    </dgm:pt>
    <dgm:pt modelId="{4E688913-EA95-4277-8785-16056B81F325}" type="parTrans" cxnId="{F5BF1E28-0A1C-43F0-9B06-2E2AB0F03DE8}">
      <dgm:prSet/>
      <dgm:spPr/>
      <dgm:t>
        <a:bodyPr/>
        <a:lstStyle/>
        <a:p>
          <a:endParaRPr lang="en-GB"/>
        </a:p>
      </dgm:t>
    </dgm:pt>
    <dgm:pt modelId="{A74FA883-2C59-4C45-9AE7-1382E0AEBEAE}" type="sibTrans" cxnId="{F5BF1E28-0A1C-43F0-9B06-2E2AB0F03DE8}">
      <dgm:prSet/>
      <dgm:spPr/>
      <dgm:t>
        <a:bodyPr/>
        <a:lstStyle/>
        <a:p>
          <a:endParaRPr lang="en-GB"/>
        </a:p>
      </dgm:t>
    </dgm:pt>
    <dgm:pt modelId="{91317951-5D57-4438-B851-A79A8171CACE}" type="pres">
      <dgm:prSet presAssocID="{F2FBFB54-B020-4CBB-BE38-4ABD591221D6}" presName="linear" presStyleCnt="0">
        <dgm:presLayoutVars>
          <dgm:animLvl val="lvl"/>
          <dgm:resizeHandles val="exact"/>
        </dgm:presLayoutVars>
      </dgm:prSet>
      <dgm:spPr/>
    </dgm:pt>
    <dgm:pt modelId="{2AA617D5-BE7C-478E-800C-586F19461DAF}" type="pres">
      <dgm:prSet presAssocID="{EF070F59-B320-4829-8D5B-B9BBEE7BD217}" presName="parentText" presStyleLbl="node1" presStyleIdx="0" presStyleCnt="6">
        <dgm:presLayoutVars>
          <dgm:chMax val="0"/>
          <dgm:bulletEnabled val="1"/>
        </dgm:presLayoutVars>
      </dgm:prSet>
      <dgm:spPr/>
    </dgm:pt>
    <dgm:pt modelId="{929E4F90-A98C-4A0E-8E07-78160F284422}" type="pres">
      <dgm:prSet presAssocID="{81EB06D5-2D27-40D0-B807-7687175CC436}" presName="spacer" presStyleCnt="0"/>
      <dgm:spPr/>
    </dgm:pt>
    <dgm:pt modelId="{15AC3972-93BF-43F7-8E16-5C6150FD8BCF}" type="pres">
      <dgm:prSet presAssocID="{78FC9E1F-7F42-47E3-AC2D-ECD98EA4AD3C}" presName="parentText" presStyleLbl="node1" presStyleIdx="1" presStyleCnt="6">
        <dgm:presLayoutVars>
          <dgm:chMax val="0"/>
          <dgm:bulletEnabled val="1"/>
        </dgm:presLayoutVars>
      </dgm:prSet>
      <dgm:spPr/>
    </dgm:pt>
    <dgm:pt modelId="{9DDE7C6B-1A9B-499D-9176-99E64556C384}" type="pres">
      <dgm:prSet presAssocID="{89E59A34-CF61-47C7-B084-A0ADDB928583}" presName="spacer" presStyleCnt="0"/>
      <dgm:spPr/>
    </dgm:pt>
    <dgm:pt modelId="{A4400B1A-96EA-49F4-9906-D4532D050F21}" type="pres">
      <dgm:prSet presAssocID="{F86F2B87-37E7-43F6-BDD8-E7F620DA56E4}" presName="parentText" presStyleLbl="node1" presStyleIdx="2" presStyleCnt="6">
        <dgm:presLayoutVars>
          <dgm:chMax val="0"/>
          <dgm:bulletEnabled val="1"/>
        </dgm:presLayoutVars>
      </dgm:prSet>
      <dgm:spPr/>
    </dgm:pt>
    <dgm:pt modelId="{A1394214-4E47-44ED-AE55-8354DD645024}" type="pres">
      <dgm:prSet presAssocID="{DCDD5F8C-0FDE-4CFC-9514-2503440BF53A}" presName="spacer" presStyleCnt="0"/>
      <dgm:spPr/>
    </dgm:pt>
    <dgm:pt modelId="{318C9B32-0F95-4A91-83DE-2F3C0D9A9226}" type="pres">
      <dgm:prSet presAssocID="{D3264A55-E171-4C64-BB2A-AD88A632A859}" presName="parentText" presStyleLbl="node1" presStyleIdx="3" presStyleCnt="6">
        <dgm:presLayoutVars>
          <dgm:chMax val="0"/>
          <dgm:bulletEnabled val="1"/>
        </dgm:presLayoutVars>
      </dgm:prSet>
      <dgm:spPr/>
    </dgm:pt>
    <dgm:pt modelId="{9FD900AB-0DE6-4FA1-BE4A-2DC97FA3F7A0}" type="pres">
      <dgm:prSet presAssocID="{8BC24621-CBDE-46A5-83CF-A8256E4F53D9}" presName="spacer" presStyleCnt="0"/>
      <dgm:spPr/>
    </dgm:pt>
    <dgm:pt modelId="{667E9BF0-149A-47AF-BD34-2028121745BA}" type="pres">
      <dgm:prSet presAssocID="{FECEB555-95A6-4CCE-B88E-F47AB84E88B9}" presName="parentText" presStyleLbl="node1" presStyleIdx="4" presStyleCnt="6">
        <dgm:presLayoutVars>
          <dgm:chMax val="0"/>
          <dgm:bulletEnabled val="1"/>
        </dgm:presLayoutVars>
      </dgm:prSet>
      <dgm:spPr/>
    </dgm:pt>
    <dgm:pt modelId="{786A22CC-719D-4AE7-B567-EEB0BF61CE58}" type="pres">
      <dgm:prSet presAssocID="{88F21B0C-898F-47F9-AD5A-C81DE90968C3}" presName="spacer" presStyleCnt="0"/>
      <dgm:spPr/>
    </dgm:pt>
    <dgm:pt modelId="{B6F1E660-8503-4142-BA89-45787221CEFC}" type="pres">
      <dgm:prSet presAssocID="{88C05565-9A74-4051-9B49-E57072DCB3A7}" presName="parentText" presStyleLbl="node1" presStyleIdx="5" presStyleCnt="6">
        <dgm:presLayoutVars>
          <dgm:chMax val="0"/>
          <dgm:bulletEnabled val="1"/>
        </dgm:presLayoutVars>
      </dgm:prSet>
      <dgm:spPr/>
    </dgm:pt>
  </dgm:ptLst>
  <dgm:cxnLst>
    <dgm:cxn modelId="{28FF3608-1B7B-4544-846D-B61D09AAD007}" type="presOf" srcId="{F2FBFB54-B020-4CBB-BE38-4ABD591221D6}" destId="{91317951-5D57-4438-B851-A79A8171CACE}" srcOrd="0" destOrd="0" presId="urn:microsoft.com/office/officeart/2005/8/layout/vList2"/>
    <dgm:cxn modelId="{6EB90421-A2F8-4217-9522-F29434AFC916}" type="presOf" srcId="{EF070F59-B320-4829-8D5B-B9BBEE7BD217}" destId="{2AA617D5-BE7C-478E-800C-586F19461DAF}" srcOrd="0" destOrd="0" presId="urn:microsoft.com/office/officeart/2005/8/layout/vList2"/>
    <dgm:cxn modelId="{09674423-C345-432D-918C-95AC8DB09E3E}" type="presOf" srcId="{D3264A55-E171-4C64-BB2A-AD88A632A859}" destId="{318C9B32-0F95-4A91-83DE-2F3C0D9A9226}" srcOrd="0" destOrd="0" presId="urn:microsoft.com/office/officeart/2005/8/layout/vList2"/>
    <dgm:cxn modelId="{F5BF1E28-0A1C-43F0-9B06-2E2AB0F03DE8}" srcId="{F2FBFB54-B020-4CBB-BE38-4ABD591221D6}" destId="{88C05565-9A74-4051-9B49-E57072DCB3A7}" srcOrd="5" destOrd="0" parTransId="{4E688913-EA95-4277-8785-16056B81F325}" sibTransId="{A74FA883-2C59-4C45-9AE7-1382E0AEBEAE}"/>
    <dgm:cxn modelId="{B3119639-1CDD-4667-AF23-7996CE5732DB}" type="presOf" srcId="{FECEB555-95A6-4CCE-B88E-F47AB84E88B9}" destId="{667E9BF0-149A-47AF-BD34-2028121745BA}" srcOrd="0" destOrd="0" presId="urn:microsoft.com/office/officeart/2005/8/layout/vList2"/>
    <dgm:cxn modelId="{7EFB7D61-8068-4774-98DC-5EA9D8D6AD58}" type="presOf" srcId="{F86F2B87-37E7-43F6-BDD8-E7F620DA56E4}" destId="{A4400B1A-96EA-49F4-9906-D4532D050F21}" srcOrd="0" destOrd="0" presId="urn:microsoft.com/office/officeart/2005/8/layout/vList2"/>
    <dgm:cxn modelId="{B906C26F-6CA3-4FF4-89AE-C6466FFCC0D8}" type="presOf" srcId="{78FC9E1F-7F42-47E3-AC2D-ECD98EA4AD3C}" destId="{15AC3972-93BF-43F7-8E16-5C6150FD8BCF}" srcOrd="0" destOrd="0" presId="urn:microsoft.com/office/officeart/2005/8/layout/vList2"/>
    <dgm:cxn modelId="{70546774-03F2-4421-946D-DD73B90D8524}" srcId="{F2FBFB54-B020-4CBB-BE38-4ABD591221D6}" destId="{F86F2B87-37E7-43F6-BDD8-E7F620DA56E4}" srcOrd="2" destOrd="0" parTransId="{4992E8A5-ED89-42E2-A2BD-900EFFC8BD75}" sibTransId="{DCDD5F8C-0FDE-4CFC-9514-2503440BF53A}"/>
    <dgm:cxn modelId="{BCD3F8C4-9C35-4EF3-81A4-AB3CE5B90C2C}" srcId="{F2FBFB54-B020-4CBB-BE38-4ABD591221D6}" destId="{EF070F59-B320-4829-8D5B-B9BBEE7BD217}" srcOrd="0" destOrd="0" parTransId="{2271B6B1-E045-4C70-A654-7D84F3D92734}" sibTransId="{81EB06D5-2D27-40D0-B807-7687175CC436}"/>
    <dgm:cxn modelId="{084416D9-5426-4E35-AA4F-CF04696F9B97}" type="presOf" srcId="{88C05565-9A74-4051-9B49-E57072DCB3A7}" destId="{B6F1E660-8503-4142-BA89-45787221CEFC}" srcOrd="0" destOrd="0" presId="urn:microsoft.com/office/officeart/2005/8/layout/vList2"/>
    <dgm:cxn modelId="{56A0A0DD-90C0-4554-B7F7-FD7E33F1DC3E}" srcId="{F2FBFB54-B020-4CBB-BE38-4ABD591221D6}" destId="{78FC9E1F-7F42-47E3-AC2D-ECD98EA4AD3C}" srcOrd="1" destOrd="0" parTransId="{FB554220-E1E4-4FB4-AD13-33BCB0E18C51}" sibTransId="{89E59A34-CF61-47C7-B084-A0ADDB928583}"/>
    <dgm:cxn modelId="{97B3EFF5-0492-4655-BF6E-770A57F2A44A}" srcId="{F2FBFB54-B020-4CBB-BE38-4ABD591221D6}" destId="{FECEB555-95A6-4CCE-B88E-F47AB84E88B9}" srcOrd="4" destOrd="0" parTransId="{70F31895-D1FE-4C6F-BC94-0048C36CF185}" sibTransId="{88F21B0C-898F-47F9-AD5A-C81DE90968C3}"/>
    <dgm:cxn modelId="{E06FE4FF-FA9B-4F97-BAE2-79E5586D8CD2}" srcId="{F2FBFB54-B020-4CBB-BE38-4ABD591221D6}" destId="{D3264A55-E171-4C64-BB2A-AD88A632A859}" srcOrd="3" destOrd="0" parTransId="{998CE8F0-EF61-4361-BF27-6912D0BB9982}" sibTransId="{8BC24621-CBDE-46A5-83CF-A8256E4F53D9}"/>
    <dgm:cxn modelId="{BA1F679C-F595-4C14-88CB-6DC57DF3F32A}" type="presParOf" srcId="{91317951-5D57-4438-B851-A79A8171CACE}" destId="{2AA617D5-BE7C-478E-800C-586F19461DAF}" srcOrd="0" destOrd="0" presId="urn:microsoft.com/office/officeart/2005/8/layout/vList2"/>
    <dgm:cxn modelId="{55340C5F-4AAD-4304-A14D-40E4F343B9A6}" type="presParOf" srcId="{91317951-5D57-4438-B851-A79A8171CACE}" destId="{929E4F90-A98C-4A0E-8E07-78160F284422}" srcOrd="1" destOrd="0" presId="urn:microsoft.com/office/officeart/2005/8/layout/vList2"/>
    <dgm:cxn modelId="{E82A535F-77FD-46F0-9464-6E1E1242812D}" type="presParOf" srcId="{91317951-5D57-4438-B851-A79A8171CACE}" destId="{15AC3972-93BF-43F7-8E16-5C6150FD8BCF}" srcOrd="2" destOrd="0" presId="urn:microsoft.com/office/officeart/2005/8/layout/vList2"/>
    <dgm:cxn modelId="{B558CFAB-74B6-4DF9-8FD1-403EBDD4CDEA}" type="presParOf" srcId="{91317951-5D57-4438-B851-A79A8171CACE}" destId="{9DDE7C6B-1A9B-499D-9176-99E64556C384}" srcOrd="3" destOrd="0" presId="urn:microsoft.com/office/officeart/2005/8/layout/vList2"/>
    <dgm:cxn modelId="{6EEA4A2B-6C91-4DA8-86C2-365F4A3704CA}" type="presParOf" srcId="{91317951-5D57-4438-B851-A79A8171CACE}" destId="{A4400B1A-96EA-49F4-9906-D4532D050F21}" srcOrd="4" destOrd="0" presId="urn:microsoft.com/office/officeart/2005/8/layout/vList2"/>
    <dgm:cxn modelId="{BAFD486F-950E-4525-8940-3FE24CA12A98}" type="presParOf" srcId="{91317951-5D57-4438-B851-A79A8171CACE}" destId="{A1394214-4E47-44ED-AE55-8354DD645024}" srcOrd="5" destOrd="0" presId="urn:microsoft.com/office/officeart/2005/8/layout/vList2"/>
    <dgm:cxn modelId="{5C5EA2F4-C708-47DC-A946-62A2B5AFBA7E}" type="presParOf" srcId="{91317951-5D57-4438-B851-A79A8171CACE}" destId="{318C9B32-0F95-4A91-83DE-2F3C0D9A9226}" srcOrd="6" destOrd="0" presId="urn:microsoft.com/office/officeart/2005/8/layout/vList2"/>
    <dgm:cxn modelId="{82104E9B-D089-41F2-9F84-A70A9E3487C8}" type="presParOf" srcId="{91317951-5D57-4438-B851-A79A8171CACE}" destId="{9FD900AB-0DE6-4FA1-BE4A-2DC97FA3F7A0}" srcOrd="7" destOrd="0" presId="urn:microsoft.com/office/officeart/2005/8/layout/vList2"/>
    <dgm:cxn modelId="{A9D3BFCC-85F2-43C4-87B6-D21F3901079E}" type="presParOf" srcId="{91317951-5D57-4438-B851-A79A8171CACE}" destId="{667E9BF0-149A-47AF-BD34-2028121745BA}" srcOrd="8" destOrd="0" presId="urn:microsoft.com/office/officeart/2005/8/layout/vList2"/>
    <dgm:cxn modelId="{E09D262B-92D8-43AF-86AF-021FB70E988D}" type="presParOf" srcId="{91317951-5D57-4438-B851-A79A8171CACE}" destId="{786A22CC-719D-4AE7-B567-EEB0BF61CE58}" srcOrd="9" destOrd="0" presId="urn:microsoft.com/office/officeart/2005/8/layout/vList2"/>
    <dgm:cxn modelId="{87E137A4-D1C6-4544-8113-E44C65F568F0}" type="presParOf" srcId="{91317951-5D57-4438-B851-A79A8171CACE}" destId="{B6F1E660-8503-4142-BA89-45787221CEF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69504" y="1557952"/>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WEEK 5</a:t>
          </a:r>
        </a:p>
      </dsp:txBody>
      <dsp:txXfrm>
        <a:off x="5137395" y="1557952"/>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17D5-BE7C-478E-800C-586F19461DAF}">
      <dsp:nvSpPr>
        <dsp:cNvPr id="0" name=""/>
        <dsp:cNvSpPr/>
      </dsp:nvSpPr>
      <dsp:spPr>
        <a:xfrm>
          <a:off x="0" y="6232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ADKAR Change Management Model</a:t>
          </a:r>
          <a:endParaRPr lang="en-US" sz="2600" kern="1200" dirty="0"/>
        </a:p>
      </dsp:txBody>
      <dsp:txXfrm>
        <a:off x="31185" y="654484"/>
        <a:ext cx="7224578" cy="576450"/>
      </dsp:txXfrm>
    </dsp:sp>
    <dsp:sp modelId="{15AC3972-93BF-43F7-8E16-5C6150FD8BCF}">
      <dsp:nvSpPr>
        <dsp:cNvPr id="0" name=""/>
        <dsp:cNvSpPr/>
      </dsp:nvSpPr>
      <dsp:spPr>
        <a:xfrm>
          <a:off x="0" y="13369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McKinsey 7-S Change Model</a:t>
          </a:r>
          <a:endParaRPr lang="en-US" sz="2600" kern="1200" dirty="0"/>
        </a:p>
      </dsp:txBody>
      <dsp:txXfrm>
        <a:off x="31185" y="1368184"/>
        <a:ext cx="7224578" cy="576450"/>
      </dsp:txXfrm>
    </dsp:sp>
    <dsp:sp modelId="{A4400B1A-96EA-49F4-9906-D4532D050F21}">
      <dsp:nvSpPr>
        <dsp:cNvPr id="0" name=""/>
        <dsp:cNvSpPr/>
      </dsp:nvSpPr>
      <dsp:spPr>
        <a:xfrm>
          <a:off x="0" y="20506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Kotter’s 8-steps Change Management Model </a:t>
          </a:r>
          <a:endParaRPr lang="en-US" sz="2600" kern="1200" dirty="0"/>
        </a:p>
      </dsp:txBody>
      <dsp:txXfrm>
        <a:off x="31185" y="2081884"/>
        <a:ext cx="7224578" cy="576450"/>
      </dsp:txXfrm>
    </dsp:sp>
    <dsp:sp modelId="{318C9B32-0F95-4A91-83DE-2F3C0D9A9226}">
      <dsp:nvSpPr>
        <dsp:cNvPr id="0" name=""/>
        <dsp:cNvSpPr/>
      </dsp:nvSpPr>
      <dsp:spPr>
        <a:xfrm>
          <a:off x="0" y="27644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PDSA Cycle</a:t>
          </a:r>
          <a:endParaRPr lang="en-US" sz="2600" kern="1200" dirty="0"/>
        </a:p>
      </dsp:txBody>
      <dsp:txXfrm>
        <a:off x="31185" y="2795585"/>
        <a:ext cx="7224578" cy="576450"/>
      </dsp:txXfrm>
    </dsp:sp>
    <dsp:sp modelId="{667E9BF0-149A-47AF-BD34-2028121745BA}">
      <dsp:nvSpPr>
        <dsp:cNvPr id="0" name=""/>
        <dsp:cNvSpPr/>
      </dsp:nvSpPr>
      <dsp:spPr>
        <a:xfrm>
          <a:off x="0" y="34781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Nudge Theory</a:t>
          </a:r>
          <a:endParaRPr lang="en-US" sz="2600" kern="1200"/>
        </a:p>
      </dsp:txBody>
      <dsp:txXfrm>
        <a:off x="31185" y="3509285"/>
        <a:ext cx="7224578" cy="576450"/>
      </dsp:txXfrm>
    </dsp:sp>
    <dsp:sp modelId="{B6F1E660-8503-4142-BA89-45787221CEFC}">
      <dsp:nvSpPr>
        <dsp:cNvPr id="0" name=""/>
        <dsp:cNvSpPr/>
      </dsp:nvSpPr>
      <dsp:spPr>
        <a:xfrm>
          <a:off x="0" y="41918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Lewin’s Theory</a:t>
          </a:r>
        </a:p>
      </dsp:txBody>
      <dsp:txXfrm>
        <a:off x="31185" y="4222985"/>
        <a:ext cx="7224578" cy="576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17D5-BE7C-478E-800C-586F19461DAF}">
      <dsp:nvSpPr>
        <dsp:cNvPr id="0" name=""/>
        <dsp:cNvSpPr/>
      </dsp:nvSpPr>
      <dsp:spPr>
        <a:xfrm>
          <a:off x="0" y="6232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ADKAR Change Management Model</a:t>
          </a:r>
          <a:endParaRPr lang="en-US" sz="2600" kern="1200" dirty="0"/>
        </a:p>
      </dsp:txBody>
      <dsp:txXfrm>
        <a:off x="31185" y="654484"/>
        <a:ext cx="7224578" cy="576450"/>
      </dsp:txXfrm>
    </dsp:sp>
    <dsp:sp modelId="{15AC3972-93BF-43F7-8E16-5C6150FD8BCF}">
      <dsp:nvSpPr>
        <dsp:cNvPr id="0" name=""/>
        <dsp:cNvSpPr/>
      </dsp:nvSpPr>
      <dsp:spPr>
        <a:xfrm>
          <a:off x="0" y="13369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McKinsey 7-S Change Model</a:t>
          </a:r>
          <a:endParaRPr lang="en-US" sz="2600" kern="1200" dirty="0"/>
        </a:p>
      </dsp:txBody>
      <dsp:txXfrm>
        <a:off x="31185" y="1368184"/>
        <a:ext cx="7224578" cy="576450"/>
      </dsp:txXfrm>
    </dsp:sp>
    <dsp:sp modelId="{A4400B1A-96EA-49F4-9906-D4532D050F21}">
      <dsp:nvSpPr>
        <dsp:cNvPr id="0" name=""/>
        <dsp:cNvSpPr/>
      </dsp:nvSpPr>
      <dsp:spPr>
        <a:xfrm>
          <a:off x="0" y="20506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Kotter’s 8-steps Change Management Model </a:t>
          </a:r>
          <a:endParaRPr lang="en-US" sz="2600" kern="1200" dirty="0"/>
        </a:p>
      </dsp:txBody>
      <dsp:txXfrm>
        <a:off x="31185" y="2081884"/>
        <a:ext cx="7224578" cy="576450"/>
      </dsp:txXfrm>
    </dsp:sp>
    <dsp:sp modelId="{318C9B32-0F95-4A91-83DE-2F3C0D9A9226}">
      <dsp:nvSpPr>
        <dsp:cNvPr id="0" name=""/>
        <dsp:cNvSpPr/>
      </dsp:nvSpPr>
      <dsp:spPr>
        <a:xfrm>
          <a:off x="0" y="27644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PDSA Cycle</a:t>
          </a:r>
          <a:endParaRPr lang="en-US" sz="2600" kern="1200" dirty="0"/>
        </a:p>
      </dsp:txBody>
      <dsp:txXfrm>
        <a:off x="31185" y="2795585"/>
        <a:ext cx="7224578" cy="576450"/>
      </dsp:txXfrm>
    </dsp:sp>
    <dsp:sp modelId="{667E9BF0-149A-47AF-BD34-2028121745BA}">
      <dsp:nvSpPr>
        <dsp:cNvPr id="0" name=""/>
        <dsp:cNvSpPr/>
      </dsp:nvSpPr>
      <dsp:spPr>
        <a:xfrm>
          <a:off x="0" y="34781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Nudge Theory</a:t>
          </a:r>
          <a:endParaRPr lang="en-US" sz="2600" kern="1200"/>
        </a:p>
      </dsp:txBody>
      <dsp:txXfrm>
        <a:off x="31185" y="3509285"/>
        <a:ext cx="7224578" cy="576450"/>
      </dsp:txXfrm>
    </dsp:sp>
    <dsp:sp modelId="{B6F1E660-8503-4142-BA89-45787221CEFC}">
      <dsp:nvSpPr>
        <dsp:cNvPr id="0" name=""/>
        <dsp:cNvSpPr/>
      </dsp:nvSpPr>
      <dsp:spPr>
        <a:xfrm>
          <a:off x="0" y="41918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Lewin’s Theory</a:t>
          </a:r>
        </a:p>
      </dsp:txBody>
      <dsp:txXfrm>
        <a:off x="31185" y="4222985"/>
        <a:ext cx="7224578" cy="576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9353C-281B-4935-8234-05112A250DBF}">
      <dsp:nvSpPr>
        <dsp:cNvPr id="0" name=""/>
        <dsp:cNvSpPr/>
      </dsp:nvSpPr>
      <dsp:spPr>
        <a:xfrm>
          <a:off x="1738161" y="340198"/>
          <a:ext cx="2963949" cy="92623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27369"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Promote health behaviours</a:t>
          </a:r>
        </a:p>
      </dsp:txBody>
      <dsp:txXfrm>
        <a:off x="1738161" y="340198"/>
        <a:ext cx="2963949" cy="926234"/>
      </dsp:txXfrm>
    </dsp:sp>
    <dsp:sp modelId="{F8C1133F-B800-4A73-B21A-215E19ECD143}">
      <dsp:nvSpPr>
        <dsp:cNvPr id="0" name=""/>
        <dsp:cNvSpPr/>
      </dsp:nvSpPr>
      <dsp:spPr>
        <a:xfrm>
          <a:off x="1614663" y="206408"/>
          <a:ext cx="648363" cy="972545"/>
        </a:xfrm>
        <a:prstGeom prst="rect">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31000" r="-3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AD34CF-D1A1-4E79-8BDA-1D4718B9AFA0}">
      <dsp:nvSpPr>
        <dsp:cNvPr id="0" name=""/>
        <dsp:cNvSpPr/>
      </dsp:nvSpPr>
      <dsp:spPr>
        <a:xfrm>
          <a:off x="1738161" y="1506224"/>
          <a:ext cx="2963949" cy="92623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27369"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Increase patient's adherence</a:t>
          </a:r>
        </a:p>
      </dsp:txBody>
      <dsp:txXfrm>
        <a:off x="1738161" y="1506224"/>
        <a:ext cx="2963949" cy="926234"/>
      </dsp:txXfrm>
    </dsp:sp>
    <dsp:sp modelId="{1C946003-54B3-4C8E-9811-FF6D23FB23C0}">
      <dsp:nvSpPr>
        <dsp:cNvPr id="0" name=""/>
        <dsp:cNvSpPr/>
      </dsp:nvSpPr>
      <dsp:spPr>
        <a:xfrm>
          <a:off x="1614663" y="1372434"/>
          <a:ext cx="648363" cy="97254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1000" r="-21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02C586-FC06-437D-8E45-8D564D79E356}">
      <dsp:nvSpPr>
        <dsp:cNvPr id="0" name=""/>
        <dsp:cNvSpPr/>
      </dsp:nvSpPr>
      <dsp:spPr>
        <a:xfrm>
          <a:off x="1738161" y="2672250"/>
          <a:ext cx="2963949" cy="92623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27369"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Cost-effective</a:t>
          </a:r>
        </a:p>
      </dsp:txBody>
      <dsp:txXfrm>
        <a:off x="1738161" y="2672250"/>
        <a:ext cx="2963949" cy="926234"/>
      </dsp:txXfrm>
    </dsp:sp>
    <dsp:sp modelId="{63F6093F-43A7-4194-81C1-B7876283054A}">
      <dsp:nvSpPr>
        <dsp:cNvPr id="0" name=""/>
        <dsp:cNvSpPr/>
      </dsp:nvSpPr>
      <dsp:spPr>
        <a:xfrm>
          <a:off x="1614663" y="2538460"/>
          <a:ext cx="648363" cy="97254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CF4576-BF36-4B91-A871-8EAC7142D66B}">
      <dsp:nvSpPr>
        <dsp:cNvPr id="0" name=""/>
        <dsp:cNvSpPr/>
      </dsp:nvSpPr>
      <dsp:spPr>
        <a:xfrm>
          <a:off x="1738161" y="3838275"/>
          <a:ext cx="2963949" cy="92623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27369"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Empowers patients</a:t>
          </a:r>
        </a:p>
      </dsp:txBody>
      <dsp:txXfrm>
        <a:off x="1738161" y="3838275"/>
        <a:ext cx="2963949" cy="926234"/>
      </dsp:txXfrm>
    </dsp:sp>
    <dsp:sp modelId="{DADDA0D2-74E0-4D63-A351-FF8174E3A3AF}">
      <dsp:nvSpPr>
        <dsp:cNvPr id="0" name=""/>
        <dsp:cNvSpPr/>
      </dsp:nvSpPr>
      <dsp:spPr>
        <a:xfrm>
          <a:off x="1614663" y="3704486"/>
          <a:ext cx="648363" cy="972545"/>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46000" r="-4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9353C-281B-4935-8234-05112A250DBF}">
      <dsp:nvSpPr>
        <dsp:cNvPr id="0" name=""/>
        <dsp:cNvSpPr/>
      </dsp:nvSpPr>
      <dsp:spPr>
        <a:xfrm>
          <a:off x="715486" y="374240"/>
          <a:ext cx="4732222" cy="117785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78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Ethical considerations, manipulation of patients</a:t>
          </a:r>
        </a:p>
      </dsp:txBody>
      <dsp:txXfrm>
        <a:off x="715486" y="374240"/>
        <a:ext cx="4732222" cy="1177854"/>
      </dsp:txXfrm>
    </dsp:sp>
    <dsp:sp modelId="{F8C1133F-B800-4A73-B21A-215E19ECD143}">
      <dsp:nvSpPr>
        <dsp:cNvPr id="0" name=""/>
        <dsp:cNvSpPr/>
      </dsp:nvSpPr>
      <dsp:spPr>
        <a:xfrm>
          <a:off x="682240" y="206332"/>
          <a:ext cx="824497" cy="123674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AD34CF-D1A1-4E79-8BDA-1D4718B9AFA0}">
      <dsp:nvSpPr>
        <dsp:cNvPr id="0" name=""/>
        <dsp:cNvSpPr/>
      </dsp:nvSpPr>
      <dsp:spPr>
        <a:xfrm>
          <a:off x="917811" y="1859254"/>
          <a:ext cx="3769133" cy="117785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78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Cultural sensitivity</a:t>
          </a:r>
        </a:p>
      </dsp:txBody>
      <dsp:txXfrm>
        <a:off x="917811" y="1859254"/>
        <a:ext cx="3769133" cy="1177854"/>
      </dsp:txXfrm>
    </dsp:sp>
    <dsp:sp modelId="{1C946003-54B3-4C8E-9811-FF6D23FB23C0}">
      <dsp:nvSpPr>
        <dsp:cNvPr id="0" name=""/>
        <dsp:cNvSpPr/>
      </dsp:nvSpPr>
      <dsp:spPr>
        <a:xfrm>
          <a:off x="760764" y="1689120"/>
          <a:ext cx="824497" cy="123674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7000" r="-5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02C586-FC06-437D-8E45-8D564D79E356}">
      <dsp:nvSpPr>
        <dsp:cNvPr id="0" name=""/>
        <dsp:cNvSpPr/>
      </dsp:nvSpPr>
      <dsp:spPr>
        <a:xfrm>
          <a:off x="917811" y="3342042"/>
          <a:ext cx="3769133" cy="1177854"/>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78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Resistance to change</a:t>
          </a:r>
        </a:p>
      </dsp:txBody>
      <dsp:txXfrm>
        <a:off x="917811" y="3342042"/>
        <a:ext cx="3769133" cy="1177854"/>
      </dsp:txXfrm>
    </dsp:sp>
    <dsp:sp modelId="{63F6093F-43A7-4194-81C1-B7876283054A}">
      <dsp:nvSpPr>
        <dsp:cNvPr id="0" name=""/>
        <dsp:cNvSpPr/>
      </dsp:nvSpPr>
      <dsp:spPr>
        <a:xfrm>
          <a:off x="760764" y="3171907"/>
          <a:ext cx="824497" cy="1236746"/>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9000" r="-1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17D5-BE7C-478E-800C-586F19461DAF}">
      <dsp:nvSpPr>
        <dsp:cNvPr id="0" name=""/>
        <dsp:cNvSpPr/>
      </dsp:nvSpPr>
      <dsp:spPr>
        <a:xfrm>
          <a:off x="0" y="6232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ADKAR Change Management Model</a:t>
          </a:r>
          <a:endParaRPr lang="en-US" sz="2600" kern="1200" dirty="0"/>
        </a:p>
      </dsp:txBody>
      <dsp:txXfrm>
        <a:off x="31185" y="654484"/>
        <a:ext cx="7224578" cy="576450"/>
      </dsp:txXfrm>
    </dsp:sp>
    <dsp:sp modelId="{15AC3972-93BF-43F7-8E16-5C6150FD8BCF}">
      <dsp:nvSpPr>
        <dsp:cNvPr id="0" name=""/>
        <dsp:cNvSpPr/>
      </dsp:nvSpPr>
      <dsp:spPr>
        <a:xfrm>
          <a:off x="0" y="13369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McKinsey 7-S Change Model</a:t>
          </a:r>
          <a:endParaRPr lang="en-US" sz="2600" kern="1200" dirty="0"/>
        </a:p>
      </dsp:txBody>
      <dsp:txXfrm>
        <a:off x="31185" y="1368184"/>
        <a:ext cx="7224578" cy="576450"/>
      </dsp:txXfrm>
    </dsp:sp>
    <dsp:sp modelId="{A4400B1A-96EA-49F4-9906-D4532D050F21}">
      <dsp:nvSpPr>
        <dsp:cNvPr id="0" name=""/>
        <dsp:cNvSpPr/>
      </dsp:nvSpPr>
      <dsp:spPr>
        <a:xfrm>
          <a:off x="0" y="2050699"/>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The Kotter’s 8-steps Change Management Model </a:t>
          </a:r>
          <a:endParaRPr lang="en-US" sz="2600" kern="1200" dirty="0"/>
        </a:p>
      </dsp:txBody>
      <dsp:txXfrm>
        <a:off x="31185" y="2081884"/>
        <a:ext cx="7224578" cy="576450"/>
      </dsp:txXfrm>
    </dsp:sp>
    <dsp:sp modelId="{318C9B32-0F95-4A91-83DE-2F3C0D9A9226}">
      <dsp:nvSpPr>
        <dsp:cNvPr id="0" name=""/>
        <dsp:cNvSpPr/>
      </dsp:nvSpPr>
      <dsp:spPr>
        <a:xfrm>
          <a:off x="0" y="27644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PDSA Cycle</a:t>
          </a:r>
          <a:endParaRPr lang="en-US" sz="2600" kern="1200" dirty="0"/>
        </a:p>
      </dsp:txBody>
      <dsp:txXfrm>
        <a:off x="31185" y="2795585"/>
        <a:ext cx="7224578" cy="576450"/>
      </dsp:txXfrm>
    </dsp:sp>
    <dsp:sp modelId="{667E9BF0-149A-47AF-BD34-2028121745BA}">
      <dsp:nvSpPr>
        <dsp:cNvPr id="0" name=""/>
        <dsp:cNvSpPr/>
      </dsp:nvSpPr>
      <dsp:spPr>
        <a:xfrm>
          <a:off x="0" y="34781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Nudge Theory</a:t>
          </a:r>
          <a:endParaRPr lang="en-US" sz="2600" kern="1200"/>
        </a:p>
      </dsp:txBody>
      <dsp:txXfrm>
        <a:off x="31185" y="3509285"/>
        <a:ext cx="7224578" cy="576450"/>
      </dsp:txXfrm>
    </dsp:sp>
    <dsp:sp modelId="{B6F1E660-8503-4142-BA89-45787221CEFC}">
      <dsp:nvSpPr>
        <dsp:cNvPr id="0" name=""/>
        <dsp:cNvSpPr/>
      </dsp:nvSpPr>
      <dsp:spPr>
        <a:xfrm>
          <a:off x="0" y="4191800"/>
          <a:ext cx="7286948" cy="63882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Lewin’s Theory</a:t>
          </a:r>
        </a:p>
      </dsp:txBody>
      <dsp:txXfrm>
        <a:off x="31185" y="4222985"/>
        <a:ext cx="7224578"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BB1D16-7517-4C81-B78B-BE7C904D1A11}"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C69F15-9683-4082-8231-EC07B96E6782}" type="slidenum">
              <a:rPr lang="en-GB" smtClean="0"/>
              <a:t>‹#›</a:t>
            </a:fld>
            <a:endParaRPr lang="en-GB"/>
          </a:p>
        </p:txBody>
      </p:sp>
    </p:spTree>
    <p:extLst>
      <p:ext uri="{BB962C8B-B14F-4D97-AF65-F5344CB8AC3E}">
        <p14:creationId xmlns:p14="http://schemas.microsoft.com/office/powerpoint/2010/main" val="4170658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BD352-6355-AC92-FED5-7E65707A0E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2F0BAE-BD25-4720-65E8-C427E594D5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74A31F-CDC6-0EBA-8758-493E591F49A7}"/>
              </a:ext>
            </a:extLst>
          </p:cNvPr>
          <p:cNvSpPr>
            <a:spLocks noGrp="1"/>
          </p:cNvSpPr>
          <p:nvPr>
            <p:ph type="dt" sz="half" idx="10"/>
          </p:nvPr>
        </p:nvSpPr>
        <p:spPr/>
        <p:txBody>
          <a:bodyPr/>
          <a:lstStyle/>
          <a:p>
            <a:fld id="{B7F2E5E6-F9FF-42C7-A569-10AFC8521C2F}" type="datetime1">
              <a:rPr lang="en-GB" smtClean="0"/>
              <a:t>11/02/2026</a:t>
            </a:fld>
            <a:endParaRPr lang="en-GB"/>
          </a:p>
        </p:txBody>
      </p:sp>
      <p:sp>
        <p:nvSpPr>
          <p:cNvPr id="5" name="Footer Placeholder 4">
            <a:extLst>
              <a:ext uri="{FF2B5EF4-FFF2-40B4-BE49-F238E27FC236}">
                <a16:creationId xmlns:a16="http://schemas.microsoft.com/office/drawing/2014/main" id="{317E923E-85D1-2E25-A7BA-4C49C9AC05D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0A09A1C-2605-AF23-EC23-88C768B8B5F9}"/>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4087151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BDB7-B388-39A4-2773-2CCDEDB746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ABC79-6A70-6531-707E-9643354CF2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A2FA06-7544-7627-E181-C9D3DF45BC7D}"/>
              </a:ext>
            </a:extLst>
          </p:cNvPr>
          <p:cNvSpPr>
            <a:spLocks noGrp="1"/>
          </p:cNvSpPr>
          <p:nvPr>
            <p:ph type="dt" sz="half" idx="10"/>
          </p:nvPr>
        </p:nvSpPr>
        <p:spPr/>
        <p:txBody>
          <a:bodyPr/>
          <a:lstStyle/>
          <a:p>
            <a:fld id="{14A2A78A-855C-4A0C-9574-E33D311CB50F}" type="datetime1">
              <a:rPr lang="en-GB" smtClean="0"/>
              <a:t>11/02/2026</a:t>
            </a:fld>
            <a:endParaRPr lang="en-GB"/>
          </a:p>
        </p:txBody>
      </p:sp>
      <p:sp>
        <p:nvSpPr>
          <p:cNvPr id="5" name="Footer Placeholder 4">
            <a:extLst>
              <a:ext uri="{FF2B5EF4-FFF2-40B4-BE49-F238E27FC236}">
                <a16:creationId xmlns:a16="http://schemas.microsoft.com/office/drawing/2014/main" id="{2A63919D-E529-5082-433E-FA2C0E1B164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93E4840-83AE-149C-49CF-E6D10176823B}"/>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1435736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ABFF6-A305-0A4E-5CF0-51EE53C124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D99EEE-4641-6AAC-9F93-A8A549897B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23B5CA-14A2-BFE6-7C86-72F9CDF0196B}"/>
              </a:ext>
            </a:extLst>
          </p:cNvPr>
          <p:cNvSpPr>
            <a:spLocks noGrp="1"/>
          </p:cNvSpPr>
          <p:nvPr>
            <p:ph type="dt" sz="half" idx="10"/>
          </p:nvPr>
        </p:nvSpPr>
        <p:spPr/>
        <p:txBody>
          <a:bodyPr/>
          <a:lstStyle/>
          <a:p>
            <a:fld id="{9483FB6E-7EBB-4FF7-AF8E-6CEF43E4EACC}" type="datetime1">
              <a:rPr lang="en-GB" smtClean="0"/>
              <a:t>11/02/2026</a:t>
            </a:fld>
            <a:endParaRPr lang="en-GB"/>
          </a:p>
        </p:txBody>
      </p:sp>
      <p:sp>
        <p:nvSpPr>
          <p:cNvPr id="5" name="Footer Placeholder 4">
            <a:extLst>
              <a:ext uri="{FF2B5EF4-FFF2-40B4-BE49-F238E27FC236}">
                <a16:creationId xmlns:a16="http://schemas.microsoft.com/office/drawing/2014/main" id="{53B209D2-A702-8CF6-2F22-511110E54D9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E038643-33E1-16CD-739B-3185D3FF8E30}"/>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198851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E7C78-1E40-FAC8-6A56-15C22EAC70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1B09AE-4B02-C448-F786-950357FAAD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62FF8-175B-D90E-D54D-8492BDA8C0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8F80B9-AA74-E489-DF32-F05B0714733B}"/>
              </a:ext>
            </a:extLst>
          </p:cNvPr>
          <p:cNvSpPr>
            <a:spLocks noGrp="1"/>
          </p:cNvSpPr>
          <p:nvPr>
            <p:ph type="dt" sz="half" idx="10"/>
          </p:nvPr>
        </p:nvSpPr>
        <p:spPr/>
        <p:txBody>
          <a:bodyPr/>
          <a:lstStyle/>
          <a:p>
            <a:fld id="{BE392012-14E0-4905-B04A-9B14D8D0459C}" type="datetime1">
              <a:rPr lang="en-GB" smtClean="0"/>
              <a:t>11/02/2026</a:t>
            </a:fld>
            <a:endParaRPr lang="en-GB"/>
          </a:p>
        </p:txBody>
      </p:sp>
      <p:sp>
        <p:nvSpPr>
          <p:cNvPr id="6" name="Footer Placeholder 5">
            <a:extLst>
              <a:ext uri="{FF2B5EF4-FFF2-40B4-BE49-F238E27FC236}">
                <a16:creationId xmlns:a16="http://schemas.microsoft.com/office/drawing/2014/main" id="{CEF75273-4AEC-AA6D-14BA-213A9865799E}"/>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2CD300D-81A0-504D-17A5-C0FED37C9132}"/>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377762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5E2A9-5ECF-01E2-0AA8-BF86E8A9F8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28952F-315E-E797-EAEB-E468159F02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A1274D-B140-5451-06A5-6D98C6EC53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085D0D-8ABB-D987-7D0F-8AA5198844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0EFBA0-DFE2-4DE4-CDBD-465012F8EB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7AF7E3-A86F-AFA7-A50A-7ED03A812A88}"/>
              </a:ext>
            </a:extLst>
          </p:cNvPr>
          <p:cNvSpPr>
            <a:spLocks noGrp="1"/>
          </p:cNvSpPr>
          <p:nvPr>
            <p:ph type="dt" sz="half" idx="10"/>
          </p:nvPr>
        </p:nvSpPr>
        <p:spPr/>
        <p:txBody>
          <a:bodyPr/>
          <a:lstStyle/>
          <a:p>
            <a:fld id="{3C335D26-8C47-4303-94ED-F00704D42BCC}" type="datetime1">
              <a:rPr lang="en-GB" smtClean="0"/>
              <a:t>11/02/2026</a:t>
            </a:fld>
            <a:endParaRPr lang="en-GB"/>
          </a:p>
        </p:txBody>
      </p:sp>
      <p:sp>
        <p:nvSpPr>
          <p:cNvPr id="8" name="Footer Placeholder 7">
            <a:extLst>
              <a:ext uri="{FF2B5EF4-FFF2-40B4-BE49-F238E27FC236}">
                <a16:creationId xmlns:a16="http://schemas.microsoft.com/office/drawing/2014/main" id="{243B8825-AB06-917B-5AC6-CDDA6E00AFF8}"/>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F2EDDA15-0037-F357-453B-EF64C3535B7A}"/>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786620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EE422-39F6-9F1E-DF55-AF45EC8023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3ED68-F315-FE39-462F-387BB8B652C5}"/>
              </a:ext>
            </a:extLst>
          </p:cNvPr>
          <p:cNvSpPr>
            <a:spLocks noGrp="1"/>
          </p:cNvSpPr>
          <p:nvPr>
            <p:ph type="dt" sz="half" idx="10"/>
          </p:nvPr>
        </p:nvSpPr>
        <p:spPr/>
        <p:txBody>
          <a:bodyPr/>
          <a:lstStyle/>
          <a:p>
            <a:fld id="{C2C39D30-A32E-485C-9562-D695536AE73D}" type="datetime1">
              <a:rPr lang="en-GB" smtClean="0"/>
              <a:t>11/02/2026</a:t>
            </a:fld>
            <a:endParaRPr lang="en-GB"/>
          </a:p>
        </p:txBody>
      </p:sp>
      <p:sp>
        <p:nvSpPr>
          <p:cNvPr id="4" name="Footer Placeholder 3">
            <a:extLst>
              <a:ext uri="{FF2B5EF4-FFF2-40B4-BE49-F238E27FC236}">
                <a16:creationId xmlns:a16="http://schemas.microsoft.com/office/drawing/2014/main" id="{6CA26292-F1FC-D9FF-3360-19A980C0A01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C43511E-2E3E-E7CE-AC6C-BB1C4E58B573}"/>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3955707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73FA7C-4968-A4D1-F379-337594F50A6D}"/>
              </a:ext>
            </a:extLst>
          </p:cNvPr>
          <p:cNvSpPr>
            <a:spLocks noGrp="1"/>
          </p:cNvSpPr>
          <p:nvPr>
            <p:ph type="dt" sz="half" idx="10"/>
          </p:nvPr>
        </p:nvSpPr>
        <p:spPr/>
        <p:txBody>
          <a:bodyPr/>
          <a:lstStyle/>
          <a:p>
            <a:fld id="{A304AC1D-5B4A-4888-863A-EC46FC7B61DB}" type="datetime1">
              <a:rPr lang="en-GB" smtClean="0"/>
              <a:t>11/02/2026</a:t>
            </a:fld>
            <a:endParaRPr lang="en-GB"/>
          </a:p>
        </p:txBody>
      </p:sp>
      <p:sp>
        <p:nvSpPr>
          <p:cNvPr id="3" name="Footer Placeholder 2">
            <a:extLst>
              <a:ext uri="{FF2B5EF4-FFF2-40B4-BE49-F238E27FC236}">
                <a16:creationId xmlns:a16="http://schemas.microsoft.com/office/drawing/2014/main" id="{615DF209-32DA-6258-D2A3-36386D8AAE6F}"/>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8EA65083-0CFF-7EFD-F9A6-B91DC90A5351}"/>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3241478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7F70B-F078-29B0-10C8-FD4E3041C0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8B1AA2-973B-9699-7A49-F0ACC1E265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C12705-B5D2-4C5A-F7D3-7C92EBDE1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3AD22-CC25-038A-6230-7C73F7AD263F}"/>
              </a:ext>
            </a:extLst>
          </p:cNvPr>
          <p:cNvSpPr>
            <a:spLocks noGrp="1"/>
          </p:cNvSpPr>
          <p:nvPr>
            <p:ph type="dt" sz="half" idx="10"/>
          </p:nvPr>
        </p:nvSpPr>
        <p:spPr/>
        <p:txBody>
          <a:bodyPr/>
          <a:lstStyle/>
          <a:p>
            <a:fld id="{4AED077A-9AD3-4F11-87AB-359688747F8E}" type="datetime1">
              <a:rPr lang="en-GB" smtClean="0"/>
              <a:t>11/02/2026</a:t>
            </a:fld>
            <a:endParaRPr lang="en-GB"/>
          </a:p>
        </p:txBody>
      </p:sp>
      <p:sp>
        <p:nvSpPr>
          <p:cNvPr id="6" name="Footer Placeholder 5">
            <a:extLst>
              <a:ext uri="{FF2B5EF4-FFF2-40B4-BE49-F238E27FC236}">
                <a16:creationId xmlns:a16="http://schemas.microsoft.com/office/drawing/2014/main" id="{77E72D3E-F634-16E3-CFA6-B18093BF8AA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FD709361-BE5B-DA88-198B-7444992E19A2}"/>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288022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AAF0-7D8D-1CED-DC6B-65994817EF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3CED3C-1497-67F1-211C-285DD01D64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9D5169-9D5C-B170-12E2-6E77F75410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C3CD08-DFFD-67A6-1400-66FB2C7D8861}"/>
              </a:ext>
            </a:extLst>
          </p:cNvPr>
          <p:cNvSpPr>
            <a:spLocks noGrp="1"/>
          </p:cNvSpPr>
          <p:nvPr>
            <p:ph type="dt" sz="half" idx="10"/>
          </p:nvPr>
        </p:nvSpPr>
        <p:spPr/>
        <p:txBody>
          <a:bodyPr/>
          <a:lstStyle/>
          <a:p>
            <a:fld id="{41618588-8296-4A8D-93B7-36DADCD043BE}" type="datetime1">
              <a:rPr lang="en-GB" smtClean="0"/>
              <a:t>11/02/2026</a:t>
            </a:fld>
            <a:endParaRPr lang="en-GB"/>
          </a:p>
        </p:txBody>
      </p:sp>
      <p:sp>
        <p:nvSpPr>
          <p:cNvPr id="6" name="Footer Placeholder 5">
            <a:extLst>
              <a:ext uri="{FF2B5EF4-FFF2-40B4-BE49-F238E27FC236}">
                <a16:creationId xmlns:a16="http://schemas.microsoft.com/office/drawing/2014/main" id="{55649439-3358-3735-ECCB-64B40DE60236}"/>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1D82C7B-CE42-EA55-550D-69732F975B25}"/>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4201731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CB75-895C-E1E3-F822-B44065FF85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6F3709-97AD-DDE2-3D37-15C72A2F93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7FBC3-2001-CE66-5824-ADBB8BF7B627}"/>
              </a:ext>
            </a:extLst>
          </p:cNvPr>
          <p:cNvSpPr>
            <a:spLocks noGrp="1"/>
          </p:cNvSpPr>
          <p:nvPr>
            <p:ph type="dt" sz="half" idx="10"/>
          </p:nvPr>
        </p:nvSpPr>
        <p:spPr/>
        <p:txBody>
          <a:bodyPr/>
          <a:lstStyle/>
          <a:p>
            <a:fld id="{0659154C-4D05-48DB-8CC4-BA1138088621}" type="datetime1">
              <a:rPr lang="en-GB" smtClean="0"/>
              <a:t>11/02/2026</a:t>
            </a:fld>
            <a:endParaRPr lang="en-GB"/>
          </a:p>
        </p:txBody>
      </p:sp>
      <p:sp>
        <p:nvSpPr>
          <p:cNvPr id="5" name="Footer Placeholder 4">
            <a:extLst>
              <a:ext uri="{FF2B5EF4-FFF2-40B4-BE49-F238E27FC236}">
                <a16:creationId xmlns:a16="http://schemas.microsoft.com/office/drawing/2014/main" id="{4AD4F94B-BF7F-59CE-8427-2BF8E188DE3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8ADC62D-06B9-EBB7-B9C6-DAB20B75866F}"/>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223163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C03067-69EA-1AC0-D35C-EE414A8D6A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6E6ACE-D866-9566-5CB9-7BBB71CFD5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C7DF7-908E-99DB-57D1-97131C048B9E}"/>
              </a:ext>
            </a:extLst>
          </p:cNvPr>
          <p:cNvSpPr>
            <a:spLocks noGrp="1"/>
          </p:cNvSpPr>
          <p:nvPr>
            <p:ph type="dt" sz="half" idx="10"/>
          </p:nvPr>
        </p:nvSpPr>
        <p:spPr/>
        <p:txBody>
          <a:bodyPr/>
          <a:lstStyle/>
          <a:p>
            <a:fld id="{45644498-7FB1-406F-A5E9-0DBFEE4C5072}" type="datetime1">
              <a:rPr lang="en-GB" smtClean="0"/>
              <a:t>11/02/2026</a:t>
            </a:fld>
            <a:endParaRPr lang="en-GB"/>
          </a:p>
        </p:txBody>
      </p:sp>
      <p:sp>
        <p:nvSpPr>
          <p:cNvPr id="5" name="Footer Placeholder 4">
            <a:extLst>
              <a:ext uri="{FF2B5EF4-FFF2-40B4-BE49-F238E27FC236}">
                <a16:creationId xmlns:a16="http://schemas.microsoft.com/office/drawing/2014/main" id="{272BA60E-3A05-EDB5-7955-AEFCBB2BCF5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2ADC05A-5E4D-F28C-B487-21B03EB60163}"/>
              </a:ext>
            </a:extLst>
          </p:cNvPr>
          <p:cNvSpPr>
            <a:spLocks noGrp="1"/>
          </p:cNvSpPr>
          <p:nvPr>
            <p:ph type="sldNum" sz="quarter" idx="12"/>
          </p:nvPr>
        </p:nvSpPr>
        <p:spPr/>
        <p:txBody>
          <a:bodyPr/>
          <a:lstStyle/>
          <a:p>
            <a:fld id="{78BACAED-FADA-4684-8FC0-4F7FFD694767}" type="slidenum">
              <a:rPr lang="en-GB" smtClean="0"/>
              <a:t>‹#›</a:t>
            </a:fld>
            <a:endParaRPr lang="en-GB"/>
          </a:p>
        </p:txBody>
      </p:sp>
    </p:spTree>
    <p:extLst>
      <p:ext uri="{BB962C8B-B14F-4D97-AF65-F5344CB8AC3E}">
        <p14:creationId xmlns:p14="http://schemas.microsoft.com/office/powerpoint/2010/main" val="3770677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5EF38F-4A8D-FE89-138D-D5874F1FEB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C44F52-6347-2196-5AAD-D9289D463C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5DAA5-5099-6E18-86FB-8C66DF0E4E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5D89F0-AC50-49E1-9F54-D49433CF6557}" type="datetime1">
              <a:rPr lang="en-GB" smtClean="0"/>
              <a:t>11/02/2026</a:t>
            </a:fld>
            <a:endParaRPr lang="en-GB"/>
          </a:p>
        </p:txBody>
      </p:sp>
      <p:sp>
        <p:nvSpPr>
          <p:cNvPr id="5" name="Footer Placeholder 4">
            <a:extLst>
              <a:ext uri="{FF2B5EF4-FFF2-40B4-BE49-F238E27FC236}">
                <a16:creationId xmlns:a16="http://schemas.microsoft.com/office/drawing/2014/main" id="{830AC5F7-AFB6-0B91-5399-0867988818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1FC0E58B-CD99-181D-E257-11CC655D0F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8BACAED-FADA-4684-8FC0-4F7FFD694767}" type="slidenum">
              <a:rPr lang="en-GB" smtClean="0"/>
              <a:t>‹#›</a:t>
            </a:fld>
            <a:endParaRPr lang="en-GB"/>
          </a:p>
        </p:txBody>
      </p:sp>
    </p:spTree>
    <p:extLst>
      <p:ext uri="{BB962C8B-B14F-4D97-AF65-F5344CB8AC3E}">
        <p14:creationId xmlns:p14="http://schemas.microsoft.com/office/powerpoint/2010/main" val="2469430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3.jpeg"/><Relationship Id="rId18" Type="http://schemas.openxmlformats.org/officeDocument/2006/relationships/hyperlink" Target="https://www.england.nhs.uk/publications/" TargetMode="External"/><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hyperlink" Target="https://ehealth4everyone.com/artificial-intelligence-in-medical-diagnosis/" TargetMode="External"/><Relationship Id="rId17" Type="http://schemas.openxmlformats.org/officeDocument/2006/relationships/image" Target="../media/image15.jpeg"/><Relationship Id="rId2" Type="http://schemas.openxmlformats.org/officeDocument/2006/relationships/image" Target="../media/image2.png"/><Relationship Id="rId16" Type="http://schemas.openxmlformats.org/officeDocument/2006/relationships/hyperlink" Target="https://www.oneeducation.org.uk/course/nurse-prescribing-course/" TargetMode="Externa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4.jpe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hyperlink" Target="https://www.nuhospitals.com/facilities/icu/"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thehumancapitalhub.com/articles/The-Adkar-Model-Of-Change-The-Ultimate-Guide-To-Leading-Organisational-Change" TargetMode="External"/><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hatfix.com/blog/mckinsey-7s-mode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solitaireconsulting.com/2021/07/change-management-tools-kotters-8-step-process/"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hyperlink" Target="https://sherpaconsulting.co.uk/sherpas-rucksack/pdca-cycle" TargetMode="External"/><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caap.org/using-pdsa-cycle-to-improve-well-child-metric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20.sv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EflxiWCbKHM?feature=oembed" TargetMode="Externa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20.svg"/></Relationships>
</file>

<file path=ppt/slides/_rels/slide21.xml.rels><?xml version="1.0" encoding="UTF-8" standalone="yes"?>
<Relationships xmlns="http://schemas.openxmlformats.org/package/2006/relationships"><Relationship Id="rId3" Type="http://schemas.openxmlformats.org/officeDocument/2006/relationships/hyperlink" Target="https://practicalpie.com/lewins-change-theory/" TargetMode="External"/><Relationship Id="rId2" Type="http://schemas.openxmlformats.org/officeDocument/2006/relationships/image" Target="../media/image34.jpg"/><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practicalpie.com/lewins-change-theory/"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practicalpie.com/lewins-change-theory/"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practicalpie.com/lewins-change-theory/"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ncbi.nlm.nih.gov/books/NBK459380/" TargetMode="External"/><Relationship Id="rId3" Type="http://schemas.openxmlformats.org/officeDocument/2006/relationships/hyperlink" Target="https://www.england.nhs.uk/improvement-hub/wp-content/uploads/sites/44/2015/08/learning-handbook-pdsa.pdf" TargetMode="External"/><Relationship Id="rId7" Type="http://schemas.openxmlformats.org/officeDocument/2006/relationships/hyperlink" Target="https://drvidyahattangadi.com/what-is-nudge-theory/" TargetMode="External"/><Relationship Id="rId2" Type="http://schemas.openxmlformats.org/officeDocument/2006/relationships/hyperlink" Target="https://www.cnwl.nhs.uk/ia/resources/using-plan-do-study-act-pdsa-cycles"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002044/" TargetMode="External"/><Relationship Id="rId5" Type="http://schemas.openxmlformats.org/officeDocument/2006/relationships/hyperlink" Target="https://warwick.ac.uk/newsandevents/knowledgecentre/health/public-health/healthnudges/" TargetMode="External"/><Relationship Id="rId4" Type="http://schemas.openxmlformats.org/officeDocument/2006/relationships/hyperlink" Target="https://journalofethics.ama-assn.org/article/designing-nudges-success-health-care/2020-09#:~:text=Nudges%20are%20subtle%20changes%20to%20choice%20architecture%20or%20the%20framing,influence%20behavior%20without%20restricting%20choice.&amp;text=In%20health%20care%20settings%2C%20nudges,outcomes%20and%20health%20care%20delivery."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2">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0" y="1837043"/>
            <a:ext cx="6764482" cy="2784496"/>
          </a:xfrm>
        </p:spPr>
        <p:txBody>
          <a:bodyPr>
            <a:normAutofit fontScale="90000"/>
          </a:bodyPr>
          <a:lstStyle/>
          <a:p>
            <a:r>
              <a:rPr lang="en-GB">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Heather Davies</a:t>
            </a:r>
          </a:p>
          <a:p>
            <a:r>
              <a:rPr lang="en-GB" sz="2400" dirty="0">
                <a:solidFill>
                  <a:schemeClr val="tx2">
                    <a:lumMod val="90000"/>
                    <a:lumOff val="10000"/>
                  </a:schemeClr>
                </a:solidFill>
                <a:latin typeface="Aptos Display" panose="020B0004020202020204" pitchFamily="34" charset="0"/>
              </a:rPr>
              <a:t>Room </a:t>
            </a:r>
            <a:r>
              <a:rPr lang="en-GB" dirty="0">
                <a:solidFill>
                  <a:schemeClr val="tx2">
                    <a:lumMod val="90000"/>
                    <a:lumOff val="10000"/>
                  </a:schemeClr>
                </a:solidFill>
                <a:latin typeface="Aptos Display" panose="020B0004020202020204" pitchFamily="34" charset="0"/>
              </a:rPr>
              <a:t>IQ316</a:t>
            </a:r>
            <a:r>
              <a:rPr lang="en-GB" sz="2400" dirty="0">
                <a:solidFill>
                  <a:schemeClr val="tx2">
                    <a:lumMod val="90000"/>
                    <a:lumOff val="10000"/>
                  </a:schemeClr>
                </a:solidFill>
                <a:latin typeface="Aptos Display" panose="020B0004020202020204" pitchFamily="34" charset="0"/>
              </a:rPr>
              <a:t>, Swansea Business Campus.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Heather.davies@uwtsd.ac.uk</a:t>
            </a:r>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dirty="0">
                <a:solidFill>
                  <a:schemeClr val="tx2">
                    <a:lumMod val="90000"/>
                    <a:lumOff val="10000"/>
                  </a:schemeClr>
                </a:solidFill>
                <a:latin typeface="Aptos Display" panose="020B0004020202020204" pitchFamily="34" charset="0"/>
              </a:rPr>
              <a:t>Week 4</a:t>
            </a:r>
            <a:r>
              <a:rPr lang="en-GB" sz="2400" dirty="0">
                <a:solidFill>
                  <a:schemeClr val="tx2">
                    <a:lumMod val="90000"/>
                    <a:lumOff val="10000"/>
                  </a:schemeClr>
                </a:solidFill>
                <a:latin typeface="Aptos Display" panose="020B0004020202020204" pitchFamily="34" charset="0"/>
              </a:rPr>
              <a:t> – 25.2.26</a:t>
            </a: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98B148D9-3A61-D8B0-B3DF-21D7301637BA}"/>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2C29F94-A2A4-B6E4-C13D-A1EBFB75B97C}"/>
              </a:ext>
            </a:extLst>
          </p:cNvPr>
          <p:cNvSpPr>
            <a:spLocks noGrp="1"/>
          </p:cNvSpPr>
          <p:nvPr>
            <p:ph type="sldNum" sz="quarter" idx="12"/>
          </p:nvPr>
        </p:nvSpPr>
        <p:spPr/>
        <p:txBody>
          <a:bodyPr/>
          <a:lstStyle/>
          <a:p>
            <a:fld id="{6B30C51A-0C0A-4D59-A697-B72FC84741A5}" type="slidenum">
              <a:rPr lang="en-GB" smtClean="0"/>
              <a:t>1</a:t>
            </a:fld>
            <a:endParaRPr lang="en-GB"/>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lain Background for Blockchain Website with HighTech Mood | Premium AI-generated image">
            <a:extLst>
              <a:ext uri="{FF2B5EF4-FFF2-40B4-BE49-F238E27FC236}">
                <a16:creationId xmlns:a16="http://schemas.microsoft.com/office/drawing/2014/main" id="{915F18DE-D4E0-CAD0-E2D7-A5205D4DE94B}"/>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64292" y="889292"/>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r>
              <a:rPr lang="en-GB" sz="1800" kern="100" dirty="0">
                <a:latin typeface="Aptos" panose="020B0004020202020204" pitchFamily="34" charset="0"/>
                <a:ea typeface="DengXian" panose="02010600030101010101" pitchFamily="2" charset="-122"/>
                <a:cs typeface="Arial" panose="020B0604020202020204" pitchFamily="34" charset="0"/>
              </a:rPr>
              <a:t>The change process</a:t>
            </a:r>
          </a:p>
          <a:p>
            <a:pPr marL="342900" lvl="0" indent="-342900" rtl="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Types of change</a:t>
            </a:r>
          </a:p>
          <a:p>
            <a:pPr marL="342900" lvl="0" indent="-342900" rtl="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Change management models </a:t>
            </a:r>
          </a:p>
          <a:p>
            <a:pPr marL="800100" lvl="1" indent="-342900">
              <a:lnSpc>
                <a:spcPct val="115000"/>
              </a:lnSpc>
              <a:buFont typeface="+mj-lt"/>
              <a:buAutoNum type="arabicPeriod"/>
            </a:pPr>
            <a:r>
              <a:rPr lang="en-GB" sz="1600" kern="100" dirty="0">
                <a:effectLst/>
                <a:latin typeface="Aptos" panose="020B0004020202020204" pitchFamily="34" charset="0"/>
                <a:ea typeface="DengXian" panose="02010600030101010101" pitchFamily="2" charset="-122"/>
                <a:cs typeface="Arial" panose="020B0604020202020204" pitchFamily="34" charset="0"/>
              </a:rPr>
              <a:t>The PDSA Cycle</a:t>
            </a:r>
            <a:endParaRPr lang="en-GB" sz="1600" kern="100" dirty="0">
              <a:latin typeface="Aptos" panose="020B0004020202020204" pitchFamily="34" charset="0"/>
              <a:ea typeface="DengXian" panose="02010600030101010101" pitchFamily="2" charset="-122"/>
              <a:cs typeface="Arial" panose="020B0604020202020204" pitchFamily="34" charset="0"/>
            </a:endParaRPr>
          </a:p>
          <a:p>
            <a:pPr marL="800100" lvl="1" indent="-342900">
              <a:lnSpc>
                <a:spcPct val="115000"/>
              </a:lnSpc>
              <a:buFont typeface="+mj-lt"/>
              <a:buAutoNum type="arabicPeriod"/>
            </a:pPr>
            <a:r>
              <a:rPr lang="en-GB" altLang="en-US" sz="1600" dirty="0">
                <a:solidFill>
                  <a:schemeClr val="tx1">
                    <a:lumMod val="95000"/>
                    <a:lumOff val="5000"/>
                  </a:schemeClr>
                </a:solidFill>
                <a:latin typeface="Aptos" panose="020B0004020202020204" pitchFamily="34" charset="0"/>
              </a:rPr>
              <a:t>The Nudge Theory</a:t>
            </a:r>
          </a:p>
          <a:p>
            <a:pPr marL="800100" lvl="1" indent="-342900">
              <a:lnSpc>
                <a:spcPct val="115000"/>
              </a:lnSpc>
              <a:buFont typeface="+mj-lt"/>
              <a:buAutoNum type="arabicPeriod"/>
            </a:pPr>
            <a:r>
              <a:rPr lang="en-GB" altLang="en-US" sz="1600" dirty="0">
                <a:solidFill>
                  <a:schemeClr val="tx1">
                    <a:lumMod val="95000"/>
                    <a:lumOff val="5000"/>
                  </a:schemeClr>
                </a:solidFill>
                <a:latin typeface="Aptos" panose="020B0004020202020204" pitchFamily="34" charset="0"/>
              </a:rPr>
              <a:t>The Lewin’s Change Theory</a:t>
            </a:r>
          </a:p>
          <a:p>
            <a:pPr marL="457200" indent="-457200">
              <a:buFont typeface="+mj-lt"/>
              <a:buAutoNum type="arabicPeriod"/>
            </a:pPr>
            <a:endParaRPr lang="en-GB" altLang="en-US" sz="2400" dirty="0">
              <a:solidFill>
                <a:schemeClr val="tx1">
                  <a:lumMod val="95000"/>
                  <a:lumOff val="5000"/>
                </a:schemeClr>
              </a:solidFill>
              <a:latin typeface="Aptos" panose="020B00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extLst>
              <p:ext uri="{D42A27DB-BD31-4B8C-83A1-F6EECF244321}">
                <p14:modId xmlns:p14="http://schemas.microsoft.com/office/powerpoint/2010/main" val="82116564"/>
              </p:ext>
            </p:extLst>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12023" y="692696"/>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676868" cy="107119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4" name="TextBox 3">
            <a:extLst>
              <a:ext uri="{FF2B5EF4-FFF2-40B4-BE49-F238E27FC236}">
                <a16:creationId xmlns:a16="http://schemas.microsoft.com/office/drawing/2014/main" id="{7F91808A-5984-6C63-19D0-55E41D079703}"/>
              </a:ext>
            </a:extLst>
          </p:cNvPr>
          <p:cNvSpPr txBox="1"/>
          <p:nvPr/>
        </p:nvSpPr>
        <p:spPr>
          <a:xfrm>
            <a:off x="998650" y="3745701"/>
            <a:ext cx="1676869" cy="575670"/>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Types of change &amp; drivers to change</a:t>
            </a:r>
          </a:p>
        </p:txBody>
      </p:sp>
      <p:cxnSp>
        <p:nvCxnSpPr>
          <p:cNvPr id="9" name="Straight Connector 8">
            <a:extLst>
              <a:ext uri="{FF2B5EF4-FFF2-40B4-BE49-F238E27FC236}">
                <a16:creationId xmlns:a16="http://schemas.microsoft.com/office/drawing/2014/main" id="{680B882C-3C40-DAFE-DD7C-86BA6F0DDD0A}"/>
              </a:ext>
            </a:extLst>
          </p:cNvPr>
          <p:cNvCxnSpPr/>
          <p:nvPr/>
        </p:nvCxnSpPr>
        <p:spPr>
          <a:xfrm flipV="1">
            <a:off x="1837085"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1" name="Footer Placeholder 10">
            <a:extLst>
              <a:ext uri="{FF2B5EF4-FFF2-40B4-BE49-F238E27FC236}">
                <a16:creationId xmlns:a16="http://schemas.microsoft.com/office/drawing/2014/main" id="{AE20C596-B013-1027-3622-7FA15F84977D}"/>
              </a:ext>
            </a:extLst>
          </p:cNvPr>
          <p:cNvSpPr>
            <a:spLocks noGrp="1"/>
          </p:cNvSpPr>
          <p:nvPr>
            <p:ph type="ftr" sz="quarter" idx="11"/>
          </p:nvPr>
        </p:nvSpPr>
        <p:spPr/>
        <p:txBody>
          <a:bodyPr/>
          <a:lstStyle/>
          <a:p>
            <a:r>
              <a:rPr lang="en-GB"/>
              <a:t>Dr Simona Ferraraccio</a:t>
            </a:r>
          </a:p>
        </p:txBody>
      </p:sp>
      <p:sp>
        <p:nvSpPr>
          <p:cNvPr id="13" name="Slide Number Placeholder 12">
            <a:extLst>
              <a:ext uri="{FF2B5EF4-FFF2-40B4-BE49-F238E27FC236}">
                <a16:creationId xmlns:a16="http://schemas.microsoft.com/office/drawing/2014/main" id="{A95B39BA-B4C5-3168-6C01-685396D4944C}"/>
              </a:ext>
            </a:extLst>
          </p:cNvPr>
          <p:cNvSpPr>
            <a:spLocks noGrp="1"/>
          </p:cNvSpPr>
          <p:nvPr>
            <p:ph type="sldNum" sz="quarter" idx="12"/>
          </p:nvPr>
        </p:nvSpPr>
        <p:spPr/>
        <p:txBody>
          <a:bodyPr/>
          <a:lstStyle/>
          <a:p>
            <a:fld id="{6B30C51A-0C0A-4D59-A697-B72FC84741A5}" type="slidenum">
              <a:rPr lang="en-GB" smtClean="0"/>
              <a:t>2</a:t>
            </a:fld>
            <a:endParaRPr lang="en-GB"/>
          </a:p>
        </p:txBody>
      </p:sp>
      <p:sp>
        <p:nvSpPr>
          <p:cNvPr id="3" name="TextBox 2">
            <a:extLst>
              <a:ext uri="{FF2B5EF4-FFF2-40B4-BE49-F238E27FC236}">
                <a16:creationId xmlns:a16="http://schemas.microsoft.com/office/drawing/2014/main" id="{A90A5A19-CEB4-4293-8E3E-3F9418131ABC}"/>
              </a:ext>
            </a:extLst>
          </p:cNvPr>
          <p:cNvSpPr txBox="1"/>
          <p:nvPr/>
        </p:nvSpPr>
        <p:spPr>
          <a:xfrm>
            <a:off x="2361966" y="5414806"/>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5" name="Straight Connector 14">
            <a:extLst>
              <a:ext uri="{FF2B5EF4-FFF2-40B4-BE49-F238E27FC236}">
                <a16:creationId xmlns:a16="http://schemas.microsoft.com/office/drawing/2014/main" id="{63647BAB-AFDC-BE22-AEE4-3C0B0B2F1106}"/>
              </a:ext>
            </a:extLst>
          </p:cNvPr>
          <p:cNvCxnSpPr/>
          <p:nvPr/>
        </p:nvCxnSpPr>
        <p:spPr>
          <a:xfrm flipV="1">
            <a:off x="3063790" y="5137735"/>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6" name="TextBox 15">
            <a:extLst>
              <a:ext uri="{FF2B5EF4-FFF2-40B4-BE49-F238E27FC236}">
                <a16:creationId xmlns:a16="http://schemas.microsoft.com/office/drawing/2014/main" id="{5004690D-E2BC-F507-095B-2D98E539409A}"/>
              </a:ext>
            </a:extLst>
          </p:cNvPr>
          <p:cNvSpPr txBox="1"/>
          <p:nvPr/>
        </p:nvSpPr>
        <p:spPr>
          <a:xfrm>
            <a:off x="4440917" y="3641553"/>
            <a:ext cx="1884728" cy="575669"/>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sp>
        <p:nvSpPr>
          <p:cNvPr id="18" name="TextBox 17">
            <a:extLst>
              <a:ext uri="{FF2B5EF4-FFF2-40B4-BE49-F238E27FC236}">
                <a16:creationId xmlns:a16="http://schemas.microsoft.com/office/drawing/2014/main" id="{F5200011-6345-691A-C5AB-2D469F4B212C}"/>
              </a:ext>
            </a:extLst>
          </p:cNvPr>
          <p:cNvSpPr txBox="1"/>
          <p:nvPr/>
        </p:nvSpPr>
        <p:spPr>
          <a:xfrm>
            <a:off x="3726679" y="5351041"/>
            <a:ext cx="1325778" cy="32791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Reading week</a:t>
            </a:r>
          </a:p>
        </p:txBody>
      </p: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65BA3BD-E438-729D-512B-A0B12C561735}"/>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5C5C6E6B-5ECE-AF83-32A4-06CC51CFD9D0}"/>
              </a:ext>
            </a:extLst>
          </p:cNvPr>
          <p:cNvSpPr>
            <a:spLocks noGrp="1"/>
          </p:cNvSpPr>
          <p:nvPr>
            <p:ph type="sldNum" sz="quarter" idx="12"/>
          </p:nvPr>
        </p:nvSpPr>
        <p:spPr/>
        <p:txBody>
          <a:bodyPr/>
          <a:lstStyle/>
          <a:p>
            <a:fld id="{78BACAED-FADA-4684-8FC0-4F7FFD694767}" type="slidenum">
              <a:rPr lang="en-GB" smtClean="0"/>
              <a:t>3</a:t>
            </a:fld>
            <a:endParaRPr lang="en-GB"/>
          </a:p>
        </p:txBody>
      </p:sp>
      <p:sp>
        <p:nvSpPr>
          <p:cNvPr id="4" name="TextBox 3">
            <a:extLst>
              <a:ext uri="{FF2B5EF4-FFF2-40B4-BE49-F238E27FC236}">
                <a16:creationId xmlns:a16="http://schemas.microsoft.com/office/drawing/2014/main" id="{3B60549B-C6B8-515B-031D-3D3D8DF95EA0}"/>
              </a:ext>
            </a:extLst>
          </p:cNvPr>
          <p:cNvSpPr txBox="1"/>
          <p:nvPr/>
        </p:nvSpPr>
        <p:spPr>
          <a:xfrm>
            <a:off x="3690076" y="39822"/>
            <a:ext cx="4390176" cy="461665"/>
          </a:xfrm>
          <a:prstGeom prst="rect">
            <a:avLst/>
          </a:prstGeom>
          <a:solidFill>
            <a:schemeClr val="accent2">
              <a:lumMod val="20000"/>
              <a:lumOff val="80000"/>
            </a:schemeClr>
          </a:solidFill>
        </p:spPr>
        <p:txBody>
          <a:bodyPr wrap="none" rtlCol="0">
            <a:spAutoFit/>
          </a:bodyPr>
          <a:lstStyle/>
          <a:p>
            <a:r>
              <a:rPr lang="en-GB" sz="2400" b="1"/>
              <a:t>Types of change management </a:t>
            </a:r>
            <a:endParaRPr lang="en-GB" sz="2400" b="1" dirty="0"/>
          </a:p>
        </p:txBody>
      </p:sp>
      <p:pic>
        <p:nvPicPr>
          <p:cNvPr id="16" name="Picture 15" descr="A black and yellow logo&#10;&#10;Description automatically generated">
            <a:extLst>
              <a:ext uri="{FF2B5EF4-FFF2-40B4-BE49-F238E27FC236}">
                <a16:creationId xmlns:a16="http://schemas.microsoft.com/office/drawing/2014/main" id="{6BB161F8-D48B-9DEE-B72E-461DE29474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04562"/>
            <a:ext cx="1356188" cy="753438"/>
          </a:xfrm>
          <a:prstGeom prst="rect">
            <a:avLst/>
          </a:prstGeom>
        </p:spPr>
      </p:pic>
      <p:grpSp>
        <p:nvGrpSpPr>
          <p:cNvPr id="20" name="Group 19">
            <a:extLst>
              <a:ext uri="{FF2B5EF4-FFF2-40B4-BE49-F238E27FC236}">
                <a16:creationId xmlns:a16="http://schemas.microsoft.com/office/drawing/2014/main" id="{95FE559D-BCDF-C2F0-454A-33B3D27FB0DC}"/>
              </a:ext>
            </a:extLst>
          </p:cNvPr>
          <p:cNvGrpSpPr/>
          <p:nvPr/>
        </p:nvGrpSpPr>
        <p:grpSpPr>
          <a:xfrm>
            <a:off x="-20097" y="517974"/>
            <a:ext cx="12212508" cy="5442090"/>
            <a:chOff x="0" y="-1777683"/>
            <a:chExt cx="12212508" cy="5442090"/>
          </a:xfrm>
        </p:grpSpPr>
        <p:grpSp>
          <p:nvGrpSpPr>
            <p:cNvPr id="15" name="Group 14">
              <a:extLst>
                <a:ext uri="{FF2B5EF4-FFF2-40B4-BE49-F238E27FC236}">
                  <a16:creationId xmlns:a16="http://schemas.microsoft.com/office/drawing/2014/main" id="{F16B9A05-6002-D4CB-5440-8E2749410419}"/>
                </a:ext>
              </a:extLst>
            </p:cNvPr>
            <p:cNvGrpSpPr/>
            <p:nvPr/>
          </p:nvGrpSpPr>
          <p:grpSpPr>
            <a:xfrm>
              <a:off x="0" y="-1777683"/>
              <a:ext cx="12145946" cy="3851931"/>
              <a:chOff x="92109" y="-1582332"/>
              <a:chExt cx="12145946" cy="3851931"/>
            </a:xfrm>
          </p:grpSpPr>
          <p:grpSp>
            <p:nvGrpSpPr>
              <p:cNvPr id="11" name="Group 10">
                <a:extLst>
                  <a:ext uri="{FF2B5EF4-FFF2-40B4-BE49-F238E27FC236}">
                    <a16:creationId xmlns:a16="http://schemas.microsoft.com/office/drawing/2014/main" id="{11EDAE78-E4D7-3B0F-61B5-A93A22EB610F}"/>
                  </a:ext>
                </a:extLst>
              </p:cNvPr>
              <p:cNvGrpSpPr/>
              <p:nvPr/>
            </p:nvGrpSpPr>
            <p:grpSpPr>
              <a:xfrm>
                <a:off x="92109" y="-1582332"/>
                <a:ext cx="12145946" cy="3851931"/>
                <a:chOff x="92109" y="-1582332"/>
                <a:chExt cx="12145946" cy="3851931"/>
              </a:xfrm>
            </p:grpSpPr>
            <p:pic>
              <p:nvPicPr>
                <p:cNvPr id="5" name="Graphic 4" descr="Badge 1 outline">
                  <a:extLst>
                    <a:ext uri="{FF2B5EF4-FFF2-40B4-BE49-F238E27FC236}">
                      <a16:creationId xmlns:a16="http://schemas.microsoft.com/office/drawing/2014/main" id="{FB6D282E-2DCB-AA82-8CC2-2FDADAE34F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109" y="-1582332"/>
                  <a:ext cx="914400" cy="914400"/>
                </a:xfrm>
                <a:prstGeom prst="rect">
                  <a:avLst/>
                </a:prstGeom>
              </p:spPr>
            </p:pic>
            <p:sp>
              <p:nvSpPr>
                <p:cNvPr id="6" name="TextBox 5">
                  <a:extLst>
                    <a:ext uri="{FF2B5EF4-FFF2-40B4-BE49-F238E27FC236}">
                      <a16:creationId xmlns:a16="http://schemas.microsoft.com/office/drawing/2014/main" id="{4B01A518-8ED7-4040-3C7E-43A33836F925}"/>
                    </a:ext>
                  </a:extLst>
                </p:cNvPr>
                <p:cNvSpPr txBox="1"/>
                <p:nvPr/>
              </p:nvSpPr>
              <p:spPr>
                <a:xfrm>
                  <a:off x="1006509" y="-1355965"/>
                  <a:ext cx="2243306" cy="461665"/>
                </a:xfrm>
                <a:prstGeom prst="rect">
                  <a:avLst/>
                </a:prstGeom>
                <a:noFill/>
              </p:spPr>
              <p:txBody>
                <a:bodyPr wrap="none" rtlCol="0">
                  <a:spAutoFit/>
                </a:bodyPr>
                <a:lstStyle/>
                <a:p>
                  <a:r>
                    <a:rPr lang="en-GB" sz="2400" b="1"/>
                    <a:t>ANTICIPATORY</a:t>
                  </a:r>
                </a:p>
              </p:txBody>
            </p:sp>
            <p:sp>
              <p:nvSpPr>
                <p:cNvPr id="7" name="TextBox 6">
                  <a:extLst>
                    <a:ext uri="{FF2B5EF4-FFF2-40B4-BE49-F238E27FC236}">
                      <a16:creationId xmlns:a16="http://schemas.microsoft.com/office/drawing/2014/main" id="{D2579C1E-19CD-8F63-6F18-C91F3C8CD3BA}"/>
                    </a:ext>
                  </a:extLst>
                </p:cNvPr>
                <p:cNvSpPr txBox="1"/>
                <p:nvPr/>
              </p:nvSpPr>
              <p:spPr>
                <a:xfrm>
                  <a:off x="9881122" y="-4710"/>
                  <a:ext cx="1564787" cy="461665"/>
                </a:xfrm>
                <a:prstGeom prst="rect">
                  <a:avLst/>
                </a:prstGeom>
                <a:noFill/>
              </p:spPr>
              <p:txBody>
                <a:bodyPr wrap="none" rtlCol="0">
                  <a:spAutoFit/>
                </a:bodyPr>
                <a:lstStyle/>
                <a:p>
                  <a:r>
                    <a:rPr lang="en-GB" sz="2400" b="1" dirty="0"/>
                    <a:t>REACTIVE</a:t>
                  </a:r>
                </a:p>
              </p:txBody>
            </p:sp>
            <p:pic>
              <p:nvPicPr>
                <p:cNvPr id="8" name="Graphic 7" descr="Badge outline">
                  <a:extLst>
                    <a:ext uri="{FF2B5EF4-FFF2-40B4-BE49-F238E27FC236}">
                      <a16:creationId xmlns:a16="http://schemas.microsoft.com/office/drawing/2014/main" id="{7C8E7959-5D2A-D4D4-C4D4-9FFD19DD41F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323655" y="-240901"/>
                  <a:ext cx="914400" cy="914400"/>
                </a:xfrm>
                <a:prstGeom prst="rect">
                  <a:avLst/>
                </a:prstGeom>
              </p:spPr>
            </p:pic>
            <p:sp>
              <p:nvSpPr>
                <p:cNvPr id="9" name="TextBox 8">
                  <a:extLst>
                    <a:ext uri="{FF2B5EF4-FFF2-40B4-BE49-F238E27FC236}">
                      <a16:creationId xmlns:a16="http://schemas.microsoft.com/office/drawing/2014/main" id="{25FF370E-1482-988D-805B-D2CD335DE7AD}"/>
                    </a:ext>
                  </a:extLst>
                </p:cNvPr>
                <p:cNvSpPr txBox="1"/>
                <p:nvPr/>
              </p:nvSpPr>
              <p:spPr>
                <a:xfrm>
                  <a:off x="952219" y="1581567"/>
                  <a:ext cx="2290563" cy="461665"/>
                </a:xfrm>
                <a:prstGeom prst="rect">
                  <a:avLst/>
                </a:prstGeom>
                <a:noFill/>
              </p:spPr>
              <p:txBody>
                <a:bodyPr wrap="none" rtlCol="0">
                  <a:spAutoFit/>
                </a:bodyPr>
                <a:lstStyle/>
                <a:p>
                  <a:r>
                    <a:rPr lang="en-GB" sz="2400" b="1" dirty="0"/>
                    <a:t>INCREMENTAL</a:t>
                  </a:r>
                </a:p>
              </p:txBody>
            </p:sp>
            <p:pic>
              <p:nvPicPr>
                <p:cNvPr id="10" name="Graphic 9" descr="Badge 3 outline">
                  <a:extLst>
                    <a:ext uri="{FF2B5EF4-FFF2-40B4-BE49-F238E27FC236}">
                      <a16:creationId xmlns:a16="http://schemas.microsoft.com/office/drawing/2014/main" id="{9924CF6C-ADAA-39C0-58B4-6BAF2634D5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206" y="1355199"/>
                  <a:ext cx="914400" cy="914400"/>
                </a:xfrm>
                <a:prstGeom prst="rect">
                  <a:avLst/>
                </a:prstGeom>
              </p:spPr>
            </p:pic>
          </p:grpSp>
          <p:sp>
            <p:nvSpPr>
              <p:cNvPr id="12" name="TextBox 11">
                <a:extLst>
                  <a:ext uri="{FF2B5EF4-FFF2-40B4-BE49-F238E27FC236}">
                    <a16:creationId xmlns:a16="http://schemas.microsoft.com/office/drawing/2014/main" id="{57ED0127-BFA6-7D10-D07A-7652274789C4}"/>
                  </a:ext>
                </a:extLst>
              </p:cNvPr>
              <p:cNvSpPr txBox="1"/>
              <p:nvPr/>
            </p:nvSpPr>
            <p:spPr>
              <a:xfrm>
                <a:off x="3249815" y="-1335114"/>
                <a:ext cx="5658408" cy="369332"/>
              </a:xfrm>
              <a:prstGeom prst="rect">
                <a:avLst/>
              </a:prstGeom>
              <a:noFill/>
            </p:spPr>
            <p:txBody>
              <a:bodyPr wrap="non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changes in response to something expected to happen.</a:t>
                </a:r>
                <a:endParaRPr lang="en-GB" dirty="0"/>
              </a:p>
            </p:txBody>
          </p:sp>
          <p:sp>
            <p:nvSpPr>
              <p:cNvPr id="13" name="TextBox 12">
                <a:extLst>
                  <a:ext uri="{FF2B5EF4-FFF2-40B4-BE49-F238E27FC236}">
                    <a16:creationId xmlns:a16="http://schemas.microsoft.com/office/drawing/2014/main" id="{CE27353B-A717-18DA-0CEA-9E3611526DEE}"/>
                  </a:ext>
                </a:extLst>
              </p:cNvPr>
              <p:cNvSpPr txBox="1"/>
              <p:nvPr/>
            </p:nvSpPr>
            <p:spPr>
              <a:xfrm>
                <a:off x="3756489" y="31633"/>
                <a:ext cx="6317820" cy="369332"/>
              </a:xfrm>
              <a:prstGeom prst="rect">
                <a:avLst/>
              </a:prstGeom>
              <a:noFill/>
            </p:spPr>
            <p:txBody>
              <a:bodyPr wrap="non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changes in response to an event that impacts the organisation</a:t>
                </a:r>
                <a:endParaRPr lang="en-GB" dirty="0"/>
              </a:p>
            </p:txBody>
          </p:sp>
          <p:sp>
            <p:nvSpPr>
              <p:cNvPr id="14" name="TextBox 13">
                <a:extLst>
                  <a:ext uri="{FF2B5EF4-FFF2-40B4-BE49-F238E27FC236}">
                    <a16:creationId xmlns:a16="http://schemas.microsoft.com/office/drawing/2014/main" id="{8B9C128E-32C5-F104-FC69-6C4A483371B6}"/>
                  </a:ext>
                </a:extLst>
              </p:cNvPr>
              <p:cNvSpPr txBox="1"/>
              <p:nvPr/>
            </p:nvSpPr>
            <p:spPr>
              <a:xfrm>
                <a:off x="3064897" y="1613082"/>
                <a:ext cx="8825753" cy="646331"/>
              </a:xfrm>
              <a:prstGeom prst="rect">
                <a:avLst/>
              </a:prstGeom>
              <a:noFill/>
            </p:spPr>
            <p:txBody>
              <a:bodyPr wrap="squar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series of changes, usually at a micro level that adds up to a wider </a:t>
                </a:r>
              </a:p>
              <a:p>
                <a:r>
                  <a:rPr lang="en-GB" sz="1800" dirty="0">
                    <a:effectLst/>
                    <a:latin typeface="Aptos" panose="020B0004020202020204" pitchFamily="34" charset="0"/>
                    <a:ea typeface="DengXian" panose="02010600030101010101" pitchFamily="2" charset="-122"/>
                    <a:cs typeface="Arial" panose="020B0604020202020204" pitchFamily="34" charset="0"/>
                  </a:rPr>
                  <a:t>overall changes</a:t>
                </a:r>
                <a:endParaRPr lang="en-GB" dirty="0"/>
              </a:p>
            </p:txBody>
          </p:sp>
        </p:grpSp>
        <p:sp>
          <p:nvSpPr>
            <p:cNvPr id="17" name="TextBox 16">
              <a:extLst>
                <a:ext uri="{FF2B5EF4-FFF2-40B4-BE49-F238E27FC236}">
                  <a16:creationId xmlns:a16="http://schemas.microsoft.com/office/drawing/2014/main" id="{9F59CCA5-1A2E-805F-E649-AF33DF48A77A}"/>
                </a:ext>
              </a:extLst>
            </p:cNvPr>
            <p:cNvSpPr txBox="1"/>
            <p:nvPr/>
          </p:nvSpPr>
          <p:spPr>
            <a:xfrm>
              <a:off x="9704628" y="2977916"/>
              <a:ext cx="1748171" cy="461665"/>
            </a:xfrm>
            <a:prstGeom prst="rect">
              <a:avLst/>
            </a:prstGeom>
            <a:noFill/>
          </p:spPr>
          <p:txBody>
            <a:bodyPr wrap="none" rtlCol="0">
              <a:spAutoFit/>
            </a:bodyPr>
            <a:lstStyle/>
            <a:p>
              <a:r>
                <a:rPr lang="en-GB" sz="2400" b="1" dirty="0"/>
                <a:t>STRATEGIC</a:t>
              </a:r>
            </a:p>
          </p:txBody>
        </p:sp>
        <p:sp>
          <p:nvSpPr>
            <p:cNvPr id="18" name="TextBox 17">
              <a:extLst>
                <a:ext uri="{FF2B5EF4-FFF2-40B4-BE49-F238E27FC236}">
                  <a16:creationId xmlns:a16="http://schemas.microsoft.com/office/drawing/2014/main" id="{FE82FFDE-CCFF-7EB0-ADA1-67344848EE7E}"/>
                </a:ext>
              </a:extLst>
            </p:cNvPr>
            <p:cNvSpPr txBox="1"/>
            <p:nvPr/>
          </p:nvSpPr>
          <p:spPr>
            <a:xfrm>
              <a:off x="3477477" y="3018076"/>
              <a:ext cx="6311536" cy="646331"/>
            </a:xfrm>
            <a:prstGeom prst="rect">
              <a:avLst/>
            </a:prstGeom>
            <a:noFill/>
          </p:spPr>
          <p:txBody>
            <a:bodyPr wrap="non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changes are made at and filtered down from a higher level and</a:t>
              </a:r>
            </a:p>
            <a:p>
              <a:r>
                <a:rPr lang="en-GB" sz="1800" dirty="0">
                  <a:effectLst/>
                  <a:latin typeface="Aptos" panose="020B0004020202020204" pitchFamily="34" charset="0"/>
                  <a:ea typeface="DengXian" panose="02010600030101010101" pitchFamily="2" charset="-122"/>
                  <a:cs typeface="Arial" panose="020B0604020202020204" pitchFamily="34" charset="0"/>
                </a:rPr>
                <a:t> impact the whole organisation</a:t>
              </a:r>
              <a:endParaRPr lang="en-GB" dirty="0"/>
            </a:p>
          </p:txBody>
        </p:sp>
        <p:pic>
          <p:nvPicPr>
            <p:cNvPr id="19" name="Graphic 18" descr="Badge 4 outline">
              <a:extLst>
                <a:ext uri="{FF2B5EF4-FFF2-40B4-BE49-F238E27FC236}">
                  <a16:creationId xmlns:a16="http://schemas.microsoft.com/office/drawing/2014/main" id="{5CA355CE-5C95-46AB-8688-5F8C96D73C6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298108" y="2710308"/>
              <a:ext cx="914400" cy="914400"/>
            </a:xfrm>
            <a:prstGeom prst="rect">
              <a:avLst/>
            </a:prstGeom>
          </p:spPr>
        </p:pic>
      </p:grpSp>
      <p:pic>
        <p:nvPicPr>
          <p:cNvPr id="21" name="Picture 20" descr="A robot with a large head&#10;&#10;Description automatically generated with medium confidence">
            <a:extLst>
              <a:ext uri="{FF2B5EF4-FFF2-40B4-BE49-F238E27FC236}">
                <a16:creationId xmlns:a16="http://schemas.microsoft.com/office/drawing/2014/main" id="{3AF965B8-EDB5-75D6-7E88-240A751C8283}"/>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8816114" y="157876"/>
            <a:ext cx="3309735" cy="1654869"/>
          </a:xfrm>
          <a:prstGeom prst="rect">
            <a:avLst/>
          </a:prstGeom>
        </p:spPr>
      </p:pic>
      <p:pic>
        <p:nvPicPr>
          <p:cNvPr id="22" name="Picture 21" descr="A room with beds and a large window&#10;&#10;Description automatically generated with medium confidence">
            <a:extLst>
              <a:ext uri="{FF2B5EF4-FFF2-40B4-BE49-F238E27FC236}">
                <a16:creationId xmlns:a16="http://schemas.microsoft.com/office/drawing/2014/main" id="{F67A4F46-241D-FFA8-B407-B130B8E39078}"/>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930688" y="1482772"/>
            <a:ext cx="2803505" cy="1869003"/>
          </a:xfrm>
          <a:prstGeom prst="rect">
            <a:avLst/>
          </a:prstGeom>
        </p:spPr>
      </p:pic>
      <p:pic>
        <p:nvPicPr>
          <p:cNvPr id="23" name="Picture 22" descr="A person writing on a clipboard&#10;&#10;Description automatically generated">
            <a:extLst>
              <a:ext uri="{FF2B5EF4-FFF2-40B4-BE49-F238E27FC236}">
                <a16:creationId xmlns:a16="http://schemas.microsoft.com/office/drawing/2014/main" id="{15D36CEB-7BB8-41E5-16BE-0B17D4DC4E31}"/>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465548" y="3197898"/>
            <a:ext cx="2618014" cy="1571297"/>
          </a:xfrm>
          <a:prstGeom prst="rect">
            <a:avLst/>
          </a:prstGeom>
        </p:spPr>
      </p:pic>
      <p:pic>
        <p:nvPicPr>
          <p:cNvPr id="24" name="Picture 23" descr="A close-up of a medical brochure&#10;&#10;Description automatically generated">
            <a:extLst>
              <a:ext uri="{FF2B5EF4-FFF2-40B4-BE49-F238E27FC236}">
                <a16:creationId xmlns:a16="http://schemas.microsoft.com/office/drawing/2014/main" id="{8728E072-C7BA-FA54-ABE7-0E256955F13C}"/>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18"/>
              </a:ext>
            </a:extLst>
          </a:blip>
          <a:stretch>
            <a:fillRect/>
          </a:stretch>
        </p:blipFill>
        <p:spPr>
          <a:xfrm>
            <a:off x="847089" y="4391234"/>
            <a:ext cx="2567472" cy="1713788"/>
          </a:xfrm>
          <a:prstGeom prst="rect">
            <a:avLst/>
          </a:prstGeom>
        </p:spPr>
      </p:pic>
      <p:sp>
        <p:nvSpPr>
          <p:cNvPr id="25" name="Title 1">
            <a:extLst>
              <a:ext uri="{FF2B5EF4-FFF2-40B4-BE49-F238E27FC236}">
                <a16:creationId xmlns:a16="http://schemas.microsoft.com/office/drawing/2014/main" id="{9710303A-D7AB-15D7-DBE0-9C65A8F9CE7D}"/>
              </a:ext>
            </a:extLst>
          </p:cNvPr>
          <p:cNvSpPr txBox="1">
            <a:spLocks/>
          </p:cNvSpPr>
          <p:nvPr/>
        </p:nvSpPr>
        <p:spPr>
          <a:xfrm>
            <a:off x="0" y="0"/>
            <a:ext cx="2954215" cy="585627"/>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t>From last week</a:t>
            </a:r>
          </a:p>
        </p:txBody>
      </p:sp>
    </p:spTree>
    <p:extLst>
      <p:ext uri="{BB962C8B-B14F-4D97-AF65-F5344CB8AC3E}">
        <p14:creationId xmlns:p14="http://schemas.microsoft.com/office/powerpoint/2010/main" val="1036596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9F1900-A7DD-2F32-6947-4672E9A50022}"/>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28277645-549A-30D3-51D5-486429797DF1}"/>
              </a:ext>
            </a:extLst>
          </p:cNvPr>
          <p:cNvSpPr>
            <a:spLocks noGrp="1"/>
          </p:cNvSpPr>
          <p:nvPr>
            <p:ph type="sldNum" sz="quarter" idx="12"/>
          </p:nvPr>
        </p:nvSpPr>
        <p:spPr/>
        <p:txBody>
          <a:bodyPr/>
          <a:lstStyle/>
          <a:p>
            <a:fld id="{78BACAED-FADA-4684-8FC0-4F7FFD694767}" type="slidenum">
              <a:rPr lang="en-GB" smtClean="0"/>
              <a:t>4</a:t>
            </a:fld>
            <a:endParaRPr lang="en-GB"/>
          </a:p>
        </p:txBody>
      </p:sp>
      <p:sp>
        <p:nvSpPr>
          <p:cNvPr id="5" name="TextBox 4">
            <a:extLst>
              <a:ext uri="{FF2B5EF4-FFF2-40B4-BE49-F238E27FC236}">
                <a16:creationId xmlns:a16="http://schemas.microsoft.com/office/drawing/2014/main" id="{5BB36F23-2E4C-47D6-64C9-98637554A0A3}"/>
              </a:ext>
            </a:extLst>
          </p:cNvPr>
          <p:cNvSpPr txBox="1"/>
          <p:nvPr/>
        </p:nvSpPr>
        <p:spPr>
          <a:xfrm>
            <a:off x="1676" y="885483"/>
            <a:ext cx="6921638" cy="523220"/>
          </a:xfrm>
          <a:prstGeom prst="rect">
            <a:avLst/>
          </a:prstGeom>
          <a:noFill/>
        </p:spPr>
        <p:txBody>
          <a:bodyPr wrap="square">
            <a:spAutoFit/>
          </a:bodyPr>
          <a:lstStyle/>
          <a:p>
            <a:pPr lvl="0"/>
            <a:r>
              <a:rPr lang="en-GB" sz="2800" b="1" dirty="0"/>
              <a:t>The ADKAR Change Management Model</a:t>
            </a:r>
            <a:endParaRPr lang="en-US" sz="2800" b="1" dirty="0"/>
          </a:p>
        </p:txBody>
      </p:sp>
      <p:sp>
        <p:nvSpPr>
          <p:cNvPr id="6" name="Title 1">
            <a:extLst>
              <a:ext uri="{FF2B5EF4-FFF2-40B4-BE49-F238E27FC236}">
                <a16:creationId xmlns:a16="http://schemas.microsoft.com/office/drawing/2014/main" id="{CDD0F10F-C3E3-1A5D-8597-74127813FCDB}"/>
              </a:ext>
            </a:extLst>
          </p:cNvPr>
          <p:cNvSpPr txBox="1">
            <a:spLocks/>
          </p:cNvSpPr>
          <p:nvPr/>
        </p:nvSpPr>
        <p:spPr>
          <a:xfrm>
            <a:off x="0" y="0"/>
            <a:ext cx="2954215" cy="585627"/>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t>From last week</a:t>
            </a:r>
            <a:endParaRPr lang="en-GB" sz="3600" b="1" dirty="0"/>
          </a:p>
        </p:txBody>
      </p:sp>
      <p:sp>
        <p:nvSpPr>
          <p:cNvPr id="7" name="Title 1">
            <a:extLst>
              <a:ext uri="{FF2B5EF4-FFF2-40B4-BE49-F238E27FC236}">
                <a16:creationId xmlns:a16="http://schemas.microsoft.com/office/drawing/2014/main" id="{594D5ABF-9CD7-587F-2FA1-880A1BE2DB33}"/>
              </a:ext>
            </a:extLst>
          </p:cNvPr>
          <p:cNvSpPr txBox="1">
            <a:spLocks/>
          </p:cNvSpPr>
          <p:nvPr/>
        </p:nvSpPr>
        <p:spPr>
          <a:xfrm>
            <a:off x="4109775" y="53064"/>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pic>
        <p:nvPicPr>
          <p:cNvPr id="8" name="Picture 7" descr="A diagram of a method&#10;&#10;Description automatically generated with medium confidence">
            <a:extLst>
              <a:ext uri="{FF2B5EF4-FFF2-40B4-BE49-F238E27FC236}">
                <a16:creationId xmlns:a16="http://schemas.microsoft.com/office/drawing/2014/main" id="{3BBD5552-4155-542C-F26A-3B1C402C62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393" t="17828" r="5617" b="5618"/>
          <a:stretch/>
        </p:blipFill>
        <p:spPr>
          <a:xfrm>
            <a:off x="1397398" y="1526824"/>
            <a:ext cx="9397203" cy="4547320"/>
          </a:xfrm>
          <a:prstGeom prst="rect">
            <a:avLst/>
          </a:prstGeom>
        </p:spPr>
      </p:pic>
      <p:pic>
        <p:nvPicPr>
          <p:cNvPr id="9" name="Picture 8" descr="A black and yellow logo&#10;&#10;Description automatically generated">
            <a:extLst>
              <a:ext uri="{FF2B5EF4-FFF2-40B4-BE49-F238E27FC236}">
                <a16:creationId xmlns:a16="http://schemas.microsoft.com/office/drawing/2014/main" id="{083E6D14-204A-AA5E-5679-24BED5CF5F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104562"/>
            <a:ext cx="1356188" cy="753438"/>
          </a:xfrm>
          <a:prstGeom prst="rect">
            <a:avLst/>
          </a:prstGeom>
        </p:spPr>
      </p:pic>
    </p:spTree>
    <p:extLst>
      <p:ext uri="{BB962C8B-B14F-4D97-AF65-F5344CB8AC3E}">
        <p14:creationId xmlns:p14="http://schemas.microsoft.com/office/powerpoint/2010/main" val="2454505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6F10DC8-93D0-9E94-EA71-0218A03969C1}"/>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7450C731-AF2C-EB08-E99A-F17E4C10BAC4}"/>
              </a:ext>
            </a:extLst>
          </p:cNvPr>
          <p:cNvSpPr>
            <a:spLocks noGrp="1"/>
          </p:cNvSpPr>
          <p:nvPr>
            <p:ph type="sldNum" sz="quarter" idx="12"/>
          </p:nvPr>
        </p:nvSpPr>
        <p:spPr/>
        <p:txBody>
          <a:bodyPr/>
          <a:lstStyle/>
          <a:p>
            <a:fld id="{78BACAED-FADA-4684-8FC0-4F7FFD694767}" type="slidenum">
              <a:rPr lang="en-GB" smtClean="0"/>
              <a:t>5</a:t>
            </a:fld>
            <a:endParaRPr lang="en-GB"/>
          </a:p>
        </p:txBody>
      </p:sp>
      <p:sp>
        <p:nvSpPr>
          <p:cNvPr id="5" name="TextBox 4">
            <a:extLst>
              <a:ext uri="{FF2B5EF4-FFF2-40B4-BE49-F238E27FC236}">
                <a16:creationId xmlns:a16="http://schemas.microsoft.com/office/drawing/2014/main" id="{9A425BE1-412C-B46C-C314-16890700A39B}"/>
              </a:ext>
            </a:extLst>
          </p:cNvPr>
          <p:cNvSpPr txBox="1"/>
          <p:nvPr/>
        </p:nvSpPr>
        <p:spPr>
          <a:xfrm>
            <a:off x="678095" y="746090"/>
            <a:ext cx="6094324" cy="523220"/>
          </a:xfrm>
          <a:prstGeom prst="rect">
            <a:avLst/>
          </a:prstGeom>
          <a:noFill/>
        </p:spPr>
        <p:txBody>
          <a:bodyPr wrap="square">
            <a:spAutoFit/>
          </a:bodyPr>
          <a:lstStyle/>
          <a:p>
            <a:pPr lvl="0"/>
            <a:r>
              <a:rPr lang="en-GB" sz="2800" b="1" dirty="0"/>
              <a:t>The McKinsey 7-S Change Model</a:t>
            </a:r>
            <a:endParaRPr lang="en-US" sz="2800" b="1" dirty="0"/>
          </a:p>
        </p:txBody>
      </p:sp>
      <p:sp>
        <p:nvSpPr>
          <p:cNvPr id="6" name="Title 1">
            <a:extLst>
              <a:ext uri="{FF2B5EF4-FFF2-40B4-BE49-F238E27FC236}">
                <a16:creationId xmlns:a16="http://schemas.microsoft.com/office/drawing/2014/main" id="{3C6BAA6E-731C-7D9D-FC91-FE95BA9171F9}"/>
              </a:ext>
            </a:extLst>
          </p:cNvPr>
          <p:cNvSpPr txBox="1">
            <a:spLocks/>
          </p:cNvSpPr>
          <p:nvPr/>
        </p:nvSpPr>
        <p:spPr>
          <a:xfrm>
            <a:off x="0" y="0"/>
            <a:ext cx="2954215" cy="585627"/>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t>From last week</a:t>
            </a:r>
            <a:endParaRPr lang="en-GB" sz="3600" b="1" dirty="0"/>
          </a:p>
        </p:txBody>
      </p:sp>
      <p:sp>
        <p:nvSpPr>
          <p:cNvPr id="7" name="Title 1">
            <a:extLst>
              <a:ext uri="{FF2B5EF4-FFF2-40B4-BE49-F238E27FC236}">
                <a16:creationId xmlns:a16="http://schemas.microsoft.com/office/drawing/2014/main" id="{493C831F-8D65-203D-161F-F279A2E5D572}"/>
              </a:ext>
            </a:extLst>
          </p:cNvPr>
          <p:cNvSpPr txBox="1">
            <a:spLocks/>
          </p:cNvSpPr>
          <p:nvPr/>
        </p:nvSpPr>
        <p:spPr>
          <a:xfrm>
            <a:off x="4109775" y="53064"/>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pic>
        <p:nvPicPr>
          <p:cNvPr id="8" name="Picture 7" descr="A black and yellow logo&#10;&#10;Description automatically generated">
            <a:extLst>
              <a:ext uri="{FF2B5EF4-FFF2-40B4-BE49-F238E27FC236}">
                <a16:creationId xmlns:a16="http://schemas.microsoft.com/office/drawing/2014/main" id="{F20F339B-4720-A405-7741-A803D0C77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04562"/>
            <a:ext cx="1356188" cy="753438"/>
          </a:xfrm>
          <a:prstGeom prst="rect">
            <a:avLst/>
          </a:prstGeom>
        </p:spPr>
      </p:pic>
      <p:pic>
        <p:nvPicPr>
          <p:cNvPr id="9" name="Picture 8" descr="A diagram of a diagram&#10;&#10;Description automatically generated">
            <a:extLst>
              <a:ext uri="{FF2B5EF4-FFF2-40B4-BE49-F238E27FC236}">
                <a16:creationId xmlns:a16="http://schemas.microsoft.com/office/drawing/2014/main" id="{7CC76DBD-C3FD-A85A-CEDD-C5253BC78E3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521" t="17697" r="16129" b="13207"/>
          <a:stretch/>
        </p:blipFill>
        <p:spPr>
          <a:xfrm>
            <a:off x="7268158" y="1162919"/>
            <a:ext cx="4883649" cy="4936964"/>
          </a:xfrm>
          <a:prstGeom prst="rect">
            <a:avLst/>
          </a:prstGeom>
        </p:spPr>
      </p:pic>
      <p:sp>
        <p:nvSpPr>
          <p:cNvPr id="11" name="TextBox 10">
            <a:extLst>
              <a:ext uri="{FF2B5EF4-FFF2-40B4-BE49-F238E27FC236}">
                <a16:creationId xmlns:a16="http://schemas.microsoft.com/office/drawing/2014/main" id="{5219E678-CA92-311E-D216-9FCFF0028A40}"/>
              </a:ext>
            </a:extLst>
          </p:cNvPr>
          <p:cNvSpPr txBox="1"/>
          <p:nvPr/>
        </p:nvSpPr>
        <p:spPr>
          <a:xfrm>
            <a:off x="40193" y="1361166"/>
            <a:ext cx="7227965" cy="4659865"/>
          </a:xfrm>
          <a:prstGeom prst="rect">
            <a:avLst/>
          </a:prstGeom>
          <a:noFill/>
        </p:spPr>
        <p:txBody>
          <a:bodyPr wrap="square">
            <a:spAutoFit/>
          </a:bodyPr>
          <a:lstStyle/>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Strategy</a:t>
            </a:r>
            <a:r>
              <a:rPr lang="en-GB" sz="1400" kern="100" dirty="0">
                <a:effectLst/>
                <a:latin typeface="Aptos" panose="020B0004020202020204" pitchFamily="34" charset="0"/>
                <a:ea typeface="DengXian" panose="02010600030101010101" pitchFamily="2" charset="-122"/>
                <a:cs typeface="Arial" panose="020B0604020202020204" pitchFamily="34" charset="0"/>
              </a:rPr>
              <a:t>: Define the healthcare organisation's strategy for achieving change, such as improving patient care, reducing costs, or adopting new technology.</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Structure</a:t>
            </a:r>
            <a:r>
              <a:rPr lang="en-GB" sz="1400" kern="100" dirty="0">
                <a:effectLst/>
                <a:latin typeface="Aptos" panose="020B0004020202020204" pitchFamily="34" charset="0"/>
                <a:ea typeface="DengXian" panose="02010600030101010101" pitchFamily="2" charset="-122"/>
                <a:cs typeface="Arial" panose="020B0604020202020204" pitchFamily="34" charset="0"/>
              </a:rPr>
              <a:t>: Analyse the organisational structure, ensuring it supports the strategy, such as re-aligning departments or roles to better deliver healthcare services.</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Systems</a:t>
            </a:r>
            <a:r>
              <a:rPr lang="en-GB" sz="1400" kern="100" dirty="0">
                <a:effectLst/>
                <a:latin typeface="Aptos" panose="020B0004020202020204" pitchFamily="34" charset="0"/>
                <a:ea typeface="DengXian" panose="02010600030101010101" pitchFamily="2" charset="-122"/>
                <a:cs typeface="Arial" panose="020B0604020202020204" pitchFamily="34" charset="0"/>
              </a:rPr>
              <a:t>: Assess and improve healthcare systems (e.g., electronic health records, patient management systems) to ensure they support the overall change process.</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Shared Values</a:t>
            </a:r>
            <a:r>
              <a:rPr lang="en-GB" sz="1400" kern="100" dirty="0">
                <a:effectLst/>
                <a:latin typeface="Aptos" panose="020B0004020202020204" pitchFamily="34" charset="0"/>
                <a:ea typeface="DengXian" panose="02010600030101010101" pitchFamily="2" charset="-122"/>
                <a:cs typeface="Arial" panose="020B0604020202020204" pitchFamily="34" charset="0"/>
              </a:rPr>
              <a:t>: Align the core values of the organisation (e.g., patient-centred care, quality) with the change effort to ensure all employees are motivated and focused on common goals.</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Style</a:t>
            </a:r>
            <a:r>
              <a:rPr lang="en-GB" sz="1400" kern="100" dirty="0">
                <a:effectLst/>
                <a:latin typeface="Aptos" panose="020B0004020202020204" pitchFamily="34" charset="0"/>
                <a:ea typeface="DengXian" panose="02010600030101010101" pitchFamily="2" charset="-122"/>
                <a:cs typeface="Arial" panose="020B0604020202020204" pitchFamily="34" charset="0"/>
              </a:rPr>
              <a:t>: Focus on leadership and management styles. Leaders must actively support change by engaging staff, fostering collaboration, and being role models for new behaviours.</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Staff</a:t>
            </a:r>
            <a:r>
              <a:rPr lang="en-GB" sz="1400" kern="100" dirty="0">
                <a:effectLst/>
                <a:latin typeface="Aptos" panose="020B0004020202020204" pitchFamily="34" charset="0"/>
                <a:ea typeface="DengXian" panose="02010600030101010101" pitchFamily="2" charset="-122"/>
                <a:cs typeface="Arial" panose="020B0604020202020204" pitchFamily="34" charset="0"/>
              </a:rPr>
              <a:t>: Ensure that healthcare staff have the right skills, training, and staffing levels to implement and sustain the change effectively.</a:t>
            </a:r>
          </a:p>
          <a:p>
            <a:pPr marL="342900" lvl="0" indent="-342900" algn="just">
              <a:lnSpc>
                <a:spcPct val="115000"/>
              </a:lnSpc>
              <a:spcAft>
                <a:spcPts val="800"/>
              </a:spcAft>
              <a:buFont typeface="+mj-lt"/>
              <a:buAutoNum type="arabicPeriod"/>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Skills</a:t>
            </a:r>
            <a:r>
              <a:rPr lang="en-GB" sz="1400" kern="100" dirty="0">
                <a:effectLst/>
                <a:latin typeface="Aptos" panose="020B0004020202020204" pitchFamily="34" charset="0"/>
                <a:ea typeface="DengXian" panose="02010600030101010101" pitchFamily="2" charset="-122"/>
                <a:cs typeface="Arial" panose="020B0604020202020204" pitchFamily="34" charset="0"/>
              </a:rPr>
              <a:t>: Build and develop the necessary skills within the workforce, especially in new technologies or processes, so they can perform at their best under the new system.</a:t>
            </a:r>
          </a:p>
        </p:txBody>
      </p:sp>
    </p:spTree>
    <p:extLst>
      <p:ext uri="{BB962C8B-B14F-4D97-AF65-F5344CB8AC3E}">
        <p14:creationId xmlns:p14="http://schemas.microsoft.com/office/powerpoint/2010/main" val="1826075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9BB6B7F-26AB-761D-9540-BD43102F4FB1}"/>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77304011-2D26-3ED7-DDE1-D3A03CCE25F2}"/>
              </a:ext>
            </a:extLst>
          </p:cNvPr>
          <p:cNvSpPr>
            <a:spLocks noGrp="1"/>
          </p:cNvSpPr>
          <p:nvPr>
            <p:ph type="sldNum" sz="quarter" idx="12"/>
          </p:nvPr>
        </p:nvSpPr>
        <p:spPr/>
        <p:txBody>
          <a:bodyPr/>
          <a:lstStyle/>
          <a:p>
            <a:fld id="{78BACAED-FADA-4684-8FC0-4F7FFD694767}" type="slidenum">
              <a:rPr lang="en-GB" smtClean="0"/>
              <a:t>6</a:t>
            </a:fld>
            <a:endParaRPr lang="en-GB"/>
          </a:p>
        </p:txBody>
      </p:sp>
      <p:sp>
        <p:nvSpPr>
          <p:cNvPr id="4" name="Title 1">
            <a:extLst>
              <a:ext uri="{FF2B5EF4-FFF2-40B4-BE49-F238E27FC236}">
                <a16:creationId xmlns:a16="http://schemas.microsoft.com/office/drawing/2014/main" id="{97CAA4B2-69BE-7137-2A88-68A0FB63EF70}"/>
              </a:ext>
            </a:extLst>
          </p:cNvPr>
          <p:cNvSpPr txBox="1">
            <a:spLocks/>
          </p:cNvSpPr>
          <p:nvPr/>
        </p:nvSpPr>
        <p:spPr>
          <a:xfrm>
            <a:off x="0" y="0"/>
            <a:ext cx="2954215" cy="585627"/>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t>From last week</a:t>
            </a:r>
            <a:endParaRPr lang="en-GB" sz="3600" b="1" dirty="0"/>
          </a:p>
        </p:txBody>
      </p:sp>
      <p:sp>
        <p:nvSpPr>
          <p:cNvPr id="5" name="Title 1">
            <a:extLst>
              <a:ext uri="{FF2B5EF4-FFF2-40B4-BE49-F238E27FC236}">
                <a16:creationId xmlns:a16="http://schemas.microsoft.com/office/drawing/2014/main" id="{AD02FDBA-AEB5-A143-FCA8-EF4B35D76FE0}"/>
              </a:ext>
            </a:extLst>
          </p:cNvPr>
          <p:cNvSpPr txBox="1">
            <a:spLocks/>
          </p:cNvSpPr>
          <p:nvPr/>
        </p:nvSpPr>
        <p:spPr>
          <a:xfrm>
            <a:off x="4109775" y="53064"/>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pic>
        <p:nvPicPr>
          <p:cNvPr id="6" name="Picture 5" descr="A black and yellow logo&#10;&#10;Description automatically generated">
            <a:extLst>
              <a:ext uri="{FF2B5EF4-FFF2-40B4-BE49-F238E27FC236}">
                <a16:creationId xmlns:a16="http://schemas.microsoft.com/office/drawing/2014/main" id="{77F4B116-A45D-BACD-401D-4B4F719ECA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104562"/>
            <a:ext cx="1356188" cy="753438"/>
          </a:xfrm>
          <a:prstGeom prst="rect">
            <a:avLst/>
          </a:prstGeom>
        </p:spPr>
      </p:pic>
      <p:pic>
        <p:nvPicPr>
          <p:cNvPr id="7" name="Picture 6" descr="A diagram of a diagram&#10;&#10;Description automatically generated with medium confidence">
            <a:extLst>
              <a:ext uri="{FF2B5EF4-FFF2-40B4-BE49-F238E27FC236}">
                <a16:creationId xmlns:a16="http://schemas.microsoft.com/office/drawing/2014/main" id="{34685277-22CA-546A-F99A-AEA8CC45EC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895181" y="585627"/>
            <a:ext cx="9234296" cy="5518935"/>
          </a:xfrm>
          <a:prstGeom prst="rect">
            <a:avLst/>
          </a:prstGeom>
        </p:spPr>
      </p:pic>
      <p:sp>
        <p:nvSpPr>
          <p:cNvPr id="9" name="TextBox 8">
            <a:extLst>
              <a:ext uri="{FF2B5EF4-FFF2-40B4-BE49-F238E27FC236}">
                <a16:creationId xmlns:a16="http://schemas.microsoft.com/office/drawing/2014/main" id="{DC7BEE34-3AA7-D6F0-32AF-A3102034D03D}"/>
              </a:ext>
            </a:extLst>
          </p:cNvPr>
          <p:cNvSpPr txBox="1"/>
          <p:nvPr/>
        </p:nvSpPr>
        <p:spPr>
          <a:xfrm>
            <a:off x="82898" y="1468289"/>
            <a:ext cx="5624565" cy="954107"/>
          </a:xfrm>
          <a:prstGeom prst="rect">
            <a:avLst/>
          </a:prstGeom>
          <a:noFill/>
        </p:spPr>
        <p:txBody>
          <a:bodyPr wrap="square">
            <a:spAutoFit/>
          </a:bodyPr>
          <a:lstStyle/>
          <a:p>
            <a:pPr lvl="0"/>
            <a:r>
              <a:rPr lang="en-GB" sz="2800" b="1" dirty="0"/>
              <a:t>The Kotter’s 8-steps Change Management Model </a:t>
            </a:r>
            <a:endParaRPr lang="en-US" sz="2800" b="1" dirty="0"/>
          </a:p>
        </p:txBody>
      </p:sp>
    </p:spTree>
    <p:extLst>
      <p:ext uri="{BB962C8B-B14F-4D97-AF65-F5344CB8AC3E}">
        <p14:creationId xmlns:p14="http://schemas.microsoft.com/office/powerpoint/2010/main" val="118317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E58DD-4B64-722D-5D63-0D6AA6BA24FE}"/>
              </a:ext>
            </a:extLst>
          </p:cNvPr>
          <p:cNvSpPr>
            <a:spLocks noGrp="1"/>
          </p:cNvSpPr>
          <p:nvPr>
            <p:ph type="ctrTitle"/>
          </p:nvPr>
        </p:nvSpPr>
        <p:spPr>
          <a:xfrm>
            <a:off x="0" y="0"/>
            <a:ext cx="2954215" cy="585627"/>
          </a:xfrm>
        </p:spPr>
        <p:txBody>
          <a:bodyPr>
            <a:normAutofit fontScale="90000"/>
          </a:bodyPr>
          <a:lstStyle/>
          <a:p>
            <a:pPr algn="l"/>
            <a:r>
              <a:rPr lang="en-GB" sz="3600" b="1" dirty="0"/>
              <a:t>From last week</a:t>
            </a:r>
          </a:p>
        </p:txBody>
      </p:sp>
      <p:sp>
        <p:nvSpPr>
          <p:cNvPr id="4" name="Title 1">
            <a:extLst>
              <a:ext uri="{FF2B5EF4-FFF2-40B4-BE49-F238E27FC236}">
                <a16:creationId xmlns:a16="http://schemas.microsoft.com/office/drawing/2014/main" id="{D9841D70-C8D6-9225-8DD6-43A33907C79D}"/>
              </a:ext>
            </a:extLst>
          </p:cNvPr>
          <p:cNvSpPr txBox="1">
            <a:spLocks/>
          </p:cNvSpPr>
          <p:nvPr/>
        </p:nvSpPr>
        <p:spPr>
          <a:xfrm>
            <a:off x="3898760" y="75140"/>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graphicFrame>
        <p:nvGraphicFramePr>
          <p:cNvPr id="5" name="Content Placeholder 2">
            <a:extLst>
              <a:ext uri="{FF2B5EF4-FFF2-40B4-BE49-F238E27FC236}">
                <a16:creationId xmlns:a16="http://schemas.microsoft.com/office/drawing/2014/main" id="{E62EBFAB-A88D-A409-E163-83B6BBA9F04B}"/>
              </a:ext>
            </a:extLst>
          </p:cNvPr>
          <p:cNvGraphicFramePr>
            <a:graphicFrameLocks/>
          </p:cNvGraphicFramePr>
          <p:nvPr>
            <p:extLst>
              <p:ext uri="{D42A27DB-BD31-4B8C-83A1-F6EECF244321}">
                <p14:modId xmlns:p14="http://schemas.microsoft.com/office/powerpoint/2010/main" val="4274622747"/>
              </p:ext>
            </p:extLst>
          </p:nvPr>
        </p:nvGraphicFramePr>
        <p:xfrm>
          <a:off x="2452526" y="702040"/>
          <a:ext cx="7286948"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lack and yellow logo&#10;&#10;Description automatically generated">
            <a:extLst>
              <a:ext uri="{FF2B5EF4-FFF2-40B4-BE49-F238E27FC236}">
                <a16:creationId xmlns:a16="http://schemas.microsoft.com/office/drawing/2014/main" id="{FE9BCAF5-9BCA-7EF0-1529-33BE9D7FF9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Footer Placeholder 6">
            <a:extLst>
              <a:ext uri="{FF2B5EF4-FFF2-40B4-BE49-F238E27FC236}">
                <a16:creationId xmlns:a16="http://schemas.microsoft.com/office/drawing/2014/main" id="{FC1EBD87-9390-3490-6CDB-8D955F1F977B}"/>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1D5D3FED-8567-9753-12DC-E85EC71A098A}"/>
              </a:ext>
            </a:extLst>
          </p:cNvPr>
          <p:cNvSpPr>
            <a:spLocks noGrp="1"/>
          </p:cNvSpPr>
          <p:nvPr>
            <p:ph type="sldNum" sz="quarter" idx="12"/>
          </p:nvPr>
        </p:nvSpPr>
        <p:spPr/>
        <p:txBody>
          <a:bodyPr/>
          <a:lstStyle/>
          <a:p>
            <a:fld id="{78BACAED-FADA-4684-8FC0-4F7FFD694767}" type="slidenum">
              <a:rPr lang="en-GB" smtClean="0"/>
              <a:t>7</a:t>
            </a:fld>
            <a:endParaRPr lang="en-GB"/>
          </a:p>
        </p:txBody>
      </p:sp>
      <p:pic>
        <p:nvPicPr>
          <p:cNvPr id="10" name="Graphic 9" descr="Checkmark outline">
            <a:extLst>
              <a:ext uri="{FF2B5EF4-FFF2-40B4-BE49-F238E27FC236}">
                <a16:creationId xmlns:a16="http://schemas.microsoft.com/office/drawing/2014/main" id="{4BCEB96A-7872-FD9E-CDA0-65BA9472444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3" y="1324936"/>
            <a:ext cx="732463" cy="732463"/>
          </a:xfrm>
          <a:prstGeom prst="rect">
            <a:avLst/>
          </a:prstGeom>
        </p:spPr>
      </p:pic>
      <p:pic>
        <p:nvPicPr>
          <p:cNvPr id="11" name="Graphic 10" descr="Checkmark outline">
            <a:extLst>
              <a:ext uri="{FF2B5EF4-FFF2-40B4-BE49-F238E27FC236}">
                <a16:creationId xmlns:a16="http://schemas.microsoft.com/office/drawing/2014/main" id="{47D1AAFD-D6D1-967C-9CDB-0D7C090958A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064245"/>
            <a:ext cx="732463" cy="732463"/>
          </a:xfrm>
          <a:prstGeom prst="rect">
            <a:avLst/>
          </a:prstGeom>
        </p:spPr>
      </p:pic>
      <p:pic>
        <p:nvPicPr>
          <p:cNvPr id="12" name="Graphic 11" descr="Checkmark outline">
            <a:extLst>
              <a:ext uri="{FF2B5EF4-FFF2-40B4-BE49-F238E27FC236}">
                <a16:creationId xmlns:a16="http://schemas.microsoft.com/office/drawing/2014/main" id="{8312258D-46A9-CD77-90FF-872230F4E2E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796708"/>
            <a:ext cx="732463" cy="732463"/>
          </a:xfrm>
          <a:prstGeom prst="rect">
            <a:avLst/>
          </a:prstGeom>
        </p:spPr>
      </p:pic>
    </p:spTree>
    <p:extLst>
      <p:ext uri="{BB962C8B-B14F-4D97-AF65-F5344CB8AC3E}">
        <p14:creationId xmlns:p14="http://schemas.microsoft.com/office/powerpoint/2010/main" val="4073857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9DB8-A11F-500A-1722-305B97B0FB5B}"/>
              </a:ext>
            </a:extLst>
          </p:cNvPr>
          <p:cNvSpPr>
            <a:spLocks noGrp="1"/>
          </p:cNvSpPr>
          <p:nvPr>
            <p:ph type="title"/>
          </p:nvPr>
        </p:nvSpPr>
        <p:spPr>
          <a:xfrm>
            <a:off x="24577" y="0"/>
            <a:ext cx="3814187" cy="818173"/>
          </a:xfrm>
        </p:spPr>
        <p:txBody>
          <a:bodyPr/>
          <a:lstStyle/>
          <a:p>
            <a:pPr algn="ctr"/>
            <a:r>
              <a:rPr lang="en-GB" b="1" dirty="0"/>
              <a:t>PDSA Cycle</a:t>
            </a:r>
          </a:p>
        </p:txBody>
      </p:sp>
      <p:sp>
        <p:nvSpPr>
          <p:cNvPr id="4" name="Footer Placeholder 3">
            <a:extLst>
              <a:ext uri="{FF2B5EF4-FFF2-40B4-BE49-F238E27FC236}">
                <a16:creationId xmlns:a16="http://schemas.microsoft.com/office/drawing/2014/main" id="{234E3103-A62D-7C68-972B-38D70F367DA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53AD633-9A27-61D0-B9B5-E0CB4BFC54F5}"/>
              </a:ext>
            </a:extLst>
          </p:cNvPr>
          <p:cNvSpPr>
            <a:spLocks noGrp="1"/>
          </p:cNvSpPr>
          <p:nvPr>
            <p:ph type="sldNum" sz="quarter" idx="12"/>
          </p:nvPr>
        </p:nvSpPr>
        <p:spPr/>
        <p:txBody>
          <a:bodyPr/>
          <a:lstStyle/>
          <a:p>
            <a:fld id="{78BACAED-FADA-4684-8FC0-4F7FFD694767}" type="slidenum">
              <a:rPr lang="en-GB" smtClean="0"/>
              <a:t>8</a:t>
            </a:fld>
            <a:endParaRPr lang="en-GB"/>
          </a:p>
        </p:txBody>
      </p:sp>
      <p:pic>
        <p:nvPicPr>
          <p:cNvPr id="9" name="Picture 8" descr="A diagram of pdca cycle&#10;&#10;AI-generated content may be incorrect.">
            <a:extLst>
              <a:ext uri="{FF2B5EF4-FFF2-40B4-BE49-F238E27FC236}">
                <a16:creationId xmlns:a16="http://schemas.microsoft.com/office/drawing/2014/main" id="{69DBF7D0-3A84-40FD-6BF3-F2E7850E98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13454" y="639183"/>
            <a:ext cx="5165091" cy="5104563"/>
          </a:xfrm>
          <a:prstGeom prst="rect">
            <a:avLst/>
          </a:prstGeom>
        </p:spPr>
      </p:pic>
      <p:pic>
        <p:nvPicPr>
          <p:cNvPr id="10" name="Picture 9" descr="A black and yellow logo&#10;&#10;Description automatically generated">
            <a:extLst>
              <a:ext uri="{FF2B5EF4-FFF2-40B4-BE49-F238E27FC236}">
                <a16:creationId xmlns:a16="http://schemas.microsoft.com/office/drawing/2014/main" id="{50042C2E-F741-6F1B-068D-78264CEE6E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14" name="Rectangle: Rounded Corners 13">
            <a:extLst>
              <a:ext uri="{FF2B5EF4-FFF2-40B4-BE49-F238E27FC236}">
                <a16:creationId xmlns:a16="http://schemas.microsoft.com/office/drawing/2014/main" id="{F872B290-DB04-0C89-4BA8-16078B7B60AD}"/>
              </a:ext>
            </a:extLst>
          </p:cNvPr>
          <p:cNvSpPr/>
          <p:nvPr/>
        </p:nvSpPr>
        <p:spPr>
          <a:xfrm>
            <a:off x="7541230" y="158055"/>
            <a:ext cx="3812570" cy="127646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6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r>
              <a:rPr lang="en-GB" sz="1600" dirty="0">
                <a:solidFill>
                  <a:schemeClr val="tx1"/>
                </a:solidFill>
                <a:effectLst/>
                <a:latin typeface="Aptos" panose="020B0004020202020204" pitchFamily="34" charset="0"/>
                <a:ea typeface="DengXian" panose="02010600030101010101" pitchFamily="2" charset="-122"/>
                <a:cs typeface="Arial" panose="020B0604020202020204" pitchFamily="34" charset="0"/>
              </a:rPr>
              <a:t>Identify a problem or area for improvement. </a:t>
            </a:r>
            <a:r>
              <a:rPr lang="en-GB" sz="16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Develop a plan that outlines the goals, resources, and processes for change.</a:t>
            </a:r>
          </a:p>
          <a:p>
            <a:pPr algn="ctr"/>
            <a:endParaRPr lang="en-GB" dirty="0">
              <a:solidFill>
                <a:schemeClr val="tx1"/>
              </a:solidFill>
            </a:endParaRPr>
          </a:p>
        </p:txBody>
      </p:sp>
      <p:sp>
        <p:nvSpPr>
          <p:cNvPr id="15" name="Rectangle: Rounded Corners 14">
            <a:extLst>
              <a:ext uri="{FF2B5EF4-FFF2-40B4-BE49-F238E27FC236}">
                <a16:creationId xmlns:a16="http://schemas.microsoft.com/office/drawing/2014/main" id="{2E6ED397-9AE8-445C-8CF3-57BBF5327893}"/>
              </a:ext>
            </a:extLst>
          </p:cNvPr>
          <p:cNvSpPr/>
          <p:nvPr/>
        </p:nvSpPr>
        <p:spPr>
          <a:xfrm>
            <a:off x="8153400" y="3736884"/>
            <a:ext cx="3544584" cy="111251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600" dirty="0">
              <a:solidFill>
                <a:schemeClr val="tx1"/>
              </a:solidFill>
            </a:endParaRPr>
          </a:p>
          <a:p>
            <a:pPr algn="just"/>
            <a:r>
              <a:rPr lang="en-GB" sz="1600" dirty="0">
                <a:solidFill>
                  <a:schemeClr val="tx1"/>
                </a:solidFill>
              </a:rPr>
              <a:t>Implement the planned changes on a small scale or in a controlled environment to test how the new process works in practice.</a:t>
            </a:r>
          </a:p>
          <a:p>
            <a:pPr algn="just"/>
            <a:endParaRPr lang="en-GB" sz="1600" dirty="0">
              <a:solidFill>
                <a:schemeClr val="tx1"/>
              </a:solidFill>
            </a:endParaRPr>
          </a:p>
        </p:txBody>
      </p:sp>
      <p:sp>
        <p:nvSpPr>
          <p:cNvPr id="16" name="Rectangle: Rounded Corners 15">
            <a:extLst>
              <a:ext uri="{FF2B5EF4-FFF2-40B4-BE49-F238E27FC236}">
                <a16:creationId xmlns:a16="http://schemas.microsoft.com/office/drawing/2014/main" id="{7CC471C3-1E48-457A-B951-0307F3E30300}"/>
              </a:ext>
            </a:extLst>
          </p:cNvPr>
          <p:cNvSpPr/>
          <p:nvPr/>
        </p:nvSpPr>
        <p:spPr>
          <a:xfrm>
            <a:off x="1568858" y="5060521"/>
            <a:ext cx="3544584" cy="100390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600" dirty="0">
              <a:solidFill>
                <a:schemeClr val="tx1"/>
              </a:solidFill>
            </a:endParaRPr>
          </a:p>
          <a:p>
            <a:pPr algn="just"/>
            <a:r>
              <a:rPr lang="en-GB" sz="1600" dirty="0">
                <a:solidFill>
                  <a:schemeClr val="tx1"/>
                </a:solidFill>
              </a:rPr>
              <a:t>Implement the planned changes on a small scale or in a controlled environment to test how the new process works in practice.</a:t>
            </a:r>
          </a:p>
          <a:p>
            <a:pPr algn="just"/>
            <a:endParaRPr lang="en-GB" sz="1600" dirty="0">
              <a:solidFill>
                <a:schemeClr val="tx1"/>
              </a:solidFill>
            </a:endParaRPr>
          </a:p>
        </p:txBody>
      </p:sp>
      <p:sp>
        <p:nvSpPr>
          <p:cNvPr id="17" name="Rectangle: Rounded Corners 16">
            <a:extLst>
              <a:ext uri="{FF2B5EF4-FFF2-40B4-BE49-F238E27FC236}">
                <a16:creationId xmlns:a16="http://schemas.microsoft.com/office/drawing/2014/main" id="{9E72B5E8-606E-A92B-0918-463BF0062289}"/>
              </a:ext>
            </a:extLst>
          </p:cNvPr>
          <p:cNvSpPr/>
          <p:nvPr/>
        </p:nvSpPr>
        <p:spPr>
          <a:xfrm>
            <a:off x="140326" y="1295526"/>
            <a:ext cx="3698438" cy="160330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600" dirty="0">
              <a:solidFill>
                <a:schemeClr val="tx1"/>
              </a:solidFill>
            </a:endParaRPr>
          </a:p>
          <a:p>
            <a:pPr lvl="0"/>
            <a:r>
              <a:rPr lang="en-GB" sz="1600" dirty="0">
                <a:solidFill>
                  <a:schemeClr val="tx1"/>
                </a:solidFill>
              </a:rPr>
              <a:t>Based on the findings, decide whether to adopt, revise, or abandon the change. If successful, implement the change more widely; if not, refine the approach and cycle through again</a:t>
            </a:r>
            <a:r>
              <a:rPr lang="en-GB" dirty="0">
                <a:solidFill>
                  <a:schemeClr val="tx1"/>
                </a:solidFill>
              </a:rPr>
              <a:t>.</a:t>
            </a:r>
          </a:p>
          <a:p>
            <a:pPr algn="just"/>
            <a:endParaRPr lang="en-GB" sz="1600" dirty="0">
              <a:solidFill>
                <a:schemeClr val="tx1"/>
              </a:solidFill>
            </a:endParaRPr>
          </a:p>
        </p:txBody>
      </p:sp>
    </p:spTree>
    <p:extLst>
      <p:ext uri="{BB962C8B-B14F-4D97-AF65-F5344CB8AC3E}">
        <p14:creationId xmlns:p14="http://schemas.microsoft.com/office/powerpoint/2010/main" val="35198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ADA9D3F-D6E6-D5A9-E368-FBE0A002AE25}"/>
              </a:ext>
            </a:extLst>
          </p:cNvPr>
          <p:cNvSpPr>
            <a:spLocks noGrp="1"/>
          </p:cNvSpPr>
          <p:nvPr>
            <p:ph type="title"/>
          </p:nvPr>
        </p:nvSpPr>
        <p:spPr>
          <a:xfrm>
            <a:off x="305688" y="1243013"/>
            <a:ext cx="3804684" cy="4371974"/>
          </a:xfrm>
        </p:spPr>
        <p:txBody>
          <a:bodyPr>
            <a:normAutofit/>
          </a:bodyPr>
          <a:lstStyle/>
          <a:p>
            <a:r>
              <a:rPr lang="en-GB" dirty="0">
                <a:solidFill>
                  <a:schemeClr val="tx2"/>
                </a:solidFill>
              </a:rPr>
              <a:t>Application of </a:t>
            </a:r>
            <a:br>
              <a:rPr lang="en-GB" dirty="0">
                <a:solidFill>
                  <a:schemeClr val="tx2"/>
                </a:solidFill>
              </a:rPr>
            </a:br>
            <a:r>
              <a:rPr lang="en-GB" sz="4000" i="0" dirty="0">
                <a:effectLst/>
              </a:rPr>
              <a:t>PDSA cycle </a:t>
            </a:r>
            <a:endParaRPr lang="en-GB" dirty="0">
              <a:solidFill>
                <a:schemeClr val="tx2"/>
              </a:solidFill>
            </a:endParaRPr>
          </a:p>
        </p:txBody>
      </p:sp>
      <p:sp>
        <p:nvSpPr>
          <p:cNvPr id="4" name="Footer Placeholder 3">
            <a:extLst>
              <a:ext uri="{FF2B5EF4-FFF2-40B4-BE49-F238E27FC236}">
                <a16:creationId xmlns:a16="http://schemas.microsoft.com/office/drawing/2014/main" id="{FD3644F2-989F-3E60-EA09-B063EF1C2E3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B4C36439-982A-6507-CFC0-35D31AA36184}"/>
              </a:ext>
            </a:extLst>
          </p:cNvPr>
          <p:cNvSpPr>
            <a:spLocks noGrp="1"/>
          </p:cNvSpPr>
          <p:nvPr>
            <p:ph type="sldNum" sz="quarter" idx="12"/>
          </p:nvPr>
        </p:nvSpPr>
        <p:spPr>
          <a:xfrm>
            <a:off x="8610600" y="6356350"/>
            <a:ext cx="2743200" cy="365125"/>
          </a:xfrm>
        </p:spPr>
        <p:txBody>
          <a:bodyPr>
            <a:normAutofit/>
          </a:bodyPr>
          <a:lstStyle/>
          <a:p>
            <a:pPr>
              <a:spcAft>
                <a:spcPts val="600"/>
              </a:spcAft>
            </a:pPr>
            <a:fld id="{78BACAED-FADA-4684-8FC0-4F7FFD694767}" type="slidenum">
              <a:rPr lang="en-GB" smtClean="0"/>
              <a:pPr>
                <a:spcAft>
                  <a:spcPts val="600"/>
                </a:spcAft>
              </a:pPr>
              <a:t>9</a:t>
            </a:fld>
            <a:endParaRPr lang="en-GB"/>
          </a:p>
        </p:txBody>
      </p:sp>
      <p:pic>
        <p:nvPicPr>
          <p:cNvPr id="6" name="Picture 5" descr="A black and yellow logo&#10;&#10;Description automatically generated">
            <a:extLst>
              <a:ext uri="{FF2B5EF4-FFF2-40B4-BE49-F238E27FC236}">
                <a16:creationId xmlns:a16="http://schemas.microsoft.com/office/drawing/2014/main" id="{DD31F230-3F64-7BC6-AA45-05B339A15C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Rectangle 2">
            <a:extLst>
              <a:ext uri="{FF2B5EF4-FFF2-40B4-BE49-F238E27FC236}">
                <a16:creationId xmlns:a16="http://schemas.microsoft.com/office/drawing/2014/main" id="{BD81DCC1-0DA7-D042-AE4B-07C4D82223FE}"/>
              </a:ext>
            </a:extLst>
          </p:cNvPr>
          <p:cNvSpPr>
            <a:spLocks noChangeArrowheads="1"/>
          </p:cNvSpPr>
          <p:nvPr/>
        </p:nvSpPr>
        <p:spPr bwMode="auto">
          <a:xfrm>
            <a:off x="5104633" y="180860"/>
            <a:ext cx="708706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rPr>
              <a:t>Select </a:t>
            </a:r>
            <a:r>
              <a:rPr kumimoji="0" lang="en-US" altLang="en-US" sz="1600" b="1" i="0" u="none" strike="noStrike" cap="none" normalizeH="0" baseline="0" dirty="0">
                <a:ln>
                  <a:noFill/>
                </a:ln>
                <a:solidFill>
                  <a:schemeClr val="tx1"/>
                </a:solidFill>
                <a:effectLst/>
              </a:rPr>
              <a:t>one</a:t>
            </a:r>
            <a:r>
              <a:rPr kumimoji="0" lang="en-US" altLang="en-US" sz="1600" b="0" i="0" u="none" strike="noStrike" cap="none" normalizeH="0" baseline="0" dirty="0">
                <a:ln>
                  <a:noFill/>
                </a:ln>
                <a:solidFill>
                  <a:schemeClr val="tx1"/>
                </a:solidFill>
                <a:effectLst/>
              </a:rPr>
              <a:t> of the following case studies for detailed analysis:</a:t>
            </a:r>
          </a:p>
          <a:p>
            <a:pPr marL="0" marR="0" lvl="0" indent="0" algn="l" defTabSz="914400" rtl="0" eaLnBrk="0" fontAlgn="base" latinLnBrk="0" hangingPunct="0">
              <a:lnSpc>
                <a:spcPct val="100000"/>
              </a:lnSpc>
              <a:spcBef>
                <a:spcPct val="0"/>
              </a:spcBef>
              <a:spcAft>
                <a:spcPct val="0"/>
              </a:spcAft>
              <a:buClrTx/>
              <a:buSzTx/>
              <a:tabLst/>
            </a:pPr>
            <a:endParaRPr lang="en-US" altLang="en-US" sz="16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Case Study 1</a:t>
            </a:r>
            <a:r>
              <a:rPr kumimoji="0" lang="en-US" altLang="en-US" sz="1600" b="0" i="0" u="none" strike="noStrike" cap="none" normalizeH="0" baseline="0" dirty="0">
                <a:ln>
                  <a:noFill/>
                </a:ln>
                <a:solidFill>
                  <a:schemeClr val="tx1"/>
                </a:solidFill>
                <a:effectLst/>
              </a:rPr>
              <a:t>: </a:t>
            </a:r>
            <a:r>
              <a:rPr kumimoji="0" lang="en-US" altLang="en-US" sz="1600" b="1" i="0" u="none" strike="noStrike" cap="none" normalizeH="0" baseline="0" dirty="0">
                <a:ln>
                  <a:noFill/>
                </a:ln>
                <a:solidFill>
                  <a:schemeClr val="tx1"/>
                </a:solidFill>
                <a:effectLst/>
              </a:rPr>
              <a:t>Housebound Vaccination </a:t>
            </a:r>
            <a:r>
              <a:rPr kumimoji="0" lang="en-US" altLang="en-US" sz="1600" b="1" i="0" u="none" strike="noStrike" cap="none" normalizeH="0" baseline="0" dirty="0" err="1">
                <a:ln>
                  <a:noFill/>
                </a:ln>
                <a:solidFill>
                  <a:schemeClr val="tx1"/>
                </a:solidFill>
                <a:effectLst/>
              </a:rPr>
              <a:t>Programme</a:t>
            </a:r>
            <a:r>
              <a:rPr kumimoji="0" lang="en-US" altLang="en-US" sz="1600" b="1" i="0" u="none" strike="noStrike" cap="none" normalizeH="0" baseline="0" dirty="0">
                <a:ln>
                  <a:noFill/>
                </a:ln>
                <a:solidFill>
                  <a:schemeClr val="tx1"/>
                </a:solidFill>
                <a:effectLst/>
              </a:rPr>
              <a:t>, Milton Keynes</a:t>
            </a:r>
            <a:r>
              <a:rPr kumimoji="0" lang="en-US" altLang="en-US" sz="1600" b="0" i="0" u="none" strike="noStrike" cap="none" normalizeH="0" baseline="0" dirty="0">
                <a:ln>
                  <a:noFill/>
                </a:ln>
                <a:solidFill>
                  <a:schemeClr val="tx1"/>
                </a:solidFill>
                <a:effectLst/>
              </a:rPr>
              <a:t> – The application of PDSA cycles to refine the provision of vaccination kits for housebound patients.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Case Study 2</a:t>
            </a:r>
            <a:r>
              <a:rPr kumimoji="0" lang="en-US" altLang="en-US" sz="1600" b="0" i="0" u="none" strike="noStrike" cap="none" normalizeH="0" baseline="0" dirty="0">
                <a:ln>
                  <a:noFill/>
                </a:ln>
                <a:solidFill>
                  <a:schemeClr val="tx1"/>
                </a:solidFill>
                <a:effectLst/>
              </a:rPr>
              <a:t>: </a:t>
            </a:r>
            <a:r>
              <a:rPr kumimoji="0" lang="en-US" altLang="en-US" sz="1600" b="1" i="0" u="none" strike="noStrike" cap="none" normalizeH="0" baseline="0" dirty="0">
                <a:ln>
                  <a:noFill/>
                </a:ln>
                <a:solidFill>
                  <a:schemeClr val="tx1"/>
                </a:solidFill>
                <a:effectLst/>
              </a:rPr>
              <a:t>Vaccine Delivery in Camden</a:t>
            </a:r>
            <a:r>
              <a:rPr kumimoji="0" lang="en-US" altLang="en-US" sz="1600" b="0" i="0" u="none" strike="noStrike" cap="none" normalizeH="0" baseline="0" dirty="0">
                <a:ln>
                  <a:noFill/>
                </a:ln>
                <a:solidFill>
                  <a:schemeClr val="tx1"/>
                </a:solidFill>
                <a:effectLst/>
              </a:rPr>
              <a:t> – How Sarah McAllister used a checklist and PDSA cycles to streamline the fast-paced vaccine delivery process in Camden.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Case Study 3</a:t>
            </a:r>
            <a:r>
              <a:rPr kumimoji="0" lang="en-US" altLang="en-US" sz="1600" b="0" i="0" u="none" strike="noStrike" cap="none" normalizeH="0" baseline="0" dirty="0">
                <a:ln>
                  <a:noFill/>
                </a:ln>
                <a:solidFill>
                  <a:schemeClr val="tx1"/>
                </a:solidFill>
                <a:effectLst/>
              </a:rPr>
              <a:t>: </a:t>
            </a:r>
            <a:r>
              <a:rPr kumimoji="0" lang="en-US" altLang="en-US" sz="1600" b="1" i="0" u="none" strike="noStrike" cap="none" normalizeH="0" baseline="0" dirty="0">
                <a:ln>
                  <a:noFill/>
                </a:ln>
                <a:solidFill>
                  <a:schemeClr val="tx1"/>
                </a:solidFill>
                <a:effectLst/>
              </a:rPr>
              <a:t>COVID Staff Testing</a:t>
            </a:r>
            <a:r>
              <a:rPr kumimoji="0" lang="en-US" altLang="en-US" sz="1600" b="0" i="0" u="none" strike="noStrike" cap="none" normalizeH="0" baseline="0" dirty="0">
                <a:ln>
                  <a:noFill/>
                </a:ln>
                <a:solidFill>
                  <a:schemeClr val="tx1"/>
                </a:solidFill>
                <a:effectLst/>
              </a:rPr>
              <a:t> – Applying PDSA cycles to adapt staff testing procedures and improve the efficiency of COVID-19 staff testing.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Case Study 4</a:t>
            </a:r>
            <a:r>
              <a:rPr kumimoji="0" lang="en-US" altLang="en-US" sz="1600" b="0" i="0" u="none" strike="noStrike" cap="none" normalizeH="0" baseline="0" dirty="0">
                <a:ln>
                  <a:noFill/>
                </a:ln>
                <a:solidFill>
                  <a:schemeClr val="tx1"/>
                </a:solidFill>
                <a:effectLst/>
              </a:rPr>
              <a:t>: </a:t>
            </a:r>
            <a:r>
              <a:rPr kumimoji="0" lang="en-US" altLang="en-US" sz="1600" b="1" i="0" u="none" strike="noStrike" cap="none" normalizeH="0" baseline="0" dirty="0">
                <a:ln>
                  <a:noFill/>
                </a:ln>
                <a:solidFill>
                  <a:schemeClr val="tx1"/>
                </a:solidFill>
                <a:effectLst/>
              </a:rPr>
              <a:t>COVID-19 Redeployment Process</a:t>
            </a:r>
            <a:r>
              <a:rPr kumimoji="0" lang="en-US" altLang="en-US" sz="1600" b="0" i="0" u="none" strike="noStrike" cap="none" normalizeH="0" baseline="0" dirty="0">
                <a:ln>
                  <a:noFill/>
                </a:ln>
                <a:solidFill>
                  <a:schemeClr val="tx1"/>
                </a:solidFill>
                <a:effectLst/>
              </a:rPr>
              <a:t> – Using QI methods to improve the staff redeployment process during the COVID-19 pandemic.</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600" dirty="0"/>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p:txBody>
      </p:sp>
      <p:sp>
        <p:nvSpPr>
          <p:cNvPr id="12" name="Rectangle 3">
            <a:extLst>
              <a:ext uri="{FF2B5EF4-FFF2-40B4-BE49-F238E27FC236}">
                <a16:creationId xmlns:a16="http://schemas.microsoft.com/office/drawing/2014/main" id="{4F0BFCE0-6513-4A94-FA77-7120BAA76A51}"/>
              </a:ext>
            </a:extLst>
          </p:cNvPr>
          <p:cNvSpPr>
            <a:spLocks noChangeArrowheads="1"/>
          </p:cNvSpPr>
          <p:nvPr/>
        </p:nvSpPr>
        <p:spPr bwMode="auto">
          <a:xfrm>
            <a:off x="5165335" y="3362044"/>
            <a:ext cx="708706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tx1"/>
                </a:solidFill>
                <a:effectLst/>
              </a:rPr>
              <a:t>Apply the PDSA Cycle</a:t>
            </a:r>
            <a:r>
              <a:rPr kumimoji="0" lang="en-US" altLang="en-US" sz="1600" b="0" i="0" u="none" strike="noStrike" cap="none" normalizeH="0" baseline="0" dirty="0">
                <a:ln>
                  <a:noFill/>
                </a:ln>
                <a:solidFill>
                  <a:schemeClr val="tx1"/>
                </a:solidFill>
                <a:effectLst/>
              </a:rPr>
              <a:t> (Plan-Do-Study-Act) to the case study:</a:t>
            </a:r>
            <a:endParaRPr lang="en-US" altLang="en-US" sz="16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600" b="1"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Plan</a:t>
            </a:r>
            <a:r>
              <a:rPr kumimoji="0" lang="en-US" altLang="en-US" sz="1600" b="0" i="0" u="none" strike="noStrike" cap="none" normalizeH="0" baseline="0" dirty="0">
                <a:ln>
                  <a:noFill/>
                </a:ln>
                <a:solidFill>
                  <a:schemeClr val="tx1"/>
                </a:solidFill>
                <a:effectLst/>
              </a:rPr>
              <a:t>: Identify the challenges and initial plan developed to address them.</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Do</a:t>
            </a:r>
            <a:r>
              <a:rPr kumimoji="0" lang="en-US" altLang="en-US" sz="1600" b="0" i="0" u="none" strike="noStrike" cap="none" normalizeH="0" baseline="0" dirty="0">
                <a:ln>
                  <a:noFill/>
                </a:ln>
                <a:solidFill>
                  <a:schemeClr val="tx1"/>
                </a:solidFill>
                <a:effectLst/>
              </a:rPr>
              <a:t>: How was the plan implemented? What actions were taken to execute the improvement strategy?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Study</a:t>
            </a:r>
            <a:r>
              <a:rPr kumimoji="0" lang="en-US" altLang="en-US" sz="1600" b="0" i="0" u="none" strike="noStrike" cap="none" normalizeH="0" baseline="0" dirty="0">
                <a:ln>
                  <a:noFill/>
                </a:ln>
                <a:solidFill>
                  <a:schemeClr val="tx1"/>
                </a:solidFill>
                <a:effectLst/>
              </a:rPr>
              <a:t>: How was feedback gathered to evaluate the effectiveness of the change? What worked well and what needed refinement?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1" i="0" u="none" strike="noStrike" cap="none" normalizeH="0" baseline="0" dirty="0">
                <a:ln>
                  <a:noFill/>
                </a:ln>
                <a:solidFill>
                  <a:schemeClr val="tx1"/>
                </a:solidFill>
                <a:effectLst/>
              </a:rPr>
              <a:t>Act</a:t>
            </a:r>
            <a:r>
              <a:rPr kumimoji="0" lang="en-US" altLang="en-US" sz="1600" b="0" i="0" u="none" strike="noStrike" cap="none" normalizeH="0" baseline="0" dirty="0">
                <a:ln>
                  <a:noFill/>
                </a:ln>
                <a:solidFill>
                  <a:schemeClr val="tx1"/>
                </a:solidFill>
                <a:effectLst/>
              </a:rPr>
              <a:t>: What changes were made based on the evaluation, and how did these adjustments lead to better outcomes?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rPr>
              <a:t>Reflect on the improvement strategies used and how they can be applied to future healthcare improvement initiatives. </a:t>
            </a:r>
          </a:p>
        </p:txBody>
      </p:sp>
      <p:sp>
        <p:nvSpPr>
          <p:cNvPr id="3" name="TextBox 2">
            <a:extLst>
              <a:ext uri="{FF2B5EF4-FFF2-40B4-BE49-F238E27FC236}">
                <a16:creationId xmlns:a16="http://schemas.microsoft.com/office/drawing/2014/main" id="{1FE38310-0C13-B574-D32C-21A15FA6A524}"/>
              </a:ext>
            </a:extLst>
          </p:cNvPr>
          <p:cNvSpPr txBox="1"/>
          <p:nvPr/>
        </p:nvSpPr>
        <p:spPr>
          <a:xfrm>
            <a:off x="0" y="47318"/>
            <a:ext cx="4252457" cy="369332"/>
          </a:xfrm>
          <a:prstGeom prst="rect">
            <a:avLst/>
          </a:prstGeom>
          <a:noFill/>
        </p:spPr>
        <p:txBody>
          <a:bodyPr wrap="square" rtlCol="0">
            <a:spAutoFit/>
          </a:bodyPr>
          <a:lstStyle/>
          <a:p>
            <a:r>
              <a:rPr lang="en-GB" dirty="0"/>
              <a:t>In preparation for the Assignment:</a:t>
            </a:r>
          </a:p>
        </p:txBody>
      </p:sp>
    </p:spTree>
    <p:extLst>
      <p:ext uri="{BB962C8B-B14F-4D97-AF65-F5344CB8AC3E}">
        <p14:creationId xmlns:p14="http://schemas.microsoft.com/office/powerpoint/2010/main" val="530197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52EC-641B-09E7-4C9E-CFD06C01A58E}"/>
              </a:ext>
            </a:extLst>
          </p:cNvPr>
          <p:cNvSpPr>
            <a:spLocks noGrp="1"/>
          </p:cNvSpPr>
          <p:nvPr>
            <p:ph type="title"/>
          </p:nvPr>
        </p:nvSpPr>
        <p:spPr>
          <a:xfrm>
            <a:off x="-60788" y="86782"/>
            <a:ext cx="12252788" cy="580294"/>
          </a:xfrm>
        </p:spPr>
        <p:txBody>
          <a:bodyPr>
            <a:noAutofit/>
          </a:bodyPr>
          <a:lstStyle/>
          <a:p>
            <a:pPr algn="ctr"/>
            <a:r>
              <a:rPr lang="en-GB" sz="3600" b="1" i="0" dirty="0">
                <a:effectLst/>
              </a:rPr>
              <a:t>Case study 1: Housebound Vaccination Programme (MK)</a:t>
            </a:r>
            <a:endParaRPr lang="en-GB" sz="3600" b="1" dirty="0"/>
          </a:p>
        </p:txBody>
      </p:sp>
      <p:sp>
        <p:nvSpPr>
          <p:cNvPr id="4" name="Footer Placeholder 3">
            <a:extLst>
              <a:ext uri="{FF2B5EF4-FFF2-40B4-BE49-F238E27FC236}">
                <a16:creationId xmlns:a16="http://schemas.microsoft.com/office/drawing/2014/main" id="{DF820749-7E07-D25A-EFB7-B89306600FB2}"/>
              </a:ext>
            </a:extLst>
          </p:cNvPr>
          <p:cNvSpPr>
            <a:spLocks noGrp="1"/>
          </p:cNvSpPr>
          <p:nvPr>
            <p:ph type="ftr" sz="quarter" idx="11"/>
          </p:nvPr>
        </p:nvSpPr>
        <p:spPr>
          <a:xfrm>
            <a:off x="3493644" y="6565549"/>
            <a:ext cx="4114800" cy="365125"/>
          </a:xfrm>
        </p:spPr>
        <p:txBody>
          <a:bodyPr/>
          <a:lstStyle/>
          <a:p>
            <a:r>
              <a:rPr lang="en-GB" dirty="0"/>
              <a:t>Dr Simona Ferraraccio</a:t>
            </a:r>
          </a:p>
        </p:txBody>
      </p:sp>
      <p:sp>
        <p:nvSpPr>
          <p:cNvPr id="5" name="Slide Number Placeholder 4">
            <a:extLst>
              <a:ext uri="{FF2B5EF4-FFF2-40B4-BE49-F238E27FC236}">
                <a16:creationId xmlns:a16="http://schemas.microsoft.com/office/drawing/2014/main" id="{947316D4-F6AC-A0FA-47C9-58AE1584B5E3}"/>
              </a:ext>
            </a:extLst>
          </p:cNvPr>
          <p:cNvSpPr>
            <a:spLocks noGrp="1"/>
          </p:cNvSpPr>
          <p:nvPr>
            <p:ph type="sldNum" sz="quarter" idx="12"/>
          </p:nvPr>
        </p:nvSpPr>
        <p:spPr>
          <a:xfrm>
            <a:off x="8584142" y="6505206"/>
            <a:ext cx="2743200" cy="365125"/>
          </a:xfrm>
        </p:spPr>
        <p:txBody>
          <a:bodyPr/>
          <a:lstStyle/>
          <a:p>
            <a:fld id="{78BACAED-FADA-4684-8FC0-4F7FFD694767}" type="slidenum">
              <a:rPr lang="en-GB" smtClean="0"/>
              <a:t>10</a:t>
            </a:fld>
            <a:endParaRPr lang="en-GB" dirty="0"/>
          </a:p>
        </p:txBody>
      </p:sp>
      <p:sp>
        <p:nvSpPr>
          <p:cNvPr id="6" name="TextBox 5">
            <a:extLst>
              <a:ext uri="{FF2B5EF4-FFF2-40B4-BE49-F238E27FC236}">
                <a16:creationId xmlns:a16="http://schemas.microsoft.com/office/drawing/2014/main" id="{B0050E35-1CD0-575B-A28F-6966C2EF1DF2}"/>
              </a:ext>
            </a:extLst>
          </p:cNvPr>
          <p:cNvSpPr txBox="1"/>
          <p:nvPr/>
        </p:nvSpPr>
        <p:spPr>
          <a:xfrm>
            <a:off x="-60788" y="808041"/>
            <a:ext cx="2972272" cy="5047536"/>
          </a:xfrm>
          <a:prstGeom prst="rect">
            <a:avLst/>
          </a:prstGeom>
          <a:solidFill>
            <a:schemeClr val="tx2">
              <a:lumMod val="10000"/>
              <a:lumOff val="90000"/>
            </a:schemeClr>
          </a:solidFill>
        </p:spPr>
        <p:txBody>
          <a:bodyPr wrap="square" rtlCol="0">
            <a:spAutoFit/>
          </a:bodyPr>
          <a:lstStyle/>
          <a:p>
            <a:r>
              <a:rPr lang="en-GB" sz="1400" b="1" dirty="0"/>
              <a:t>Phase 1: Plan</a:t>
            </a:r>
          </a:p>
          <a:p>
            <a:endParaRPr lang="en-GB" sz="1400" b="1" dirty="0"/>
          </a:p>
          <a:p>
            <a:pPr lvl="1">
              <a:buFont typeface="Arial" panose="020B0604020202020204" pitchFamily="34" charset="0"/>
              <a:buChar char="•"/>
            </a:pPr>
            <a:r>
              <a:rPr lang="en-GB" sz="1400" b="1" dirty="0"/>
              <a:t> Problem</a:t>
            </a:r>
            <a:r>
              <a:rPr lang="en-GB" sz="1400" dirty="0"/>
              <a:t>: CHS in Milton Keynes was tasked with vaccinating housebound patients, but they had to quickly create teams, provide the right kits, and ensure the kits met Infection Prevention and Control (IPC) guidelines.</a:t>
            </a:r>
          </a:p>
          <a:p>
            <a:pPr lvl="1">
              <a:buFont typeface="Arial" panose="020B0604020202020204" pitchFamily="34" charset="0"/>
              <a:buChar char="•"/>
            </a:pPr>
            <a:r>
              <a:rPr lang="en-GB" sz="1400" b="1" dirty="0"/>
              <a:t> Objective</a:t>
            </a:r>
            <a:r>
              <a:rPr lang="en-GB" sz="1400" dirty="0"/>
              <a:t>: Create a process for efficiently and safely providing vaccination kits that minimize contamination, ensure the safety of both staff and patients, and reduce waste.</a:t>
            </a:r>
          </a:p>
          <a:p>
            <a:pPr lvl="1">
              <a:buFont typeface="Arial" panose="020B0604020202020204" pitchFamily="34" charset="0"/>
              <a:buChar char="•"/>
            </a:pPr>
            <a:r>
              <a:rPr lang="en-GB" sz="1400" b="1" dirty="0"/>
              <a:t> Plan</a:t>
            </a:r>
            <a:r>
              <a:rPr lang="en-GB" sz="1400" dirty="0"/>
              <a:t>: The team decided to test different ways to improve the kit provision, ensuring that it was minimalistic and safe but also effective.</a:t>
            </a:r>
          </a:p>
          <a:p>
            <a:endParaRPr lang="en-GB" sz="1400" dirty="0"/>
          </a:p>
        </p:txBody>
      </p:sp>
      <p:sp>
        <p:nvSpPr>
          <p:cNvPr id="7" name="TextBox 6">
            <a:extLst>
              <a:ext uri="{FF2B5EF4-FFF2-40B4-BE49-F238E27FC236}">
                <a16:creationId xmlns:a16="http://schemas.microsoft.com/office/drawing/2014/main" id="{436E7456-9456-6471-A8D0-FDE4A2F059DD}"/>
              </a:ext>
            </a:extLst>
          </p:cNvPr>
          <p:cNvSpPr txBox="1"/>
          <p:nvPr/>
        </p:nvSpPr>
        <p:spPr>
          <a:xfrm>
            <a:off x="2812778" y="797408"/>
            <a:ext cx="2854375" cy="4185761"/>
          </a:xfrm>
          <a:prstGeom prst="rect">
            <a:avLst/>
          </a:prstGeom>
          <a:solidFill>
            <a:schemeClr val="tx2">
              <a:lumMod val="25000"/>
              <a:lumOff val="75000"/>
            </a:schemeClr>
          </a:solidFill>
        </p:spPr>
        <p:txBody>
          <a:bodyPr wrap="square" rtlCol="0">
            <a:spAutoFit/>
          </a:bodyPr>
          <a:lstStyle/>
          <a:p>
            <a:r>
              <a:rPr lang="en-GB" sz="1400" b="1" dirty="0"/>
              <a:t>Phase 2: Do</a:t>
            </a:r>
          </a:p>
          <a:p>
            <a:endParaRPr lang="en-GB" sz="1400" b="1" dirty="0"/>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Test 1</a:t>
            </a:r>
            <a:r>
              <a:rPr kumimoji="0" lang="en-US" altLang="en-US" sz="1400" b="0" i="0" u="none" strike="noStrike" cap="none" normalizeH="0" baseline="0" dirty="0">
                <a:ln>
                  <a:noFill/>
                </a:ln>
                <a:solidFill>
                  <a:schemeClr val="tx1"/>
                </a:solidFill>
                <a:effectLst/>
              </a:rPr>
              <a:t>: The initial kit was bulky and time-consuming to prepare, which led to inefficiency.</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Test 2</a:t>
            </a:r>
            <a:r>
              <a:rPr kumimoji="0" lang="en-US" altLang="en-US" sz="1400" b="0" i="0" u="none" strike="noStrike" cap="none" normalizeH="0" baseline="0" dirty="0">
                <a:ln>
                  <a:noFill/>
                </a:ln>
                <a:solidFill>
                  <a:schemeClr val="tx1"/>
                </a:solidFill>
                <a:effectLst/>
              </a:rPr>
              <a:t>: A new, streamlined process was introduced where staff could pick the required kit for each patient as needed, reducing the amount of unused equipment and improving ease of transportation.</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Do</a:t>
            </a:r>
            <a:r>
              <a:rPr kumimoji="0" lang="en-US" altLang="en-US" sz="1400" b="0" i="0" u="none" strike="noStrike" cap="none" normalizeH="0" baseline="0" dirty="0">
                <a:ln>
                  <a:noFill/>
                </a:ln>
                <a:solidFill>
                  <a:schemeClr val="tx1"/>
                </a:solidFill>
                <a:effectLst/>
              </a:rPr>
              <a:t>: The new system was rolled out and tested over a few weeks, allowing teams to deliver vaccines with improved kit provision.</a:t>
            </a:r>
            <a:endParaRPr lang="en-GB" sz="1400" dirty="0"/>
          </a:p>
        </p:txBody>
      </p:sp>
      <p:sp>
        <p:nvSpPr>
          <p:cNvPr id="8" name="TextBox 7">
            <a:extLst>
              <a:ext uri="{FF2B5EF4-FFF2-40B4-BE49-F238E27FC236}">
                <a16:creationId xmlns:a16="http://schemas.microsoft.com/office/drawing/2014/main" id="{7B1D8004-FABA-A18A-5089-668510B790A3}"/>
              </a:ext>
            </a:extLst>
          </p:cNvPr>
          <p:cNvSpPr txBox="1"/>
          <p:nvPr/>
        </p:nvSpPr>
        <p:spPr>
          <a:xfrm>
            <a:off x="5583924" y="797408"/>
            <a:ext cx="2972272" cy="5693866"/>
          </a:xfrm>
          <a:prstGeom prst="rect">
            <a:avLst/>
          </a:prstGeom>
          <a:solidFill>
            <a:schemeClr val="accent1">
              <a:lumMod val="60000"/>
              <a:lumOff val="40000"/>
            </a:schemeClr>
          </a:solidFill>
        </p:spPr>
        <p:txBody>
          <a:bodyPr wrap="square" rtlCol="0">
            <a:spAutoFit/>
          </a:bodyPr>
          <a:lstStyle/>
          <a:p>
            <a:r>
              <a:rPr lang="en-GB" sz="1400" b="1" dirty="0"/>
              <a:t>Phase 3: Study</a:t>
            </a:r>
          </a:p>
          <a:p>
            <a:endParaRPr lang="en-GB" sz="1400" b="1" dirty="0"/>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Feedback</a:t>
            </a:r>
            <a:r>
              <a:rPr kumimoji="0" lang="en-US" altLang="en-US" sz="1400" b="0" i="0" u="none" strike="noStrike" cap="none" normalizeH="0" baseline="0" dirty="0">
                <a:ln>
                  <a:noFill/>
                </a:ln>
                <a:solidFill>
                  <a:schemeClr val="tx1"/>
                </a:solidFill>
                <a:effectLst/>
              </a:rPr>
              <a:t>: Teams gave feedback that the kits were more manageable and allowed staff to stay on the road longer without needing to return to base to replenish. There was also less waste.</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Results</a:t>
            </a:r>
            <a:r>
              <a:rPr kumimoji="0" lang="en-US" altLang="en-US" sz="1400" b="0" i="0" u="none" strike="noStrike" cap="none" normalizeH="0" baseline="0" dirty="0">
                <a:ln>
                  <a:noFill/>
                </a:ln>
                <a:solidFill>
                  <a:schemeClr val="tx1"/>
                </a:solidFill>
                <a:effectLst/>
              </a:rPr>
              <a:t>: Staff were more efficient, the kits were less bulky, and the teams saved time by not having to pack individual kit boxes. Feedback from staff was incorporated throughout. </a:t>
            </a:r>
          </a:p>
          <a:p>
            <a:endParaRPr lang="en-GB" sz="1400" b="1" dirty="0"/>
          </a:p>
          <a:p>
            <a:r>
              <a:rPr lang="en-GB" sz="1400" b="1" dirty="0"/>
              <a:t>Challenges Observed</a:t>
            </a:r>
            <a:r>
              <a:rPr lang="en-GB" sz="1400" dirty="0"/>
              <a:t>:</a:t>
            </a:r>
          </a:p>
          <a:p>
            <a:pPr lvl="1">
              <a:buFont typeface="Arial" panose="020B0604020202020204" pitchFamily="34" charset="0"/>
              <a:buChar char="•"/>
            </a:pPr>
            <a:r>
              <a:rPr lang="en-GB" sz="1400" dirty="0"/>
              <a:t>  A few patients were harder to reach than others, possibly due to incorrect contact details or lack of communication.</a:t>
            </a:r>
          </a:p>
          <a:p>
            <a:pPr lvl="1">
              <a:buFont typeface="Arial" panose="020B0604020202020204" pitchFamily="34" charset="0"/>
              <a:buChar char="•"/>
            </a:pPr>
            <a:r>
              <a:rPr lang="en-GB" sz="1400" dirty="0"/>
              <a:t> Some patients had initial doubts, requiring additional reassurances.</a:t>
            </a:r>
          </a:p>
        </p:txBody>
      </p:sp>
      <p:sp>
        <p:nvSpPr>
          <p:cNvPr id="9" name="TextBox 8">
            <a:extLst>
              <a:ext uri="{FF2B5EF4-FFF2-40B4-BE49-F238E27FC236}">
                <a16:creationId xmlns:a16="http://schemas.microsoft.com/office/drawing/2014/main" id="{DD5AF824-AEC2-6630-C5CF-12768A007349}"/>
              </a:ext>
            </a:extLst>
          </p:cNvPr>
          <p:cNvSpPr txBox="1"/>
          <p:nvPr/>
        </p:nvSpPr>
        <p:spPr>
          <a:xfrm>
            <a:off x="8540719" y="797408"/>
            <a:ext cx="3651281" cy="5693866"/>
          </a:xfrm>
          <a:prstGeom prst="rect">
            <a:avLst/>
          </a:prstGeom>
          <a:solidFill>
            <a:schemeClr val="tx2">
              <a:lumMod val="50000"/>
              <a:lumOff val="50000"/>
            </a:schemeClr>
          </a:solidFill>
        </p:spPr>
        <p:txBody>
          <a:bodyPr wrap="square" rtlCol="0">
            <a:spAutoFit/>
          </a:bodyPr>
          <a:lstStyle/>
          <a:p>
            <a:r>
              <a:rPr lang="en-GB" sz="1400" b="1" dirty="0"/>
              <a:t>Phase 4: Act</a:t>
            </a:r>
          </a:p>
          <a:p>
            <a:endParaRPr lang="en-GB" sz="1400" dirty="0"/>
          </a:p>
          <a:p>
            <a:pPr>
              <a:buFont typeface="Arial" panose="020B0604020202020204" pitchFamily="34" charset="0"/>
              <a:buChar char="•"/>
            </a:pPr>
            <a:r>
              <a:rPr lang="en-GB" sz="1400" b="1" dirty="0"/>
              <a:t> Changes Made</a:t>
            </a:r>
            <a:r>
              <a:rPr lang="en-GB" sz="1400" dirty="0"/>
              <a:t>:</a:t>
            </a:r>
          </a:p>
          <a:p>
            <a:pPr lvl="1">
              <a:buFont typeface="Arial" panose="020B0604020202020204" pitchFamily="34" charset="0"/>
              <a:buChar char="•"/>
            </a:pPr>
            <a:r>
              <a:rPr lang="en-GB" sz="1400" b="1" dirty="0"/>
              <a:t> Enhanced communication</a:t>
            </a:r>
            <a:r>
              <a:rPr lang="en-GB" sz="1400" dirty="0"/>
              <a:t>: Follow-up calls and text reminders are introduced to ensure patients are aware of their appointments.</a:t>
            </a:r>
          </a:p>
          <a:p>
            <a:pPr lvl="1">
              <a:buFont typeface="Arial" panose="020B0604020202020204" pitchFamily="34" charset="0"/>
              <a:buChar char="•"/>
            </a:pPr>
            <a:r>
              <a:rPr lang="en-GB" sz="1400" b="1" dirty="0"/>
              <a:t> Improved scheduling</a:t>
            </a:r>
            <a:r>
              <a:rPr lang="en-GB" sz="1400" dirty="0"/>
              <a:t>: Mobile vaccination teams adjust their schedules based on real-time data to accommodate last-minute changes or missed appointments.</a:t>
            </a:r>
          </a:p>
          <a:p>
            <a:pPr lvl="1">
              <a:buFont typeface="Arial" panose="020B0604020202020204" pitchFamily="34" charset="0"/>
              <a:buChar char="•"/>
            </a:pPr>
            <a:r>
              <a:rPr lang="en-GB" sz="1400" b="1" dirty="0"/>
              <a:t> Clearer consent processes</a:t>
            </a:r>
            <a:r>
              <a:rPr lang="en-GB" sz="1400" dirty="0"/>
              <a:t>: Additional staff members are assigned to reassure housebound individuals about the vaccine’s safety and to answer any questions they may have.</a:t>
            </a:r>
          </a:p>
          <a:p>
            <a:pPr lvl="1">
              <a:buFont typeface="Arial" panose="020B0604020202020204" pitchFamily="34" charset="0"/>
              <a:buChar char="•"/>
            </a:pPr>
            <a:r>
              <a:rPr lang="en-GB" sz="1400" b="1" dirty="0"/>
              <a:t> Data accuracy</a:t>
            </a:r>
            <a:r>
              <a:rPr lang="en-GB" sz="1400" dirty="0"/>
              <a:t>: The team ensures the patient contact details, and availability information are verified ahead of time.</a:t>
            </a:r>
            <a:endParaRPr lang="en-GB" sz="1400" b="1" dirty="0"/>
          </a:p>
          <a:p>
            <a:r>
              <a:rPr lang="en-GB" sz="1400" b="1" dirty="0"/>
              <a:t>Sustaining Improvements</a:t>
            </a:r>
            <a:r>
              <a:rPr lang="en-GB" sz="1400" dirty="0"/>
              <a:t>:</a:t>
            </a:r>
          </a:p>
          <a:p>
            <a:pPr>
              <a:buFont typeface="Arial" panose="020B0604020202020204" pitchFamily="34" charset="0"/>
              <a:buChar char="•"/>
            </a:pPr>
            <a:r>
              <a:rPr lang="en-GB" sz="1400" dirty="0"/>
              <a:t> Continue using a personalized outreach approach, involving GPs to maintain patient trust.</a:t>
            </a:r>
          </a:p>
          <a:p>
            <a:pPr>
              <a:buFont typeface="Arial" panose="020B0604020202020204" pitchFamily="34" charset="0"/>
              <a:buChar char="•"/>
            </a:pPr>
            <a:r>
              <a:rPr lang="en-GB" sz="1400" dirty="0"/>
              <a:t> Build in mechanisms for feedback to improve future programmes.</a:t>
            </a:r>
          </a:p>
        </p:txBody>
      </p:sp>
      <p:pic>
        <p:nvPicPr>
          <p:cNvPr id="12" name="Picture 11" descr="A black and yellow logo&#10;&#10;Description automatically generated">
            <a:extLst>
              <a:ext uri="{FF2B5EF4-FFF2-40B4-BE49-F238E27FC236}">
                <a16:creationId xmlns:a16="http://schemas.microsoft.com/office/drawing/2014/main" id="{FD2F6C64-A7F9-4DDC-1F3A-94E575329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29932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black and yellow logo&#10;&#10;Description automatically generated">
            <a:extLst>
              <a:ext uri="{FF2B5EF4-FFF2-40B4-BE49-F238E27FC236}">
                <a16:creationId xmlns:a16="http://schemas.microsoft.com/office/drawing/2014/main" id="{33B42D44-0BAF-1905-7382-3CA5E3EF13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0CBB21FD-6397-32B5-AFB7-B21AC0157D1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EA6F795-C068-D645-FEA0-565CFDA7D6F9}"/>
              </a:ext>
            </a:extLst>
          </p:cNvPr>
          <p:cNvSpPr>
            <a:spLocks noGrp="1"/>
          </p:cNvSpPr>
          <p:nvPr>
            <p:ph type="sldNum" sz="quarter" idx="12"/>
          </p:nvPr>
        </p:nvSpPr>
        <p:spPr/>
        <p:txBody>
          <a:bodyPr/>
          <a:lstStyle/>
          <a:p>
            <a:fld id="{78BACAED-FADA-4684-8FC0-4F7FFD694767}" type="slidenum">
              <a:rPr lang="en-GB" smtClean="0"/>
              <a:t>11</a:t>
            </a:fld>
            <a:endParaRPr lang="en-GB"/>
          </a:p>
        </p:txBody>
      </p:sp>
      <p:sp>
        <p:nvSpPr>
          <p:cNvPr id="6" name="Title 1">
            <a:extLst>
              <a:ext uri="{FF2B5EF4-FFF2-40B4-BE49-F238E27FC236}">
                <a16:creationId xmlns:a16="http://schemas.microsoft.com/office/drawing/2014/main" id="{E04D2B39-9391-7F26-1A0F-2EB22326126B}"/>
              </a:ext>
            </a:extLst>
          </p:cNvPr>
          <p:cNvSpPr>
            <a:spLocks noGrp="1"/>
          </p:cNvSpPr>
          <p:nvPr>
            <p:ph type="title"/>
          </p:nvPr>
        </p:nvSpPr>
        <p:spPr>
          <a:xfrm>
            <a:off x="0" y="1"/>
            <a:ext cx="12192000" cy="765544"/>
          </a:xfrm>
        </p:spPr>
        <p:txBody>
          <a:bodyPr>
            <a:noAutofit/>
          </a:bodyPr>
          <a:lstStyle/>
          <a:p>
            <a:pPr algn="ctr"/>
            <a:r>
              <a:rPr lang="en-GB" sz="3600" b="1" i="0" dirty="0">
                <a:effectLst/>
              </a:rPr>
              <a:t>Case study 2: </a:t>
            </a:r>
            <a:r>
              <a:rPr kumimoji="0" lang="en-US" altLang="en-US" sz="3600" b="1" i="0" u="none" strike="noStrike" cap="none" normalizeH="0" baseline="0" dirty="0">
                <a:ln>
                  <a:noFill/>
                </a:ln>
                <a:solidFill>
                  <a:schemeClr val="tx1"/>
                </a:solidFill>
                <a:effectLst/>
              </a:rPr>
              <a:t>Vaccine Delivery in Camden</a:t>
            </a:r>
            <a:endParaRPr lang="en-GB" sz="3600" b="1" dirty="0"/>
          </a:p>
        </p:txBody>
      </p:sp>
      <p:sp>
        <p:nvSpPr>
          <p:cNvPr id="8" name="TextBox 7">
            <a:extLst>
              <a:ext uri="{FF2B5EF4-FFF2-40B4-BE49-F238E27FC236}">
                <a16:creationId xmlns:a16="http://schemas.microsoft.com/office/drawing/2014/main" id="{6C5710FD-4B9B-F6EF-A262-1613FE2D36D2}"/>
              </a:ext>
            </a:extLst>
          </p:cNvPr>
          <p:cNvSpPr txBox="1"/>
          <p:nvPr/>
        </p:nvSpPr>
        <p:spPr>
          <a:xfrm>
            <a:off x="0" y="819725"/>
            <a:ext cx="3239369" cy="5262979"/>
          </a:xfrm>
          <a:prstGeom prst="rect">
            <a:avLst/>
          </a:prstGeom>
          <a:solidFill>
            <a:schemeClr val="tx2">
              <a:lumMod val="10000"/>
              <a:lumOff val="90000"/>
            </a:schemeClr>
          </a:solidFill>
        </p:spPr>
        <p:txBody>
          <a:bodyPr wrap="square">
            <a:spAutoFit/>
          </a:bodyPr>
          <a:lstStyle/>
          <a:p>
            <a:r>
              <a:rPr lang="en-GB" sz="1400" b="1" dirty="0"/>
              <a:t>Phase 1: Plan</a:t>
            </a:r>
          </a:p>
          <a:p>
            <a:endParaRPr lang="en-GB" sz="1400" b="1" dirty="0"/>
          </a:p>
          <a:p>
            <a:pPr lvl="1">
              <a:buFont typeface="Arial" panose="020B0604020202020204" pitchFamily="34" charset="0"/>
              <a:buChar char="•"/>
            </a:pPr>
            <a:r>
              <a:rPr lang="en-GB" sz="1400" b="1" dirty="0"/>
              <a:t> Problem</a:t>
            </a:r>
            <a:r>
              <a:rPr lang="en-GB" sz="1400" dirty="0"/>
              <a:t>: The Camden vaccination team was fast-paced, with a mix of experienced and new staff, which led to confusion about tasks and protocols (e.g., lateral flow tests, correct vaccination records).</a:t>
            </a:r>
          </a:p>
          <a:p>
            <a:pPr lvl="1"/>
            <a:endParaRPr lang="en-GB" sz="1400" dirty="0"/>
          </a:p>
          <a:p>
            <a:pPr lvl="1">
              <a:buFont typeface="Arial" panose="020B0604020202020204" pitchFamily="34" charset="0"/>
              <a:buChar char="•"/>
            </a:pPr>
            <a:r>
              <a:rPr lang="en-GB" sz="1400" b="1" dirty="0"/>
              <a:t> Objective</a:t>
            </a:r>
            <a:r>
              <a:rPr lang="en-GB" sz="1400" dirty="0"/>
              <a:t>: To create a standardized checklist that could guide the team through their tasks and ensure all necessary steps were taken, including vaccination record keeping on Pinnacle.</a:t>
            </a:r>
          </a:p>
          <a:p>
            <a:pPr lvl="1"/>
            <a:endParaRPr lang="en-GB" sz="1400" dirty="0"/>
          </a:p>
          <a:p>
            <a:pPr lvl="1">
              <a:buFont typeface="Arial" panose="020B0604020202020204" pitchFamily="34" charset="0"/>
              <a:buChar char="•"/>
            </a:pPr>
            <a:r>
              <a:rPr lang="en-GB" sz="1400" b="1" dirty="0"/>
              <a:t> Plan</a:t>
            </a:r>
            <a:r>
              <a:rPr lang="en-GB" sz="1400" dirty="0"/>
              <a:t>: Sarah McAllister devised a checklist to help staff stay on track and ensure no steps were missed, including recording the Organisation Data Service (ODS) code for accurate data entry.</a:t>
            </a:r>
          </a:p>
        </p:txBody>
      </p:sp>
      <p:sp>
        <p:nvSpPr>
          <p:cNvPr id="10" name="TextBox 9">
            <a:extLst>
              <a:ext uri="{FF2B5EF4-FFF2-40B4-BE49-F238E27FC236}">
                <a16:creationId xmlns:a16="http://schemas.microsoft.com/office/drawing/2014/main" id="{AF72E18B-23A8-F3D0-9A5B-00611003E883}"/>
              </a:ext>
            </a:extLst>
          </p:cNvPr>
          <p:cNvSpPr txBox="1"/>
          <p:nvPr/>
        </p:nvSpPr>
        <p:spPr>
          <a:xfrm>
            <a:off x="3203959" y="819725"/>
            <a:ext cx="3239369" cy="3323987"/>
          </a:xfrm>
          <a:prstGeom prst="rect">
            <a:avLst/>
          </a:prstGeom>
          <a:solidFill>
            <a:schemeClr val="tx2">
              <a:lumMod val="25000"/>
              <a:lumOff val="75000"/>
            </a:schemeClr>
          </a:solidFill>
        </p:spPr>
        <p:txBody>
          <a:bodyPr wrap="square">
            <a:spAutoFit/>
          </a:bodyPr>
          <a:lstStyle/>
          <a:p>
            <a:r>
              <a:rPr lang="en-GB" sz="1400" b="1" dirty="0"/>
              <a:t>Phase 2: Do</a:t>
            </a:r>
          </a:p>
          <a:p>
            <a:endParaRPr lang="en-GB" sz="1400" b="1" dirty="0"/>
          </a:p>
          <a:p>
            <a:pPr lvl="1">
              <a:buFont typeface="Arial" panose="020B0604020202020204" pitchFamily="34" charset="0"/>
              <a:buChar char="•"/>
            </a:pPr>
            <a:r>
              <a:rPr lang="en-GB" sz="1400" b="1" dirty="0"/>
              <a:t> Test 1</a:t>
            </a:r>
            <a:r>
              <a:rPr lang="en-GB" sz="1400" dirty="0"/>
              <a:t>: The checklist was introduced, but initial feedback indicated that not everyone knew how to use it correctly, especially regarding the ODS code.</a:t>
            </a:r>
          </a:p>
          <a:p>
            <a:pPr lvl="1"/>
            <a:endParaRPr lang="en-GB" sz="1400" dirty="0"/>
          </a:p>
          <a:p>
            <a:pPr lvl="1">
              <a:buFont typeface="Arial" panose="020B0604020202020204" pitchFamily="34" charset="0"/>
              <a:buChar char="•"/>
            </a:pPr>
            <a:r>
              <a:rPr lang="en-GB" sz="1400" b="1" dirty="0"/>
              <a:t> Test 2</a:t>
            </a:r>
            <a:r>
              <a:rPr lang="en-GB" sz="1400" dirty="0"/>
              <a:t>: After gathering feedback, Sarah updated the checklist to include the missing ODS code in a more visible format (red text). She also ensured that all new staff were trained on the process before shifts.</a:t>
            </a:r>
          </a:p>
        </p:txBody>
      </p:sp>
      <p:sp>
        <p:nvSpPr>
          <p:cNvPr id="12" name="TextBox 11">
            <a:extLst>
              <a:ext uri="{FF2B5EF4-FFF2-40B4-BE49-F238E27FC236}">
                <a16:creationId xmlns:a16="http://schemas.microsoft.com/office/drawing/2014/main" id="{7CD8FA93-C556-9936-8D87-CEA4D4462190}"/>
              </a:ext>
            </a:extLst>
          </p:cNvPr>
          <p:cNvSpPr txBox="1"/>
          <p:nvPr/>
        </p:nvSpPr>
        <p:spPr>
          <a:xfrm>
            <a:off x="6393719" y="819725"/>
            <a:ext cx="3148976" cy="3323987"/>
          </a:xfrm>
          <a:prstGeom prst="rect">
            <a:avLst/>
          </a:prstGeom>
          <a:solidFill>
            <a:schemeClr val="accent1">
              <a:lumMod val="60000"/>
              <a:lumOff val="40000"/>
            </a:schemeClr>
          </a:solidFill>
        </p:spPr>
        <p:txBody>
          <a:bodyPr wrap="square">
            <a:spAutoFit/>
          </a:bodyPr>
          <a:lstStyle/>
          <a:p>
            <a:r>
              <a:rPr lang="en-GB" sz="1400" b="1" dirty="0"/>
              <a:t>Phase 3: Study</a:t>
            </a:r>
          </a:p>
          <a:p>
            <a:endParaRPr lang="en-GB" sz="1400" b="1" dirty="0"/>
          </a:p>
          <a:p>
            <a:pPr lvl="1">
              <a:buFont typeface="Arial" panose="020B0604020202020204" pitchFamily="34" charset="0"/>
              <a:buChar char="•"/>
            </a:pPr>
            <a:r>
              <a:rPr lang="en-GB" sz="1400" b="1" dirty="0"/>
              <a:t> Feedback</a:t>
            </a:r>
            <a:r>
              <a:rPr lang="en-GB" sz="1400" dirty="0"/>
              <a:t>: Staff reported that the checklist was very helpful, but some still struggled to understand the ODS code, so Sarah made it more prominent.</a:t>
            </a:r>
          </a:p>
          <a:p>
            <a:pPr lvl="1"/>
            <a:endParaRPr lang="en-GB" sz="1400" dirty="0"/>
          </a:p>
          <a:p>
            <a:pPr lvl="1">
              <a:buFont typeface="Arial" panose="020B0604020202020204" pitchFamily="34" charset="0"/>
              <a:buChar char="•"/>
            </a:pPr>
            <a:r>
              <a:rPr lang="en-GB" sz="1400" b="1" dirty="0"/>
              <a:t> Results</a:t>
            </a:r>
            <a:r>
              <a:rPr lang="en-GB" sz="1400" dirty="0"/>
              <a:t>: The team became more organized and was able to follow the vaccination process more efficiently. The ODS code issue was resolved, and vaccination records were more accurate.</a:t>
            </a:r>
          </a:p>
        </p:txBody>
      </p:sp>
      <p:sp>
        <p:nvSpPr>
          <p:cNvPr id="13" name="TextBox 12">
            <a:extLst>
              <a:ext uri="{FF2B5EF4-FFF2-40B4-BE49-F238E27FC236}">
                <a16:creationId xmlns:a16="http://schemas.microsoft.com/office/drawing/2014/main" id="{DFF86D29-CF28-0693-42F8-C51C05637FE1}"/>
              </a:ext>
            </a:extLst>
          </p:cNvPr>
          <p:cNvSpPr txBox="1"/>
          <p:nvPr/>
        </p:nvSpPr>
        <p:spPr>
          <a:xfrm>
            <a:off x="9448798" y="819725"/>
            <a:ext cx="2743201" cy="2677656"/>
          </a:xfrm>
          <a:prstGeom prst="rect">
            <a:avLst/>
          </a:prstGeom>
          <a:solidFill>
            <a:schemeClr val="tx2">
              <a:lumMod val="50000"/>
              <a:lumOff val="50000"/>
            </a:schemeClr>
          </a:solidFill>
        </p:spPr>
        <p:txBody>
          <a:bodyPr wrap="square">
            <a:spAutoFit/>
          </a:bodyPr>
          <a:lstStyle/>
          <a:p>
            <a:r>
              <a:rPr lang="en-GB" sz="1400" b="1" dirty="0"/>
              <a:t>Phase 4: Act</a:t>
            </a:r>
          </a:p>
          <a:p>
            <a:endParaRPr lang="en-GB" sz="1400" b="1" dirty="0"/>
          </a:p>
          <a:p>
            <a:pPr lvl="1">
              <a:buFont typeface="Arial" panose="020B0604020202020204" pitchFamily="34" charset="0"/>
              <a:buChar char="•"/>
            </a:pPr>
            <a:r>
              <a:rPr lang="en-GB" sz="1400" b="1" dirty="0"/>
              <a:t> Improvement</a:t>
            </a:r>
            <a:r>
              <a:rPr lang="en-GB" sz="1400" dirty="0"/>
              <a:t>: The revised checklist became a permanent part of the team’s daily operations. Further iterations were made to refine the checklist, and Sarah continued to ask for feedback to ensure it remained relevant.</a:t>
            </a:r>
          </a:p>
        </p:txBody>
      </p:sp>
      <p:pic>
        <p:nvPicPr>
          <p:cNvPr id="16" name="Picture 15" descr="A diagram of steps to do and act&#10;&#10;AI-generated content may be incorrect.">
            <a:extLst>
              <a:ext uri="{FF2B5EF4-FFF2-40B4-BE49-F238E27FC236}">
                <a16:creationId xmlns:a16="http://schemas.microsoft.com/office/drawing/2014/main" id="{C0A94D17-B8E8-E2A9-A26C-9A5B55DCFA0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2676" y="4471221"/>
            <a:ext cx="3837467" cy="2203951"/>
          </a:xfrm>
          <a:prstGeom prst="rect">
            <a:avLst/>
          </a:prstGeom>
        </p:spPr>
      </p:pic>
    </p:spTree>
    <p:extLst>
      <p:ext uri="{BB962C8B-B14F-4D97-AF65-F5344CB8AC3E}">
        <p14:creationId xmlns:p14="http://schemas.microsoft.com/office/powerpoint/2010/main" val="2441725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FAAF-706B-37BD-653B-3E3DCD3C2666}"/>
              </a:ext>
            </a:extLst>
          </p:cNvPr>
          <p:cNvSpPr>
            <a:spLocks noGrp="1"/>
          </p:cNvSpPr>
          <p:nvPr>
            <p:ph type="title"/>
          </p:nvPr>
        </p:nvSpPr>
        <p:spPr>
          <a:xfrm>
            <a:off x="838200" y="0"/>
            <a:ext cx="10515600" cy="1325563"/>
          </a:xfrm>
        </p:spPr>
        <p:txBody>
          <a:bodyPr/>
          <a:lstStyle/>
          <a:p>
            <a:pPr algn="ctr"/>
            <a:r>
              <a:rPr lang="en-GB" sz="4400" b="1" i="0" dirty="0">
                <a:effectLst/>
              </a:rPr>
              <a:t>Case study 3: </a:t>
            </a:r>
            <a:r>
              <a:rPr kumimoji="0" lang="en-US" altLang="en-US" sz="4400" b="1" i="0" u="none" strike="noStrike" cap="none" normalizeH="0" baseline="0" dirty="0">
                <a:ln>
                  <a:noFill/>
                </a:ln>
                <a:solidFill>
                  <a:schemeClr val="tx1"/>
                </a:solidFill>
                <a:effectLst/>
              </a:rPr>
              <a:t>Covid staff testing</a:t>
            </a:r>
            <a:endParaRPr lang="en-GB" dirty="0"/>
          </a:p>
        </p:txBody>
      </p:sp>
      <p:sp>
        <p:nvSpPr>
          <p:cNvPr id="4" name="Footer Placeholder 3">
            <a:extLst>
              <a:ext uri="{FF2B5EF4-FFF2-40B4-BE49-F238E27FC236}">
                <a16:creationId xmlns:a16="http://schemas.microsoft.com/office/drawing/2014/main" id="{A7B81557-542E-971C-0009-FB3F65DE0DA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67A414D-6B22-B0C7-FAB5-60A614BDFF04}"/>
              </a:ext>
            </a:extLst>
          </p:cNvPr>
          <p:cNvSpPr>
            <a:spLocks noGrp="1"/>
          </p:cNvSpPr>
          <p:nvPr>
            <p:ph type="sldNum" sz="quarter" idx="12"/>
          </p:nvPr>
        </p:nvSpPr>
        <p:spPr/>
        <p:txBody>
          <a:bodyPr/>
          <a:lstStyle/>
          <a:p>
            <a:fld id="{78BACAED-FADA-4684-8FC0-4F7FFD694767}" type="slidenum">
              <a:rPr lang="en-GB" smtClean="0"/>
              <a:t>12</a:t>
            </a:fld>
            <a:endParaRPr lang="en-GB"/>
          </a:p>
        </p:txBody>
      </p:sp>
      <p:sp>
        <p:nvSpPr>
          <p:cNvPr id="7" name="TextBox 6">
            <a:extLst>
              <a:ext uri="{FF2B5EF4-FFF2-40B4-BE49-F238E27FC236}">
                <a16:creationId xmlns:a16="http://schemas.microsoft.com/office/drawing/2014/main" id="{6787E4A6-A986-113C-A564-52F1984CCD69}"/>
              </a:ext>
            </a:extLst>
          </p:cNvPr>
          <p:cNvSpPr txBox="1"/>
          <p:nvPr/>
        </p:nvSpPr>
        <p:spPr>
          <a:xfrm>
            <a:off x="-1772" y="1325563"/>
            <a:ext cx="3508741" cy="4185761"/>
          </a:xfrm>
          <a:prstGeom prst="rect">
            <a:avLst/>
          </a:prstGeom>
          <a:solidFill>
            <a:schemeClr val="tx2">
              <a:lumMod val="10000"/>
              <a:lumOff val="90000"/>
            </a:schemeClr>
          </a:solidFill>
        </p:spPr>
        <p:txBody>
          <a:bodyPr wrap="square">
            <a:spAutoFit/>
          </a:bodyPr>
          <a:lstStyle/>
          <a:p>
            <a:r>
              <a:rPr lang="en-GB" sz="1400" b="1" dirty="0"/>
              <a:t>Phase 1: Plan</a:t>
            </a:r>
          </a:p>
          <a:p>
            <a:endParaRPr lang="en-GB" sz="1400" b="1" dirty="0"/>
          </a:p>
          <a:p>
            <a:pPr lvl="1">
              <a:buFont typeface="Arial" panose="020B0604020202020204" pitchFamily="34" charset="0"/>
              <a:buChar char="•"/>
            </a:pPr>
            <a:r>
              <a:rPr lang="en-GB" sz="1400" b="1" dirty="0"/>
              <a:t> Problem</a:t>
            </a:r>
            <a:r>
              <a:rPr lang="en-GB" sz="1400" dirty="0"/>
              <a:t>: The COVID staff testing team had to adapt quickly to the changing environment during the pandemic, including testing symptomatic and asymptomatic staff, patients, and partner agencies.</a:t>
            </a:r>
          </a:p>
          <a:p>
            <a:pPr lvl="1">
              <a:buFont typeface="Arial" panose="020B0604020202020204" pitchFamily="34" charset="0"/>
              <a:buChar char="•"/>
            </a:pPr>
            <a:r>
              <a:rPr lang="en-GB" sz="1400" b="1" dirty="0"/>
              <a:t> Objective</a:t>
            </a:r>
            <a:r>
              <a:rPr lang="en-GB" sz="1400" dirty="0"/>
              <a:t>: To refine the testing process by using PDSA cycles to continuously improve the system and ensure accurate, efficient testing.</a:t>
            </a:r>
          </a:p>
          <a:p>
            <a:pPr lvl="1">
              <a:buFont typeface="Arial" panose="020B0604020202020204" pitchFamily="34" charset="0"/>
              <a:buChar char="•"/>
            </a:pPr>
            <a:r>
              <a:rPr lang="en-GB" sz="1400" b="1" dirty="0"/>
              <a:t> Plan</a:t>
            </a:r>
            <a:r>
              <a:rPr lang="en-GB" sz="1400" dirty="0"/>
              <a:t>: The team used PDSA cycles to test new ways to improve testing logistics and operations, including setting up antibody drop-in sites, refining Standard Operating Procedures (SOPs), and improving communication channels.</a:t>
            </a:r>
          </a:p>
        </p:txBody>
      </p:sp>
      <p:sp>
        <p:nvSpPr>
          <p:cNvPr id="8" name="TextBox 7">
            <a:extLst>
              <a:ext uri="{FF2B5EF4-FFF2-40B4-BE49-F238E27FC236}">
                <a16:creationId xmlns:a16="http://schemas.microsoft.com/office/drawing/2014/main" id="{21B52379-49AA-E238-2907-7EF2B321B5CD}"/>
              </a:ext>
            </a:extLst>
          </p:cNvPr>
          <p:cNvSpPr txBox="1"/>
          <p:nvPr/>
        </p:nvSpPr>
        <p:spPr>
          <a:xfrm>
            <a:off x="3453804" y="1355050"/>
            <a:ext cx="2989524" cy="3539430"/>
          </a:xfrm>
          <a:prstGeom prst="rect">
            <a:avLst/>
          </a:prstGeom>
          <a:solidFill>
            <a:schemeClr val="tx2">
              <a:lumMod val="25000"/>
              <a:lumOff val="75000"/>
            </a:schemeClr>
          </a:solidFill>
        </p:spPr>
        <p:txBody>
          <a:bodyPr wrap="square">
            <a:spAutoFit/>
          </a:bodyPr>
          <a:lstStyle/>
          <a:p>
            <a:r>
              <a:rPr lang="en-GB" sz="1400" b="1" dirty="0"/>
              <a:t>Phase 2: Do</a:t>
            </a:r>
          </a:p>
          <a:p>
            <a:endParaRPr lang="en-GB" sz="1400" b="1" dirty="0"/>
          </a:p>
          <a:p>
            <a:pPr lvl="1" eaLnBrk="0" fontAlgn="base" hangingPunct="0">
              <a:spcBef>
                <a:spcPct val="0"/>
              </a:spcBef>
              <a:spcAft>
                <a:spcPct val="0"/>
              </a:spcAft>
              <a:buFontTx/>
              <a:buChar char="•"/>
            </a:pPr>
            <a:r>
              <a:rPr lang="en-GB" sz="1400" b="1" dirty="0"/>
              <a:t> </a:t>
            </a:r>
            <a:r>
              <a:rPr kumimoji="0" lang="en-US" altLang="en-US" sz="1400" b="1" i="0" u="none" strike="noStrike" cap="none" normalizeH="0" baseline="0" dirty="0">
                <a:ln>
                  <a:noFill/>
                </a:ln>
                <a:solidFill>
                  <a:schemeClr val="tx1"/>
                </a:solidFill>
                <a:effectLst/>
              </a:rPr>
              <a:t>Test 1</a:t>
            </a:r>
            <a:r>
              <a:rPr kumimoji="0" lang="en-US" altLang="en-US" sz="1400" b="0" i="0" u="none" strike="noStrike" cap="none" normalizeH="0" baseline="0" dirty="0">
                <a:ln>
                  <a:noFill/>
                </a:ln>
                <a:solidFill>
                  <a:schemeClr val="tx1"/>
                </a:solidFill>
                <a:effectLst/>
              </a:rPr>
              <a:t>: A new drop-in testing site at Argo House was opened to handle the increased demand. Feedback was gathered from staff after each session to identify areas for improvement.</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Test 2</a:t>
            </a:r>
            <a:r>
              <a:rPr kumimoji="0" lang="en-US" altLang="en-US" sz="1400" b="0" i="0" u="none" strike="noStrike" cap="none" normalizeH="0" baseline="0" dirty="0">
                <a:ln>
                  <a:noFill/>
                </a:ln>
                <a:solidFill>
                  <a:schemeClr val="tx1"/>
                </a:solidFill>
                <a:effectLst/>
              </a:rPr>
              <a:t>: Additional testing processes were also introduced, such as asymptomatic testing and managing COVID-19 results for staff and patients. </a:t>
            </a:r>
          </a:p>
          <a:p>
            <a:pPr lvl="1">
              <a:buFont typeface="Arial" panose="020B0604020202020204" pitchFamily="34" charset="0"/>
              <a:buChar char="•"/>
            </a:pPr>
            <a:endParaRPr lang="en-GB" sz="1400" dirty="0"/>
          </a:p>
        </p:txBody>
      </p:sp>
      <p:sp>
        <p:nvSpPr>
          <p:cNvPr id="10" name="TextBox 9">
            <a:extLst>
              <a:ext uri="{FF2B5EF4-FFF2-40B4-BE49-F238E27FC236}">
                <a16:creationId xmlns:a16="http://schemas.microsoft.com/office/drawing/2014/main" id="{7B33E376-4007-2CC0-A576-660E53B2E107}"/>
              </a:ext>
            </a:extLst>
          </p:cNvPr>
          <p:cNvSpPr txBox="1"/>
          <p:nvPr/>
        </p:nvSpPr>
        <p:spPr>
          <a:xfrm>
            <a:off x="6349408" y="1317189"/>
            <a:ext cx="3150782" cy="4185761"/>
          </a:xfrm>
          <a:prstGeom prst="rect">
            <a:avLst/>
          </a:prstGeom>
          <a:solidFill>
            <a:schemeClr val="accent1">
              <a:lumMod val="60000"/>
              <a:lumOff val="40000"/>
            </a:schemeClr>
          </a:solidFill>
        </p:spPr>
        <p:txBody>
          <a:bodyPr wrap="square">
            <a:spAutoFit/>
          </a:bodyPr>
          <a:lstStyle/>
          <a:p>
            <a:r>
              <a:rPr lang="en-GB" sz="1400" b="1" dirty="0"/>
              <a:t>Phase 3: Study</a:t>
            </a:r>
          </a:p>
          <a:p>
            <a:endParaRPr lang="en-GB" sz="1400" b="1" dirty="0"/>
          </a:p>
          <a:p>
            <a:pPr lvl="1" eaLnBrk="0" fontAlgn="base" hangingPunct="0">
              <a:spcBef>
                <a:spcPct val="0"/>
              </a:spcBef>
              <a:spcAft>
                <a:spcPct val="0"/>
              </a:spcAft>
              <a:buFontTx/>
              <a:buChar char="•"/>
            </a:pPr>
            <a:r>
              <a:rPr lang="en-GB" sz="1400" b="1" dirty="0"/>
              <a:t> </a:t>
            </a:r>
            <a:r>
              <a:rPr kumimoji="0" lang="en-US" altLang="en-US" sz="1400" b="1" i="0" u="none" strike="noStrike" cap="none" normalizeH="0" baseline="0" dirty="0">
                <a:ln>
                  <a:noFill/>
                </a:ln>
                <a:solidFill>
                  <a:schemeClr val="tx1"/>
                </a:solidFill>
                <a:effectLst/>
              </a:rPr>
              <a:t>Feedback</a:t>
            </a:r>
            <a:r>
              <a:rPr kumimoji="0" lang="en-US" altLang="en-US" sz="1400" b="0" i="0" u="none" strike="noStrike" cap="none" normalizeH="0" baseline="0" dirty="0">
                <a:ln>
                  <a:noFill/>
                </a:ln>
                <a:solidFill>
                  <a:schemeClr val="tx1"/>
                </a:solidFill>
                <a:effectLst/>
              </a:rPr>
              <a:t>: Feedback from staff using the drop-in site was gathered regularly, and it showed that some aspects of the testing procedure needed refinement, such as reducing wait times and improving accessibility.</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Results</a:t>
            </a:r>
            <a:r>
              <a:rPr kumimoji="0" lang="en-US" altLang="en-US" sz="1400" b="0" i="0" u="none" strike="noStrike" cap="none" normalizeH="0" baseline="0" dirty="0">
                <a:ln>
                  <a:noFill/>
                </a:ln>
                <a:solidFill>
                  <a:schemeClr val="tx1"/>
                </a:solidFill>
                <a:effectLst/>
              </a:rPr>
              <a:t>: The drop-in site became more efficient as the team responded to feedback and fine-tuned the process. The antibody testing was streamlined, and the overall testing experience improved for staff. </a:t>
            </a:r>
          </a:p>
          <a:p>
            <a:pPr lvl="1" eaLnBrk="0" fontAlgn="base" hangingPunct="0">
              <a:spcBef>
                <a:spcPct val="0"/>
              </a:spcBef>
              <a:spcAft>
                <a:spcPct val="0"/>
              </a:spcAft>
              <a:buFontTx/>
              <a:buChar char="•"/>
            </a:pPr>
            <a:endParaRPr lang="en-GB" sz="1400" dirty="0"/>
          </a:p>
        </p:txBody>
      </p:sp>
      <p:sp>
        <p:nvSpPr>
          <p:cNvPr id="12" name="TextBox 11">
            <a:extLst>
              <a:ext uri="{FF2B5EF4-FFF2-40B4-BE49-F238E27FC236}">
                <a16:creationId xmlns:a16="http://schemas.microsoft.com/office/drawing/2014/main" id="{87018D25-6396-B97F-7DA8-854FDE621AA2}"/>
              </a:ext>
            </a:extLst>
          </p:cNvPr>
          <p:cNvSpPr txBox="1"/>
          <p:nvPr/>
        </p:nvSpPr>
        <p:spPr>
          <a:xfrm>
            <a:off x="9356650" y="1317189"/>
            <a:ext cx="2842439" cy="2246769"/>
          </a:xfrm>
          <a:prstGeom prst="rect">
            <a:avLst/>
          </a:prstGeom>
          <a:solidFill>
            <a:schemeClr val="tx2">
              <a:lumMod val="50000"/>
              <a:lumOff val="50000"/>
            </a:schemeClr>
          </a:solidFill>
        </p:spPr>
        <p:txBody>
          <a:bodyPr wrap="square">
            <a:spAutoFit/>
          </a:bodyPr>
          <a:lstStyle/>
          <a:p>
            <a:r>
              <a:rPr lang="en-GB" sz="1400" b="1" dirty="0"/>
              <a:t>Phase 4: Act</a:t>
            </a:r>
          </a:p>
          <a:p>
            <a:endParaRPr lang="en-GB" sz="1400" b="1" dirty="0"/>
          </a:p>
          <a:p>
            <a:pPr lvl="1" eaLnBrk="0" fontAlgn="base" hangingPunct="0">
              <a:spcBef>
                <a:spcPct val="0"/>
              </a:spcBef>
              <a:spcAft>
                <a:spcPct val="0"/>
              </a:spcAft>
              <a:buFontTx/>
              <a:buChar char="•"/>
            </a:pPr>
            <a:r>
              <a:rPr lang="en-GB" sz="1400" b="1" dirty="0"/>
              <a:t> Improvement</a:t>
            </a:r>
            <a:r>
              <a:rPr lang="en-GB" sz="1400" dirty="0"/>
              <a:t>: Based on the feedback and data, new SOPs were created to standardize the process. The testing team was better equipped to handle future needs and adapt to new challenges.</a:t>
            </a:r>
          </a:p>
        </p:txBody>
      </p:sp>
      <p:pic>
        <p:nvPicPr>
          <p:cNvPr id="13" name="Picture 12" descr="A black and yellow logo&#10;&#10;Description automatically generated">
            <a:extLst>
              <a:ext uri="{FF2B5EF4-FFF2-40B4-BE49-F238E27FC236}">
                <a16:creationId xmlns:a16="http://schemas.microsoft.com/office/drawing/2014/main" id="{C75AF8E0-B730-1EBC-A801-210A97913F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2969629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CA2F-0278-41BE-D082-AA2D4151FF6B}"/>
              </a:ext>
            </a:extLst>
          </p:cNvPr>
          <p:cNvSpPr>
            <a:spLocks noGrp="1"/>
          </p:cNvSpPr>
          <p:nvPr>
            <p:ph type="title"/>
          </p:nvPr>
        </p:nvSpPr>
        <p:spPr>
          <a:xfrm>
            <a:off x="419100" y="18255"/>
            <a:ext cx="11353800" cy="1325563"/>
          </a:xfrm>
        </p:spPr>
        <p:txBody>
          <a:bodyPr/>
          <a:lstStyle/>
          <a:p>
            <a:pPr algn="ctr"/>
            <a:r>
              <a:rPr lang="en-GB" sz="4400" b="1" i="0" dirty="0">
                <a:effectLst/>
              </a:rPr>
              <a:t>Case study 4: </a:t>
            </a:r>
            <a:r>
              <a:rPr kumimoji="0" lang="en-US" altLang="en-US" sz="4400" b="1" i="0" u="none" strike="noStrike" cap="none" normalizeH="0" baseline="0" dirty="0">
                <a:ln>
                  <a:noFill/>
                </a:ln>
                <a:solidFill>
                  <a:schemeClr val="tx1"/>
                </a:solidFill>
                <a:effectLst/>
              </a:rPr>
              <a:t>Covid-19 Redeployment process</a:t>
            </a:r>
            <a:endParaRPr lang="en-GB" dirty="0"/>
          </a:p>
        </p:txBody>
      </p:sp>
      <p:sp>
        <p:nvSpPr>
          <p:cNvPr id="4" name="Footer Placeholder 3">
            <a:extLst>
              <a:ext uri="{FF2B5EF4-FFF2-40B4-BE49-F238E27FC236}">
                <a16:creationId xmlns:a16="http://schemas.microsoft.com/office/drawing/2014/main" id="{564D6924-6CE4-5577-0FC5-E8459B557BC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2F30DA7-E631-3043-5420-D9B66673F356}"/>
              </a:ext>
            </a:extLst>
          </p:cNvPr>
          <p:cNvSpPr>
            <a:spLocks noGrp="1"/>
          </p:cNvSpPr>
          <p:nvPr>
            <p:ph type="sldNum" sz="quarter" idx="12"/>
          </p:nvPr>
        </p:nvSpPr>
        <p:spPr/>
        <p:txBody>
          <a:bodyPr/>
          <a:lstStyle/>
          <a:p>
            <a:fld id="{78BACAED-FADA-4684-8FC0-4F7FFD694767}" type="slidenum">
              <a:rPr lang="en-GB" smtClean="0"/>
              <a:t>13</a:t>
            </a:fld>
            <a:endParaRPr lang="en-GB"/>
          </a:p>
        </p:txBody>
      </p:sp>
      <p:sp>
        <p:nvSpPr>
          <p:cNvPr id="7" name="TextBox 6">
            <a:extLst>
              <a:ext uri="{FF2B5EF4-FFF2-40B4-BE49-F238E27FC236}">
                <a16:creationId xmlns:a16="http://schemas.microsoft.com/office/drawing/2014/main" id="{80117527-557E-2DC1-957F-C5670900BBEB}"/>
              </a:ext>
            </a:extLst>
          </p:cNvPr>
          <p:cNvSpPr txBox="1"/>
          <p:nvPr/>
        </p:nvSpPr>
        <p:spPr>
          <a:xfrm>
            <a:off x="0" y="1486927"/>
            <a:ext cx="3604437" cy="3970318"/>
          </a:xfrm>
          <a:prstGeom prst="rect">
            <a:avLst/>
          </a:prstGeom>
          <a:solidFill>
            <a:schemeClr val="tx2">
              <a:lumMod val="10000"/>
              <a:lumOff val="90000"/>
            </a:schemeClr>
          </a:solidFill>
        </p:spPr>
        <p:txBody>
          <a:bodyPr wrap="square">
            <a:spAutoFit/>
          </a:bodyPr>
          <a:lstStyle/>
          <a:p>
            <a:r>
              <a:rPr lang="en-GB" sz="1400" b="1" dirty="0"/>
              <a:t>Phase 1: Plan</a:t>
            </a:r>
          </a:p>
          <a:p>
            <a:endParaRPr lang="en-GB" sz="1400" b="1" dirty="0"/>
          </a:p>
          <a:p>
            <a:pPr lvl="1">
              <a:buFont typeface="Arial" panose="020B0604020202020204" pitchFamily="34" charset="0"/>
              <a:buChar char="•"/>
            </a:pPr>
            <a:r>
              <a:rPr lang="en-GB" sz="1400" b="1" dirty="0"/>
              <a:t> Problem</a:t>
            </a:r>
            <a:r>
              <a:rPr lang="en-GB" sz="1400" dirty="0"/>
              <a:t>: During the COVID-19 pandemic, staff were redeployed rapidly to meet changing needs. The process was not always clear, and staff faced challenges in finding redeployment opportunities.</a:t>
            </a:r>
          </a:p>
          <a:p>
            <a:pPr lvl="1">
              <a:buFont typeface="Arial" panose="020B0604020202020204" pitchFamily="34" charset="0"/>
              <a:buChar char="•"/>
            </a:pPr>
            <a:r>
              <a:rPr lang="en-GB" sz="1400" b="1" dirty="0"/>
              <a:t> Objective</a:t>
            </a:r>
            <a:r>
              <a:rPr lang="en-GB" sz="1400" dirty="0"/>
              <a:t>: To streamline the redeployment process and ensure staff could quickly and easily find the right opportunities for redeployment.</a:t>
            </a:r>
          </a:p>
          <a:p>
            <a:pPr lvl="1">
              <a:buFont typeface="Arial" panose="020B0604020202020204" pitchFamily="34" charset="0"/>
              <a:buChar char="•"/>
            </a:pPr>
            <a:r>
              <a:rPr lang="en-GB" sz="1400" b="1" dirty="0"/>
              <a:t> Plan</a:t>
            </a:r>
            <a:r>
              <a:rPr lang="en-GB" sz="1400" dirty="0"/>
              <a:t>: The QI team focused on improving the user experience by redesigning the redeployment web pages, creating more efficient communication methods, and gathering staff feedback.</a:t>
            </a:r>
          </a:p>
        </p:txBody>
      </p:sp>
      <p:sp>
        <p:nvSpPr>
          <p:cNvPr id="9" name="TextBox 8">
            <a:extLst>
              <a:ext uri="{FF2B5EF4-FFF2-40B4-BE49-F238E27FC236}">
                <a16:creationId xmlns:a16="http://schemas.microsoft.com/office/drawing/2014/main" id="{03F888E5-DFEF-5043-A5AF-209203EFE85F}"/>
              </a:ext>
            </a:extLst>
          </p:cNvPr>
          <p:cNvSpPr txBox="1"/>
          <p:nvPr/>
        </p:nvSpPr>
        <p:spPr>
          <a:xfrm>
            <a:off x="3448712" y="1486926"/>
            <a:ext cx="2923954" cy="2462213"/>
          </a:xfrm>
          <a:prstGeom prst="rect">
            <a:avLst/>
          </a:prstGeom>
          <a:solidFill>
            <a:schemeClr val="tx2">
              <a:lumMod val="25000"/>
              <a:lumOff val="75000"/>
            </a:schemeClr>
          </a:solidFill>
        </p:spPr>
        <p:txBody>
          <a:bodyPr wrap="square">
            <a:spAutoFit/>
          </a:bodyPr>
          <a:lstStyle/>
          <a:p>
            <a:r>
              <a:rPr lang="en-GB" sz="1400" b="1" dirty="0"/>
              <a:t>Phase 2: Do</a:t>
            </a:r>
          </a:p>
          <a:p>
            <a:endParaRPr lang="en-GB" sz="1400" b="1" dirty="0"/>
          </a:p>
          <a:p>
            <a:pPr lvl="1">
              <a:buFont typeface="Arial" panose="020B0604020202020204" pitchFamily="34" charset="0"/>
              <a:buChar char="•"/>
            </a:pPr>
            <a:r>
              <a:rPr lang="en-GB" sz="1400" b="1" dirty="0"/>
              <a:t> Test 1</a:t>
            </a:r>
            <a:r>
              <a:rPr lang="en-GB" sz="1400" dirty="0"/>
              <a:t>: The redeployment web pages were redesigned to help staff quickly find what they needed.</a:t>
            </a:r>
          </a:p>
          <a:p>
            <a:pPr lvl="1">
              <a:buFont typeface="Arial" panose="020B0604020202020204" pitchFamily="34" charset="0"/>
              <a:buChar char="•"/>
            </a:pPr>
            <a:r>
              <a:rPr lang="en-GB" sz="1400" b="1" dirty="0"/>
              <a:t> Test 2</a:t>
            </a:r>
            <a:r>
              <a:rPr lang="en-GB" sz="1400" dirty="0"/>
              <a:t>: A feedback survey was introduced to gather user insights and ensure the redeployment process met staff needs.</a:t>
            </a:r>
          </a:p>
        </p:txBody>
      </p:sp>
      <p:sp>
        <p:nvSpPr>
          <p:cNvPr id="10" name="TextBox 9">
            <a:extLst>
              <a:ext uri="{FF2B5EF4-FFF2-40B4-BE49-F238E27FC236}">
                <a16:creationId xmlns:a16="http://schemas.microsoft.com/office/drawing/2014/main" id="{1A798DDC-058C-51E3-1EDB-9CF2526445FE}"/>
              </a:ext>
            </a:extLst>
          </p:cNvPr>
          <p:cNvSpPr txBox="1"/>
          <p:nvPr/>
        </p:nvSpPr>
        <p:spPr>
          <a:xfrm>
            <a:off x="6337224" y="1486926"/>
            <a:ext cx="2923954" cy="3323987"/>
          </a:xfrm>
          <a:prstGeom prst="rect">
            <a:avLst/>
          </a:prstGeom>
          <a:solidFill>
            <a:schemeClr val="accent1">
              <a:lumMod val="60000"/>
              <a:lumOff val="40000"/>
            </a:schemeClr>
          </a:solidFill>
        </p:spPr>
        <p:txBody>
          <a:bodyPr wrap="square">
            <a:spAutoFit/>
          </a:bodyPr>
          <a:lstStyle/>
          <a:p>
            <a:r>
              <a:rPr lang="en-GB" sz="1400" b="1" dirty="0"/>
              <a:t>Phase 3: Study</a:t>
            </a:r>
          </a:p>
          <a:p>
            <a:endParaRPr lang="en-GB" sz="1400" b="1" dirty="0"/>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Feedback</a:t>
            </a:r>
            <a:r>
              <a:rPr kumimoji="0" lang="en-US" altLang="en-US" sz="1400" b="0" i="0" u="none" strike="noStrike" cap="none" normalizeH="0" baseline="0" dirty="0">
                <a:ln>
                  <a:noFill/>
                </a:ln>
                <a:solidFill>
                  <a:schemeClr val="tx1"/>
                </a:solidFill>
                <a:effectLst/>
              </a:rPr>
              <a:t>: Feedback indicated that staff could now access redeployment information more efficiently, and the three-click rule was particularly appreciated.</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Results</a:t>
            </a:r>
            <a:r>
              <a:rPr kumimoji="0" lang="en-US" altLang="en-US" sz="1400" b="0" i="0" u="none" strike="noStrike" cap="none" normalizeH="0" baseline="0" dirty="0">
                <a:ln>
                  <a:noFill/>
                </a:ln>
                <a:solidFill>
                  <a:schemeClr val="tx1"/>
                </a:solidFill>
                <a:effectLst/>
              </a:rPr>
              <a:t>: The redeployment process became more user-friendly and effective, with staff able to quickly find opportunities and apply to be redeployed as needed. </a:t>
            </a:r>
          </a:p>
          <a:p>
            <a:endParaRPr lang="en-GB" sz="1400" b="1" dirty="0"/>
          </a:p>
        </p:txBody>
      </p:sp>
      <p:sp>
        <p:nvSpPr>
          <p:cNvPr id="12" name="TextBox 11">
            <a:extLst>
              <a:ext uri="{FF2B5EF4-FFF2-40B4-BE49-F238E27FC236}">
                <a16:creationId xmlns:a16="http://schemas.microsoft.com/office/drawing/2014/main" id="{69B4E930-191B-5FF1-1DEA-E52B8B8E0537}"/>
              </a:ext>
            </a:extLst>
          </p:cNvPr>
          <p:cNvSpPr txBox="1"/>
          <p:nvPr/>
        </p:nvSpPr>
        <p:spPr>
          <a:xfrm>
            <a:off x="9261178" y="1486926"/>
            <a:ext cx="2923954" cy="2677656"/>
          </a:xfrm>
          <a:prstGeom prst="rect">
            <a:avLst/>
          </a:prstGeom>
          <a:solidFill>
            <a:schemeClr val="tx2">
              <a:lumMod val="50000"/>
              <a:lumOff val="50000"/>
            </a:schemeClr>
          </a:solidFill>
        </p:spPr>
        <p:txBody>
          <a:bodyPr wrap="square">
            <a:spAutoFit/>
          </a:bodyPr>
          <a:lstStyle/>
          <a:p>
            <a:r>
              <a:rPr lang="en-GB" sz="1400" b="1" dirty="0"/>
              <a:t>Phase 4: Act</a:t>
            </a:r>
          </a:p>
          <a:p>
            <a:endParaRPr lang="en-GB" sz="1400" b="1" dirty="0"/>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rPr>
              <a:t> </a:t>
            </a:r>
            <a:r>
              <a:rPr lang="en-GB" sz="1400" b="1" dirty="0"/>
              <a:t>Improvement</a:t>
            </a:r>
            <a:r>
              <a:rPr lang="en-GB" sz="1400" dirty="0"/>
              <a:t>: Based on feedback, the team continued refining the process, updating the web pages and survey based on new needs and feedback. An SOP for redeployment was created to ensure consistency across future operations.</a:t>
            </a:r>
            <a:endParaRPr lang="en-GB" sz="1400" b="1" dirty="0"/>
          </a:p>
        </p:txBody>
      </p:sp>
      <p:pic>
        <p:nvPicPr>
          <p:cNvPr id="13" name="Picture 12" descr="A black and yellow logo&#10;&#10;Description automatically generated">
            <a:extLst>
              <a:ext uri="{FF2B5EF4-FFF2-40B4-BE49-F238E27FC236}">
                <a16:creationId xmlns:a16="http://schemas.microsoft.com/office/drawing/2014/main" id="{68131C98-0C76-2FB3-26EA-2EEE650CA4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2730606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1CE54-58F0-E213-A3D8-83126D70A9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28B631-5E6D-2952-10A0-8729275D3799}"/>
              </a:ext>
            </a:extLst>
          </p:cNvPr>
          <p:cNvSpPr>
            <a:spLocks noGrp="1"/>
          </p:cNvSpPr>
          <p:nvPr>
            <p:ph type="ctrTitle"/>
          </p:nvPr>
        </p:nvSpPr>
        <p:spPr>
          <a:xfrm>
            <a:off x="0" y="0"/>
            <a:ext cx="2954215" cy="585627"/>
          </a:xfrm>
        </p:spPr>
        <p:txBody>
          <a:bodyPr>
            <a:normAutofit fontScale="90000"/>
          </a:bodyPr>
          <a:lstStyle/>
          <a:p>
            <a:pPr algn="l"/>
            <a:r>
              <a:rPr lang="en-GB" sz="3600" b="1" dirty="0"/>
              <a:t>From last week</a:t>
            </a:r>
          </a:p>
        </p:txBody>
      </p:sp>
      <p:sp>
        <p:nvSpPr>
          <p:cNvPr id="4" name="Title 1">
            <a:extLst>
              <a:ext uri="{FF2B5EF4-FFF2-40B4-BE49-F238E27FC236}">
                <a16:creationId xmlns:a16="http://schemas.microsoft.com/office/drawing/2014/main" id="{CF00AD4A-09B4-313D-ECA8-C4C54A3C962C}"/>
              </a:ext>
            </a:extLst>
          </p:cNvPr>
          <p:cNvSpPr txBox="1">
            <a:spLocks/>
          </p:cNvSpPr>
          <p:nvPr/>
        </p:nvSpPr>
        <p:spPr>
          <a:xfrm>
            <a:off x="3898760" y="75140"/>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graphicFrame>
        <p:nvGraphicFramePr>
          <p:cNvPr id="5" name="Content Placeholder 2">
            <a:extLst>
              <a:ext uri="{FF2B5EF4-FFF2-40B4-BE49-F238E27FC236}">
                <a16:creationId xmlns:a16="http://schemas.microsoft.com/office/drawing/2014/main" id="{20F23B90-458C-FA35-C48C-328E4926A563}"/>
              </a:ext>
            </a:extLst>
          </p:cNvPr>
          <p:cNvGraphicFramePr>
            <a:graphicFrameLocks/>
          </p:cNvGraphicFramePr>
          <p:nvPr/>
        </p:nvGraphicFramePr>
        <p:xfrm>
          <a:off x="2452526" y="702040"/>
          <a:ext cx="7286948"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lack and yellow logo&#10;&#10;Description automatically generated">
            <a:extLst>
              <a:ext uri="{FF2B5EF4-FFF2-40B4-BE49-F238E27FC236}">
                <a16:creationId xmlns:a16="http://schemas.microsoft.com/office/drawing/2014/main" id="{66845F64-4E12-6D4B-9DA1-9D8686091E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Footer Placeholder 6">
            <a:extLst>
              <a:ext uri="{FF2B5EF4-FFF2-40B4-BE49-F238E27FC236}">
                <a16:creationId xmlns:a16="http://schemas.microsoft.com/office/drawing/2014/main" id="{270DA7E9-5D7F-CFE1-4678-55C8E949A417}"/>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B75226AC-F792-97EC-666C-266A6F83205C}"/>
              </a:ext>
            </a:extLst>
          </p:cNvPr>
          <p:cNvSpPr>
            <a:spLocks noGrp="1"/>
          </p:cNvSpPr>
          <p:nvPr>
            <p:ph type="sldNum" sz="quarter" idx="12"/>
          </p:nvPr>
        </p:nvSpPr>
        <p:spPr/>
        <p:txBody>
          <a:bodyPr/>
          <a:lstStyle/>
          <a:p>
            <a:fld id="{78BACAED-FADA-4684-8FC0-4F7FFD694767}" type="slidenum">
              <a:rPr lang="en-GB" smtClean="0"/>
              <a:t>14</a:t>
            </a:fld>
            <a:endParaRPr lang="en-GB"/>
          </a:p>
        </p:txBody>
      </p:sp>
      <p:pic>
        <p:nvPicPr>
          <p:cNvPr id="10" name="Graphic 9" descr="Checkmark outline">
            <a:extLst>
              <a:ext uri="{FF2B5EF4-FFF2-40B4-BE49-F238E27FC236}">
                <a16:creationId xmlns:a16="http://schemas.microsoft.com/office/drawing/2014/main" id="{9B3CF0AE-BF9F-6228-E71D-480A64DADE7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3" y="1324936"/>
            <a:ext cx="732463" cy="732463"/>
          </a:xfrm>
          <a:prstGeom prst="rect">
            <a:avLst/>
          </a:prstGeom>
        </p:spPr>
      </p:pic>
      <p:pic>
        <p:nvPicPr>
          <p:cNvPr id="11" name="Graphic 10" descr="Checkmark outline">
            <a:extLst>
              <a:ext uri="{FF2B5EF4-FFF2-40B4-BE49-F238E27FC236}">
                <a16:creationId xmlns:a16="http://schemas.microsoft.com/office/drawing/2014/main" id="{ECDFD080-A6A0-DA73-95AB-BA602EF7E8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064245"/>
            <a:ext cx="732463" cy="732463"/>
          </a:xfrm>
          <a:prstGeom prst="rect">
            <a:avLst/>
          </a:prstGeom>
        </p:spPr>
      </p:pic>
      <p:pic>
        <p:nvPicPr>
          <p:cNvPr id="12" name="Graphic 11" descr="Checkmark outline">
            <a:extLst>
              <a:ext uri="{FF2B5EF4-FFF2-40B4-BE49-F238E27FC236}">
                <a16:creationId xmlns:a16="http://schemas.microsoft.com/office/drawing/2014/main" id="{165F0F6F-5D44-626A-12D7-9AEB6ED218C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796708"/>
            <a:ext cx="732463" cy="732463"/>
          </a:xfrm>
          <a:prstGeom prst="rect">
            <a:avLst/>
          </a:prstGeom>
        </p:spPr>
      </p:pic>
      <p:pic>
        <p:nvPicPr>
          <p:cNvPr id="3" name="Graphic 2" descr="Checkmark outline">
            <a:extLst>
              <a:ext uri="{FF2B5EF4-FFF2-40B4-BE49-F238E27FC236}">
                <a16:creationId xmlns:a16="http://schemas.microsoft.com/office/drawing/2014/main" id="{EA74E844-36A2-8CDC-8974-A6E46E4C1B6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39006" y="3536017"/>
            <a:ext cx="732463" cy="732463"/>
          </a:xfrm>
          <a:prstGeom prst="rect">
            <a:avLst/>
          </a:prstGeom>
        </p:spPr>
      </p:pic>
    </p:spTree>
    <p:extLst>
      <p:ext uri="{BB962C8B-B14F-4D97-AF65-F5344CB8AC3E}">
        <p14:creationId xmlns:p14="http://schemas.microsoft.com/office/powerpoint/2010/main" val="1520893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2CCD-4600-8531-896F-31D80A20DD89}"/>
              </a:ext>
            </a:extLst>
          </p:cNvPr>
          <p:cNvSpPr>
            <a:spLocks noGrp="1"/>
          </p:cNvSpPr>
          <p:nvPr>
            <p:ph type="title"/>
          </p:nvPr>
        </p:nvSpPr>
        <p:spPr>
          <a:xfrm>
            <a:off x="0" y="0"/>
            <a:ext cx="4582633" cy="1325563"/>
          </a:xfrm>
        </p:spPr>
        <p:txBody>
          <a:bodyPr/>
          <a:lstStyle/>
          <a:p>
            <a:r>
              <a:rPr lang="en-GB" b="1" dirty="0"/>
              <a:t>The Nudge Theory</a:t>
            </a:r>
          </a:p>
        </p:txBody>
      </p:sp>
      <p:sp>
        <p:nvSpPr>
          <p:cNvPr id="4" name="Footer Placeholder 3">
            <a:extLst>
              <a:ext uri="{FF2B5EF4-FFF2-40B4-BE49-F238E27FC236}">
                <a16:creationId xmlns:a16="http://schemas.microsoft.com/office/drawing/2014/main" id="{0BD16A49-514E-0014-3F92-EA5659FEEF7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F704394-33BF-EDAB-34EB-1F5F3775E82E}"/>
              </a:ext>
            </a:extLst>
          </p:cNvPr>
          <p:cNvSpPr>
            <a:spLocks noGrp="1"/>
          </p:cNvSpPr>
          <p:nvPr>
            <p:ph type="sldNum" sz="quarter" idx="12"/>
          </p:nvPr>
        </p:nvSpPr>
        <p:spPr/>
        <p:txBody>
          <a:bodyPr/>
          <a:lstStyle/>
          <a:p>
            <a:fld id="{78BACAED-FADA-4684-8FC0-4F7FFD694767}" type="slidenum">
              <a:rPr lang="en-GB" smtClean="0"/>
              <a:t>15</a:t>
            </a:fld>
            <a:endParaRPr lang="en-GB"/>
          </a:p>
        </p:txBody>
      </p:sp>
      <p:pic>
        <p:nvPicPr>
          <p:cNvPr id="6" name="Picture 5" descr="A black and yellow logo&#10;&#10;Description automatically generated">
            <a:extLst>
              <a:ext uri="{FF2B5EF4-FFF2-40B4-BE49-F238E27FC236}">
                <a16:creationId xmlns:a16="http://schemas.microsoft.com/office/drawing/2014/main" id="{B63C38DB-6DD5-6E68-8365-85053EC662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TextBox 7">
            <a:extLst>
              <a:ext uri="{FF2B5EF4-FFF2-40B4-BE49-F238E27FC236}">
                <a16:creationId xmlns:a16="http://schemas.microsoft.com/office/drawing/2014/main" id="{06C634AF-F6CD-07D7-FE54-29F290C4A180}"/>
              </a:ext>
            </a:extLst>
          </p:cNvPr>
          <p:cNvSpPr txBox="1"/>
          <p:nvPr/>
        </p:nvSpPr>
        <p:spPr>
          <a:xfrm>
            <a:off x="6613450" y="136525"/>
            <a:ext cx="5438553" cy="2554545"/>
          </a:xfrm>
          <a:prstGeom prst="rect">
            <a:avLst/>
          </a:prstGeom>
          <a:blipFill>
            <a:blip r:embed="rId3"/>
            <a:tile tx="0" ty="0" sx="100000" sy="100000" flip="none" algn="tl"/>
          </a:blipFill>
        </p:spPr>
        <p:txBody>
          <a:bodyPr wrap="square">
            <a:spAutoFit/>
          </a:bodyPr>
          <a:lstStyle/>
          <a:p>
            <a:r>
              <a:rPr lang="en-GB" sz="1600" b="0" i="1" dirty="0">
                <a:solidFill>
                  <a:srgbClr val="1B1B1B"/>
                </a:solidFill>
                <a:effectLst/>
              </a:rPr>
              <a:t>“A behaviourally informed intervention, usually made by changing the presentation of choices (i.e., the choice architecture) to an individual, that alters people’s behaviour in a predictable way. Nudges include warnings, reminders, information disclosure, simplification, and automatic enrolment. Nudges preserve freedom of choice; they do not forbid any options or significantly change economic incentives”</a:t>
            </a:r>
          </a:p>
          <a:p>
            <a:endParaRPr lang="en-GB" sz="1600" i="1" dirty="0">
              <a:solidFill>
                <a:srgbClr val="1B1B1B"/>
              </a:solidFill>
            </a:endParaRPr>
          </a:p>
          <a:p>
            <a:pPr algn="r"/>
            <a:r>
              <a:rPr lang="en-GB" sz="1600" dirty="0">
                <a:solidFill>
                  <a:srgbClr val="1B1B1B"/>
                </a:solidFill>
              </a:rPr>
              <a:t>(United Nations Innovation Network, 2022)</a:t>
            </a:r>
            <a:endParaRPr lang="en-GB" sz="1600" dirty="0"/>
          </a:p>
        </p:txBody>
      </p:sp>
      <p:pic>
        <p:nvPicPr>
          <p:cNvPr id="9220" name="Picture 4" descr="What is Nudge theory? – Dr. Vidya Hattangadi">
            <a:extLst>
              <a:ext uri="{FF2B5EF4-FFF2-40B4-BE49-F238E27FC236}">
                <a16:creationId xmlns:a16="http://schemas.microsoft.com/office/drawing/2014/main" id="{6B25EB10-04E2-3704-7386-657A1F8D18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07" t="823" r="15034"/>
          <a:stretch/>
        </p:blipFill>
        <p:spPr bwMode="auto">
          <a:xfrm>
            <a:off x="7501266" y="2750544"/>
            <a:ext cx="4550737" cy="3665280"/>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a:extLst>
              <a:ext uri="{FF2B5EF4-FFF2-40B4-BE49-F238E27FC236}">
                <a16:creationId xmlns:a16="http://schemas.microsoft.com/office/drawing/2014/main" id="{D08F87D2-74F9-1003-0834-477063B8F637}"/>
              </a:ext>
            </a:extLst>
          </p:cNvPr>
          <p:cNvSpPr/>
          <p:nvPr/>
        </p:nvSpPr>
        <p:spPr>
          <a:xfrm>
            <a:off x="978194" y="223284"/>
            <a:ext cx="1722475" cy="903767"/>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6517BCBD-EB8D-2763-A3BB-67EF527A685B}"/>
              </a:ext>
            </a:extLst>
          </p:cNvPr>
          <p:cNvCxnSpPr>
            <a:cxnSpLocks/>
            <a:stCxn id="9" idx="4"/>
          </p:cNvCxnSpPr>
          <p:nvPr/>
        </p:nvCxnSpPr>
        <p:spPr>
          <a:xfrm>
            <a:off x="1839432" y="1127051"/>
            <a:ext cx="0" cy="59893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04178A68-FFBE-B380-66D4-8EB8E9AF69F5}"/>
              </a:ext>
            </a:extLst>
          </p:cNvPr>
          <p:cNvSpPr txBox="1"/>
          <p:nvPr/>
        </p:nvSpPr>
        <p:spPr>
          <a:xfrm>
            <a:off x="0" y="1707652"/>
            <a:ext cx="5709683" cy="646331"/>
          </a:xfrm>
          <a:prstGeom prst="rect">
            <a:avLst/>
          </a:prstGeom>
          <a:noFill/>
        </p:spPr>
        <p:txBody>
          <a:bodyPr wrap="square" rtlCol="0">
            <a:spAutoFit/>
          </a:bodyPr>
          <a:lstStyle/>
          <a:p>
            <a:r>
              <a:rPr lang="en-GB" dirty="0"/>
              <a:t>To nudge is to encourage or to persuade someone to do something in a way for wanting the aimed result.</a:t>
            </a:r>
          </a:p>
        </p:txBody>
      </p:sp>
      <p:sp>
        <p:nvSpPr>
          <p:cNvPr id="14" name="TextBox 13">
            <a:extLst>
              <a:ext uri="{FF2B5EF4-FFF2-40B4-BE49-F238E27FC236}">
                <a16:creationId xmlns:a16="http://schemas.microsoft.com/office/drawing/2014/main" id="{90192C38-EA23-6A28-3C46-80F70ADD302A}"/>
              </a:ext>
            </a:extLst>
          </p:cNvPr>
          <p:cNvSpPr txBox="1"/>
          <p:nvPr/>
        </p:nvSpPr>
        <p:spPr>
          <a:xfrm>
            <a:off x="20379" y="2736072"/>
            <a:ext cx="8036442" cy="2308324"/>
          </a:xfrm>
          <a:prstGeom prst="rect">
            <a:avLst/>
          </a:prstGeom>
          <a:noFill/>
          <a:ln>
            <a:solidFill>
              <a:srgbClr val="C00000"/>
            </a:solidFill>
            <a:prstDash val="dash"/>
          </a:ln>
        </p:spPr>
        <p:txBody>
          <a:bodyPr wrap="square" rtlCol="0">
            <a:spAutoFit/>
          </a:bodyPr>
          <a:lstStyle/>
          <a:p>
            <a:pPr algn="just"/>
            <a:r>
              <a:rPr lang="en-GB" sz="1600" dirty="0"/>
              <a:t>Example: </a:t>
            </a:r>
            <a:r>
              <a:rPr lang="en-GB" sz="1600" b="1" dirty="0"/>
              <a:t>UK Pension policy</a:t>
            </a:r>
          </a:p>
          <a:p>
            <a:pPr algn="just"/>
            <a:r>
              <a:rPr lang="en-GB" sz="1600" dirty="0"/>
              <a:t>In the past, many workers missed out on valuable pension benefits because their employer didn’t offer them a pension, or they didn’t apply to join their company’s pension scheme. Automatic enrolment changed this. It made compulsory for employers to automatically enrol their eligible workers into a pension scheme. In order to increase low pension saving rates among private sector workers, Government mandated employers to establish an “automatic enrolment” scheme in 2012. this meant that workers would be automatically placed into the company’s scheme and contributions would be deducted from their pay packet, unless they formally requested to be exempted. </a:t>
            </a:r>
          </a:p>
        </p:txBody>
      </p:sp>
      <p:cxnSp>
        <p:nvCxnSpPr>
          <p:cNvPr id="16" name="Straight Arrow Connector 15">
            <a:extLst>
              <a:ext uri="{FF2B5EF4-FFF2-40B4-BE49-F238E27FC236}">
                <a16:creationId xmlns:a16="http://schemas.microsoft.com/office/drawing/2014/main" id="{E91B2719-7013-73C5-EFBE-671B11750196}"/>
              </a:ext>
            </a:extLst>
          </p:cNvPr>
          <p:cNvCxnSpPr/>
          <p:nvPr/>
        </p:nvCxnSpPr>
        <p:spPr>
          <a:xfrm>
            <a:off x="138223" y="5613991"/>
            <a:ext cx="1244010"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7E415C60-FB3D-3919-9E86-72507DB9E4F5}"/>
              </a:ext>
            </a:extLst>
          </p:cNvPr>
          <p:cNvSpPr txBox="1"/>
          <p:nvPr/>
        </p:nvSpPr>
        <p:spPr>
          <a:xfrm>
            <a:off x="1382233" y="5456694"/>
            <a:ext cx="7825563" cy="338554"/>
          </a:xfrm>
          <a:prstGeom prst="rect">
            <a:avLst/>
          </a:prstGeom>
          <a:noFill/>
        </p:spPr>
        <p:txBody>
          <a:bodyPr wrap="square" rtlCol="0">
            <a:spAutoFit/>
          </a:bodyPr>
          <a:lstStyle/>
          <a:p>
            <a:r>
              <a:rPr lang="en-GB" sz="1600" dirty="0"/>
              <a:t>Indirect encouragement and enablement, it avoids direct instruction or enforcement.</a:t>
            </a:r>
          </a:p>
        </p:txBody>
      </p:sp>
    </p:spTree>
    <p:extLst>
      <p:ext uri="{BB962C8B-B14F-4D97-AF65-F5344CB8AC3E}">
        <p14:creationId xmlns:p14="http://schemas.microsoft.com/office/powerpoint/2010/main" val="491251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p:bldP spid="14" grpId="0" animBg="1"/>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E0C4-B361-D512-7F45-BCBAFFD6527E}"/>
              </a:ext>
            </a:extLst>
          </p:cNvPr>
          <p:cNvSpPr>
            <a:spLocks noGrp="1"/>
          </p:cNvSpPr>
          <p:nvPr>
            <p:ph type="title"/>
          </p:nvPr>
        </p:nvSpPr>
        <p:spPr>
          <a:xfrm>
            <a:off x="106326" y="18936"/>
            <a:ext cx="10515600" cy="897936"/>
          </a:xfrm>
        </p:spPr>
        <p:txBody>
          <a:bodyPr/>
          <a:lstStyle/>
          <a:p>
            <a:r>
              <a:rPr lang="en-GB" b="1" dirty="0"/>
              <a:t>The Nudge Theory: 7 steps</a:t>
            </a:r>
          </a:p>
        </p:txBody>
      </p:sp>
      <p:sp>
        <p:nvSpPr>
          <p:cNvPr id="4" name="Footer Placeholder 3">
            <a:extLst>
              <a:ext uri="{FF2B5EF4-FFF2-40B4-BE49-F238E27FC236}">
                <a16:creationId xmlns:a16="http://schemas.microsoft.com/office/drawing/2014/main" id="{DB373D01-BFBF-D71A-8E43-45C01C6E75A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AE4643B-F7CE-C60C-7E03-91EF33062C34}"/>
              </a:ext>
            </a:extLst>
          </p:cNvPr>
          <p:cNvSpPr>
            <a:spLocks noGrp="1"/>
          </p:cNvSpPr>
          <p:nvPr>
            <p:ph type="sldNum" sz="quarter" idx="12"/>
          </p:nvPr>
        </p:nvSpPr>
        <p:spPr/>
        <p:txBody>
          <a:bodyPr/>
          <a:lstStyle/>
          <a:p>
            <a:fld id="{78BACAED-FADA-4684-8FC0-4F7FFD694767}" type="slidenum">
              <a:rPr lang="en-GB" smtClean="0"/>
              <a:t>16</a:t>
            </a:fld>
            <a:endParaRPr lang="en-GB"/>
          </a:p>
        </p:txBody>
      </p:sp>
      <p:pic>
        <p:nvPicPr>
          <p:cNvPr id="6" name="Picture 5" descr="A black and yellow logo&#10;&#10;Description automatically generated">
            <a:extLst>
              <a:ext uri="{FF2B5EF4-FFF2-40B4-BE49-F238E27FC236}">
                <a16:creationId xmlns:a16="http://schemas.microsoft.com/office/drawing/2014/main" id="{75CC606B-A15D-358A-DCFF-BCE76F1F0B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11268" name="Picture 4" descr="Detailed description of the Nudge Theory of change management">
            <a:extLst>
              <a:ext uri="{FF2B5EF4-FFF2-40B4-BE49-F238E27FC236}">
                <a16:creationId xmlns:a16="http://schemas.microsoft.com/office/drawing/2014/main" id="{F78FA3F0-DF94-4743-E492-F2D05E7479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56" r="8433"/>
          <a:stretch/>
        </p:blipFill>
        <p:spPr bwMode="auto">
          <a:xfrm>
            <a:off x="5549008" y="916872"/>
            <a:ext cx="6642992" cy="49361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C55C6F4-5869-BB9E-E12F-FC618893F37C}"/>
              </a:ext>
            </a:extLst>
          </p:cNvPr>
          <p:cNvSpPr txBox="1"/>
          <p:nvPr/>
        </p:nvSpPr>
        <p:spPr>
          <a:xfrm>
            <a:off x="0" y="2979796"/>
            <a:ext cx="5677786" cy="1313629"/>
          </a:xfrm>
          <a:prstGeom prst="rect">
            <a:avLst/>
          </a:prstGeom>
          <a:noFill/>
        </p:spPr>
        <p:txBody>
          <a:bodyPr wrap="square">
            <a:spAutoFit/>
          </a:bodyPr>
          <a:lstStyle/>
          <a:p>
            <a:pPr algn="just">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A nudge has 3 main features:</a:t>
            </a:r>
          </a:p>
          <a:p>
            <a:pPr marL="342900" lvl="0" indent="-342900" algn="just">
              <a:lnSpc>
                <a:spcPct val="115000"/>
              </a:lnSpc>
              <a:buFont typeface="+mj-lt"/>
              <a:buAutoNum type="arabicPeriod"/>
            </a:pPr>
            <a:r>
              <a:rPr lang="en-GB" sz="1600" kern="100" dirty="0">
                <a:effectLst/>
                <a:latin typeface="Aptos" panose="020B0004020202020204" pitchFamily="34" charset="0"/>
                <a:ea typeface="DengXian" panose="02010600030101010101" pitchFamily="2" charset="-122"/>
                <a:cs typeface="Arial" panose="020B0604020202020204" pitchFamily="34" charset="0"/>
              </a:rPr>
              <a:t>It does </a:t>
            </a:r>
            <a:r>
              <a:rPr lang="en-GB" sz="1600" b="1" kern="100" dirty="0">
                <a:effectLst/>
                <a:latin typeface="Aptos" panose="020B0004020202020204" pitchFamily="34" charset="0"/>
                <a:ea typeface="DengXian" panose="02010600030101010101" pitchFamily="2" charset="-122"/>
                <a:cs typeface="Arial" panose="020B0604020202020204" pitchFamily="34" charset="0"/>
              </a:rPr>
              <a:t>not</a:t>
            </a:r>
            <a:r>
              <a:rPr lang="en-GB" sz="1600" kern="100" dirty="0">
                <a:effectLst/>
                <a:latin typeface="Aptos" panose="020B0004020202020204" pitchFamily="34" charset="0"/>
                <a:ea typeface="DengXian" panose="02010600030101010101" pitchFamily="2" charset="-122"/>
                <a:cs typeface="Arial" panose="020B0604020202020204" pitchFamily="34" charset="0"/>
              </a:rPr>
              <a:t> force people to engage in a particular behaviour</a:t>
            </a:r>
          </a:p>
          <a:p>
            <a:pPr marL="342900" lvl="0" indent="-342900" algn="just">
              <a:lnSpc>
                <a:spcPct val="115000"/>
              </a:lnSpc>
              <a:buFont typeface="+mj-lt"/>
              <a:buAutoNum type="arabicPeriod"/>
            </a:pPr>
            <a:r>
              <a:rPr lang="en-GB" sz="1600" kern="100" dirty="0">
                <a:effectLst/>
                <a:latin typeface="Aptos" panose="020B0004020202020204" pitchFamily="34" charset="0"/>
                <a:ea typeface="DengXian" panose="02010600030101010101" pitchFamily="2" charset="-122"/>
                <a:cs typeface="Arial" panose="020B0604020202020204" pitchFamily="34" charset="0"/>
              </a:rPr>
              <a:t>It preserves </a:t>
            </a:r>
            <a:r>
              <a:rPr lang="en-GB" sz="1600" b="1" kern="100" dirty="0">
                <a:effectLst/>
                <a:latin typeface="Aptos" panose="020B0004020202020204" pitchFamily="34" charset="0"/>
                <a:ea typeface="DengXian" panose="02010600030101010101" pitchFamily="2" charset="-122"/>
                <a:cs typeface="Arial" panose="020B0604020202020204" pitchFamily="34" charset="0"/>
              </a:rPr>
              <a:t>freedom of choice</a:t>
            </a:r>
          </a:p>
          <a:p>
            <a:pPr marL="342900" lvl="0" indent="-342900" algn="just">
              <a:lnSpc>
                <a:spcPct val="115000"/>
              </a:lnSpc>
              <a:spcAft>
                <a:spcPts val="800"/>
              </a:spcAft>
              <a:buFont typeface="+mj-lt"/>
              <a:buAutoNum type="arabicPeriod"/>
            </a:pPr>
            <a:r>
              <a:rPr lang="en-GB" sz="1600" kern="100" dirty="0">
                <a:effectLst/>
                <a:latin typeface="Aptos" panose="020B0004020202020204" pitchFamily="34" charset="0"/>
                <a:ea typeface="DengXian" panose="02010600030101010101" pitchFamily="2" charset="-122"/>
                <a:cs typeface="Arial" panose="020B0604020202020204" pitchFamily="34" charset="0"/>
              </a:rPr>
              <a:t>It does </a:t>
            </a:r>
            <a:r>
              <a:rPr lang="en-GB" sz="1600" b="1" kern="100" dirty="0">
                <a:effectLst/>
                <a:latin typeface="Aptos" panose="020B0004020202020204" pitchFamily="34" charset="0"/>
                <a:ea typeface="DengXian" panose="02010600030101010101" pitchFamily="2" charset="-122"/>
                <a:cs typeface="Arial" panose="020B0604020202020204" pitchFamily="34" charset="0"/>
              </a:rPr>
              <a:t>not</a:t>
            </a:r>
            <a:r>
              <a:rPr lang="en-GB" sz="1600" kern="100" dirty="0">
                <a:effectLst/>
                <a:latin typeface="Aptos" panose="020B0004020202020204" pitchFamily="34" charset="0"/>
                <a:ea typeface="DengXian" panose="02010600030101010101" pitchFamily="2" charset="-122"/>
                <a:cs typeface="Arial" panose="020B0604020202020204" pitchFamily="34" charset="0"/>
              </a:rPr>
              <a:t> offer large economic incentives.</a:t>
            </a:r>
          </a:p>
        </p:txBody>
      </p:sp>
    </p:spTree>
    <p:extLst>
      <p:ext uri="{BB962C8B-B14F-4D97-AF65-F5344CB8AC3E}">
        <p14:creationId xmlns:p14="http://schemas.microsoft.com/office/powerpoint/2010/main" val="3420574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DDD34-2D5D-D518-AB9C-74A6C1CFE8CC}"/>
              </a:ext>
            </a:extLst>
          </p:cNvPr>
          <p:cNvSpPr>
            <a:spLocks noGrp="1"/>
          </p:cNvSpPr>
          <p:nvPr>
            <p:ph type="title"/>
          </p:nvPr>
        </p:nvSpPr>
        <p:spPr>
          <a:xfrm>
            <a:off x="1667260" y="-38326"/>
            <a:ext cx="10515600" cy="599604"/>
          </a:xfrm>
        </p:spPr>
        <p:txBody>
          <a:bodyPr>
            <a:normAutofit/>
          </a:bodyPr>
          <a:lstStyle/>
          <a:p>
            <a:pPr algn="r"/>
            <a:r>
              <a:rPr lang="en-GB" sz="2400" b="1" dirty="0"/>
              <a:t>The Nudge Theory in healthcare settings</a:t>
            </a:r>
            <a:endParaRPr lang="en-GB" sz="2400" dirty="0"/>
          </a:p>
        </p:txBody>
      </p:sp>
      <p:sp>
        <p:nvSpPr>
          <p:cNvPr id="4" name="Footer Placeholder 3">
            <a:extLst>
              <a:ext uri="{FF2B5EF4-FFF2-40B4-BE49-F238E27FC236}">
                <a16:creationId xmlns:a16="http://schemas.microsoft.com/office/drawing/2014/main" id="{6A075DBB-508B-735F-3F54-56027B56095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CB0A0E6-61AF-5764-BC7E-D7D11C4C3AE0}"/>
              </a:ext>
            </a:extLst>
          </p:cNvPr>
          <p:cNvSpPr>
            <a:spLocks noGrp="1"/>
          </p:cNvSpPr>
          <p:nvPr>
            <p:ph type="sldNum" sz="quarter" idx="12"/>
          </p:nvPr>
        </p:nvSpPr>
        <p:spPr/>
        <p:txBody>
          <a:bodyPr/>
          <a:lstStyle/>
          <a:p>
            <a:fld id="{78BACAED-FADA-4684-8FC0-4F7FFD694767}" type="slidenum">
              <a:rPr lang="en-GB" smtClean="0"/>
              <a:t>17</a:t>
            </a:fld>
            <a:endParaRPr lang="en-GB"/>
          </a:p>
        </p:txBody>
      </p:sp>
      <p:pic>
        <p:nvPicPr>
          <p:cNvPr id="8" name="Picture 7" descr="A black and yellow logo&#10;&#10;Description automatically generated">
            <a:extLst>
              <a:ext uri="{FF2B5EF4-FFF2-40B4-BE49-F238E27FC236}">
                <a16:creationId xmlns:a16="http://schemas.microsoft.com/office/drawing/2014/main" id="{072CA36C-90A6-37DB-F0E1-8B2C947299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45128"/>
            <a:ext cx="1616284" cy="897936"/>
          </a:xfrm>
          <a:prstGeom prst="rect">
            <a:avLst/>
          </a:prstGeom>
        </p:spPr>
      </p:pic>
      <p:sp>
        <p:nvSpPr>
          <p:cNvPr id="12" name="Freeform: Shape 11">
            <a:extLst>
              <a:ext uri="{FF2B5EF4-FFF2-40B4-BE49-F238E27FC236}">
                <a16:creationId xmlns:a16="http://schemas.microsoft.com/office/drawing/2014/main" id="{AAA43F34-4D55-2D2E-E4B7-6286DBA092BA}"/>
              </a:ext>
            </a:extLst>
          </p:cNvPr>
          <p:cNvSpPr/>
          <p:nvPr/>
        </p:nvSpPr>
        <p:spPr>
          <a:xfrm>
            <a:off x="305139" y="219143"/>
            <a:ext cx="4998002"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Encouraging Healthy Eating Habits</a:t>
            </a:r>
            <a:endParaRPr lang="en-GB" kern="1200" dirty="0">
              <a:solidFill>
                <a:schemeClr val="tx1"/>
              </a:solidFill>
            </a:endParaRPr>
          </a:p>
        </p:txBody>
      </p:sp>
      <p:sp>
        <p:nvSpPr>
          <p:cNvPr id="13" name="Oval 12">
            <a:extLst>
              <a:ext uri="{FF2B5EF4-FFF2-40B4-BE49-F238E27FC236}">
                <a16:creationId xmlns:a16="http://schemas.microsoft.com/office/drawing/2014/main" id="{90372465-0045-A396-13E1-70AAEA370CE7}"/>
              </a:ext>
            </a:extLst>
          </p:cNvPr>
          <p:cNvSpPr/>
          <p:nvPr/>
        </p:nvSpPr>
        <p:spPr>
          <a:xfrm>
            <a:off x="9140" y="154484"/>
            <a:ext cx="522787"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14" name="Freeform: Shape 13">
            <a:extLst>
              <a:ext uri="{FF2B5EF4-FFF2-40B4-BE49-F238E27FC236}">
                <a16:creationId xmlns:a16="http://schemas.microsoft.com/office/drawing/2014/main" id="{B73D19FB-35DE-10DE-4386-A2ECE19E1ADE}"/>
              </a:ext>
            </a:extLst>
          </p:cNvPr>
          <p:cNvSpPr/>
          <p:nvPr/>
        </p:nvSpPr>
        <p:spPr>
          <a:xfrm>
            <a:off x="308351" y="876400"/>
            <a:ext cx="4995229" cy="517277"/>
          </a:xfrm>
          <a:custGeom>
            <a:avLst/>
            <a:gdLst>
              <a:gd name="connsiteX0" fmla="*/ 0 w 6856449"/>
              <a:gd name="connsiteY0" fmla="*/ 0 h 517277"/>
              <a:gd name="connsiteX1" fmla="*/ 6856449 w 6856449"/>
              <a:gd name="connsiteY1" fmla="*/ 0 h 517277"/>
              <a:gd name="connsiteX2" fmla="*/ 6856449 w 6856449"/>
              <a:gd name="connsiteY2" fmla="*/ 517277 h 517277"/>
              <a:gd name="connsiteX3" fmla="*/ 0 w 6856449"/>
              <a:gd name="connsiteY3" fmla="*/ 517277 h 517277"/>
              <a:gd name="connsiteX4" fmla="*/ 0 w 6856449"/>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6449" h="517277">
                <a:moveTo>
                  <a:pt x="0" y="0"/>
                </a:moveTo>
                <a:lnTo>
                  <a:pt x="6856449" y="0"/>
                </a:lnTo>
                <a:lnTo>
                  <a:pt x="6856449"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Promoting Vaccination Uptake</a:t>
            </a:r>
            <a:endParaRPr lang="en-GB" kern="1200" dirty="0">
              <a:solidFill>
                <a:schemeClr val="tx1"/>
              </a:solidFill>
            </a:endParaRPr>
          </a:p>
        </p:txBody>
      </p:sp>
      <p:sp>
        <p:nvSpPr>
          <p:cNvPr id="15" name="Oval 14">
            <a:extLst>
              <a:ext uri="{FF2B5EF4-FFF2-40B4-BE49-F238E27FC236}">
                <a16:creationId xmlns:a16="http://schemas.microsoft.com/office/drawing/2014/main" id="{ECD6E928-4005-EED9-AA90-8124F6E158C3}"/>
              </a:ext>
            </a:extLst>
          </p:cNvPr>
          <p:cNvSpPr/>
          <p:nvPr/>
        </p:nvSpPr>
        <p:spPr>
          <a:xfrm>
            <a:off x="12354" y="811741"/>
            <a:ext cx="591995"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16" name="Freeform: Shape 15">
            <a:extLst>
              <a:ext uri="{FF2B5EF4-FFF2-40B4-BE49-F238E27FC236}">
                <a16:creationId xmlns:a16="http://schemas.microsoft.com/office/drawing/2014/main" id="{07ABA691-6CEA-EB63-F18D-305083DAEE96}"/>
              </a:ext>
            </a:extLst>
          </p:cNvPr>
          <p:cNvSpPr/>
          <p:nvPr/>
        </p:nvSpPr>
        <p:spPr>
          <a:xfrm>
            <a:off x="338385" y="1557272"/>
            <a:ext cx="4969307" cy="517277"/>
          </a:xfrm>
          <a:custGeom>
            <a:avLst/>
            <a:gdLst>
              <a:gd name="connsiteX0" fmla="*/ 0 w 6599746"/>
              <a:gd name="connsiteY0" fmla="*/ 0 h 517277"/>
              <a:gd name="connsiteX1" fmla="*/ 6599746 w 6599746"/>
              <a:gd name="connsiteY1" fmla="*/ 0 h 517277"/>
              <a:gd name="connsiteX2" fmla="*/ 6599746 w 6599746"/>
              <a:gd name="connsiteY2" fmla="*/ 517277 h 517277"/>
              <a:gd name="connsiteX3" fmla="*/ 0 w 6599746"/>
              <a:gd name="connsiteY3" fmla="*/ 517277 h 517277"/>
              <a:gd name="connsiteX4" fmla="*/ 0 w 6599746"/>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9746" h="517277">
                <a:moveTo>
                  <a:pt x="0" y="0"/>
                </a:moveTo>
                <a:lnTo>
                  <a:pt x="6599746" y="0"/>
                </a:lnTo>
                <a:lnTo>
                  <a:pt x="6599746"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Increasing Physical Activity</a:t>
            </a:r>
            <a:endParaRPr lang="en-GB" kern="1200" dirty="0">
              <a:solidFill>
                <a:schemeClr val="tx1"/>
              </a:solidFill>
            </a:endParaRPr>
          </a:p>
        </p:txBody>
      </p:sp>
      <p:sp>
        <p:nvSpPr>
          <p:cNvPr id="17" name="Oval 16">
            <a:extLst>
              <a:ext uri="{FF2B5EF4-FFF2-40B4-BE49-F238E27FC236}">
                <a16:creationId xmlns:a16="http://schemas.microsoft.com/office/drawing/2014/main" id="{ADDA0A3F-5D14-C26E-3FCB-959BF55F795B}"/>
              </a:ext>
            </a:extLst>
          </p:cNvPr>
          <p:cNvSpPr/>
          <p:nvPr/>
        </p:nvSpPr>
        <p:spPr>
          <a:xfrm>
            <a:off x="10488" y="1481410"/>
            <a:ext cx="591995"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18" name="Freeform: Shape 17">
            <a:extLst>
              <a:ext uri="{FF2B5EF4-FFF2-40B4-BE49-F238E27FC236}">
                <a16:creationId xmlns:a16="http://schemas.microsoft.com/office/drawing/2014/main" id="{923719B0-D8BF-85B6-BF04-455427F5B6C4}"/>
              </a:ext>
            </a:extLst>
          </p:cNvPr>
          <p:cNvSpPr/>
          <p:nvPr/>
        </p:nvSpPr>
        <p:spPr>
          <a:xfrm>
            <a:off x="307102" y="2215504"/>
            <a:ext cx="4996307" cy="517277"/>
          </a:xfrm>
          <a:custGeom>
            <a:avLst/>
            <a:gdLst>
              <a:gd name="connsiteX0" fmla="*/ 0 w 6517783"/>
              <a:gd name="connsiteY0" fmla="*/ 0 h 517277"/>
              <a:gd name="connsiteX1" fmla="*/ 6517783 w 6517783"/>
              <a:gd name="connsiteY1" fmla="*/ 0 h 517277"/>
              <a:gd name="connsiteX2" fmla="*/ 6517783 w 6517783"/>
              <a:gd name="connsiteY2" fmla="*/ 517277 h 517277"/>
              <a:gd name="connsiteX3" fmla="*/ 0 w 6517783"/>
              <a:gd name="connsiteY3" fmla="*/ 517277 h 517277"/>
              <a:gd name="connsiteX4" fmla="*/ 0 w 6517783"/>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7783" h="517277">
                <a:moveTo>
                  <a:pt x="0" y="0"/>
                </a:moveTo>
                <a:lnTo>
                  <a:pt x="6517783" y="0"/>
                </a:lnTo>
                <a:lnTo>
                  <a:pt x="6517783"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Improving Preventive Care</a:t>
            </a:r>
            <a:endParaRPr lang="en-GB" kern="1200" dirty="0">
              <a:solidFill>
                <a:schemeClr val="tx1"/>
              </a:solidFill>
            </a:endParaRPr>
          </a:p>
        </p:txBody>
      </p:sp>
      <p:sp>
        <p:nvSpPr>
          <p:cNvPr id="19" name="Oval 18">
            <a:extLst>
              <a:ext uri="{FF2B5EF4-FFF2-40B4-BE49-F238E27FC236}">
                <a16:creationId xmlns:a16="http://schemas.microsoft.com/office/drawing/2014/main" id="{F1F42E5C-4CFF-CC87-A7FB-E69B20B3BE08}"/>
              </a:ext>
            </a:extLst>
          </p:cNvPr>
          <p:cNvSpPr/>
          <p:nvPr/>
        </p:nvSpPr>
        <p:spPr>
          <a:xfrm>
            <a:off x="11104" y="2150844"/>
            <a:ext cx="591995"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dirty="0">
              <a:solidFill>
                <a:schemeClr val="tx1"/>
              </a:solidFill>
            </a:endParaRPr>
          </a:p>
        </p:txBody>
      </p:sp>
      <p:sp>
        <p:nvSpPr>
          <p:cNvPr id="20" name="Freeform: Shape 19">
            <a:extLst>
              <a:ext uri="{FF2B5EF4-FFF2-40B4-BE49-F238E27FC236}">
                <a16:creationId xmlns:a16="http://schemas.microsoft.com/office/drawing/2014/main" id="{C07F2E49-5720-C191-E5D0-D3795BAFB077}"/>
              </a:ext>
            </a:extLst>
          </p:cNvPr>
          <p:cNvSpPr/>
          <p:nvPr/>
        </p:nvSpPr>
        <p:spPr>
          <a:xfrm>
            <a:off x="295998" y="2885929"/>
            <a:ext cx="5005891" cy="517277"/>
          </a:xfrm>
          <a:custGeom>
            <a:avLst/>
            <a:gdLst>
              <a:gd name="connsiteX0" fmla="*/ 0 w 6599746"/>
              <a:gd name="connsiteY0" fmla="*/ 0 h 517277"/>
              <a:gd name="connsiteX1" fmla="*/ 6599746 w 6599746"/>
              <a:gd name="connsiteY1" fmla="*/ 0 h 517277"/>
              <a:gd name="connsiteX2" fmla="*/ 6599746 w 6599746"/>
              <a:gd name="connsiteY2" fmla="*/ 517277 h 517277"/>
              <a:gd name="connsiteX3" fmla="*/ 0 w 6599746"/>
              <a:gd name="connsiteY3" fmla="*/ 517277 h 517277"/>
              <a:gd name="connsiteX4" fmla="*/ 0 w 6599746"/>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9746" h="517277">
                <a:moveTo>
                  <a:pt x="0" y="0"/>
                </a:moveTo>
                <a:lnTo>
                  <a:pt x="6599746" y="0"/>
                </a:lnTo>
                <a:lnTo>
                  <a:pt x="6599746"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Nudging for Organ Donation</a:t>
            </a:r>
            <a:endParaRPr lang="en-GB" kern="1200" dirty="0">
              <a:solidFill>
                <a:schemeClr val="tx1"/>
              </a:solidFill>
            </a:endParaRPr>
          </a:p>
        </p:txBody>
      </p:sp>
      <p:sp>
        <p:nvSpPr>
          <p:cNvPr id="21" name="Oval 20">
            <a:extLst>
              <a:ext uri="{FF2B5EF4-FFF2-40B4-BE49-F238E27FC236}">
                <a16:creationId xmlns:a16="http://schemas.microsoft.com/office/drawing/2014/main" id="{56670D13-53FB-60F4-A444-034643CBC9EF}"/>
              </a:ext>
            </a:extLst>
          </p:cNvPr>
          <p:cNvSpPr/>
          <p:nvPr/>
        </p:nvSpPr>
        <p:spPr>
          <a:xfrm>
            <a:off x="0" y="2821269"/>
            <a:ext cx="591995"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22" name="Freeform: Shape 21">
            <a:extLst>
              <a:ext uri="{FF2B5EF4-FFF2-40B4-BE49-F238E27FC236}">
                <a16:creationId xmlns:a16="http://schemas.microsoft.com/office/drawing/2014/main" id="{6AE1C82D-BB50-9800-F3CD-671224A86EC1}"/>
              </a:ext>
            </a:extLst>
          </p:cNvPr>
          <p:cNvSpPr/>
          <p:nvPr/>
        </p:nvSpPr>
        <p:spPr>
          <a:xfrm>
            <a:off x="295998" y="3553279"/>
            <a:ext cx="5005892" cy="517277"/>
          </a:xfrm>
          <a:custGeom>
            <a:avLst/>
            <a:gdLst>
              <a:gd name="connsiteX0" fmla="*/ 0 w 6856449"/>
              <a:gd name="connsiteY0" fmla="*/ 0 h 517277"/>
              <a:gd name="connsiteX1" fmla="*/ 6856449 w 6856449"/>
              <a:gd name="connsiteY1" fmla="*/ 0 h 517277"/>
              <a:gd name="connsiteX2" fmla="*/ 6856449 w 6856449"/>
              <a:gd name="connsiteY2" fmla="*/ 517277 h 517277"/>
              <a:gd name="connsiteX3" fmla="*/ 0 w 6856449"/>
              <a:gd name="connsiteY3" fmla="*/ 517277 h 517277"/>
              <a:gd name="connsiteX4" fmla="*/ 0 w 6856449"/>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6449" h="517277">
                <a:moveTo>
                  <a:pt x="0" y="0"/>
                </a:moveTo>
                <a:lnTo>
                  <a:pt x="6856449" y="0"/>
                </a:lnTo>
                <a:lnTo>
                  <a:pt x="6856449"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Reducing Alcohol and Substance Abuse</a:t>
            </a:r>
            <a:endParaRPr lang="en-GB" kern="1200" dirty="0">
              <a:solidFill>
                <a:schemeClr val="tx1"/>
              </a:solidFill>
            </a:endParaRPr>
          </a:p>
        </p:txBody>
      </p:sp>
      <p:sp>
        <p:nvSpPr>
          <p:cNvPr id="23" name="Oval 22">
            <a:extLst>
              <a:ext uri="{FF2B5EF4-FFF2-40B4-BE49-F238E27FC236}">
                <a16:creationId xmlns:a16="http://schemas.microsoft.com/office/drawing/2014/main" id="{139FCADC-052D-8A41-3395-ED9AE54090AE}"/>
              </a:ext>
            </a:extLst>
          </p:cNvPr>
          <p:cNvSpPr/>
          <p:nvPr/>
        </p:nvSpPr>
        <p:spPr>
          <a:xfrm>
            <a:off x="0" y="3488619"/>
            <a:ext cx="591995"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24" name="Freeform: Shape 23">
            <a:extLst>
              <a:ext uri="{FF2B5EF4-FFF2-40B4-BE49-F238E27FC236}">
                <a16:creationId xmlns:a16="http://schemas.microsoft.com/office/drawing/2014/main" id="{F01E2108-F394-4522-0FE2-9630B22C2DD3}"/>
              </a:ext>
            </a:extLst>
          </p:cNvPr>
          <p:cNvSpPr/>
          <p:nvPr/>
        </p:nvSpPr>
        <p:spPr>
          <a:xfrm>
            <a:off x="269775" y="4219752"/>
            <a:ext cx="5028523"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Improving Medication Adherence</a:t>
            </a:r>
            <a:endParaRPr lang="en-GB" kern="1200" dirty="0">
              <a:solidFill>
                <a:schemeClr val="tx1"/>
              </a:solidFill>
            </a:endParaRPr>
          </a:p>
        </p:txBody>
      </p:sp>
      <p:sp>
        <p:nvSpPr>
          <p:cNvPr id="25" name="Oval 24">
            <a:extLst>
              <a:ext uri="{FF2B5EF4-FFF2-40B4-BE49-F238E27FC236}">
                <a16:creationId xmlns:a16="http://schemas.microsoft.com/office/drawing/2014/main" id="{CBA45762-8480-C2DD-BBF7-C8AD229DC628}"/>
              </a:ext>
            </a:extLst>
          </p:cNvPr>
          <p:cNvSpPr/>
          <p:nvPr/>
        </p:nvSpPr>
        <p:spPr>
          <a:xfrm>
            <a:off x="-15589" y="4155092"/>
            <a:ext cx="584328"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dirty="0">
              <a:solidFill>
                <a:schemeClr val="tx1"/>
              </a:solidFill>
            </a:endParaRPr>
          </a:p>
        </p:txBody>
      </p:sp>
      <p:sp>
        <p:nvSpPr>
          <p:cNvPr id="26" name="Freeform: Shape 25">
            <a:extLst>
              <a:ext uri="{FF2B5EF4-FFF2-40B4-BE49-F238E27FC236}">
                <a16:creationId xmlns:a16="http://schemas.microsoft.com/office/drawing/2014/main" id="{C97D1501-2114-F792-A084-01A0993D0611}"/>
              </a:ext>
            </a:extLst>
          </p:cNvPr>
          <p:cNvSpPr/>
          <p:nvPr/>
        </p:nvSpPr>
        <p:spPr>
          <a:xfrm>
            <a:off x="323299" y="4894216"/>
            <a:ext cx="4969308"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algn="just">
              <a:lnSpc>
                <a:spcPct val="115000"/>
              </a:lnSpc>
              <a:spcAft>
                <a:spcPts val="800"/>
              </a:spcAft>
            </a:pPr>
            <a:r>
              <a:rPr lang="en-GB" sz="1800" b="1" kern="100" dirty="0">
                <a:solidFill>
                  <a:schemeClr val="tx1"/>
                </a:solidFill>
                <a:effectLst/>
                <a:ea typeface="DengXian" panose="02010600030101010101" pitchFamily="2" charset="-122"/>
                <a:cs typeface="Arial" panose="020B0604020202020204" pitchFamily="34" charset="0"/>
              </a:rPr>
              <a:t>Behavioural Change for Smoking Cessation</a:t>
            </a:r>
            <a:endParaRPr lang="en-GB" sz="1800" kern="100" dirty="0">
              <a:solidFill>
                <a:schemeClr val="tx1"/>
              </a:solidFill>
              <a:effectLst/>
              <a:ea typeface="DengXian" panose="02010600030101010101" pitchFamily="2" charset="-122"/>
              <a:cs typeface="Arial" panose="020B0604020202020204" pitchFamily="34" charset="0"/>
            </a:endParaRPr>
          </a:p>
        </p:txBody>
      </p:sp>
      <p:sp>
        <p:nvSpPr>
          <p:cNvPr id="27" name="Oval 26">
            <a:extLst>
              <a:ext uri="{FF2B5EF4-FFF2-40B4-BE49-F238E27FC236}">
                <a16:creationId xmlns:a16="http://schemas.microsoft.com/office/drawing/2014/main" id="{B0126E27-C965-F2A2-E5CC-E39E9A88112A}"/>
              </a:ext>
            </a:extLst>
          </p:cNvPr>
          <p:cNvSpPr/>
          <p:nvPr/>
        </p:nvSpPr>
        <p:spPr>
          <a:xfrm>
            <a:off x="0" y="4827262"/>
            <a:ext cx="646597"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30" name="Freeform: Shape 29">
            <a:extLst>
              <a:ext uri="{FF2B5EF4-FFF2-40B4-BE49-F238E27FC236}">
                <a16:creationId xmlns:a16="http://schemas.microsoft.com/office/drawing/2014/main" id="{6FA92645-EAF9-30EB-BF15-BFD5F5516F3B}"/>
              </a:ext>
            </a:extLst>
          </p:cNvPr>
          <p:cNvSpPr/>
          <p:nvPr/>
        </p:nvSpPr>
        <p:spPr>
          <a:xfrm>
            <a:off x="323299" y="5548407"/>
            <a:ext cx="4969308"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tx2">
              <a:lumMod val="10000"/>
              <a:lumOff val="90000"/>
            </a:schemeClr>
          </a:solidFill>
          <a:ln>
            <a:solidFill>
              <a:schemeClr val="tx2">
                <a:lumMod val="90000"/>
                <a:lumOff val="1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algn="just">
              <a:lnSpc>
                <a:spcPct val="115000"/>
              </a:lnSpc>
              <a:spcAft>
                <a:spcPts val="800"/>
              </a:spcAft>
            </a:pPr>
            <a:r>
              <a:rPr lang="en-GB" sz="1800" b="1">
                <a:solidFill>
                  <a:schemeClr val="tx1"/>
                </a:solidFill>
                <a:effectLst/>
                <a:ea typeface="DengXian" panose="02010600030101010101" pitchFamily="2" charset="-122"/>
                <a:cs typeface="Arial" panose="020B0604020202020204" pitchFamily="34" charset="0"/>
              </a:rPr>
              <a:t>Enhanced Patient Engagement</a:t>
            </a:r>
            <a:endParaRPr lang="en-GB" sz="1800" kern="100" dirty="0">
              <a:solidFill>
                <a:schemeClr val="tx1"/>
              </a:solidFill>
              <a:effectLst/>
              <a:ea typeface="DengXian" panose="02010600030101010101" pitchFamily="2" charset="-122"/>
              <a:cs typeface="Arial" panose="020B0604020202020204" pitchFamily="34" charset="0"/>
            </a:endParaRPr>
          </a:p>
        </p:txBody>
      </p:sp>
      <p:sp>
        <p:nvSpPr>
          <p:cNvPr id="31" name="Oval 30">
            <a:extLst>
              <a:ext uri="{FF2B5EF4-FFF2-40B4-BE49-F238E27FC236}">
                <a16:creationId xmlns:a16="http://schemas.microsoft.com/office/drawing/2014/main" id="{D0A5D3F8-CF3D-0108-9C2D-2485DBC1B066}"/>
              </a:ext>
            </a:extLst>
          </p:cNvPr>
          <p:cNvSpPr/>
          <p:nvPr/>
        </p:nvSpPr>
        <p:spPr>
          <a:xfrm>
            <a:off x="0" y="5481453"/>
            <a:ext cx="646597" cy="646597"/>
          </a:xfrm>
          <a:prstGeom prst="ellipse">
            <a:avLst/>
          </a:prstGeom>
          <a:solidFill>
            <a:schemeClr val="tx2">
              <a:lumMod val="10000"/>
              <a:lumOff val="90000"/>
            </a:schemeClr>
          </a:solidFill>
          <a:ln>
            <a:solidFill>
              <a:schemeClr val="tx2">
                <a:lumMod val="90000"/>
                <a:lumOff val="10000"/>
              </a:schemeClr>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32" name="Left Brace 31">
            <a:extLst>
              <a:ext uri="{FF2B5EF4-FFF2-40B4-BE49-F238E27FC236}">
                <a16:creationId xmlns:a16="http://schemas.microsoft.com/office/drawing/2014/main" id="{E24B3238-6DCC-4C8F-91C7-D45639A6612A}"/>
              </a:ext>
            </a:extLst>
          </p:cNvPr>
          <p:cNvSpPr/>
          <p:nvPr/>
        </p:nvSpPr>
        <p:spPr>
          <a:xfrm>
            <a:off x="5429417" y="295473"/>
            <a:ext cx="212651" cy="5714810"/>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33" name="Freeform: Shape 32">
            <a:extLst>
              <a:ext uri="{FF2B5EF4-FFF2-40B4-BE49-F238E27FC236}">
                <a16:creationId xmlns:a16="http://schemas.microsoft.com/office/drawing/2014/main" id="{CD222434-CB6A-ADF9-DC86-7E1CE75D92CD}"/>
              </a:ext>
            </a:extLst>
          </p:cNvPr>
          <p:cNvSpPr/>
          <p:nvPr/>
        </p:nvSpPr>
        <p:spPr>
          <a:xfrm>
            <a:off x="5911905" y="901583"/>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b="1" kern="1200" dirty="0">
                <a:solidFill>
                  <a:schemeClr val="tx1"/>
                </a:solidFill>
              </a:rPr>
              <a:t>Defaults</a:t>
            </a:r>
            <a:endParaRPr lang="en-GB" kern="1200" dirty="0">
              <a:solidFill>
                <a:schemeClr val="tx1"/>
              </a:solidFill>
            </a:endParaRPr>
          </a:p>
        </p:txBody>
      </p:sp>
      <p:sp>
        <p:nvSpPr>
          <p:cNvPr id="34" name="Oval 33">
            <a:extLst>
              <a:ext uri="{FF2B5EF4-FFF2-40B4-BE49-F238E27FC236}">
                <a16:creationId xmlns:a16="http://schemas.microsoft.com/office/drawing/2014/main" id="{E3B87A67-4914-DFB2-FE12-3ABCD7AB3B53}"/>
              </a:ext>
            </a:extLst>
          </p:cNvPr>
          <p:cNvSpPr/>
          <p:nvPr/>
        </p:nvSpPr>
        <p:spPr>
          <a:xfrm>
            <a:off x="5615906" y="836924"/>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35" name="Freeform: Shape 34">
            <a:extLst>
              <a:ext uri="{FF2B5EF4-FFF2-40B4-BE49-F238E27FC236}">
                <a16:creationId xmlns:a16="http://schemas.microsoft.com/office/drawing/2014/main" id="{2748BA71-654B-68C1-A8BE-9141AFEA2EC1}"/>
              </a:ext>
            </a:extLst>
          </p:cNvPr>
          <p:cNvSpPr/>
          <p:nvPr/>
        </p:nvSpPr>
        <p:spPr>
          <a:xfrm>
            <a:off x="5935159" y="1709526"/>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l" defTabSz="1200150">
              <a:lnSpc>
                <a:spcPct val="90000"/>
              </a:lnSpc>
              <a:spcBef>
                <a:spcPct val="0"/>
              </a:spcBef>
              <a:spcAft>
                <a:spcPct val="35000"/>
              </a:spcAft>
              <a:buNone/>
            </a:pP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Reminders</a:t>
            </a:r>
            <a:endParaRPr lang="en-GB" kern="1200" dirty="0">
              <a:solidFill>
                <a:schemeClr val="tx1"/>
              </a:solidFill>
            </a:endParaRPr>
          </a:p>
        </p:txBody>
      </p:sp>
      <p:sp>
        <p:nvSpPr>
          <p:cNvPr id="36" name="Oval 35">
            <a:extLst>
              <a:ext uri="{FF2B5EF4-FFF2-40B4-BE49-F238E27FC236}">
                <a16:creationId xmlns:a16="http://schemas.microsoft.com/office/drawing/2014/main" id="{8D5EED79-1DFD-07AA-356E-E52751D83D38}"/>
              </a:ext>
            </a:extLst>
          </p:cNvPr>
          <p:cNvSpPr/>
          <p:nvPr/>
        </p:nvSpPr>
        <p:spPr>
          <a:xfrm>
            <a:off x="5639160" y="1644867"/>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37" name="Freeform: Shape 36">
            <a:extLst>
              <a:ext uri="{FF2B5EF4-FFF2-40B4-BE49-F238E27FC236}">
                <a16:creationId xmlns:a16="http://schemas.microsoft.com/office/drawing/2014/main" id="{2AF5FBD3-CAE9-4EF4-9EB9-DA04F0CDE5EE}"/>
              </a:ext>
            </a:extLst>
          </p:cNvPr>
          <p:cNvSpPr/>
          <p:nvPr/>
        </p:nvSpPr>
        <p:spPr>
          <a:xfrm>
            <a:off x="5935159" y="2499327"/>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ctr" defTabSz="1200150">
              <a:lnSpc>
                <a:spcPct val="90000"/>
              </a:lnSpc>
              <a:spcBef>
                <a:spcPct val="0"/>
              </a:spcBef>
              <a:spcAft>
                <a:spcPct val="35000"/>
              </a:spcAft>
              <a:buNone/>
            </a:pP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Simplifying choices</a:t>
            </a:r>
            <a:endParaRPr lang="en-GB" kern="1200" dirty="0">
              <a:solidFill>
                <a:schemeClr val="tx1"/>
              </a:solidFill>
            </a:endParaRPr>
          </a:p>
        </p:txBody>
      </p:sp>
      <p:sp>
        <p:nvSpPr>
          <p:cNvPr id="38" name="Oval 37">
            <a:extLst>
              <a:ext uri="{FF2B5EF4-FFF2-40B4-BE49-F238E27FC236}">
                <a16:creationId xmlns:a16="http://schemas.microsoft.com/office/drawing/2014/main" id="{2422A54F-FC4E-3BBA-FF40-88D390FF54AD}"/>
              </a:ext>
            </a:extLst>
          </p:cNvPr>
          <p:cNvSpPr/>
          <p:nvPr/>
        </p:nvSpPr>
        <p:spPr>
          <a:xfrm>
            <a:off x="5639160" y="2434668"/>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39" name="Freeform: Shape 38">
            <a:extLst>
              <a:ext uri="{FF2B5EF4-FFF2-40B4-BE49-F238E27FC236}">
                <a16:creationId xmlns:a16="http://schemas.microsoft.com/office/drawing/2014/main" id="{9F921A66-3E06-8601-2BA9-C6C1E76DD546}"/>
              </a:ext>
            </a:extLst>
          </p:cNvPr>
          <p:cNvSpPr/>
          <p:nvPr/>
        </p:nvSpPr>
        <p:spPr>
          <a:xfrm>
            <a:off x="5911905" y="3319825"/>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defTabSz="1200150">
              <a:lnSpc>
                <a:spcPct val="90000"/>
              </a:lnSpc>
              <a:spcBef>
                <a:spcPct val="0"/>
              </a:spcBef>
              <a:spcAft>
                <a:spcPct val="35000"/>
              </a:spcAft>
              <a:buNone/>
            </a:pP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Social norms</a:t>
            </a:r>
            <a:endParaRPr lang="en-GB" kern="1200" dirty="0">
              <a:solidFill>
                <a:schemeClr val="tx1"/>
              </a:solidFill>
            </a:endParaRPr>
          </a:p>
        </p:txBody>
      </p:sp>
      <p:sp>
        <p:nvSpPr>
          <p:cNvPr id="40" name="Oval 39">
            <a:extLst>
              <a:ext uri="{FF2B5EF4-FFF2-40B4-BE49-F238E27FC236}">
                <a16:creationId xmlns:a16="http://schemas.microsoft.com/office/drawing/2014/main" id="{E785D30E-F949-8677-86C5-C88D18EB6F51}"/>
              </a:ext>
            </a:extLst>
          </p:cNvPr>
          <p:cNvSpPr/>
          <p:nvPr/>
        </p:nvSpPr>
        <p:spPr>
          <a:xfrm>
            <a:off x="5615906" y="3255166"/>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41" name="Freeform: Shape 40">
            <a:extLst>
              <a:ext uri="{FF2B5EF4-FFF2-40B4-BE49-F238E27FC236}">
                <a16:creationId xmlns:a16="http://schemas.microsoft.com/office/drawing/2014/main" id="{77E95604-EA96-98C8-4303-5419F19C7AB4}"/>
              </a:ext>
            </a:extLst>
          </p:cNvPr>
          <p:cNvSpPr/>
          <p:nvPr/>
        </p:nvSpPr>
        <p:spPr>
          <a:xfrm>
            <a:off x="5935159" y="4064387"/>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defTabSz="1200150">
              <a:lnSpc>
                <a:spcPct val="90000"/>
              </a:lnSpc>
              <a:spcBef>
                <a:spcPct val="0"/>
              </a:spcBef>
              <a:spcAft>
                <a:spcPct val="35000"/>
              </a:spcAft>
              <a:buNone/>
            </a:pP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Feedback</a:t>
            </a:r>
            <a:endParaRPr lang="en-GB" kern="1200" dirty="0">
              <a:solidFill>
                <a:schemeClr val="tx1"/>
              </a:solidFill>
            </a:endParaRPr>
          </a:p>
        </p:txBody>
      </p:sp>
      <p:sp>
        <p:nvSpPr>
          <p:cNvPr id="42" name="Oval 41">
            <a:extLst>
              <a:ext uri="{FF2B5EF4-FFF2-40B4-BE49-F238E27FC236}">
                <a16:creationId xmlns:a16="http://schemas.microsoft.com/office/drawing/2014/main" id="{4987DDA4-BA19-E648-EAB7-F7F6ECC4B235}"/>
              </a:ext>
            </a:extLst>
          </p:cNvPr>
          <p:cNvSpPr/>
          <p:nvPr/>
        </p:nvSpPr>
        <p:spPr>
          <a:xfrm>
            <a:off x="5639160" y="3999728"/>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43" name="Freeform: Shape 42">
            <a:extLst>
              <a:ext uri="{FF2B5EF4-FFF2-40B4-BE49-F238E27FC236}">
                <a16:creationId xmlns:a16="http://schemas.microsoft.com/office/drawing/2014/main" id="{C7E4BACA-0FEC-2D50-426E-38521B680289}"/>
              </a:ext>
            </a:extLst>
          </p:cNvPr>
          <p:cNvSpPr/>
          <p:nvPr/>
        </p:nvSpPr>
        <p:spPr>
          <a:xfrm>
            <a:off x="5935159" y="4790602"/>
            <a:ext cx="1862909" cy="517277"/>
          </a:xfrm>
          <a:custGeom>
            <a:avLst/>
            <a:gdLst>
              <a:gd name="connsiteX0" fmla="*/ 0 w 7324891"/>
              <a:gd name="connsiteY0" fmla="*/ 0 h 517277"/>
              <a:gd name="connsiteX1" fmla="*/ 7324891 w 7324891"/>
              <a:gd name="connsiteY1" fmla="*/ 0 h 517277"/>
              <a:gd name="connsiteX2" fmla="*/ 7324891 w 7324891"/>
              <a:gd name="connsiteY2" fmla="*/ 517277 h 517277"/>
              <a:gd name="connsiteX3" fmla="*/ 0 w 7324891"/>
              <a:gd name="connsiteY3" fmla="*/ 517277 h 517277"/>
              <a:gd name="connsiteX4" fmla="*/ 0 w 7324891"/>
              <a:gd name="connsiteY4" fmla="*/ 0 h 517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24891" h="517277">
                <a:moveTo>
                  <a:pt x="0" y="0"/>
                </a:moveTo>
                <a:lnTo>
                  <a:pt x="7324891" y="0"/>
                </a:lnTo>
                <a:lnTo>
                  <a:pt x="7324891" y="517277"/>
                </a:lnTo>
                <a:lnTo>
                  <a:pt x="0" y="517277"/>
                </a:lnTo>
                <a:lnTo>
                  <a:pt x="0" y="0"/>
                </a:lnTo>
                <a:close/>
              </a:path>
            </a:pathLst>
          </a:custGeom>
          <a:solidFill>
            <a:schemeClr val="accent2">
              <a:lumMod val="20000"/>
              <a:lumOff val="80000"/>
            </a:schemeClr>
          </a:solidFill>
          <a:ln>
            <a:solidFill>
              <a:srgbClr val="C0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10589" tIns="68580" rIns="68580" bIns="68580" numCol="1" spcCol="1270" anchor="ctr" anchorCtr="0">
            <a:noAutofit/>
          </a:bodyPr>
          <a:lstStyle/>
          <a:p>
            <a:pPr marL="0" lvl="0" indent="0" algn="ctr" defTabSz="1200150">
              <a:lnSpc>
                <a:spcPct val="90000"/>
              </a:lnSpc>
              <a:spcBef>
                <a:spcPct val="0"/>
              </a:spcBef>
              <a:spcAft>
                <a:spcPct val="35000"/>
              </a:spcAft>
              <a:buNone/>
            </a:pPr>
            <a:r>
              <a:rPr lang="en-GB" sz="1800" b="1" dirty="0">
                <a:solidFill>
                  <a:schemeClr val="tx1"/>
                </a:solidFill>
                <a:effectLst/>
                <a:latin typeface="Aptos" panose="020B0004020202020204" pitchFamily="34" charset="0"/>
                <a:ea typeface="DengXian" panose="02010600030101010101" pitchFamily="2" charset="-122"/>
                <a:cs typeface="Arial" panose="020B0604020202020204" pitchFamily="34" charset="0"/>
              </a:rPr>
              <a:t>Incentives rewards</a:t>
            </a:r>
            <a:endParaRPr lang="en-GB" kern="1200" dirty="0">
              <a:solidFill>
                <a:schemeClr val="tx1"/>
              </a:solidFill>
            </a:endParaRPr>
          </a:p>
        </p:txBody>
      </p:sp>
      <p:sp>
        <p:nvSpPr>
          <p:cNvPr id="44" name="Oval 43">
            <a:extLst>
              <a:ext uri="{FF2B5EF4-FFF2-40B4-BE49-F238E27FC236}">
                <a16:creationId xmlns:a16="http://schemas.microsoft.com/office/drawing/2014/main" id="{4176E8E5-81AC-8A5B-0B6F-ABFB43BEE015}"/>
              </a:ext>
            </a:extLst>
          </p:cNvPr>
          <p:cNvSpPr/>
          <p:nvPr/>
        </p:nvSpPr>
        <p:spPr>
          <a:xfrm>
            <a:off x="5639160" y="4725943"/>
            <a:ext cx="482351" cy="646597"/>
          </a:xfrm>
          <a:prstGeom prst="ellipse">
            <a:avLst/>
          </a:prstGeom>
          <a:solidFill>
            <a:schemeClr val="accent2">
              <a:lumMod val="20000"/>
              <a:lumOff val="80000"/>
            </a:schemeClr>
          </a:solidFill>
          <a:ln>
            <a:solidFill>
              <a:srgbClr val="C00000"/>
            </a:solidFill>
          </a:ln>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solidFill>
                <a:schemeClr val="tx1"/>
              </a:solidFill>
            </a:endParaRPr>
          </a:p>
        </p:txBody>
      </p:sp>
      <p:sp>
        <p:nvSpPr>
          <p:cNvPr id="46" name="TextBox 45">
            <a:extLst>
              <a:ext uri="{FF2B5EF4-FFF2-40B4-BE49-F238E27FC236}">
                <a16:creationId xmlns:a16="http://schemas.microsoft.com/office/drawing/2014/main" id="{05DED925-0A6B-6737-C54C-3B5A02ADEADE}"/>
              </a:ext>
            </a:extLst>
          </p:cNvPr>
          <p:cNvSpPr txBox="1"/>
          <p:nvPr/>
        </p:nvSpPr>
        <p:spPr>
          <a:xfrm>
            <a:off x="7757497" y="874777"/>
            <a:ext cx="4422149" cy="523220"/>
          </a:xfrm>
          <a:prstGeom prst="rect">
            <a:avLst/>
          </a:prstGeom>
          <a:noFill/>
        </p:spPr>
        <p:txBody>
          <a:bodyPr wrap="square">
            <a:spAutoFit/>
          </a:bodyPr>
          <a:lstStyle/>
          <a:p>
            <a:r>
              <a:rPr lang="en-GB" sz="1400" dirty="0">
                <a:effectLst/>
                <a:latin typeface="Aptos" panose="020B0004020202020204" pitchFamily="34" charset="0"/>
                <a:ea typeface="DengXian" panose="02010600030101010101" pitchFamily="2" charset="-122"/>
                <a:cs typeface="Arial" panose="020B0604020202020204" pitchFamily="34" charset="0"/>
              </a:rPr>
              <a:t>Set beneficial options as default choices, requiring patients to opt-out if they prefer an alternative. </a:t>
            </a:r>
            <a:endParaRPr lang="en-GB" sz="1400" dirty="0"/>
          </a:p>
        </p:txBody>
      </p:sp>
      <p:sp>
        <p:nvSpPr>
          <p:cNvPr id="48" name="TextBox 47">
            <a:extLst>
              <a:ext uri="{FF2B5EF4-FFF2-40B4-BE49-F238E27FC236}">
                <a16:creationId xmlns:a16="http://schemas.microsoft.com/office/drawing/2014/main" id="{CE4053EE-5165-EAE1-17CA-E7529F3C4C92}"/>
              </a:ext>
            </a:extLst>
          </p:cNvPr>
          <p:cNvSpPr txBox="1"/>
          <p:nvPr/>
        </p:nvSpPr>
        <p:spPr>
          <a:xfrm>
            <a:off x="7774814" y="1625335"/>
            <a:ext cx="4404832" cy="738664"/>
          </a:xfrm>
          <a:prstGeom prst="rect">
            <a:avLst/>
          </a:prstGeom>
          <a:noFill/>
        </p:spPr>
        <p:txBody>
          <a:bodyPr wrap="square">
            <a:spAutoFit/>
          </a:bodyPr>
          <a:lstStyle/>
          <a:p>
            <a:r>
              <a:rPr lang="en-GB" sz="1400" dirty="0">
                <a:effectLst/>
                <a:latin typeface="Aptos" panose="020B0004020202020204" pitchFamily="34" charset="0"/>
                <a:ea typeface="DengXian" panose="02010600030101010101" pitchFamily="2" charset="-122"/>
                <a:cs typeface="Arial" panose="020B0604020202020204" pitchFamily="34" charset="0"/>
              </a:rPr>
              <a:t>Sending reminders for preventive screenings or medication refill can increase the likelihood that individuals will take action. </a:t>
            </a:r>
            <a:endParaRPr lang="en-GB" sz="1400" dirty="0"/>
          </a:p>
        </p:txBody>
      </p:sp>
      <p:sp>
        <p:nvSpPr>
          <p:cNvPr id="50" name="TextBox 49">
            <a:extLst>
              <a:ext uri="{FF2B5EF4-FFF2-40B4-BE49-F238E27FC236}">
                <a16:creationId xmlns:a16="http://schemas.microsoft.com/office/drawing/2014/main" id="{10E971C8-4F8A-A249-8624-C689BF2F7DC9}"/>
              </a:ext>
            </a:extLst>
          </p:cNvPr>
          <p:cNvSpPr txBox="1"/>
          <p:nvPr/>
        </p:nvSpPr>
        <p:spPr>
          <a:xfrm>
            <a:off x="7809172" y="2479483"/>
            <a:ext cx="4382828" cy="523220"/>
          </a:xfrm>
          <a:prstGeom prst="rect">
            <a:avLst/>
          </a:prstGeom>
          <a:noFill/>
        </p:spPr>
        <p:txBody>
          <a:bodyPr wrap="square">
            <a:spAutoFit/>
          </a:bodyPr>
          <a:lstStyle/>
          <a:p>
            <a:r>
              <a:rPr lang="en-GB" sz="1400" dirty="0">
                <a:latin typeface="Aptos" panose="020B0004020202020204" pitchFamily="34" charset="0"/>
                <a:ea typeface="DengXian" panose="02010600030101010101" pitchFamily="2" charset="-122"/>
                <a:cs typeface="Arial" panose="020B0604020202020204" pitchFamily="34" charset="0"/>
              </a:rPr>
              <a:t>R</a:t>
            </a:r>
            <a:r>
              <a:rPr lang="en-GB" sz="1400" dirty="0">
                <a:effectLst/>
                <a:latin typeface="Aptos" panose="020B0004020202020204" pitchFamily="34" charset="0"/>
                <a:ea typeface="DengXian" panose="02010600030101010101" pitchFamily="2" charset="-122"/>
                <a:cs typeface="Arial" panose="020B0604020202020204" pitchFamily="34" charset="0"/>
              </a:rPr>
              <a:t>educing the number of options or making them more salient, individuals are more likely to make decision. </a:t>
            </a:r>
            <a:endParaRPr lang="en-GB" sz="1400" dirty="0"/>
          </a:p>
        </p:txBody>
      </p:sp>
      <p:sp>
        <p:nvSpPr>
          <p:cNvPr id="52" name="TextBox 51">
            <a:extLst>
              <a:ext uri="{FF2B5EF4-FFF2-40B4-BE49-F238E27FC236}">
                <a16:creationId xmlns:a16="http://schemas.microsoft.com/office/drawing/2014/main" id="{4EFAAC39-90F3-6D62-53AD-BEF66B914B8D}"/>
              </a:ext>
            </a:extLst>
          </p:cNvPr>
          <p:cNvSpPr txBox="1"/>
          <p:nvPr/>
        </p:nvSpPr>
        <p:spPr>
          <a:xfrm>
            <a:off x="7787906" y="3295408"/>
            <a:ext cx="4382828" cy="523220"/>
          </a:xfrm>
          <a:prstGeom prst="rect">
            <a:avLst/>
          </a:prstGeom>
          <a:noFill/>
        </p:spPr>
        <p:txBody>
          <a:bodyPr wrap="square">
            <a:spAutoFit/>
          </a:bodyPr>
          <a:lstStyle/>
          <a:p>
            <a:pPr lvl="0" algn="just">
              <a:spcAft>
                <a:spcPts val="800"/>
              </a:spcAft>
              <a:buSzPts val="1000"/>
              <a:tabLst>
                <a:tab pos="457200" algn="l"/>
              </a:tabLst>
            </a:pPr>
            <a:r>
              <a:rPr lang="en-GB" sz="1400" kern="100" dirty="0">
                <a:latin typeface="Aptos" panose="020B0004020202020204" pitchFamily="34" charset="0"/>
                <a:ea typeface="DengXian" panose="02010600030101010101" pitchFamily="2" charset="-122"/>
                <a:cs typeface="Arial" panose="020B0604020202020204" pitchFamily="34" charset="0"/>
              </a:rPr>
              <a:t>H</a:t>
            </a:r>
            <a:r>
              <a:rPr lang="en-GB" sz="1400" kern="100" dirty="0">
                <a:effectLst/>
                <a:latin typeface="Aptos" panose="020B0004020202020204" pitchFamily="34" charset="0"/>
                <a:ea typeface="DengXian" panose="02010600030101010101" pitchFamily="2" charset="-122"/>
                <a:cs typeface="Arial" panose="020B0604020202020204" pitchFamily="34" charset="0"/>
              </a:rPr>
              <a:t>ighlighting the actions of others who have made a certain choice, individuals are more likely to follow. </a:t>
            </a:r>
          </a:p>
        </p:txBody>
      </p:sp>
      <p:sp>
        <p:nvSpPr>
          <p:cNvPr id="54" name="TextBox 53">
            <a:extLst>
              <a:ext uri="{FF2B5EF4-FFF2-40B4-BE49-F238E27FC236}">
                <a16:creationId xmlns:a16="http://schemas.microsoft.com/office/drawing/2014/main" id="{A57FCAD3-47F2-73DB-7564-63D372AAD773}"/>
              </a:ext>
            </a:extLst>
          </p:cNvPr>
          <p:cNvSpPr txBox="1"/>
          <p:nvPr/>
        </p:nvSpPr>
        <p:spPr>
          <a:xfrm>
            <a:off x="7787906" y="4037087"/>
            <a:ext cx="4463273" cy="523220"/>
          </a:xfrm>
          <a:prstGeom prst="rect">
            <a:avLst/>
          </a:prstGeom>
          <a:noFill/>
        </p:spPr>
        <p:txBody>
          <a:bodyPr wrap="square">
            <a:spAutoFit/>
          </a:bodyPr>
          <a:lstStyle/>
          <a:p>
            <a:pPr lvl="0" algn="just">
              <a:spcAft>
                <a:spcPts val="800"/>
              </a:spcAft>
              <a:buSzPts val="1000"/>
              <a:tabLst>
                <a:tab pos="457200" algn="l"/>
              </a:tabLst>
            </a:pPr>
            <a:r>
              <a:rPr lang="en-GB" sz="1400" kern="100" dirty="0">
                <a:latin typeface="Aptos" panose="020B0004020202020204" pitchFamily="34" charset="0"/>
                <a:ea typeface="DengXian" panose="02010600030101010101" pitchFamily="2" charset="-122"/>
                <a:cs typeface="Arial" panose="020B0604020202020204" pitchFamily="34" charset="0"/>
              </a:rPr>
              <a:t>P</a:t>
            </a:r>
            <a:r>
              <a:rPr lang="en-GB" sz="1400" kern="100" dirty="0">
                <a:effectLst/>
                <a:latin typeface="Aptos" panose="020B0004020202020204" pitchFamily="34" charset="0"/>
                <a:ea typeface="DengXian" panose="02010600030101010101" pitchFamily="2" charset="-122"/>
                <a:cs typeface="Arial" panose="020B0604020202020204" pitchFamily="34" charset="0"/>
              </a:rPr>
              <a:t>roviding regular feedback to patients about their health behaviours to reinforce positive changes.</a:t>
            </a:r>
          </a:p>
        </p:txBody>
      </p:sp>
      <p:sp>
        <p:nvSpPr>
          <p:cNvPr id="56" name="TextBox 55">
            <a:extLst>
              <a:ext uri="{FF2B5EF4-FFF2-40B4-BE49-F238E27FC236}">
                <a16:creationId xmlns:a16="http://schemas.microsoft.com/office/drawing/2014/main" id="{2CEEE2C0-1931-4F25-2603-0A80ED86C4DC}"/>
              </a:ext>
            </a:extLst>
          </p:cNvPr>
          <p:cNvSpPr txBox="1"/>
          <p:nvPr/>
        </p:nvSpPr>
        <p:spPr>
          <a:xfrm>
            <a:off x="7798068" y="4724119"/>
            <a:ext cx="4391688" cy="738664"/>
          </a:xfrm>
          <a:prstGeom prst="rect">
            <a:avLst/>
          </a:prstGeom>
          <a:noFill/>
        </p:spPr>
        <p:txBody>
          <a:bodyPr wrap="square">
            <a:spAutoFit/>
          </a:bodyPr>
          <a:lstStyle/>
          <a:p>
            <a:pPr lvl="0" algn="just">
              <a:spcAft>
                <a:spcPts val="800"/>
              </a:spcAft>
              <a:buSzPts val="1000"/>
              <a:tabLst>
                <a:tab pos="457200" algn="l"/>
              </a:tabLst>
            </a:pPr>
            <a:r>
              <a:rPr lang="en-GB" sz="1400" kern="100" dirty="0">
                <a:latin typeface="Aptos" panose="020B0004020202020204" pitchFamily="34" charset="0"/>
                <a:ea typeface="DengXian" panose="02010600030101010101" pitchFamily="2" charset="-122"/>
                <a:cs typeface="Arial" panose="020B0604020202020204" pitchFamily="34" charset="0"/>
              </a:rPr>
              <a:t>U</a:t>
            </a:r>
            <a:r>
              <a:rPr lang="en-GB" sz="1400" kern="100" dirty="0">
                <a:effectLst/>
                <a:latin typeface="Aptos" panose="020B0004020202020204" pitchFamily="34" charset="0"/>
                <a:ea typeface="DengXian" panose="02010600030101010101" pitchFamily="2" charset="-122"/>
                <a:cs typeface="Arial" panose="020B0604020202020204" pitchFamily="34" charset="0"/>
              </a:rPr>
              <a:t>sing small rewards or incentives to encourage short-term healthy behaviours, which can lead to long-term habit changes.</a:t>
            </a:r>
          </a:p>
        </p:txBody>
      </p:sp>
    </p:spTree>
    <p:extLst>
      <p:ext uri="{BB962C8B-B14F-4D97-AF65-F5344CB8AC3E}">
        <p14:creationId xmlns:p14="http://schemas.microsoft.com/office/powerpoint/2010/main" val="133105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6" grpId="0"/>
      <p:bldP spid="48" grpId="0"/>
      <p:bldP spid="50" grpId="0"/>
      <p:bldP spid="52" grpId="0"/>
      <p:bldP spid="54" grpId="0"/>
      <p:bldP spid="5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8FD23-71A3-767F-65E9-12DD451D55E7}"/>
              </a:ext>
            </a:extLst>
          </p:cNvPr>
          <p:cNvSpPr>
            <a:spLocks noGrp="1"/>
          </p:cNvSpPr>
          <p:nvPr>
            <p:ph type="title"/>
          </p:nvPr>
        </p:nvSpPr>
        <p:spPr>
          <a:xfrm>
            <a:off x="1055281" y="343330"/>
            <a:ext cx="3053316" cy="1325563"/>
          </a:xfrm>
        </p:spPr>
        <p:txBody>
          <a:bodyPr/>
          <a:lstStyle/>
          <a:p>
            <a:r>
              <a:rPr lang="en-GB" dirty="0"/>
              <a:t>Benefits </a:t>
            </a:r>
          </a:p>
        </p:txBody>
      </p:sp>
      <p:sp>
        <p:nvSpPr>
          <p:cNvPr id="4" name="Footer Placeholder 3">
            <a:extLst>
              <a:ext uri="{FF2B5EF4-FFF2-40B4-BE49-F238E27FC236}">
                <a16:creationId xmlns:a16="http://schemas.microsoft.com/office/drawing/2014/main" id="{9F997DF9-2C22-6561-42AD-4FD0626722F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CDCF6E5-B1B2-675C-2BDE-DB9155303976}"/>
              </a:ext>
            </a:extLst>
          </p:cNvPr>
          <p:cNvSpPr>
            <a:spLocks noGrp="1"/>
          </p:cNvSpPr>
          <p:nvPr>
            <p:ph type="sldNum" sz="quarter" idx="12"/>
          </p:nvPr>
        </p:nvSpPr>
        <p:spPr/>
        <p:txBody>
          <a:bodyPr/>
          <a:lstStyle/>
          <a:p>
            <a:fld id="{78BACAED-FADA-4684-8FC0-4F7FFD694767}" type="slidenum">
              <a:rPr lang="en-GB" smtClean="0"/>
              <a:t>18</a:t>
            </a:fld>
            <a:endParaRPr lang="en-GB"/>
          </a:p>
        </p:txBody>
      </p:sp>
      <p:sp>
        <p:nvSpPr>
          <p:cNvPr id="6" name="Title 1">
            <a:extLst>
              <a:ext uri="{FF2B5EF4-FFF2-40B4-BE49-F238E27FC236}">
                <a16:creationId xmlns:a16="http://schemas.microsoft.com/office/drawing/2014/main" id="{636D717E-1332-4388-60D4-0B875BA31B41}"/>
              </a:ext>
            </a:extLst>
          </p:cNvPr>
          <p:cNvSpPr txBox="1">
            <a:spLocks/>
          </p:cNvSpPr>
          <p:nvPr/>
        </p:nvSpPr>
        <p:spPr>
          <a:xfrm>
            <a:off x="8153400" y="365124"/>
            <a:ext cx="305331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Criticisms </a:t>
            </a:r>
          </a:p>
        </p:txBody>
      </p:sp>
      <p:sp>
        <p:nvSpPr>
          <p:cNvPr id="7" name="Title 1">
            <a:extLst>
              <a:ext uri="{FF2B5EF4-FFF2-40B4-BE49-F238E27FC236}">
                <a16:creationId xmlns:a16="http://schemas.microsoft.com/office/drawing/2014/main" id="{F9769C80-C219-CC0C-B71E-C112EC3CFA1A}"/>
              </a:ext>
            </a:extLst>
          </p:cNvPr>
          <p:cNvSpPr txBox="1">
            <a:spLocks/>
          </p:cNvSpPr>
          <p:nvPr/>
        </p:nvSpPr>
        <p:spPr>
          <a:xfrm>
            <a:off x="3622158" y="-297657"/>
            <a:ext cx="458263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t>The Nudge Theory</a:t>
            </a:r>
            <a:endParaRPr lang="en-GB" b="1" dirty="0"/>
          </a:p>
        </p:txBody>
      </p:sp>
      <p:pic>
        <p:nvPicPr>
          <p:cNvPr id="8" name="Picture 7" descr="A black and yellow logo&#10;&#10;Description automatically generated">
            <a:extLst>
              <a:ext uri="{FF2B5EF4-FFF2-40B4-BE49-F238E27FC236}">
                <a16:creationId xmlns:a16="http://schemas.microsoft.com/office/drawing/2014/main" id="{195C512A-5585-B467-3892-AB8E366A47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45128"/>
            <a:ext cx="1616284" cy="897936"/>
          </a:xfrm>
          <a:prstGeom prst="rect">
            <a:avLst/>
          </a:prstGeom>
        </p:spPr>
      </p:pic>
      <p:cxnSp>
        <p:nvCxnSpPr>
          <p:cNvPr id="10" name="Straight Connector 9">
            <a:extLst>
              <a:ext uri="{FF2B5EF4-FFF2-40B4-BE49-F238E27FC236}">
                <a16:creationId xmlns:a16="http://schemas.microsoft.com/office/drawing/2014/main" id="{4BC4C68F-0CF3-90E2-544A-221834D051AD}"/>
              </a:ext>
            </a:extLst>
          </p:cNvPr>
          <p:cNvCxnSpPr>
            <a:cxnSpLocks/>
          </p:cNvCxnSpPr>
          <p:nvPr/>
        </p:nvCxnSpPr>
        <p:spPr>
          <a:xfrm>
            <a:off x="6096000" y="797442"/>
            <a:ext cx="41644" cy="5454503"/>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graphicFrame>
        <p:nvGraphicFramePr>
          <p:cNvPr id="13" name="Diagram 12">
            <a:extLst>
              <a:ext uri="{FF2B5EF4-FFF2-40B4-BE49-F238E27FC236}">
                <a16:creationId xmlns:a16="http://schemas.microsoft.com/office/drawing/2014/main" id="{5C3701B2-9394-DE6B-51CD-3E83E55F7D9D}"/>
              </a:ext>
            </a:extLst>
          </p:cNvPr>
          <p:cNvGraphicFramePr/>
          <p:nvPr>
            <p:extLst>
              <p:ext uri="{D42A27DB-BD31-4B8C-83A1-F6EECF244321}">
                <p14:modId xmlns:p14="http://schemas.microsoft.com/office/powerpoint/2010/main" val="1762342943"/>
              </p:ext>
            </p:extLst>
          </p:nvPr>
        </p:nvGraphicFramePr>
        <p:xfrm>
          <a:off x="-1228208" y="1090101"/>
          <a:ext cx="6316775" cy="4970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6360DFD-F4D1-9E98-3885-753207914802}"/>
              </a:ext>
            </a:extLst>
          </p:cNvPr>
          <p:cNvGraphicFramePr/>
          <p:nvPr>
            <p:extLst>
              <p:ext uri="{D42A27DB-BD31-4B8C-83A1-F6EECF244321}">
                <p14:modId xmlns:p14="http://schemas.microsoft.com/office/powerpoint/2010/main" val="1854659014"/>
              </p:ext>
            </p:extLst>
          </p:nvPr>
        </p:nvGraphicFramePr>
        <p:xfrm>
          <a:off x="5759007" y="1276811"/>
          <a:ext cx="5447709" cy="472622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60737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What is Nudge Theory | Explained in 2 min">
            <a:hlinkClick r:id="" action="ppaction://media"/>
            <a:extLst>
              <a:ext uri="{FF2B5EF4-FFF2-40B4-BE49-F238E27FC236}">
                <a16:creationId xmlns:a16="http://schemas.microsoft.com/office/drawing/2014/main" id="{86AB2BDA-182F-D3AF-074D-F295472F9281}"/>
              </a:ext>
            </a:extLst>
          </p:cNvPr>
          <p:cNvPicPr>
            <a:picLocks noGrp="1" noRot="1" noChangeAspect="1"/>
          </p:cNvPicPr>
          <p:nvPr>
            <p:ph idx="1"/>
            <a:videoFile r:link="rId1"/>
          </p:nvPr>
        </p:nvPicPr>
        <p:blipFill>
          <a:blip r:embed="rId3"/>
          <a:stretch>
            <a:fillRect/>
          </a:stretch>
        </p:blipFill>
        <p:spPr>
          <a:xfrm>
            <a:off x="1541859" y="543203"/>
            <a:ext cx="9108282" cy="5146527"/>
          </a:xfrm>
          <a:prstGeom prst="rect">
            <a:avLst/>
          </a:prstGeom>
        </p:spPr>
      </p:pic>
      <p:sp>
        <p:nvSpPr>
          <p:cNvPr id="4" name="Footer Placeholder 3">
            <a:extLst>
              <a:ext uri="{FF2B5EF4-FFF2-40B4-BE49-F238E27FC236}">
                <a16:creationId xmlns:a16="http://schemas.microsoft.com/office/drawing/2014/main" id="{892B406B-B469-F27B-F2A3-13614212D9A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2249AA5-3209-1BC3-CDD6-2F6F1C3C5CE0}"/>
              </a:ext>
            </a:extLst>
          </p:cNvPr>
          <p:cNvSpPr>
            <a:spLocks noGrp="1"/>
          </p:cNvSpPr>
          <p:nvPr>
            <p:ph type="sldNum" sz="quarter" idx="12"/>
          </p:nvPr>
        </p:nvSpPr>
        <p:spPr/>
        <p:txBody>
          <a:bodyPr/>
          <a:lstStyle/>
          <a:p>
            <a:fld id="{78BACAED-FADA-4684-8FC0-4F7FFD694767}" type="slidenum">
              <a:rPr lang="en-GB" smtClean="0"/>
              <a:t>19</a:t>
            </a:fld>
            <a:endParaRPr lang="en-GB"/>
          </a:p>
        </p:txBody>
      </p:sp>
      <p:pic>
        <p:nvPicPr>
          <p:cNvPr id="7" name="Picture 6" descr="A black and yellow logo&#10;&#10;Description automatically generated">
            <a:extLst>
              <a:ext uri="{FF2B5EF4-FFF2-40B4-BE49-F238E27FC236}">
                <a16:creationId xmlns:a16="http://schemas.microsoft.com/office/drawing/2014/main" id="{DBD93AA2-A21E-8925-6A50-4FF0687833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370401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EA13B-774E-2EF1-1F4C-ED6A7BC694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42EBD6-1164-BF4A-1846-3AC3A7BB5FFC}"/>
              </a:ext>
            </a:extLst>
          </p:cNvPr>
          <p:cNvSpPr>
            <a:spLocks noGrp="1"/>
          </p:cNvSpPr>
          <p:nvPr>
            <p:ph type="ctrTitle"/>
          </p:nvPr>
        </p:nvSpPr>
        <p:spPr>
          <a:xfrm>
            <a:off x="0" y="0"/>
            <a:ext cx="2954215" cy="585627"/>
          </a:xfrm>
        </p:spPr>
        <p:txBody>
          <a:bodyPr>
            <a:normAutofit fontScale="90000"/>
          </a:bodyPr>
          <a:lstStyle/>
          <a:p>
            <a:pPr algn="l"/>
            <a:r>
              <a:rPr lang="en-GB" sz="3600" b="1" dirty="0"/>
              <a:t>From last week</a:t>
            </a:r>
          </a:p>
        </p:txBody>
      </p:sp>
      <p:sp>
        <p:nvSpPr>
          <p:cNvPr id="4" name="Title 1">
            <a:extLst>
              <a:ext uri="{FF2B5EF4-FFF2-40B4-BE49-F238E27FC236}">
                <a16:creationId xmlns:a16="http://schemas.microsoft.com/office/drawing/2014/main" id="{A4A21533-99AF-C7B3-AF26-F5D3B273C925}"/>
              </a:ext>
            </a:extLst>
          </p:cNvPr>
          <p:cNvSpPr txBox="1">
            <a:spLocks/>
          </p:cNvSpPr>
          <p:nvPr/>
        </p:nvSpPr>
        <p:spPr>
          <a:xfrm>
            <a:off x="3898760" y="75140"/>
            <a:ext cx="5272548" cy="485881"/>
          </a:xfrm>
          <a:prstGeom prst="rect">
            <a:avLst/>
          </a:prstGeom>
          <a:solidFill>
            <a:schemeClr val="accent2">
              <a:lumMod val="20000"/>
              <a:lumOff val="80000"/>
            </a:schemeClr>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GB" sz="3200" b="1" kern="100" dirty="0">
                <a:latin typeface="Aptos" panose="020B0004020202020204" pitchFamily="34" charset="0"/>
                <a:ea typeface="DengXian" panose="02010600030101010101" pitchFamily="2" charset="-122"/>
                <a:cs typeface="Arial" panose="020B0604020202020204" pitchFamily="34" charset="0"/>
              </a:rPr>
              <a:t>Change management models </a:t>
            </a:r>
            <a:endParaRPr lang="en-GB" sz="3200" b="1" dirty="0"/>
          </a:p>
        </p:txBody>
      </p:sp>
      <p:graphicFrame>
        <p:nvGraphicFramePr>
          <p:cNvPr id="5" name="Content Placeholder 2">
            <a:extLst>
              <a:ext uri="{FF2B5EF4-FFF2-40B4-BE49-F238E27FC236}">
                <a16:creationId xmlns:a16="http://schemas.microsoft.com/office/drawing/2014/main" id="{906C5D3C-6B8C-68E2-154F-E21264788599}"/>
              </a:ext>
            </a:extLst>
          </p:cNvPr>
          <p:cNvGraphicFramePr>
            <a:graphicFrameLocks/>
          </p:cNvGraphicFramePr>
          <p:nvPr/>
        </p:nvGraphicFramePr>
        <p:xfrm>
          <a:off x="2452526" y="702040"/>
          <a:ext cx="7286948"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lack and yellow logo&#10;&#10;Description automatically generated">
            <a:extLst>
              <a:ext uri="{FF2B5EF4-FFF2-40B4-BE49-F238E27FC236}">
                <a16:creationId xmlns:a16="http://schemas.microsoft.com/office/drawing/2014/main" id="{6AED1E62-81CB-79BF-8AF0-85737876E0A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Footer Placeholder 6">
            <a:extLst>
              <a:ext uri="{FF2B5EF4-FFF2-40B4-BE49-F238E27FC236}">
                <a16:creationId xmlns:a16="http://schemas.microsoft.com/office/drawing/2014/main" id="{F752BCD1-4CEA-8F9A-2C98-15D9AB4C909C}"/>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563908F4-B2A3-A57B-ABD4-332FA1153E09}"/>
              </a:ext>
            </a:extLst>
          </p:cNvPr>
          <p:cNvSpPr>
            <a:spLocks noGrp="1"/>
          </p:cNvSpPr>
          <p:nvPr>
            <p:ph type="sldNum" sz="quarter" idx="12"/>
          </p:nvPr>
        </p:nvSpPr>
        <p:spPr/>
        <p:txBody>
          <a:bodyPr/>
          <a:lstStyle/>
          <a:p>
            <a:fld id="{78BACAED-FADA-4684-8FC0-4F7FFD694767}" type="slidenum">
              <a:rPr lang="en-GB" smtClean="0"/>
              <a:t>20</a:t>
            </a:fld>
            <a:endParaRPr lang="en-GB"/>
          </a:p>
        </p:txBody>
      </p:sp>
      <p:pic>
        <p:nvPicPr>
          <p:cNvPr id="10" name="Graphic 9" descr="Checkmark outline">
            <a:extLst>
              <a:ext uri="{FF2B5EF4-FFF2-40B4-BE49-F238E27FC236}">
                <a16:creationId xmlns:a16="http://schemas.microsoft.com/office/drawing/2014/main" id="{87CF77A7-A556-29BF-7EF3-6C5E9E54CE4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3" y="1324936"/>
            <a:ext cx="732463" cy="732463"/>
          </a:xfrm>
          <a:prstGeom prst="rect">
            <a:avLst/>
          </a:prstGeom>
        </p:spPr>
      </p:pic>
      <p:pic>
        <p:nvPicPr>
          <p:cNvPr id="11" name="Graphic 10" descr="Checkmark outline">
            <a:extLst>
              <a:ext uri="{FF2B5EF4-FFF2-40B4-BE49-F238E27FC236}">
                <a16:creationId xmlns:a16="http://schemas.microsoft.com/office/drawing/2014/main" id="{D06FF51D-0011-68F6-D26F-97121E31FB3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064245"/>
            <a:ext cx="732463" cy="732463"/>
          </a:xfrm>
          <a:prstGeom prst="rect">
            <a:avLst/>
          </a:prstGeom>
        </p:spPr>
      </p:pic>
      <p:pic>
        <p:nvPicPr>
          <p:cNvPr id="12" name="Graphic 11" descr="Checkmark outline">
            <a:extLst>
              <a:ext uri="{FF2B5EF4-FFF2-40B4-BE49-F238E27FC236}">
                <a16:creationId xmlns:a16="http://schemas.microsoft.com/office/drawing/2014/main" id="{6021D8C3-F3F3-6158-C535-2C0EFB031BA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2796708"/>
            <a:ext cx="732463" cy="732463"/>
          </a:xfrm>
          <a:prstGeom prst="rect">
            <a:avLst/>
          </a:prstGeom>
        </p:spPr>
      </p:pic>
      <p:pic>
        <p:nvPicPr>
          <p:cNvPr id="3" name="Graphic 2" descr="Checkmark outline">
            <a:extLst>
              <a:ext uri="{FF2B5EF4-FFF2-40B4-BE49-F238E27FC236}">
                <a16:creationId xmlns:a16="http://schemas.microsoft.com/office/drawing/2014/main" id="{C0072F55-4676-CE6B-735C-D8509F8A7CA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39006" y="3536017"/>
            <a:ext cx="732463" cy="732463"/>
          </a:xfrm>
          <a:prstGeom prst="rect">
            <a:avLst/>
          </a:prstGeom>
        </p:spPr>
      </p:pic>
      <p:pic>
        <p:nvPicPr>
          <p:cNvPr id="9" name="Graphic 8" descr="Checkmark outline">
            <a:extLst>
              <a:ext uri="{FF2B5EF4-FFF2-40B4-BE49-F238E27FC236}">
                <a16:creationId xmlns:a16="http://schemas.microsoft.com/office/drawing/2014/main" id="{43380D9D-5786-B21C-C883-A0DAD794E8C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20062" y="4158913"/>
            <a:ext cx="732463" cy="732463"/>
          </a:xfrm>
          <a:prstGeom prst="rect">
            <a:avLst/>
          </a:prstGeom>
        </p:spPr>
      </p:pic>
    </p:spTree>
    <p:extLst>
      <p:ext uri="{BB962C8B-B14F-4D97-AF65-F5344CB8AC3E}">
        <p14:creationId xmlns:p14="http://schemas.microsoft.com/office/powerpoint/2010/main" val="2863478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0EDB4-D36C-EFDA-3711-853E8059B42D}"/>
              </a:ext>
            </a:extLst>
          </p:cNvPr>
          <p:cNvSpPr>
            <a:spLocks noGrp="1"/>
          </p:cNvSpPr>
          <p:nvPr>
            <p:ph type="title"/>
          </p:nvPr>
        </p:nvSpPr>
        <p:spPr>
          <a:xfrm>
            <a:off x="0" y="0"/>
            <a:ext cx="6783572" cy="769385"/>
          </a:xfrm>
        </p:spPr>
        <p:txBody>
          <a:bodyPr>
            <a:normAutofit/>
          </a:bodyPr>
          <a:lstStyle/>
          <a:p>
            <a:r>
              <a:rPr lang="en-GB" b="1" dirty="0"/>
              <a:t>Lewin’s Change Theory</a:t>
            </a:r>
          </a:p>
        </p:txBody>
      </p:sp>
      <p:pic>
        <p:nvPicPr>
          <p:cNvPr id="8" name="Content Placeholder 7" descr="A diagram of a change management process&#10;&#10;AI-generated content may be incorrect.">
            <a:extLst>
              <a:ext uri="{FF2B5EF4-FFF2-40B4-BE49-F238E27FC236}">
                <a16:creationId xmlns:a16="http://schemas.microsoft.com/office/drawing/2014/main" id="{FCD105E4-8FC9-91DD-72D3-E2EA6797710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8460" t="22937" r="5439" b="16888"/>
          <a:stretch/>
        </p:blipFill>
        <p:spPr>
          <a:xfrm>
            <a:off x="9734994" y="921785"/>
            <a:ext cx="1651591" cy="1968268"/>
          </a:xfrm>
        </p:spPr>
      </p:pic>
      <p:sp>
        <p:nvSpPr>
          <p:cNvPr id="4" name="Footer Placeholder 3">
            <a:extLst>
              <a:ext uri="{FF2B5EF4-FFF2-40B4-BE49-F238E27FC236}">
                <a16:creationId xmlns:a16="http://schemas.microsoft.com/office/drawing/2014/main" id="{6838725E-CD97-7ED2-BB54-F2E79249F1A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DE15C17-60D1-7E3B-9678-E699D1D223AF}"/>
              </a:ext>
            </a:extLst>
          </p:cNvPr>
          <p:cNvSpPr>
            <a:spLocks noGrp="1"/>
          </p:cNvSpPr>
          <p:nvPr>
            <p:ph type="sldNum" sz="quarter" idx="12"/>
          </p:nvPr>
        </p:nvSpPr>
        <p:spPr/>
        <p:txBody>
          <a:bodyPr/>
          <a:lstStyle/>
          <a:p>
            <a:fld id="{78BACAED-FADA-4684-8FC0-4F7FFD694767}" type="slidenum">
              <a:rPr lang="en-GB" smtClean="0"/>
              <a:t>21</a:t>
            </a:fld>
            <a:endParaRPr lang="en-GB" dirty="0"/>
          </a:p>
        </p:txBody>
      </p:sp>
      <p:pic>
        <p:nvPicPr>
          <p:cNvPr id="6" name="Picture 5" descr="A black and yellow logo&#10;&#10;Description automatically generated">
            <a:extLst>
              <a:ext uri="{FF2B5EF4-FFF2-40B4-BE49-F238E27FC236}">
                <a16:creationId xmlns:a16="http://schemas.microsoft.com/office/drawing/2014/main" id="{FED0D8B3-BAB5-D35F-6FCE-273231D91F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9" name="Content Placeholder 7" descr="A diagram of a change management process&#10;&#10;AI-generated content may be incorrect.">
            <a:extLst>
              <a:ext uri="{FF2B5EF4-FFF2-40B4-BE49-F238E27FC236}">
                <a16:creationId xmlns:a16="http://schemas.microsoft.com/office/drawing/2014/main" id="{F4008E8E-20D5-C293-9B12-3B52D2394B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7206" t="22937" r="36693" b="16888"/>
          <a:stretch/>
        </p:blipFill>
        <p:spPr>
          <a:xfrm>
            <a:off x="5291470" y="921785"/>
            <a:ext cx="1651591" cy="1968268"/>
          </a:xfrm>
          <a:prstGeom prst="rect">
            <a:avLst/>
          </a:prstGeom>
        </p:spPr>
      </p:pic>
      <p:pic>
        <p:nvPicPr>
          <p:cNvPr id="10" name="Content Placeholder 7" descr="A diagram of a change management process&#10;&#10;AI-generated content may be incorrect.">
            <a:extLst>
              <a:ext uri="{FF2B5EF4-FFF2-40B4-BE49-F238E27FC236}">
                <a16:creationId xmlns:a16="http://schemas.microsoft.com/office/drawing/2014/main" id="{6E0E98DC-54C2-A2B4-D61F-7B34B222D2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40" t="22936" r="68059" b="16889"/>
          <a:stretch/>
        </p:blipFill>
        <p:spPr>
          <a:xfrm>
            <a:off x="847946" y="921785"/>
            <a:ext cx="1651591" cy="1968268"/>
          </a:xfrm>
          <a:prstGeom prst="rect">
            <a:avLst/>
          </a:prstGeom>
        </p:spPr>
      </p:pic>
      <p:sp>
        <p:nvSpPr>
          <p:cNvPr id="11" name="TextBox 10">
            <a:extLst>
              <a:ext uri="{FF2B5EF4-FFF2-40B4-BE49-F238E27FC236}">
                <a16:creationId xmlns:a16="http://schemas.microsoft.com/office/drawing/2014/main" id="{F977E224-A0F1-4166-D596-AF7B7131EF4A}"/>
              </a:ext>
            </a:extLst>
          </p:cNvPr>
          <p:cNvSpPr txBox="1"/>
          <p:nvPr/>
        </p:nvSpPr>
        <p:spPr>
          <a:xfrm>
            <a:off x="78857" y="2848198"/>
            <a:ext cx="3419255" cy="830997"/>
          </a:xfrm>
          <a:prstGeom prst="rect">
            <a:avLst/>
          </a:prstGeom>
          <a:noFill/>
        </p:spPr>
        <p:txBody>
          <a:bodyPr wrap="square" rtlCol="0">
            <a:spAutoFit/>
          </a:bodyPr>
          <a:lstStyle/>
          <a:p>
            <a:pPr algn="just"/>
            <a:r>
              <a:rPr lang="en-GB" sz="1600" b="1" dirty="0"/>
              <a:t>Objective</a:t>
            </a:r>
            <a:r>
              <a:rPr lang="en-GB" sz="1600" dirty="0"/>
              <a:t>: prepare the healthcare system for change by creating awareness and reducing resistance.</a:t>
            </a:r>
          </a:p>
        </p:txBody>
      </p:sp>
      <p:sp>
        <p:nvSpPr>
          <p:cNvPr id="12" name="TextBox 11">
            <a:extLst>
              <a:ext uri="{FF2B5EF4-FFF2-40B4-BE49-F238E27FC236}">
                <a16:creationId xmlns:a16="http://schemas.microsoft.com/office/drawing/2014/main" id="{7A5F3404-3C54-EF72-514E-51239BB13063}"/>
              </a:ext>
            </a:extLst>
          </p:cNvPr>
          <p:cNvSpPr txBox="1"/>
          <p:nvPr/>
        </p:nvSpPr>
        <p:spPr>
          <a:xfrm>
            <a:off x="4524596" y="2890052"/>
            <a:ext cx="3419255" cy="830997"/>
          </a:xfrm>
          <a:prstGeom prst="rect">
            <a:avLst/>
          </a:prstGeom>
          <a:noFill/>
        </p:spPr>
        <p:txBody>
          <a:bodyPr wrap="square" rtlCol="0">
            <a:spAutoFit/>
          </a:bodyPr>
          <a:lstStyle/>
          <a:p>
            <a:pPr algn="just"/>
            <a:r>
              <a:rPr lang="en-GB" sz="1600" b="1" dirty="0"/>
              <a:t>Objective</a:t>
            </a:r>
            <a:r>
              <a:rPr lang="en-GB" sz="1600" dirty="0"/>
              <a:t>: implement the change and help healthcare staff adapt to new practices.</a:t>
            </a:r>
          </a:p>
        </p:txBody>
      </p:sp>
      <p:sp>
        <p:nvSpPr>
          <p:cNvPr id="13" name="TextBox 12">
            <a:extLst>
              <a:ext uri="{FF2B5EF4-FFF2-40B4-BE49-F238E27FC236}">
                <a16:creationId xmlns:a16="http://schemas.microsoft.com/office/drawing/2014/main" id="{AF8172F2-0B2E-01F9-3ECC-900F46B366C2}"/>
              </a:ext>
            </a:extLst>
          </p:cNvPr>
          <p:cNvSpPr txBox="1"/>
          <p:nvPr/>
        </p:nvSpPr>
        <p:spPr>
          <a:xfrm>
            <a:off x="8772745" y="2890052"/>
            <a:ext cx="3419255" cy="830997"/>
          </a:xfrm>
          <a:prstGeom prst="rect">
            <a:avLst/>
          </a:prstGeom>
          <a:noFill/>
        </p:spPr>
        <p:txBody>
          <a:bodyPr wrap="square" rtlCol="0">
            <a:spAutoFit/>
          </a:bodyPr>
          <a:lstStyle/>
          <a:p>
            <a:pPr algn="just"/>
            <a:r>
              <a:rPr lang="en-GB" sz="1600" b="1" dirty="0"/>
              <a:t>Objective</a:t>
            </a:r>
            <a:r>
              <a:rPr lang="en-GB" sz="1600" dirty="0"/>
              <a:t>: institutionalise the change and make it a permanent part of the healthcare system.</a:t>
            </a:r>
          </a:p>
        </p:txBody>
      </p:sp>
      <p:sp>
        <p:nvSpPr>
          <p:cNvPr id="14" name="TextBox 13">
            <a:extLst>
              <a:ext uri="{FF2B5EF4-FFF2-40B4-BE49-F238E27FC236}">
                <a16:creationId xmlns:a16="http://schemas.microsoft.com/office/drawing/2014/main" id="{E019F8BB-EB46-CB10-7E24-6E1762913350}"/>
              </a:ext>
            </a:extLst>
          </p:cNvPr>
          <p:cNvSpPr txBox="1"/>
          <p:nvPr/>
        </p:nvSpPr>
        <p:spPr>
          <a:xfrm>
            <a:off x="78857" y="3646618"/>
            <a:ext cx="3419255" cy="861774"/>
          </a:xfrm>
          <a:prstGeom prst="rect">
            <a:avLst/>
          </a:prstGeom>
          <a:noFill/>
        </p:spPr>
        <p:txBody>
          <a:bodyPr wrap="square" rtlCol="0">
            <a:spAutoFit/>
          </a:bodyPr>
          <a:lstStyle/>
          <a:p>
            <a:pPr marL="342900" indent="-342900">
              <a:buAutoNum type="arabicPeriod"/>
            </a:pPr>
            <a:r>
              <a:rPr lang="en-GB" sz="1600" dirty="0"/>
              <a:t>Raising awareness</a:t>
            </a:r>
          </a:p>
          <a:p>
            <a:pPr marL="342900" indent="-342900">
              <a:buAutoNum type="arabicPeriod"/>
            </a:pPr>
            <a:r>
              <a:rPr lang="en-GB" sz="1600" dirty="0"/>
              <a:t>Engaging stakeholders</a:t>
            </a:r>
          </a:p>
          <a:p>
            <a:pPr marL="342900" indent="-342900">
              <a:buAutoNum type="arabicPeriod"/>
            </a:pPr>
            <a:r>
              <a:rPr lang="en-GB" sz="1600" dirty="0"/>
              <a:t>Creating urgency</a:t>
            </a:r>
          </a:p>
        </p:txBody>
      </p:sp>
      <p:sp>
        <p:nvSpPr>
          <p:cNvPr id="15" name="TextBox 14">
            <a:extLst>
              <a:ext uri="{FF2B5EF4-FFF2-40B4-BE49-F238E27FC236}">
                <a16:creationId xmlns:a16="http://schemas.microsoft.com/office/drawing/2014/main" id="{C2D65A34-1187-B310-FC69-663EDE36AF36}"/>
              </a:ext>
            </a:extLst>
          </p:cNvPr>
          <p:cNvSpPr txBox="1"/>
          <p:nvPr/>
        </p:nvSpPr>
        <p:spPr>
          <a:xfrm>
            <a:off x="-27469" y="4488170"/>
            <a:ext cx="3419255" cy="1569660"/>
          </a:xfrm>
          <a:prstGeom prst="rect">
            <a:avLst/>
          </a:prstGeom>
          <a:noFill/>
        </p:spPr>
        <p:txBody>
          <a:bodyPr wrap="square" rtlCol="0">
            <a:spAutoFit/>
          </a:bodyPr>
          <a:lstStyle/>
          <a:p>
            <a:pPr marL="285750" indent="-285750">
              <a:buFont typeface="Arial" panose="020B0604020202020204" pitchFamily="34" charset="0"/>
              <a:buChar char="•"/>
            </a:pPr>
            <a:r>
              <a:rPr lang="en-GB" sz="1200" dirty="0"/>
              <a:t>Conduct meetings and training sessions to explain the need for change</a:t>
            </a:r>
          </a:p>
          <a:p>
            <a:pPr marL="285750" indent="-285750">
              <a:buFont typeface="Arial" panose="020B0604020202020204" pitchFamily="34" charset="0"/>
              <a:buChar char="•"/>
            </a:pPr>
            <a:r>
              <a:rPr lang="en-GB" sz="1200" dirty="0"/>
              <a:t>Use data to highlight inefficiencies or risks</a:t>
            </a:r>
          </a:p>
          <a:p>
            <a:pPr marL="285750" indent="-285750">
              <a:buFont typeface="Arial" panose="020B0604020202020204" pitchFamily="34" charset="0"/>
              <a:buChar char="•"/>
            </a:pPr>
            <a:r>
              <a:rPr lang="en-GB" sz="1200" dirty="0"/>
              <a:t>Address concerns and resistance by explaining the benefits to healthcare workers and patients. </a:t>
            </a:r>
          </a:p>
          <a:p>
            <a:pPr marL="285750" indent="-285750">
              <a:buFont typeface="Arial" panose="020B0604020202020204" pitchFamily="34" charset="0"/>
              <a:buChar char="•"/>
            </a:pPr>
            <a:r>
              <a:rPr lang="en-GB" sz="1200" dirty="0"/>
              <a:t>Establish strong leadership to drive the change</a:t>
            </a:r>
          </a:p>
        </p:txBody>
      </p:sp>
      <p:sp>
        <p:nvSpPr>
          <p:cNvPr id="16" name="TextBox 15">
            <a:extLst>
              <a:ext uri="{FF2B5EF4-FFF2-40B4-BE49-F238E27FC236}">
                <a16:creationId xmlns:a16="http://schemas.microsoft.com/office/drawing/2014/main" id="{CB041ADD-ED56-C5A2-8C96-F0DE61C5A865}"/>
              </a:ext>
            </a:extLst>
          </p:cNvPr>
          <p:cNvSpPr txBox="1"/>
          <p:nvPr/>
        </p:nvSpPr>
        <p:spPr>
          <a:xfrm>
            <a:off x="4630922" y="3681980"/>
            <a:ext cx="3419255" cy="830997"/>
          </a:xfrm>
          <a:prstGeom prst="rect">
            <a:avLst/>
          </a:prstGeom>
          <a:noFill/>
        </p:spPr>
        <p:txBody>
          <a:bodyPr wrap="square" rtlCol="0">
            <a:spAutoFit/>
          </a:bodyPr>
          <a:lstStyle/>
          <a:p>
            <a:pPr marL="342900" indent="-342900">
              <a:buAutoNum type="arabicPeriod"/>
            </a:pPr>
            <a:r>
              <a:rPr lang="en-GB" sz="1600" dirty="0"/>
              <a:t>Training and support</a:t>
            </a:r>
          </a:p>
          <a:p>
            <a:pPr marL="342900" indent="-342900">
              <a:buAutoNum type="arabicPeriod"/>
            </a:pPr>
            <a:r>
              <a:rPr lang="en-GB" sz="1600" dirty="0"/>
              <a:t>Managing uncertainty</a:t>
            </a:r>
          </a:p>
          <a:p>
            <a:pPr marL="342900" indent="-342900">
              <a:buAutoNum type="arabicPeriod"/>
            </a:pPr>
            <a:r>
              <a:rPr lang="en-GB" sz="1600" dirty="0"/>
              <a:t>Continuous monitoring</a:t>
            </a:r>
          </a:p>
        </p:txBody>
      </p:sp>
      <p:sp>
        <p:nvSpPr>
          <p:cNvPr id="17" name="TextBox 16">
            <a:extLst>
              <a:ext uri="{FF2B5EF4-FFF2-40B4-BE49-F238E27FC236}">
                <a16:creationId xmlns:a16="http://schemas.microsoft.com/office/drawing/2014/main" id="{9F9C9BC9-FA25-D9E3-FF61-327FA87D39B8}"/>
              </a:ext>
            </a:extLst>
          </p:cNvPr>
          <p:cNvSpPr txBox="1"/>
          <p:nvPr/>
        </p:nvSpPr>
        <p:spPr>
          <a:xfrm>
            <a:off x="4524596" y="4523532"/>
            <a:ext cx="3419255" cy="1938992"/>
          </a:xfrm>
          <a:prstGeom prst="rect">
            <a:avLst/>
          </a:prstGeom>
          <a:noFill/>
        </p:spPr>
        <p:txBody>
          <a:bodyPr wrap="square" rtlCol="0">
            <a:spAutoFit/>
          </a:bodyPr>
          <a:lstStyle/>
          <a:p>
            <a:pPr marL="285750" indent="-285750">
              <a:buFont typeface="Arial" panose="020B0604020202020204" pitchFamily="34" charset="0"/>
              <a:buChar char="•"/>
            </a:pPr>
            <a:r>
              <a:rPr lang="en-GB" sz="1200" dirty="0"/>
              <a:t>Provide hands-on training and workshops on new tools or procedures.</a:t>
            </a:r>
          </a:p>
          <a:p>
            <a:pPr marL="285750" indent="-285750">
              <a:buFont typeface="Arial" panose="020B0604020202020204" pitchFamily="34" charset="0"/>
              <a:buChar char="•"/>
            </a:pPr>
            <a:r>
              <a:rPr lang="en-GB" sz="1200" dirty="0"/>
              <a:t>Create a dedicated support system to assist with any problems</a:t>
            </a:r>
          </a:p>
          <a:p>
            <a:pPr marL="285750" indent="-285750">
              <a:buFont typeface="Arial" panose="020B0604020202020204" pitchFamily="34" charset="0"/>
              <a:buChar char="•"/>
            </a:pPr>
            <a:r>
              <a:rPr lang="en-GB" sz="1200" dirty="0"/>
              <a:t>Regularly check in with staff to evaluate how well the change is being implemented and address issues</a:t>
            </a:r>
          </a:p>
          <a:p>
            <a:pPr marL="285750" indent="-285750">
              <a:buFont typeface="Arial" panose="020B0604020202020204" pitchFamily="34" charset="0"/>
              <a:buChar char="•"/>
            </a:pPr>
            <a:r>
              <a:rPr lang="en-GB" sz="1200" dirty="0"/>
              <a:t>Offer incentives or recognition to staff who embrace the new practices and contribute positively to the change </a:t>
            </a:r>
          </a:p>
        </p:txBody>
      </p:sp>
      <p:sp>
        <p:nvSpPr>
          <p:cNvPr id="18" name="TextBox 17">
            <a:extLst>
              <a:ext uri="{FF2B5EF4-FFF2-40B4-BE49-F238E27FC236}">
                <a16:creationId xmlns:a16="http://schemas.microsoft.com/office/drawing/2014/main" id="{BCF4EDB4-D947-35C1-D7BD-C7734916A6B9}"/>
              </a:ext>
            </a:extLst>
          </p:cNvPr>
          <p:cNvSpPr txBox="1"/>
          <p:nvPr/>
        </p:nvSpPr>
        <p:spPr>
          <a:xfrm>
            <a:off x="8800216" y="3741601"/>
            <a:ext cx="3419255" cy="1077218"/>
          </a:xfrm>
          <a:prstGeom prst="rect">
            <a:avLst/>
          </a:prstGeom>
          <a:noFill/>
        </p:spPr>
        <p:txBody>
          <a:bodyPr wrap="square" rtlCol="0">
            <a:spAutoFit/>
          </a:bodyPr>
          <a:lstStyle/>
          <a:p>
            <a:pPr marL="342900" indent="-342900">
              <a:buAutoNum type="arabicPeriod"/>
            </a:pPr>
            <a:r>
              <a:rPr lang="en-GB" sz="1600" dirty="0"/>
              <a:t>Standardisation</a:t>
            </a:r>
          </a:p>
          <a:p>
            <a:pPr marL="342900" indent="-342900">
              <a:buAutoNum type="arabicPeriod"/>
            </a:pPr>
            <a:r>
              <a:rPr lang="en-GB" sz="1600" dirty="0"/>
              <a:t>Reinforcement and reward</a:t>
            </a:r>
          </a:p>
          <a:p>
            <a:pPr marL="342900" indent="-342900">
              <a:buAutoNum type="arabicPeriod"/>
            </a:pPr>
            <a:r>
              <a:rPr lang="en-GB" sz="1600" dirty="0"/>
              <a:t>Continuous feedback</a:t>
            </a:r>
          </a:p>
          <a:p>
            <a:pPr marL="342900" indent="-342900">
              <a:buAutoNum type="arabicPeriod"/>
            </a:pPr>
            <a:r>
              <a:rPr lang="en-GB" sz="1600" dirty="0"/>
              <a:t>Cultural integration</a:t>
            </a:r>
          </a:p>
        </p:txBody>
      </p:sp>
      <p:sp>
        <p:nvSpPr>
          <p:cNvPr id="19" name="TextBox 18">
            <a:extLst>
              <a:ext uri="{FF2B5EF4-FFF2-40B4-BE49-F238E27FC236}">
                <a16:creationId xmlns:a16="http://schemas.microsoft.com/office/drawing/2014/main" id="{FA6E3C57-C66B-2AED-4F98-771A9C07E049}"/>
              </a:ext>
            </a:extLst>
          </p:cNvPr>
          <p:cNvSpPr txBox="1"/>
          <p:nvPr/>
        </p:nvSpPr>
        <p:spPr>
          <a:xfrm>
            <a:off x="8768315" y="4839372"/>
            <a:ext cx="3419255" cy="1569660"/>
          </a:xfrm>
          <a:prstGeom prst="rect">
            <a:avLst/>
          </a:prstGeom>
          <a:noFill/>
        </p:spPr>
        <p:txBody>
          <a:bodyPr wrap="square" rtlCol="0">
            <a:spAutoFit/>
          </a:bodyPr>
          <a:lstStyle/>
          <a:p>
            <a:pPr marL="285750" indent="-285750">
              <a:buFont typeface="Arial" panose="020B0604020202020204" pitchFamily="34" charset="0"/>
              <a:buChar char="•"/>
            </a:pPr>
            <a:r>
              <a:rPr lang="en-GB" sz="1200" dirty="0"/>
              <a:t>Develop clear policies and guidelines that formalise the new practices</a:t>
            </a:r>
          </a:p>
          <a:p>
            <a:pPr marL="285750" indent="-285750">
              <a:buFont typeface="Arial" panose="020B0604020202020204" pitchFamily="34" charset="0"/>
              <a:buChar char="•"/>
            </a:pPr>
            <a:r>
              <a:rPr lang="en-GB" sz="1200" dirty="0"/>
              <a:t>Conduct periodic evaluations to ensure that the change is being maintained</a:t>
            </a:r>
          </a:p>
          <a:p>
            <a:pPr marL="285750" indent="-285750">
              <a:buFont typeface="Arial" panose="020B0604020202020204" pitchFamily="34" charset="0"/>
              <a:buChar char="•"/>
            </a:pPr>
            <a:r>
              <a:rPr lang="en-GB" sz="1200" dirty="0"/>
              <a:t>Reinforce the new behaviour by acknowledging successes publicly</a:t>
            </a:r>
          </a:p>
          <a:p>
            <a:pPr marL="285750" indent="-285750">
              <a:buFont typeface="Arial" panose="020B0604020202020204" pitchFamily="34" charset="0"/>
              <a:buChar char="•"/>
            </a:pPr>
            <a:r>
              <a:rPr lang="en-GB" sz="1200" dirty="0"/>
              <a:t>Adjust any remaining problems through continuous quality improvement processes.</a:t>
            </a:r>
          </a:p>
        </p:txBody>
      </p:sp>
      <p:pic>
        <p:nvPicPr>
          <p:cNvPr id="21" name="Graphic 20" descr="Arrow Right with solid fill">
            <a:extLst>
              <a:ext uri="{FF2B5EF4-FFF2-40B4-BE49-F238E27FC236}">
                <a16:creationId xmlns:a16="http://schemas.microsoft.com/office/drawing/2014/main" id="{66512554-09FF-AA9A-F234-C2E7CFA851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38303" y="1372518"/>
            <a:ext cx="914400" cy="914400"/>
          </a:xfrm>
          <a:prstGeom prst="rect">
            <a:avLst/>
          </a:prstGeom>
        </p:spPr>
      </p:pic>
      <p:pic>
        <p:nvPicPr>
          <p:cNvPr id="22" name="Graphic 21" descr="Arrow Right with solid fill">
            <a:extLst>
              <a:ext uri="{FF2B5EF4-FFF2-40B4-BE49-F238E27FC236}">
                <a16:creationId xmlns:a16="http://schemas.microsoft.com/office/drawing/2014/main" id="{E6D2C5D9-D62C-67BF-7563-C14BC3CC82C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47395" y="1448719"/>
            <a:ext cx="914400" cy="914400"/>
          </a:xfrm>
          <a:prstGeom prst="rect">
            <a:avLst/>
          </a:prstGeom>
        </p:spPr>
      </p:pic>
    </p:spTree>
    <p:extLst>
      <p:ext uri="{BB962C8B-B14F-4D97-AF65-F5344CB8AC3E}">
        <p14:creationId xmlns:p14="http://schemas.microsoft.com/office/powerpoint/2010/main" val="2503938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P spid="17" grpId="0"/>
      <p:bldP spid="18" grpId="0"/>
      <p:bldP spid="1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00633-F347-C8EB-39C6-47ED7AF49C12}"/>
              </a:ext>
            </a:extLst>
          </p:cNvPr>
          <p:cNvSpPr>
            <a:spLocks noGrp="1"/>
          </p:cNvSpPr>
          <p:nvPr>
            <p:ph type="title"/>
          </p:nvPr>
        </p:nvSpPr>
        <p:spPr>
          <a:xfrm>
            <a:off x="838200" y="365125"/>
            <a:ext cx="10515600" cy="1325563"/>
          </a:xfrm>
        </p:spPr>
        <p:txBody>
          <a:bodyPr>
            <a:normAutofit/>
          </a:bodyPr>
          <a:lstStyle/>
          <a:p>
            <a:r>
              <a:rPr lang="en-GB" sz="3800" b="1" dirty="0"/>
              <a:t>Example</a:t>
            </a:r>
            <a:r>
              <a:rPr lang="en-GB" sz="3800" dirty="0"/>
              <a:t>: Implementing Electronic Health Records (EHR) in the NHS (UK) Using Lewin's Change Theory</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F420D9-2BF6-84F4-9EBA-8296B70B8DB3}"/>
              </a:ext>
            </a:extLst>
          </p:cNvPr>
          <p:cNvSpPr>
            <a:spLocks noGrp="1"/>
          </p:cNvSpPr>
          <p:nvPr>
            <p:ph idx="1"/>
          </p:nvPr>
        </p:nvSpPr>
        <p:spPr>
          <a:xfrm>
            <a:off x="838200" y="1929384"/>
            <a:ext cx="10515600" cy="4251960"/>
          </a:xfrm>
        </p:spPr>
        <p:txBody>
          <a:bodyPr>
            <a:normAutofit/>
          </a:bodyPr>
          <a:lstStyle/>
          <a:p>
            <a:pPr marL="0" indent="0">
              <a:buNone/>
            </a:pPr>
            <a:r>
              <a:rPr lang="en-GB" sz="2000" b="1" dirty="0"/>
              <a:t>Background and context</a:t>
            </a:r>
          </a:p>
          <a:p>
            <a:pPr marL="0" indent="0">
              <a:buNone/>
            </a:pPr>
            <a:r>
              <a:rPr lang="en-GB" sz="2000" dirty="0"/>
              <a:t>The National Health Service (NHS) in the UK embarked on a large-scale initiative to implement an Electronic Health Records (EHR) system across various hospitals. The goal was to improve patient care by transitioning from paper-based records to a more streamlined, accessible, and secure digital format. The implementation was seen as a critical step toward improving efficiency, reducing errors, and enhancing communication within the healthcare system. However, the process required significant changes in how staff interacted with patient data, how information was stored, and how it was accessed.</a:t>
            </a:r>
          </a:p>
          <a:p>
            <a:pPr marL="0" indent="0">
              <a:buNone/>
            </a:pPr>
            <a:r>
              <a:rPr lang="en-GB" sz="2000" dirty="0"/>
              <a:t>The shift to EHR was a complex process, involving multiple departments and stakeholders, from doctors and nurses to IT support staff and administrators. Resistance to change was anticipated due to concerns about the learning curve, system reliability, and workflow disruptions. Lewin’s Change Theory provided a structured approach to navigating the changes and ensuring successful adoption across NHS organizations.</a:t>
            </a:r>
          </a:p>
        </p:txBody>
      </p:sp>
      <p:sp>
        <p:nvSpPr>
          <p:cNvPr id="4" name="Footer Placeholder 3">
            <a:extLst>
              <a:ext uri="{FF2B5EF4-FFF2-40B4-BE49-F238E27FC236}">
                <a16:creationId xmlns:a16="http://schemas.microsoft.com/office/drawing/2014/main" id="{6E1BDEB8-177B-1DB0-C55F-F1DF1BF72E6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F7ED3D6D-994B-3362-AF86-61217B1BEA26}"/>
              </a:ext>
            </a:extLst>
          </p:cNvPr>
          <p:cNvSpPr>
            <a:spLocks noGrp="1"/>
          </p:cNvSpPr>
          <p:nvPr>
            <p:ph type="sldNum" sz="quarter" idx="12"/>
          </p:nvPr>
        </p:nvSpPr>
        <p:spPr>
          <a:xfrm>
            <a:off x="8610600" y="6356350"/>
            <a:ext cx="2743200" cy="365125"/>
          </a:xfrm>
        </p:spPr>
        <p:txBody>
          <a:bodyPr>
            <a:normAutofit/>
          </a:bodyPr>
          <a:lstStyle/>
          <a:p>
            <a:pPr>
              <a:spcAft>
                <a:spcPts val="600"/>
              </a:spcAft>
            </a:pPr>
            <a:fld id="{78BACAED-FADA-4684-8FC0-4F7FFD694767}" type="slidenum">
              <a:rPr lang="en-GB" smtClean="0"/>
              <a:pPr>
                <a:spcAft>
                  <a:spcPts val="600"/>
                </a:spcAft>
              </a:pPr>
              <a:t>22</a:t>
            </a:fld>
            <a:endParaRPr lang="en-GB"/>
          </a:p>
        </p:txBody>
      </p:sp>
      <p:pic>
        <p:nvPicPr>
          <p:cNvPr id="6" name="Picture 5" descr="A black and yellow logo&#10;&#10;Description automatically generated">
            <a:extLst>
              <a:ext uri="{FF2B5EF4-FFF2-40B4-BE49-F238E27FC236}">
                <a16:creationId xmlns:a16="http://schemas.microsoft.com/office/drawing/2014/main" id="{ACA9454E-CC5B-FFD4-8378-FE1C872574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2404686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A16C42C-8567-B3AC-9554-D561A0A51B53}"/>
              </a:ext>
            </a:extLst>
          </p:cNvPr>
          <p:cNvSpPr>
            <a:spLocks noGrp="1"/>
          </p:cNvSpPr>
          <p:nvPr>
            <p:ph type="title"/>
          </p:nvPr>
        </p:nvSpPr>
        <p:spPr>
          <a:xfrm>
            <a:off x="310470" y="1243013"/>
            <a:ext cx="3855720" cy="4371974"/>
          </a:xfrm>
        </p:spPr>
        <p:txBody>
          <a:bodyPr>
            <a:normAutofit/>
          </a:bodyPr>
          <a:lstStyle/>
          <a:p>
            <a:r>
              <a:rPr lang="en-GB" sz="2800" dirty="0"/>
              <a:t>Implementing (EHR) in the NHS (UK) Using Lewin's Change Theory</a:t>
            </a:r>
            <a:r>
              <a:rPr lang="en-GB" sz="2800" dirty="0">
                <a:solidFill>
                  <a:schemeClr val="tx2"/>
                </a:solidFill>
              </a:rPr>
              <a:t> </a:t>
            </a:r>
          </a:p>
        </p:txBody>
      </p:sp>
      <p:sp>
        <p:nvSpPr>
          <p:cNvPr id="3" name="Content Placeholder 2">
            <a:extLst>
              <a:ext uri="{FF2B5EF4-FFF2-40B4-BE49-F238E27FC236}">
                <a16:creationId xmlns:a16="http://schemas.microsoft.com/office/drawing/2014/main" id="{A05C688C-A0D7-B112-3E57-96628FDF9341}"/>
              </a:ext>
            </a:extLst>
          </p:cNvPr>
          <p:cNvSpPr>
            <a:spLocks noGrp="1"/>
          </p:cNvSpPr>
          <p:nvPr>
            <p:ph idx="1"/>
          </p:nvPr>
        </p:nvSpPr>
        <p:spPr>
          <a:xfrm>
            <a:off x="5215811" y="804672"/>
            <a:ext cx="6975884" cy="5230368"/>
          </a:xfrm>
        </p:spPr>
        <p:txBody>
          <a:bodyPr anchor="ctr">
            <a:normAutofit/>
          </a:bodyPr>
          <a:lstStyle/>
          <a:p>
            <a:pPr marL="0" indent="0">
              <a:buNone/>
            </a:pPr>
            <a:r>
              <a:rPr lang="en-GB" sz="2400" dirty="0">
                <a:solidFill>
                  <a:schemeClr val="tx2"/>
                </a:solidFill>
              </a:rPr>
              <a:t>Analyse the process of change and its effectiveness using all three stages of Lewin's Change Theory: Unfreeze, Change, and Refreeze. </a:t>
            </a:r>
          </a:p>
          <a:p>
            <a:pPr marL="0" indent="0">
              <a:buNone/>
            </a:pPr>
            <a:r>
              <a:rPr lang="en-GB" sz="2400" dirty="0">
                <a:solidFill>
                  <a:schemeClr val="tx2"/>
                </a:solidFill>
              </a:rPr>
              <a:t>This approach will help us understand the challenges and successes encountered during the EHR system's rollout and how each stage of the theory can guide its continuous improvement.</a:t>
            </a:r>
          </a:p>
          <a:p>
            <a:endParaRPr lang="en-GB" sz="2400" dirty="0">
              <a:solidFill>
                <a:schemeClr val="tx2"/>
              </a:solidFill>
            </a:endParaRPr>
          </a:p>
          <a:p>
            <a:r>
              <a:rPr lang="en-GB" sz="2400" dirty="0">
                <a:solidFill>
                  <a:schemeClr val="tx2"/>
                </a:solidFill>
              </a:rPr>
              <a:t>For each stage of the Lewin’s theory, identify:</a:t>
            </a:r>
          </a:p>
          <a:p>
            <a:pPr lvl="1"/>
            <a:r>
              <a:rPr lang="en-GB" dirty="0">
                <a:solidFill>
                  <a:schemeClr val="tx2"/>
                </a:solidFill>
              </a:rPr>
              <a:t>Challenges</a:t>
            </a:r>
          </a:p>
          <a:p>
            <a:pPr lvl="1"/>
            <a:r>
              <a:rPr lang="en-GB" dirty="0">
                <a:solidFill>
                  <a:schemeClr val="tx2"/>
                </a:solidFill>
              </a:rPr>
              <a:t>Actions taken</a:t>
            </a:r>
          </a:p>
          <a:p>
            <a:pPr lvl="1"/>
            <a:r>
              <a:rPr lang="en-GB" dirty="0">
                <a:solidFill>
                  <a:schemeClr val="tx2"/>
                </a:solidFill>
              </a:rPr>
              <a:t>Goals achieved</a:t>
            </a:r>
          </a:p>
        </p:txBody>
      </p:sp>
      <p:sp>
        <p:nvSpPr>
          <p:cNvPr id="4" name="Footer Placeholder 3">
            <a:extLst>
              <a:ext uri="{FF2B5EF4-FFF2-40B4-BE49-F238E27FC236}">
                <a16:creationId xmlns:a16="http://schemas.microsoft.com/office/drawing/2014/main" id="{B3CF9C37-A2D1-9ECC-39D1-455EBB84AF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789D5AE4-C1B1-6573-8E37-4134F4309B19}"/>
              </a:ext>
            </a:extLst>
          </p:cNvPr>
          <p:cNvSpPr>
            <a:spLocks noGrp="1"/>
          </p:cNvSpPr>
          <p:nvPr>
            <p:ph type="sldNum" sz="quarter" idx="12"/>
          </p:nvPr>
        </p:nvSpPr>
        <p:spPr>
          <a:xfrm>
            <a:off x="8610600" y="6356350"/>
            <a:ext cx="2743200" cy="365125"/>
          </a:xfrm>
        </p:spPr>
        <p:txBody>
          <a:bodyPr>
            <a:normAutofit/>
          </a:bodyPr>
          <a:lstStyle/>
          <a:p>
            <a:pPr>
              <a:spcAft>
                <a:spcPts val="600"/>
              </a:spcAft>
            </a:pPr>
            <a:fld id="{78BACAED-FADA-4684-8FC0-4F7FFD694767}" type="slidenum">
              <a:rPr lang="en-GB" smtClean="0"/>
              <a:pPr>
                <a:spcAft>
                  <a:spcPts val="600"/>
                </a:spcAft>
              </a:pPr>
              <a:t>23</a:t>
            </a:fld>
            <a:endParaRPr lang="en-GB"/>
          </a:p>
        </p:txBody>
      </p:sp>
      <p:pic>
        <p:nvPicPr>
          <p:cNvPr id="6" name="Picture 5" descr="A black and yellow logo&#10;&#10;Description automatically generated">
            <a:extLst>
              <a:ext uri="{FF2B5EF4-FFF2-40B4-BE49-F238E27FC236}">
                <a16:creationId xmlns:a16="http://schemas.microsoft.com/office/drawing/2014/main" id="{731E01F2-6F66-3F17-E5D1-6873632811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TextBox 7">
            <a:extLst>
              <a:ext uri="{FF2B5EF4-FFF2-40B4-BE49-F238E27FC236}">
                <a16:creationId xmlns:a16="http://schemas.microsoft.com/office/drawing/2014/main" id="{D903F657-61DB-D1CE-30A7-7516A3AB01E2}"/>
              </a:ext>
            </a:extLst>
          </p:cNvPr>
          <p:cNvSpPr txBox="1"/>
          <p:nvPr/>
        </p:nvSpPr>
        <p:spPr>
          <a:xfrm>
            <a:off x="0" y="47318"/>
            <a:ext cx="4252457" cy="369332"/>
          </a:xfrm>
          <a:prstGeom prst="rect">
            <a:avLst/>
          </a:prstGeom>
          <a:noFill/>
        </p:spPr>
        <p:txBody>
          <a:bodyPr wrap="square" rtlCol="0">
            <a:spAutoFit/>
          </a:bodyPr>
          <a:lstStyle/>
          <a:p>
            <a:r>
              <a:rPr lang="en-GB" dirty="0"/>
              <a:t>In preparation for the Assignment:</a:t>
            </a:r>
          </a:p>
        </p:txBody>
      </p:sp>
    </p:spTree>
    <p:extLst>
      <p:ext uri="{BB962C8B-B14F-4D97-AF65-F5344CB8AC3E}">
        <p14:creationId xmlns:p14="http://schemas.microsoft.com/office/powerpoint/2010/main" val="1774042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D84DB9F-8545-A312-79F5-00B13D61DFD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132A7FC-4F90-97C2-1FB4-163AC41D8BEE}"/>
              </a:ext>
            </a:extLst>
          </p:cNvPr>
          <p:cNvSpPr>
            <a:spLocks noGrp="1"/>
          </p:cNvSpPr>
          <p:nvPr>
            <p:ph type="sldNum" sz="quarter" idx="12"/>
          </p:nvPr>
        </p:nvSpPr>
        <p:spPr/>
        <p:txBody>
          <a:bodyPr/>
          <a:lstStyle/>
          <a:p>
            <a:fld id="{78BACAED-FADA-4684-8FC0-4F7FFD694767}" type="slidenum">
              <a:rPr lang="en-GB" smtClean="0"/>
              <a:t>24</a:t>
            </a:fld>
            <a:endParaRPr lang="en-GB"/>
          </a:p>
        </p:txBody>
      </p:sp>
      <p:sp>
        <p:nvSpPr>
          <p:cNvPr id="6" name="Title 1">
            <a:extLst>
              <a:ext uri="{FF2B5EF4-FFF2-40B4-BE49-F238E27FC236}">
                <a16:creationId xmlns:a16="http://schemas.microsoft.com/office/drawing/2014/main" id="{A93645D9-B5D8-D51F-2C7E-9335C6A8523D}"/>
              </a:ext>
            </a:extLst>
          </p:cNvPr>
          <p:cNvSpPr txBox="1">
            <a:spLocks/>
          </p:cNvSpPr>
          <p:nvPr/>
        </p:nvSpPr>
        <p:spPr>
          <a:xfrm>
            <a:off x="6815470" y="0"/>
            <a:ext cx="5376529" cy="12215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b="1" dirty="0"/>
              <a:t>Example</a:t>
            </a:r>
            <a:r>
              <a:rPr lang="en-GB" sz="2000" dirty="0"/>
              <a:t>: Implementing (EHR) in the NHS (UK) Using Lewin's Change Theory</a:t>
            </a:r>
          </a:p>
        </p:txBody>
      </p:sp>
      <p:sp>
        <p:nvSpPr>
          <p:cNvPr id="9" name="Arrow: Chevron 8">
            <a:extLst>
              <a:ext uri="{FF2B5EF4-FFF2-40B4-BE49-F238E27FC236}">
                <a16:creationId xmlns:a16="http://schemas.microsoft.com/office/drawing/2014/main" id="{8284E9C4-6C07-9E3B-D67A-4AC495A6C3D2}"/>
              </a:ext>
            </a:extLst>
          </p:cNvPr>
          <p:cNvSpPr/>
          <p:nvPr/>
        </p:nvSpPr>
        <p:spPr>
          <a:xfrm>
            <a:off x="0" y="0"/>
            <a:ext cx="3590576" cy="1087075"/>
          </a:xfrm>
          <a:prstGeom prst="chevron">
            <a:avLst>
              <a:gd name="adj" fmla="val 40000"/>
            </a:avLst>
          </a:pr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75B030AC-716D-C046-840F-A642EC0874AB}"/>
              </a:ext>
            </a:extLst>
          </p:cNvPr>
          <p:cNvSpPr/>
          <p:nvPr/>
        </p:nvSpPr>
        <p:spPr>
          <a:xfrm>
            <a:off x="957487" y="271769"/>
            <a:ext cx="3032041" cy="1087075"/>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a:solidFill>
              <a:srgbClr val="C0000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40416" tIns="240416" rIns="240416" bIns="240416" numCol="1" spcCol="1270" anchor="ctr" anchorCtr="0">
            <a:noAutofit/>
          </a:bodyPr>
          <a:lstStyle/>
          <a:p>
            <a:pPr marL="0" lvl="0" indent="0" algn="ctr" defTabSz="1333500">
              <a:lnSpc>
                <a:spcPct val="90000"/>
              </a:lnSpc>
              <a:spcBef>
                <a:spcPct val="0"/>
              </a:spcBef>
              <a:spcAft>
                <a:spcPct val="35000"/>
              </a:spcAft>
              <a:buNone/>
            </a:pPr>
            <a:r>
              <a:rPr lang="en-GB" sz="3000" kern="1200" dirty="0"/>
              <a:t>Unfreeze</a:t>
            </a:r>
          </a:p>
        </p:txBody>
      </p:sp>
      <p:pic>
        <p:nvPicPr>
          <p:cNvPr id="15" name="Picture 14" descr="A black and yellow logo&#10;&#10;Description automatically generated">
            <a:extLst>
              <a:ext uri="{FF2B5EF4-FFF2-40B4-BE49-F238E27FC236}">
                <a16:creationId xmlns:a16="http://schemas.microsoft.com/office/drawing/2014/main" id="{7C743A63-A509-9E24-014B-AE853E4BF1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19" name="Freeform: Shape 18">
            <a:extLst>
              <a:ext uri="{FF2B5EF4-FFF2-40B4-BE49-F238E27FC236}">
                <a16:creationId xmlns:a16="http://schemas.microsoft.com/office/drawing/2014/main" id="{27F1EBE6-A2C8-DD81-53E1-0C8FCF801A45}"/>
              </a:ext>
            </a:extLst>
          </p:cNvPr>
          <p:cNvSpPr/>
          <p:nvPr/>
        </p:nvSpPr>
        <p:spPr>
          <a:xfrm>
            <a:off x="148856" y="1496073"/>
            <a:ext cx="3889742" cy="566643"/>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Challenges identified</a:t>
            </a:r>
          </a:p>
        </p:txBody>
      </p:sp>
      <p:sp>
        <p:nvSpPr>
          <p:cNvPr id="20" name="Freeform: Shape 19">
            <a:extLst>
              <a:ext uri="{FF2B5EF4-FFF2-40B4-BE49-F238E27FC236}">
                <a16:creationId xmlns:a16="http://schemas.microsoft.com/office/drawing/2014/main" id="{4D57DA32-F67E-5283-20A0-88C566B480B3}"/>
              </a:ext>
            </a:extLst>
          </p:cNvPr>
          <p:cNvSpPr/>
          <p:nvPr/>
        </p:nvSpPr>
        <p:spPr>
          <a:xfrm>
            <a:off x="148853" y="2062715"/>
            <a:ext cx="3889741" cy="3193477"/>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b="1" dirty="0"/>
              <a:t>Resistance to Change</a:t>
            </a:r>
            <a:r>
              <a:rPr lang="en-GB" sz="1400" dirty="0"/>
              <a:t>: Many healthcare staff were used to paper-based systems, with years of experience in traditional methods. There were concerns about the usability of the EHR system, data security, and whether the system would improve patient care.</a:t>
            </a:r>
          </a:p>
          <a:p>
            <a:pPr marL="228600" lvl="1" indent="-228600" algn="just" defTabSz="1200150">
              <a:lnSpc>
                <a:spcPct val="90000"/>
              </a:lnSpc>
              <a:spcBef>
                <a:spcPct val="0"/>
              </a:spcBef>
              <a:spcAft>
                <a:spcPct val="15000"/>
              </a:spcAft>
              <a:buChar char="•"/>
            </a:pPr>
            <a:r>
              <a:rPr lang="en-GB" sz="1400" b="1" dirty="0"/>
              <a:t>Lack of Familiarity</a:t>
            </a:r>
            <a:r>
              <a:rPr lang="en-GB" sz="1400" dirty="0"/>
              <a:t>: Some staff had limited familiarity with technology and were sceptical about the new system.</a:t>
            </a:r>
          </a:p>
          <a:p>
            <a:pPr marL="228600" lvl="1" indent="-228600" algn="just" defTabSz="1200150">
              <a:lnSpc>
                <a:spcPct val="90000"/>
              </a:lnSpc>
              <a:spcBef>
                <a:spcPct val="0"/>
              </a:spcBef>
              <a:spcAft>
                <a:spcPct val="15000"/>
              </a:spcAft>
              <a:buChar char="•"/>
            </a:pPr>
            <a:r>
              <a:rPr lang="en-GB" sz="1400" b="1" dirty="0"/>
              <a:t>Disruption to Workflow</a:t>
            </a:r>
            <a:r>
              <a:rPr lang="en-GB" sz="1400" dirty="0"/>
              <a:t>: Switching from paper to digital would require changes to the established workflow, which many felt might slow down patient care initially.</a:t>
            </a:r>
            <a:endParaRPr lang="en-GB" sz="1400" kern="1200" dirty="0"/>
          </a:p>
        </p:txBody>
      </p:sp>
      <p:sp>
        <p:nvSpPr>
          <p:cNvPr id="21" name="Freeform: Shape 20">
            <a:extLst>
              <a:ext uri="{FF2B5EF4-FFF2-40B4-BE49-F238E27FC236}">
                <a16:creationId xmlns:a16="http://schemas.microsoft.com/office/drawing/2014/main" id="{4CA99DB8-44C0-45D8-90BE-5CDB3B6D40AD}"/>
              </a:ext>
            </a:extLst>
          </p:cNvPr>
          <p:cNvSpPr/>
          <p:nvPr/>
        </p:nvSpPr>
        <p:spPr>
          <a:xfrm>
            <a:off x="4133850" y="1496072"/>
            <a:ext cx="3889742" cy="566643"/>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Actions taken</a:t>
            </a:r>
          </a:p>
        </p:txBody>
      </p:sp>
      <p:sp>
        <p:nvSpPr>
          <p:cNvPr id="22" name="Freeform: Shape 21">
            <a:extLst>
              <a:ext uri="{FF2B5EF4-FFF2-40B4-BE49-F238E27FC236}">
                <a16:creationId xmlns:a16="http://schemas.microsoft.com/office/drawing/2014/main" id="{47F8247B-2EB4-481B-325C-1EF14CD151EA}"/>
              </a:ext>
            </a:extLst>
          </p:cNvPr>
          <p:cNvSpPr/>
          <p:nvPr/>
        </p:nvSpPr>
        <p:spPr>
          <a:xfrm>
            <a:off x="4133849" y="2062714"/>
            <a:ext cx="3889743" cy="4019107"/>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b="1" kern="1200" dirty="0"/>
              <a:t>Creating awareness</a:t>
            </a:r>
            <a:r>
              <a:rPr lang="en-GB" sz="1200" b="1" kern="1200" dirty="0"/>
              <a:t>: </a:t>
            </a:r>
            <a:r>
              <a:rPr lang="en-GB" sz="1200" dirty="0"/>
              <a:t>The NHS leadership communicated the need for EHR, emphasising the benefits (reducing medical errors, improving patient safety, enhancing efficiency). They showcased data on how EHRs had improved patient care in other organizations.</a:t>
            </a:r>
            <a:endParaRPr lang="en-GB" sz="1200" b="1" kern="1200" dirty="0"/>
          </a:p>
          <a:p>
            <a:pPr marL="228600" lvl="1" indent="-228600" algn="just" defTabSz="1200150">
              <a:lnSpc>
                <a:spcPct val="90000"/>
              </a:lnSpc>
              <a:spcBef>
                <a:spcPct val="0"/>
              </a:spcBef>
              <a:spcAft>
                <a:spcPct val="15000"/>
              </a:spcAft>
              <a:buChar char="•"/>
            </a:pPr>
            <a:r>
              <a:rPr lang="en-GB" sz="1400" b="1" kern="1200" dirty="0"/>
              <a:t>Engaging stakeholders: </a:t>
            </a:r>
            <a:r>
              <a:rPr lang="en-GB" sz="1200" dirty="0"/>
              <a:t>Initial consultations were held with doctors, nurses, administrative staff, and IT personnel to discuss their concerns and gather input. This helped to foster a sense of ownership and involvement among the staff.</a:t>
            </a:r>
            <a:endParaRPr lang="en-GB" sz="1200" b="1" kern="1200" dirty="0"/>
          </a:p>
          <a:p>
            <a:pPr marL="228600" lvl="1" indent="-228600" algn="just" defTabSz="1200150">
              <a:lnSpc>
                <a:spcPct val="90000"/>
              </a:lnSpc>
              <a:spcBef>
                <a:spcPct val="0"/>
              </a:spcBef>
              <a:spcAft>
                <a:spcPct val="15000"/>
              </a:spcAft>
              <a:buChar char="•"/>
            </a:pPr>
            <a:r>
              <a:rPr lang="en-GB" sz="1400" b="1" kern="1200" dirty="0"/>
              <a:t>Addressing concerns: </a:t>
            </a:r>
            <a:r>
              <a:rPr lang="en-GB" sz="1200" dirty="0"/>
              <a:t>The project team addressed concerns through open forums and one-on-one discussions. They reassured staff about data security and the support that would be available.</a:t>
            </a:r>
            <a:endParaRPr lang="en-GB" sz="1200" b="1" kern="1200" dirty="0"/>
          </a:p>
          <a:p>
            <a:pPr marL="228600" lvl="1" indent="-228600" algn="l" defTabSz="1200150">
              <a:lnSpc>
                <a:spcPct val="90000"/>
              </a:lnSpc>
              <a:spcBef>
                <a:spcPct val="0"/>
              </a:spcBef>
              <a:spcAft>
                <a:spcPct val="15000"/>
              </a:spcAft>
              <a:buChar char="•"/>
            </a:pPr>
            <a:r>
              <a:rPr lang="en-GB" sz="1400" b="1" dirty="0"/>
              <a:t>Leadership and role models: </a:t>
            </a:r>
            <a:r>
              <a:rPr lang="en-GB" sz="1200" dirty="0"/>
              <a:t>Senior medical staff and department heads were actively involved in the planning and communication process, leading by example and supporting the change effort.</a:t>
            </a:r>
            <a:endParaRPr lang="en-GB" sz="1200" b="1" kern="1200" dirty="0"/>
          </a:p>
        </p:txBody>
      </p:sp>
      <p:sp>
        <p:nvSpPr>
          <p:cNvPr id="23" name="Freeform: Shape 22">
            <a:extLst>
              <a:ext uri="{FF2B5EF4-FFF2-40B4-BE49-F238E27FC236}">
                <a16:creationId xmlns:a16="http://schemas.microsoft.com/office/drawing/2014/main" id="{B791D351-99D2-BA63-5035-13952A2A046B}"/>
              </a:ext>
            </a:extLst>
          </p:cNvPr>
          <p:cNvSpPr/>
          <p:nvPr/>
        </p:nvSpPr>
        <p:spPr>
          <a:xfrm>
            <a:off x="8153399" y="1496072"/>
            <a:ext cx="3889743" cy="566644"/>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Goal of unfreezing</a:t>
            </a:r>
          </a:p>
        </p:txBody>
      </p:sp>
      <p:sp>
        <p:nvSpPr>
          <p:cNvPr id="24" name="Freeform: Shape 23">
            <a:extLst>
              <a:ext uri="{FF2B5EF4-FFF2-40B4-BE49-F238E27FC236}">
                <a16:creationId xmlns:a16="http://schemas.microsoft.com/office/drawing/2014/main" id="{5D090663-4ACF-6610-28BE-AB1BDA93CA5F}"/>
              </a:ext>
            </a:extLst>
          </p:cNvPr>
          <p:cNvSpPr/>
          <p:nvPr/>
        </p:nvSpPr>
        <p:spPr>
          <a:xfrm>
            <a:off x="8153400" y="2062714"/>
            <a:ext cx="3889744" cy="1520458"/>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dirty="0"/>
              <a:t>Overcome initial resistance by demonstrating the value of EHR and encouraging open communication about potential challenges.</a:t>
            </a:r>
          </a:p>
          <a:p>
            <a:pPr marL="228600" lvl="1" indent="-228600" algn="just" defTabSz="1200150">
              <a:lnSpc>
                <a:spcPct val="90000"/>
              </a:lnSpc>
              <a:spcBef>
                <a:spcPct val="0"/>
              </a:spcBef>
              <a:spcAft>
                <a:spcPct val="15000"/>
              </a:spcAft>
              <a:buFontTx/>
              <a:buChar char="•"/>
            </a:pPr>
            <a:r>
              <a:rPr lang="en-GB" sz="1400" dirty="0"/>
              <a:t>Prepare the workforce for the changes by increasing awareness and understanding.</a:t>
            </a:r>
          </a:p>
          <a:p>
            <a:pPr marL="228600" lvl="1" indent="-228600" algn="just" defTabSz="1200150">
              <a:lnSpc>
                <a:spcPct val="90000"/>
              </a:lnSpc>
              <a:spcBef>
                <a:spcPct val="0"/>
              </a:spcBef>
              <a:spcAft>
                <a:spcPct val="15000"/>
              </a:spcAft>
              <a:buChar char="•"/>
            </a:pPr>
            <a:endParaRPr lang="en-GB" sz="1400" kern="1200" dirty="0"/>
          </a:p>
        </p:txBody>
      </p:sp>
      <p:pic>
        <p:nvPicPr>
          <p:cNvPr id="25" name="Content Placeholder 7" descr="A diagram of a change management process&#10;&#10;AI-generated content may be incorrect.">
            <a:extLst>
              <a:ext uri="{FF2B5EF4-FFF2-40B4-BE49-F238E27FC236}">
                <a16:creationId xmlns:a16="http://schemas.microsoft.com/office/drawing/2014/main" id="{F2F8181D-31EB-8DED-6471-DF96D898EA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840" t="22936" r="68059" b="16889"/>
          <a:stretch/>
        </p:blipFill>
        <p:spPr>
          <a:xfrm>
            <a:off x="9513481" y="3980715"/>
            <a:ext cx="1651591" cy="1968268"/>
          </a:xfrm>
          <a:prstGeom prst="rect">
            <a:avLst/>
          </a:prstGeom>
        </p:spPr>
      </p:pic>
    </p:spTree>
    <p:extLst>
      <p:ext uri="{BB962C8B-B14F-4D97-AF65-F5344CB8AC3E}">
        <p14:creationId xmlns:p14="http://schemas.microsoft.com/office/powerpoint/2010/main" val="417152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7B1A2784-D8A9-0753-5819-FEF387F8F5A3}"/>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DBEE04F-ECF4-9767-6B02-4B078A0C6316}"/>
              </a:ext>
            </a:extLst>
          </p:cNvPr>
          <p:cNvSpPr>
            <a:spLocks noGrp="1"/>
          </p:cNvSpPr>
          <p:nvPr>
            <p:ph type="sldNum" sz="quarter" idx="12"/>
          </p:nvPr>
        </p:nvSpPr>
        <p:spPr/>
        <p:txBody>
          <a:bodyPr/>
          <a:lstStyle/>
          <a:p>
            <a:fld id="{78BACAED-FADA-4684-8FC0-4F7FFD694767}" type="slidenum">
              <a:rPr lang="en-GB" smtClean="0"/>
              <a:t>25</a:t>
            </a:fld>
            <a:endParaRPr lang="en-GB"/>
          </a:p>
        </p:txBody>
      </p:sp>
      <p:pic>
        <p:nvPicPr>
          <p:cNvPr id="6" name="Picture 5" descr="A black and yellow logo&#10;&#10;Description automatically generated">
            <a:extLst>
              <a:ext uri="{FF2B5EF4-FFF2-40B4-BE49-F238E27FC236}">
                <a16:creationId xmlns:a16="http://schemas.microsoft.com/office/drawing/2014/main" id="{179FD8FC-042D-CA76-FF07-15CD1F72D9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11" name="Arrow: Chevron 10">
            <a:extLst>
              <a:ext uri="{FF2B5EF4-FFF2-40B4-BE49-F238E27FC236}">
                <a16:creationId xmlns:a16="http://schemas.microsoft.com/office/drawing/2014/main" id="{29CF5B44-45F3-1341-1294-14C42964AC97}"/>
              </a:ext>
            </a:extLst>
          </p:cNvPr>
          <p:cNvSpPr/>
          <p:nvPr/>
        </p:nvSpPr>
        <p:spPr>
          <a:xfrm>
            <a:off x="0" y="0"/>
            <a:ext cx="3590576" cy="1087075"/>
          </a:xfrm>
          <a:prstGeom prst="chevron">
            <a:avLst>
              <a:gd name="adj" fmla="val 40000"/>
            </a:avLst>
          </a:pr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139596DB-E675-2DC3-3162-3C0B073D1EB3}"/>
              </a:ext>
            </a:extLst>
          </p:cNvPr>
          <p:cNvSpPr/>
          <p:nvPr/>
        </p:nvSpPr>
        <p:spPr>
          <a:xfrm>
            <a:off x="957487" y="271769"/>
            <a:ext cx="3032041" cy="1087075"/>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a:solidFill>
              <a:srgbClr val="C0000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40416" tIns="240416" rIns="240416" bIns="240416" numCol="1" spcCol="1270" anchor="ctr" anchorCtr="0">
            <a:noAutofit/>
          </a:bodyPr>
          <a:lstStyle/>
          <a:p>
            <a:pPr marL="0" lvl="0" indent="0" algn="ctr" defTabSz="1333500">
              <a:lnSpc>
                <a:spcPct val="90000"/>
              </a:lnSpc>
              <a:spcBef>
                <a:spcPct val="0"/>
              </a:spcBef>
              <a:spcAft>
                <a:spcPct val="35000"/>
              </a:spcAft>
              <a:buNone/>
            </a:pPr>
            <a:r>
              <a:rPr lang="en-GB" sz="3000" kern="1200" dirty="0"/>
              <a:t>Change</a:t>
            </a:r>
          </a:p>
        </p:txBody>
      </p:sp>
      <p:sp>
        <p:nvSpPr>
          <p:cNvPr id="7" name="Title 1">
            <a:extLst>
              <a:ext uri="{FF2B5EF4-FFF2-40B4-BE49-F238E27FC236}">
                <a16:creationId xmlns:a16="http://schemas.microsoft.com/office/drawing/2014/main" id="{25B2E985-E257-8E17-1C32-8561D1F0754F}"/>
              </a:ext>
            </a:extLst>
          </p:cNvPr>
          <p:cNvSpPr txBox="1">
            <a:spLocks/>
          </p:cNvSpPr>
          <p:nvPr/>
        </p:nvSpPr>
        <p:spPr>
          <a:xfrm>
            <a:off x="7081284" y="0"/>
            <a:ext cx="5110715" cy="10870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b="1" dirty="0"/>
              <a:t>Example</a:t>
            </a:r>
            <a:r>
              <a:rPr lang="en-GB" sz="2000" dirty="0"/>
              <a:t>: Implementing (EHR) in the NHS (UK) Using Lewin's Change Theory</a:t>
            </a:r>
          </a:p>
        </p:txBody>
      </p:sp>
      <p:sp>
        <p:nvSpPr>
          <p:cNvPr id="8" name="Freeform: Shape 7">
            <a:extLst>
              <a:ext uri="{FF2B5EF4-FFF2-40B4-BE49-F238E27FC236}">
                <a16:creationId xmlns:a16="http://schemas.microsoft.com/office/drawing/2014/main" id="{3881EB8D-0813-800C-350F-80FE7F4C98C7}"/>
              </a:ext>
            </a:extLst>
          </p:cNvPr>
          <p:cNvSpPr/>
          <p:nvPr/>
        </p:nvSpPr>
        <p:spPr>
          <a:xfrm>
            <a:off x="148856" y="1496073"/>
            <a:ext cx="3889742" cy="566643"/>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Challenges identified</a:t>
            </a:r>
          </a:p>
        </p:txBody>
      </p:sp>
      <p:sp>
        <p:nvSpPr>
          <p:cNvPr id="9" name="Freeform: Shape 8">
            <a:extLst>
              <a:ext uri="{FF2B5EF4-FFF2-40B4-BE49-F238E27FC236}">
                <a16:creationId xmlns:a16="http://schemas.microsoft.com/office/drawing/2014/main" id="{DA75098E-9C3B-13D2-372E-7A09BBC090B6}"/>
              </a:ext>
            </a:extLst>
          </p:cNvPr>
          <p:cNvSpPr/>
          <p:nvPr/>
        </p:nvSpPr>
        <p:spPr>
          <a:xfrm>
            <a:off x="148853" y="2062715"/>
            <a:ext cx="3889741" cy="2275369"/>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b="1" dirty="0"/>
              <a:t>Training and Support</a:t>
            </a:r>
            <a:r>
              <a:rPr lang="en-GB" sz="1400" dirty="0"/>
              <a:t>: Healthcare staff needed extensive training to use the new system effectively, and ongoing support was required as staff adapted to the technology.</a:t>
            </a:r>
          </a:p>
          <a:p>
            <a:pPr marL="228600" lvl="1" indent="-228600" algn="just" defTabSz="1200150">
              <a:lnSpc>
                <a:spcPct val="90000"/>
              </a:lnSpc>
              <a:spcBef>
                <a:spcPct val="0"/>
              </a:spcBef>
              <a:spcAft>
                <a:spcPct val="15000"/>
              </a:spcAft>
              <a:buChar char="•"/>
            </a:pPr>
            <a:r>
              <a:rPr lang="en-GB" sz="1400" b="1" dirty="0"/>
              <a:t>Technical Issues</a:t>
            </a:r>
            <a:r>
              <a:rPr lang="en-GB" sz="1400" dirty="0"/>
              <a:t>: Initial technical issues related to the system’s integration with existing hospital systems and occasional downtimes were a concern.</a:t>
            </a:r>
            <a:endParaRPr lang="en-GB" sz="1400" kern="1200" dirty="0"/>
          </a:p>
        </p:txBody>
      </p:sp>
      <p:sp>
        <p:nvSpPr>
          <p:cNvPr id="10" name="Freeform: Shape 9">
            <a:extLst>
              <a:ext uri="{FF2B5EF4-FFF2-40B4-BE49-F238E27FC236}">
                <a16:creationId xmlns:a16="http://schemas.microsoft.com/office/drawing/2014/main" id="{90E0E91D-6624-6E8D-27EB-12427BEF22E3}"/>
              </a:ext>
            </a:extLst>
          </p:cNvPr>
          <p:cNvSpPr/>
          <p:nvPr/>
        </p:nvSpPr>
        <p:spPr>
          <a:xfrm>
            <a:off x="4151123" y="1225819"/>
            <a:ext cx="3889742" cy="654214"/>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Actions taken</a:t>
            </a:r>
          </a:p>
        </p:txBody>
      </p:sp>
      <p:sp>
        <p:nvSpPr>
          <p:cNvPr id="13" name="Freeform: Shape 12">
            <a:extLst>
              <a:ext uri="{FF2B5EF4-FFF2-40B4-BE49-F238E27FC236}">
                <a16:creationId xmlns:a16="http://schemas.microsoft.com/office/drawing/2014/main" id="{1D2AF331-A0BB-0CAA-38D7-4F6F37EC6D79}"/>
              </a:ext>
            </a:extLst>
          </p:cNvPr>
          <p:cNvSpPr/>
          <p:nvPr/>
        </p:nvSpPr>
        <p:spPr>
          <a:xfrm>
            <a:off x="4151122" y="1792461"/>
            <a:ext cx="3889743" cy="4640237"/>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b="1" dirty="0"/>
              <a:t>Training Programs</a:t>
            </a:r>
            <a:r>
              <a:rPr lang="en-GB" sz="1400" dirty="0"/>
              <a:t>: </a:t>
            </a:r>
            <a:r>
              <a:rPr lang="en-GB" sz="1200" dirty="0"/>
              <a:t>Intensive training sessions were scheduled for all staff members. These were tailored to different user groups (e.g., doctors, nurses, administrative staff) to ensure they understood how to use the system effectively. Workshops and simulations were used to help staff practice using the EHR in real-life scenarios.</a:t>
            </a:r>
          </a:p>
          <a:p>
            <a:pPr marL="228600" lvl="1" indent="-228600" algn="just" defTabSz="1200150">
              <a:lnSpc>
                <a:spcPct val="90000"/>
              </a:lnSpc>
              <a:spcBef>
                <a:spcPct val="0"/>
              </a:spcBef>
              <a:spcAft>
                <a:spcPct val="15000"/>
              </a:spcAft>
              <a:buChar char="•"/>
            </a:pPr>
            <a:r>
              <a:rPr lang="en-GB" sz="1400" b="1" dirty="0"/>
              <a:t>Phased Rollout</a:t>
            </a:r>
            <a:r>
              <a:rPr lang="en-GB" sz="1400" dirty="0"/>
              <a:t>: </a:t>
            </a:r>
            <a:r>
              <a:rPr lang="en-GB" sz="1200" dirty="0"/>
              <a:t>The EHR system was implemented in phases across different departments and locations to allow for gradual adjustment. Early adopters, such as enthusiastic physicians and department heads, were designated as “champions” of the system, providing peer support to others.</a:t>
            </a:r>
          </a:p>
          <a:p>
            <a:pPr marL="228600" lvl="1" indent="-228600" algn="just" defTabSz="1200150">
              <a:lnSpc>
                <a:spcPct val="90000"/>
              </a:lnSpc>
              <a:spcBef>
                <a:spcPct val="0"/>
              </a:spcBef>
              <a:spcAft>
                <a:spcPct val="15000"/>
              </a:spcAft>
              <a:buChar char="•"/>
            </a:pPr>
            <a:r>
              <a:rPr lang="en-GB" sz="1400" b="1" dirty="0"/>
              <a:t>Ongoing Support</a:t>
            </a:r>
            <a:r>
              <a:rPr lang="en-GB" sz="1400" dirty="0"/>
              <a:t>: </a:t>
            </a:r>
            <a:r>
              <a:rPr lang="en-GB" sz="1200" dirty="0"/>
              <a:t>A helpdesk was established, along with dedicated on-site IT support teams that provided immediate assistance during the transition period. Regular check-ins were made with staff to ensure they were using the system correctly and to address any technical challenges.</a:t>
            </a:r>
          </a:p>
          <a:p>
            <a:pPr marL="228600" lvl="1" indent="-228600" algn="just" defTabSz="1200150">
              <a:lnSpc>
                <a:spcPct val="90000"/>
              </a:lnSpc>
              <a:spcBef>
                <a:spcPct val="0"/>
              </a:spcBef>
              <a:spcAft>
                <a:spcPct val="15000"/>
              </a:spcAft>
              <a:buChar char="•"/>
            </a:pPr>
            <a:r>
              <a:rPr lang="en-GB" sz="1400" b="1" dirty="0"/>
              <a:t>Feedback Mechanisms</a:t>
            </a:r>
            <a:r>
              <a:rPr lang="en-GB" sz="1400" dirty="0"/>
              <a:t>: </a:t>
            </a:r>
            <a:r>
              <a:rPr lang="en-GB" sz="1200" dirty="0"/>
              <a:t>Staff feedback was actively encouraged throughout the implementation process, with weekly meetings and surveys. Issues were addressed quickly, and system refinements were made based on user input.</a:t>
            </a:r>
            <a:endParaRPr lang="en-GB" sz="1400" dirty="0"/>
          </a:p>
        </p:txBody>
      </p:sp>
      <p:sp>
        <p:nvSpPr>
          <p:cNvPr id="14" name="Freeform: Shape 13">
            <a:extLst>
              <a:ext uri="{FF2B5EF4-FFF2-40B4-BE49-F238E27FC236}">
                <a16:creationId xmlns:a16="http://schemas.microsoft.com/office/drawing/2014/main" id="{3F9E2A6F-73CE-20BF-913D-E9F2EA383724}"/>
              </a:ext>
            </a:extLst>
          </p:cNvPr>
          <p:cNvSpPr/>
          <p:nvPr/>
        </p:nvSpPr>
        <p:spPr>
          <a:xfrm>
            <a:off x="8153399" y="1496072"/>
            <a:ext cx="3889743" cy="566644"/>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Goal of change</a:t>
            </a:r>
          </a:p>
        </p:txBody>
      </p:sp>
      <p:sp>
        <p:nvSpPr>
          <p:cNvPr id="15" name="Freeform: Shape 14">
            <a:extLst>
              <a:ext uri="{FF2B5EF4-FFF2-40B4-BE49-F238E27FC236}">
                <a16:creationId xmlns:a16="http://schemas.microsoft.com/office/drawing/2014/main" id="{9ADEC912-5F2D-A0C7-94F9-5D4DE509B4DC}"/>
              </a:ext>
            </a:extLst>
          </p:cNvPr>
          <p:cNvSpPr/>
          <p:nvPr/>
        </p:nvSpPr>
        <p:spPr>
          <a:xfrm>
            <a:off x="8153400" y="2062714"/>
            <a:ext cx="3889744" cy="1520458"/>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dirty="0"/>
              <a:t>Transition from paper-based systems to the EHR system by providing the necessary training, support, and resources to staff.</a:t>
            </a:r>
          </a:p>
          <a:p>
            <a:pPr marL="228600" lvl="1" indent="-228600" algn="just" defTabSz="1200150">
              <a:lnSpc>
                <a:spcPct val="90000"/>
              </a:lnSpc>
              <a:spcBef>
                <a:spcPct val="0"/>
              </a:spcBef>
              <a:spcAft>
                <a:spcPct val="15000"/>
              </a:spcAft>
              <a:buChar char="•"/>
            </a:pPr>
            <a:r>
              <a:rPr lang="en-GB" sz="1400" dirty="0"/>
              <a:t>Ensure smooth adoption of the system by managing technical issues and addressing feedback in real-time.</a:t>
            </a:r>
            <a:endParaRPr lang="en-GB" sz="1400" kern="1200" dirty="0"/>
          </a:p>
        </p:txBody>
      </p:sp>
      <p:pic>
        <p:nvPicPr>
          <p:cNvPr id="16" name="Content Placeholder 7" descr="A diagram of a change management process&#10;&#10;AI-generated content may be incorrect.">
            <a:extLst>
              <a:ext uri="{FF2B5EF4-FFF2-40B4-BE49-F238E27FC236}">
                <a16:creationId xmlns:a16="http://schemas.microsoft.com/office/drawing/2014/main" id="{C12CE548-F837-540D-99B4-7C1CC1551B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206" t="22937" r="36693" b="16888"/>
          <a:stretch/>
        </p:blipFill>
        <p:spPr>
          <a:xfrm>
            <a:off x="9395637" y="3985627"/>
            <a:ext cx="1651591" cy="1968268"/>
          </a:xfrm>
          <a:prstGeom prst="rect">
            <a:avLst/>
          </a:prstGeom>
        </p:spPr>
      </p:pic>
    </p:spTree>
    <p:extLst>
      <p:ext uri="{BB962C8B-B14F-4D97-AF65-F5344CB8AC3E}">
        <p14:creationId xmlns:p14="http://schemas.microsoft.com/office/powerpoint/2010/main" val="271545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C4575B-7A93-F12F-2A36-5BA3CDDC45C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1A506FA-AB66-1595-FEC2-08C5594FCF8B}"/>
              </a:ext>
            </a:extLst>
          </p:cNvPr>
          <p:cNvSpPr>
            <a:spLocks noGrp="1"/>
          </p:cNvSpPr>
          <p:nvPr>
            <p:ph type="sldNum" sz="quarter" idx="12"/>
          </p:nvPr>
        </p:nvSpPr>
        <p:spPr/>
        <p:txBody>
          <a:bodyPr/>
          <a:lstStyle/>
          <a:p>
            <a:fld id="{78BACAED-FADA-4684-8FC0-4F7FFD694767}" type="slidenum">
              <a:rPr lang="en-GB" smtClean="0"/>
              <a:t>26</a:t>
            </a:fld>
            <a:endParaRPr lang="en-GB"/>
          </a:p>
        </p:txBody>
      </p:sp>
      <p:sp>
        <p:nvSpPr>
          <p:cNvPr id="13" name="Arrow: Chevron 12">
            <a:extLst>
              <a:ext uri="{FF2B5EF4-FFF2-40B4-BE49-F238E27FC236}">
                <a16:creationId xmlns:a16="http://schemas.microsoft.com/office/drawing/2014/main" id="{966F7A14-B7D2-68B4-903A-6F93B94AE8AB}"/>
              </a:ext>
            </a:extLst>
          </p:cNvPr>
          <p:cNvSpPr/>
          <p:nvPr/>
        </p:nvSpPr>
        <p:spPr>
          <a:xfrm>
            <a:off x="0" y="13885"/>
            <a:ext cx="3590576" cy="1087075"/>
          </a:xfrm>
          <a:prstGeom prst="chevron">
            <a:avLst>
              <a:gd name="adj" fmla="val 40000"/>
            </a:avLst>
          </a:pr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E6AAD873-3024-B326-BD6D-DB934CE8BE90}"/>
              </a:ext>
            </a:extLst>
          </p:cNvPr>
          <p:cNvSpPr/>
          <p:nvPr/>
        </p:nvSpPr>
        <p:spPr>
          <a:xfrm>
            <a:off x="957487" y="285654"/>
            <a:ext cx="3032041" cy="1087075"/>
          </a:xfrm>
          <a:custGeom>
            <a:avLst/>
            <a:gdLst>
              <a:gd name="connsiteX0" fmla="*/ 0 w 2020887"/>
              <a:gd name="connsiteY0" fmla="*/ 92376 h 923758"/>
              <a:gd name="connsiteX1" fmla="*/ 92376 w 2020887"/>
              <a:gd name="connsiteY1" fmla="*/ 0 h 923758"/>
              <a:gd name="connsiteX2" fmla="*/ 1928511 w 2020887"/>
              <a:gd name="connsiteY2" fmla="*/ 0 h 923758"/>
              <a:gd name="connsiteX3" fmla="*/ 2020887 w 2020887"/>
              <a:gd name="connsiteY3" fmla="*/ 92376 h 923758"/>
              <a:gd name="connsiteX4" fmla="*/ 2020887 w 2020887"/>
              <a:gd name="connsiteY4" fmla="*/ 831382 h 923758"/>
              <a:gd name="connsiteX5" fmla="*/ 1928511 w 2020887"/>
              <a:gd name="connsiteY5" fmla="*/ 923758 h 923758"/>
              <a:gd name="connsiteX6" fmla="*/ 92376 w 2020887"/>
              <a:gd name="connsiteY6" fmla="*/ 923758 h 923758"/>
              <a:gd name="connsiteX7" fmla="*/ 0 w 2020887"/>
              <a:gd name="connsiteY7" fmla="*/ 831382 h 923758"/>
              <a:gd name="connsiteX8" fmla="*/ 0 w 2020887"/>
              <a:gd name="connsiteY8" fmla="*/ 92376 h 92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20887" h="923758">
                <a:moveTo>
                  <a:pt x="0" y="92376"/>
                </a:moveTo>
                <a:cubicBezTo>
                  <a:pt x="0" y="41358"/>
                  <a:pt x="41358" y="0"/>
                  <a:pt x="92376" y="0"/>
                </a:cubicBezTo>
                <a:lnTo>
                  <a:pt x="1928511" y="0"/>
                </a:lnTo>
                <a:cubicBezTo>
                  <a:pt x="1979529" y="0"/>
                  <a:pt x="2020887" y="41358"/>
                  <a:pt x="2020887" y="92376"/>
                </a:cubicBezTo>
                <a:lnTo>
                  <a:pt x="2020887" y="831382"/>
                </a:lnTo>
                <a:cubicBezTo>
                  <a:pt x="2020887" y="882400"/>
                  <a:pt x="1979529" y="923758"/>
                  <a:pt x="1928511" y="923758"/>
                </a:cubicBezTo>
                <a:lnTo>
                  <a:pt x="92376" y="923758"/>
                </a:lnTo>
                <a:cubicBezTo>
                  <a:pt x="41358" y="923758"/>
                  <a:pt x="0" y="882400"/>
                  <a:pt x="0" y="831382"/>
                </a:cubicBezTo>
                <a:lnTo>
                  <a:pt x="0" y="92376"/>
                </a:lnTo>
                <a:close/>
              </a:path>
            </a:pathLst>
          </a:custGeom>
          <a:ln>
            <a:solidFill>
              <a:srgbClr val="C0000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40416" tIns="240416" rIns="240416" bIns="240416" numCol="1" spcCol="1270" anchor="ctr" anchorCtr="0">
            <a:noAutofit/>
          </a:bodyPr>
          <a:lstStyle/>
          <a:p>
            <a:pPr marL="0" lvl="0" indent="0" algn="ctr" defTabSz="1333500">
              <a:lnSpc>
                <a:spcPct val="90000"/>
              </a:lnSpc>
              <a:spcBef>
                <a:spcPct val="0"/>
              </a:spcBef>
              <a:spcAft>
                <a:spcPct val="35000"/>
              </a:spcAft>
              <a:buNone/>
            </a:pPr>
            <a:r>
              <a:rPr lang="en-GB" sz="3000" kern="1200" dirty="0"/>
              <a:t>Refreeze</a:t>
            </a:r>
          </a:p>
        </p:txBody>
      </p:sp>
      <p:pic>
        <p:nvPicPr>
          <p:cNvPr id="6" name="Picture 5" descr="A black and yellow logo&#10;&#10;Description automatically generated">
            <a:extLst>
              <a:ext uri="{FF2B5EF4-FFF2-40B4-BE49-F238E27FC236}">
                <a16:creationId xmlns:a16="http://schemas.microsoft.com/office/drawing/2014/main" id="{4F4BFCA2-5188-5F16-827B-C6131F910E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Title 1">
            <a:extLst>
              <a:ext uri="{FF2B5EF4-FFF2-40B4-BE49-F238E27FC236}">
                <a16:creationId xmlns:a16="http://schemas.microsoft.com/office/drawing/2014/main" id="{34E2122C-0D99-35E8-AA0C-A2C0C972C5F2}"/>
              </a:ext>
            </a:extLst>
          </p:cNvPr>
          <p:cNvSpPr txBox="1">
            <a:spLocks/>
          </p:cNvSpPr>
          <p:nvPr/>
        </p:nvSpPr>
        <p:spPr>
          <a:xfrm>
            <a:off x="7123814" y="0"/>
            <a:ext cx="5068185" cy="10870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b="1" dirty="0"/>
              <a:t>Example</a:t>
            </a:r>
            <a:r>
              <a:rPr lang="en-GB" sz="2000" dirty="0"/>
              <a:t>: Implementing (EHR) in the NHS (UK) Using Lewin's Change Theory</a:t>
            </a:r>
          </a:p>
        </p:txBody>
      </p:sp>
      <p:sp>
        <p:nvSpPr>
          <p:cNvPr id="8" name="Freeform: Shape 7">
            <a:extLst>
              <a:ext uri="{FF2B5EF4-FFF2-40B4-BE49-F238E27FC236}">
                <a16:creationId xmlns:a16="http://schemas.microsoft.com/office/drawing/2014/main" id="{F3A11638-AB4C-4AF9-45C9-725D022C22A8}"/>
              </a:ext>
            </a:extLst>
          </p:cNvPr>
          <p:cNvSpPr/>
          <p:nvPr/>
        </p:nvSpPr>
        <p:spPr>
          <a:xfrm>
            <a:off x="148856" y="1496073"/>
            <a:ext cx="3889742" cy="566643"/>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Challenges identified</a:t>
            </a:r>
          </a:p>
        </p:txBody>
      </p:sp>
      <p:sp>
        <p:nvSpPr>
          <p:cNvPr id="9" name="Freeform: Shape 8">
            <a:extLst>
              <a:ext uri="{FF2B5EF4-FFF2-40B4-BE49-F238E27FC236}">
                <a16:creationId xmlns:a16="http://schemas.microsoft.com/office/drawing/2014/main" id="{058BF61F-DA56-25AA-3BF6-CDEBDBBAD5DC}"/>
              </a:ext>
            </a:extLst>
          </p:cNvPr>
          <p:cNvSpPr/>
          <p:nvPr/>
        </p:nvSpPr>
        <p:spPr>
          <a:xfrm>
            <a:off x="148853" y="2062715"/>
            <a:ext cx="3889741" cy="2275369"/>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b="1" dirty="0"/>
              <a:t>Sustaining the Change</a:t>
            </a:r>
            <a:r>
              <a:rPr lang="en-GB" sz="1400" dirty="0"/>
              <a:t>: Once the EHR system was in place, it was essential to ensure that staff continued to use it consistently and that the change became embedded into daily practice.</a:t>
            </a:r>
          </a:p>
          <a:p>
            <a:pPr marL="228600" lvl="1" indent="-228600" algn="just" defTabSz="1200150">
              <a:lnSpc>
                <a:spcPct val="90000"/>
              </a:lnSpc>
              <a:spcBef>
                <a:spcPct val="0"/>
              </a:spcBef>
              <a:spcAft>
                <a:spcPct val="15000"/>
              </a:spcAft>
              <a:buChar char="•"/>
            </a:pPr>
            <a:r>
              <a:rPr lang="en-GB" sz="1400" b="1" dirty="0"/>
              <a:t>Ongoing Adaptation</a:t>
            </a:r>
            <a:r>
              <a:rPr lang="en-GB" sz="1400" dirty="0"/>
              <a:t>: As new features and updates were introduced to the system, it was important to maintain engagement and ensure that staff continued to use the system effectively.</a:t>
            </a:r>
            <a:endParaRPr lang="en-GB" sz="1400" kern="1200" dirty="0"/>
          </a:p>
        </p:txBody>
      </p:sp>
      <p:sp>
        <p:nvSpPr>
          <p:cNvPr id="10" name="Freeform: Shape 9">
            <a:extLst>
              <a:ext uri="{FF2B5EF4-FFF2-40B4-BE49-F238E27FC236}">
                <a16:creationId xmlns:a16="http://schemas.microsoft.com/office/drawing/2014/main" id="{C4BEEF68-5391-1DBA-541E-046C0D7A6E3C}"/>
              </a:ext>
            </a:extLst>
          </p:cNvPr>
          <p:cNvSpPr/>
          <p:nvPr/>
        </p:nvSpPr>
        <p:spPr>
          <a:xfrm>
            <a:off x="4151129" y="1514596"/>
            <a:ext cx="3889742" cy="602736"/>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Actions taken</a:t>
            </a:r>
          </a:p>
        </p:txBody>
      </p:sp>
      <p:sp>
        <p:nvSpPr>
          <p:cNvPr id="11" name="Freeform: Shape 10">
            <a:extLst>
              <a:ext uri="{FF2B5EF4-FFF2-40B4-BE49-F238E27FC236}">
                <a16:creationId xmlns:a16="http://schemas.microsoft.com/office/drawing/2014/main" id="{1B8C84C6-BC88-A9BF-7BCF-D6DA7D7DD1B1}"/>
              </a:ext>
            </a:extLst>
          </p:cNvPr>
          <p:cNvSpPr/>
          <p:nvPr/>
        </p:nvSpPr>
        <p:spPr>
          <a:xfrm>
            <a:off x="4151128" y="2081239"/>
            <a:ext cx="3889743" cy="4275112"/>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200" b="1" dirty="0"/>
              <a:t>Integration into Standard Operating Procedures</a:t>
            </a:r>
            <a:r>
              <a:rPr lang="en-GB" sz="1200" dirty="0"/>
              <a:t>: The use of the EHR system was incorporated into the hospital's formal SOPs, ensuring it became part of the standard patient care process. Staff were required to access patient records through the EHR as part of their routine duties.</a:t>
            </a:r>
          </a:p>
          <a:p>
            <a:pPr marL="228600" lvl="1" indent="-228600" algn="just" defTabSz="1200150">
              <a:lnSpc>
                <a:spcPct val="90000"/>
              </a:lnSpc>
              <a:spcBef>
                <a:spcPct val="0"/>
              </a:spcBef>
              <a:spcAft>
                <a:spcPct val="15000"/>
              </a:spcAft>
              <a:buChar char="•"/>
            </a:pPr>
            <a:r>
              <a:rPr lang="en-GB" sz="1200" b="1" dirty="0"/>
              <a:t>Ongoing Training and Updates</a:t>
            </a:r>
            <a:r>
              <a:rPr lang="en-GB" sz="1200" dirty="0"/>
              <a:t>: Continued training and professional development were provided, particularly when updates to the EHR system were made. A culture of continuous learning was emphasized to keep the workforce updated on new features.</a:t>
            </a:r>
          </a:p>
          <a:p>
            <a:pPr marL="228600" lvl="1" indent="-228600" algn="just" defTabSz="1200150">
              <a:lnSpc>
                <a:spcPct val="90000"/>
              </a:lnSpc>
              <a:spcBef>
                <a:spcPct val="0"/>
              </a:spcBef>
              <a:spcAft>
                <a:spcPct val="15000"/>
              </a:spcAft>
              <a:buChar char="•"/>
            </a:pPr>
            <a:r>
              <a:rPr lang="en-GB" sz="1200" b="1" dirty="0"/>
              <a:t>Recognition and Reinforcement</a:t>
            </a:r>
            <a:r>
              <a:rPr lang="en-GB" sz="1200" dirty="0"/>
              <a:t>: The hospital leadership recognized and rewarded departments and individuals who consistently used the system effectively. Success stories were shared to demonstrate the positive impacts of EHR on patient care and workflow.</a:t>
            </a:r>
          </a:p>
          <a:p>
            <a:pPr marL="228600" lvl="1" indent="-228600" algn="just" defTabSz="1200150">
              <a:lnSpc>
                <a:spcPct val="90000"/>
              </a:lnSpc>
              <a:spcBef>
                <a:spcPct val="0"/>
              </a:spcBef>
              <a:spcAft>
                <a:spcPct val="15000"/>
              </a:spcAft>
              <a:buChar char="•"/>
            </a:pPr>
            <a:r>
              <a:rPr lang="en-GB" sz="1200" b="1" dirty="0"/>
              <a:t>Data Collection and Monitoring</a:t>
            </a:r>
            <a:r>
              <a:rPr lang="en-GB" sz="1200" dirty="0"/>
              <a:t>: Data on system usage and patient outcomes were regularly reviewed to assess the effectiveness of the EHR system. This data was used to make adjustments and improvements where necessary.</a:t>
            </a:r>
          </a:p>
        </p:txBody>
      </p:sp>
      <p:sp>
        <p:nvSpPr>
          <p:cNvPr id="12" name="Freeform: Shape 11">
            <a:extLst>
              <a:ext uri="{FF2B5EF4-FFF2-40B4-BE49-F238E27FC236}">
                <a16:creationId xmlns:a16="http://schemas.microsoft.com/office/drawing/2014/main" id="{B91C85B3-E4EF-3B43-40E8-361F5CE84EA6}"/>
              </a:ext>
            </a:extLst>
          </p:cNvPr>
          <p:cNvSpPr/>
          <p:nvPr/>
        </p:nvSpPr>
        <p:spPr>
          <a:xfrm>
            <a:off x="8153399" y="1496072"/>
            <a:ext cx="3889743" cy="566644"/>
          </a:xfrm>
          <a:custGeom>
            <a:avLst/>
            <a:gdLst>
              <a:gd name="connsiteX0" fmla="*/ 0 w 2476500"/>
              <a:gd name="connsiteY0" fmla="*/ 0 h 977287"/>
              <a:gd name="connsiteX1" fmla="*/ 2476500 w 2476500"/>
              <a:gd name="connsiteY1" fmla="*/ 0 h 977287"/>
              <a:gd name="connsiteX2" fmla="*/ 2476500 w 2476500"/>
              <a:gd name="connsiteY2" fmla="*/ 977287 h 977287"/>
              <a:gd name="connsiteX3" fmla="*/ 0 w 2476500"/>
              <a:gd name="connsiteY3" fmla="*/ 977287 h 977287"/>
              <a:gd name="connsiteX4" fmla="*/ 0 w 2476500"/>
              <a:gd name="connsiteY4" fmla="*/ 0 h 977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77287">
                <a:moveTo>
                  <a:pt x="0" y="0"/>
                </a:moveTo>
                <a:lnTo>
                  <a:pt x="2476500" y="0"/>
                </a:lnTo>
                <a:lnTo>
                  <a:pt x="2476500" y="977287"/>
                </a:lnTo>
                <a:lnTo>
                  <a:pt x="0" y="977287"/>
                </a:lnTo>
                <a:lnTo>
                  <a:pt x="0" y="0"/>
                </a:lnTo>
                <a:close/>
              </a:path>
            </a:pathLst>
          </a:custGeom>
          <a:solidFill>
            <a:schemeClr val="accent2"/>
          </a:solidFill>
          <a:ln>
            <a:solidFill>
              <a:srgbClr val="C000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400" b="1" kern="1200" dirty="0">
                <a:solidFill>
                  <a:schemeClr val="tx1"/>
                </a:solidFill>
              </a:rPr>
              <a:t>Goal of change</a:t>
            </a:r>
          </a:p>
        </p:txBody>
      </p:sp>
      <p:sp>
        <p:nvSpPr>
          <p:cNvPr id="15" name="Freeform: Shape 14">
            <a:extLst>
              <a:ext uri="{FF2B5EF4-FFF2-40B4-BE49-F238E27FC236}">
                <a16:creationId xmlns:a16="http://schemas.microsoft.com/office/drawing/2014/main" id="{C89AF8AF-238B-0E02-6577-9024C6D5FACE}"/>
              </a:ext>
            </a:extLst>
          </p:cNvPr>
          <p:cNvSpPr/>
          <p:nvPr/>
        </p:nvSpPr>
        <p:spPr>
          <a:xfrm>
            <a:off x="8153400" y="2062714"/>
            <a:ext cx="3889744" cy="1669314"/>
          </a:xfrm>
          <a:custGeom>
            <a:avLst/>
            <a:gdLst>
              <a:gd name="connsiteX0" fmla="*/ 0 w 2476500"/>
              <a:gd name="connsiteY0" fmla="*/ 0 h 1185840"/>
              <a:gd name="connsiteX1" fmla="*/ 2476500 w 2476500"/>
              <a:gd name="connsiteY1" fmla="*/ 0 h 1185840"/>
              <a:gd name="connsiteX2" fmla="*/ 2476500 w 2476500"/>
              <a:gd name="connsiteY2" fmla="*/ 1185840 h 1185840"/>
              <a:gd name="connsiteX3" fmla="*/ 0 w 2476500"/>
              <a:gd name="connsiteY3" fmla="*/ 1185840 h 1185840"/>
              <a:gd name="connsiteX4" fmla="*/ 0 w 2476500"/>
              <a:gd name="connsiteY4" fmla="*/ 0 h 11858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1185840">
                <a:moveTo>
                  <a:pt x="0" y="0"/>
                </a:moveTo>
                <a:lnTo>
                  <a:pt x="2476500" y="0"/>
                </a:lnTo>
                <a:lnTo>
                  <a:pt x="2476500" y="1185840"/>
                </a:lnTo>
                <a:lnTo>
                  <a:pt x="0" y="1185840"/>
                </a:lnTo>
                <a:lnTo>
                  <a:pt x="0" y="0"/>
                </a:lnTo>
                <a:close/>
              </a:path>
            </a:pathLst>
          </a:custGeom>
          <a:solidFill>
            <a:schemeClr val="accent2">
              <a:lumMod val="20000"/>
              <a:lumOff val="80000"/>
            </a:schemeClr>
          </a:solidFill>
          <a:ln>
            <a:solidFill>
              <a:srgbClr val="C00000"/>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44018" tIns="144018" rIns="192024" bIns="216027" numCol="1" spcCol="1270" anchor="t" anchorCtr="0">
            <a:noAutofit/>
          </a:bodyPr>
          <a:lstStyle/>
          <a:p>
            <a:pPr marL="228600" lvl="1" indent="-228600" algn="just" defTabSz="1200150">
              <a:lnSpc>
                <a:spcPct val="90000"/>
              </a:lnSpc>
              <a:spcBef>
                <a:spcPct val="0"/>
              </a:spcBef>
              <a:spcAft>
                <a:spcPct val="15000"/>
              </a:spcAft>
              <a:buChar char="•"/>
            </a:pPr>
            <a:r>
              <a:rPr lang="en-GB" sz="1400" dirty="0"/>
              <a:t>Ensure that the EHR system became fully integrated into the healthcare ecosystem and was no longer viewed as a temporary or transitional measure.</a:t>
            </a:r>
          </a:p>
          <a:p>
            <a:pPr marL="228600" lvl="1" indent="-228600" algn="just" defTabSz="1200150">
              <a:lnSpc>
                <a:spcPct val="90000"/>
              </a:lnSpc>
              <a:spcBef>
                <a:spcPct val="0"/>
              </a:spcBef>
              <a:spcAft>
                <a:spcPct val="15000"/>
              </a:spcAft>
              <a:buChar char="•"/>
            </a:pPr>
            <a:r>
              <a:rPr lang="en-GB" sz="1400" dirty="0"/>
              <a:t>Create a long-term commitment to using the system by reinforcing its value and incorporating it into standard practices.</a:t>
            </a:r>
          </a:p>
        </p:txBody>
      </p:sp>
      <p:pic>
        <p:nvPicPr>
          <p:cNvPr id="16" name="Content Placeholder 7" descr="A diagram of a change management process&#10;&#10;AI-generated content may be incorrect.">
            <a:extLst>
              <a:ext uri="{FF2B5EF4-FFF2-40B4-BE49-F238E27FC236}">
                <a16:creationId xmlns:a16="http://schemas.microsoft.com/office/drawing/2014/main" id="{35C72C60-6221-B5B1-AE4F-9E4CB64F3CE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460" t="22937" r="5439" b="16888"/>
          <a:stretch/>
        </p:blipFill>
        <p:spPr>
          <a:xfrm>
            <a:off x="9447915" y="4218795"/>
            <a:ext cx="1651591" cy="1968268"/>
          </a:xfrm>
        </p:spPr>
      </p:pic>
    </p:spTree>
    <p:extLst>
      <p:ext uri="{BB962C8B-B14F-4D97-AF65-F5344CB8AC3E}">
        <p14:creationId xmlns:p14="http://schemas.microsoft.com/office/powerpoint/2010/main" val="144174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CF09DE8-FCE7-4406-FF5E-E9A7B8CE816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7B81EEB-237B-63CE-2A95-62B3FF3CA970}"/>
              </a:ext>
            </a:extLst>
          </p:cNvPr>
          <p:cNvSpPr>
            <a:spLocks noGrp="1"/>
          </p:cNvSpPr>
          <p:nvPr>
            <p:ph type="sldNum" sz="quarter" idx="12"/>
          </p:nvPr>
        </p:nvSpPr>
        <p:spPr/>
        <p:txBody>
          <a:bodyPr/>
          <a:lstStyle/>
          <a:p>
            <a:fld id="{78BACAED-FADA-4684-8FC0-4F7FFD694767}" type="slidenum">
              <a:rPr lang="en-GB" smtClean="0"/>
              <a:t>27</a:t>
            </a:fld>
            <a:endParaRPr lang="en-GB"/>
          </a:p>
        </p:txBody>
      </p:sp>
      <p:pic>
        <p:nvPicPr>
          <p:cNvPr id="7" name="Picture 6">
            <a:extLst>
              <a:ext uri="{FF2B5EF4-FFF2-40B4-BE49-F238E27FC236}">
                <a16:creationId xmlns:a16="http://schemas.microsoft.com/office/drawing/2014/main" id="{C552344C-07E8-3738-4724-D0F1A862DB47}"/>
              </a:ext>
            </a:extLst>
          </p:cNvPr>
          <p:cNvPicPr>
            <a:picLocks noChangeAspect="1"/>
          </p:cNvPicPr>
          <p:nvPr/>
        </p:nvPicPr>
        <p:blipFill>
          <a:blip r:embed="rId2"/>
          <a:srcRect l="67303" t="27253" r="11296" b="22637"/>
          <a:stretch/>
        </p:blipFill>
        <p:spPr>
          <a:xfrm>
            <a:off x="1938670" y="0"/>
            <a:ext cx="8314660" cy="6487559"/>
          </a:xfrm>
          <a:prstGeom prst="rect">
            <a:avLst/>
          </a:prstGeom>
        </p:spPr>
      </p:pic>
      <p:pic>
        <p:nvPicPr>
          <p:cNvPr id="11" name="Picture 10" descr="A black and yellow logo&#10;&#10;Description automatically generated">
            <a:extLst>
              <a:ext uri="{FF2B5EF4-FFF2-40B4-BE49-F238E27FC236}">
                <a16:creationId xmlns:a16="http://schemas.microsoft.com/office/drawing/2014/main" id="{49EE3645-9D63-D8D9-5CC9-1EC17D2DCF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12" name="Oval 11">
            <a:extLst>
              <a:ext uri="{FF2B5EF4-FFF2-40B4-BE49-F238E27FC236}">
                <a16:creationId xmlns:a16="http://schemas.microsoft.com/office/drawing/2014/main" id="{5B45B941-1E29-93F3-BCD2-23C0888CFF4E}"/>
              </a:ext>
            </a:extLst>
          </p:cNvPr>
          <p:cNvSpPr/>
          <p:nvPr/>
        </p:nvSpPr>
        <p:spPr>
          <a:xfrm>
            <a:off x="2679404" y="3246437"/>
            <a:ext cx="3753293" cy="365125"/>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01449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10D0-85AB-63A8-F79A-22A5F943B995}"/>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5D6B02DF-646E-9C2F-FF9B-8D89DDCB1780}"/>
              </a:ext>
            </a:extLst>
          </p:cNvPr>
          <p:cNvSpPr>
            <a:spLocks noGrp="1"/>
          </p:cNvSpPr>
          <p:nvPr>
            <p:ph idx="1"/>
          </p:nvPr>
        </p:nvSpPr>
        <p:spPr>
          <a:xfrm>
            <a:off x="71919" y="1825625"/>
            <a:ext cx="11281881" cy="4351338"/>
          </a:xfrm>
        </p:spPr>
        <p:txBody>
          <a:bodyPr>
            <a:normAutofit/>
          </a:bodyPr>
          <a:lstStyle/>
          <a:p>
            <a:r>
              <a:rPr lang="en-GB" sz="1400" dirty="0">
                <a:hlinkClick r:id="rId2"/>
              </a:rPr>
              <a:t>Using Plan Do Study Act (PDSA) Cycles :: Central and North West London NHS Foundation Trust</a:t>
            </a:r>
            <a:endParaRPr lang="en-GB" sz="1400" dirty="0"/>
          </a:p>
          <a:p>
            <a:r>
              <a:rPr lang="en-GB" sz="1400" dirty="0">
                <a:hlinkClick r:id="rId3"/>
              </a:rPr>
              <a:t>learning-handbook-pdsa.pdf</a:t>
            </a:r>
            <a:endParaRPr lang="en-GB" sz="1400" dirty="0"/>
          </a:p>
          <a:p>
            <a:r>
              <a:rPr lang="en-GB" sz="1400" dirty="0">
                <a:hlinkClick r:id="rId4"/>
              </a:rPr>
              <a:t>Designing Nudges for Success in Health Care | Journal of Ethics | American Medical Association</a:t>
            </a:r>
            <a:endParaRPr lang="en-GB" sz="1400" dirty="0"/>
          </a:p>
          <a:p>
            <a:r>
              <a:rPr lang="en-GB" sz="1400" dirty="0">
                <a:hlinkClick r:id="rId5"/>
              </a:rPr>
              <a:t>How can behavioural science nudges improve healthcare?</a:t>
            </a:r>
            <a:endParaRPr lang="en-GB" sz="1400" dirty="0"/>
          </a:p>
          <a:p>
            <a:r>
              <a:rPr lang="en-GB" sz="1400" dirty="0">
                <a:hlinkClick r:id="rId6"/>
              </a:rPr>
              <a:t>Applying Nudge to Public Health Policy: Practical Examples and Tips for Designing Nudge Interventions – PMC</a:t>
            </a:r>
            <a:endParaRPr lang="en-GB" sz="1400" dirty="0"/>
          </a:p>
          <a:p>
            <a:r>
              <a:rPr lang="en-GB" sz="1400" dirty="0">
                <a:hlinkClick r:id="rId7"/>
              </a:rPr>
              <a:t>What is Nudge theory? – </a:t>
            </a:r>
            <a:r>
              <a:rPr lang="en-GB" sz="1400" dirty="0" err="1">
                <a:hlinkClick r:id="rId7"/>
              </a:rPr>
              <a:t>Dr.</a:t>
            </a:r>
            <a:r>
              <a:rPr lang="en-GB" sz="1400" dirty="0">
                <a:hlinkClick r:id="rId7"/>
              </a:rPr>
              <a:t> Vidya </a:t>
            </a:r>
            <a:r>
              <a:rPr lang="en-GB" sz="1400" dirty="0" err="1">
                <a:hlinkClick r:id="rId7"/>
              </a:rPr>
              <a:t>Hattangadi</a:t>
            </a:r>
            <a:endParaRPr lang="en-GB" sz="1400" dirty="0"/>
          </a:p>
          <a:p>
            <a:r>
              <a:rPr lang="en-GB" sz="1200" dirty="0">
                <a:hlinkClick r:id="rId8"/>
              </a:rPr>
              <a:t>Change Management In Health Care - </a:t>
            </a:r>
            <a:r>
              <a:rPr lang="en-GB" sz="1200" dirty="0" err="1">
                <a:hlinkClick r:id="rId8"/>
              </a:rPr>
              <a:t>StatPearls</a:t>
            </a:r>
            <a:r>
              <a:rPr lang="en-GB" sz="1200" dirty="0">
                <a:hlinkClick r:id="rId8"/>
              </a:rPr>
              <a:t> - NCBI Bookshelf</a:t>
            </a:r>
            <a:endParaRPr lang="en-GB" sz="1200" dirty="0"/>
          </a:p>
        </p:txBody>
      </p:sp>
      <p:sp>
        <p:nvSpPr>
          <p:cNvPr id="4" name="Footer Placeholder 3">
            <a:extLst>
              <a:ext uri="{FF2B5EF4-FFF2-40B4-BE49-F238E27FC236}">
                <a16:creationId xmlns:a16="http://schemas.microsoft.com/office/drawing/2014/main" id="{C6BF46BA-A4BA-56E2-1730-3E53E4092F0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3A08753-7E09-B561-8D62-B4487FBFA2BF}"/>
              </a:ext>
            </a:extLst>
          </p:cNvPr>
          <p:cNvSpPr>
            <a:spLocks noGrp="1"/>
          </p:cNvSpPr>
          <p:nvPr>
            <p:ph type="sldNum" sz="quarter" idx="12"/>
          </p:nvPr>
        </p:nvSpPr>
        <p:spPr/>
        <p:txBody>
          <a:bodyPr/>
          <a:lstStyle/>
          <a:p>
            <a:fld id="{78BACAED-FADA-4684-8FC0-4F7FFD694767}" type="slidenum">
              <a:rPr lang="en-GB" smtClean="0"/>
              <a:t>28</a:t>
            </a:fld>
            <a:endParaRPr lang="en-GB"/>
          </a:p>
        </p:txBody>
      </p:sp>
      <p:pic>
        <p:nvPicPr>
          <p:cNvPr id="6" name="Picture 5" descr="A black and yellow logo&#10;&#10;Description automatically generated">
            <a:extLst>
              <a:ext uri="{FF2B5EF4-FFF2-40B4-BE49-F238E27FC236}">
                <a16:creationId xmlns:a16="http://schemas.microsoft.com/office/drawing/2014/main" id="{0BF01C68-A840-7533-694D-1238699C6EB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3282553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TotalTime>
  <Words>4071</Words>
  <Application>Microsoft Office PowerPoint</Application>
  <PresentationFormat>Widescreen</PresentationFormat>
  <Paragraphs>379</Paragraphs>
  <Slides>28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DengXian</vt:lpstr>
      <vt:lpstr>Arial</vt:lpstr>
      <vt:lpstr>Aptos Display</vt:lpstr>
      <vt:lpstr>Office Theme</vt:lpstr>
      <vt:lpstr>Facilitating change and managing quality outcomes in health ecosystems</vt:lpstr>
      <vt:lpstr>PowerPoint Presentation</vt:lpstr>
      <vt:lpstr>PowerPoint Presentation</vt:lpstr>
      <vt:lpstr>PowerPoint Presentation</vt:lpstr>
      <vt:lpstr>PowerPoint Presentation</vt:lpstr>
      <vt:lpstr>PowerPoint Presentation</vt:lpstr>
      <vt:lpstr>From last week</vt:lpstr>
      <vt:lpstr>PDSA Cycle</vt:lpstr>
      <vt:lpstr>Application of  PDSA cycle </vt:lpstr>
      <vt:lpstr>Case study 1: Housebound Vaccination Programme (MK)</vt:lpstr>
      <vt:lpstr>Case study 2: Vaccine Delivery in Camden</vt:lpstr>
      <vt:lpstr>Case study 3: Covid staff testing</vt:lpstr>
      <vt:lpstr>Case study 4: Covid-19 Redeployment process</vt:lpstr>
      <vt:lpstr>From last week</vt:lpstr>
      <vt:lpstr>The Nudge Theory</vt:lpstr>
      <vt:lpstr>The Nudge Theory: 7 steps</vt:lpstr>
      <vt:lpstr>The Nudge Theory in healthcare settings</vt:lpstr>
      <vt:lpstr>Benefits </vt:lpstr>
      <vt:lpstr>PowerPoint Presentation</vt:lpstr>
      <vt:lpstr>From last week</vt:lpstr>
      <vt:lpstr>Lewin’s Change Theory</vt:lpstr>
      <vt:lpstr>Example: Implementing Electronic Health Records (EHR) in the NHS (UK) Using Lewin's Change Theory</vt:lpstr>
      <vt:lpstr>Implementing (EHR) in the NHS (UK) Using Lewin's Change Theory </vt:lpstr>
      <vt:lpstr>PowerPoint Presentation</vt:lpstr>
      <vt:lpstr>PowerPoint Presentation</vt:lpstr>
      <vt:lpstr>PowerPoint Presentation</vt:lpstr>
      <vt:lpstr>PowerPoint Presentation</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5</cp:revision>
  <dcterms:created xsi:type="dcterms:W3CDTF">2025-02-18T09:43:43Z</dcterms:created>
  <dcterms:modified xsi:type="dcterms:W3CDTF">2026-02-11T10:34:48Z</dcterms:modified>
</cp:coreProperties>
</file>