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33"/>
  </p:notesMasterIdLst>
  <p:handoutMasterIdLst>
    <p:handoutMasterId r:id="rId34"/>
  </p:handoutMasterIdLst>
  <p:sldIdLst>
    <p:sldId id="256" r:id="rId2"/>
    <p:sldId id="369" r:id="rId3"/>
    <p:sldId id="371" r:id="rId4"/>
    <p:sldId id="372" r:id="rId5"/>
    <p:sldId id="373" r:id="rId6"/>
    <p:sldId id="374" r:id="rId7"/>
    <p:sldId id="375" r:id="rId8"/>
    <p:sldId id="376" r:id="rId9"/>
    <p:sldId id="377" r:id="rId10"/>
    <p:sldId id="378" r:id="rId11"/>
    <p:sldId id="379" r:id="rId12"/>
    <p:sldId id="380" r:id="rId13"/>
    <p:sldId id="381" r:id="rId14"/>
    <p:sldId id="382" r:id="rId15"/>
    <p:sldId id="383" r:id="rId16"/>
    <p:sldId id="384" r:id="rId17"/>
    <p:sldId id="385" r:id="rId18"/>
    <p:sldId id="386" r:id="rId19"/>
    <p:sldId id="387" r:id="rId20"/>
    <p:sldId id="388" r:id="rId21"/>
    <p:sldId id="389" r:id="rId22"/>
    <p:sldId id="390" r:id="rId23"/>
    <p:sldId id="391" r:id="rId24"/>
    <p:sldId id="392" r:id="rId25"/>
    <p:sldId id="393" r:id="rId26"/>
    <p:sldId id="394" r:id="rId27"/>
    <p:sldId id="395" r:id="rId28"/>
    <p:sldId id="396" r:id="rId29"/>
    <p:sldId id="397" r:id="rId30"/>
    <p:sldId id="398" r:id="rId31"/>
    <p:sldId id="399"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79">
          <p15:clr>
            <a:srgbClr val="A4A3A4"/>
          </p15:clr>
        </p15:guide>
        <p15:guide id="2" pos="2880">
          <p15:clr>
            <a:srgbClr val="A4A3A4"/>
          </p15:clr>
        </p15:guide>
      </p15:sldGuideLst>
    </p:ext>
    <p:ext uri="{2D200454-40CA-4A62-9FC3-DE9A4176ACB9}">
      <p15:notesGuideLst xmlns:p15="http://schemas.microsoft.com/office/powerpoint/2012/main">
        <p15:guide id="1" orient="horz" pos="2905">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B0F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94686"/>
  </p:normalViewPr>
  <p:slideViewPr>
    <p:cSldViewPr>
      <p:cViewPr>
        <p:scale>
          <a:sx n="75" d="100"/>
          <a:sy n="75" d="100"/>
        </p:scale>
        <p:origin x="1666" y="206"/>
      </p:cViewPr>
      <p:guideLst>
        <p:guide orient="horz" pos="2179"/>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905"/>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05/10/2020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10/5/2020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05/10/2020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05/10/2020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05/10/2020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05/10/2020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05/10/2020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05/10/2020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05/10/2020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05/10/2020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05/10/2020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05/10/2020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05/10/2020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GB"/>
              <a:t>Click to edit Master title style</a:t>
            </a:r>
            <a:endParaRPr lang="en-US"/>
          </a:p>
        </p:txBody>
      </p:sp>
      <p:sp>
        <p:nvSpPr>
          <p:cNvPr id="3" name="Table Placeholder 2"/>
          <p:cNvSpPr>
            <a:spLocks noGrp="1"/>
          </p:cNvSpPr>
          <p:nvPr>
            <p:ph type="tbl" idx="1"/>
          </p:nvPr>
        </p:nvSpPr>
        <p:spPr>
          <a:xfrm>
            <a:off x="457200" y="1600200"/>
            <a:ext cx="8229600" cy="4525963"/>
          </a:xfrm>
        </p:spPr>
        <p:txBody>
          <a:bodyPr/>
          <a:lstStyle/>
          <a:p>
            <a:endParaRPr lang="en-US"/>
          </a:p>
        </p:txBody>
      </p:sp>
      <p:sp>
        <p:nvSpPr>
          <p:cNvPr id="4" name="Date Placeholder 3"/>
          <p:cNvSpPr>
            <a:spLocks noGrp="1"/>
          </p:cNvSpPr>
          <p:nvPr>
            <p:ph type="dt" sz="half" idx="10"/>
          </p:nvPr>
        </p:nvSpPr>
        <p:spPr>
          <a:xfrm>
            <a:off x="457200" y="6245225"/>
            <a:ext cx="2133600" cy="476250"/>
          </a:xfrm>
        </p:spPr>
        <p:txBody>
          <a:bodyPr/>
          <a:lstStyle>
            <a:lvl1pPr>
              <a:defRPr/>
            </a:lvl1pPr>
          </a:lstStyle>
          <a:p>
            <a:endParaRPr lang="en-GB" altLang="en-US"/>
          </a:p>
        </p:txBody>
      </p:sp>
      <p:sp>
        <p:nvSpPr>
          <p:cNvPr id="5" name="Footer Placeholder 4"/>
          <p:cNvSpPr>
            <a:spLocks noGrp="1"/>
          </p:cNvSpPr>
          <p:nvPr>
            <p:ph type="ftr" sz="quarter" idx="11"/>
          </p:nvPr>
        </p:nvSpPr>
        <p:spPr>
          <a:xfrm>
            <a:off x="3124200" y="6245225"/>
            <a:ext cx="2895600" cy="476250"/>
          </a:xfrm>
        </p:spPr>
        <p:txBody>
          <a:bodyPr/>
          <a:lstStyle>
            <a:lvl1pPr>
              <a:defRPr/>
            </a:lvl1pPr>
          </a:lstStyle>
          <a:p>
            <a:endParaRPr lang="en-GB" altLang="en-US"/>
          </a:p>
        </p:txBody>
      </p:sp>
      <p:sp>
        <p:nvSpPr>
          <p:cNvPr id="6" name="Slide Number Placeholder 5"/>
          <p:cNvSpPr>
            <a:spLocks noGrp="1"/>
          </p:cNvSpPr>
          <p:nvPr>
            <p:ph type="sldNum" sz="quarter" idx="12"/>
          </p:nvPr>
        </p:nvSpPr>
        <p:spPr>
          <a:xfrm>
            <a:off x="6553200" y="6245225"/>
            <a:ext cx="2133600" cy="476250"/>
          </a:xfrm>
        </p:spPr>
        <p:txBody>
          <a:bodyPr/>
          <a:lstStyle>
            <a:lvl1pPr>
              <a:defRPr/>
            </a:lvl1pPr>
          </a:lstStyle>
          <a:p>
            <a:fld id="{44B4451C-10D8-1A49-9A6D-6A8E28B45475}" type="slidenum">
              <a:rPr lang="en-GB" altLang="en-US"/>
              <a:t>‹#›</a:t>
            </a:fld>
            <a:endParaRPr lang="en-GB"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t>05/10/2020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www.21stcentech.com/transportation-part-6-the-21st-century-and-the-automobile-what-will-we-use-to-make-the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0"/>
            <a:ext cx="9144000" cy="5733256"/>
          </a:xfrm>
        </p:spPr>
        <p:txBody>
          <a:bodyPr>
            <a:normAutofit/>
          </a:bodyPr>
          <a:lstStyle/>
          <a:p>
            <a:r>
              <a:rPr lang="en-GB" altLang="en-US" sz="3200" dirty="0"/>
              <a:t>LCBB4002: Community Engagement</a:t>
            </a:r>
            <a:br>
              <a:rPr lang="en-GB" altLang="en-US" sz="3100" b="1" dirty="0">
                <a:solidFill>
                  <a:schemeClr val="accent2">
                    <a:lumMod val="20000"/>
                    <a:lumOff val="80000"/>
                  </a:schemeClr>
                </a:solidFill>
              </a:rPr>
            </a:br>
            <a:br>
              <a:rPr lang="en-GB" altLang="en-US" sz="3100" b="1" dirty="0">
                <a:solidFill>
                  <a:schemeClr val="accent2">
                    <a:lumMod val="20000"/>
                    <a:lumOff val="80000"/>
                  </a:schemeClr>
                </a:solidFill>
              </a:rPr>
            </a:br>
            <a:r>
              <a:rPr lang="en-GB" altLang="en-US" sz="3100" b="1" dirty="0">
                <a:solidFill>
                  <a:schemeClr val="accent2">
                    <a:lumMod val="20000"/>
                    <a:lumOff val="80000"/>
                  </a:schemeClr>
                </a:solidFill>
              </a:rPr>
              <a:t>Session 2</a:t>
            </a:r>
            <a:br>
              <a:rPr lang="en-GB" sz="3200" b="1" dirty="0">
                <a:solidFill>
                  <a:schemeClr val="accent2">
                    <a:lumMod val="20000"/>
                    <a:lumOff val="80000"/>
                  </a:schemeClr>
                </a:solidFill>
              </a:rPr>
            </a:br>
            <a:endParaRPr lang="en-GB" altLang="en-US" dirty="0">
              <a:solidFill>
                <a:schemeClr val="accent2">
                  <a:lumMod val="20000"/>
                  <a:lumOff val="80000"/>
                </a:schemeClr>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b="1" dirty="0">
                <a:ln w="10160">
                  <a:solidFill>
                    <a:schemeClr val="accent5"/>
                  </a:solidFill>
                  <a:prstDash val="solid"/>
                </a:ln>
                <a:solidFill>
                  <a:srgbClr val="FFFFFF"/>
                </a:solidFill>
                <a:effectLst>
                  <a:outerShdw blurRad="38100" dist="22860" dir="5400000" algn="tl" rotWithShape="0">
                    <a:srgbClr val="000000">
                      <a:alpha val="30000"/>
                    </a:srgbClr>
                  </a:outerShdw>
                </a:effectLst>
              </a:rPr>
              <a:t>Operations Management</a:t>
            </a:r>
            <a:br>
              <a:rPr lang="en-GB" b="1" dirty="0">
                <a:ln w="10160">
                  <a:solidFill>
                    <a:schemeClr val="accent5"/>
                  </a:solidFill>
                  <a:prstDash val="solid"/>
                </a:ln>
                <a:solidFill>
                  <a:srgbClr val="FFFFFF"/>
                </a:solidFill>
                <a:effectLst>
                  <a:outerShdw blurRad="38100" dist="22860" dir="5400000" algn="tl" rotWithShape="0">
                    <a:srgbClr val="000000">
                      <a:alpha val="30000"/>
                    </a:srgbClr>
                  </a:outerShdw>
                </a:effectLst>
              </a:rPr>
            </a:br>
            <a:r>
              <a:rPr lang="en-GB" b="1" dirty="0">
                <a:ln w="10160">
                  <a:solidFill>
                    <a:schemeClr val="accent5"/>
                  </a:solidFill>
                  <a:prstDash val="solid"/>
                </a:ln>
                <a:solidFill>
                  <a:srgbClr val="FFFFFF"/>
                </a:solidFill>
                <a:effectLst>
                  <a:outerShdw blurRad="38100" dist="22860" dir="5400000" algn="tl" rotWithShape="0">
                    <a:srgbClr val="000000">
                      <a:alpha val="30000"/>
                    </a:srgbClr>
                  </a:outerShdw>
                </a:effectLst>
              </a:rPr>
              <a:t>Week 2</a:t>
            </a:r>
          </a:p>
        </p:txBody>
      </p:sp>
      <p:sp>
        <p:nvSpPr>
          <p:cNvPr id="3" name="Subtitle 2"/>
          <p:cNvSpPr>
            <a:spLocks noGrp="1"/>
          </p:cNvSpPr>
          <p:nvPr>
            <p:ph type="subTitle" idx="1"/>
          </p:nvPr>
        </p:nvSpPr>
        <p:spPr/>
        <p:txBody>
          <a:bodyPr/>
          <a:lstStyle/>
          <a:p>
            <a:r>
              <a:rPr lang="en-GB" b="1" dirty="0">
                <a:ln w="10160">
                  <a:solidFill>
                    <a:schemeClr val="accent5"/>
                  </a:solidFill>
                  <a:prstDash val="solid"/>
                </a:ln>
                <a:solidFill>
                  <a:srgbClr val="FFFFFF"/>
                </a:solidFill>
                <a:effectLst>
                  <a:outerShdw blurRad="38100" dist="22860" dir="5400000" algn="tl" rotWithShape="0">
                    <a:srgbClr val="000000">
                      <a:alpha val="30000"/>
                    </a:srgbClr>
                  </a:outerShdw>
                </a:effectLst>
              </a:rPr>
              <a:t>Dale Clarke</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Motivational theories</a:t>
            </a:r>
          </a:p>
        </p:txBody>
      </p:sp>
      <p:sp>
        <p:nvSpPr>
          <p:cNvPr id="3" name="Subtitle 2"/>
          <p:cNvSpPr>
            <a:spLocks noGrp="1"/>
          </p:cNvSpPr>
          <p:nvPr>
            <p:ph type="subTitle" idx="1"/>
          </p:nvPr>
        </p:nvSpPr>
        <p:spPr/>
        <p:txBody>
          <a:bodyPr/>
          <a:lstStyle/>
          <a:p>
            <a:r>
              <a:rPr lang="en-GB" dirty="0"/>
              <a:t>.</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High levels of effort towards organisational goals and satisfaction of individual need</a:t>
            </a:r>
          </a:p>
          <a:p>
            <a:endParaRPr lang="en-GB" dirty="0"/>
          </a:p>
          <a:p>
            <a:r>
              <a:rPr lang="en-GB" dirty="0"/>
              <a:t>There is the ideology that the greater the tension the higher the levels of effort from the employee</a:t>
            </a:r>
          </a:p>
          <a:p>
            <a:endParaRPr lang="en-GB" dirty="0"/>
          </a:p>
        </p:txBody>
      </p:sp>
      <p:sp>
        <p:nvSpPr>
          <p:cNvPr id="2" name="Title 1"/>
          <p:cNvSpPr>
            <a:spLocks noGrp="1"/>
          </p:cNvSpPr>
          <p:nvPr>
            <p:ph type="title"/>
          </p:nvPr>
        </p:nvSpPr>
        <p:spPr/>
        <p:txBody>
          <a:bodyPr/>
          <a:lstStyle/>
          <a:p>
            <a:r>
              <a:rPr lang="en-GB" dirty="0"/>
              <a:t>Defining motivation</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Maslow, Herzberg and McGregor created theories on motivation</a:t>
            </a:r>
          </a:p>
          <a:p>
            <a:endParaRPr lang="en-GB" dirty="0"/>
          </a:p>
        </p:txBody>
      </p:sp>
      <p:sp>
        <p:nvSpPr>
          <p:cNvPr id="2" name="Title 1"/>
          <p:cNvSpPr>
            <a:spLocks noGrp="1"/>
          </p:cNvSpPr>
          <p:nvPr>
            <p:ph type="title"/>
          </p:nvPr>
        </p:nvSpPr>
        <p:spPr/>
        <p:txBody>
          <a:bodyPr/>
          <a:lstStyle/>
          <a:p>
            <a:r>
              <a:rPr lang="en-GB" dirty="0"/>
              <a:t>Key theorists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70000" lnSpcReduction="20000"/>
          </a:bodyPr>
          <a:lstStyle/>
          <a:p>
            <a:pPr marL="514350" indent="-514350">
              <a:buFont typeface="+mj-lt"/>
              <a:buAutoNum type="arabicPeriod"/>
            </a:pPr>
            <a:r>
              <a:rPr lang="en-GB" dirty="0"/>
              <a:t>Physiological –lower order</a:t>
            </a:r>
          </a:p>
          <a:p>
            <a:pPr marL="514350" indent="-514350">
              <a:buFont typeface="+mj-lt"/>
              <a:buAutoNum type="arabicPeriod"/>
            </a:pPr>
            <a:r>
              <a:rPr lang="en-GB" dirty="0"/>
              <a:t>Safety –lower order</a:t>
            </a:r>
          </a:p>
          <a:p>
            <a:pPr marL="514350" indent="-514350">
              <a:buFont typeface="+mj-lt"/>
              <a:buAutoNum type="arabicPeriod"/>
            </a:pPr>
            <a:r>
              <a:rPr lang="en-GB" dirty="0"/>
              <a:t>Social-higher order</a:t>
            </a:r>
          </a:p>
          <a:p>
            <a:pPr marL="514350" indent="-514350">
              <a:buFont typeface="+mj-lt"/>
              <a:buAutoNum type="arabicPeriod"/>
            </a:pPr>
            <a:r>
              <a:rPr lang="en-GB" dirty="0"/>
              <a:t>Esteem –higher order</a:t>
            </a:r>
          </a:p>
          <a:p>
            <a:pPr marL="514350" indent="-514350">
              <a:buFont typeface="+mj-lt"/>
              <a:buAutoNum type="arabicPeriod"/>
            </a:pPr>
            <a:r>
              <a:rPr lang="en-GB" dirty="0"/>
              <a:t>Self actualisation-higher order</a:t>
            </a:r>
          </a:p>
          <a:p>
            <a:pPr marL="514350" indent="-514350">
              <a:buNone/>
            </a:pPr>
            <a:endParaRPr lang="en-GB" dirty="0"/>
          </a:p>
          <a:p>
            <a:pPr marL="514350" indent="-514350"/>
            <a:r>
              <a:rPr lang="en-GB" dirty="0"/>
              <a:t>As each need gets fulfilled the next need becomes dominant, move up till step 5</a:t>
            </a:r>
          </a:p>
          <a:p>
            <a:pPr marL="514350" indent="-514350"/>
            <a:r>
              <a:rPr lang="en-GB" dirty="0"/>
              <a:t>Higher order needs satisfied internally within the person</a:t>
            </a:r>
          </a:p>
          <a:p>
            <a:pPr marL="514350" indent="-514350"/>
            <a:r>
              <a:rPr lang="en-GB" dirty="0"/>
              <a:t>Lower order needs are satisfied externally i.e. by pay, contracts, tenure)</a:t>
            </a:r>
          </a:p>
          <a:p>
            <a:pPr marL="514350" indent="-514350"/>
            <a:r>
              <a:rPr lang="en-GB" dirty="0"/>
              <a:t>However little supporting theory of claims</a:t>
            </a:r>
          </a:p>
          <a:p>
            <a:pPr marL="514350" indent="-514350">
              <a:buNone/>
            </a:pPr>
            <a:endParaRPr lang="en-GB" dirty="0"/>
          </a:p>
        </p:txBody>
      </p:sp>
      <p:sp>
        <p:nvSpPr>
          <p:cNvPr id="2" name="Title 1"/>
          <p:cNvSpPr>
            <a:spLocks noGrp="1"/>
          </p:cNvSpPr>
          <p:nvPr>
            <p:ph type="title"/>
          </p:nvPr>
        </p:nvSpPr>
        <p:spPr/>
        <p:txBody>
          <a:bodyPr/>
          <a:lstStyle/>
          <a:p>
            <a:r>
              <a:rPr lang="en-GB" dirty="0"/>
              <a:t>Maslow’s Hierarchy of Needs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Maslow’s Hierarchy of Needs</a:t>
            </a:r>
            <a:endParaRPr lang="en-US" dirty="0"/>
          </a:p>
        </p:txBody>
      </p:sp>
      <p:pic>
        <p:nvPicPr>
          <p:cNvPr id="4" name="Picture 2" descr="http://www.21stcentech.com/wp-content/uploads/2011/10/maslow.jpg?w=300"/>
          <p:cNvPicPr>
            <a:picLocks noGrp="1" noChangeAspect="1" noChangeArrowheads="1"/>
          </p:cNvPicPr>
          <p:nvPr>
            <p:ph idx="1"/>
          </p:nvPr>
        </p:nvPicPr>
        <p:blipFill>
          <a:blip r:embed="rId2"/>
          <a:srcRect/>
          <a:stretch>
            <a:fillRect/>
          </a:stretch>
        </p:blipFill>
        <p:spPr bwMode="auto">
          <a:xfrm>
            <a:off x="1500166" y="1428736"/>
            <a:ext cx="6082893" cy="4525962"/>
          </a:xfrm>
          <a:prstGeom prst="rect">
            <a:avLst/>
          </a:prstGeom>
          <a:noFill/>
        </p:spPr>
      </p:pic>
      <p:sp>
        <p:nvSpPr>
          <p:cNvPr id="5" name="Rectangle 4"/>
          <p:cNvSpPr/>
          <p:nvPr/>
        </p:nvSpPr>
        <p:spPr>
          <a:xfrm>
            <a:off x="3242950" y="3244334"/>
            <a:ext cx="2658100" cy="369332"/>
          </a:xfrm>
          <a:prstGeom prst="rect">
            <a:avLst/>
          </a:prstGeom>
        </p:spPr>
        <p:txBody>
          <a:bodyPr wrap="none">
            <a:spAutoFit/>
          </a:bodyPr>
          <a:lstStyle/>
          <a:p>
            <a:r>
              <a:rPr lang="en-GB" dirty="0"/>
              <a:t>Lenrosen4. (Undated) </a:t>
            </a:r>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77500" lnSpcReduction="20000"/>
          </a:bodyPr>
          <a:lstStyle/>
          <a:p>
            <a:r>
              <a:rPr lang="en-GB" dirty="0"/>
              <a:t>‘Decide which of Maslow’s categories the following fits into:</a:t>
            </a:r>
          </a:p>
          <a:p>
            <a:pPr marL="514350" indent="-514350">
              <a:buFont typeface="+mj-lt"/>
              <a:buAutoNum type="alphaLcParenR"/>
            </a:pPr>
            <a:r>
              <a:rPr lang="en-GB" dirty="0"/>
              <a:t>Receiving praise from your manager</a:t>
            </a:r>
          </a:p>
          <a:p>
            <a:pPr marL="514350" indent="-514350">
              <a:buFont typeface="+mj-lt"/>
              <a:buAutoNum type="alphaLcParenR"/>
            </a:pPr>
            <a:r>
              <a:rPr lang="en-GB" dirty="0"/>
              <a:t>A family party</a:t>
            </a:r>
          </a:p>
          <a:p>
            <a:pPr marL="514350" indent="-514350">
              <a:buFont typeface="+mj-lt"/>
              <a:buAutoNum type="alphaLcParenR"/>
            </a:pPr>
            <a:r>
              <a:rPr lang="en-GB" dirty="0"/>
              <a:t>An artist forgetting to eat</a:t>
            </a:r>
          </a:p>
          <a:p>
            <a:pPr marL="514350" indent="-514350">
              <a:buFont typeface="+mj-lt"/>
              <a:buAutoNum type="alphaLcParenR"/>
            </a:pPr>
            <a:r>
              <a:rPr lang="en-GB" dirty="0"/>
              <a:t>A man washed up on a desert island</a:t>
            </a:r>
          </a:p>
          <a:p>
            <a:pPr marL="514350" indent="-514350">
              <a:buFont typeface="+mj-lt"/>
              <a:buAutoNum type="alphaLcParenR"/>
            </a:pPr>
            <a:r>
              <a:rPr lang="en-GB" dirty="0"/>
              <a:t>A pay increase</a:t>
            </a:r>
          </a:p>
          <a:p>
            <a:pPr marL="514350" indent="-514350">
              <a:buFont typeface="+mj-lt"/>
              <a:buAutoNum type="alphaLcParenR"/>
            </a:pPr>
            <a:r>
              <a:rPr lang="en-GB" dirty="0"/>
              <a:t>Joining a local drama group</a:t>
            </a:r>
          </a:p>
          <a:p>
            <a:pPr marL="514350" indent="-514350">
              <a:buFont typeface="+mj-lt"/>
              <a:buAutoNum type="alphaLcParenR"/>
            </a:pPr>
            <a:r>
              <a:rPr lang="en-GB" dirty="0"/>
              <a:t>Being awarded the OBE</a:t>
            </a:r>
          </a:p>
          <a:p>
            <a:pPr marL="514350" indent="-514350">
              <a:buFont typeface="+mj-lt"/>
              <a:buAutoNum type="alphaLcParenR"/>
            </a:pPr>
            <a:r>
              <a:rPr lang="en-GB" dirty="0"/>
              <a:t>Buying a house’ (BPP Learning Media 2010)</a:t>
            </a:r>
          </a:p>
        </p:txBody>
      </p:sp>
      <p:sp>
        <p:nvSpPr>
          <p:cNvPr id="2" name="Title 1"/>
          <p:cNvSpPr>
            <a:spLocks noGrp="1"/>
          </p:cNvSpPr>
          <p:nvPr>
            <p:ph type="title"/>
          </p:nvPr>
        </p:nvSpPr>
        <p:spPr/>
        <p:txBody>
          <a:bodyPr/>
          <a:lstStyle/>
          <a:p>
            <a:r>
              <a:rPr lang="en-GB" dirty="0">
                <a:solidFill>
                  <a:srgbClr val="FF0000"/>
                </a:solidFill>
              </a:rPr>
              <a:t>Task 1-Working in two’s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‘Where are you at the moment, in the Hierarchy of Needs? In other words, which category of needs (if any) is uppermost in your mind and in the way you are directing your activities?’ (BPP Learning Media 2010)</a:t>
            </a:r>
          </a:p>
        </p:txBody>
      </p:sp>
      <p:sp>
        <p:nvSpPr>
          <p:cNvPr id="2" name="Title 1"/>
          <p:cNvSpPr>
            <a:spLocks noGrp="1"/>
          </p:cNvSpPr>
          <p:nvPr>
            <p:ph type="title"/>
          </p:nvPr>
        </p:nvSpPr>
        <p:spPr/>
        <p:txBody>
          <a:bodyPr/>
          <a:lstStyle/>
          <a:p>
            <a:r>
              <a:rPr lang="en-GB" dirty="0">
                <a:solidFill>
                  <a:srgbClr val="FF0000"/>
                </a:solidFill>
              </a:rPr>
              <a:t>Task 2-Working individually</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a:bodyPr>
          <a:lstStyle/>
          <a:p>
            <a:r>
              <a:rPr lang="en-GB" b="1" dirty="0"/>
              <a:t>Theory X (positive) assumes lower order needs dominate individuals </a:t>
            </a:r>
          </a:p>
          <a:p>
            <a:r>
              <a:rPr lang="en-GB" b="1" dirty="0"/>
              <a:t>Theory Y (negative) assumes high order needs dominate</a:t>
            </a:r>
          </a:p>
          <a:p>
            <a:endParaRPr lang="en-GB" dirty="0"/>
          </a:p>
          <a:p>
            <a:r>
              <a:rPr lang="en-GB" dirty="0"/>
              <a:t>In reference to Maslow’s Hierarchy of Needs</a:t>
            </a:r>
          </a:p>
          <a:p>
            <a:pPr algn="r">
              <a:buNone/>
            </a:pPr>
            <a:r>
              <a:rPr lang="en-GB" dirty="0"/>
              <a:t>To be discussed</a:t>
            </a:r>
          </a:p>
          <a:p>
            <a:endParaRPr lang="en-GB" dirty="0"/>
          </a:p>
        </p:txBody>
      </p:sp>
      <p:sp>
        <p:nvSpPr>
          <p:cNvPr id="2" name="Title 1"/>
          <p:cNvSpPr>
            <a:spLocks noGrp="1"/>
          </p:cNvSpPr>
          <p:nvPr>
            <p:ph type="title"/>
          </p:nvPr>
        </p:nvSpPr>
        <p:spPr/>
        <p:txBody>
          <a:bodyPr>
            <a:normAutofit fontScale="90000"/>
          </a:bodyPr>
          <a:lstStyle/>
          <a:p>
            <a:r>
              <a:rPr lang="en-GB" dirty="0"/>
              <a:t>McGregor’s Theory X &amp; Theory Y</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a:t>Shows factors affecting job attitudes, answers vary according to job satisfaction (intrinsic factors)  and (extrinsic factors) dissatisfaction</a:t>
            </a:r>
          </a:p>
          <a:p>
            <a:pPr>
              <a:buNone/>
            </a:pPr>
            <a:endParaRPr lang="en-GB" dirty="0"/>
          </a:p>
          <a:p>
            <a:pPr>
              <a:buNone/>
            </a:pPr>
            <a:endParaRPr lang="en-GB" dirty="0"/>
          </a:p>
          <a:p>
            <a:pPr>
              <a:buNone/>
            </a:pPr>
            <a:endParaRPr lang="en-GB" dirty="0"/>
          </a:p>
        </p:txBody>
      </p:sp>
      <p:sp>
        <p:nvSpPr>
          <p:cNvPr id="2" name="Title 1"/>
          <p:cNvSpPr>
            <a:spLocks noGrp="1"/>
          </p:cNvSpPr>
          <p:nvPr>
            <p:ph type="title"/>
          </p:nvPr>
        </p:nvSpPr>
        <p:spPr/>
        <p:txBody>
          <a:bodyPr>
            <a:normAutofit fontScale="90000"/>
          </a:bodyPr>
          <a:lstStyle/>
          <a:p>
            <a:r>
              <a:rPr lang="en-GB" dirty="0"/>
              <a:t>Hertzberg motivation hygiene theory</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numCol="2">
            <a:normAutofit lnSpcReduction="10000"/>
          </a:bodyPr>
          <a:lstStyle/>
          <a:p>
            <a:pPr>
              <a:buNone/>
            </a:pPr>
            <a:r>
              <a:rPr lang="en-GB" u="sng" dirty="0"/>
              <a:t>Intrinsic factors: </a:t>
            </a:r>
          </a:p>
          <a:p>
            <a:pPr>
              <a:buNone/>
            </a:pPr>
            <a:r>
              <a:rPr lang="en-GB" dirty="0"/>
              <a:t>Achievement</a:t>
            </a:r>
          </a:p>
          <a:p>
            <a:pPr>
              <a:buNone/>
            </a:pPr>
            <a:r>
              <a:rPr lang="en-GB" dirty="0"/>
              <a:t>Recognition</a:t>
            </a:r>
          </a:p>
          <a:p>
            <a:pPr>
              <a:buNone/>
            </a:pPr>
            <a:r>
              <a:rPr lang="en-GB" dirty="0"/>
              <a:t>Work itself</a:t>
            </a:r>
          </a:p>
          <a:p>
            <a:pPr>
              <a:buNone/>
            </a:pPr>
            <a:r>
              <a:rPr lang="en-GB" dirty="0"/>
              <a:t>Responsibility</a:t>
            </a:r>
          </a:p>
          <a:p>
            <a:pPr>
              <a:buNone/>
            </a:pPr>
            <a:r>
              <a:rPr lang="en-GB" dirty="0"/>
              <a:t>Advancement</a:t>
            </a:r>
          </a:p>
          <a:p>
            <a:pPr>
              <a:buNone/>
            </a:pPr>
            <a:r>
              <a:rPr lang="en-GB" dirty="0"/>
              <a:t>Growth</a:t>
            </a:r>
          </a:p>
          <a:p>
            <a:r>
              <a:rPr lang="en-GB" u="sng" dirty="0"/>
              <a:t>Extrinsic factors:</a:t>
            </a:r>
          </a:p>
          <a:p>
            <a:r>
              <a:rPr lang="en-GB" dirty="0"/>
              <a:t>Company policy</a:t>
            </a:r>
          </a:p>
          <a:p>
            <a:r>
              <a:rPr lang="en-GB" dirty="0"/>
              <a:t>Administration</a:t>
            </a:r>
          </a:p>
          <a:p>
            <a:r>
              <a:rPr lang="en-GB" dirty="0"/>
              <a:t>Supervision</a:t>
            </a:r>
          </a:p>
          <a:p>
            <a:r>
              <a:rPr lang="en-GB" dirty="0"/>
              <a:t>Interpersonal relations</a:t>
            </a:r>
          </a:p>
          <a:p>
            <a:r>
              <a:rPr lang="en-GB" dirty="0"/>
              <a:t>Working conditions</a:t>
            </a:r>
          </a:p>
        </p:txBody>
      </p:sp>
      <p:sp>
        <p:nvSpPr>
          <p:cNvPr id="2" name="Title 1"/>
          <p:cNvSpPr>
            <a:spLocks noGrp="1"/>
          </p:cNvSpPr>
          <p:nvPr>
            <p:ph type="title"/>
          </p:nvPr>
        </p:nvSpPr>
        <p:spPr/>
        <p:txBody>
          <a:bodyPr>
            <a:normAutofit fontScale="90000"/>
          </a:bodyPr>
          <a:lstStyle/>
          <a:p>
            <a:r>
              <a:rPr lang="en-GB" dirty="0"/>
              <a:t>According to Herzberg’s motivation-hygiene theory</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85000" lnSpcReduction="10000"/>
          </a:bodyPr>
          <a:lstStyle/>
          <a:p>
            <a:r>
              <a:rPr lang="en-GB" dirty="0"/>
              <a:t>Hertzberg proposed that the opposite of satisfaction is no satisfaction</a:t>
            </a:r>
          </a:p>
          <a:p>
            <a:r>
              <a:rPr lang="en-GB" dirty="0"/>
              <a:t>Opposite of dissatisfaction is no dissatisfaction</a:t>
            </a:r>
          </a:p>
          <a:p>
            <a:endParaRPr lang="en-GB" dirty="0"/>
          </a:p>
          <a:p>
            <a:endParaRPr lang="en-GB" dirty="0"/>
          </a:p>
          <a:p>
            <a:endParaRPr lang="en-GB" dirty="0"/>
          </a:p>
          <a:p>
            <a:endParaRPr lang="en-GB" dirty="0"/>
          </a:p>
          <a:p>
            <a:pPr algn="r">
              <a:buNone/>
            </a:pPr>
            <a:r>
              <a:rPr lang="en-GB" dirty="0"/>
              <a:t>To be discussed</a:t>
            </a:r>
          </a:p>
          <a:p>
            <a:endParaRPr lang="en-GB" dirty="0"/>
          </a:p>
        </p:txBody>
      </p:sp>
      <p:sp>
        <p:nvSpPr>
          <p:cNvPr id="2" name="Title 1"/>
          <p:cNvSpPr>
            <a:spLocks noGrp="1"/>
          </p:cNvSpPr>
          <p:nvPr>
            <p:ph type="title"/>
          </p:nvPr>
        </p:nvSpPr>
        <p:spPr/>
        <p:txBody>
          <a:bodyPr>
            <a:normAutofit fontScale="90000"/>
          </a:bodyPr>
          <a:lstStyle/>
          <a:p>
            <a:r>
              <a:rPr lang="en-GB" dirty="0"/>
              <a:t>Hertzberg’s theory on motivation</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85000" lnSpcReduction="10000"/>
          </a:bodyPr>
          <a:lstStyle/>
          <a:p>
            <a:r>
              <a:rPr lang="en-GB" dirty="0"/>
              <a:t>Hygiene factors according to Hertzberg:</a:t>
            </a:r>
          </a:p>
          <a:p>
            <a:r>
              <a:rPr lang="en-GB" dirty="0"/>
              <a:t>Company policy, administration, supervision, interpersonal relations, working conditions and salary</a:t>
            </a:r>
          </a:p>
          <a:p>
            <a:r>
              <a:rPr lang="en-GB" dirty="0"/>
              <a:t>When met, people will not be dissatisfied but neither satisfied –need to motivate people</a:t>
            </a:r>
          </a:p>
          <a:p>
            <a:r>
              <a:rPr lang="en-GB" dirty="0"/>
              <a:t>How can you motivate people?</a:t>
            </a:r>
          </a:p>
          <a:p>
            <a:r>
              <a:rPr lang="en-GB" dirty="0"/>
              <a:t>Hertzberg says: emphasising achievement, recognition, work itself, responsibility and growth</a:t>
            </a:r>
          </a:p>
          <a:p>
            <a:endParaRPr lang="en-GB" dirty="0"/>
          </a:p>
        </p:txBody>
      </p:sp>
      <p:sp>
        <p:nvSpPr>
          <p:cNvPr id="2" name="Title 1"/>
          <p:cNvSpPr>
            <a:spLocks noGrp="1"/>
          </p:cNvSpPr>
          <p:nvPr>
            <p:ph type="title"/>
          </p:nvPr>
        </p:nvSpPr>
        <p:spPr/>
        <p:txBody>
          <a:bodyPr/>
          <a:lstStyle/>
          <a:p>
            <a:r>
              <a:rPr lang="en-GB" dirty="0"/>
              <a:t>More on Hertzberg</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70000" lnSpcReduction="20000"/>
          </a:bodyPr>
          <a:lstStyle/>
          <a:p>
            <a:r>
              <a:rPr lang="en-GB" dirty="0"/>
              <a:t>‘Note down:</a:t>
            </a:r>
          </a:p>
          <a:p>
            <a:r>
              <a:rPr lang="en-GB" dirty="0"/>
              <a:t>The things you regard as the ‘basics’ you would expect from a study course</a:t>
            </a:r>
          </a:p>
          <a:p>
            <a:r>
              <a:rPr lang="en-GB" dirty="0"/>
              <a:t>The things you positively like about studying for a particular course at your college or through another institution</a:t>
            </a:r>
          </a:p>
          <a:p>
            <a:r>
              <a:rPr lang="en-GB" dirty="0"/>
              <a:t>Do the factors you have listed in (a) correspond to Herzberg’s ‘hygiene’ factors: are they things that make studying ‘comfortable’ but don’t really’ switch you on’ to extra effort?</a:t>
            </a:r>
          </a:p>
          <a:p>
            <a:r>
              <a:rPr lang="en-GB" dirty="0"/>
              <a:t>Do the factors you have listed in (b) correspond to Herzberg’s ‘motivator’ factors: do they make you want to work harder, for their sake?’ </a:t>
            </a:r>
          </a:p>
          <a:p>
            <a:pPr algn="r"/>
            <a:r>
              <a:rPr lang="en-GB" dirty="0"/>
              <a:t>(BPP Learning Media 2010)</a:t>
            </a:r>
          </a:p>
        </p:txBody>
      </p:sp>
      <p:sp>
        <p:nvSpPr>
          <p:cNvPr id="2" name="Title 1"/>
          <p:cNvSpPr>
            <a:spLocks noGrp="1"/>
          </p:cNvSpPr>
          <p:nvPr>
            <p:ph type="title"/>
          </p:nvPr>
        </p:nvSpPr>
        <p:spPr/>
        <p:txBody>
          <a:bodyPr/>
          <a:lstStyle/>
          <a:p>
            <a:r>
              <a:rPr lang="en-GB" dirty="0">
                <a:solidFill>
                  <a:srgbClr val="FF0000"/>
                </a:solidFill>
              </a:rPr>
              <a:t>Task 3-Working individually</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20000"/>
          </a:bodyPr>
          <a:lstStyle/>
          <a:p>
            <a:r>
              <a:rPr lang="en-GB" dirty="0"/>
              <a:t>When satisfied people take credit when failure (unsatisfied) blame external environment</a:t>
            </a:r>
          </a:p>
          <a:p>
            <a:r>
              <a:rPr lang="en-GB" dirty="0"/>
              <a:t>Theory is of job satisfaction not really motivation</a:t>
            </a:r>
          </a:p>
          <a:p>
            <a:r>
              <a:rPr lang="en-GB" dirty="0"/>
              <a:t>A person may dislike part of the job but still find it enjoyable (does not have to be clear cut)</a:t>
            </a:r>
          </a:p>
          <a:p>
            <a:pPr lvl="1" algn="r">
              <a:buNone/>
            </a:pPr>
            <a:r>
              <a:rPr lang="en-GB" dirty="0"/>
              <a:t>To be discussed</a:t>
            </a:r>
          </a:p>
          <a:p>
            <a:endParaRPr lang="en-GB" dirty="0"/>
          </a:p>
          <a:p>
            <a:endParaRPr lang="en-GB" dirty="0"/>
          </a:p>
          <a:p>
            <a:endParaRPr lang="en-GB" dirty="0"/>
          </a:p>
        </p:txBody>
      </p:sp>
      <p:sp>
        <p:nvSpPr>
          <p:cNvPr id="2" name="Title 1"/>
          <p:cNvSpPr>
            <a:spLocks noGrp="1"/>
          </p:cNvSpPr>
          <p:nvPr>
            <p:ph type="title"/>
          </p:nvPr>
        </p:nvSpPr>
        <p:spPr/>
        <p:txBody>
          <a:bodyPr>
            <a:normAutofit/>
          </a:bodyPr>
          <a:lstStyle/>
          <a:p>
            <a:r>
              <a:rPr lang="en-GB" dirty="0"/>
              <a:t>Criticisms of Hertzberg’s theory</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20000"/>
          </a:bodyPr>
          <a:lstStyle/>
          <a:p>
            <a:r>
              <a:rPr lang="en-GB" dirty="0"/>
              <a:t>Study of three needs:</a:t>
            </a:r>
          </a:p>
          <a:p>
            <a:pPr marL="514350" indent="-514350">
              <a:buFont typeface="+mj-lt"/>
              <a:buAutoNum type="arabicPeriod"/>
            </a:pPr>
            <a:r>
              <a:rPr lang="en-GB" dirty="0"/>
              <a:t>Need for achievement – strive to succeed</a:t>
            </a:r>
          </a:p>
          <a:p>
            <a:pPr marL="514350" indent="-514350">
              <a:buFont typeface="+mj-lt"/>
              <a:buAutoNum type="arabicPeriod"/>
            </a:pPr>
            <a:r>
              <a:rPr lang="en-GB" dirty="0"/>
              <a:t>Need for power - </a:t>
            </a:r>
          </a:p>
          <a:p>
            <a:pPr marL="514350" indent="-514350">
              <a:buFont typeface="+mj-lt"/>
              <a:buAutoNum type="arabicPeriod"/>
            </a:pPr>
            <a:r>
              <a:rPr lang="en-GB" dirty="0"/>
              <a:t>Need for affiliation –friendly and close interpersonal relationships</a:t>
            </a:r>
          </a:p>
          <a:p>
            <a:endParaRPr lang="en-GB" dirty="0"/>
          </a:p>
          <a:p>
            <a:endParaRPr lang="en-GB" dirty="0"/>
          </a:p>
          <a:p>
            <a:pPr algn="r">
              <a:buNone/>
            </a:pPr>
            <a:r>
              <a:rPr lang="en-GB" dirty="0"/>
              <a:t>To be discussed</a:t>
            </a:r>
          </a:p>
        </p:txBody>
      </p:sp>
      <p:sp>
        <p:nvSpPr>
          <p:cNvPr id="2" name="Title 1"/>
          <p:cNvSpPr>
            <a:spLocks noGrp="1"/>
          </p:cNvSpPr>
          <p:nvPr>
            <p:ph type="title"/>
          </p:nvPr>
        </p:nvSpPr>
        <p:spPr/>
        <p:txBody>
          <a:bodyPr/>
          <a:lstStyle/>
          <a:p>
            <a:r>
              <a:rPr lang="en-GB" dirty="0"/>
              <a:t>McClelland’s Theory of Needs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r>
              <a:rPr lang="en-GB" dirty="0"/>
              <a:t>McClelland found that high achievers differentiate themselves from others by their desire to do things better</a:t>
            </a:r>
          </a:p>
          <a:p>
            <a:r>
              <a:rPr lang="en-GB" dirty="0"/>
              <a:t>High achievers are not gamblers they dislike success by chance</a:t>
            </a:r>
          </a:p>
          <a:p>
            <a:r>
              <a:rPr lang="en-GB" dirty="0"/>
              <a:t>They avoid very easy or very difficult tasks</a:t>
            </a:r>
          </a:p>
          <a:p>
            <a:r>
              <a:rPr lang="en-GB" dirty="0"/>
              <a:t>Like to set goals that stretch themselves a little</a:t>
            </a:r>
          </a:p>
          <a:p>
            <a:endParaRPr lang="en-GB" dirty="0"/>
          </a:p>
          <a:p>
            <a:endParaRPr lang="en-GB" dirty="0"/>
          </a:p>
          <a:p>
            <a:endParaRPr lang="en-GB" dirty="0"/>
          </a:p>
        </p:txBody>
      </p:sp>
      <p:sp>
        <p:nvSpPr>
          <p:cNvPr id="2" name="Title 1"/>
          <p:cNvSpPr>
            <a:spLocks noGrp="1"/>
          </p:cNvSpPr>
          <p:nvPr>
            <p:ph type="title"/>
          </p:nvPr>
        </p:nvSpPr>
        <p:spPr/>
        <p:txBody>
          <a:bodyPr/>
          <a:lstStyle/>
          <a:p>
            <a:r>
              <a:rPr lang="en-GB" dirty="0"/>
              <a:t>(1) Need for achievement</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r>
              <a:rPr lang="en-GB" dirty="0"/>
              <a:t>Desire to have an impact, be influential, control others</a:t>
            </a:r>
          </a:p>
          <a:p>
            <a:r>
              <a:rPr lang="en-GB" dirty="0"/>
              <a:t>Enjoy being in charge</a:t>
            </a:r>
          </a:p>
          <a:p>
            <a:r>
              <a:rPr lang="en-GB" dirty="0"/>
              <a:t>Prefer to be placed in competitive and status orientated situations</a:t>
            </a:r>
          </a:p>
          <a:p>
            <a:r>
              <a:rPr lang="en-GB" dirty="0"/>
              <a:t>More concerned with prestige and gaining influence over others than with effective performance</a:t>
            </a:r>
          </a:p>
        </p:txBody>
      </p:sp>
      <p:sp>
        <p:nvSpPr>
          <p:cNvPr id="2" name="Title 1"/>
          <p:cNvSpPr>
            <a:spLocks noGrp="1"/>
          </p:cNvSpPr>
          <p:nvPr>
            <p:ph type="title"/>
          </p:nvPr>
        </p:nvSpPr>
        <p:spPr/>
        <p:txBody>
          <a:bodyPr/>
          <a:lstStyle/>
          <a:p>
            <a:r>
              <a:rPr lang="en-GB" dirty="0"/>
              <a:t>(2) Need for power</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Desire to be liked and accepted by others</a:t>
            </a:r>
          </a:p>
          <a:p>
            <a:r>
              <a:rPr lang="en-GB" dirty="0"/>
              <a:t>Strive for friendship</a:t>
            </a:r>
          </a:p>
          <a:p>
            <a:r>
              <a:rPr lang="en-GB" dirty="0"/>
              <a:t>Prefer cooperative situations rather than competitive ones</a:t>
            </a:r>
          </a:p>
          <a:p>
            <a:endParaRPr lang="en-GB" dirty="0"/>
          </a:p>
        </p:txBody>
      </p:sp>
      <p:sp>
        <p:nvSpPr>
          <p:cNvPr id="2" name="Title 1"/>
          <p:cNvSpPr>
            <a:spLocks noGrp="1"/>
          </p:cNvSpPr>
          <p:nvPr>
            <p:ph type="title"/>
          </p:nvPr>
        </p:nvSpPr>
        <p:spPr/>
        <p:txBody>
          <a:bodyPr/>
          <a:lstStyle/>
          <a:p>
            <a:r>
              <a:rPr lang="en-GB" dirty="0"/>
              <a:t>(3) Need for affiliation</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r>
              <a:rPr lang="en-GB" dirty="0"/>
              <a:t>Cognitive evaluation theory – pay is a motivator, what other motivators are there?</a:t>
            </a:r>
          </a:p>
          <a:p>
            <a:r>
              <a:rPr lang="en-GB" dirty="0"/>
              <a:t>Should pay be given on performance</a:t>
            </a:r>
          </a:p>
          <a:p>
            <a:r>
              <a:rPr lang="en-GB" dirty="0"/>
              <a:t>Answer: no to avoid decreasing intrinsic motivation</a:t>
            </a:r>
          </a:p>
          <a:p>
            <a:endParaRPr lang="en-GB" dirty="0"/>
          </a:p>
          <a:p>
            <a:endParaRPr lang="en-GB" dirty="0"/>
          </a:p>
          <a:p>
            <a:pPr algn="r">
              <a:buNone/>
            </a:pPr>
            <a:r>
              <a:rPr lang="en-GB" dirty="0"/>
              <a:t>To be discussed</a:t>
            </a:r>
          </a:p>
          <a:p>
            <a:endParaRPr lang="en-GB" dirty="0"/>
          </a:p>
        </p:txBody>
      </p:sp>
      <p:sp>
        <p:nvSpPr>
          <p:cNvPr id="2" name="Title 1"/>
          <p:cNvSpPr>
            <a:spLocks noGrp="1"/>
          </p:cNvSpPr>
          <p:nvPr>
            <p:ph type="title"/>
          </p:nvPr>
        </p:nvSpPr>
        <p:spPr/>
        <p:txBody>
          <a:bodyPr/>
          <a:lstStyle/>
          <a:p>
            <a:r>
              <a:rPr lang="en-GB" dirty="0"/>
              <a:t>Cognitive evaluation theory</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20000"/>
          </a:bodyPr>
          <a:lstStyle/>
          <a:p>
            <a:r>
              <a:rPr lang="en-GB" dirty="0"/>
              <a:t>Working towards a goal is a major source of work motivation</a:t>
            </a:r>
          </a:p>
          <a:p>
            <a:r>
              <a:rPr lang="en-GB" dirty="0"/>
              <a:t>Simply saying do your best is not enough, need defined goals</a:t>
            </a:r>
          </a:p>
          <a:p>
            <a:r>
              <a:rPr lang="en-GB" dirty="0"/>
              <a:t>Employees then know what needs to be done and the effort required</a:t>
            </a:r>
          </a:p>
          <a:p>
            <a:r>
              <a:rPr lang="en-GB" dirty="0"/>
              <a:t>When employees are involved in goal setting even if the task is hard they are inclined to partake</a:t>
            </a:r>
          </a:p>
        </p:txBody>
      </p:sp>
      <p:sp>
        <p:nvSpPr>
          <p:cNvPr id="2" name="Title 1"/>
          <p:cNvSpPr>
            <a:spLocks noGrp="1"/>
          </p:cNvSpPr>
          <p:nvPr>
            <p:ph type="title"/>
          </p:nvPr>
        </p:nvSpPr>
        <p:spPr/>
        <p:txBody>
          <a:bodyPr/>
          <a:lstStyle/>
          <a:p>
            <a:r>
              <a:rPr lang="en-GB" dirty="0"/>
              <a:t>Goal setting theory</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85000" lnSpcReduction="10000"/>
          </a:bodyPr>
          <a:lstStyle/>
          <a:p>
            <a:r>
              <a:rPr lang="en-GB" dirty="0"/>
              <a:t>Cognitive approach</a:t>
            </a:r>
          </a:p>
          <a:p>
            <a:r>
              <a:rPr lang="en-GB" dirty="0"/>
              <a:t>Individual purposes direct his or her actions</a:t>
            </a:r>
          </a:p>
          <a:p>
            <a:r>
              <a:rPr lang="en-GB" u="sng" dirty="0"/>
              <a:t>Contrast:</a:t>
            </a:r>
          </a:p>
          <a:p>
            <a:r>
              <a:rPr lang="en-GB" dirty="0"/>
              <a:t>Ideology that reinforces conditions  of behaviour</a:t>
            </a:r>
          </a:p>
          <a:p>
            <a:r>
              <a:rPr lang="en-GB" dirty="0"/>
              <a:t>‘Reinforcement theorists see behaviour as being environmentally caused.’ (Robbins 1998:182), looks at what happens to a person when they take some action</a:t>
            </a:r>
          </a:p>
          <a:p>
            <a:pPr algn="r">
              <a:buNone/>
            </a:pPr>
            <a:r>
              <a:rPr lang="en-GB" dirty="0"/>
              <a:t>To be discussed</a:t>
            </a:r>
          </a:p>
          <a:p>
            <a:endParaRPr lang="en-GB" dirty="0"/>
          </a:p>
          <a:p>
            <a:endParaRPr lang="en-GB" dirty="0"/>
          </a:p>
        </p:txBody>
      </p:sp>
      <p:sp>
        <p:nvSpPr>
          <p:cNvPr id="2" name="Title 1"/>
          <p:cNvSpPr>
            <a:spLocks noGrp="1"/>
          </p:cNvSpPr>
          <p:nvPr>
            <p:ph type="title"/>
          </p:nvPr>
        </p:nvSpPr>
        <p:spPr/>
        <p:txBody>
          <a:bodyPr/>
          <a:lstStyle/>
          <a:p>
            <a:r>
              <a:rPr lang="en-GB" dirty="0"/>
              <a:t>Reinforcement theory</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20000"/>
          </a:bodyPr>
          <a:lstStyle/>
          <a:p>
            <a:r>
              <a:rPr lang="en-GB" dirty="0"/>
              <a:t>Employees make comparisons in their job input and outcomes relative to others, when see ratio are unequal say unfair pay between two members of staff doing the same job then = equity tension, (want to do something to correct it)</a:t>
            </a:r>
          </a:p>
          <a:p>
            <a:endParaRPr lang="en-GB" dirty="0"/>
          </a:p>
          <a:p>
            <a:endParaRPr lang="en-GB" dirty="0"/>
          </a:p>
          <a:p>
            <a:pPr algn="r">
              <a:buNone/>
            </a:pPr>
            <a:r>
              <a:rPr lang="en-GB" dirty="0"/>
              <a:t>To be discussed further</a:t>
            </a:r>
          </a:p>
          <a:p>
            <a:endParaRPr lang="en-GB" dirty="0"/>
          </a:p>
        </p:txBody>
      </p:sp>
      <p:sp>
        <p:nvSpPr>
          <p:cNvPr id="2" name="Title 1"/>
          <p:cNvSpPr>
            <a:spLocks noGrp="1"/>
          </p:cNvSpPr>
          <p:nvPr>
            <p:ph type="title"/>
          </p:nvPr>
        </p:nvSpPr>
        <p:spPr/>
        <p:txBody>
          <a:bodyPr/>
          <a:lstStyle/>
          <a:p>
            <a:r>
              <a:rPr lang="en-GB" dirty="0"/>
              <a:t>Equity theory</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20000"/>
          </a:bodyPr>
          <a:lstStyle/>
          <a:p>
            <a:pPr marL="514350" indent="-514350">
              <a:buNone/>
            </a:pPr>
            <a:r>
              <a:rPr lang="en-GB" dirty="0"/>
              <a:t>Four comparisons can be made:</a:t>
            </a:r>
          </a:p>
          <a:p>
            <a:pPr marL="514350" indent="-514350">
              <a:buFont typeface="+mj-lt"/>
              <a:buAutoNum type="arabicPeriod"/>
            </a:pPr>
            <a:r>
              <a:rPr lang="en-GB" b="1" dirty="0"/>
              <a:t>‘ self-inside</a:t>
            </a:r>
            <a:endParaRPr lang="en-GB" dirty="0"/>
          </a:p>
          <a:p>
            <a:pPr marL="514350" indent="-514350">
              <a:buFont typeface="+mj-lt"/>
              <a:buAutoNum type="arabicPeriod"/>
            </a:pPr>
            <a:r>
              <a:rPr lang="en-GB" b="1" dirty="0"/>
              <a:t>Self-outside</a:t>
            </a:r>
            <a:endParaRPr lang="en-GB" dirty="0"/>
          </a:p>
          <a:p>
            <a:pPr marL="514350" indent="-514350">
              <a:buFont typeface="+mj-lt"/>
              <a:buAutoNum type="arabicPeriod"/>
            </a:pPr>
            <a:r>
              <a:rPr lang="en-GB" b="1" dirty="0"/>
              <a:t>Other-inside</a:t>
            </a:r>
            <a:endParaRPr lang="en-GB" dirty="0"/>
          </a:p>
          <a:p>
            <a:pPr marL="514350" indent="-514350">
              <a:buFont typeface="+mj-lt"/>
              <a:buAutoNum type="arabicPeriod"/>
            </a:pPr>
            <a:r>
              <a:rPr lang="en-GB" b="1" dirty="0"/>
              <a:t>Other-outside</a:t>
            </a:r>
          </a:p>
          <a:p>
            <a:pPr marL="514350" indent="-514350">
              <a:buFont typeface="+mj-lt"/>
              <a:buAutoNum type="arabicPeriod"/>
            </a:pPr>
            <a:endParaRPr lang="en-GB" b="1" dirty="0"/>
          </a:p>
          <a:p>
            <a:pPr marL="514350" indent="-514350">
              <a:buFont typeface="+mj-lt"/>
              <a:buAutoNum type="arabicPeriod"/>
            </a:pPr>
            <a:endParaRPr lang="en-GB" b="1" dirty="0"/>
          </a:p>
          <a:p>
            <a:pPr marL="514350" indent="-514350" algn="r">
              <a:buNone/>
            </a:pPr>
            <a:r>
              <a:rPr lang="en-GB" dirty="0"/>
              <a:t>To be explained</a:t>
            </a:r>
          </a:p>
        </p:txBody>
      </p:sp>
      <p:sp>
        <p:nvSpPr>
          <p:cNvPr id="2" name="Title 1"/>
          <p:cNvSpPr>
            <a:spLocks noGrp="1"/>
          </p:cNvSpPr>
          <p:nvPr>
            <p:ph type="title"/>
          </p:nvPr>
        </p:nvSpPr>
        <p:spPr/>
        <p:txBody>
          <a:bodyPr/>
          <a:lstStyle/>
          <a:p>
            <a:r>
              <a:rPr lang="en-GB" dirty="0"/>
              <a:t>More on equity theory</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85000" lnSpcReduction="20000"/>
          </a:bodyPr>
          <a:lstStyle/>
          <a:p>
            <a:pPr>
              <a:buNone/>
            </a:pPr>
            <a:r>
              <a:rPr lang="en-GB" dirty="0"/>
              <a:t>Based on the equity theory when there is an inequity the employee makes one of six choices:</a:t>
            </a:r>
          </a:p>
          <a:p>
            <a:pPr marL="514350" indent="-514350">
              <a:buFont typeface="+mj-lt"/>
              <a:buAutoNum type="arabicPeriod"/>
            </a:pPr>
            <a:r>
              <a:rPr lang="en-GB" dirty="0"/>
              <a:t>‘change their inputs </a:t>
            </a:r>
          </a:p>
          <a:p>
            <a:pPr marL="514350" indent="-514350">
              <a:buFont typeface="+mj-lt"/>
              <a:buAutoNum type="arabicPeriod"/>
            </a:pPr>
            <a:r>
              <a:rPr lang="en-GB" dirty="0"/>
              <a:t>Change their outcomes </a:t>
            </a:r>
          </a:p>
          <a:p>
            <a:pPr marL="514350" indent="-514350">
              <a:buFont typeface="+mj-lt"/>
              <a:buAutoNum type="arabicPeriod"/>
            </a:pPr>
            <a:r>
              <a:rPr lang="en-GB" dirty="0"/>
              <a:t>Distort perceptions of self </a:t>
            </a:r>
          </a:p>
          <a:p>
            <a:pPr marL="514350" indent="-514350">
              <a:buFont typeface="+mj-lt"/>
              <a:buAutoNum type="arabicPeriod"/>
            </a:pPr>
            <a:r>
              <a:rPr lang="en-GB" dirty="0"/>
              <a:t>Distort perceptions of others</a:t>
            </a:r>
          </a:p>
          <a:p>
            <a:pPr marL="514350" indent="-514350">
              <a:buFont typeface="+mj-lt"/>
              <a:buAutoNum type="arabicPeriod"/>
            </a:pPr>
            <a:r>
              <a:rPr lang="en-GB" dirty="0"/>
              <a:t>Choose a different referent</a:t>
            </a:r>
          </a:p>
          <a:p>
            <a:pPr marL="514350" indent="-514350">
              <a:buFont typeface="+mj-lt"/>
              <a:buAutoNum type="arabicPeriod"/>
            </a:pPr>
            <a:r>
              <a:rPr lang="en-GB" dirty="0"/>
              <a:t>Leave the field </a:t>
            </a:r>
          </a:p>
          <a:p>
            <a:pPr marL="514350" indent="-514350" algn="r">
              <a:buNone/>
            </a:pPr>
            <a:r>
              <a:rPr lang="en-GB" dirty="0"/>
              <a:t>To be discussed</a:t>
            </a:r>
          </a:p>
        </p:txBody>
      </p:sp>
      <p:sp>
        <p:nvSpPr>
          <p:cNvPr id="2" name="Title 1"/>
          <p:cNvSpPr>
            <a:spLocks noGrp="1"/>
          </p:cNvSpPr>
          <p:nvPr>
            <p:ph type="title"/>
          </p:nvPr>
        </p:nvSpPr>
        <p:spPr/>
        <p:txBody>
          <a:bodyPr>
            <a:normAutofit fontScale="90000"/>
          </a:bodyPr>
          <a:lstStyle/>
          <a:p>
            <a:r>
              <a:rPr lang="en-GB" dirty="0"/>
              <a:t>Further work on the equity theory</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r>
              <a:rPr lang="en-GB" dirty="0"/>
              <a:t>Equity theory is the study of individuals and the rewards they receive for their efforts and how it compares to others</a:t>
            </a:r>
          </a:p>
          <a:p>
            <a:endParaRPr lang="en-GB" dirty="0"/>
          </a:p>
          <a:p>
            <a:r>
              <a:rPr lang="en-GB" dirty="0"/>
              <a:t>Note: not all people are equity sensitive (about fairness and perceived fairness)</a:t>
            </a:r>
          </a:p>
          <a:p>
            <a:endParaRPr lang="en-GB" dirty="0"/>
          </a:p>
          <a:p>
            <a:pPr algn="r">
              <a:buNone/>
            </a:pPr>
            <a:r>
              <a:rPr lang="en-GB" dirty="0"/>
              <a:t>To be discussed</a:t>
            </a:r>
          </a:p>
          <a:p>
            <a:endParaRPr lang="en-GB" dirty="0"/>
          </a:p>
        </p:txBody>
      </p:sp>
      <p:sp>
        <p:nvSpPr>
          <p:cNvPr id="2" name="Title 1"/>
          <p:cNvSpPr>
            <a:spLocks noGrp="1"/>
          </p:cNvSpPr>
          <p:nvPr>
            <p:ph type="title"/>
          </p:nvPr>
        </p:nvSpPr>
        <p:spPr>
          <a:xfrm>
            <a:off x="467544" y="404664"/>
            <a:ext cx="8229600" cy="1143000"/>
          </a:xfrm>
        </p:spPr>
        <p:txBody>
          <a:bodyPr>
            <a:normAutofit/>
          </a:bodyPr>
          <a:lstStyle/>
          <a:p>
            <a:r>
              <a:rPr lang="en-GB" dirty="0"/>
              <a:t>Criticisms with the equity theory</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Vroom’s expectancy theory – ‘The strength of a tendency to act in a certain way depends on the strength of an expectation that the act will be followed by a given outcome and on the attractiveness of that outcome to the individual’</a:t>
            </a:r>
          </a:p>
          <a:p>
            <a:pPr algn="r">
              <a:buNone/>
            </a:pPr>
            <a:r>
              <a:rPr lang="en-GB" dirty="0"/>
              <a:t> (Robbins 1998:187)</a:t>
            </a:r>
          </a:p>
          <a:p>
            <a:endParaRPr lang="en-GB" dirty="0"/>
          </a:p>
        </p:txBody>
      </p:sp>
      <p:sp>
        <p:nvSpPr>
          <p:cNvPr id="2" name="Title 1"/>
          <p:cNvSpPr>
            <a:spLocks noGrp="1"/>
          </p:cNvSpPr>
          <p:nvPr>
            <p:ph type="title"/>
          </p:nvPr>
        </p:nvSpPr>
        <p:spPr/>
        <p:txBody>
          <a:bodyPr/>
          <a:lstStyle/>
          <a:p>
            <a:r>
              <a:rPr lang="en-GB" dirty="0"/>
              <a:t>Expectancy theory</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a:bodyPr>
          <a:lstStyle/>
          <a:p>
            <a:pPr>
              <a:buNone/>
            </a:pPr>
            <a:r>
              <a:rPr lang="en-GB" dirty="0"/>
              <a:t>Focuses on three relationships:</a:t>
            </a:r>
          </a:p>
          <a:p>
            <a:pPr marL="514350" indent="-514350">
              <a:buFont typeface="+mj-lt"/>
              <a:buAutoNum type="arabicPeriod"/>
            </a:pPr>
            <a:r>
              <a:rPr lang="en-GB" dirty="0"/>
              <a:t>‘</a:t>
            </a:r>
            <a:r>
              <a:rPr lang="en-GB" b="1" dirty="0"/>
              <a:t>Effort-performance relationship</a:t>
            </a:r>
            <a:endParaRPr lang="en-GB" dirty="0"/>
          </a:p>
          <a:p>
            <a:pPr marL="514350" indent="-514350">
              <a:buFont typeface="+mj-lt"/>
              <a:buAutoNum type="arabicPeriod"/>
            </a:pPr>
            <a:r>
              <a:rPr lang="en-GB" b="1" dirty="0"/>
              <a:t>Performance-reward relationship</a:t>
            </a:r>
            <a:r>
              <a:rPr lang="en-GB" dirty="0"/>
              <a:t> </a:t>
            </a:r>
          </a:p>
          <a:p>
            <a:pPr marL="514350" indent="-514350">
              <a:buFont typeface="+mj-lt"/>
              <a:buAutoNum type="arabicPeriod"/>
            </a:pPr>
            <a:r>
              <a:rPr lang="en-GB" b="1" dirty="0"/>
              <a:t>Rewards-personal goals relationship</a:t>
            </a:r>
            <a:endParaRPr lang="en-GB" dirty="0"/>
          </a:p>
          <a:p>
            <a:pPr marL="514350" indent="-514350">
              <a:buNone/>
            </a:pPr>
            <a:r>
              <a:rPr lang="en-GB" dirty="0"/>
              <a:t>                                                 </a:t>
            </a:r>
          </a:p>
          <a:p>
            <a:pPr marL="514350" indent="-514350">
              <a:buNone/>
            </a:pPr>
            <a:r>
              <a:rPr lang="en-GB" dirty="0"/>
              <a:t>                                                       </a:t>
            </a:r>
          </a:p>
          <a:p>
            <a:pPr marL="514350" indent="-514350">
              <a:buNone/>
            </a:pPr>
            <a:r>
              <a:rPr lang="en-GB" dirty="0"/>
              <a:t>                                                To be discussed</a:t>
            </a:r>
          </a:p>
        </p:txBody>
      </p:sp>
      <p:sp>
        <p:nvSpPr>
          <p:cNvPr id="2" name="Title 1"/>
          <p:cNvSpPr>
            <a:spLocks noGrp="1"/>
          </p:cNvSpPr>
          <p:nvPr>
            <p:ph type="title"/>
          </p:nvPr>
        </p:nvSpPr>
        <p:spPr/>
        <p:txBody>
          <a:bodyPr/>
          <a:lstStyle/>
          <a:p>
            <a:r>
              <a:rPr lang="en-GB" dirty="0"/>
              <a:t>More on the expectancy theory</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r>
              <a:rPr lang="en-GB" dirty="0"/>
              <a:t>If I give maximise effort will it be recognised in my performance appraisal?</a:t>
            </a:r>
          </a:p>
          <a:p>
            <a:r>
              <a:rPr lang="en-GB" dirty="0"/>
              <a:t>Answer: likely no, perhaps the boss doesn’t like you, don’t just judge on performance, look at other factors i.e. loyalty</a:t>
            </a:r>
          </a:p>
          <a:p>
            <a:r>
              <a:rPr lang="en-GB" dirty="0"/>
              <a:t>Not everyone is motivated the same, people want different things?</a:t>
            </a:r>
          </a:p>
          <a:p>
            <a:endParaRPr lang="en-GB" dirty="0"/>
          </a:p>
        </p:txBody>
      </p:sp>
      <p:sp>
        <p:nvSpPr>
          <p:cNvPr id="2" name="Title 1"/>
          <p:cNvSpPr>
            <a:spLocks noGrp="1"/>
          </p:cNvSpPr>
          <p:nvPr>
            <p:ph type="title"/>
          </p:nvPr>
        </p:nvSpPr>
        <p:spPr/>
        <p:txBody>
          <a:bodyPr/>
          <a:lstStyle/>
          <a:p>
            <a:r>
              <a:rPr lang="en-GB" dirty="0"/>
              <a:t>Additional points</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10000"/>
          </a:bodyPr>
          <a:lstStyle/>
          <a:p>
            <a:r>
              <a:rPr lang="en-GB" dirty="0"/>
              <a:t>BPP Learning Media (2010) Organisation and Behaviour. London: BPP Learning Media Ltd.</a:t>
            </a:r>
          </a:p>
          <a:p>
            <a:r>
              <a:rPr lang="en-GB" dirty="0"/>
              <a:t>Lenrosen4. (Undated) Maslow’s Hierarchy of Needs. </a:t>
            </a:r>
            <a:r>
              <a:rPr lang="en-GB" u="sng" dirty="0"/>
              <a:t>21stcentech.com.</a:t>
            </a:r>
            <a:r>
              <a:rPr lang="en-GB" dirty="0"/>
              <a:t>  [online] Available from: </a:t>
            </a:r>
            <a:r>
              <a:rPr lang="en-GB" dirty="0">
                <a:hlinkClick r:id="rId2"/>
              </a:rPr>
              <a:t>http://www.21stcentech.com/transportation-part-6-the-21st-century-and-the-automobile-what-will-we-use-to-make-them/</a:t>
            </a:r>
            <a:r>
              <a:rPr lang="en-GB" dirty="0"/>
              <a:t> [accessed 20/02/2014].</a:t>
            </a:r>
          </a:p>
          <a:p>
            <a:r>
              <a:rPr lang="en-GB" dirty="0"/>
              <a:t>Robbins, S. (1998) Organizational </a:t>
            </a:r>
            <a:r>
              <a:rPr lang="en-GB" dirty="0" err="1"/>
              <a:t>Behavior</a:t>
            </a:r>
            <a:r>
              <a:rPr lang="en-GB" dirty="0"/>
              <a:t>, New Jersey: Prentice Hall.</a:t>
            </a:r>
            <a:endParaRPr lang="en-US" dirty="0"/>
          </a:p>
          <a:p>
            <a:endParaRPr lang="en-GB" dirty="0"/>
          </a:p>
          <a:p>
            <a:endParaRPr lang="en-US" dirty="0"/>
          </a:p>
        </p:txBody>
      </p:sp>
      <p:sp>
        <p:nvSpPr>
          <p:cNvPr id="3" name="Title 2"/>
          <p:cNvSpPr>
            <a:spLocks noGrp="1"/>
          </p:cNvSpPr>
          <p:nvPr>
            <p:ph type="title"/>
          </p:nvPr>
        </p:nvSpPr>
        <p:spPr/>
        <p:txBody>
          <a:bodyPr/>
          <a:lstStyle/>
          <a:p>
            <a:r>
              <a:rPr lang="en-GB" dirty="0"/>
              <a:t>Reference list</a:t>
            </a:r>
            <a:endParaRPr lang="en-US" dirty="0"/>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TotalTime>
  <Words>1225</Words>
  <Application>Microsoft Office PowerPoint</Application>
  <PresentationFormat>On-screen Show (4:3)</PresentationFormat>
  <Paragraphs>176</Paragraphs>
  <Slides>31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31</vt:i4>
      </vt:variant>
    </vt:vector>
  </HeadingPairs>
  <TitlesOfParts>
    <vt:vector size="35" baseType="lpstr">
      <vt:lpstr>Arial</vt:lpstr>
      <vt:lpstr>Calibri</vt:lpstr>
      <vt:lpstr>Myriad Pro</vt:lpstr>
      <vt:lpstr>20140311PresentationUWTSDTemplate</vt:lpstr>
      <vt:lpstr>LCBB4002: Community Engagement  Session 2 </vt:lpstr>
      <vt:lpstr>Operations Management Week 2</vt:lpstr>
      <vt:lpstr>Motivational theories</vt:lpstr>
      <vt:lpstr>Defining motivation</vt:lpstr>
      <vt:lpstr>Key theorists</vt:lpstr>
      <vt:lpstr>Maslow’s Hierarchy of Needs</vt:lpstr>
      <vt:lpstr>Maslow’s Hierarchy of Needs</vt:lpstr>
      <vt:lpstr>Task 1-Working in two’s</vt:lpstr>
      <vt:lpstr>Task 2-Working individually</vt:lpstr>
      <vt:lpstr>McGregor’s Theory X &amp; Theory Y</vt:lpstr>
      <vt:lpstr>Hertzberg motivation hygiene theory</vt:lpstr>
      <vt:lpstr>According to Herzberg’s motivation-hygiene theory</vt:lpstr>
      <vt:lpstr>Hertzberg’s theory on motivation</vt:lpstr>
      <vt:lpstr>More on Hertzberg</vt:lpstr>
      <vt:lpstr>Task 3-Working individually</vt:lpstr>
      <vt:lpstr>Criticisms of Hertzberg’s theory</vt:lpstr>
      <vt:lpstr>McClelland’s Theory of Needs</vt:lpstr>
      <vt:lpstr>(1) Need for achievement</vt:lpstr>
      <vt:lpstr>(2) Need for power</vt:lpstr>
      <vt:lpstr>(3) Need for affiliation</vt:lpstr>
      <vt:lpstr>Cognitive evaluation theory</vt:lpstr>
      <vt:lpstr>Goal setting theory</vt:lpstr>
      <vt:lpstr>Reinforcement theory</vt:lpstr>
      <vt:lpstr>Equity theory</vt:lpstr>
      <vt:lpstr>More on equity theory</vt:lpstr>
      <vt:lpstr>Further work on the equity theory</vt:lpstr>
      <vt:lpstr>Criticisms with the equity theory</vt:lpstr>
      <vt:lpstr>Expectancy theory</vt:lpstr>
      <vt:lpstr>More on the expectancy theory</vt:lpstr>
      <vt:lpstr>Additional points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Dale Clarke</cp:lastModifiedBy>
  <cp:revision>155</cp:revision>
  <dcterms:created xsi:type="dcterms:W3CDTF">2015-04-14T15:21:00Z</dcterms:created>
  <dcterms:modified xsi:type="dcterms:W3CDTF">2020-10-05T00:07:37Z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y fmtid="{D5CDD505-2E9C-101B-9397-08002B2CF9AE}" pid="3" name="KSOProductBuildVer">
    <vt:lpwstr>1033-11.2.0.9396</vt:lpwstr>
  </property>
</Properties>
</file>