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png&amp;ehk=T3nH5VnSmlEYUyyfc7WILg&amp;r=0&amp;pid=OfficeInsert" ContentType="image/png"/>
  <Default Extension="jpg&amp;ehk=8FpYkfOg160MUCT4I4y4Pw&amp;r=0&amp;pid=OfficeInsert" ContentType="image/jpe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3" r:id="rId4"/>
    <p:sldId id="274" r:id="rId5"/>
    <p:sldId id="258" r:id="rId6"/>
    <p:sldId id="264" r:id="rId7"/>
    <p:sldId id="265" r:id="rId8"/>
    <p:sldId id="262" r:id="rId9"/>
    <p:sldId id="266" r:id="rId10"/>
    <p:sldId id="267" r:id="rId11"/>
    <p:sldId id="268" r:id="rId12"/>
    <p:sldId id="269" r:id="rId13"/>
    <p:sldId id="270" r:id="rId14"/>
    <p:sldId id="271" r:id="rId15"/>
    <p:sldId id="272" r:id="rId16"/>
    <p:sldId id="260" r:id="rId17"/>
    <p:sldId id="276" r:id="rId18"/>
    <p:sldId id="277" r:id="rId19"/>
    <p:sldId id="278" r:id="rId20"/>
    <p:sldId id="261"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Nicholas" userId="5739989e817084f7" providerId="LiveId" clId="{D39C9CA9-4EEF-453B-A8AA-EAC928952F2D}"/>
    <pc:docChg chg="custSel modSld">
      <pc:chgData name="Jane Nicholas" userId="5739989e817084f7" providerId="LiveId" clId="{D39C9CA9-4EEF-453B-A8AA-EAC928952F2D}" dt="2018-05-17T19:48:48.608" v="44" actId="20577"/>
      <pc:docMkLst>
        <pc:docMk/>
      </pc:docMkLst>
      <pc:sldChg chg="modSp">
        <pc:chgData name="Jane Nicholas" userId="5739989e817084f7" providerId="LiveId" clId="{D39C9CA9-4EEF-453B-A8AA-EAC928952F2D}" dt="2018-05-17T19:48:48.608" v="44" actId="20577"/>
        <pc:sldMkLst>
          <pc:docMk/>
          <pc:sldMk cId="2557762544" sldId="268"/>
        </pc:sldMkLst>
        <pc:spChg chg="mod">
          <ac:chgData name="Jane Nicholas" userId="5739989e817084f7" providerId="LiveId" clId="{D39C9CA9-4EEF-453B-A8AA-EAC928952F2D}" dt="2018-05-17T19:48:48.608" v="44" actId="20577"/>
          <ac:spMkLst>
            <pc:docMk/>
            <pc:sldMk cId="2557762544" sldId="268"/>
            <ac:spMk id="3" creationId="{00000000-0000-0000-0000-000000000000}"/>
          </ac:spMkLst>
        </pc:spChg>
      </pc:sldChg>
      <pc:sldChg chg="modSp">
        <pc:chgData name="Jane Nicholas" userId="5739989e817084f7" providerId="LiveId" clId="{D39C9CA9-4EEF-453B-A8AA-EAC928952F2D}" dt="2018-05-15T09:11:02.391" v="3" actId="20577"/>
        <pc:sldMkLst>
          <pc:docMk/>
          <pc:sldMk cId="615015765" sldId="271"/>
        </pc:sldMkLst>
        <pc:spChg chg="mod">
          <ac:chgData name="Jane Nicholas" userId="5739989e817084f7" providerId="LiveId" clId="{D39C9CA9-4EEF-453B-A8AA-EAC928952F2D}" dt="2018-05-15T09:11:02.391" v="3" actId="20577"/>
          <ac:spMkLst>
            <pc:docMk/>
            <pc:sldMk cId="615015765" sldId="271"/>
            <ac:spMk id="3" creationId="{00000000-0000-0000-0000-000000000000}"/>
          </ac:spMkLst>
        </pc:spChg>
      </pc:sldChg>
      <pc:sldChg chg="modSp">
        <pc:chgData name="Jane Nicholas" userId="5739989e817084f7" providerId="LiveId" clId="{D39C9CA9-4EEF-453B-A8AA-EAC928952F2D}" dt="2018-05-15T09:11:13.069" v="4" actId="20577"/>
        <pc:sldMkLst>
          <pc:docMk/>
          <pc:sldMk cId="2093869436" sldId="272"/>
        </pc:sldMkLst>
        <pc:spChg chg="mod">
          <ac:chgData name="Jane Nicholas" userId="5739989e817084f7" providerId="LiveId" clId="{D39C9CA9-4EEF-453B-A8AA-EAC928952F2D}" dt="2018-05-15T09:11:13.069" v="4" actId="20577"/>
          <ac:spMkLst>
            <pc:docMk/>
            <pc:sldMk cId="2093869436" sldId="272"/>
            <ac:spMk id="3" creationId="{00000000-0000-0000-0000-000000000000}"/>
          </ac:spMkLst>
        </pc:spChg>
      </pc:sldChg>
      <pc:sldChg chg="modSp">
        <pc:chgData name="Jane Nicholas" userId="5739989e817084f7" providerId="LiveId" clId="{D39C9CA9-4EEF-453B-A8AA-EAC928952F2D}" dt="2018-05-15T09:20:09.345" v="35" actId="20577"/>
        <pc:sldMkLst>
          <pc:docMk/>
          <pc:sldMk cId="3059891466" sldId="276"/>
        </pc:sldMkLst>
        <pc:spChg chg="mod">
          <ac:chgData name="Jane Nicholas" userId="5739989e817084f7" providerId="LiveId" clId="{D39C9CA9-4EEF-453B-A8AA-EAC928952F2D}" dt="2018-05-15T09:20:09.345" v="35" actId="20577"/>
          <ac:spMkLst>
            <pc:docMk/>
            <pc:sldMk cId="3059891466" sldId="276"/>
            <ac:spMk id="3" creationId="{00000000-0000-0000-0000-000000000000}"/>
          </ac:spMkLst>
        </pc:spChg>
      </pc:sldChg>
      <pc:sldChg chg="modSp">
        <pc:chgData name="Jane Nicholas" userId="5739989e817084f7" providerId="LiveId" clId="{D39C9CA9-4EEF-453B-A8AA-EAC928952F2D}" dt="2018-05-17T19:46:46.108" v="42" actId="20577"/>
        <pc:sldMkLst>
          <pc:docMk/>
          <pc:sldMk cId="3809835194" sldId="278"/>
        </pc:sldMkLst>
        <pc:spChg chg="mod">
          <ac:chgData name="Jane Nicholas" userId="5739989e817084f7" providerId="LiveId" clId="{D39C9CA9-4EEF-453B-A8AA-EAC928952F2D}" dt="2018-05-17T19:46:46.108" v="42" actId="20577"/>
          <ac:spMkLst>
            <pc:docMk/>
            <pc:sldMk cId="3809835194" sldId="278"/>
            <ac:spMk id="3" creationId="{00000000-0000-0000-0000-000000000000}"/>
          </ac:spMkLst>
        </pc:spChg>
      </pc:sldChg>
    </pc:docChg>
  </pc:docChgLst>
  <pc:docChgLst>
    <pc:chgData name="Jane Nicholas" userId="5739989e817084f7" providerId="LiveId" clId="{8E0911F2-15E8-4818-8674-5237BC1AAC24}"/>
    <pc:docChg chg="modSld">
      <pc:chgData name="Jane Nicholas" userId="5739989e817084f7" providerId="LiveId" clId="{8E0911F2-15E8-4818-8674-5237BC1AAC24}" dt="2018-05-05T08:00:53.332" v="11" actId="5793"/>
      <pc:docMkLst>
        <pc:docMk/>
      </pc:docMkLst>
      <pc:sldChg chg="modSp">
        <pc:chgData name="Jane Nicholas" userId="5739989e817084f7" providerId="LiveId" clId="{8E0911F2-15E8-4818-8674-5237BC1AAC24}" dt="2018-05-05T08:00:53.332" v="11" actId="5793"/>
        <pc:sldMkLst>
          <pc:docMk/>
          <pc:sldMk cId="3809835194" sldId="278"/>
        </pc:sldMkLst>
        <pc:spChg chg="mod">
          <ac:chgData name="Jane Nicholas" userId="5739989e817084f7" providerId="LiveId" clId="{8E0911F2-15E8-4818-8674-5237BC1AAC24}" dt="2018-05-05T08:00:42.538" v="1" actId="20577"/>
          <ac:spMkLst>
            <pc:docMk/>
            <pc:sldMk cId="3809835194" sldId="278"/>
            <ac:spMk id="2" creationId="{00000000-0000-0000-0000-000000000000}"/>
          </ac:spMkLst>
        </pc:spChg>
        <pc:spChg chg="mod">
          <ac:chgData name="Jane Nicholas" userId="5739989e817084f7" providerId="LiveId" clId="{8E0911F2-15E8-4818-8674-5237BC1AAC24}" dt="2018-05-05T08:00:53.332" v="11" actId="5793"/>
          <ac:spMkLst>
            <pc:docMk/>
            <pc:sldMk cId="3809835194" sldId="278"/>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5/18/2018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google.co.uk/url?sa=i&amp;rct=j&amp;q=&amp;esrc=s&amp;source=images&amp;cd=&amp;cad=rja&amp;uact=8&amp;ved=0ahUKEwjhkJy20LLTAhWKwBQKHdu4D2sQjRwIBw&amp;url=http://mystudentevents.com/events/uwtsd-carmarthen-open-days/&amp;psig=AFQjCNE3rHs36Y7bIMtI-e4rgdVkvhOYaA&amp;ust=1492763726426074"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amp;ehk=8FpYkfOg160MUCT4I4y4Pw&amp;r=0&amp;pid=OfficeInsert"/><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tate.org.uk/art/artworks/blake-age-teaching-youth-n05183"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en.wikipedia.org/wiki/Tate_Britai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amp;ehk=T3nH5VnSmlEYUyyfc7WILg&amp;r=0&amp;pid=OfficeInsert"/><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youtu.be/roKJbwCLNB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YtetWmAenk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curee.co.uk/resources/publications/national-framework-mentoring-and-coach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dx.doi.org/10.1787/9789264086487-en" TargetMode="External"/><Relationship Id="rId2" Type="http://schemas.openxmlformats.org/officeDocument/2006/relationships/hyperlink" Target="https://en.wikipedia.org/wiki/Self-efficacy:_the_exercise_of_contro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learning.gov.wales/resources/browse-all/coaching-and-mentoring/?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descr="Image result for uwtsd logo">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074745" y="2610819"/>
            <a:ext cx="4153750" cy="163034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2" y="0"/>
            <a:ext cx="6111243"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2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noAutofit/>
          </a:bodyPr>
          <a:lstStyle/>
          <a:p>
            <a:endParaRPr lang="en-US" dirty="0"/>
          </a:p>
        </p:txBody>
      </p:sp>
      <p:sp>
        <p:nvSpPr>
          <p:cNvPr id="3" name="Subtitle 2"/>
          <p:cNvSpPr>
            <a:spLocks noGrp="1"/>
          </p:cNvSpPr>
          <p:nvPr>
            <p:ph type="subTitle" idx="1"/>
          </p:nvPr>
        </p:nvSpPr>
        <p:spPr>
          <a:xfrm>
            <a:off x="540279" y="5189400"/>
            <a:ext cx="5280460" cy="544260"/>
          </a:xfrm>
        </p:spPr>
        <p:txBody>
          <a:bodyPr anchor="ctr">
            <a:normAutofit/>
          </a:bodyPr>
          <a:lstStyle/>
          <a:p>
            <a:pPr>
              <a:lnSpc>
                <a:spcPct val="80000"/>
              </a:lnSpc>
            </a:pPr>
            <a:r>
              <a:rPr lang="en-GB" sz="1200" dirty="0">
                <a:solidFill>
                  <a:srgbClr val="FEFFFF"/>
                </a:solidFill>
              </a:rPr>
              <a:t>Session 4</a:t>
            </a:r>
          </a:p>
          <a:p>
            <a:pPr>
              <a:lnSpc>
                <a:spcPct val="80000"/>
              </a:lnSpc>
            </a:pPr>
            <a:r>
              <a:rPr lang="en-GB" sz="1200" dirty="0">
                <a:solidFill>
                  <a:srgbClr val="FEFFFF"/>
                </a:solidFill>
              </a:rPr>
              <a:t>Jane Nicholas</a:t>
            </a:r>
          </a:p>
        </p:txBody>
      </p:sp>
      <p:sp>
        <p:nvSpPr>
          <p:cNvPr id="6" name="Title 1"/>
          <p:cNvSpPr>
            <a:spLocks noGrp="1"/>
          </p:cNvSpPr>
          <p:nvPr>
            <p:ph type="ctrTitle"/>
          </p:nvPr>
        </p:nvSpPr>
        <p:spPr>
          <a:xfrm>
            <a:off x="540279" y="967417"/>
            <a:ext cx="5280460" cy="3943250"/>
          </a:xfrm>
        </p:spPr>
        <p:txBody>
          <a:bodyPr>
            <a:normAutofit/>
          </a:bodyPr>
          <a:lstStyle/>
          <a:p>
            <a:r>
              <a:rPr lang="en-GB" sz="4000" dirty="0">
                <a:solidFill>
                  <a:srgbClr val="FEFFFF"/>
                </a:solidFill>
              </a:rPr>
              <a:t>Mentoring and Coaching in Educational and Professional Contexts</a:t>
            </a:r>
          </a:p>
        </p:txBody>
      </p:sp>
    </p:spTree>
    <p:extLst>
      <p:ext uri="{BB962C8B-B14F-4D97-AF65-F5344CB8AC3E}">
        <p14:creationId xmlns:p14="http://schemas.microsoft.com/office/powerpoint/2010/main" val="420678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8631452" y="2623481"/>
            <a:ext cx="2873159" cy="2750023"/>
          </a:xfrm>
          <a:prstGeom prst="rect">
            <a:avLst/>
          </a:prstGeom>
        </p:spPr>
      </p:pic>
      <p:sp>
        <p:nvSpPr>
          <p:cNvPr id="2" name="Title 1"/>
          <p:cNvSpPr>
            <a:spLocks noGrp="1"/>
          </p:cNvSpPr>
          <p:nvPr>
            <p:ph type="title"/>
          </p:nvPr>
        </p:nvSpPr>
        <p:spPr>
          <a:xfrm>
            <a:off x="2592925" y="624110"/>
            <a:ext cx="8911687" cy="1280890"/>
          </a:xfrm>
        </p:spPr>
        <p:txBody>
          <a:bodyPr>
            <a:normAutofit/>
          </a:bodyPr>
          <a:lstStyle/>
          <a:p>
            <a:r>
              <a:rPr lang="en-GB" dirty="0"/>
              <a:t>Session content</a:t>
            </a:r>
          </a:p>
        </p:txBody>
      </p:sp>
      <p:sp>
        <p:nvSpPr>
          <p:cNvPr id="3" name="Content Placeholder 2"/>
          <p:cNvSpPr>
            <a:spLocks noGrp="1"/>
          </p:cNvSpPr>
          <p:nvPr>
            <p:ph idx="1"/>
          </p:nvPr>
        </p:nvSpPr>
        <p:spPr>
          <a:xfrm>
            <a:off x="2589212" y="2125362"/>
            <a:ext cx="5835121" cy="3785860"/>
          </a:xfrm>
        </p:spPr>
        <p:txBody>
          <a:bodyPr>
            <a:normAutofit/>
          </a:bodyPr>
          <a:lstStyle/>
          <a:p>
            <a:r>
              <a:rPr lang="en-GB" dirty="0"/>
              <a:t>Introductions</a:t>
            </a:r>
          </a:p>
          <a:p>
            <a:r>
              <a:rPr lang="en-GB" dirty="0"/>
              <a:t>Overview of the history of mentoring and coaching</a:t>
            </a:r>
          </a:p>
          <a:p>
            <a:r>
              <a:rPr lang="en-GB" dirty="0"/>
              <a:t>Theories of Learning – a brief exploration</a:t>
            </a:r>
          </a:p>
          <a:p>
            <a:r>
              <a:rPr lang="en-GB" dirty="0"/>
              <a:t>The National Framework</a:t>
            </a:r>
          </a:p>
          <a:p>
            <a:r>
              <a:rPr lang="en-GB" dirty="0"/>
              <a:t>Article critique – preparation</a:t>
            </a:r>
          </a:p>
          <a:p>
            <a:pPr marL="0" indent="0">
              <a:buNone/>
            </a:pPr>
            <a:endParaRPr lang="en-GB" dirty="0"/>
          </a:p>
          <a:p>
            <a:endParaRPr lang="en-GB" dirty="0"/>
          </a:p>
          <a:p>
            <a:pPr marL="0" indent="0">
              <a:buNone/>
            </a:pPr>
            <a:r>
              <a:rPr lang="en-GB" dirty="0"/>
              <a:t>Mahatma Ghandi: </a:t>
            </a:r>
            <a:r>
              <a:rPr lang="en-GB" i="1" dirty="0"/>
              <a:t>‘Real education consists of drawing the best out of yourself.’</a:t>
            </a:r>
          </a:p>
        </p:txBody>
      </p:sp>
    </p:spTree>
    <p:extLst>
      <p:ext uri="{BB962C8B-B14F-4D97-AF65-F5344CB8AC3E}">
        <p14:creationId xmlns:p14="http://schemas.microsoft.com/office/powerpoint/2010/main" val="3050458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1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ln>
            <a:noFill/>
          </a:ln>
          <a:effectLst/>
        </p:spPr>
      </p:sp>
      <p:grpSp>
        <p:nvGrpSpPr>
          <p:cNvPr id="50" name="Group 14"/>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6" name="Freeform 11"/>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 name="Freeform 12"/>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8" name="Freeform 13"/>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9" name="Freeform 14"/>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0" name="Freeform 15"/>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 name="Freeform 17"/>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3" name="Freeform 18"/>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4" name="Freeform 19"/>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5" name="Freeform 20"/>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6" name="Freeform 21"/>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7" name="Freeform 22"/>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2" name="Group 28"/>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30" name="Freeform 27"/>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1" name="Freeform 28"/>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2" name="Freeform 29"/>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3" name="Freeform 30"/>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4" name="Freeform 31"/>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5" name="Freeform 32"/>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6" name="Freeform 33"/>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7" name="Freeform 34"/>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 name="Freeform 35"/>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9" name="Freeform 36"/>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0" name="Freeform 37"/>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1" name="Freeform 38"/>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3" name="Rectangle 4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4"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7" name="Rectangle 4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1" name="Freeform 1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7"/>
          <p:cNvPicPr>
            <a:picLocks noGrp="1" noChangeAspect="1"/>
          </p:cNvPicPr>
          <p:nvPr>
            <p:ph sz="half" idx="2"/>
          </p:nvPr>
        </p:nvPicPr>
        <p:blipFill>
          <a:blip r:embed="rId2"/>
          <a:stretch>
            <a:fillRect/>
          </a:stretch>
        </p:blipFill>
        <p:spPr>
          <a:xfrm>
            <a:off x="6888411" y="645106"/>
            <a:ext cx="3858637" cy="4714357"/>
          </a:xfrm>
          <a:prstGeom prst="rect">
            <a:avLst/>
          </a:prstGeom>
        </p:spPr>
      </p:pic>
      <p:sp>
        <p:nvSpPr>
          <p:cNvPr id="4" name="Title 3"/>
          <p:cNvSpPr>
            <a:spLocks noGrp="1"/>
          </p:cNvSpPr>
          <p:nvPr>
            <p:ph type="title"/>
          </p:nvPr>
        </p:nvSpPr>
        <p:spPr>
          <a:xfrm>
            <a:off x="649224" y="645106"/>
            <a:ext cx="5122652" cy="1259894"/>
          </a:xfrm>
        </p:spPr>
        <p:txBody>
          <a:bodyPr vert="horz" lIns="91440" tIns="45720" rIns="91440" bIns="45720" rtlCol="0" anchor="t">
            <a:normAutofit/>
          </a:bodyPr>
          <a:lstStyle/>
          <a:p>
            <a:r>
              <a:rPr lang="en-GB" dirty="0"/>
              <a:t>Historical perspectives</a:t>
            </a:r>
            <a:endParaRPr lang="en-US" dirty="0"/>
          </a:p>
        </p:txBody>
      </p:sp>
      <p:sp>
        <p:nvSpPr>
          <p:cNvPr id="5" name="Content Placeholder 4"/>
          <p:cNvSpPr>
            <a:spLocks noGrp="1"/>
          </p:cNvSpPr>
          <p:nvPr>
            <p:ph sz="half" idx="1"/>
          </p:nvPr>
        </p:nvSpPr>
        <p:spPr>
          <a:xfrm>
            <a:off x="649225" y="1637298"/>
            <a:ext cx="5122652" cy="4255556"/>
          </a:xfrm>
        </p:spPr>
        <p:txBody>
          <a:bodyPr vert="horz" lIns="91440" tIns="45720" rIns="91440" bIns="45720" rtlCol="0">
            <a:normAutofit/>
          </a:bodyPr>
          <a:lstStyle/>
          <a:p>
            <a:r>
              <a:rPr lang="en-GB" dirty="0"/>
              <a:t>mentoring concept dates back to Ancient Greece</a:t>
            </a:r>
          </a:p>
          <a:p>
            <a:r>
              <a:rPr lang="en-GB" dirty="0"/>
              <a:t>inspired by the character of </a:t>
            </a:r>
            <a:r>
              <a:rPr lang="en-GB" b="1" dirty="0"/>
              <a:t>Mentor</a:t>
            </a:r>
            <a:r>
              <a:rPr lang="en-GB" dirty="0"/>
              <a:t> in Homer’s Odyssey who was tasked by King Odysseus with looking after his son </a:t>
            </a:r>
            <a:r>
              <a:rPr lang="en-GB" b="1" dirty="0"/>
              <a:t>Telemachus </a:t>
            </a:r>
          </a:p>
          <a:p>
            <a:r>
              <a:rPr lang="en-GB" dirty="0"/>
              <a:t>Mentor was actually an ineffective old man, but the goddess </a:t>
            </a:r>
            <a:r>
              <a:rPr lang="en-GB" b="1" dirty="0"/>
              <a:t>Athena</a:t>
            </a:r>
            <a:r>
              <a:rPr lang="en-GB" dirty="0"/>
              <a:t> took on his form in order to guide the young man</a:t>
            </a:r>
          </a:p>
          <a:p>
            <a:r>
              <a:rPr lang="en-GB" dirty="0"/>
              <a:t>led some feminist scholars to question the validity of term ‘mentor’ (Colley, 2002 and Sundli, 2007)</a:t>
            </a:r>
            <a:endParaRPr lang="en-US" dirty="0"/>
          </a:p>
        </p:txBody>
      </p:sp>
      <p:sp>
        <p:nvSpPr>
          <p:cNvPr id="9" name="Rectangle 8"/>
          <p:cNvSpPr/>
          <p:nvPr/>
        </p:nvSpPr>
        <p:spPr>
          <a:xfrm>
            <a:off x="6142463" y="5421298"/>
            <a:ext cx="6096000" cy="685059"/>
          </a:xfrm>
          <a:prstGeom prst="rect">
            <a:avLst/>
          </a:prstGeom>
        </p:spPr>
        <p:txBody>
          <a:bodyPr>
            <a:spAutoFit/>
          </a:bodyPr>
          <a:lstStyle/>
          <a:p>
            <a:pPr>
              <a:lnSpc>
                <a:spcPct val="107000"/>
              </a:lnSpc>
              <a:spcAft>
                <a:spcPts val="800"/>
              </a:spcAft>
            </a:pPr>
            <a:r>
              <a:rPr lang="en-GB" i="1"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3"/>
              </a:rPr>
              <a:t>William Blake Age Teaching Youth c.1785-90"</a:t>
            </a:r>
            <a:r>
              <a:rPr lang="en-GB" i="1" dirty="0">
                <a:latin typeface="Calibri" panose="020F0502020204030204" pitchFamily="34" charset="0"/>
                <a:ea typeface="Calibri" panose="020F0502020204030204" pitchFamily="34" charset="0"/>
                <a:cs typeface="Times New Roman" panose="02020603050405020304" pitchFamily="18" charset="0"/>
              </a:rPr>
              <a:t>. </a:t>
            </a:r>
            <a:r>
              <a:rPr lang="en-GB" i="1"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4" tooltip="Tate Britain"/>
              </a:rPr>
              <a:t>Tate Britain</a:t>
            </a:r>
            <a:r>
              <a:rPr lang="en-GB" i="1" dirty="0">
                <a:latin typeface="Calibri" panose="020F0502020204030204" pitchFamily="34" charset="0"/>
                <a:ea typeface="Calibri" panose="020F0502020204030204" pitchFamily="34" charset="0"/>
                <a:cs typeface="Times New Roman" panose="02020603050405020304" pitchFamily="18" charset="0"/>
              </a:rPr>
              <a:t>. Retrieved 20 April, 2017.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47926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Historical perspectives</a:t>
            </a:r>
          </a:p>
        </p:txBody>
      </p:sp>
      <p:sp>
        <p:nvSpPr>
          <p:cNvPr id="3" name="Content Placeholder 2"/>
          <p:cNvSpPr>
            <a:spLocks noGrp="1"/>
          </p:cNvSpPr>
          <p:nvPr>
            <p:ph idx="1"/>
          </p:nvPr>
        </p:nvSpPr>
        <p:spPr>
          <a:xfrm>
            <a:off x="2589212" y="1510748"/>
            <a:ext cx="8915400" cy="4400474"/>
          </a:xfrm>
        </p:spPr>
        <p:txBody>
          <a:bodyPr>
            <a:normAutofit lnSpcReduction="10000"/>
          </a:bodyPr>
          <a:lstStyle/>
          <a:p>
            <a:r>
              <a:rPr lang="en-GB" dirty="0"/>
              <a:t>1699 - </a:t>
            </a:r>
            <a:r>
              <a:rPr lang="en-GB" i="1" dirty="0"/>
              <a:t>Les Aventures de Telemaque </a:t>
            </a:r>
            <a:r>
              <a:rPr lang="en-GB" dirty="0"/>
              <a:t>by François Fénelon, tutor to the grandson of King Louis XIV - guide for his pupil in how to become a good king</a:t>
            </a:r>
          </a:p>
          <a:p>
            <a:r>
              <a:rPr lang="en-GB" dirty="0"/>
              <a:t>1750 - first appearance in the English language of word “mentor", in Earl of Chesterfield’s </a:t>
            </a:r>
            <a:r>
              <a:rPr lang="en-GB" i="1" dirty="0"/>
              <a:t>Letters to His Son, 8th March</a:t>
            </a:r>
            <a:r>
              <a:rPr lang="en-GB" dirty="0"/>
              <a:t> but concept linked to guild economy of medieval England - craftsmen in cottage-factories passed on their trade to apprentices, until the industrial revolution</a:t>
            </a:r>
          </a:p>
          <a:p>
            <a:r>
              <a:rPr lang="en-GB" dirty="0"/>
              <a:t>1950s – beginning of growth of behavioural school of management -  importance of human resources and focus on training and development of employees</a:t>
            </a:r>
          </a:p>
          <a:p>
            <a:r>
              <a:rPr lang="en-GB" dirty="0"/>
              <a:t>1970s – coaching - seminal work Gallwey </a:t>
            </a:r>
            <a:r>
              <a:rPr lang="en-GB" i="1" dirty="0"/>
              <a:t>(1974) The Inner Game of Tennis </a:t>
            </a:r>
            <a:r>
              <a:rPr lang="en-GB" dirty="0"/>
              <a:t>and also in psychology Levinson </a:t>
            </a:r>
            <a:r>
              <a:rPr lang="en-GB" i="1" dirty="0"/>
              <a:t>(1978)Seasons of a Man's Life </a:t>
            </a:r>
          </a:p>
          <a:p>
            <a:r>
              <a:rPr lang="en-GB" dirty="0"/>
              <a:t>1990s – modern concept developed partly in response to recession – desire for cost-effective training!</a:t>
            </a:r>
          </a:p>
          <a:p>
            <a:endParaRPr lang="en-GB" dirty="0"/>
          </a:p>
        </p:txBody>
      </p:sp>
    </p:spTree>
    <p:extLst>
      <p:ext uri="{BB962C8B-B14F-4D97-AF65-F5344CB8AC3E}">
        <p14:creationId xmlns:p14="http://schemas.microsoft.com/office/powerpoint/2010/main" val="398768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Keywords activity – think, pair, share</a:t>
            </a:r>
          </a:p>
        </p:txBody>
      </p:sp>
      <p:sp>
        <p:nvSpPr>
          <p:cNvPr id="4" name="Content Placeholder 3"/>
          <p:cNvSpPr>
            <a:spLocks noGrp="1"/>
          </p:cNvSpPr>
          <p:nvPr>
            <p:ph sz="half" idx="1"/>
          </p:nvPr>
        </p:nvSpPr>
        <p:spPr>
          <a:ln>
            <a:solidFill>
              <a:schemeClr val="accent1"/>
            </a:solidFill>
          </a:ln>
        </p:spPr>
        <p:txBody>
          <a:bodyPr/>
          <a:lstStyle/>
          <a:p>
            <a:r>
              <a:rPr lang="en-GB" dirty="0"/>
              <a:t>Mentoring</a:t>
            </a:r>
          </a:p>
        </p:txBody>
      </p:sp>
      <p:sp>
        <p:nvSpPr>
          <p:cNvPr id="5" name="Content Placeholder 4"/>
          <p:cNvSpPr>
            <a:spLocks noGrp="1"/>
          </p:cNvSpPr>
          <p:nvPr>
            <p:ph sz="half" idx="2"/>
          </p:nvPr>
        </p:nvSpPr>
        <p:spPr>
          <a:ln>
            <a:solidFill>
              <a:srgbClr val="C00000"/>
            </a:solidFill>
          </a:ln>
        </p:spPr>
        <p:txBody>
          <a:bodyPr/>
          <a:lstStyle/>
          <a:p>
            <a:r>
              <a:rPr lang="en-GB" dirty="0"/>
              <a:t>Coaching</a:t>
            </a:r>
          </a:p>
        </p:txBody>
      </p:sp>
    </p:spTree>
    <p:extLst>
      <p:ext uri="{BB962C8B-B14F-4D97-AF65-F5344CB8AC3E}">
        <p14:creationId xmlns:p14="http://schemas.microsoft.com/office/powerpoint/2010/main" val="2095970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ln>
            <a:noFill/>
          </a:ln>
          <a:effectLst/>
        </p:spPr>
      </p:sp>
      <p:grpSp>
        <p:nvGrpSpPr>
          <p:cNvPr id="59" name="Group 11"/>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3" name="Freeform 11"/>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0" name="Group 25"/>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7" name="Freeform 27"/>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3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5" name="Picture 4"/>
          <p:cNvPicPr>
            <a:picLocks noChangeAspect="1"/>
          </p:cNvPicPr>
          <p:nvPr/>
        </p:nvPicPr>
        <p:blipFill rotWithShape="1">
          <a:blip r:embed="rId2"/>
          <a:srcRect r="2286" b="-2"/>
          <a:stretch/>
        </p:blipFill>
        <p:spPr>
          <a:xfrm>
            <a:off x="2589212" y="634963"/>
            <a:ext cx="8915400" cy="3854971"/>
          </a:xfrm>
          <a:prstGeom prst="rect">
            <a:avLst/>
          </a:prstGeom>
        </p:spPr>
      </p:pic>
      <p:sp>
        <p:nvSpPr>
          <p:cNvPr id="2" name="Title 1"/>
          <p:cNvSpPr>
            <a:spLocks noGrp="1"/>
          </p:cNvSpPr>
          <p:nvPr>
            <p:ph type="title"/>
          </p:nvPr>
        </p:nvSpPr>
        <p:spPr>
          <a:xfrm>
            <a:off x="2589213" y="4775200"/>
            <a:ext cx="8915399" cy="823448"/>
          </a:xfrm>
        </p:spPr>
        <p:txBody>
          <a:bodyPr vert="horz" lIns="91440" tIns="45720" rIns="91440" bIns="45720" rtlCol="0" anchor="b">
            <a:normAutofit/>
          </a:bodyPr>
          <a:lstStyle/>
          <a:p>
            <a:r>
              <a:rPr lang="en-US" sz="4400"/>
              <a:t>Theories of Learning</a:t>
            </a:r>
          </a:p>
        </p:txBody>
      </p:sp>
      <p:sp>
        <p:nvSpPr>
          <p:cNvPr id="3" name="Text Placeholder 2"/>
          <p:cNvSpPr>
            <a:spLocks noGrp="1"/>
          </p:cNvSpPr>
          <p:nvPr>
            <p:ph type="body" idx="1"/>
          </p:nvPr>
        </p:nvSpPr>
        <p:spPr>
          <a:xfrm>
            <a:off x="2589213" y="5598647"/>
            <a:ext cx="8915399" cy="522754"/>
          </a:xfrm>
        </p:spPr>
        <p:txBody>
          <a:bodyPr vert="horz" lIns="91440" tIns="45720" rIns="91440" bIns="45720" rtlCol="0" anchor="t">
            <a:normAutofit/>
          </a:bodyPr>
          <a:lstStyle/>
          <a:p>
            <a:endParaRPr lang="en-US" sz="1800"/>
          </a:p>
        </p:txBody>
      </p:sp>
    </p:spTree>
    <p:extLst>
      <p:ext uri="{BB962C8B-B14F-4D97-AF65-F5344CB8AC3E}">
        <p14:creationId xmlns:p14="http://schemas.microsoft.com/office/powerpoint/2010/main" val="1780357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Behaviourism</a:t>
            </a:r>
          </a:p>
        </p:txBody>
      </p:sp>
      <p:sp>
        <p:nvSpPr>
          <p:cNvPr id="3" name="Content Placeholder 2"/>
          <p:cNvSpPr>
            <a:spLocks noGrp="1"/>
          </p:cNvSpPr>
          <p:nvPr>
            <p:ph idx="1"/>
          </p:nvPr>
        </p:nvSpPr>
        <p:spPr>
          <a:xfrm>
            <a:off x="2589212" y="1590261"/>
            <a:ext cx="8915400" cy="4320961"/>
          </a:xfrm>
        </p:spPr>
        <p:txBody>
          <a:bodyPr>
            <a:normAutofit lnSpcReduction="10000"/>
          </a:bodyPr>
          <a:lstStyle/>
          <a:p>
            <a:r>
              <a:rPr lang="en-GB" dirty="0"/>
              <a:t>originated in the early 1900s, and became dominant in early 20th century. </a:t>
            </a:r>
          </a:p>
          <a:p>
            <a:r>
              <a:rPr lang="en-GB" dirty="0"/>
              <a:t>learning consists of a change in behaviour due to the acquisition, reinforcement and application of associations between stimuli from the environment and observable responses of the individual. </a:t>
            </a:r>
          </a:p>
          <a:p>
            <a:r>
              <a:rPr lang="en-GB" dirty="0"/>
              <a:t> interest in measurable changes in behaviour. </a:t>
            </a:r>
          </a:p>
          <a:p>
            <a:pPr marL="0" indent="0">
              <a:buNone/>
            </a:pPr>
            <a:r>
              <a:rPr lang="en-GB" dirty="0"/>
              <a:t>In sphere of education:</a:t>
            </a:r>
          </a:p>
          <a:p>
            <a:r>
              <a:rPr lang="en-GB" dirty="0"/>
              <a:t>Thorndike (1874-1949), “drill-and-practice” programmes. (1) a response to a stimulus is reinforced when followed by a positive rewarding effect, and (2) a response to a stimulus becomes stronger by exercise and repetition. </a:t>
            </a:r>
          </a:p>
          <a:p>
            <a:r>
              <a:rPr lang="en-GB" dirty="0"/>
              <a:t>Skinner (1904-1990) “operant conditioning” - rewarding the right parts of the more complex behaviour reinforces it, and encourages its recurrence, the use of reward and punishment,  “programmed instruction” whereby the right sequence of the partial behaviours to be learned is specified by elaborated task analysis. </a:t>
            </a:r>
          </a:p>
          <a:p>
            <a:pPr marL="0" indent="0">
              <a:buNone/>
            </a:pPr>
            <a:endParaRPr lang="en-GB" dirty="0"/>
          </a:p>
        </p:txBody>
      </p:sp>
    </p:spTree>
    <p:extLst>
      <p:ext uri="{BB962C8B-B14F-4D97-AF65-F5344CB8AC3E}">
        <p14:creationId xmlns:p14="http://schemas.microsoft.com/office/powerpoint/2010/main" val="3049384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Cognitive psychology</a:t>
            </a:r>
          </a:p>
        </p:txBody>
      </p:sp>
      <p:sp>
        <p:nvSpPr>
          <p:cNvPr id="3" name="Content Placeholder 2"/>
          <p:cNvSpPr>
            <a:spLocks noGrp="1"/>
          </p:cNvSpPr>
          <p:nvPr>
            <p:ph idx="1"/>
          </p:nvPr>
        </p:nvSpPr>
        <p:spPr>
          <a:xfrm>
            <a:off x="2589212" y="1550504"/>
            <a:ext cx="8915400" cy="4360718"/>
          </a:xfrm>
        </p:spPr>
        <p:txBody>
          <a:bodyPr>
            <a:normAutofit/>
          </a:bodyPr>
          <a:lstStyle/>
          <a:p>
            <a:r>
              <a:rPr lang="en-GB" dirty="0"/>
              <a:t>initiated in the late 1950s as a move away from behaviourism. </a:t>
            </a:r>
          </a:p>
          <a:p>
            <a:r>
              <a:rPr lang="en-GB" dirty="0"/>
              <a:t>people as information processors </a:t>
            </a:r>
          </a:p>
          <a:p>
            <a:r>
              <a:rPr lang="en-GB" dirty="0"/>
              <a:t>influenced by the emergence of the computer as an information-processing device, which became analogous to the human mind </a:t>
            </a:r>
          </a:p>
          <a:p>
            <a:r>
              <a:rPr lang="en-GB" dirty="0"/>
              <a:t>learner as an information-processor who absorbs information, undertakes cognitive operations on it, and stocks it in memory</a:t>
            </a:r>
          </a:p>
          <a:p>
            <a:r>
              <a:rPr lang="en-GB" dirty="0"/>
              <a:t>preferred methods of instruction - lecturing and reading textbooks </a:t>
            </a:r>
          </a:p>
          <a:p>
            <a:r>
              <a:rPr lang="en-GB" dirty="0"/>
              <a:t>at its most extreme, the learner is a passive recipient of knowledge by the teacher. </a:t>
            </a:r>
          </a:p>
        </p:txBody>
      </p:sp>
    </p:spTree>
    <p:extLst>
      <p:ext uri="{BB962C8B-B14F-4D97-AF65-F5344CB8AC3E}">
        <p14:creationId xmlns:p14="http://schemas.microsoft.com/office/powerpoint/2010/main" val="1735066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Constructivism</a:t>
            </a:r>
          </a:p>
        </p:txBody>
      </p:sp>
      <p:sp>
        <p:nvSpPr>
          <p:cNvPr id="3" name="Content Placeholder 2"/>
          <p:cNvSpPr>
            <a:spLocks noGrp="1"/>
          </p:cNvSpPr>
          <p:nvPr>
            <p:ph idx="1"/>
          </p:nvPr>
        </p:nvSpPr>
        <p:spPr>
          <a:xfrm>
            <a:off x="2589212" y="1524000"/>
            <a:ext cx="8915400" cy="4387222"/>
          </a:xfrm>
        </p:spPr>
        <p:txBody>
          <a:bodyPr>
            <a:normAutofit/>
          </a:bodyPr>
          <a:lstStyle/>
          <a:p>
            <a:r>
              <a:rPr lang="en-GB" dirty="0"/>
              <a:t>emerged in the 1970s and 1980s</a:t>
            </a:r>
          </a:p>
          <a:p>
            <a:r>
              <a:rPr lang="en-GB" dirty="0"/>
              <a:t>learners not as passive recipients of information, but as active constructers of  their knowledge in interaction with the environment and through the reorganization of their mental structures</a:t>
            </a:r>
          </a:p>
          <a:p>
            <a:r>
              <a:rPr lang="en-GB" dirty="0"/>
              <a:t>learners are therefore viewed as sense-makers, not simply recording given information but interpreting it</a:t>
            </a:r>
          </a:p>
          <a:p>
            <a:r>
              <a:rPr lang="en-GB" dirty="0"/>
              <a:t>shift from the “knowledge-acquisition” to “knowledge-construction” metaphor</a:t>
            </a:r>
          </a:p>
          <a:p>
            <a:r>
              <a:rPr lang="en-GB" dirty="0"/>
              <a:t>in line with and backed by the earlier work of influential theorists such as Jean Piaget and Jerome Bruner popular in 1960s</a:t>
            </a:r>
          </a:p>
          <a:p>
            <a:r>
              <a:rPr lang="en-GB" dirty="0"/>
              <a:t>common core is the learner-centred approach - teacher is a cognitive guide of learner’s learning and not a knowledge transmitter.</a:t>
            </a:r>
          </a:p>
        </p:txBody>
      </p:sp>
    </p:spTree>
    <p:extLst>
      <p:ext uri="{BB962C8B-B14F-4D97-AF65-F5344CB8AC3E}">
        <p14:creationId xmlns:p14="http://schemas.microsoft.com/office/powerpoint/2010/main" val="3010843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learning</a:t>
            </a:r>
          </a:p>
        </p:txBody>
      </p:sp>
      <p:sp>
        <p:nvSpPr>
          <p:cNvPr id="3" name="Content Placeholder 2"/>
          <p:cNvSpPr>
            <a:spLocks noGrp="1"/>
          </p:cNvSpPr>
          <p:nvPr>
            <p:ph idx="1"/>
          </p:nvPr>
        </p:nvSpPr>
        <p:spPr>
          <a:xfrm>
            <a:off x="2589212" y="1470991"/>
            <a:ext cx="8915400" cy="4440231"/>
          </a:xfrm>
        </p:spPr>
        <p:txBody>
          <a:bodyPr/>
          <a:lstStyle/>
          <a:p>
            <a:r>
              <a:rPr lang="en-GB" dirty="0"/>
              <a:t>developed by Albert Bandura (1975) – later exponent of self-efficacy (1997)</a:t>
            </a:r>
          </a:p>
          <a:p>
            <a:r>
              <a:rPr lang="en-GB" dirty="0"/>
              <a:t>works within both cognitive and behavioural frameworks that embrace attention, memory and motivation</a:t>
            </a:r>
          </a:p>
          <a:p>
            <a:r>
              <a:rPr lang="en-GB" dirty="0"/>
              <a:t>people learn within a social context, and that learning is facilitated through concepts such as modelling, observational learning and imitation. “reciprocal determinism” - a person’s behaviour, environment and personal qualities all reciprocally influence each others</a:t>
            </a:r>
          </a:p>
          <a:p>
            <a:r>
              <a:rPr lang="en-GB" dirty="0"/>
              <a:t>children learn from observing others as well as from “model” behaviour, which are processes involving attention, retention, reproduction and motivation</a:t>
            </a:r>
          </a:p>
          <a:p>
            <a:r>
              <a:rPr lang="en-GB" dirty="0"/>
              <a:t> importance of positive role modelling on learning.</a:t>
            </a:r>
          </a:p>
        </p:txBody>
      </p:sp>
    </p:spTree>
    <p:extLst>
      <p:ext uri="{BB962C8B-B14F-4D97-AF65-F5344CB8AC3E}">
        <p14:creationId xmlns:p14="http://schemas.microsoft.com/office/powerpoint/2010/main" val="2451578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Socio-constructivism</a:t>
            </a:r>
          </a:p>
        </p:txBody>
      </p:sp>
      <p:sp>
        <p:nvSpPr>
          <p:cNvPr id="3" name="Content Placeholder 2"/>
          <p:cNvSpPr>
            <a:spLocks noGrp="1"/>
          </p:cNvSpPr>
          <p:nvPr>
            <p:ph idx="1"/>
          </p:nvPr>
        </p:nvSpPr>
        <p:spPr>
          <a:xfrm>
            <a:off x="2589212" y="1457739"/>
            <a:ext cx="8915400" cy="4453483"/>
          </a:xfrm>
        </p:spPr>
        <p:txBody>
          <a:bodyPr>
            <a:normAutofit/>
          </a:bodyPr>
          <a:lstStyle/>
          <a:p>
            <a:r>
              <a:rPr lang="en-GB" dirty="0"/>
              <a:t>change to constructivist view of learning in the late 20th century</a:t>
            </a:r>
          </a:p>
          <a:p>
            <a:r>
              <a:rPr lang="en-GB" dirty="0"/>
              <a:t>emphasising the significant role of context, particularly social interaction</a:t>
            </a:r>
          </a:p>
          <a:p>
            <a:r>
              <a:rPr lang="en-GB" dirty="0"/>
              <a:t>challenge (based on Vygotsky (1896-1934) and taken up by Rogoff and Lave) to the information-processing constructivist approach to cognition i.e.  that knowledge was considered as self-sufficient and independent of the contexts in which it finds itself </a:t>
            </a:r>
          </a:p>
          <a:p>
            <a:r>
              <a:rPr lang="en-GB" dirty="0"/>
              <a:t>cognition and learning as interactions between the individual and a situation</a:t>
            </a:r>
          </a:p>
          <a:p>
            <a:r>
              <a:rPr lang="en-GB" dirty="0"/>
              <a:t>knowledge is situated and a product of the activity, context and culture in which it is formed </a:t>
            </a:r>
            <a:r>
              <a:rPr lang="en-GB"/>
              <a:t>and utilised </a:t>
            </a:r>
            <a:endParaRPr lang="en-GB" dirty="0"/>
          </a:p>
          <a:p>
            <a:r>
              <a:rPr lang="en-GB" dirty="0"/>
              <a:t>new metaphor for learning as “participation” and “social negotiation”.</a:t>
            </a:r>
          </a:p>
        </p:txBody>
      </p:sp>
    </p:spTree>
    <p:extLst>
      <p:ext uri="{BB962C8B-B14F-4D97-AF65-F5344CB8AC3E}">
        <p14:creationId xmlns:p14="http://schemas.microsoft.com/office/powerpoint/2010/main" val="2557762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Experiential learning</a:t>
            </a:r>
          </a:p>
        </p:txBody>
      </p:sp>
      <p:sp>
        <p:nvSpPr>
          <p:cNvPr id="3" name="Content Placeholder 2"/>
          <p:cNvSpPr>
            <a:spLocks noGrp="1"/>
          </p:cNvSpPr>
          <p:nvPr>
            <p:ph idx="1"/>
          </p:nvPr>
        </p:nvSpPr>
        <p:spPr>
          <a:xfrm>
            <a:off x="2589212" y="1444487"/>
            <a:ext cx="8915400" cy="4466735"/>
          </a:xfrm>
        </p:spPr>
        <p:txBody>
          <a:bodyPr>
            <a:normAutofit fontScale="92500" lnSpcReduction="10000"/>
          </a:bodyPr>
          <a:lstStyle/>
          <a:p>
            <a:r>
              <a:rPr lang="en-GB" dirty="0"/>
              <a:t>builds on social and constructivist theories of learning</a:t>
            </a:r>
          </a:p>
          <a:p>
            <a:r>
              <a:rPr lang="en-GB" dirty="0"/>
              <a:t>experience at the core of the learning process</a:t>
            </a:r>
          </a:p>
          <a:p>
            <a:r>
              <a:rPr lang="en-GB" dirty="0"/>
              <a:t>learning is about meaningful experiences – in everyday life – that lead to a change in an individual’s knowledge and behaviours</a:t>
            </a:r>
          </a:p>
          <a:p>
            <a:r>
              <a:rPr lang="en-GB" dirty="0"/>
              <a:t>Carl Rogers (1969) suggests that experiential learning is “self-initiated learning” as people have a natural inclination to learn; and that they learn when they are fully involved in the learning process</a:t>
            </a:r>
          </a:p>
          <a:p>
            <a:r>
              <a:rPr lang="en-GB" dirty="0"/>
              <a:t>Rogers put forward the following insight: (1) “learning can only be facilitated: we cannot teach another person directly”, (2) “learners become more rigid under threat”, (3) “significant learning occurs in an environment where threat to the learner is reduced to a minimum”, (4) “learning is most likely to occur and to last when it is self-initiated” He supports a dynamic, continuous process of change where new learning results in and affects learning environments. This dynamic process of change is often considered in literatures on organisational learning.</a:t>
            </a:r>
          </a:p>
        </p:txBody>
      </p:sp>
    </p:spTree>
    <p:extLst>
      <p:ext uri="{BB962C8B-B14F-4D97-AF65-F5344CB8AC3E}">
        <p14:creationId xmlns:p14="http://schemas.microsoft.com/office/powerpoint/2010/main" val="3423056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 intelligences </a:t>
            </a:r>
            <a:br>
              <a:rPr lang="en-GB" dirty="0"/>
            </a:br>
            <a:endParaRPr lang="en-GB" dirty="0"/>
          </a:p>
        </p:txBody>
      </p:sp>
      <p:sp>
        <p:nvSpPr>
          <p:cNvPr id="3" name="Content Placeholder 2"/>
          <p:cNvSpPr>
            <a:spLocks noGrp="1"/>
          </p:cNvSpPr>
          <p:nvPr>
            <p:ph idx="1"/>
          </p:nvPr>
        </p:nvSpPr>
        <p:spPr>
          <a:xfrm>
            <a:off x="2589212" y="1550504"/>
            <a:ext cx="8915400" cy="4360718"/>
          </a:xfrm>
        </p:spPr>
        <p:txBody>
          <a:bodyPr>
            <a:normAutofit/>
          </a:bodyPr>
          <a:lstStyle/>
          <a:p>
            <a:r>
              <a:rPr lang="en-GB" dirty="0"/>
              <a:t>Challenge to the assumption that a) learning is a universal human process and b) intelligence is dominated by a single general ability</a:t>
            </a:r>
          </a:p>
          <a:p>
            <a:r>
              <a:rPr lang="en-GB" dirty="0"/>
              <a:t>Howard Gardner (1983) - every person’s level of intelligence actually consists of many distinct “intelligences”. These intelligences include: (1) logical-mathematical, (2) linguistic, (3) spatial, (4) musical, (5) kinesthetic, (6) interpersonal, and (7) intrapersonal. </a:t>
            </a:r>
          </a:p>
          <a:p>
            <a:r>
              <a:rPr lang="en-GB" dirty="0"/>
              <a:t>a means to achieving educational goals rather than an educational goal in and of itself.</a:t>
            </a:r>
          </a:p>
          <a:p>
            <a:r>
              <a:rPr lang="en-GB" dirty="0"/>
              <a:t>disputed but appreciated by some teachers - broadening their conceptual framework beyond the traditional confines of skilling, curriculum and testing. </a:t>
            </a:r>
          </a:p>
        </p:txBody>
      </p:sp>
    </p:spTree>
    <p:extLst>
      <p:ext uri="{BB962C8B-B14F-4D97-AF65-F5344CB8AC3E}">
        <p14:creationId xmlns:p14="http://schemas.microsoft.com/office/powerpoint/2010/main" val="2935182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Situated learning theory and community of practice</a:t>
            </a:r>
          </a:p>
        </p:txBody>
      </p:sp>
      <p:sp>
        <p:nvSpPr>
          <p:cNvPr id="3" name="Content Placeholder 2"/>
          <p:cNvSpPr>
            <a:spLocks noGrp="1"/>
          </p:cNvSpPr>
          <p:nvPr>
            <p:ph idx="1"/>
          </p:nvPr>
        </p:nvSpPr>
        <p:spPr/>
        <p:txBody>
          <a:bodyPr>
            <a:normAutofit fontScale="92500" lnSpcReduction="10000"/>
          </a:bodyPr>
          <a:lstStyle/>
          <a:p>
            <a:r>
              <a:rPr lang="en-GB" dirty="0"/>
              <a:t>draws on many of the ideas of other learning theories considered above</a:t>
            </a:r>
          </a:p>
          <a:p>
            <a:r>
              <a:rPr lang="en-GB" dirty="0"/>
              <a:t>developed by Jean Lave and Etienne Wenger (1990)</a:t>
            </a:r>
          </a:p>
          <a:p>
            <a:r>
              <a:rPr lang="en-GB" dirty="0"/>
              <a:t>all learning is situated, and emphasises the relational and negotiated character of knowledge and learning as well as the engaged nature of learning activity for the individuals involved.</a:t>
            </a:r>
          </a:p>
          <a:p>
            <a:r>
              <a:rPr lang="en-GB" dirty="0"/>
              <a:t>learning occurs most effectively. within communities – e.g. cooperation, problem solving, building trust, understanding and relations – enhances the community members’ wellbeing. </a:t>
            </a:r>
          </a:p>
          <a:p>
            <a:r>
              <a:rPr lang="en-GB" dirty="0"/>
              <a:t>Thomas </a:t>
            </a:r>
            <a:r>
              <a:rPr lang="en-GB" dirty="0" err="1"/>
              <a:t>Sergiovanni</a:t>
            </a:r>
            <a:r>
              <a:rPr lang="en-GB" dirty="0"/>
              <a:t> 2001) - classrooms as learning communities, and teaching is learner-centred</a:t>
            </a:r>
          </a:p>
          <a:p>
            <a:r>
              <a:rPr lang="en-GB" dirty="0"/>
              <a:t>can be applied to other settings such as workplace and organisations. </a:t>
            </a:r>
          </a:p>
          <a:p>
            <a:pPr marL="0" indent="0" algn="ctr">
              <a:buNone/>
            </a:pPr>
            <a:r>
              <a:rPr lang="en-GB" dirty="0">
                <a:hlinkClick r:id="rId2"/>
              </a:rPr>
              <a:t>https://youtu.be/roKJbwCLNBs</a:t>
            </a:r>
            <a:endParaRPr lang="en-GB" dirty="0"/>
          </a:p>
          <a:p>
            <a:endParaRPr lang="en-GB" dirty="0"/>
          </a:p>
        </p:txBody>
      </p:sp>
    </p:spTree>
    <p:extLst>
      <p:ext uri="{BB962C8B-B14F-4D97-AF65-F5344CB8AC3E}">
        <p14:creationId xmlns:p14="http://schemas.microsoft.com/office/powerpoint/2010/main" val="615015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21st century learning or skills</a:t>
            </a:r>
          </a:p>
        </p:txBody>
      </p:sp>
      <p:sp>
        <p:nvSpPr>
          <p:cNvPr id="3" name="Content Placeholder 2"/>
          <p:cNvSpPr>
            <a:spLocks noGrp="1"/>
          </p:cNvSpPr>
          <p:nvPr>
            <p:ph idx="1"/>
          </p:nvPr>
        </p:nvSpPr>
        <p:spPr/>
        <p:txBody>
          <a:bodyPr>
            <a:normAutofit/>
          </a:bodyPr>
          <a:lstStyle/>
          <a:p>
            <a:r>
              <a:rPr lang="en-GB" dirty="0"/>
              <a:t>knowledge- and technologically driven</a:t>
            </a:r>
          </a:p>
          <a:p>
            <a:r>
              <a:rPr lang="en-GB" dirty="0"/>
              <a:t>development of core subject knowledge as well as new media literacies, critical and systems thinking, interpersonal and self-directional skills. </a:t>
            </a:r>
          </a:p>
          <a:p>
            <a:r>
              <a:rPr lang="en-GB" dirty="0"/>
              <a:t>main learning method to support the learning of such skills and knowledge is group learning or thematic projects, which involves an inquiry-based collaborative work that addresses real-world issues and questions.</a:t>
            </a:r>
          </a:p>
        </p:txBody>
      </p:sp>
    </p:spTree>
    <p:extLst>
      <p:ext uri="{BB962C8B-B14F-4D97-AF65-F5344CB8AC3E}">
        <p14:creationId xmlns:p14="http://schemas.microsoft.com/office/powerpoint/2010/main" val="2093869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Mentoring styles - activity</a:t>
            </a:r>
          </a:p>
        </p:txBody>
      </p:sp>
      <p:sp>
        <p:nvSpPr>
          <p:cNvPr id="3" name="Content Placeholder 2"/>
          <p:cNvSpPr>
            <a:spLocks noGrp="1"/>
          </p:cNvSpPr>
          <p:nvPr>
            <p:ph idx="1"/>
          </p:nvPr>
        </p:nvSpPr>
        <p:spPr/>
        <p:txBody>
          <a:bodyPr/>
          <a:lstStyle/>
          <a:p>
            <a:r>
              <a:rPr lang="en-GB" dirty="0"/>
              <a:t>Watch the video clip at the link below, featuring role-plays of three different approaches to the same issue.</a:t>
            </a:r>
          </a:p>
          <a:p>
            <a:r>
              <a:rPr lang="en-GB" dirty="0"/>
              <a:t>Which is the most effective? You may wish to consider the following while watching:</a:t>
            </a:r>
          </a:p>
          <a:p>
            <a:r>
              <a:rPr lang="en-GB" dirty="0"/>
              <a:t>the validity of the advice offered</a:t>
            </a:r>
          </a:p>
          <a:p>
            <a:r>
              <a:rPr lang="en-GB" dirty="0"/>
              <a:t> the interaction between the two characters</a:t>
            </a:r>
          </a:p>
          <a:p>
            <a:r>
              <a:rPr lang="en-GB" dirty="0"/>
              <a:t>the balance of contributions from the mentor and mentee in each role play</a:t>
            </a:r>
          </a:p>
          <a:p>
            <a:pPr marL="0" indent="0" algn="ctr">
              <a:buNone/>
            </a:pPr>
            <a:r>
              <a:rPr lang="en-GB" dirty="0">
                <a:hlinkClick r:id="rId2"/>
              </a:rPr>
              <a:t>https://youtu.be/YtetWmAenkE</a:t>
            </a:r>
            <a:endParaRPr lang="en-GB" dirty="0"/>
          </a:p>
          <a:p>
            <a:endParaRPr lang="en-GB" dirty="0"/>
          </a:p>
        </p:txBody>
      </p:sp>
    </p:spTree>
    <p:extLst>
      <p:ext uri="{BB962C8B-B14F-4D97-AF65-F5344CB8AC3E}">
        <p14:creationId xmlns:p14="http://schemas.microsoft.com/office/powerpoint/2010/main" val="93799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Framework for Mentoring and Coaching</a:t>
            </a:r>
          </a:p>
        </p:txBody>
      </p:sp>
      <p:sp>
        <p:nvSpPr>
          <p:cNvPr id="3" name="Content Placeholder 2"/>
          <p:cNvSpPr>
            <a:spLocks noGrp="1"/>
          </p:cNvSpPr>
          <p:nvPr>
            <p:ph idx="1"/>
          </p:nvPr>
        </p:nvSpPr>
        <p:spPr/>
        <p:txBody>
          <a:bodyPr>
            <a:normAutofit/>
          </a:bodyPr>
          <a:lstStyle/>
          <a:p>
            <a:r>
              <a:rPr lang="en-GB" dirty="0"/>
              <a:t>developed by National College for Teaching and Leadership in 2005 and available at:</a:t>
            </a:r>
          </a:p>
          <a:p>
            <a:pPr marL="0" indent="0">
              <a:buNone/>
            </a:pPr>
            <a:r>
              <a:rPr lang="en-GB" sz="1500" dirty="0">
                <a:hlinkClick r:id="rId2"/>
              </a:rPr>
              <a:t>http://www.curee.co.uk/resources/publications/national-framework-mentoring-and-coaching</a:t>
            </a:r>
            <a:endParaRPr lang="en-GB" sz="1500" dirty="0"/>
          </a:p>
          <a:p>
            <a:pPr marL="0" indent="0">
              <a:buNone/>
            </a:pPr>
            <a:r>
              <a:rPr lang="en-GB" dirty="0"/>
              <a:t>Revised in England and now using the Cedar Model</a:t>
            </a:r>
          </a:p>
          <a:p>
            <a:r>
              <a:rPr lang="en-GB"/>
              <a:t>basis </a:t>
            </a:r>
            <a:r>
              <a:rPr lang="en-GB" dirty="0"/>
              <a:t>for Welsh Government framework published in 2015 (this and the above to be discussed further in session 7)</a:t>
            </a:r>
          </a:p>
          <a:p>
            <a:r>
              <a:rPr lang="en-GB" dirty="0"/>
              <a:t>divided into three sections:</a:t>
            </a:r>
          </a:p>
          <a:p>
            <a:pPr>
              <a:buFont typeface="Wingdings" panose="05000000000000000000" pitchFamily="2" charset="2"/>
              <a:buChar char="v"/>
            </a:pPr>
            <a:r>
              <a:rPr lang="en-GB" dirty="0"/>
              <a:t>Mentoring</a:t>
            </a:r>
          </a:p>
          <a:p>
            <a:pPr>
              <a:buFont typeface="Wingdings" panose="05000000000000000000" pitchFamily="2" charset="2"/>
              <a:buChar char="v"/>
            </a:pPr>
            <a:r>
              <a:rPr lang="en-GB" dirty="0"/>
              <a:t>Specialist Coaching</a:t>
            </a:r>
          </a:p>
          <a:p>
            <a:pPr>
              <a:buFont typeface="Wingdings" panose="05000000000000000000" pitchFamily="2" charset="2"/>
              <a:buChar char="v"/>
            </a:pPr>
            <a:r>
              <a:rPr lang="en-GB" dirty="0"/>
              <a:t>Co-Coaching</a:t>
            </a:r>
          </a:p>
          <a:p>
            <a:pPr marL="0" indent="0">
              <a:buNone/>
            </a:pPr>
            <a:endParaRPr lang="en-GB" dirty="0"/>
          </a:p>
        </p:txBody>
      </p:sp>
    </p:spTree>
    <p:extLst>
      <p:ext uri="{BB962C8B-B14F-4D97-AF65-F5344CB8AC3E}">
        <p14:creationId xmlns:p14="http://schemas.microsoft.com/office/powerpoint/2010/main" val="3059891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 card sort – which is which?</a:t>
            </a:r>
          </a:p>
        </p:txBody>
      </p:sp>
      <p:sp>
        <p:nvSpPr>
          <p:cNvPr id="3" name="Content Placeholder 2"/>
          <p:cNvSpPr>
            <a:spLocks noGrp="1"/>
          </p:cNvSpPr>
          <p:nvPr>
            <p:ph idx="1"/>
          </p:nvPr>
        </p:nvSpPr>
        <p:spPr/>
        <p:txBody>
          <a:bodyPr>
            <a:normAutofit lnSpcReduction="10000"/>
          </a:bodyPr>
          <a:lstStyle/>
          <a:p>
            <a:r>
              <a:rPr lang="en-GB" dirty="0"/>
              <a:t>Read the 3 cards for each section:</a:t>
            </a:r>
          </a:p>
          <a:p>
            <a:pPr>
              <a:buFont typeface="Wingdings" panose="05000000000000000000" pitchFamily="2" charset="2"/>
              <a:buChar char="Ø"/>
            </a:pPr>
            <a:r>
              <a:rPr lang="en-GB" dirty="0"/>
              <a:t>Why?</a:t>
            </a:r>
          </a:p>
          <a:p>
            <a:pPr>
              <a:buFont typeface="Wingdings" panose="05000000000000000000" pitchFamily="2" charset="2"/>
              <a:buChar char="Ø"/>
            </a:pPr>
            <a:r>
              <a:rPr lang="en-GB" dirty="0"/>
              <a:t>Who?</a:t>
            </a:r>
          </a:p>
          <a:p>
            <a:pPr>
              <a:buFont typeface="Wingdings" panose="05000000000000000000" pitchFamily="2" charset="2"/>
              <a:buChar char="Ø"/>
            </a:pPr>
            <a:r>
              <a:rPr lang="en-GB" dirty="0"/>
              <a:t>What?</a:t>
            </a:r>
          </a:p>
          <a:p>
            <a:pPr>
              <a:buFont typeface="Wingdings" panose="05000000000000000000" pitchFamily="2" charset="2"/>
              <a:buChar char="Ø"/>
            </a:pPr>
            <a:r>
              <a:rPr lang="en-GB" dirty="0"/>
              <a:t>Where?</a:t>
            </a:r>
          </a:p>
          <a:p>
            <a:pPr>
              <a:buFont typeface="Wingdings" panose="05000000000000000000" pitchFamily="2" charset="2"/>
              <a:buChar char="Ø"/>
            </a:pPr>
            <a:r>
              <a:rPr lang="en-GB" dirty="0"/>
              <a:t>When?</a:t>
            </a:r>
          </a:p>
          <a:p>
            <a:r>
              <a:rPr lang="en-GB" dirty="0"/>
              <a:t>For each set of 3 decide whether the description applies to:</a:t>
            </a:r>
          </a:p>
          <a:p>
            <a:pPr>
              <a:buFont typeface="+mj-lt"/>
              <a:buAutoNum type="arabicPeriod"/>
            </a:pPr>
            <a:r>
              <a:rPr lang="en-GB" dirty="0"/>
              <a:t>Mentoring</a:t>
            </a:r>
          </a:p>
          <a:p>
            <a:pPr>
              <a:buFont typeface="+mj-lt"/>
              <a:buAutoNum type="arabicPeriod"/>
            </a:pPr>
            <a:r>
              <a:rPr lang="en-GB" dirty="0"/>
              <a:t>Specialist Coaching</a:t>
            </a:r>
          </a:p>
          <a:p>
            <a:pPr>
              <a:buFont typeface="+mj-lt"/>
              <a:buAutoNum type="arabicPeriod"/>
            </a:pPr>
            <a:r>
              <a:rPr lang="en-GB" dirty="0"/>
              <a:t>Co-Coaching</a:t>
            </a:r>
          </a:p>
          <a:p>
            <a:endParaRPr lang="en-GB" dirty="0"/>
          </a:p>
        </p:txBody>
      </p:sp>
    </p:spTree>
    <p:extLst>
      <p:ext uri="{BB962C8B-B14F-4D97-AF65-F5344CB8AC3E}">
        <p14:creationId xmlns:p14="http://schemas.microsoft.com/office/powerpoint/2010/main" val="1470593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14165"/>
          </a:xfrm>
        </p:spPr>
        <p:txBody>
          <a:bodyPr/>
          <a:lstStyle/>
          <a:p>
            <a:r>
              <a:rPr lang="en-GB" dirty="0"/>
              <a:t>Article discussion – session 5</a:t>
            </a:r>
          </a:p>
        </p:txBody>
      </p:sp>
      <p:sp>
        <p:nvSpPr>
          <p:cNvPr id="3" name="Content Placeholder 2"/>
          <p:cNvSpPr>
            <a:spLocks noGrp="1"/>
          </p:cNvSpPr>
          <p:nvPr>
            <p:ph idx="1"/>
          </p:nvPr>
        </p:nvSpPr>
        <p:spPr>
          <a:xfrm>
            <a:off x="2589212" y="1323975"/>
            <a:ext cx="6754813" cy="3000375"/>
          </a:xfrm>
        </p:spPr>
        <p:txBody>
          <a:bodyPr>
            <a:normAutofit fontScale="25000" lnSpcReduction="20000"/>
          </a:bodyPr>
          <a:lstStyle/>
          <a:p>
            <a:r>
              <a:rPr lang="en-GB" sz="5600" dirty="0"/>
              <a:t>Read the three articles by May 22</a:t>
            </a:r>
            <a:r>
              <a:rPr lang="en-GB" sz="5600" baseline="30000" dirty="0"/>
              <a:t>nd</a:t>
            </a:r>
            <a:r>
              <a:rPr lang="en-GB" sz="5600" dirty="0"/>
              <a:t> </a:t>
            </a:r>
          </a:p>
          <a:p>
            <a:r>
              <a:rPr lang="en-GB" sz="5600" dirty="0"/>
              <a:t>You will be assigned one of the articles to discuss with others during Session 5. Here are some things to consider when preparing:</a:t>
            </a:r>
          </a:p>
          <a:p>
            <a:r>
              <a:rPr lang="en-GB" sz="5600" b="1" dirty="0"/>
              <a:t>Title and Key words </a:t>
            </a:r>
            <a:r>
              <a:rPr lang="en-GB" sz="5600" dirty="0"/>
              <a:t>– how accurate/useful?</a:t>
            </a:r>
          </a:p>
          <a:p>
            <a:r>
              <a:rPr lang="en-GB" sz="5600" b="1" dirty="0"/>
              <a:t>Introduction/Abstract/Mini Lit Review </a:t>
            </a:r>
            <a:r>
              <a:rPr lang="en-GB" sz="5600" dirty="0"/>
              <a:t>– how does this research fit into a bigger picture?</a:t>
            </a:r>
          </a:p>
          <a:p>
            <a:r>
              <a:rPr lang="en-GB" sz="5600" b="1" dirty="0"/>
              <a:t>Aim/purpose/Focus </a:t>
            </a:r>
            <a:r>
              <a:rPr lang="en-GB" sz="5600" dirty="0"/>
              <a:t>– is it logically presented and clear?</a:t>
            </a:r>
          </a:p>
          <a:p>
            <a:r>
              <a:rPr lang="en-GB" sz="5600" b="1" dirty="0"/>
              <a:t>Research design and Methodology </a:t>
            </a:r>
            <a:r>
              <a:rPr lang="en-GB" sz="5600" dirty="0"/>
              <a:t>– Quantitative  - what type of data? How collected? Analysis? Sample size? Case study – breadth rather than depth – qualitative. Is choice of research tools justified?</a:t>
            </a:r>
          </a:p>
          <a:p>
            <a:r>
              <a:rPr lang="en-GB" sz="5600" b="1" dirty="0"/>
              <a:t>Results</a:t>
            </a:r>
            <a:r>
              <a:rPr lang="en-GB" sz="5600" dirty="0"/>
              <a:t> – tables/figures </a:t>
            </a:r>
            <a:r>
              <a:rPr lang="en-GB" sz="5600" dirty="0" err="1"/>
              <a:t>etc</a:t>
            </a:r>
            <a:r>
              <a:rPr lang="en-GB" sz="5600" dirty="0"/>
              <a:t> – no discussion</a:t>
            </a:r>
          </a:p>
          <a:p>
            <a:r>
              <a:rPr lang="en-GB" sz="5600" b="1" dirty="0"/>
              <a:t>Discussion</a:t>
            </a:r>
            <a:r>
              <a:rPr lang="en-GB" sz="5600" dirty="0"/>
              <a:t> – results discussed with reference to literature</a:t>
            </a:r>
          </a:p>
          <a:p>
            <a:r>
              <a:rPr lang="en-GB" sz="5600" b="1" dirty="0"/>
              <a:t>Conclusions</a:t>
            </a:r>
            <a:r>
              <a:rPr lang="en-GB" sz="5600" dirty="0"/>
              <a:t> –  valid and justified?</a:t>
            </a:r>
          </a:p>
          <a:p>
            <a:endParaRPr lang="en-GB" sz="5600" dirty="0"/>
          </a:p>
          <a:p>
            <a:endParaRPr lang="en-GB" sz="5600" dirty="0"/>
          </a:p>
          <a:p>
            <a:endParaRPr lang="en-GB" sz="56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a:t>
            </a:r>
          </a:p>
          <a:p>
            <a:endParaRPr lang="en-GB" dirty="0"/>
          </a:p>
        </p:txBody>
      </p:sp>
    </p:spTree>
    <p:extLst>
      <p:ext uri="{BB962C8B-B14F-4D97-AF65-F5344CB8AC3E}">
        <p14:creationId xmlns:p14="http://schemas.microsoft.com/office/powerpoint/2010/main" val="3809835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7500" lnSpcReduction="20000"/>
          </a:bodyPr>
          <a:lstStyle/>
          <a:p>
            <a:r>
              <a:rPr lang="en-GB" dirty="0"/>
              <a:t>Bandura, A. (1975). </a:t>
            </a:r>
            <a:r>
              <a:rPr lang="en-GB" i="1" dirty="0"/>
              <a:t>Social Learning &amp; Personality Development</a:t>
            </a:r>
            <a:r>
              <a:rPr lang="en-GB" dirty="0"/>
              <a:t>. Holt, Rinehart &amp; Winston, INC: NJ.</a:t>
            </a:r>
          </a:p>
          <a:p>
            <a:r>
              <a:rPr lang="en-GB" dirty="0"/>
              <a:t>Bandura, A. (1997). </a:t>
            </a:r>
            <a:r>
              <a:rPr lang="en-GB" i="1" dirty="0">
                <a:hlinkClick r:id="rId2" tooltip="Self-efficacy: the exercise of control"/>
              </a:rPr>
              <a:t>Self-efficacy: the exercise of control</a:t>
            </a:r>
            <a:r>
              <a:rPr lang="en-GB" dirty="0"/>
              <a:t>. New York: W.H. Freeman.</a:t>
            </a:r>
          </a:p>
          <a:p>
            <a:r>
              <a:rPr lang="en-GB" dirty="0"/>
              <a:t>Bright Hub A History of Mentoring http://www.brighthub.com/office/human-resources/articles/118097.aspx </a:t>
            </a:r>
            <a:r>
              <a:rPr lang="en-GB" i="1" dirty="0"/>
              <a:t>(Retrieved 27 April 2017)</a:t>
            </a:r>
            <a:endParaRPr lang="en-GB" dirty="0"/>
          </a:p>
          <a:p>
            <a:r>
              <a:rPr lang="en-GB" dirty="0"/>
              <a:t>Earl of Chesterfield </a:t>
            </a:r>
            <a:r>
              <a:rPr lang="en-GB" i="1" dirty="0"/>
              <a:t>Letters to His Son https://ebooks.adelaide.edu.au/c/chesterfield/letters/volume4.html (Retrieved 27 April 2017)</a:t>
            </a:r>
          </a:p>
          <a:p>
            <a:r>
              <a:rPr lang="en-GB" dirty="0"/>
              <a:t>Erik de Corte (2010) in Dumont, H., D. Istance and F. Benavides (eds.), </a:t>
            </a:r>
            <a:r>
              <a:rPr lang="en-GB" i="1" dirty="0"/>
              <a:t>The Nature of Learning: Using Research to Inspire Practice</a:t>
            </a:r>
            <a:r>
              <a:rPr lang="en-GB" dirty="0"/>
              <a:t>, OECD Publishing, Paris.</a:t>
            </a:r>
            <a:br>
              <a:rPr lang="en-GB" dirty="0"/>
            </a:br>
            <a:r>
              <a:rPr lang="en-GB" dirty="0"/>
              <a:t>DOI: </a:t>
            </a:r>
            <a:r>
              <a:rPr lang="en-GB" dirty="0">
                <a:hlinkClick r:id="rId3" tooltip="http://dx.doi.org/10.1787/9789264086487-en"/>
              </a:rPr>
              <a:t>http://dx.doi.org/10.1787/9789264086487-en</a:t>
            </a:r>
            <a:endParaRPr lang="en-GB" dirty="0"/>
          </a:p>
          <a:p>
            <a:r>
              <a:rPr lang="en-GB" dirty="0"/>
              <a:t>Gallwey, W. Timothy (1974). </a:t>
            </a:r>
            <a:r>
              <a:rPr lang="en-GB" i="1" dirty="0"/>
              <a:t>The Inner Game of Tennis (1st ed.). New York: Random House.</a:t>
            </a:r>
          </a:p>
          <a:p>
            <a:r>
              <a:rPr lang="en-GB" dirty="0"/>
              <a:t>Gardner, H (1983) </a:t>
            </a:r>
            <a:r>
              <a:rPr lang="en-GB" i="1" dirty="0"/>
              <a:t>Frames of Mind. </a:t>
            </a:r>
            <a:r>
              <a:rPr lang="en-GB" dirty="0"/>
              <a:t>New York:</a:t>
            </a:r>
            <a:r>
              <a:rPr lang="en-GB" i="1" dirty="0"/>
              <a:t> </a:t>
            </a:r>
            <a:r>
              <a:rPr lang="en-GB" dirty="0"/>
              <a:t>Basic Books</a:t>
            </a:r>
          </a:p>
          <a:p>
            <a:r>
              <a:rPr lang="en-GB" dirty="0"/>
              <a:t>Lave, J., &amp; Wenger, E. (1990). Situated Learning: Legitimate Peripheral Participation. Cambridge, UK: Cambridge University Press.</a:t>
            </a:r>
          </a:p>
          <a:p>
            <a:r>
              <a:rPr lang="en-GB" dirty="0"/>
              <a:t>Levinson, D. J., with Darrow, C. N, Klein, E. B. &amp; Levinson, M. (1978). </a:t>
            </a:r>
            <a:r>
              <a:rPr lang="en-GB" i="1" dirty="0"/>
              <a:t>Seasons of a Man's Life</a:t>
            </a:r>
            <a:r>
              <a:rPr lang="en-GB" dirty="0"/>
              <a:t>. New York: Random House.</a:t>
            </a:r>
          </a:p>
          <a:p>
            <a:endParaRPr lang="en-GB" dirty="0"/>
          </a:p>
        </p:txBody>
      </p:sp>
    </p:spTree>
    <p:extLst>
      <p:ext uri="{BB962C8B-B14F-4D97-AF65-F5344CB8AC3E}">
        <p14:creationId xmlns:p14="http://schemas.microsoft.com/office/powerpoint/2010/main" val="13769661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89212" y="569843"/>
            <a:ext cx="8915400" cy="5341379"/>
          </a:xfrm>
        </p:spPr>
        <p:txBody>
          <a:bodyPr/>
          <a:lstStyle/>
          <a:p>
            <a:r>
              <a:rPr lang="en-GB" dirty="0"/>
              <a:t>Rogers, C. (1969) </a:t>
            </a:r>
            <a:r>
              <a:rPr lang="en-GB" i="1" dirty="0"/>
              <a:t>Freedom to Learn</a:t>
            </a:r>
            <a:r>
              <a:rPr lang="en-GB" dirty="0"/>
              <a:t>. Merrill</a:t>
            </a:r>
          </a:p>
          <a:p>
            <a:r>
              <a:rPr lang="en-GB" dirty="0" err="1"/>
              <a:t>Sergiovanni</a:t>
            </a:r>
            <a:r>
              <a:rPr lang="en-GB" dirty="0"/>
              <a:t>, Thomas (2001)</a:t>
            </a:r>
            <a:r>
              <a:rPr lang="en-GB" i="1" dirty="0"/>
              <a:t>Leadership: What’s in it for schools? </a:t>
            </a:r>
            <a:r>
              <a:rPr lang="en-GB" dirty="0"/>
              <a:t>Routledge </a:t>
            </a:r>
            <a:r>
              <a:rPr lang="en-GB" dirty="0" err="1"/>
              <a:t>Falmer</a:t>
            </a:r>
            <a:endParaRPr lang="en-GB" dirty="0"/>
          </a:p>
          <a:p>
            <a:r>
              <a:rPr lang="en-GB" dirty="0"/>
              <a:t>Thorndike, Edward (1932), </a:t>
            </a:r>
            <a:r>
              <a:rPr lang="en-GB" i="1" dirty="0"/>
              <a:t>The Fundamentals of Learning</a:t>
            </a:r>
            <a:r>
              <a:rPr lang="en-GB" dirty="0"/>
              <a:t>, AMS Press Inc.</a:t>
            </a:r>
          </a:p>
          <a:p>
            <a:r>
              <a:rPr lang="en-GB" dirty="0"/>
              <a:t>Welsh Government </a:t>
            </a:r>
            <a:r>
              <a:rPr lang="en-GB" dirty="0">
                <a:hlinkClick r:id="rId2"/>
              </a:rPr>
              <a:t>http://learning.gov.wales/resources/browse-all/coaching-and-mentoring/?lang=en</a:t>
            </a:r>
            <a:endParaRPr lang="en-GB" dirty="0"/>
          </a:p>
          <a:p>
            <a:endParaRPr lang="en-GB" dirty="0"/>
          </a:p>
        </p:txBody>
      </p:sp>
    </p:spTree>
    <p:extLst>
      <p:ext uri="{BB962C8B-B14F-4D97-AF65-F5344CB8AC3E}">
        <p14:creationId xmlns:p14="http://schemas.microsoft.com/office/powerpoint/2010/main" val="70001140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451</TotalTime>
  <Words>1786</Words>
  <Application>Microsoft Office PowerPoint</Application>
  <PresentationFormat>Widescreen</PresentationFormat>
  <Paragraphs>149</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Century Gothic</vt:lpstr>
      <vt:lpstr>Times New Roman</vt:lpstr>
      <vt:lpstr>Wingdings</vt:lpstr>
      <vt:lpstr>Wingdings 3</vt:lpstr>
      <vt:lpstr>Wisp</vt:lpstr>
      <vt:lpstr>Mentoring and Coaching in Educational and Professional Contexts</vt:lpstr>
      <vt:lpstr>Session content</vt:lpstr>
      <vt:lpstr>Historical perspectives</vt:lpstr>
      <vt:lpstr>Historical perspectives</vt:lpstr>
      <vt:lpstr>Keywords activity – think, pair, share</vt:lpstr>
      <vt:lpstr>Theories of Learning</vt:lpstr>
      <vt:lpstr>Behaviourism</vt:lpstr>
      <vt:lpstr>Cognitive psychology</vt:lpstr>
      <vt:lpstr>Constructivism</vt:lpstr>
      <vt:lpstr>Social learning</vt:lpstr>
      <vt:lpstr>Socio-constructivism</vt:lpstr>
      <vt:lpstr>Experiential learning</vt:lpstr>
      <vt:lpstr>Multiple intelligences  </vt:lpstr>
      <vt:lpstr>Situated learning theory and community of practice</vt:lpstr>
      <vt:lpstr>21st century learning or skills</vt:lpstr>
      <vt:lpstr>Mentoring styles - activity</vt:lpstr>
      <vt:lpstr>National Framework for Mentoring and Coaching</vt:lpstr>
      <vt:lpstr>Activity – card sort – which is which?</vt:lpstr>
      <vt:lpstr>Article discussion – session 5</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Mentoring and Coaching in Educational and Professional Contexts</dc:title>
  <dc:creator>Jane Nicholas</dc:creator>
  <cp:lastModifiedBy>Jill Morgan</cp:lastModifiedBy>
  <cp:revision>31</cp:revision>
  <dcterms:created xsi:type="dcterms:W3CDTF">2017-04-29T07:22:26Z</dcterms:created>
  <dcterms:modified xsi:type="dcterms:W3CDTF">2018-05-18T09:47:44Z</dcterms:modified>
</cp:coreProperties>
</file>