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4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69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embeddedFontLst>
    <p:embeddedFont>
      <p:font typeface="Abril Fatface" panose="02000503000000020003" pitchFamily="2" charset="0"/>
      <p:regular r:id="rId18"/>
    </p:embeddedFont>
    <p:embeddedFont>
      <p:font typeface="Barlow Condensed" panose="00000506000000000000" pitchFamily="2" charset="0"/>
      <p:regular r:id="rId19"/>
      <p:bold r:id="rId20"/>
      <p:boldItalic r:id="rId21"/>
    </p:embeddedFont>
    <p:embeddedFont>
      <p:font typeface="DM Sans" pitchFamily="2" charset="0"/>
      <p:regular r:id="rId22"/>
      <p:bold r:id="rId23"/>
      <p:italic r:id="rId24"/>
      <p:boldItalic r:id="rId25"/>
    </p:embeddedFont>
    <p:embeddedFont>
      <p:font typeface="Lexend Deca" panose="020B0604020202020204" charset="0"/>
      <p:regular r:id="rId26"/>
      <p:bold r:id="rId27"/>
    </p:embeddedFont>
    <p:embeddedFont>
      <p:font typeface="Lexend Deca SemiBold" panose="020B0604020202020204" charset="0"/>
      <p:regular r:id="rId28"/>
      <p:bold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3EC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484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EED374-E63E-401F-9D69-C8B923E1EF36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</dgm:pt>
    <dgm:pt modelId="{7A3BED0F-4134-46FC-BA55-CD33951862F9}">
      <dgm:prSet phldrT="[Text]"/>
      <dgm:spPr/>
      <dgm:t>
        <a:bodyPr/>
        <a:lstStyle/>
        <a:p>
          <a:r>
            <a:rPr lang="en-US" dirty="0"/>
            <a:t>Air traffic less than 2 percent of the usual norm. Business travelling by a decrease of 89 percent (</a:t>
          </a:r>
          <a:r>
            <a:rPr lang="en-US" dirty="0" err="1"/>
            <a:t>Melas</a:t>
          </a:r>
          <a:r>
            <a:rPr lang="en-US" dirty="0"/>
            <a:t> &amp; </a:t>
          </a:r>
          <a:r>
            <a:rPr lang="en-US" dirty="0" err="1"/>
            <a:t>Melasova</a:t>
          </a:r>
          <a:r>
            <a:rPr lang="en-US" dirty="0"/>
            <a:t>, 2020).</a:t>
          </a:r>
        </a:p>
      </dgm:t>
    </dgm:pt>
    <dgm:pt modelId="{591A01BB-2469-46CC-B0B8-6EEF540A55DB}" type="parTrans" cxnId="{C58B5E03-4493-4A8F-9429-015473ABC0B9}">
      <dgm:prSet/>
      <dgm:spPr/>
      <dgm:t>
        <a:bodyPr/>
        <a:lstStyle/>
        <a:p>
          <a:endParaRPr lang="en-US"/>
        </a:p>
      </dgm:t>
    </dgm:pt>
    <dgm:pt modelId="{615ACFCB-33E7-4EA7-9BC4-391436E7147E}" type="sibTrans" cxnId="{C58B5E03-4493-4A8F-9429-015473ABC0B9}">
      <dgm:prSet/>
      <dgm:spPr/>
      <dgm:t>
        <a:bodyPr/>
        <a:lstStyle/>
        <a:p>
          <a:endParaRPr lang="en-US"/>
        </a:p>
      </dgm:t>
    </dgm:pt>
    <dgm:pt modelId="{3667D2E2-648E-4DCC-8C89-78AF8533E023}">
      <dgm:prSet/>
      <dgm:spPr/>
      <dgm:t>
        <a:bodyPr/>
        <a:lstStyle/>
        <a:p>
          <a:r>
            <a:rPr lang="en-US"/>
            <a:t>UK: 83.8 percent tourism companies closed due to the lockdowns (Robert, 2021).</a:t>
          </a:r>
        </a:p>
      </dgm:t>
    </dgm:pt>
    <dgm:pt modelId="{CAF05B7B-E2D6-4E44-AEA2-2C969C7820F0}" type="parTrans" cxnId="{0C1009BC-BC4E-4258-A78B-7BF1FD93663D}">
      <dgm:prSet/>
      <dgm:spPr/>
      <dgm:t>
        <a:bodyPr/>
        <a:lstStyle/>
        <a:p>
          <a:endParaRPr lang="en-US"/>
        </a:p>
      </dgm:t>
    </dgm:pt>
    <dgm:pt modelId="{7BA84980-1EB3-4DA9-BC7C-57ACD8E4FB2F}" type="sibTrans" cxnId="{0C1009BC-BC4E-4258-A78B-7BF1FD93663D}">
      <dgm:prSet/>
      <dgm:spPr/>
      <dgm:t>
        <a:bodyPr/>
        <a:lstStyle/>
        <a:p>
          <a:endParaRPr lang="en-US"/>
        </a:p>
      </dgm:t>
    </dgm:pt>
    <dgm:pt modelId="{9ADA638E-E51E-473A-890A-1778B92BE7AC}">
      <dgm:prSet/>
      <dgm:spPr/>
      <dgm:t>
        <a:bodyPr/>
        <a:lstStyle/>
        <a:p>
          <a:r>
            <a:rPr lang="en-US" dirty="0"/>
            <a:t>The recycled spaces into co-working spaces, day-sharing (Prentice et al., 2023).</a:t>
          </a:r>
        </a:p>
      </dgm:t>
    </dgm:pt>
    <dgm:pt modelId="{41153753-8343-4C77-BB6F-82897FBBE94A}" type="parTrans" cxnId="{7710D664-F444-4FE5-BF03-F704DD121E06}">
      <dgm:prSet/>
      <dgm:spPr/>
      <dgm:t>
        <a:bodyPr/>
        <a:lstStyle/>
        <a:p>
          <a:endParaRPr lang="en-US"/>
        </a:p>
      </dgm:t>
    </dgm:pt>
    <dgm:pt modelId="{370AF4BB-7458-4B6B-A296-0F2316FD868A}" type="sibTrans" cxnId="{7710D664-F444-4FE5-BF03-F704DD121E06}">
      <dgm:prSet/>
      <dgm:spPr/>
      <dgm:t>
        <a:bodyPr/>
        <a:lstStyle/>
        <a:p>
          <a:endParaRPr lang="en-US"/>
        </a:p>
      </dgm:t>
    </dgm:pt>
    <dgm:pt modelId="{24CF49BB-098B-4E4E-94EF-1EF45F7C4972}">
      <dgm:prSet/>
      <dgm:spPr/>
      <dgm:t>
        <a:bodyPr/>
        <a:lstStyle/>
        <a:p>
          <a:r>
            <a:rPr lang="en-US" dirty="0"/>
            <a:t>Strength through diversification of revenues and Web </a:t>
          </a:r>
          <a:r>
            <a:rPr lang="en-US" dirty="0" err="1"/>
            <a:t>Personalisation</a:t>
          </a:r>
          <a:r>
            <a:rPr lang="en-US" dirty="0"/>
            <a:t>.</a:t>
          </a:r>
        </a:p>
      </dgm:t>
    </dgm:pt>
    <dgm:pt modelId="{9759B39F-F178-4D4D-AAF6-9214ED465B18}" type="parTrans" cxnId="{D0151869-4657-4546-BAE1-F5D5AA42A22D}">
      <dgm:prSet/>
      <dgm:spPr/>
      <dgm:t>
        <a:bodyPr/>
        <a:lstStyle/>
        <a:p>
          <a:endParaRPr lang="en-US"/>
        </a:p>
      </dgm:t>
    </dgm:pt>
    <dgm:pt modelId="{2FFE58A4-1FB4-4ADC-A96F-A440C1985F31}" type="sibTrans" cxnId="{D0151869-4657-4546-BAE1-F5D5AA42A22D}">
      <dgm:prSet/>
      <dgm:spPr/>
      <dgm:t>
        <a:bodyPr/>
        <a:lstStyle/>
        <a:p>
          <a:endParaRPr lang="en-US"/>
        </a:p>
      </dgm:t>
    </dgm:pt>
    <dgm:pt modelId="{3E1EDE91-AF82-4C60-9E7D-BEC5CD8001B6}">
      <dgm:prSet/>
      <dgm:spPr/>
      <dgm:t>
        <a:bodyPr/>
        <a:lstStyle/>
        <a:p>
          <a:r>
            <a:rPr lang="en-US" dirty="0"/>
            <a:t>Bottom: 15% lower urban footfall than before the pandemic; economy highly depends on the government is not sustainable (Enoch et al., 2021).</a:t>
          </a:r>
        </a:p>
      </dgm:t>
    </dgm:pt>
    <dgm:pt modelId="{874DC3F1-6D38-4368-8973-EB9E9AFFDAEC}" type="parTrans" cxnId="{CF93AD05-76A2-4EF8-9F11-CA9C831CAE0A}">
      <dgm:prSet/>
      <dgm:spPr/>
      <dgm:t>
        <a:bodyPr/>
        <a:lstStyle/>
        <a:p>
          <a:endParaRPr lang="en-US"/>
        </a:p>
      </dgm:t>
    </dgm:pt>
    <dgm:pt modelId="{C819EB20-13F8-488C-A4D9-A37B953CCD4A}" type="sibTrans" cxnId="{CF93AD05-76A2-4EF8-9F11-CA9C831CAE0A}">
      <dgm:prSet/>
      <dgm:spPr/>
      <dgm:t>
        <a:bodyPr/>
        <a:lstStyle/>
        <a:p>
          <a:endParaRPr lang="en-US"/>
        </a:p>
      </dgm:t>
    </dgm:pt>
    <dgm:pt modelId="{136B9F40-18E5-4957-9110-4DE4F8684456}" type="pres">
      <dgm:prSet presAssocID="{B8EED374-E63E-401F-9D69-C8B923E1EF36}" presName="Name0" presStyleCnt="0">
        <dgm:presLayoutVars>
          <dgm:resizeHandles/>
        </dgm:presLayoutVars>
      </dgm:prSet>
      <dgm:spPr/>
    </dgm:pt>
    <dgm:pt modelId="{C63734F1-B3BE-4471-AF47-CBC9CCAFB08C}" type="pres">
      <dgm:prSet presAssocID="{7A3BED0F-4134-46FC-BA55-CD33951862F9}" presName="text" presStyleLbl="node1" presStyleIdx="0" presStyleCnt="5">
        <dgm:presLayoutVars>
          <dgm:bulletEnabled val="1"/>
        </dgm:presLayoutVars>
      </dgm:prSet>
      <dgm:spPr/>
    </dgm:pt>
    <dgm:pt modelId="{830B5510-4626-4057-A382-A89AFDA407AD}" type="pres">
      <dgm:prSet presAssocID="{615ACFCB-33E7-4EA7-9BC4-391436E7147E}" presName="space" presStyleCnt="0"/>
      <dgm:spPr/>
    </dgm:pt>
    <dgm:pt modelId="{F8E94030-5665-4FBE-A5F6-A2F29E507B92}" type="pres">
      <dgm:prSet presAssocID="{3667D2E2-648E-4DCC-8C89-78AF8533E023}" presName="text" presStyleLbl="node1" presStyleIdx="1" presStyleCnt="5">
        <dgm:presLayoutVars>
          <dgm:bulletEnabled val="1"/>
        </dgm:presLayoutVars>
      </dgm:prSet>
      <dgm:spPr/>
    </dgm:pt>
    <dgm:pt modelId="{4980E593-820B-4359-BF31-27576E3D7B01}" type="pres">
      <dgm:prSet presAssocID="{7BA84980-1EB3-4DA9-BC7C-57ACD8E4FB2F}" presName="space" presStyleCnt="0"/>
      <dgm:spPr/>
    </dgm:pt>
    <dgm:pt modelId="{F4BA12C2-14DE-4DAF-847B-9D9E6946B2EF}" type="pres">
      <dgm:prSet presAssocID="{9ADA638E-E51E-473A-890A-1778B92BE7AC}" presName="text" presStyleLbl="node1" presStyleIdx="2" presStyleCnt="5">
        <dgm:presLayoutVars>
          <dgm:bulletEnabled val="1"/>
        </dgm:presLayoutVars>
      </dgm:prSet>
      <dgm:spPr/>
    </dgm:pt>
    <dgm:pt modelId="{3407A596-4120-4AAA-A2E9-BE3F3BA0BFF4}" type="pres">
      <dgm:prSet presAssocID="{370AF4BB-7458-4B6B-A296-0F2316FD868A}" presName="space" presStyleCnt="0"/>
      <dgm:spPr/>
    </dgm:pt>
    <dgm:pt modelId="{598194D4-FCB6-4E11-A592-ED293FBC875D}" type="pres">
      <dgm:prSet presAssocID="{24CF49BB-098B-4E4E-94EF-1EF45F7C4972}" presName="text" presStyleLbl="node1" presStyleIdx="3" presStyleCnt="5">
        <dgm:presLayoutVars>
          <dgm:bulletEnabled val="1"/>
        </dgm:presLayoutVars>
      </dgm:prSet>
      <dgm:spPr/>
    </dgm:pt>
    <dgm:pt modelId="{B8456867-80C0-47F0-A95B-5B6B3073AC42}" type="pres">
      <dgm:prSet presAssocID="{2FFE58A4-1FB4-4ADC-A96F-A440C1985F31}" presName="space" presStyleCnt="0"/>
      <dgm:spPr/>
    </dgm:pt>
    <dgm:pt modelId="{4EBA4708-7F6A-4D92-8477-0A6E4D3CDA4E}" type="pres">
      <dgm:prSet presAssocID="{3E1EDE91-AF82-4C60-9E7D-BEC5CD8001B6}" presName="text" presStyleLbl="node1" presStyleIdx="4" presStyleCnt="5">
        <dgm:presLayoutVars>
          <dgm:bulletEnabled val="1"/>
        </dgm:presLayoutVars>
      </dgm:prSet>
      <dgm:spPr/>
    </dgm:pt>
  </dgm:ptLst>
  <dgm:cxnLst>
    <dgm:cxn modelId="{C58B5E03-4493-4A8F-9429-015473ABC0B9}" srcId="{B8EED374-E63E-401F-9D69-C8B923E1EF36}" destId="{7A3BED0F-4134-46FC-BA55-CD33951862F9}" srcOrd="0" destOrd="0" parTransId="{591A01BB-2469-46CC-B0B8-6EEF540A55DB}" sibTransId="{615ACFCB-33E7-4EA7-9BC4-391436E7147E}"/>
    <dgm:cxn modelId="{CF93AD05-76A2-4EF8-9F11-CA9C831CAE0A}" srcId="{B8EED374-E63E-401F-9D69-C8B923E1EF36}" destId="{3E1EDE91-AF82-4C60-9E7D-BEC5CD8001B6}" srcOrd="4" destOrd="0" parTransId="{874DC3F1-6D38-4368-8973-EB9E9AFFDAEC}" sibTransId="{C819EB20-13F8-488C-A4D9-A37B953CCD4A}"/>
    <dgm:cxn modelId="{C8E2531F-F299-474F-A840-37DA9B8157BC}" type="presOf" srcId="{3667D2E2-648E-4DCC-8C89-78AF8533E023}" destId="{F8E94030-5665-4FBE-A5F6-A2F29E507B92}" srcOrd="0" destOrd="0" presId="urn:diagrams.loki3.com/VaryingWidthList"/>
    <dgm:cxn modelId="{805EC623-6660-498D-8566-6B95EEB9E38B}" type="presOf" srcId="{9ADA638E-E51E-473A-890A-1778B92BE7AC}" destId="{F4BA12C2-14DE-4DAF-847B-9D9E6946B2EF}" srcOrd="0" destOrd="0" presId="urn:diagrams.loki3.com/VaryingWidthList"/>
    <dgm:cxn modelId="{7710D664-F444-4FE5-BF03-F704DD121E06}" srcId="{B8EED374-E63E-401F-9D69-C8B923E1EF36}" destId="{9ADA638E-E51E-473A-890A-1778B92BE7AC}" srcOrd="2" destOrd="0" parTransId="{41153753-8343-4C77-BB6F-82897FBBE94A}" sibTransId="{370AF4BB-7458-4B6B-A296-0F2316FD868A}"/>
    <dgm:cxn modelId="{D0151869-4657-4546-BAE1-F5D5AA42A22D}" srcId="{B8EED374-E63E-401F-9D69-C8B923E1EF36}" destId="{24CF49BB-098B-4E4E-94EF-1EF45F7C4972}" srcOrd="3" destOrd="0" parTransId="{9759B39F-F178-4D4D-AAF6-9214ED465B18}" sibTransId="{2FFE58A4-1FB4-4ADC-A96F-A440C1985F31}"/>
    <dgm:cxn modelId="{F005D753-C3CB-4D11-9E19-822D4CAEB335}" type="presOf" srcId="{7A3BED0F-4134-46FC-BA55-CD33951862F9}" destId="{C63734F1-B3BE-4471-AF47-CBC9CCAFB08C}" srcOrd="0" destOrd="0" presId="urn:diagrams.loki3.com/VaryingWidthList"/>
    <dgm:cxn modelId="{D469B357-EB0A-43BF-89E2-551B57B10A7D}" type="presOf" srcId="{24CF49BB-098B-4E4E-94EF-1EF45F7C4972}" destId="{598194D4-FCB6-4E11-A592-ED293FBC875D}" srcOrd="0" destOrd="0" presId="urn:diagrams.loki3.com/VaryingWidthList"/>
    <dgm:cxn modelId="{45333F5A-1BC0-44D4-AC31-82246A2C3DB8}" type="presOf" srcId="{B8EED374-E63E-401F-9D69-C8B923E1EF36}" destId="{136B9F40-18E5-4957-9110-4DE4F8684456}" srcOrd="0" destOrd="0" presId="urn:diagrams.loki3.com/VaryingWidthList"/>
    <dgm:cxn modelId="{0C1009BC-BC4E-4258-A78B-7BF1FD93663D}" srcId="{B8EED374-E63E-401F-9D69-C8B923E1EF36}" destId="{3667D2E2-648E-4DCC-8C89-78AF8533E023}" srcOrd="1" destOrd="0" parTransId="{CAF05B7B-E2D6-4E44-AEA2-2C969C7820F0}" sibTransId="{7BA84980-1EB3-4DA9-BC7C-57ACD8E4FB2F}"/>
    <dgm:cxn modelId="{C6F137D5-8D4A-433A-8642-6126D97C0DFA}" type="presOf" srcId="{3E1EDE91-AF82-4C60-9E7D-BEC5CD8001B6}" destId="{4EBA4708-7F6A-4D92-8477-0A6E4D3CDA4E}" srcOrd="0" destOrd="0" presId="urn:diagrams.loki3.com/VaryingWidthList"/>
    <dgm:cxn modelId="{1EBAF131-D101-463C-A34D-BD53CF70B9AA}" type="presParOf" srcId="{136B9F40-18E5-4957-9110-4DE4F8684456}" destId="{C63734F1-B3BE-4471-AF47-CBC9CCAFB08C}" srcOrd="0" destOrd="0" presId="urn:diagrams.loki3.com/VaryingWidthList"/>
    <dgm:cxn modelId="{5DC4AE38-FFF0-43CE-B817-11031AD9A0D9}" type="presParOf" srcId="{136B9F40-18E5-4957-9110-4DE4F8684456}" destId="{830B5510-4626-4057-A382-A89AFDA407AD}" srcOrd="1" destOrd="0" presId="urn:diagrams.loki3.com/VaryingWidthList"/>
    <dgm:cxn modelId="{08DB4450-5477-4BEE-8EAE-707D285E9435}" type="presParOf" srcId="{136B9F40-18E5-4957-9110-4DE4F8684456}" destId="{F8E94030-5665-4FBE-A5F6-A2F29E507B92}" srcOrd="2" destOrd="0" presId="urn:diagrams.loki3.com/VaryingWidthList"/>
    <dgm:cxn modelId="{53678947-B420-4F14-B961-37992303AD99}" type="presParOf" srcId="{136B9F40-18E5-4957-9110-4DE4F8684456}" destId="{4980E593-820B-4359-BF31-27576E3D7B01}" srcOrd="3" destOrd="0" presId="urn:diagrams.loki3.com/VaryingWidthList"/>
    <dgm:cxn modelId="{92181CC4-242E-4A1A-82CA-33FEF55EEDD9}" type="presParOf" srcId="{136B9F40-18E5-4957-9110-4DE4F8684456}" destId="{F4BA12C2-14DE-4DAF-847B-9D9E6946B2EF}" srcOrd="4" destOrd="0" presId="urn:diagrams.loki3.com/VaryingWidthList"/>
    <dgm:cxn modelId="{4F58022D-220A-408F-AE07-FEF4CDDC9DD6}" type="presParOf" srcId="{136B9F40-18E5-4957-9110-4DE4F8684456}" destId="{3407A596-4120-4AAA-A2E9-BE3F3BA0BFF4}" srcOrd="5" destOrd="0" presId="urn:diagrams.loki3.com/VaryingWidthList"/>
    <dgm:cxn modelId="{40CD9CB2-225F-46DB-834C-4C588C502D60}" type="presParOf" srcId="{136B9F40-18E5-4957-9110-4DE4F8684456}" destId="{598194D4-FCB6-4E11-A592-ED293FBC875D}" srcOrd="6" destOrd="0" presId="urn:diagrams.loki3.com/VaryingWidthList"/>
    <dgm:cxn modelId="{0515E5F7-8EF4-4244-A5F4-780349A622C2}" type="presParOf" srcId="{136B9F40-18E5-4957-9110-4DE4F8684456}" destId="{B8456867-80C0-47F0-A95B-5B6B3073AC42}" srcOrd="7" destOrd="0" presId="urn:diagrams.loki3.com/VaryingWidthList"/>
    <dgm:cxn modelId="{AED0A18B-7EE6-45CC-B932-DC271C6B9B3D}" type="presParOf" srcId="{136B9F40-18E5-4957-9110-4DE4F8684456}" destId="{4EBA4708-7F6A-4D92-8477-0A6E4D3CDA4E}" srcOrd="8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3E89F9-AF59-43C8-8B01-E3CB4460D0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BEF425-27B9-43EE-B671-1A8D9FB0FF4C}">
      <dgm:prSet phldrT="[Text]"/>
      <dgm:spPr/>
      <dgm:t>
        <a:bodyPr/>
        <a:lstStyle/>
        <a:p>
          <a:r>
            <a:rPr lang="en-US" dirty="0"/>
            <a:t>International businesses are spending about half the amount they spent before the pandemic. They aim at efficiency (</a:t>
          </a:r>
          <a:r>
            <a:rPr lang="en-US" dirty="0" err="1"/>
            <a:t>Dube</a:t>
          </a:r>
          <a:r>
            <a:rPr lang="en-US" dirty="0"/>
            <a:t> et al., 2023).</a:t>
          </a:r>
        </a:p>
      </dgm:t>
    </dgm:pt>
    <dgm:pt modelId="{66F969C9-EDE3-4AEA-B07B-DBDA6A4DF1AD}" type="parTrans" cxnId="{72D422B4-F21C-424E-8931-279C22DFAC51}">
      <dgm:prSet/>
      <dgm:spPr/>
      <dgm:t>
        <a:bodyPr/>
        <a:lstStyle/>
        <a:p>
          <a:endParaRPr lang="en-US"/>
        </a:p>
      </dgm:t>
    </dgm:pt>
    <dgm:pt modelId="{726BCC7E-D2CB-4AE4-AEE3-1C31E9CE4515}" type="sibTrans" cxnId="{72D422B4-F21C-424E-8931-279C22DFAC51}">
      <dgm:prSet/>
      <dgm:spPr/>
      <dgm:t>
        <a:bodyPr/>
        <a:lstStyle/>
        <a:p>
          <a:endParaRPr lang="en-US"/>
        </a:p>
      </dgm:t>
    </dgm:pt>
    <dgm:pt modelId="{DD00A779-EEA8-4D2A-8F02-138B98B42F8D}">
      <dgm:prSet/>
      <dgm:spPr/>
      <dgm:t>
        <a:bodyPr/>
        <a:lstStyle/>
        <a:p>
          <a:r>
            <a:rPr lang="en-US" dirty="0"/>
            <a:t>UK Tourism Recovery Plan: VAT reliefs, grants towards recovery at 2019 levels by 2023.</a:t>
          </a:r>
        </a:p>
      </dgm:t>
    </dgm:pt>
    <dgm:pt modelId="{CA493294-E6E0-44D2-BC08-FE9753EFA65C}" type="parTrans" cxnId="{0910E3AD-FC23-430B-A5E0-422E1B5BEFCD}">
      <dgm:prSet/>
      <dgm:spPr/>
      <dgm:t>
        <a:bodyPr/>
        <a:lstStyle/>
        <a:p>
          <a:endParaRPr lang="en-US"/>
        </a:p>
      </dgm:t>
    </dgm:pt>
    <dgm:pt modelId="{78335C93-8498-4B1F-B38D-C2BE5EF75D87}" type="sibTrans" cxnId="{0910E3AD-FC23-430B-A5E0-422E1B5BEFCD}">
      <dgm:prSet/>
      <dgm:spPr/>
      <dgm:t>
        <a:bodyPr/>
        <a:lstStyle/>
        <a:p>
          <a:endParaRPr lang="en-US"/>
        </a:p>
      </dgm:t>
    </dgm:pt>
    <dgm:pt modelId="{205B7AF1-6057-4B4F-999E-466B576CF2C3}">
      <dgm:prSet/>
      <dgm:spPr/>
      <dgm:t>
        <a:bodyPr/>
        <a:lstStyle/>
        <a:p>
          <a:r>
            <a:rPr lang="en-US" dirty="0"/>
            <a:t>Chains, such as Hilton/Accor, Lobby to reduce commuting by a third in certain markets (Prentice et al., 2023).</a:t>
          </a:r>
        </a:p>
      </dgm:t>
    </dgm:pt>
    <dgm:pt modelId="{3CB61505-789B-4F2E-9464-BF37501588F7}" type="parTrans" cxnId="{6F127994-28D6-4B29-BEFF-D653D4093D59}">
      <dgm:prSet/>
      <dgm:spPr/>
      <dgm:t>
        <a:bodyPr/>
        <a:lstStyle/>
        <a:p>
          <a:endParaRPr lang="en-US"/>
        </a:p>
      </dgm:t>
    </dgm:pt>
    <dgm:pt modelId="{A0BF10D5-9207-4895-AF61-CC8707396797}" type="sibTrans" cxnId="{6F127994-28D6-4B29-BEFF-D653D4093D59}">
      <dgm:prSet/>
      <dgm:spPr/>
      <dgm:t>
        <a:bodyPr/>
        <a:lstStyle/>
        <a:p>
          <a:endParaRPr lang="en-US"/>
        </a:p>
      </dgm:t>
    </dgm:pt>
    <dgm:pt modelId="{520DBA93-4BEC-4BF1-9273-7D429286B514}">
      <dgm:prSet/>
      <dgm:spPr/>
      <dgm:t>
        <a:bodyPr/>
        <a:lstStyle/>
        <a:p>
          <a:r>
            <a:rPr lang="en-US" dirty="0"/>
            <a:t>Recreational travel growth 20-25 per cent/year.</a:t>
          </a:r>
        </a:p>
      </dgm:t>
    </dgm:pt>
    <dgm:pt modelId="{6C1CD41D-50C0-4592-A6BB-F8477EF71F22}" type="parTrans" cxnId="{9BFDA65B-5EBA-4263-9B18-51A1774470EE}">
      <dgm:prSet/>
      <dgm:spPr/>
      <dgm:t>
        <a:bodyPr/>
        <a:lstStyle/>
        <a:p>
          <a:endParaRPr lang="en-US"/>
        </a:p>
      </dgm:t>
    </dgm:pt>
    <dgm:pt modelId="{69CAB172-910C-424A-B68C-94954B8A3A54}" type="sibTrans" cxnId="{9BFDA65B-5EBA-4263-9B18-51A1774470EE}">
      <dgm:prSet/>
      <dgm:spPr/>
      <dgm:t>
        <a:bodyPr/>
        <a:lstStyle/>
        <a:p>
          <a:endParaRPr lang="en-US"/>
        </a:p>
      </dgm:t>
    </dgm:pt>
    <dgm:pt modelId="{A5BD60F3-D312-4B9D-BEDA-E4E9430BDBE0}">
      <dgm:prSet/>
      <dgm:spPr/>
      <dgm:t>
        <a:bodyPr/>
        <a:lstStyle/>
        <a:p>
          <a:r>
            <a:rPr lang="en-US"/>
            <a:t>Issues: Inflation, debt, low performance of co-working outside great cities (Suhanko, 2024).</a:t>
          </a:r>
        </a:p>
      </dgm:t>
    </dgm:pt>
    <dgm:pt modelId="{D162A510-264B-4CC1-BAB2-46AF952BC42C}" type="parTrans" cxnId="{D1AE6A0D-EF87-48BD-B5E0-1ED6510B9D3D}">
      <dgm:prSet/>
      <dgm:spPr/>
      <dgm:t>
        <a:bodyPr/>
        <a:lstStyle/>
        <a:p>
          <a:endParaRPr lang="en-US"/>
        </a:p>
      </dgm:t>
    </dgm:pt>
    <dgm:pt modelId="{71132808-43CB-4DD7-918D-5AE41B2FA5CB}" type="sibTrans" cxnId="{D1AE6A0D-EF87-48BD-B5E0-1ED6510B9D3D}">
      <dgm:prSet/>
      <dgm:spPr/>
      <dgm:t>
        <a:bodyPr/>
        <a:lstStyle/>
        <a:p>
          <a:endParaRPr lang="en-US"/>
        </a:p>
      </dgm:t>
    </dgm:pt>
    <dgm:pt modelId="{5DCED671-154E-4442-947B-02C296DE448C}" type="pres">
      <dgm:prSet presAssocID="{133E89F9-AF59-43C8-8B01-E3CB4460D0C7}" presName="linear" presStyleCnt="0">
        <dgm:presLayoutVars>
          <dgm:animLvl val="lvl"/>
          <dgm:resizeHandles val="exact"/>
        </dgm:presLayoutVars>
      </dgm:prSet>
      <dgm:spPr/>
    </dgm:pt>
    <dgm:pt modelId="{919C7986-C368-441C-8CF5-D83BF129C018}" type="pres">
      <dgm:prSet presAssocID="{05BEF425-27B9-43EE-B671-1A8D9FB0FF4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2C3DD03-19F8-48D8-BE5D-301449EA3332}" type="pres">
      <dgm:prSet presAssocID="{726BCC7E-D2CB-4AE4-AEE3-1C31E9CE4515}" presName="spacer" presStyleCnt="0"/>
      <dgm:spPr/>
    </dgm:pt>
    <dgm:pt modelId="{EBCA6D6B-5802-4637-AF10-F386D1004197}" type="pres">
      <dgm:prSet presAssocID="{DD00A779-EEA8-4D2A-8F02-138B98B42F8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386A50D-7B8F-416E-8F01-8725082123F0}" type="pres">
      <dgm:prSet presAssocID="{78335C93-8498-4B1F-B38D-C2BE5EF75D87}" presName="spacer" presStyleCnt="0"/>
      <dgm:spPr/>
    </dgm:pt>
    <dgm:pt modelId="{29AB49AD-B3B0-4870-A44E-4AF4CDB9D9FD}" type="pres">
      <dgm:prSet presAssocID="{205B7AF1-6057-4B4F-999E-466B576CF2C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AA108B3-9F71-4D83-96A7-6149950784E5}" type="pres">
      <dgm:prSet presAssocID="{A0BF10D5-9207-4895-AF61-CC8707396797}" presName="spacer" presStyleCnt="0"/>
      <dgm:spPr/>
    </dgm:pt>
    <dgm:pt modelId="{C3C55C21-A6FC-47B1-958F-7A56B7B32D8B}" type="pres">
      <dgm:prSet presAssocID="{520DBA93-4BEC-4BF1-9273-7D429286B51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3FBC47B-D8FC-4CB7-897B-4568034CEF77}" type="pres">
      <dgm:prSet presAssocID="{69CAB172-910C-424A-B68C-94954B8A3A54}" presName="spacer" presStyleCnt="0"/>
      <dgm:spPr/>
    </dgm:pt>
    <dgm:pt modelId="{FD583B3E-8336-40EB-AFB0-20AA1E4B54EE}" type="pres">
      <dgm:prSet presAssocID="{A5BD60F3-D312-4B9D-BEDA-E4E9430BDBE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66F5D0C-7548-4BB7-B373-50FBC63A0D87}" type="presOf" srcId="{520DBA93-4BEC-4BF1-9273-7D429286B514}" destId="{C3C55C21-A6FC-47B1-958F-7A56B7B32D8B}" srcOrd="0" destOrd="0" presId="urn:microsoft.com/office/officeart/2005/8/layout/vList2"/>
    <dgm:cxn modelId="{D1AE6A0D-EF87-48BD-B5E0-1ED6510B9D3D}" srcId="{133E89F9-AF59-43C8-8B01-E3CB4460D0C7}" destId="{A5BD60F3-D312-4B9D-BEDA-E4E9430BDBE0}" srcOrd="4" destOrd="0" parTransId="{D162A510-264B-4CC1-BAB2-46AF952BC42C}" sibTransId="{71132808-43CB-4DD7-918D-5AE41B2FA5CB}"/>
    <dgm:cxn modelId="{AEE9AC2C-EDF9-4320-BBC2-EF2476F6CE89}" type="presOf" srcId="{133E89F9-AF59-43C8-8B01-E3CB4460D0C7}" destId="{5DCED671-154E-4442-947B-02C296DE448C}" srcOrd="0" destOrd="0" presId="urn:microsoft.com/office/officeart/2005/8/layout/vList2"/>
    <dgm:cxn modelId="{9BFDA65B-5EBA-4263-9B18-51A1774470EE}" srcId="{133E89F9-AF59-43C8-8B01-E3CB4460D0C7}" destId="{520DBA93-4BEC-4BF1-9273-7D429286B514}" srcOrd="3" destOrd="0" parTransId="{6C1CD41D-50C0-4592-A6BB-F8477EF71F22}" sibTransId="{69CAB172-910C-424A-B68C-94954B8A3A54}"/>
    <dgm:cxn modelId="{FCFE6094-8144-445D-9D61-C2CE367A2273}" type="presOf" srcId="{DD00A779-EEA8-4D2A-8F02-138B98B42F8D}" destId="{EBCA6D6B-5802-4637-AF10-F386D1004197}" srcOrd="0" destOrd="0" presId="urn:microsoft.com/office/officeart/2005/8/layout/vList2"/>
    <dgm:cxn modelId="{6F127994-28D6-4B29-BEFF-D653D4093D59}" srcId="{133E89F9-AF59-43C8-8B01-E3CB4460D0C7}" destId="{205B7AF1-6057-4B4F-999E-466B576CF2C3}" srcOrd="2" destOrd="0" parTransId="{3CB61505-789B-4F2E-9464-BF37501588F7}" sibTransId="{A0BF10D5-9207-4895-AF61-CC8707396797}"/>
    <dgm:cxn modelId="{5A1EC3A0-6FA1-459F-A3E1-49FF45C979F6}" type="presOf" srcId="{205B7AF1-6057-4B4F-999E-466B576CF2C3}" destId="{29AB49AD-B3B0-4870-A44E-4AF4CDB9D9FD}" srcOrd="0" destOrd="0" presId="urn:microsoft.com/office/officeart/2005/8/layout/vList2"/>
    <dgm:cxn modelId="{0910E3AD-FC23-430B-A5E0-422E1B5BEFCD}" srcId="{133E89F9-AF59-43C8-8B01-E3CB4460D0C7}" destId="{DD00A779-EEA8-4D2A-8F02-138B98B42F8D}" srcOrd="1" destOrd="0" parTransId="{CA493294-E6E0-44D2-BC08-FE9753EFA65C}" sibTransId="{78335C93-8498-4B1F-B38D-C2BE5EF75D87}"/>
    <dgm:cxn modelId="{72D422B4-F21C-424E-8931-279C22DFAC51}" srcId="{133E89F9-AF59-43C8-8B01-E3CB4460D0C7}" destId="{05BEF425-27B9-43EE-B671-1A8D9FB0FF4C}" srcOrd="0" destOrd="0" parTransId="{66F969C9-EDE3-4AEA-B07B-DBDA6A4DF1AD}" sibTransId="{726BCC7E-D2CB-4AE4-AEE3-1C31E9CE4515}"/>
    <dgm:cxn modelId="{64620CDF-8B56-4D01-9B96-E4B9B055F7DD}" type="presOf" srcId="{A5BD60F3-D312-4B9D-BEDA-E4E9430BDBE0}" destId="{FD583B3E-8336-40EB-AFB0-20AA1E4B54EE}" srcOrd="0" destOrd="0" presId="urn:microsoft.com/office/officeart/2005/8/layout/vList2"/>
    <dgm:cxn modelId="{F7DBDEEF-B6BB-440F-9532-0FB1D89A0ED7}" type="presOf" srcId="{05BEF425-27B9-43EE-B671-1A8D9FB0FF4C}" destId="{919C7986-C368-441C-8CF5-D83BF129C018}" srcOrd="0" destOrd="0" presId="urn:microsoft.com/office/officeart/2005/8/layout/vList2"/>
    <dgm:cxn modelId="{E976B5A7-A751-46B6-8237-8A9B18AD8073}" type="presParOf" srcId="{5DCED671-154E-4442-947B-02C296DE448C}" destId="{919C7986-C368-441C-8CF5-D83BF129C018}" srcOrd="0" destOrd="0" presId="urn:microsoft.com/office/officeart/2005/8/layout/vList2"/>
    <dgm:cxn modelId="{C627F782-4182-4992-855F-DF3E451E33A4}" type="presParOf" srcId="{5DCED671-154E-4442-947B-02C296DE448C}" destId="{02C3DD03-19F8-48D8-BE5D-301449EA3332}" srcOrd="1" destOrd="0" presId="urn:microsoft.com/office/officeart/2005/8/layout/vList2"/>
    <dgm:cxn modelId="{FE7D3E30-F3F5-4E51-A506-9D5557A9927D}" type="presParOf" srcId="{5DCED671-154E-4442-947B-02C296DE448C}" destId="{EBCA6D6B-5802-4637-AF10-F386D1004197}" srcOrd="2" destOrd="0" presId="urn:microsoft.com/office/officeart/2005/8/layout/vList2"/>
    <dgm:cxn modelId="{15048F7D-2B15-45BA-8778-96F43996F8E0}" type="presParOf" srcId="{5DCED671-154E-4442-947B-02C296DE448C}" destId="{C386A50D-7B8F-416E-8F01-8725082123F0}" srcOrd="3" destOrd="0" presId="urn:microsoft.com/office/officeart/2005/8/layout/vList2"/>
    <dgm:cxn modelId="{35B563C8-53A2-4C46-AA4F-BB72653D1F67}" type="presParOf" srcId="{5DCED671-154E-4442-947B-02C296DE448C}" destId="{29AB49AD-B3B0-4870-A44E-4AF4CDB9D9FD}" srcOrd="4" destOrd="0" presId="urn:microsoft.com/office/officeart/2005/8/layout/vList2"/>
    <dgm:cxn modelId="{4AB9AA3E-EB2A-4C62-A7F8-4196E043821C}" type="presParOf" srcId="{5DCED671-154E-4442-947B-02C296DE448C}" destId="{FAA108B3-9F71-4D83-96A7-6149950784E5}" srcOrd="5" destOrd="0" presId="urn:microsoft.com/office/officeart/2005/8/layout/vList2"/>
    <dgm:cxn modelId="{0E5C310E-7103-4631-B6E9-A9758168E4AF}" type="presParOf" srcId="{5DCED671-154E-4442-947B-02C296DE448C}" destId="{C3C55C21-A6FC-47B1-958F-7A56B7B32D8B}" srcOrd="6" destOrd="0" presId="urn:microsoft.com/office/officeart/2005/8/layout/vList2"/>
    <dgm:cxn modelId="{C04E8A58-8FC9-4581-8884-4981A5FC39B6}" type="presParOf" srcId="{5DCED671-154E-4442-947B-02C296DE448C}" destId="{03FBC47B-D8FC-4CB7-897B-4568034CEF77}" srcOrd="7" destOrd="0" presId="urn:microsoft.com/office/officeart/2005/8/layout/vList2"/>
    <dgm:cxn modelId="{D2FB19E6-68B5-4C7C-B82E-643948217791}" type="presParOf" srcId="{5DCED671-154E-4442-947B-02C296DE448C}" destId="{FD583B3E-8336-40EB-AFB0-20AA1E4B54E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6C1416-557C-4047-B269-598FE261FD61}" type="doc">
      <dgm:prSet loTypeId="urn:diagrams.loki3.com/VaryingWidthList" loCatId="list" qsTypeId="urn:microsoft.com/office/officeart/2005/8/quickstyle/simple1" qsCatId="simple" csTypeId="urn:microsoft.com/office/officeart/2005/8/colors/colorful4" csCatId="colorful" phldr="1"/>
      <dgm:spPr/>
    </dgm:pt>
    <dgm:pt modelId="{580AFB30-8D63-4339-A385-897C6FDAF4C0}">
      <dgm:prSet phldrT="[Text]"/>
      <dgm:spPr/>
      <dgm:t>
        <a:bodyPr/>
        <a:lstStyle/>
        <a:p>
          <a:r>
            <a:rPr lang="en-US" dirty="0">
              <a:solidFill>
                <a:schemeClr val="bg2"/>
              </a:solidFill>
            </a:rPr>
            <a:t>Long-term decline in </a:t>
          </a:r>
          <a:r>
            <a:rPr lang="en-US">
              <a:solidFill>
                <a:schemeClr val="bg2"/>
              </a:solidFill>
            </a:rPr>
            <a:t>business commuting</a:t>
          </a:r>
          <a:endParaRPr lang="en-US" dirty="0">
            <a:solidFill>
              <a:schemeClr val="bg2"/>
            </a:solidFill>
          </a:endParaRPr>
        </a:p>
      </dgm:t>
    </dgm:pt>
    <dgm:pt modelId="{B763AD3C-F2AB-46FC-8F94-3E6AD05AA573}" type="parTrans" cxnId="{2A7C4715-3B85-45FA-8292-2B114522384B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8B72BACC-3524-4CBF-A1A8-250167FCA8BA}" type="sibTrans" cxnId="{2A7C4715-3B85-45FA-8292-2B114522384B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B2EF1D86-D790-458E-852C-1539883EC5AC}">
      <dgm:prSet phldrT="[Text]"/>
      <dgm:spPr/>
      <dgm:t>
        <a:bodyPr/>
        <a:lstStyle/>
        <a:p>
          <a:r>
            <a:rPr lang="en-US" dirty="0">
              <a:solidFill>
                <a:schemeClr val="tx2"/>
              </a:solidFill>
            </a:rPr>
            <a:t>Balanced view of opportunities vs threats</a:t>
          </a:r>
        </a:p>
      </dgm:t>
    </dgm:pt>
    <dgm:pt modelId="{5439C5EE-B51E-4B28-9A6A-58B45810C81B}" type="parTrans" cxnId="{5395DC18-7134-4C88-A5ED-FDEC722A6B57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4705A29C-20BF-4AE1-8696-A47AA3267E30}" type="sibTrans" cxnId="{5395DC18-7134-4C88-A5ED-FDEC722A6B57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8CFEB580-0875-4937-AE4D-F018F3D35BCC}">
      <dgm:prSet phldrT="[Text]"/>
      <dgm:spPr/>
      <dgm:t>
        <a:bodyPr/>
        <a:lstStyle/>
        <a:p>
          <a:r>
            <a:rPr lang="en-US">
              <a:solidFill>
                <a:schemeClr val="bg2"/>
              </a:solidFill>
            </a:rPr>
            <a:t>Strategic </a:t>
          </a:r>
          <a:r>
            <a:rPr lang="en-US" dirty="0">
              <a:solidFill>
                <a:schemeClr val="bg2"/>
              </a:solidFill>
            </a:rPr>
            <a:t>shift to </a:t>
          </a:r>
          <a:r>
            <a:rPr lang="en-US" dirty="0" err="1">
              <a:solidFill>
                <a:schemeClr val="bg2"/>
              </a:solidFill>
            </a:rPr>
            <a:t>bleisure</a:t>
          </a:r>
          <a:r>
            <a:rPr lang="en-US" dirty="0">
              <a:solidFill>
                <a:schemeClr val="bg2"/>
              </a:solidFill>
            </a:rPr>
            <a:t> &amp; co-working</a:t>
          </a:r>
        </a:p>
      </dgm:t>
    </dgm:pt>
    <dgm:pt modelId="{4950126C-8DD4-4CF0-BF45-39C524FFF064}" type="parTrans" cxnId="{0362FE67-D85D-4FFE-A03A-B17EB64A556F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76ADCE62-EA3C-4B71-B3C8-A26B5D8AE3BA}" type="sibTrans" cxnId="{0362FE67-D85D-4FFE-A03A-B17EB64A556F}">
      <dgm:prSet/>
      <dgm:spPr/>
      <dgm:t>
        <a:bodyPr/>
        <a:lstStyle/>
        <a:p>
          <a:endParaRPr lang="en-US">
            <a:solidFill>
              <a:schemeClr val="bg2"/>
            </a:solidFill>
          </a:endParaRPr>
        </a:p>
      </dgm:t>
    </dgm:pt>
    <dgm:pt modelId="{4818A9DF-0344-4A7F-A7FD-271347C1F798}" type="pres">
      <dgm:prSet presAssocID="{6F6C1416-557C-4047-B269-598FE261FD61}" presName="Name0" presStyleCnt="0">
        <dgm:presLayoutVars>
          <dgm:resizeHandles/>
        </dgm:presLayoutVars>
      </dgm:prSet>
      <dgm:spPr/>
    </dgm:pt>
    <dgm:pt modelId="{2A31D0AE-0E07-4CBA-9451-0D283DBB6C0E}" type="pres">
      <dgm:prSet presAssocID="{580AFB30-8D63-4339-A385-897C6FDAF4C0}" presName="text" presStyleLbl="node1" presStyleIdx="0" presStyleCnt="3">
        <dgm:presLayoutVars>
          <dgm:bulletEnabled val="1"/>
        </dgm:presLayoutVars>
      </dgm:prSet>
      <dgm:spPr/>
    </dgm:pt>
    <dgm:pt modelId="{A12B5B26-5275-4D4C-976B-E2A2F87C9E9A}" type="pres">
      <dgm:prSet presAssocID="{8B72BACC-3524-4CBF-A1A8-250167FCA8BA}" presName="space" presStyleCnt="0"/>
      <dgm:spPr/>
    </dgm:pt>
    <dgm:pt modelId="{ECCF2087-CE5C-4089-ABDA-6C532C01DBA2}" type="pres">
      <dgm:prSet presAssocID="{8CFEB580-0875-4937-AE4D-F018F3D35BCC}" presName="text" presStyleLbl="node1" presStyleIdx="1" presStyleCnt="3">
        <dgm:presLayoutVars>
          <dgm:bulletEnabled val="1"/>
        </dgm:presLayoutVars>
      </dgm:prSet>
      <dgm:spPr/>
    </dgm:pt>
    <dgm:pt modelId="{B043492F-6FA0-4A5A-B067-E44C23872A3B}" type="pres">
      <dgm:prSet presAssocID="{76ADCE62-EA3C-4B71-B3C8-A26B5D8AE3BA}" presName="space" presStyleCnt="0"/>
      <dgm:spPr/>
    </dgm:pt>
    <dgm:pt modelId="{CE84786D-ABD6-4588-9217-97731C2615ED}" type="pres">
      <dgm:prSet presAssocID="{B2EF1D86-D790-458E-852C-1539883EC5AC}" presName="text" presStyleLbl="node1" presStyleIdx="2" presStyleCnt="3">
        <dgm:presLayoutVars>
          <dgm:bulletEnabled val="1"/>
        </dgm:presLayoutVars>
      </dgm:prSet>
      <dgm:spPr/>
    </dgm:pt>
  </dgm:ptLst>
  <dgm:cxnLst>
    <dgm:cxn modelId="{2A7C4715-3B85-45FA-8292-2B114522384B}" srcId="{6F6C1416-557C-4047-B269-598FE261FD61}" destId="{580AFB30-8D63-4339-A385-897C6FDAF4C0}" srcOrd="0" destOrd="0" parTransId="{B763AD3C-F2AB-46FC-8F94-3E6AD05AA573}" sibTransId="{8B72BACC-3524-4CBF-A1A8-250167FCA8BA}"/>
    <dgm:cxn modelId="{5395DC18-7134-4C88-A5ED-FDEC722A6B57}" srcId="{6F6C1416-557C-4047-B269-598FE261FD61}" destId="{B2EF1D86-D790-458E-852C-1539883EC5AC}" srcOrd="2" destOrd="0" parTransId="{5439C5EE-B51E-4B28-9A6A-58B45810C81B}" sibTransId="{4705A29C-20BF-4AE1-8696-A47AA3267E30}"/>
    <dgm:cxn modelId="{DC496530-9C21-42A0-A83F-54A97CC62CF1}" type="presOf" srcId="{6F6C1416-557C-4047-B269-598FE261FD61}" destId="{4818A9DF-0344-4A7F-A7FD-271347C1F798}" srcOrd="0" destOrd="0" presId="urn:diagrams.loki3.com/VaryingWidthList"/>
    <dgm:cxn modelId="{ED0FB239-88A5-4EE9-98CB-6CEB441D88F9}" type="presOf" srcId="{8CFEB580-0875-4937-AE4D-F018F3D35BCC}" destId="{ECCF2087-CE5C-4089-ABDA-6C532C01DBA2}" srcOrd="0" destOrd="0" presId="urn:diagrams.loki3.com/VaryingWidthList"/>
    <dgm:cxn modelId="{0362FE67-D85D-4FFE-A03A-B17EB64A556F}" srcId="{6F6C1416-557C-4047-B269-598FE261FD61}" destId="{8CFEB580-0875-4937-AE4D-F018F3D35BCC}" srcOrd="1" destOrd="0" parTransId="{4950126C-8DD4-4CF0-BF45-39C524FFF064}" sibTransId="{76ADCE62-EA3C-4B71-B3C8-A26B5D8AE3BA}"/>
    <dgm:cxn modelId="{340C6850-197E-43AB-8BEA-49E7CFEFE49E}" type="presOf" srcId="{B2EF1D86-D790-458E-852C-1539883EC5AC}" destId="{CE84786D-ABD6-4588-9217-97731C2615ED}" srcOrd="0" destOrd="0" presId="urn:diagrams.loki3.com/VaryingWidthList"/>
    <dgm:cxn modelId="{6D3F9287-1037-46DF-9676-471C921051CD}" type="presOf" srcId="{580AFB30-8D63-4339-A385-897C6FDAF4C0}" destId="{2A31D0AE-0E07-4CBA-9451-0D283DBB6C0E}" srcOrd="0" destOrd="0" presId="urn:diagrams.loki3.com/VaryingWidthList"/>
    <dgm:cxn modelId="{B9BBC6FA-9DB0-4D56-B85C-71C2FAAF896C}" type="presParOf" srcId="{4818A9DF-0344-4A7F-A7FD-271347C1F798}" destId="{2A31D0AE-0E07-4CBA-9451-0D283DBB6C0E}" srcOrd="0" destOrd="0" presId="urn:diagrams.loki3.com/VaryingWidthList"/>
    <dgm:cxn modelId="{102EC1AF-8ED9-49E6-8FFF-250D40AD9559}" type="presParOf" srcId="{4818A9DF-0344-4A7F-A7FD-271347C1F798}" destId="{A12B5B26-5275-4D4C-976B-E2A2F87C9E9A}" srcOrd="1" destOrd="0" presId="urn:diagrams.loki3.com/VaryingWidthList"/>
    <dgm:cxn modelId="{305A61D8-649B-4B66-9A74-3CDEC6E2FF51}" type="presParOf" srcId="{4818A9DF-0344-4A7F-A7FD-271347C1F798}" destId="{ECCF2087-CE5C-4089-ABDA-6C532C01DBA2}" srcOrd="2" destOrd="0" presId="urn:diagrams.loki3.com/VaryingWidthList"/>
    <dgm:cxn modelId="{BD2CF91E-A09E-4A0F-BDD4-691DEA555C1F}" type="presParOf" srcId="{4818A9DF-0344-4A7F-A7FD-271347C1F798}" destId="{B043492F-6FA0-4A5A-B067-E44C23872A3B}" srcOrd="3" destOrd="0" presId="urn:diagrams.loki3.com/VaryingWidthList"/>
    <dgm:cxn modelId="{5597D793-E508-4FA9-80BB-B3A02142BCFD}" type="presParOf" srcId="{4818A9DF-0344-4A7F-A7FD-271347C1F798}" destId="{CE84786D-ABD6-4588-9217-97731C2615ED}" srcOrd="4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EADDC0-0EF3-4E29-8F07-0E0941961EEB}" type="doc">
      <dgm:prSet loTypeId="urn:microsoft.com/office/officeart/2005/8/layout/vProcess5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CC9BF788-4368-4D8E-BBDE-94A3532D9B2C}">
      <dgm:prSet phldrT="[Text]"/>
      <dgm:spPr/>
      <dgm:t>
        <a:bodyPr/>
        <a:lstStyle/>
        <a:p>
          <a:r>
            <a:rPr lang="en-US" dirty="0">
              <a:solidFill>
                <a:schemeClr val="tx2">
                  <a:lumMod val="25000"/>
                </a:schemeClr>
              </a:solidFill>
            </a:rPr>
            <a:t>Government promotion of hybrid/remote work</a:t>
          </a:r>
        </a:p>
      </dgm:t>
    </dgm:pt>
    <dgm:pt modelId="{90DEDFAD-A06B-44C2-8192-80D955008420}" type="parTrans" cxnId="{F7CF1BA2-0CD7-4391-B6C3-EC2846053D40}">
      <dgm:prSet/>
      <dgm:spPr/>
      <dgm:t>
        <a:bodyPr/>
        <a:lstStyle/>
        <a:p>
          <a:endParaRPr lang="en-US"/>
        </a:p>
      </dgm:t>
    </dgm:pt>
    <dgm:pt modelId="{C4B7E3B8-8DFB-4467-A8A6-F4AA46BA760A}" type="sibTrans" cxnId="{F7CF1BA2-0CD7-4391-B6C3-EC2846053D40}">
      <dgm:prSet/>
      <dgm:spPr/>
      <dgm:t>
        <a:bodyPr/>
        <a:lstStyle/>
        <a:p>
          <a:endParaRPr lang="en-US"/>
        </a:p>
      </dgm:t>
    </dgm:pt>
    <dgm:pt modelId="{E8C38231-9C89-4CDA-84FC-7A832336E2D7}">
      <dgm:prSet phldrT="[Text]"/>
      <dgm:spPr/>
      <dgm:t>
        <a:bodyPr/>
        <a:lstStyle/>
        <a:p>
          <a:r>
            <a:rPr lang="en-US"/>
            <a:t>UK </a:t>
          </a:r>
          <a:r>
            <a:rPr lang="en-US" dirty="0"/>
            <a:t>hotels face long-term demand forecasting difficulty</a:t>
          </a:r>
        </a:p>
      </dgm:t>
    </dgm:pt>
    <dgm:pt modelId="{C1344A5E-E6AF-4DBD-A652-E8D56E940483}" type="parTrans" cxnId="{65526826-3293-4B88-87FB-6B502551E5DC}">
      <dgm:prSet/>
      <dgm:spPr/>
      <dgm:t>
        <a:bodyPr/>
        <a:lstStyle/>
        <a:p>
          <a:endParaRPr lang="en-US"/>
        </a:p>
      </dgm:t>
    </dgm:pt>
    <dgm:pt modelId="{BD3B6CC9-A2D7-4C38-AC0F-E356BB36B049}" type="sibTrans" cxnId="{65526826-3293-4B88-87FB-6B502551E5DC}">
      <dgm:prSet/>
      <dgm:spPr/>
      <dgm:t>
        <a:bodyPr/>
        <a:lstStyle/>
        <a:p>
          <a:endParaRPr lang="en-US"/>
        </a:p>
      </dgm:t>
    </dgm:pt>
    <dgm:pt modelId="{F77BD84A-FAB6-4DCE-87FB-26649158D56B}">
      <dgm:prSet phldrT="[Text]"/>
      <dgm:spPr/>
      <dgm:t>
        <a:bodyPr/>
        <a:lstStyle/>
        <a:p>
          <a:r>
            <a:rPr lang="en-US" dirty="0"/>
            <a:t>Global trade policy uncertainty → corporations cutting non-essential travel</a:t>
          </a:r>
        </a:p>
      </dgm:t>
    </dgm:pt>
    <dgm:pt modelId="{2D4044F9-F029-4448-9ADA-54D90AF47F5F}" type="parTrans" cxnId="{D4075606-2F8C-45A1-AF29-CC333C936B5B}">
      <dgm:prSet/>
      <dgm:spPr/>
      <dgm:t>
        <a:bodyPr/>
        <a:lstStyle/>
        <a:p>
          <a:endParaRPr lang="en-US"/>
        </a:p>
      </dgm:t>
    </dgm:pt>
    <dgm:pt modelId="{3A70104F-45FA-42FE-8A5A-0644A00D02AC}" type="sibTrans" cxnId="{D4075606-2F8C-45A1-AF29-CC333C936B5B}">
      <dgm:prSet/>
      <dgm:spPr/>
      <dgm:t>
        <a:bodyPr/>
        <a:lstStyle/>
        <a:p>
          <a:endParaRPr lang="en-US"/>
        </a:p>
      </dgm:t>
    </dgm:pt>
    <dgm:pt modelId="{6CF31912-B297-476C-B294-04B484FB67FB}">
      <dgm:prSet phldrT="[Text]"/>
      <dgm:spPr/>
      <dgm:t>
        <a:bodyPr/>
        <a:lstStyle/>
        <a:p>
          <a:r>
            <a:rPr lang="en-US"/>
            <a:t>2025 </a:t>
          </a:r>
          <a:r>
            <a:rPr lang="en-US" dirty="0"/>
            <a:t>Autumn Budget: ↑ Employer NI + minimum wage → higher staffing costs</a:t>
          </a:r>
        </a:p>
      </dgm:t>
    </dgm:pt>
    <dgm:pt modelId="{F7AA38CF-7056-4E06-8C05-4B02BB29ECCA}" type="parTrans" cxnId="{87E0BB1F-CE56-45F9-806F-908B6E08D225}">
      <dgm:prSet/>
      <dgm:spPr/>
      <dgm:t>
        <a:bodyPr/>
        <a:lstStyle/>
        <a:p>
          <a:endParaRPr lang="en-US"/>
        </a:p>
      </dgm:t>
    </dgm:pt>
    <dgm:pt modelId="{F2D23CB9-75A7-4BC0-A608-77803EC913D7}" type="sibTrans" cxnId="{87E0BB1F-CE56-45F9-806F-908B6E08D225}">
      <dgm:prSet/>
      <dgm:spPr/>
      <dgm:t>
        <a:bodyPr/>
        <a:lstStyle/>
        <a:p>
          <a:endParaRPr lang="en-US"/>
        </a:p>
      </dgm:t>
    </dgm:pt>
    <dgm:pt modelId="{B6518131-B4F1-4B7B-A3F4-61EAD6D865F9}" type="pres">
      <dgm:prSet presAssocID="{36EADDC0-0EF3-4E29-8F07-0E0941961EEB}" presName="outerComposite" presStyleCnt="0">
        <dgm:presLayoutVars>
          <dgm:chMax val="5"/>
          <dgm:dir/>
          <dgm:resizeHandles val="exact"/>
        </dgm:presLayoutVars>
      </dgm:prSet>
      <dgm:spPr/>
    </dgm:pt>
    <dgm:pt modelId="{BF8DF1EE-1A76-4341-8F28-BD19BC8E0519}" type="pres">
      <dgm:prSet presAssocID="{36EADDC0-0EF3-4E29-8F07-0E0941961EEB}" presName="dummyMaxCanvas" presStyleCnt="0">
        <dgm:presLayoutVars/>
      </dgm:prSet>
      <dgm:spPr/>
    </dgm:pt>
    <dgm:pt modelId="{CEEC6C20-4EED-42C2-8E38-7567E3699D23}" type="pres">
      <dgm:prSet presAssocID="{36EADDC0-0EF3-4E29-8F07-0E0941961EEB}" presName="FourNodes_1" presStyleLbl="node1" presStyleIdx="0" presStyleCnt="4">
        <dgm:presLayoutVars>
          <dgm:bulletEnabled val="1"/>
        </dgm:presLayoutVars>
      </dgm:prSet>
      <dgm:spPr/>
    </dgm:pt>
    <dgm:pt modelId="{535403E1-800C-4AF7-893C-72EFEF4B5235}" type="pres">
      <dgm:prSet presAssocID="{36EADDC0-0EF3-4E29-8F07-0E0941961EEB}" presName="FourNodes_2" presStyleLbl="node1" presStyleIdx="1" presStyleCnt="4">
        <dgm:presLayoutVars>
          <dgm:bulletEnabled val="1"/>
        </dgm:presLayoutVars>
      </dgm:prSet>
      <dgm:spPr/>
    </dgm:pt>
    <dgm:pt modelId="{1A24913A-D849-462B-AD71-1B3D32E43A0E}" type="pres">
      <dgm:prSet presAssocID="{36EADDC0-0EF3-4E29-8F07-0E0941961EEB}" presName="FourNodes_3" presStyleLbl="node1" presStyleIdx="2" presStyleCnt="4">
        <dgm:presLayoutVars>
          <dgm:bulletEnabled val="1"/>
        </dgm:presLayoutVars>
      </dgm:prSet>
      <dgm:spPr/>
    </dgm:pt>
    <dgm:pt modelId="{F8E74736-74FE-436E-BE96-C170E872E977}" type="pres">
      <dgm:prSet presAssocID="{36EADDC0-0EF3-4E29-8F07-0E0941961EEB}" presName="FourNodes_4" presStyleLbl="node1" presStyleIdx="3" presStyleCnt="4">
        <dgm:presLayoutVars>
          <dgm:bulletEnabled val="1"/>
        </dgm:presLayoutVars>
      </dgm:prSet>
      <dgm:spPr/>
    </dgm:pt>
    <dgm:pt modelId="{CE4086CD-E5CC-4F70-B56E-2E445AAAE7D4}" type="pres">
      <dgm:prSet presAssocID="{36EADDC0-0EF3-4E29-8F07-0E0941961EEB}" presName="FourConn_1-2" presStyleLbl="fgAccFollowNode1" presStyleIdx="0" presStyleCnt="3">
        <dgm:presLayoutVars>
          <dgm:bulletEnabled val="1"/>
        </dgm:presLayoutVars>
      </dgm:prSet>
      <dgm:spPr/>
    </dgm:pt>
    <dgm:pt modelId="{D34E2E9E-FB6E-4A57-9B49-B0F7217FBECB}" type="pres">
      <dgm:prSet presAssocID="{36EADDC0-0EF3-4E29-8F07-0E0941961EEB}" presName="FourConn_2-3" presStyleLbl="fgAccFollowNode1" presStyleIdx="1" presStyleCnt="3">
        <dgm:presLayoutVars>
          <dgm:bulletEnabled val="1"/>
        </dgm:presLayoutVars>
      </dgm:prSet>
      <dgm:spPr/>
    </dgm:pt>
    <dgm:pt modelId="{E9E57BA1-5658-4984-88B7-50F303D1FA21}" type="pres">
      <dgm:prSet presAssocID="{36EADDC0-0EF3-4E29-8F07-0E0941961EEB}" presName="FourConn_3-4" presStyleLbl="fgAccFollowNode1" presStyleIdx="2" presStyleCnt="3">
        <dgm:presLayoutVars>
          <dgm:bulletEnabled val="1"/>
        </dgm:presLayoutVars>
      </dgm:prSet>
      <dgm:spPr/>
    </dgm:pt>
    <dgm:pt modelId="{A0232AF8-78BF-48FE-8D78-76312247A8BB}" type="pres">
      <dgm:prSet presAssocID="{36EADDC0-0EF3-4E29-8F07-0E0941961EEB}" presName="FourNodes_1_text" presStyleLbl="node1" presStyleIdx="3" presStyleCnt="4">
        <dgm:presLayoutVars>
          <dgm:bulletEnabled val="1"/>
        </dgm:presLayoutVars>
      </dgm:prSet>
      <dgm:spPr/>
    </dgm:pt>
    <dgm:pt modelId="{11C806C6-0C42-48B6-9E80-68A48BB95CF6}" type="pres">
      <dgm:prSet presAssocID="{36EADDC0-0EF3-4E29-8F07-0E0941961EEB}" presName="FourNodes_2_text" presStyleLbl="node1" presStyleIdx="3" presStyleCnt="4">
        <dgm:presLayoutVars>
          <dgm:bulletEnabled val="1"/>
        </dgm:presLayoutVars>
      </dgm:prSet>
      <dgm:spPr/>
    </dgm:pt>
    <dgm:pt modelId="{0E6B9522-AD77-4315-9071-08C32E85E926}" type="pres">
      <dgm:prSet presAssocID="{36EADDC0-0EF3-4E29-8F07-0E0941961EEB}" presName="FourNodes_3_text" presStyleLbl="node1" presStyleIdx="3" presStyleCnt="4">
        <dgm:presLayoutVars>
          <dgm:bulletEnabled val="1"/>
        </dgm:presLayoutVars>
      </dgm:prSet>
      <dgm:spPr/>
    </dgm:pt>
    <dgm:pt modelId="{A6D58A50-3778-4343-B5FD-F60362727CCB}" type="pres">
      <dgm:prSet presAssocID="{36EADDC0-0EF3-4E29-8F07-0E0941961EE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4075606-2F8C-45A1-AF29-CC333C936B5B}" srcId="{36EADDC0-0EF3-4E29-8F07-0E0941961EEB}" destId="{F77BD84A-FAB6-4DCE-87FB-26649158D56B}" srcOrd="2" destOrd="0" parTransId="{2D4044F9-F029-4448-9ADA-54D90AF47F5F}" sibTransId="{3A70104F-45FA-42FE-8A5A-0644A00D02AC}"/>
    <dgm:cxn modelId="{E0181C07-01A2-439D-AF58-D0DA944E473E}" type="presOf" srcId="{C4B7E3B8-8DFB-4467-A8A6-F4AA46BA760A}" destId="{CE4086CD-E5CC-4F70-B56E-2E445AAAE7D4}" srcOrd="0" destOrd="0" presId="urn:microsoft.com/office/officeart/2005/8/layout/vProcess5"/>
    <dgm:cxn modelId="{BA0D0714-2571-43EE-8B85-49AC83C3ACEC}" type="presOf" srcId="{CC9BF788-4368-4D8E-BBDE-94A3532D9B2C}" destId="{CEEC6C20-4EED-42C2-8E38-7567E3699D23}" srcOrd="0" destOrd="0" presId="urn:microsoft.com/office/officeart/2005/8/layout/vProcess5"/>
    <dgm:cxn modelId="{87E0BB1F-CE56-45F9-806F-908B6E08D225}" srcId="{36EADDC0-0EF3-4E29-8F07-0E0941961EEB}" destId="{6CF31912-B297-476C-B294-04B484FB67FB}" srcOrd="1" destOrd="0" parTransId="{F7AA38CF-7056-4E06-8C05-4B02BB29ECCA}" sibTransId="{F2D23CB9-75A7-4BC0-A608-77803EC913D7}"/>
    <dgm:cxn modelId="{65526826-3293-4B88-87FB-6B502551E5DC}" srcId="{36EADDC0-0EF3-4E29-8F07-0E0941961EEB}" destId="{E8C38231-9C89-4CDA-84FC-7A832336E2D7}" srcOrd="3" destOrd="0" parTransId="{C1344A5E-E6AF-4DBD-A652-E8D56E940483}" sibTransId="{BD3B6CC9-A2D7-4C38-AC0F-E356BB36B049}"/>
    <dgm:cxn modelId="{70BE993D-CDC2-4C04-A96F-BFA98DDAD99A}" type="presOf" srcId="{F77BD84A-FAB6-4DCE-87FB-26649158D56B}" destId="{0E6B9522-AD77-4315-9071-08C32E85E926}" srcOrd="1" destOrd="0" presId="urn:microsoft.com/office/officeart/2005/8/layout/vProcess5"/>
    <dgm:cxn modelId="{B4542048-62A6-4AFD-9F5A-684D64740F2D}" type="presOf" srcId="{6CF31912-B297-476C-B294-04B484FB67FB}" destId="{535403E1-800C-4AF7-893C-72EFEF4B5235}" srcOrd="0" destOrd="0" presId="urn:microsoft.com/office/officeart/2005/8/layout/vProcess5"/>
    <dgm:cxn modelId="{EE864949-EE86-4F65-BD34-F2F306DBAD22}" type="presOf" srcId="{E8C38231-9C89-4CDA-84FC-7A832336E2D7}" destId="{F8E74736-74FE-436E-BE96-C170E872E977}" srcOrd="0" destOrd="0" presId="urn:microsoft.com/office/officeart/2005/8/layout/vProcess5"/>
    <dgm:cxn modelId="{70B3B569-6256-4DB8-BD4B-1AD3EC9784ED}" type="presOf" srcId="{CC9BF788-4368-4D8E-BBDE-94A3532D9B2C}" destId="{A0232AF8-78BF-48FE-8D78-76312247A8BB}" srcOrd="1" destOrd="0" presId="urn:microsoft.com/office/officeart/2005/8/layout/vProcess5"/>
    <dgm:cxn modelId="{7FF90673-3F7F-43DB-AC6A-78F5692F5C0D}" type="presOf" srcId="{E8C38231-9C89-4CDA-84FC-7A832336E2D7}" destId="{A6D58A50-3778-4343-B5FD-F60362727CCB}" srcOrd="1" destOrd="0" presId="urn:microsoft.com/office/officeart/2005/8/layout/vProcess5"/>
    <dgm:cxn modelId="{6B01455A-F90C-4177-BAD5-22BFA76C7A54}" type="presOf" srcId="{F2D23CB9-75A7-4BC0-A608-77803EC913D7}" destId="{D34E2E9E-FB6E-4A57-9B49-B0F7217FBECB}" srcOrd="0" destOrd="0" presId="urn:microsoft.com/office/officeart/2005/8/layout/vProcess5"/>
    <dgm:cxn modelId="{9C7D6080-0FEE-436D-A94E-CA32F40D1DEC}" type="presOf" srcId="{F77BD84A-FAB6-4DCE-87FB-26649158D56B}" destId="{1A24913A-D849-462B-AD71-1B3D32E43A0E}" srcOrd="0" destOrd="0" presId="urn:microsoft.com/office/officeart/2005/8/layout/vProcess5"/>
    <dgm:cxn modelId="{F7CF1BA2-0CD7-4391-B6C3-EC2846053D40}" srcId="{36EADDC0-0EF3-4E29-8F07-0E0941961EEB}" destId="{CC9BF788-4368-4D8E-BBDE-94A3532D9B2C}" srcOrd="0" destOrd="0" parTransId="{90DEDFAD-A06B-44C2-8192-80D955008420}" sibTransId="{C4B7E3B8-8DFB-4467-A8A6-F4AA46BA760A}"/>
    <dgm:cxn modelId="{86707AB1-3FF1-490E-9FE2-761FDDCDCC3C}" type="presOf" srcId="{3A70104F-45FA-42FE-8A5A-0644A00D02AC}" destId="{E9E57BA1-5658-4984-88B7-50F303D1FA21}" srcOrd="0" destOrd="0" presId="urn:microsoft.com/office/officeart/2005/8/layout/vProcess5"/>
    <dgm:cxn modelId="{0DD280B9-1EFA-4749-9D6C-724A94B0FEB1}" type="presOf" srcId="{36EADDC0-0EF3-4E29-8F07-0E0941961EEB}" destId="{B6518131-B4F1-4B7B-A3F4-61EAD6D865F9}" srcOrd="0" destOrd="0" presId="urn:microsoft.com/office/officeart/2005/8/layout/vProcess5"/>
    <dgm:cxn modelId="{E5DC42D2-CD4C-4075-BCA1-E257427038C2}" type="presOf" srcId="{6CF31912-B297-476C-B294-04B484FB67FB}" destId="{11C806C6-0C42-48B6-9E80-68A48BB95CF6}" srcOrd="1" destOrd="0" presId="urn:microsoft.com/office/officeart/2005/8/layout/vProcess5"/>
    <dgm:cxn modelId="{CE461CD0-771E-4CEE-839D-7B6374FBBEF2}" type="presParOf" srcId="{B6518131-B4F1-4B7B-A3F4-61EAD6D865F9}" destId="{BF8DF1EE-1A76-4341-8F28-BD19BC8E0519}" srcOrd="0" destOrd="0" presId="urn:microsoft.com/office/officeart/2005/8/layout/vProcess5"/>
    <dgm:cxn modelId="{0D722DC6-CA2A-4EEA-AED2-DD2AF730815E}" type="presParOf" srcId="{B6518131-B4F1-4B7B-A3F4-61EAD6D865F9}" destId="{CEEC6C20-4EED-42C2-8E38-7567E3699D23}" srcOrd="1" destOrd="0" presId="urn:microsoft.com/office/officeart/2005/8/layout/vProcess5"/>
    <dgm:cxn modelId="{6338209D-2E55-47D8-AA0B-48E20D2C2E96}" type="presParOf" srcId="{B6518131-B4F1-4B7B-A3F4-61EAD6D865F9}" destId="{535403E1-800C-4AF7-893C-72EFEF4B5235}" srcOrd="2" destOrd="0" presId="urn:microsoft.com/office/officeart/2005/8/layout/vProcess5"/>
    <dgm:cxn modelId="{D0C90BC0-E5A2-4F6D-A126-6B37D16E3E56}" type="presParOf" srcId="{B6518131-B4F1-4B7B-A3F4-61EAD6D865F9}" destId="{1A24913A-D849-462B-AD71-1B3D32E43A0E}" srcOrd="3" destOrd="0" presId="urn:microsoft.com/office/officeart/2005/8/layout/vProcess5"/>
    <dgm:cxn modelId="{CD905E50-21A7-46DF-857C-D829AD69FDC7}" type="presParOf" srcId="{B6518131-B4F1-4B7B-A3F4-61EAD6D865F9}" destId="{F8E74736-74FE-436E-BE96-C170E872E977}" srcOrd="4" destOrd="0" presId="urn:microsoft.com/office/officeart/2005/8/layout/vProcess5"/>
    <dgm:cxn modelId="{A58966A6-34F9-41B0-945B-47619294CF1D}" type="presParOf" srcId="{B6518131-B4F1-4B7B-A3F4-61EAD6D865F9}" destId="{CE4086CD-E5CC-4F70-B56E-2E445AAAE7D4}" srcOrd="5" destOrd="0" presId="urn:microsoft.com/office/officeart/2005/8/layout/vProcess5"/>
    <dgm:cxn modelId="{E9DE55B8-1DC5-450C-AA78-87644F3E0EBE}" type="presParOf" srcId="{B6518131-B4F1-4B7B-A3F4-61EAD6D865F9}" destId="{D34E2E9E-FB6E-4A57-9B49-B0F7217FBECB}" srcOrd="6" destOrd="0" presId="urn:microsoft.com/office/officeart/2005/8/layout/vProcess5"/>
    <dgm:cxn modelId="{B6D2D9C4-86C1-4099-802B-F2A78CC0C962}" type="presParOf" srcId="{B6518131-B4F1-4B7B-A3F4-61EAD6D865F9}" destId="{E9E57BA1-5658-4984-88B7-50F303D1FA21}" srcOrd="7" destOrd="0" presId="urn:microsoft.com/office/officeart/2005/8/layout/vProcess5"/>
    <dgm:cxn modelId="{9540BD38-68CF-4DA7-8516-5675F111EC00}" type="presParOf" srcId="{B6518131-B4F1-4B7B-A3F4-61EAD6D865F9}" destId="{A0232AF8-78BF-48FE-8D78-76312247A8BB}" srcOrd="8" destOrd="0" presId="urn:microsoft.com/office/officeart/2005/8/layout/vProcess5"/>
    <dgm:cxn modelId="{8EA62EFD-99BB-4FE1-97BF-4285DD1334A0}" type="presParOf" srcId="{B6518131-B4F1-4B7B-A3F4-61EAD6D865F9}" destId="{11C806C6-0C42-48B6-9E80-68A48BB95CF6}" srcOrd="9" destOrd="0" presId="urn:microsoft.com/office/officeart/2005/8/layout/vProcess5"/>
    <dgm:cxn modelId="{D95F2272-2D4A-4E37-85A9-6C2AD7C2E273}" type="presParOf" srcId="{B6518131-B4F1-4B7B-A3F4-61EAD6D865F9}" destId="{0E6B9522-AD77-4315-9071-08C32E85E926}" srcOrd="10" destOrd="0" presId="urn:microsoft.com/office/officeart/2005/8/layout/vProcess5"/>
    <dgm:cxn modelId="{CB763F0D-BE33-4AC7-BA43-92966AC1CD3C}" type="presParOf" srcId="{B6518131-B4F1-4B7B-A3F4-61EAD6D865F9}" destId="{A6D58A50-3778-4343-B5FD-F60362727CC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E71E1D6-94A6-4EE9-AE17-59FA86D899C9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</dgm:pt>
    <dgm:pt modelId="{21DA040C-4805-45A0-8CC5-0C21A799FF53}">
      <dgm:prSet phldrT="[Text]"/>
      <dgm:spPr/>
      <dgm:t>
        <a:bodyPr/>
        <a:lstStyle/>
        <a:p>
          <a:r>
            <a:rPr lang="en-US" dirty="0"/>
            <a:t>Direct revenue loss from 50-60% </a:t>
          </a:r>
          <a:r>
            <a:rPr lang="en-US"/>
            <a:t>business segment</a:t>
          </a:r>
          <a:endParaRPr lang="en-US" dirty="0"/>
        </a:p>
      </dgm:t>
    </dgm:pt>
    <dgm:pt modelId="{DD9BC1D2-CE93-4402-BA45-5C71D759C0CB}" type="parTrans" cxnId="{5985C958-6E3C-4F08-A7D3-59B89005B96E}">
      <dgm:prSet/>
      <dgm:spPr/>
      <dgm:t>
        <a:bodyPr/>
        <a:lstStyle/>
        <a:p>
          <a:endParaRPr lang="en-US"/>
        </a:p>
      </dgm:t>
    </dgm:pt>
    <dgm:pt modelId="{E0D68614-4874-4620-9F7F-B4A1F26B2F45}" type="sibTrans" cxnId="{5985C958-6E3C-4F08-A7D3-59B89005B96E}">
      <dgm:prSet/>
      <dgm:spPr/>
      <dgm:t>
        <a:bodyPr/>
        <a:lstStyle/>
        <a:p>
          <a:endParaRPr lang="en-US"/>
        </a:p>
      </dgm:t>
    </dgm:pt>
    <dgm:pt modelId="{293631BF-93A5-4832-9A0A-28876FCB07B4}">
      <dgm:prSet phldrT="[Text]"/>
      <dgm:spPr/>
      <dgm:t>
        <a:bodyPr/>
        <a:lstStyle/>
        <a:p>
          <a:r>
            <a:rPr lang="en-US"/>
            <a:t>High </a:t>
          </a:r>
          <a:r>
            <a:rPr lang="en-US" dirty="0"/>
            <a:t>capex for conversions constrains cash flow</a:t>
          </a:r>
        </a:p>
      </dgm:t>
    </dgm:pt>
    <dgm:pt modelId="{7B99C283-90D8-4799-8C89-D864C54FA367}" type="parTrans" cxnId="{EF8B8717-6D15-4B37-815A-0EC485509181}">
      <dgm:prSet/>
      <dgm:spPr/>
      <dgm:t>
        <a:bodyPr/>
        <a:lstStyle/>
        <a:p>
          <a:endParaRPr lang="en-US"/>
        </a:p>
      </dgm:t>
    </dgm:pt>
    <dgm:pt modelId="{A6A65A22-657E-44AA-9528-6193ADF4B78A}" type="sibTrans" cxnId="{EF8B8717-6D15-4B37-815A-0EC485509181}">
      <dgm:prSet/>
      <dgm:spPr/>
      <dgm:t>
        <a:bodyPr/>
        <a:lstStyle/>
        <a:p>
          <a:endParaRPr lang="en-US"/>
        </a:p>
      </dgm:t>
    </dgm:pt>
    <dgm:pt modelId="{F8D01A2C-5FC9-48FE-A0EF-BC6E45FE1704}">
      <dgm:prSet phldrT="[Text]"/>
      <dgm:spPr/>
      <dgm:t>
        <a:bodyPr/>
        <a:lstStyle/>
        <a:p>
          <a:r>
            <a:rPr lang="en-US"/>
            <a:t>Co-working/flex </a:t>
          </a:r>
          <a:r>
            <a:rPr lang="en-US" dirty="0"/>
            <a:t>space market +15% in 2025 (42,000 spaces globally)</a:t>
          </a:r>
        </a:p>
      </dgm:t>
    </dgm:pt>
    <dgm:pt modelId="{2A19D501-280F-41EC-8567-662BFD0883A6}" type="parTrans" cxnId="{EDA4025B-EA91-4B91-B69C-1428686E66E7}">
      <dgm:prSet/>
      <dgm:spPr/>
      <dgm:t>
        <a:bodyPr/>
        <a:lstStyle/>
        <a:p>
          <a:endParaRPr lang="en-US"/>
        </a:p>
      </dgm:t>
    </dgm:pt>
    <dgm:pt modelId="{4C2F6757-4DA8-4E62-8054-155385F46A7F}" type="sibTrans" cxnId="{EDA4025B-EA91-4B91-B69C-1428686E66E7}">
      <dgm:prSet/>
      <dgm:spPr/>
      <dgm:t>
        <a:bodyPr/>
        <a:lstStyle/>
        <a:p>
          <a:endParaRPr lang="en-US"/>
        </a:p>
      </dgm:t>
    </dgm:pt>
    <dgm:pt modelId="{7EF3E879-8959-4E29-B70F-57C3A1BE3774}">
      <dgm:prSet phldrT="[Text]"/>
      <dgm:spPr/>
      <dgm:t>
        <a:bodyPr/>
        <a:lstStyle/>
        <a:p>
          <a:r>
            <a:rPr lang="en-US" dirty="0"/>
            <a:t>Leisure market projected to reach $15 trillion by 2040</a:t>
          </a:r>
        </a:p>
      </dgm:t>
    </dgm:pt>
    <dgm:pt modelId="{3E9797E2-56E9-4FBD-9F35-F96D92F3B0B8}" type="parTrans" cxnId="{91F19CC0-4631-4C98-B88F-61AD78B0E3DF}">
      <dgm:prSet/>
      <dgm:spPr/>
      <dgm:t>
        <a:bodyPr/>
        <a:lstStyle/>
        <a:p>
          <a:endParaRPr lang="en-US"/>
        </a:p>
      </dgm:t>
    </dgm:pt>
    <dgm:pt modelId="{04FBFEB9-9965-4442-9A6C-3BD5528E44DF}" type="sibTrans" cxnId="{91F19CC0-4631-4C98-B88F-61AD78B0E3DF}">
      <dgm:prSet/>
      <dgm:spPr/>
      <dgm:t>
        <a:bodyPr/>
        <a:lstStyle/>
        <a:p>
          <a:endParaRPr lang="en-US"/>
        </a:p>
      </dgm:t>
    </dgm:pt>
    <dgm:pt modelId="{BD4507C9-BF2A-409D-98C9-FEAB7EA3D7FE}">
      <dgm:prSet phldrT="[Text]"/>
      <dgm:spPr/>
      <dgm:t>
        <a:bodyPr/>
        <a:lstStyle/>
        <a:p>
          <a:r>
            <a:rPr lang="en-US"/>
            <a:t>UK </a:t>
          </a:r>
          <a:r>
            <a:rPr lang="en-US" dirty="0"/>
            <a:t>RevPAR under pressure (inflation + cautious spending)</a:t>
          </a:r>
        </a:p>
      </dgm:t>
    </dgm:pt>
    <dgm:pt modelId="{7D87C24A-C195-4C50-AD60-F3FD54867093}" type="parTrans" cxnId="{C794C0B8-C4E9-4CFE-92FD-41E202476F76}">
      <dgm:prSet/>
      <dgm:spPr/>
      <dgm:t>
        <a:bodyPr/>
        <a:lstStyle/>
        <a:p>
          <a:endParaRPr lang="en-US"/>
        </a:p>
      </dgm:t>
    </dgm:pt>
    <dgm:pt modelId="{52431A10-BFDA-402B-BB12-E2BDB5BDD8B4}" type="sibTrans" cxnId="{C794C0B8-C4E9-4CFE-92FD-41E202476F76}">
      <dgm:prSet/>
      <dgm:spPr/>
      <dgm:t>
        <a:bodyPr/>
        <a:lstStyle/>
        <a:p>
          <a:endParaRPr lang="en-US"/>
        </a:p>
      </dgm:t>
    </dgm:pt>
    <dgm:pt modelId="{0546DE04-682B-41B2-812F-332500B32B86}" type="pres">
      <dgm:prSet presAssocID="{FE71E1D6-94A6-4EE9-AE17-59FA86D899C9}" presName="Name0" presStyleCnt="0">
        <dgm:presLayoutVars>
          <dgm:dir/>
          <dgm:animLvl val="lvl"/>
          <dgm:resizeHandles val="exact"/>
        </dgm:presLayoutVars>
      </dgm:prSet>
      <dgm:spPr/>
    </dgm:pt>
    <dgm:pt modelId="{A67E47EE-B239-4574-9ED8-17E055539F97}" type="pres">
      <dgm:prSet presAssocID="{293631BF-93A5-4832-9A0A-28876FCB07B4}" presName="boxAndChildren" presStyleCnt="0"/>
      <dgm:spPr/>
    </dgm:pt>
    <dgm:pt modelId="{7CAD8772-691B-4370-9272-CF88FABB0B50}" type="pres">
      <dgm:prSet presAssocID="{293631BF-93A5-4832-9A0A-28876FCB07B4}" presName="parentTextBox" presStyleLbl="node1" presStyleIdx="0" presStyleCnt="5"/>
      <dgm:spPr/>
    </dgm:pt>
    <dgm:pt modelId="{107859CD-54D5-49E7-B3A4-25DC1D887B33}" type="pres">
      <dgm:prSet presAssocID="{4C2F6757-4DA8-4E62-8054-155385F46A7F}" presName="sp" presStyleCnt="0"/>
      <dgm:spPr/>
    </dgm:pt>
    <dgm:pt modelId="{F4E6187F-E778-4800-AB88-EA036C7DEBD0}" type="pres">
      <dgm:prSet presAssocID="{F8D01A2C-5FC9-48FE-A0EF-BC6E45FE1704}" presName="arrowAndChildren" presStyleCnt="0"/>
      <dgm:spPr/>
    </dgm:pt>
    <dgm:pt modelId="{B3A76247-B61A-4F6C-A0DF-C98DF2F50361}" type="pres">
      <dgm:prSet presAssocID="{F8D01A2C-5FC9-48FE-A0EF-BC6E45FE1704}" presName="parentTextArrow" presStyleLbl="node1" presStyleIdx="1" presStyleCnt="5"/>
      <dgm:spPr/>
    </dgm:pt>
    <dgm:pt modelId="{1C1B05D3-B428-4C72-88BD-5956629C1C1F}" type="pres">
      <dgm:prSet presAssocID="{04FBFEB9-9965-4442-9A6C-3BD5528E44DF}" presName="sp" presStyleCnt="0"/>
      <dgm:spPr/>
    </dgm:pt>
    <dgm:pt modelId="{A38EB64E-0316-4002-BBE8-F481FA319ED4}" type="pres">
      <dgm:prSet presAssocID="{7EF3E879-8959-4E29-B70F-57C3A1BE3774}" presName="arrowAndChildren" presStyleCnt="0"/>
      <dgm:spPr/>
    </dgm:pt>
    <dgm:pt modelId="{8143E1B1-EECB-49EF-8176-0EF6A0C7CC78}" type="pres">
      <dgm:prSet presAssocID="{7EF3E879-8959-4E29-B70F-57C3A1BE3774}" presName="parentTextArrow" presStyleLbl="node1" presStyleIdx="2" presStyleCnt="5"/>
      <dgm:spPr/>
    </dgm:pt>
    <dgm:pt modelId="{94A086D0-ABF3-4652-AD28-AA83616ABBDA}" type="pres">
      <dgm:prSet presAssocID="{52431A10-BFDA-402B-BB12-E2BDB5BDD8B4}" presName="sp" presStyleCnt="0"/>
      <dgm:spPr/>
    </dgm:pt>
    <dgm:pt modelId="{17E7EF01-B2AA-4C3C-866F-DF15E8F80A76}" type="pres">
      <dgm:prSet presAssocID="{BD4507C9-BF2A-409D-98C9-FEAB7EA3D7FE}" presName="arrowAndChildren" presStyleCnt="0"/>
      <dgm:spPr/>
    </dgm:pt>
    <dgm:pt modelId="{CFAAF800-3E1A-4234-B756-DFBA8A0F5699}" type="pres">
      <dgm:prSet presAssocID="{BD4507C9-BF2A-409D-98C9-FEAB7EA3D7FE}" presName="parentTextArrow" presStyleLbl="node1" presStyleIdx="3" presStyleCnt="5"/>
      <dgm:spPr/>
    </dgm:pt>
    <dgm:pt modelId="{D8EA12FD-62D3-4664-BC0E-A0DDFB477451}" type="pres">
      <dgm:prSet presAssocID="{E0D68614-4874-4620-9F7F-B4A1F26B2F45}" presName="sp" presStyleCnt="0"/>
      <dgm:spPr/>
    </dgm:pt>
    <dgm:pt modelId="{FF611444-90D4-4071-94AB-96DD0940F354}" type="pres">
      <dgm:prSet presAssocID="{21DA040C-4805-45A0-8CC5-0C21A799FF53}" presName="arrowAndChildren" presStyleCnt="0"/>
      <dgm:spPr/>
    </dgm:pt>
    <dgm:pt modelId="{99B9F555-0022-4445-9516-44E44C75819C}" type="pres">
      <dgm:prSet presAssocID="{21DA040C-4805-45A0-8CC5-0C21A799FF53}" presName="parentTextArrow" presStyleLbl="node1" presStyleIdx="4" presStyleCnt="5"/>
      <dgm:spPr/>
    </dgm:pt>
  </dgm:ptLst>
  <dgm:cxnLst>
    <dgm:cxn modelId="{EF8B8717-6D15-4B37-815A-0EC485509181}" srcId="{FE71E1D6-94A6-4EE9-AE17-59FA86D899C9}" destId="{293631BF-93A5-4832-9A0A-28876FCB07B4}" srcOrd="4" destOrd="0" parTransId="{7B99C283-90D8-4799-8C89-D864C54FA367}" sibTransId="{A6A65A22-657E-44AA-9528-6193ADF4B78A}"/>
    <dgm:cxn modelId="{EDA4025B-EA91-4B91-B69C-1428686E66E7}" srcId="{FE71E1D6-94A6-4EE9-AE17-59FA86D899C9}" destId="{F8D01A2C-5FC9-48FE-A0EF-BC6E45FE1704}" srcOrd="3" destOrd="0" parTransId="{2A19D501-280F-41EC-8567-662BFD0883A6}" sibTransId="{4C2F6757-4DA8-4E62-8054-155385F46A7F}"/>
    <dgm:cxn modelId="{AD103F5C-2D2E-469F-B93C-7F852A68A7E8}" type="presOf" srcId="{293631BF-93A5-4832-9A0A-28876FCB07B4}" destId="{7CAD8772-691B-4370-9272-CF88FABB0B50}" srcOrd="0" destOrd="0" presId="urn:microsoft.com/office/officeart/2005/8/layout/process4"/>
    <dgm:cxn modelId="{5ABEE65D-7B78-4415-8173-EFEF9500CBAA}" type="presOf" srcId="{7EF3E879-8959-4E29-B70F-57C3A1BE3774}" destId="{8143E1B1-EECB-49EF-8176-0EF6A0C7CC78}" srcOrd="0" destOrd="0" presId="urn:microsoft.com/office/officeart/2005/8/layout/process4"/>
    <dgm:cxn modelId="{5985C958-6E3C-4F08-A7D3-59B89005B96E}" srcId="{FE71E1D6-94A6-4EE9-AE17-59FA86D899C9}" destId="{21DA040C-4805-45A0-8CC5-0C21A799FF53}" srcOrd="0" destOrd="0" parTransId="{DD9BC1D2-CE93-4402-BA45-5C71D759C0CB}" sibTransId="{E0D68614-4874-4620-9F7F-B4A1F26B2F45}"/>
    <dgm:cxn modelId="{77FB6187-A3E7-4AFC-AEB3-7324BEB546E5}" type="presOf" srcId="{FE71E1D6-94A6-4EE9-AE17-59FA86D899C9}" destId="{0546DE04-682B-41B2-812F-332500B32B86}" srcOrd="0" destOrd="0" presId="urn:microsoft.com/office/officeart/2005/8/layout/process4"/>
    <dgm:cxn modelId="{71E5169F-958F-4748-A14F-BC6400EB6D5B}" type="presOf" srcId="{21DA040C-4805-45A0-8CC5-0C21A799FF53}" destId="{99B9F555-0022-4445-9516-44E44C75819C}" srcOrd="0" destOrd="0" presId="urn:microsoft.com/office/officeart/2005/8/layout/process4"/>
    <dgm:cxn modelId="{C794C0B8-C4E9-4CFE-92FD-41E202476F76}" srcId="{FE71E1D6-94A6-4EE9-AE17-59FA86D899C9}" destId="{BD4507C9-BF2A-409D-98C9-FEAB7EA3D7FE}" srcOrd="1" destOrd="0" parTransId="{7D87C24A-C195-4C50-AD60-F3FD54867093}" sibTransId="{52431A10-BFDA-402B-BB12-E2BDB5BDD8B4}"/>
    <dgm:cxn modelId="{91F19CC0-4631-4C98-B88F-61AD78B0E3DF}" srcId="{FE71E1D6-94A6-4EE9-AE17-59FA86D899C9}" destId="{7EF3E879-8959-4E29-B70F-57C3A1BE3774}" srcOrd="2" destOrd="0" parTransId="{3E9797E2-56E9-4FBD-9F35-F96D92F3B0B8}" sibTransId="{04FBFEB9-9965-4442-9A6C-3BD5528E44DF}"/>
    <dgm:cxn modelId="{917570C4-691C-471D-90F7-CC059CB1245C}" type="presOf" srcId="{BD4507C9-BF2A-409D-98C9-FEAB7EA3D7FE}" destId="{CFAAF800-3E1A-4234-B756-DFBA8A0F5699}" srcOrd="0" destOrd="0" presId="urn:microsoft.com/office/officeart/2005/8/layout/process4"/>
    <dgm:cxn modelId="{7BA7D6FF-31F2-4259-BC6C-E0707E395408}" type="presOf" srcId="{F8D01A2C-5FC9-48FE-A0EF-BC6E45FE1704}" destId="{B3A76247-B61A-4F6C-A0DF-C98DF2F50361}" srcOrd="0" destOrd="0" presId="urn:microsoft.com/office/officeart/2005/8/layout/process4"/>
    <dgm:cxn modelId="{E5EE09F0-24F5-45AF-AF0D-4979FE58D782}" type="presParOf" srcId="{0546DE04-682B-41B2-812F-332500B32B86}" destId="{A67E47EE-B239-4574-9ED8-17E055539F97}" srcOrd="0" destOrd="0" presId="urn:microsoft.com/office/officeart/2005/8/layout/process4"/>
    <dgm:cxn modelId="{60E56D16-30E3-468E-AF0E-6E92B2C9D922}" type="presParOf" srcId="{A67E47EE-B239-4574-9ED8-17E055539F97}" destId="{7CAD8772-691B-4370-9272-CF88FABB0B50}" srcOrd="0" destOrd="0" presId="urn:microsoft.com/office/officeart/2005/8/layout/process4"/>
    <dgm:cxn modelId="{5B6E9DE0-7F0A-4979-938C-97C34FE2E5AA}" type="presParOf" srcId="{0546DE04-682B-41B2-812F-332500B32B86}" destId="{107859CD-54D5-49E7-B3A4-25DC1D887B33}" srcOrd="1" destOrd="0" presId="urn:microsoft.com/office/officeart/2005/8/layout/process4"/>
    <dgm:cxn modelId="{C6EAE02F-EEBE-4A69-A18A-AF056E5D546C}" type="presParOf" srcId="{0546DE04-682B-41B2-812F-332500B32B86}" destId="{F4E6187F-E778-4800-AB88-EA036C7DEBD0}" srcOrd="2" destOrd="0" presId="urn:microsoft.com/office/officeart/2005/8/layout/process4"/>
    <dgm:cxn modelId="{080B5DE3-2679-4D4B-9927-CD5A134CBCD7}" type="presParOf" srcId="{F4E6187F-E778-4800-AB88-EA036C7DEBD0}" destId="{B3A76247-B61A-4F6C-A0DF-C98DF2F50361}" srcOrd="0" destOrd="0" presId="urn:microsoft.com/office/officeart/2005/8/layout/process4"/>
    <dgm:cxn modelId="{A6081638-8AEB-4DA4-9DBB-959F39D08659}" type="presParOf" srcId="{0546DE04-682B-41B2-812F-332500B32B86}" destId="{1C1B05D3-B428-4C72-88BD-5956629C1C1F}" srcOrd="3" destOrd="0" presId="urn:microsoft.com/office/officeart/2005/8/layout/process4"/>
    <dgm:cxn modelId="{C9EDCDFC-24E2-4FAD-953D-E0B907D0F3D9}" type="presParOf" srcId="{0546DE04-682B-41B2-812F-332500B32B86}" destId="{A38EB64E-0316-4002-BBE8-F481FA319ED4}" srcOrd="4" destOrd="0" presId="urn:microsoft.com/office/officeart/2005/8/layout/process4"/>
    <dgm:cxn modelId="{B3199174-BD50-4D52-A509-B58D068984CB}" type="presParOf" srcId="{A38EB64E-0316-4002-BBE8-F481FA319ED4}" destId="{8143E1B1-EECB-49EF-8176-0EF6A0C7CC78}" srcOrd="0" destOrd="0" presId="urn:microsoft.com/office/officeart/2005/8/layout/process4"/>
    <dgm:cxn modelId="{A17CC82B-C4ED-4CB9-BF61-BB0EE654312F}" type="presParOf" srcId="{0546DE04-682B-41B2-812F-332500B32B86}" destId="{94A086D0-ABF3-4652-AD28-AA83616ABBDA}" srcOrd="5" destOrd="0" presId="urn:microsoft.com/office/officeart/2005/8/layout/process4"/>
    <dgm:cxn modelId="{9137A4C0-A795-4A51-BB14-D78D14EF4EA6}" type="presParOf" srcId="{0546DE04-682B-41B2-812F-332500B32B86}" destId="{17E7EF01-B2AA-4C3C-866F-DF15E8F80A76}" srcOrd="6" destOrd="0" presId="urn:microsoft.com/office/officeart/2005/8/layout/process4"/>
    <dgm:cxn modelId="{3F456C9B-F36B-44FA-A2A4-F7A1658A4985}" type="presParOf" srcId="{17E7EF01-B2AA-4C3C-866F-DF15E8F80A76}" destId="{CFAAF800-3E1A-4234-B756-DFBA8A0F5699}" srcOrd="0" destOrd="0" presId="urn:microsoft.com/office/officeart/2005/8/layout/process4"/>
    <dgm:cxn modelId="{01AF9FF7-955F-426B-9D9B-63C51A83CF09}" type="presParOf" srcId="{0546DE04-682B-41B2-812F-332500B32B86}" destId="{D8EA12FD-62D3-4664-BC0E-A0DDFB477451}" srcOrd="7" destOrd="0" presId="urn:microsoft.com/office/officeart/2005/8/layout/process4"/>
    <dgm:cxn modelId="{786BFEDB-D133-4C18-96AC-901BC1B0E472}" type="presParOf" srcId="{0546DE04-682B-41B2-812F-332500B32B86}" destId="{FF611444-90D4-4071-94AB-96DD0940F354}" srcOrd="8" destOrd="0" presId="urn:microsoft.com/office/officeart/2005/8/layout/process4"/>
    <dgm:cxn modelId="{B924C2F9-D8DE-4E7B-B6A4-3547E0BDABBF}" type="presParOf" srcId="{FF611444-90D4-4071-94AB-96DD0940F354}" destId="{99B9F555-0022-4445-9516-44E44C75819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BF55C29-D730-417E-AC9A-32A77F498AEF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1617A1F-9786-44F9-83BA-79CE4C7130AB}">
      <dgm:prSet phldrT="[Text]"/>
      <dgm:spPr/>
      <dgm:t>
        <a:bodyPr/>
        <a:lstStyle/>
        <a:p>
          <a:r>
            <a:rPr lang="en-US"/>
            <a:t>46</a:t>
          </a:r>
          <a:r>
            <a:rPr lang="en-US" dirty="0"/>
            <a:t>% of workers now mix business + leisure (</a:t>
          </a:r>
          <a:r>
            <a:rPr lang="en-US" dirty="0" err="1"/>
            <a:t>bleisure</a:t>
          </a:r>
          <a:r>
            <a:rPr lang="en-US" dirty="0"/>
            <a:t>)</a:t>
          </a:r>
        </a:p>
      </dgm:t>
    </dgm:pt>
    <dgm:pt modelId="{B6DC984A-A2AB-453F-8F41-F817837771D4}" type="parTrans" cxnId="{A74FAB3B-4639-4C3C-9DF3-FE7215CE2DBF}">
      <dgm:prSet/>
      <dgm:spPr/>
      <dgm:t>
        <a:bodyPr/>
        <a:lstStyle/>
        <a:p>
          <a:endParaRPr lang="en-US"/>
        </a:p>
      </dgm:t>
    </dgm:pt>
    <dgm:pt modelId="{7E621EF0-F0CC-4E0F-8D24-9AD4C263F7E8}" type="sibTrans" cxnId="{A74FAB3B-4639-4C3C-9DF3-FE7215CE2DBF}">
      <dgm:prSet/>
      <dgm:spPr/>
      <dgm:t>
        <a:bodyPr/>
        <a:lstStyle/>
        <a:p>
          <a:endParaRPr lang="en-US"/>
        </a:p>
      </dgm:t>
    </dgm:pt>
    <dgm:pt modelId="{0F1396A4-D026-41DD-97DC-B750A93D4F0A}">
      <dgm:prSet phldrT="[Text]"/>
      <dgm:spPr/>
      <dgm:t>
        <a:bodyPr/>
        <a:lstStyle/>
        <a:p>
          <a:r>
            <a:rPr lang="en-US"/>
            <a:t>New </a:t>
          </a:r>
          <a:r>
            <a:rPr lang="en-US" dirty="0"/>
            <a:t>guest profiles but increased staff workload &amp; burnout risk</a:t>
          </a:r>
        </a:p>
      </dgm:t>
    </dgm:pt>
    <dgm:pt modelId="{159BD163-C8E4-4284-873B-E7229477FF3E}" type="parTrans" cxnId="{48C97081-7B91-473B-B570-D0AC3BB928FE}">
      <dgm:prSet/>
      <dgm:spPr/>
      <dgm:t>
        <a:bodyPr/>
        <a:lstStyle/>
        <a:p>
          <a:endParaRPr lang="en-US"/>
        </a:p>
      </dgm:t>
    </dgm:pt>
    <dgm:pt modelId="{0ECD025C-3831-40E8-A9FF-85487BBA8654}" type="sibTrans" cxnId="{48C97081-7B91-473B-B570-D0AC3BB928FE}">
      <dgm:prSet/>
      <dgm:spPr/>
      <dgm:t>
        <a:bodyPr/>
        <a:lstStyle/>
        <a:p>
          <a:endParaRPr lang="en-US"/>
        </a:p>
      </dgm:t>
    </dgm:pt>
    <dgm:pt modelId="{4A7C19C6-69A7-4AF1-8FBA-12429067AF0A}">
      <dgm:prSet phldrT="[Text]"/>
      <dgm:spPr/>
      <dgm:t>
        <a:bodyPr/>
        <a:lstStyle/>
        <a:p>
          <a:r>
            <a:rPr lang="en-US"/>
            <a:t>UK </a:t>
          </a:r>
          <a:r>
            <a:rPr lang="en-US" dirty="0"/>
            <a:t>city travel +45% in 2025</a:t>
          </a:r>
        </a:p>
      </dgm:t>
    </dgm:pt>
    <dgm:pt modelId="{DCD07489-FD8D-42CE-BFE3-57FAE220720B}" type="parTrans" cxnId="{076AE781-07FC-4A89-B3BC-92242C241F2D}">
      <dgm:prSet/>
      <dgm:spPr/>
      <dgm:t>
        <a:bodyPr/>
        <a:lstStyle/>
        <a:p>
          <a:endParaRPr lang="en-US"/>
        </a:p>
      </dgm:t>
    </dgm:pt>
    <dgm:pt modelId="{80A8A41E-B683-4139-B366-765B790C4650}" type="sibTrans" cxnId="{076AE781-07FC-4A89-B3BC-92242C241F2D}">
      <dgm:prSet/>
      <dgm:spPr/>
      <dgm:t>
        <a:bodyPr/>
        <a:lstStyle/>
        <a:p>
          <a:endParaRPr lang="en-US"/>
        </a:p>
      </dgm:t>
    </dgm:pt>
    <dgm:pt modelId="{B9F6904C-D0CA-4BC1-8EE5-0962431C819B}">
      <dgm:prSet phldrT="[Text]"/>
      <dgm:spPr/>
      <dgm:t>
        <a:bodyPr/>
        <a:lstStyle/>
        <a:p>
          <a:r>
            <a:rPr lang="en-US"/>
            <a:t> </a:t>
          </a:r>
          <a:r>
            <a:rPr lang="en-US" dirty="0"/>
            <a:t>25% annual growth in </a:t>
          </a:r>
          <a:r>
            <a:rPr lang="en-US" dirty="0" err="1"/>
            <a:t>bleisure</a:t>
          </a:r>
          <a:r>
            <a:rPr lang="en-US" dirty="0"/>
            <a:t> demand</a:t>
          </a:r>
        </a:p>
      </dgm:t>
    </dgm:pt>
    <dgm:pt modelId="{2E57E3C7-6234-445C-A37F-06A4F170D83B}" type="parTrans" cxnId="{D890BFA4-39CB-4936-9B96-6A0F62953C59}">
      <dgm:prSet/>
      <dgm:spPr/>
      <dgm:t>
        <a:bodyPr/>
        <a:lstStyle/>
        <a:p>
          <a:endParaRPr lang="en-US"/>
        </a:p>
      </dgm:t>
    </dgm:pt>
    <dgm:pt modelId="{A7CD0F94-9339-47FD-AC8C-16FBD6EB0422}" type="sibTrans" cxnId="{D890BFA4-39CB-4936-9B96-6A0F62953C59}">
      <dgm:prSet/>
      <dgm:spPr/>
      <dgm:t>
        <a:bodyPr/>
        <a:lstStyle/>
        <a:p>
          <a:endParaRPr lang="en-US"/>
        </a:p>
      </dgm:t>
    </dgm:pt>
    <dgm:pt modelId="{938EBA7F-FC53-4DEA-A700-645DAFCC5190}" type="pres">
      <dgm:prSet presAssocID="{5BF55C29-D730-417E-AC9A-32A77F498AEF}" presName="linear" presStyleCnt="0">
        <dgm:presLayoutVars>
          <dgm:dir/>
          <dgm:animLvl val="lvl"/>
          <dgm:resizeHandles val="exact"/>
        </dgm:presLayoutVars>
      </dgm:prSet>
      <dgm:spPr/>
    </dgm:pt>
    <dgm:pt modelId="{1D7F34E1-4BF1-4F3D-8B86-C92C33F860D7}" type="pres">
      <dgm:prSet presAssocID="{91617A1F-9786-44F9-83BA-79CE4C7130AB}" presName="parentLin" presStyleCnt="0"/>
      <dgm:spPr/>
    </dgm:pt>
    <dgm:pt modelId="{D4707EC1-7A79-4576-B0E6-2FC0C58E170E}" type="pres">
      <dgm:prSet presAssocID="{91617A1F-9786-44F9-83BA-79CE4C7130AB}" presName="parentLeftMargin" presStyleLbl="node1" presStyleIdx="0" presStyleCnt="4"/>
      <dgm:spPr/>
    </dgm:pt>
    <dgm:pt modelId="{A43F7A48-4D2D-48A6-AB15-1F84993E09DF}" type="pres">
      <dgm:prSet presAssocID="{91617A1F-9786-44F9-83BA-79CE4C7130A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3AAECD1-66E0-4C7D-93B9-F93A3A677649}" type="pres">
      <dgm:prSet presAssocID="{91617A1F-9786-44F9-83BA-79CE4C7130AB}" presName="negativeSpace" presStyleCnt="0"/>
      <dgm:spPr/>
    </dgm:pt>
    <dgm:pt modelId="{CA12D964-E82C-423E-A4B7-C8CA79783724}" type="pres">
      <dgm:prSet presAssocID="{91617A1F-9786-44F9-83BA-79CE4C7130AB}" presName="childText" presStyleLbl="conFgAcc1" presStyleIdx="0" presStyleCnt="4">
        <dgm:presLayoutVars>
          <dgm:bulletEnabled val="1"/>
        </dgm:presLayoutVars>
      </dgm:prSet>
      <dgm:spPr/>
    </dgm:pt>
    <dgm:pt modelId="{13082857-32A3-4B9E-B9DB-849E6A3B46C2}" type="pres">
      <dgm:prSet presAssocID="{7E621EF0-F0CC-4E0F-8D24-9AD4C263F7E8}" presName="spaceBetweenRectangles" presStyleCnt="0"/>
      <dgm:spPr/>
    </dgm:pt>
    <dgm:pt modelId="{E7160AF9-D96D-4FA6-AC2F-3CF9D4EB920B}" type="pres">
      <dgm:prSet presAssocID="{B9F6904C-D0CA-4BC1-8EE5-0962431C819B}" presName="parentLin" presStyleCnt="0"/>
      <dgm:spPr/>
    </dgm:pt>
    <dgm:pt modelId="{F040E6F2-9C02-4F9C-BC44-123DD599B152}" type="pres">
      <dgm:prSet presAssocID="{B9F6904C-D0CA-4BC1-8EE5-0962431C819B}" presName="parentLeftMargin" presStyleLbl="node1" presStyleIdx="0" presStyleCnt="4"/>
      <dgm:spPr/>
    </dgm:pt>
    <dgm:pt modelId="{E3A82841-6AEC-4443-BD32-B5BC19D438F0}" type="pres">
      <dgm:prSet presAssocID="{B9F6904C-D0CA-4BC1-8EE5-0962431C819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36304EB-58B0-47AB-A30C-417E567CEA62}" type="pres">
      <dgm:prSet presAssocID="{B9F6904C-D0CA-4BC1-8EE5-0962431C819B}" presName="negativeSpace" presStyleCnt="0"/>
      <dgm:spPr/>
    </dgm:pt>
    <dgm:pt modelId="{2F27708D-42F9-4988-AA16-AC9164D1E2A1}" type="pres">
      <dgm:prSet presAssocID="{B9F6904C-D0CA-4BC1-8EE5-0962431C819B}" presName="childText" presStyleLbl="conFgAcc1" presStyleIdx="1" presStyleCnt="4">
        <dgm:presLayoutVars>
          <dgm:bulletEnabled val="1"/>
        </dgm:presLayoutVars>
      </dgm:prSet>
      <dgm:spPr/>
    </dgm:pt>
    <dgm:pt modelId="{BE495135-3294-4529-B055-8FC9D5E33EC1}" type="pres">
      <dgm:prSet presAssocID="{A7CD0F94-9339-47FD-AC8C-16FBD6EB0422}" presName="spaceBetweenRectangles" presStyleCnt="0"/>
      <dgm:spPr/>
    </dgm:pt>
    <dgm:pt modelId="{E5130F96-3B2D-4C2A-BD83-01C77224E9BD}" type="pres">
      <dgm:prSet presAssocID="{4A7C19C6-69A7-4AF1-8FBA-12429067AF0A}" presName="parentLin" presStyleCnt="0"/>
      <dgm:spPr/>
    </dgm:pt>
    <dgm:pt modelId="{2FD28669-4CF9-4428-98F8-38305A38EBB3}" type="pres">
      <dgm:prSet presAssocID="{4A7C19C6-69A7-4AF1-8FBA-12429067AF0A}" presName="parentLeftMargin" presStyleLbl="node1" presStyleIdx="1" presStyleCnt="4"/>
      <dgm:spPr/>
    </dgm:pt>
    <dgm:pt modelId="{1808946E-4986-462A-B686-985C4DE7F462}" type="pres">
      <dgm:prSet presAssocID="{4A7C19C6-69A7-4AF1-8FBA-12429067AF0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1E38BC8-2462-4ED3-998D-75AF36196219}" type="pres">
      <dgm:prSet presAssocID="{4A7C19C6-69A7-4AF1-8FBA-12429067AF0A}" presName="negativeSpace" presStyleCnt="0"/>
      <dgm:spPr/>
    </dgm:pt>
    <dgm:pt modelId="{A94E7C39-B745-4893-8CFE-3C32977ADAD8}" type="pres">
      <dgm:prSet presAssocID="{4A7C19C6-69A7-4AF1-8FBA-12429067AF0A}" presName="childText" presStyleLbl="conFgAcc1" presStyleIdx="2" presStyleCnt="4">
        <dgm:presLayoutVars>
          <dgm:bulletEnabled val="1"/>
        </dgm:presLayoutVars>
      </dgm:prSet>
      <dgm:spPr/>
    </dgm:pt>
    <dgm:pt modelId="{FA2F6253-9E94-4128-BDAA-0D56177083C9}" type="pres">
      <dgm:prSet presAssocID="{80A8A41E-B683-4139-B366-765B790C4650}" presName="spaceBetweenRectangles" presStyleCnt="0"/>
      <dgm:spPr/>
    </dgm:pt>
    <dgm:pt modelId="{2FAE283E-27F5-42A7-A7A6-FF7B43A07A74}" type="pres">
      <dgm:prSet presAssocID="{0F1396A4-D026-41DD-97DC-B750A93D4F0A}" presName="parentLin" presStyleCnt="0"/>
      <dgm:spPr/>
    </dgm:pt>
    <dgm:pt modelId="{A0747D7B-584B-4C90-A496-906EC07AE314}" type="pres">
      <dgm:prSet presAssocID="{0F1396A4-D026-41DD-97DC-B750A93D4F0A}" presName="parentLeftMargin" presStyleLbl="node1" presStyleIdx="2" presStyleCnt="4"/>
      <dgm:spPr/>
    </dgm:pt>
    <dgm:pt modelId="{81BB405C-E4E5-463D-A3F0-4512C61A4F8A}" type="pres">
      <dgm:prSet presAssocID="{0F1396A4-D026-41DD-97DC-B750A93D4F0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9E86B337-D0F3-41D7-BABA-5B9A53CC0A81}" type="pres">
      <dgm:prSet presAssocID="{0F1396A4-D026-41DD-97DC-B750A93D4F0A}" presName="negativeSpace" presStyleCnt="0"/>
      <dgm:spPr/>
    </dgm:pt>
    <dgm:pt modelId="{C92E0AB5-4EDB-4A00-A7C7-6C97E1E2FF50}" type="pres">
      <dgm:prSet presAssocID="{0F1396A4-D026-41DD-97DC-B750A93D4F0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794C8D03-7B70-4135-A2F7-4FB5F1564EF1}" type="presOf" srcId="{0F1396A4-D026-41DD-97DC-B750A93D4F0A}" destId="{81BB405C-E4E5-463D-A3F0-4512C61A4F8A}" srcOrd="1" destOrd="0" presId="urn:microsoft.com/office/officeart/2005/8/layout/list1"/>
    <dgm:cxn modelId="{622C1715-7797-4C31-B53B-F1103F29D6C9}" type="presOf" srcId="{B9F6904C-D0CA-4BC1-8EE5-0962431C819B}" destId="{E3A82841-6AEC-4443-BD32-B5BC19D438F0}" srcOrd="1" destOrd="0" presId="urn:microsoft.com/office/officeart/2005/8/layout/list1"/>
    <dgm:cxn modelId="{A74FAB3B-4639-4C3C-9DF3-FE7215CE2DBF}" srcId="{5BF55C29-D730-417E-AC9A-32A77F498AEF}" destId="{91617A1F-9786-44F9-83BA-79CE4C7130AB}" srcOrd="0" destOrd="0" parTransId="{B6DC984A-A2AB-453F-8F41-F817837771D4}" sibTransId="{7E621EF0-F0CC-4E0F-8D24-9AD4C263F7E8}"/>
    <dgm:cxn modelId="{48C97081-7B91-473B-B570-D0AC3BB928FE}" srcId="{5BF55C29-D730-417E-AC9A-32A77F498AEF}" destId="{0F1396A4-D026-41DD-97DC-B750A93D4F0A}" srcOrd="3" destOrd="0" parTransId="{159BD163-C8E4-4284-873B-E7229477FF3E}" sibTransId="{0ECD025C-3831-40E8-A9FF-85487BBA8654}"/>
    <dgm:cxn modelId="{047C7181-8AAD-4D6F-A32F-1990CAD30483}" type="presOf" srcId="{91617A1F-9786-44F9-83BA-79CE4C7130AB}" destId="{A43F7A48-4D2D-48A6-AB15-1F84993E09DF}" srcOrd="1" destOrd="0" presId="urn:microsoft.com/office/officeart/2005/8/layout/list1"/>
    <dgm:cxn modelId="{076AE781-07FC-4A89-B3BC-92242C241F2D}" srcId="{5BF55C29-D730-417E-AC9A-32A77F498AEF}" destId="{4A7C19C6-69A7-4AF1-8FBA-12429067AF0A}" srcOrd="2" destOrd="0" parTransId="{DCD07489-FD8D-42CE-BFE3-57FAE220720B}" sibTransId="{80A8A41E-B683-4139-B366-765B790C4650}"/>
    <dgm:cxn modelId="{D890BFA4-39CB-4936-9B96-6A0F62953C59}" srcId="{5BF55C29-D730-417E-AC9A-32A77F498AEF}" destId="{B9F6904C-D0CA-4BC1-8EE5-0962431C819B}" srcOrd="1" destOrd="0" parTransId="{2E57E3C7-6234-445C-A37F-06A4F170D83B}" sibTransId="{A7CD0F94-9339-47FD-AC8C-16FBD6EB0422}"/>
    <dgm:cxn modelId="{C928BAAA-2E90-44EA-ABE8-449928303340}" type="presOf" srcId="{4A7C19C6-69A7-4AF1-8FBA-12429067AF0A}" destId="{1808946E-4986-462A-B686-985C4DE7F462}" srcOrd="1" destOrd="0" presId="urn:microsoft.com/office/officeart/2005/8/layout/list1"/>
    <dgm:cxn modelId="{B599C7AC-A146-4356-965F-7FD0B446A769}" type="presOf" srcId="{5BF55C29-D730-417E-AC9A-32A77F498AEF}" destId="{938EBA7F-FC53-4DEA-A700-645DAFCC5190}" srcOrd="0" destOrd="0" presId="urn:microsoft.com/office/officeart/2005/8/layout/list1"/>
    <dgm:cxn modelId="{834057C8-F994-46A0-8CFC-20542A754829}" type="presOf" srcId="{B9F6904C-D0CA-4BC1-8EE5-0962431C819B}" destId="{F040E6F2-9C02-4F9C-BC44-123DD599B152}" srcOrd="0" destOrd="0" presId="urn:microsoft.com/office/officeart/2005/8/layout/list1"/>
    <dgm:cxn modelId="{8EA5E1DA-E438-4A18-830C-57BCFD9E9359}" type="presOf" srcId="{0F1396A4-D026-41DD-97DC-B750A93D4F0A}" destId="{A0747D7B-584B-4C90-A496-906EC07AE314}" srcOrd="0" destOrd="0" presId="urn:microsoft.com/office/officeart/2005/8/layout/list1"/>
    <dgm:cxn modelId="{70DAFBEB-CF12-44EE-B739-3BF7E76BC669}" type="presOf" srcId="{4A7C19C6-69A7-4AF1-8FBA-12429067AF0A}" destId="{2FD28669-4CF9-4428-98F8-38305A38EBB3}" srcOrd="0" destOrd="0" presId="urn:microsoft.com/office/officeart/2005/8/layout/list1"/>
    <dgm:cxn modelId="{2249DDFF-E90F-4213-9200-4FE2FB6618ED}" type="presOf" srcId="{91617A1F-9786-44F9-83BA-79CE4C7130AB}" destId="{D4707EC1-7A79-4576-B0E6-2FC0C58E170E}" srcOrd="0" destOrd="0" presId="urn:microsoft.com/office/officeart/2005/8/layout/list1"/>
    <dgm:cxn modelId="{754C435E-BB81-459B-849D-D998B68A221C}" type="presParOf" srcId="{938EBA7F-FC53-4DEA-A700-645DAFCC5190}" destId="{1D7F34E1-4BF1-4F3D-8B86-C92C33F860D7}" srcOrd="0" destOrd="0" presId="urn:microsoft.com/office/officeart/2005/8/layout/list1"/>
    <dgm:cxn modelId="{66358FFA-25A3-48B0-8F26-EAC0853C8DE0}" type="presParOf" srcId="{1D7F34E1-4BF1-4F3D-8B86-C92C33F860D7}" destId="{D4707EC1-7A79-4576-B0E6-2FC0C58E170E}" srcOrd="0" destOrd="0" presId="urn:microsoft.com/office/officeart/2005/8/layout/list1"/>
    <dgm:cxn modelId="{F108407F-84D8-47D2-BF49-B51C7B5CE52F}" type="presParOf" srcId="{1D7F34E1-4BF1-4F3D-8B86-C92C33F860D7}" destId="{A43F7A48-4D2D-48A6-AB15-1F84993E09DF}" srcOrd="1" destOrd="0" presId="urn:microsoft.com/office/officeart/2005/8/layout/list1"/>
    <dgm:cxn modelId="{90C93AFC-2C53-4163-BAFB-DB97835DC05E}" type="presParOf" srcId="{938EBA7F-FC53-4DEA-A700-645DAFCC5190}" destId="{33AAECD1-66E0-4C7D-93B9-F93A3A677649}" srcOrd="1" destOrd="0" presId="urn:microsoft.com/office/officeart/2005/8/layout/list1"/>
    <dgm:cxn modelId="{B34193FF-C52E-4FEB-B962-3F783AF053B6}" type="presParOf" srcId="{938EBA7F-FC53-4DEA-A700-645DAFCC5190}" destId="{CA12D964-E82C-423E-A4B7-C8CA79783724}" srcOrd="2" destOrd="0" presId="urn:microsoft.com/office/officeart/2005/8/layout/list1"/>
    <dgm:cxn modelId="{2DCB87C9-0F2D-4235-990A-3FDDB3F14607}" type="presParOf" srcId="{938EBA7F-FC53-4DEA-A700-645DAFCC5190}" destId="{13082857-32A3-4B9E-B9DB-849E6A3B46C2}" srcOrd="3" destOrd="0" presId="urn:microsoft.com/office/officeart/2005/8/layout/list1"/>
    <dgm:cxn modelId="{36E70B50-00E6-4BCF-93C1-F078D18C4D4C}" type="presParOf" srcId="{938EBA7F-FC53-4DEA-A700-645DAFCC5190}" destId="{E7160AF9-D96D-4FA6-AC2F-3CF9D4EB920B}" srcOrd="4" destOrd="0" presId="urn:microsoft.com/office/officeart/2005/8/layout/list1"/>
    <dgm:cxn modelId="{A397FBBD-3FFC-4A7B-BF6F-808463BB7E4F}" type="presParOf" srcId="{E7160AF9-D96D-4FA6-AC2F-3CF9D4EB920B}" destId="{F040E6F2-9C02-4F9C-BC44-123DD599B152}" srcOrd="0" destOrd="0" presId="urn:microsoft.com/office/officeart/2005/8/layout/list1"/>
    <dgm:cxn modelId="{FEAE66CA-380E-41DE-B27D-0D12CBB00557}" type="presParOf" srcId="{E7160AF9-D96D-4FA6-AC2F-3CF9D4EB920B}" destId="{E3A82841-6AEC-4443-BD32-B5BC19D438F0}" srcOrd="1" destOrd="0" presId="urn:microsoft.com/office/officeart/2005/8/layout/list1"/>
    <dgm:cxn modelId="{D5569EEE-9D2F-4AED-A429-C160D9275264}" type="presParOf" srcId="{938EBA7F-FC53-4DEA-A700-645DAFCC5190}" destId="{E36304EB-58B0-47AB-A30C-417E567CEA62}" srcOrd="5" destOrd="0" presId="urn:microsoft.com/office/officeart/2005/8/layout/list1"/>
    <dgm:cxn modelId="{8700D3B5-7C24-48AA-AE0F-A210B38605D8}" type="presParOf" srcId="{938EBA7F-FC53-4DEA-A700-645DAFCC5190}" destId="{2F27708D-42F9-4988-AA16-AC9164D1E2A1}" srcOrd="6" destOrd="0" presId="urn:microsoft.com/office/officeart/2005/8/layout/list1"/>
    <dgm:cxn modelId="{760B4FEF-DC45-4839-8C59-A685C9737A14}" type="presParOf" srcId="{938EBA7F-FC53-4DEA-A700-645DAFCC5190}" destId="{BE495135-3294-4529-B055-8FC9D5E33EC1}" srcOrd="7" destOrd="0" presId="urn:microsoft.com/office/officeart/2005/8/layout/list1"/>
    <dgm:cxn modelId="{7086CC8C-6B16-4079-8135-88EFE1BD3676}" type="presParOf" srcId="{938EBA7F-FC53-4DEA-A700-645DAFCC5190}" destId="{E5130F96-3B2D-4C2A-BD83-01C77224E9BD}" srcOrd="8" destOrd="0" presId="urn:microsoft.com/office/officeart/2005/8/layout/list1"/>
    <dgm:cxn modelId="{EEE17E09-F1A3-491E-AFFA-1F7060F7FC2C}" type="presParOf" srcId="{E5130F96-3B2D-4C2A-BD83-01C77224E9BD}" destId="{2FD28669-4CF9-4428-98F8-38305A38EBB3}" srcOrd="0" destOrd="0" presId="urn:microsoft.com/office/officeart/2005/8/layout/list1"/>
    <dgm:cxn modelId="{BEB5B00E-453A-47CA-976E-D6758C5942A7}" type="presParOf" srcId="{E5130F96-3B2D-4C2A-BD83-01C77224E9BD}" destId="{1808946E-4986-462A-B686-985C4DE7F462}" srcOrd="1" destOrd="0" presId="urn:microsoft.com/office/officeart/2005/8/layout/list1"/>
    <dgm:cxn modelId="{15EC0867-F188-4856-88F6-E2C92820B616}" type="presParOf" srcId="{938EBA7F-FC53-4DEA-A700-645DAFCC5190}" destId="{71E38BC8-2462-4ED3-998D-75AF36196219}" srcOrd="9" destOrd="0" presId="urn:microsoft.com/office/officeart/2005/8/layout/list1"/>
    <dgm:cxn modelId="{B0A036AC-D32F-4356-9141-9F870EC304D6}" type="presParOf" srcId="{938EBA7F-FC53-4DEA-A700-645DAFCC5190}" destId="{A94E7C39-B745-4893-8CFE-3C32977ADAD8}" srcOrd="10" destOrd="0" presId="urn:microsoft.com/office/officeart/2005/8/layout/list1"/>
    <dgm:cxn modelId="{018B7CFE-8E33-410A-ABB3-60E318D376DF}" type="presParOf" srcId="{938EBA7F-FC53-4DEA-A700-645DAFCC5190}" destId="{FA2F6253-9E94-4128-BDAA-0D56177083C9}" srcOrd="11" destOrd="0" presId="urn:microsoft.com/office/officeart/2005/8/layout/list1"/>
    <dgm:cxn modelId="{472EBA31-5CAD-45DA-A1ED-8F9477AADF7B}" type="presParOf" srcId="{938EBA7F-FC53-4DEA-A700-645DAFCC5190}" destId="{2FAE283E-27F5-42A7-A7A6-FF7B43A07A74}" srcOrd="12" destOrd="0" presId="urn:microsoft.com/office/officeart/2005/8/layout/list1"/>
    <dgm:cxn modelId="{75500808-4130-4044-ADE2-757F569889EC}" type="presParOf" srcId="{2FAE283E-27F5-42A7-A7A6-FF7B43A07A74}" destId="{A0747D7B-584B-4C90-A496-906EC07AE314}" srcOrd="0" destOrd="0" presId="urn:microsoft.com/office/officeart/2005/8/layout/list1"/>
    <dgm:cxn modelId="{264FC38E-3673-48C1-A181-1E6702412F32}" type="presParOf" srcId="{2FAE283E-27F5-42A7-A7A6-FF7B43A07A74}" destId="{81BB405C-E4E5-463D-A3F0-4512C61A4F8A}" srcOrd="1" destOrd="0" presId="urn:microsoft.com/office/officeart/2005/8/layout/list1"/>
    <dgm:cxn modelId="{AFDE1B18-27EB-4918-BFCA-921D071B178C}" type="presParOf" srcId="{938EBA7F-FC53-4DEA-A700-645DAFCC5190}" destId="{9E86B337-D0F3-41D7-BABA-5B9A53CC0A81}" srcOrd="13" destOrd="0" presId="urn:microsoft.com/office/officeart/2005/8/layout/list1"/>
    <dgm:cxn modelId="{9A198B0C-F181-450C-A162-B1C7B06A41E2}" type="presParOf" srcId="{938EBA7F-FC53-4DEA-A700-645DAFCC5190}" destId="{C92E0AB5-4EDB-4A00-A7C7-6C97E1E2FF5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9A36B9A-43FB-4907-8976-8A545636D5A7}" type="doc">
      <dgm:prSet loTypeId="urn:microsoft.com/office/officeart/2005/8/layout/process4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3C5C08B-E96D-4EB4-A1CA-4C9107DB98D6}">
      <dgm:prSet phldrT="[Text]"/>
      <dgm:spPr/>
      <dgm:t>
        <a:bodyPr/>
        <a:lstStyle/>
        <a:p>
          <a:r>
            <a:rPr lang="en-US" dirty="0"/>
            <a:t>Video conferencing eliminated many mid-week corporate stays</a:t>
          </a:r>
        </a:p>
      </dgm:t>
    </dgm:pt>
    <dgm:pt modelId="{2A383A72-8692-46CA-A883-ED56B6B81E08}" type="parTrans" cxnId="{5E73872D-CF82-4214-A67E-98804DE6F913}">
      <dgm:prSet/>
      <dgm:spPr/>
      <dgm:t>
        <a:bodyPr/>
        <a:lstStyle/>
        <a:p>
          <a:endParaRPr lang="en-US"/>
        </a:p>
      </dgm:t>
    </dgm:pt>
    <dgm:pt modelId="{3419A741-666F-4265-83C2-CE9A276DE041}" type="sibTrans" cxnId="{5E73872D-CF82-4214-A67E-98804DE6F913}">
      <dgm:prSet/>
      <dgm:spPr/>
      <dgm:t>
        <a:bodyPr/>
        <a:lstStyle/>
        <a:p>
          <a:endParaRPr lang="en-US"/>
        </a:p>
      </dgm:t>
    </dgm:pt>
    <dgm:pt modelId="{5F3CD685-D143-4348-99FB-C47143F5314D}">
      <dgm:prSet phldrT="[Text]"/>
      <dgm:spPr/>
      <dgm:t>
        <a:bodyPr/>
        <a:lstStyle/>
        <a:p>
          <a:r>
            <a:rPr lang="en-US" dirty="0"/>
            <a:t>Technology = key competitive advantage (but expensive for independents)</a:t>
          </a:r>
        </a:p>
      </dgm:t>
    </dgm:pt>
    <dgm:pt modelId="{94F5FA56-B70E-4EB0-85F4-9CDD2585127A}" type="parTrans" cxnId="{12D969AE-CE5A-47BC-A991-BADA1CC090AD}">
      <dgm:prSet/>
      <dgm:spPr/>
      <dgm:t>
        <a:bodyPr/>
        <a:lstStyle/>
        <a:p>
          <a:endParaRPr lang="en-US"/>
        </a:p>
      </dgm:t>
    </dgm:pt>
    <dgm:pt modelId="{39D0B1D8-56F7-4A5F-9D23-5A748293FA36}" type="sibTrans" cxnId="{12D969AE-CE5A-47BC-A991-BADA1CC090AD}">
      <dgm:prSet/>
      <dgm:spPr/>
      <dgm:t>
        <a:bodyPr/>
        <a:lstStyle/>
        <a:p>
          <a:endParaRPr lang="en-US"/>
        </a:p>
      </dgm:t>
    </dgm:pt>
    <dgm:pt modelId="{2AA20A52-2514-47C7-9646-A7D2A55B2FA8}">
      <dgm:prSet phldrT="[Text]"/>
      <dgm:spPr/>
      <dgm:t>
        <a:bodyPr/>
        <a:lstStyle/>
        <a:p>
          <a:r>
            <a:rPr lang="en-US" dirty="0" err="1"/>
            <a:t>Personalised</a:t>
          </a:r>
          <a:r>
            <a:rPr lang="en-US" dirty="0"/>
            <a:t> </a:t>
          </a:r>
          <a:r>
            <a:rPr lang="en-US" dirty="0" err="1"/>
            <a:t>bleisure</a:t>
          </a:r>
          <a:r>
            <a:rPr lang="en-US" dirty="0"/>
            <a:t> offers</a:t>
          </a:r>
        </a:p>
      </dgm:t>
    </dgm:pt>
    <dgm:pt modelId="{CC281943-A2F5-4C07-9E91-67B2C38697D0}" type="parTrans" cxnId="{BD72D4D8-0F50-4F86-9A91-57ED401165F3}">
      <dgm:prSet/>
      <dgm:spPr/>
      <dgm:t>
        <a:bodyPr/>
        <a:lstStyle/>
        <a:p>
          <a:endParaRPr lang="en-US"/>
        </a:p>
      </dgm:t>
    </dgm:pt>
    <dgm:pt modelId="{952F8094-3535-4F3B-9A50-6F055C1FD6C5}" type="sibTrans" cxnId="{BD72D4D8-0F50-4F86-9A91-57ED401165F3}">
      <dgm:prSet/>
      <dgm:spPr/>
      <dgm:t>
        <a:bodyPr/>
        <a:lstStyle/>
        <a:p>
          <a:endParaRPr lang="en-US"/>
        </a:p>
      </dgm:t>
    </dgm:pt>
    <dgm:pt modelId="{7B3E32A1-5C66-4562-BB4A-DAAB0883BC88}">
      <dgm:prSet phldrT="[Text]"/>
      <dgm:spPr/>
      <dgm:t>
        <a:bodyPr/>
        <a:lstStyle/>
        <a:p>
          <a:r>
            <a:rPr lang="en-US" dirty="0"/>
            <a:t>Hybrid meeting packages</a:t>
          </a:r>
        </a:p>
      </dgm:t>
    </dgm:pt>
    <dgm:pt modelId="{32FC1297-E840-448B-8D08-9D16FFECB845}" type="parTrans" cxnId="{170C54BB-E5A7-4375-AA64-E00BB46C5BE3}">
      <dgm:prSet/>
      <dgm:spPr/>
      <dgm:t>
        <a:bodyPr/>
        <a:lstStyle/>
        <a:p>
          <a:endParaRPr lang="en-US"/>
        </a:p>
      </dgm:t>
    </dgm:pt>
    <dgm:pt modelId="{F66854B2-DD44-4878-B13B-568F66AC6B15}" type="sibTrans" cxnId="{170C54BB-E5A7-4375-AA64-E00BB46C5BE3}">
      <dgm:prSet/>
      <dgm:spPr/>
      <dgm:t>
        <a:bodyPr/>
        <a:lstStyle/>
        <a:p>
          <a:endParaRPr lang="en-US"/>
        </a:p>
      </dgm:t>
    </dgm:pt>
    <dgm:pt modelId="{B218871A-079B-4BDF-AD9B-05C3D923C657}">
      <dgm:prSet phldrT="[Text]"/>
      <dgm:spPr/>
      <dgm:t>
        <a:bodyPr/>
        <a:lstStyle/>
        <a:p>
          <a:r>
            <a:rPr lang="en-US" dirty="0"/>
            <a:t>App-based co-working desk booking</a:t>
          </a:r>
        </a:p>
      </dgm:t>
    </dgm:pt>
    <dgm:pt modelId="{0B900EDD-507E-4FA8-A263-7941141E46A4}" type="parTrans" cxnId="{6AACC37C-62C6-4B8E-9F52-2EDC71CE9B8C}">
      <dgm:prSet/>
      <dgm:spPr/>
      <dgm:t>
        <a:bodyPr/>
        <a:lstStyle/>
        <a:p>
          <a:endParaRPr lang="en-US"/>
        </a:p>
      </dgm:t>
    </dgm:pt>
    <dgm:pt modelId="{4E9B863F-D5FA-4D65-9889-E19AFFF973DD}" type="sibTrans" cxnId="{6AACC37C-62C6-4B8E-9F52-2EDC71CE9B8C}">
      <dgm:prSet/>
      <dgm:spPr/>
      <dgm:t>
        <a:bodyPr/>
        <a:lstStyle/>
        <a:p>
          <a:endParaRPr lang="en-US"/>
        </a:p>
      </dgm:t>
    </dgm:pt>
    <dgm:pt modelId="{08736713-A910-43A2-94B1-59BFDA2BB720}">
      <dgm:prSet phldrT="[Text]"/>
      <dgm:spPr/>
      <dgm:t>
        <a:bodyPr/>
        <a:lstStyle/>
        <a:p>
          <a:r>
            <a:rPr lang="en-US"/>
            <a:t>Hotels </a:t>
          </a:r>
          <a:r>
            <a:rPr lang="en-US" dirty="0"/>
            <a:t>responded with:</a:t>
          </a:r>
        </a:p>
      </dgm:t>
    </dgm:pt>
    <dgm:pt modelId="{A3B9AAC8-ED42-4716-878D-8C2E15ED2BF1}" type="parTrans" cxnId="{AF47D7E8-2F25-415E-84DB-F32FFFCE243C}">
      <dgm:prSet/>
      <dgm:spPr/>
      <dgm:t>
        <a:bodyPr/>
        <a:lstStyle/>
        <a:p>
          <a:endParaRPr lang="en-US"/>
        </a:p>
      </dgm:t>
    </dgm:pt>
    <dgm:pt modelId="{98F69246-AC04-4558-A325-80EA2F2F7AE9}" type="sibTrans" cxnId="{AF47D7E8-2F25-415E-84DB-F32FFFCE243C}">
      <dgm:prSet/>
      <dgm:spPr/>
      <dgm:t>
        <a:bodyPr/>
        <a:lstStyle/>
        <a:p>
          <a:endParaRPr lang="en-US"/>
        </a:p>
      </dgm:t>
    </dgm:pt>
    <dgm:pt modelId="{C37AF845-3E6D-4AC9-A695-848EEF831830}" type="pres">
      <dgm:prSet presAssocID="{89A36B9A-43FB-4907-8976-8A545636D5A7}" presName="Name0" presStyleCnt="0">
        <dgm:presLayoutVars>
          <dgm:dir/>
          <dgm:animLvl val="lvl"/>
          <dgm:resizeHandles val="exact"/>
        </dgm:presLayoutVars>
      </dgm:prSet>
      <dgm:spPr/>
    </dgm:pt>
    <dgm:pt modelId="{7C66A07F-C005-41FB-9A58-01C4B30C505A}" type="pres">
      <dgm:prSet presAssocID="{5F3CD685-D143-4348-99FB-C47143F5314D}" presName="boxAndChildren" presStyleCnt="0"/>
      <dgm:spPr/>
    </dgm:pt>
    <dgm:pt modelId="{A98939A7-651F-427F-AD1F-FBCE51BFCF81}" type="pres">
      <dgm:prSet presAssocID="{5F3CD685-D143-4348-99FB-C47143F5314D}" presName="parentTextBox" presStyleLbl="node1" presStyleIdx="0" presStyleCnt="3"/>
      <dgm:spPr/>
    </dgm:pt>
    <dgm:pt modelId="{F42D4597-DC5C-4D6A-AD72-D822C5152F8F}" type="pres">
      <dgm:prSet presAssocID="{98F69246-AC04-4558-A325-80EA2F2F7AE9}" presName="sp" presStyleCnt="0"/>
      <dgm:spPr/>
    </dgm:pt>
    <dgm:pt modelId="{297270DE-4084-4B4E-A1D0-BDECE0814665}" type="pres">
      <dgm:prSet presAssocID="{08736713-A910-43A2-94B1-59BFDA2BB720}" presName="arrowAndChildren" presStyleCnt="0"/>
      <dgm:spPr/>
    </dgm:pt>
    <dgm:pt modelId="{CE10C7BE-6D23-4ACE-9607-B3263B5F9EB4}" type="pres">
      <dgm:prSet presAssocID="{08736713-A910-43A2-94B1-59BFDA2BB720}" presName="parentTextArrow" presStyleLbl="node1" presStyleIdx="0" presStyleCnt="3"/>
      <dgm:spPr/>
    </dgm:pt>
    <dgm:pt modelId="{DE97F90B-28FC-4BC6-970C-5B5D87247B16}" type="pres">
      <dgm:prSet presAssocID="{08736713-A910-43A2-94B1-59BFDA2BB720}" presName="arrow" presStyleLbl="node1" presStyleIdx="1" presStyleCnt="3"/>
      <dgm:spPr/>
    </dgm:pt>
    <dgm:pt modelId="{81FF13B2-278E-487C-B54A-B899F74899F0}" type="pres">
      <dgm:prSet presAssocID="{08736713-A910-43A2-94B1-59BFDA2BB720}" presName="descendantArrow" presStyleCnt="0"/>
      <dgm:spPr/>
    </dgm:pt>
    <dgm:pt modelId="{89BF29FF-B55E-44A6-B3BE-E440C218BC85}" type="pres">
      <dgm:prSet presAssocID="{B218871A-079B-4BDF-AD9B-05C3D923C657}" presName="childTextArrow" presStyleLbl="fgAccFollowNode1" presStyleIdx="0" presStyleCnt="3">
        <dgm:presLayoutVars>
          <dgm:bulletEnabled val="1"/>
        </dgm:presLayoutVars>
      </dgm:prSet>
      <dgm:spPr/>
    </dgm:pt>
    <dgm:pt modelId="{E4592E18-1CE0-48D8-8EA3-EC0F08AD2F4C}" type="pres">
      <dgm:prSet presAssocID="{7B3E32A1-5C66-4562-BB4A-DAAB0883BC88}" presName="childTextArrow" presStyleLbl="fgAccFollowNode1" presStyleIdx="1" presStyleCnt="3">
        <dgm:presLayoutVars>
          <dgm:bulletEnabled val="1"/>
        </dgm:presLayoutVars>
      </dgm:prSet>
      <dgm:spPr/>
    </dgm:pt>
    <dgm:pt modelId="{C8474F0F-36A1-44DE-AE1C-905281F5BC06}" type="pres">
      <dgm:prSet presAssocID="{2AA20A52-2514-47C7-9646-A7D2A55B2FA8}" presName="childTextArrow" presStyleLbl="fgAccFollowNode1" presStyleIdx="2" presStyleCnt="3">
        <dgm:presLayoutVars>
          <dgm:bulletEnabled val="1"/>
        </dgm:presLayoutVars>
      </dgm:prSet>
      <dgm:spPr/>
    </dgm:pt>
    <dgm:pt modelId="{D6B46B06-6D19-49DA-9F93-67170B5DEB56}" type="pres">
      <dgm:prSet presAssocID="{3419A741-666F-4265-83C2-CE9A276DE041}" presName="sp" presStyleCnt="0"/>
      <dgm:spPr/>
    </dgm:pt>
    <dgm:pt modelId="{35A7CC9D-60CE-45B7-83BC-2B80EDAA7732}" type="pres">
      <dgm:prSet presAssocID="{63C5C08B-E96D-4EB4-A1CA-4C9107DB98D6}" presName="arrowAndChildren" presStyleCnt="0"/>
      <dgm:spPr/>
    </dgm:pt>
    <dgm:pt modelId="{11715E03-AE71-41E4-82C3-6C3055D5D777}" type="pres">
      <dgm:prSet presAssocID="{63C5C08B-E96D-4EB4-A1CA-4C9107DB98D6}" presName="parentTextArrow" presStyleLbl="node1" presStyleIdx="2" presStyleCnt="3"/>
      <dgm:spPr/>
    </dgm:pt>
  </dgm:ptLst>
  <dgm:cxnLst>
    <dgm:cxn modelId="{684ED72B-966C-4A4D-8DEB-9F0869213F1B}" type="presOf" srcId="{08736713-A910-43A2-94B1-59BFDA2BB720}" destId="{DE97F90B-28FC-4BC6-970C-5B5D87247B16}" srcOrd="1" destOrd="0" presId="urn:microsoft.com/office/officeart/2005/8/layout/process4"/>
    <dgm:cxn modelId="{5E73872D-CF82-4214-A67E-98804DE6F913}" srcId="{89A36B9A-43FB-4907-8976-8A545636D5A7}" destId="{63C5C08B-E96D-4EB4-A1CA-4C9107DB98D6}" srcOrd="0" destOrd="0" parTransId="{2A383A72-8692-46CA-A883-ED56B6B81E08}" sibTransId="{3419A741-666F-4265-83C2-CE9A276DE041}"/>
    <dgm:cxn modelId="{18CCB261-6F8E-4770-B0D5-CC6F85408C6B}" type="presOf" srcId="{63C5C08B-E96D-4EB4-A1CA-4C9107DB98D6}" destId="{11715E03-AE71-41E4-82C3-6C3055D5D777}" srcOrd="0" destOrd="0" presId="urn:microsoft.com/office/officeart/2005/8/layout/process4"/>
    <dgm:cxn modelId="{B3E8836E-D033-4ACA-8939-376B863E8328}" type="presOf" srcId="{08736713-A910-43A2-94B1-59BFDA2BB720}" destId="{CE10C7BE-6D23-4ACE-9607-B3263B5F9EB4}" srcOrd="0" destOrd="0" presId="urn:microsoft.com/office/officeart/2005/8/layout/process4"/>
    <dgm:cxn modelId="{3BA10178-A063-43BE-B31A-EB1D816D3068}" type="presOf" srcId="{7B3E32A1-5C66-4562-BB4A-DAAB0883BC88}" destId="{E4592E18-1CE0-48D8-8EA3-EC0F08AD2F4C}" srcOrd="0" destOrd="0" presId="urn:microsoft.com/office/officeart/2005/8/layout/process4"/>
    <dgm:cxn modelId="{6AACC37C-62C6-4B8E-9F52-2EDC71CE9B8C}" srcId="{08736713-A910-43A2-94B1-59BFDA2BB720}" destId="{B218871A-079B-4BDF-AD9B-05C3D923C657}" srcOrd="0" destOrd="0" parTransId="{0B900EDD-507E-4FA8-A263-7941141E46A4}" sibTransId="{4E9B863F-D5FA-4D65-9889-E19AFFF973DD}"/>
    <dgm:cxn modelId="{0B2AD286-3252-45CF-9056-AAECF959625C}" type="presOf" srcId="{5F3CD685-D143-4348-99FB-C47143F5314D}" destId="{A98939A7-651F-427F-AD1F-FBCE51BFCF81}" srcOrd="0" destOrd="0" presId="urn:microsoft.com/office/officeart/2005/8/layout/process4"/>
    <dgm:cxn modelId="{12D969AE-CE5A-47BC-A991-BADA1CC090AD}" srcId="{89A36B9A-43FB-4907-8976-8A545636D5A7}" destId="{5F3CD685-D143-4348-99FB-C47143F5314D}" srcOrd="2" destOrd="0" parTransId="{94F5FA56-B70E-4EB0-85F4-9CDD2585127A}" sibTransId="{39D0B1D8-56F7-4A5F-9D23-5A748293FA36}"/>
    <dgm:cxn modelId="{7FF9EDB8-DD81-4ED7-B303-E7A4306FF7F6}" type="presOf" srcId="{B218871A-079B-4BDF-AD9B-05C3D923C657}" destId="{89BF29FF-B55E-44A6-B3BE-E440C218BC85}" srcOrd="0" destOrd="0" presId="urn:microsoft.com/office/officeart/2005/8/layout/process4"/>
    <dgm:cxn modelId="{170C54BB-E5A7-4375-AA64-E00BB46C5BE3}" srcId="{08736713-A910-43A2-94B1-59BFDA2BB720}" destId="{7B3E32A1-5C66-4562-BB4A-DAAB0883BC88}" srcOrd="1" destOrd="0" parTransId="{32FC1297-E840-448B-8D08-9D16FFECB845}" sibTransId="{F66854B2-DD44-4878-B13B-568F66AC6B15}"/>
    <dgm:cxn modelId="{A9003FBC-1040-49D6-84C4-42232BFF5DC2}" type="presOf" srcId="{2AA20A52-2514-47C7-9646-A7D2A55B2FA8}" destId="{C8474F0F-36A1-44DE-AE1C-905281F5BC06}" srcOrd="0" destOrd="0" presId="urn:microsoft.com/office/officeart/2005/8/layout/process4"/>
    <dgm:cxn modelId="{BD72D4D8-0F50-4F86-9A91-57ED401165F3}" srcId="{08736713-A910-43A2-94B1-59BFDA2BB720}" destId="{2AA20A52-2514-47C7-9646-A7D2A55B2FA8}" srcOrd="2" destOrd="0" parTransId="{CC281943-A2F5-4C07-9E91-67B2C38697D0}" sibTransId="{952F8094-3535-4F3B-9A50-6F055C1FD6C5}"/>
    <dgm:cxn modelId="{AF47D7E8-2F25-415E-84DB-F32FFFCE243C}" srcId="{89A36B9A-43FB-4907-8976-8A545636D5A7}" destId="{08736713-A910-43A2-94B1-59BFDA2BB720}" srcOrd="1" destOrd="0" parTransId="{A3B9AAC8-ED42-4716-878D-8C2E15ED2BF1}" sibTransId="{98F69246-AC04-4558-A325-80EA2F2F7AE9}"/>
    <dgm:cxn modelId="{1B9854F9-CFE0-4F79-9A74-F727CF4E3033}" type="presOf" srcId="{89A36B9A-43FB-4907-8976-8A545636D5A7}" destId="{C37AF845-3E6D-4AC9-A695-848EEF831830}" srcOrd="0" destOrd="0" presId="urn:microsoft.com/office/officeart/2005/8/layout/process4"/>
    <dgm:cxn modelId="{69EF0BA9-3FB7-4B04-B835-D7DF860A161B}" type="presParOf" srcId="{C37AF845-3E6D-4AC9-A695-848EEF831830}" destId="{7C66A07F-C005-41FB-9A58-01C4B30C505A}" srcOrd="0" destOrd="0" presId="urn:microsoft.com/office/officeart/2005/8/layout/process4"/>
    <dgm:cxn modelId="{5ED3B296-D894-457E-8F8B-0E5337CDD003}" type="presParOf" srcId="{7C66A07F-C005-41FB-9A58-01C4B30C505A}" destId="{A98939A7-651F-427F-AD1F-FBCE51BFCF81}" srcOrd="0" destOrd="0" presId="urn:microsoft.com/office/officeart/2005/8/layout/process4"/>
    <dgm:cxn modelId="{2C635BFD-AA77-4AF9-A5FB-5493703F48A7}" type="presParOf" srcId="{C37AF845-3E6D-4AC9-A695-848EEF831830}" destId="{F42D4597-DC5C-4D6A-AD72-D822C5152F8F}" srcOrd="1" destOrd="0" presId="urn:microsoft.com/office/officeart/2005/8/layout/process4"/>
    <dgm:cxn modelId="{DF18B3C9-E65E-494D-9374-1A80213AB6FC}" type="presParOf" srcId="{C37AF845-3E6D-4AC9-A695-848EEF831830}" destId="{297270DE-4084-4B4E-A1D0-BDECE0814665}" srcOrd="2" destOrd="0" presId="urn:microsoft.com/office/officeart/2005/8/layout/process4"/>
    <dgm:cxn modelId="{BA5F0A9D-EA6E-4DE7-9E62-E404B065A349}" type="presParOf" srcId="{297270DE-4084-4B4E-A1D0-BDECE0814665}" destId="{CE10C7BE-6D23-4ACE-9607-B3263B5F9EB4}" srcOrd="0" destOrd="0" presId="urn:microsoft.com/office/officeart/2005/8/layout/process4"/>
    <dgm:cxn modelId="{12840181-5924-4CDB-A29F-DCD95DC21238}" type="presParOf" srcId="{297270DE-4084-4B4E-A1D0-BDECE0814665}" destId="{DE97F90B-28FC-4BC6-970C-5B5D87247B16}" srcOrd="1" destOrd="0" presId="urn:microsoft.com/office/officeart/2005/8/layout/process4"/>
    <dgm:cxn modelId="{6A89F4E3-7F00-4F60-93B8-62D1B7D71A23}" type="presParOf" srcId="{297270DE-4084-4B4E-A1D0-BDECE0814665}" destId="{81FF13B2-278E-487C-B54A-B899F74899F0}" srcOrd="2" destOrd="0" presId="urn:microsoft.com/office/officeart/2005/8/layout/process4"/>
    <dgm:cxn modelId="{20CE8DCB-7858-45DB-BFD4-E8C7C7A78860}" type="presParOf" srcId="{81FF13B2-278E-487C-B54A-B899F74899F0}" destId="{89BF29FF-B55E-44A6-B3BE-E440C218BC85}" srcOrd="0" destOrd="0" presId="urn:microsoft.com/office/officeart/2005/8/layout/process4"/>
    <dgm:cxn modelId="{40B44B05-9529-4EC9-8273-DAF39C1FAE6F}" type="presParOf" srcId="{81FF13B2-278E-487C-B54A-B899F74899F0}" destId="{E4592E18-1CE0-48D8-8EA3-EC0F08AD2F4C}" srcOrd="1" destOrd="0" presId="urn:microsoft.com/office/officeart/2005/8/layout/process4"/>
    <dgm:cxn modelId="{149F176C-3E18-4923-A0FD-2ABB0726A628}" type="presParOf" srcId="{81FF13B2-278E-487C-B54A-B899F74899F0}" destId="{C8474F0F-36A1-44DE-AE1C-905281F5BC06}" srcOrd="2" destOrd="0" presId="urn:microsoft.com/office/officeart/2005/8/layout/process4"/>
    <dgm:cxn modelId="{7AC3BC2B-A7D9-4905-8B02-FC87BE055608}" type="presParOf" srcId="{C37AF845-3E6D-4AC9-A695-848EEF831830}" destId="{D6B46B06-6D19-49DA-9F93-67170B5DEB56}" srcOrd="3" destOrd="0" presId="urn:microsoft.com/office/officeart/2005/8/layout/process4"/>
    <dgm:cxn modelId="{CE634D13-FD1D-4E24-90F2-8CBFED5C17B9}" type="presParOf" srcId="{C37AF845-3E6D-4AC9-A695-848EEF831830}" destId="{35A7CC9D-60CE-45B7-83BC-2B80EDAA7732}" srcOrd="4" destOrd="0" presId="urn:microsoft.com/office/officeart/2005/8/layout/process4"/>
    <dgm:cxn modelId="{00C34E4D-0E48-4149-ACBC-DA39398D22F4}" type="presParOf" srcId="{35A7CC9D-60CE-45B7-83BC-2B80EDAA7732}" destId="{11715E03-AE71-41E4-82C3-6C3055D5D77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667747F-6B80-4DB0-9783-EC462D8DC3CF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A503550-47E9-464A-8177-723F45FD1E5C}">
      <dgm:prSet phldrT="[Text]"/>
      <dgm:spPr/>
      <dgm:t>
        <a:bodyPr/>
        <a:lstStyle/>
        <a:p>
          <a:r>
            <a:rPr lang="en-US" dirty="0"/>
            <a:t>Post-pandemic health &amp; safety rules require flexible, well-ventilated spaces</a:t>
          </a:r>
        </a:p>
      </dgm:t>
    </dgm:pt>
    <dgm:pt modelId="{06C6B133-ED3A-45CC-A520-1264F4C7387F}" type="parTrans" cxnId="{7281FDD7-E59D-4E84-A275-EF3A558D9973}">
      <dgm:prSet/>
      <dgm:spPr/>
      <dgm:t>
        <a:bodyPr/>
        <a:lstStyle/>
        <a:p>
          <a:endParaRPr lang="en-US"/>
        </a:p>
      </dgm:t>
    </dgm:pt>
    <dgm:pt modelId="{4E15EA83-9C6A-49EF-BB8C-0DB13A95C758}" type="sibTrans" cxnId="{7281FDD7-E59D-4E84-A275-EF3A558D9973}">
      <dgm:prSet/>
      <dgm:spPr/>
      <dgm:t>
        <a:bodyPr/>
        <a:lstStyle/>
        <a:p>
          <a:endParaRPr lang="en-US"/>
        </a:p>
      </dgm:t>
    </dgm:pt>
    <dgm:pt modelId="{9212FB60-0111-4091-9977-E17165628299}">
      <dgm:prSet phldrT="[Text]"/>
      <dgm:spPr/>
      <dgm:t>
        <a:bodyPr/>
        <a:lstStyle/>
        <a:p>
          <a:r>
            <a:rPr lang="en-US"/>
            <a:t>Higher </a:t>
          </a:r>
          <a:r>
            <a:rPr lang="en-US" dirty="0"/>
            <a:t>compliance &amp; operational costs at a time of narrow margins</a:t>
          </a:r>
        </a:p>
      </dgm:t>
    </dgm:pt>
    <dgm:pt modelId="{D2D6F1E7-F630-4922-A6E4-9567A086D743}" type="parTrans" cxnId="{FE7A1BF1-F223-4049-86E3-A7F0B59C5FAE}">
      <dgm:prSet/>
      <dgm:spPr/>
      <dgm:t>
        <a:bodyPr/>
        <a:lstStyle/>
        <a:p>
          <a:endParaRPr lang="en-US"/>
        </a:p>
      </dgm:t>
    </dgm:pt>
    <dgm:pt modelId="{F496BEDD-071A-4A3A-99D0-7DC08B908AB6}" type="sibTrans" cxnId="{FE7A1BF1-F223-4049-86E3-A7F0B59C5FAE}">
      <dgm:prSet/>
      <dgm:spPr/>
      <dgm:t>
        <a:bodyPr/>
        <a:lstStyle/>
        <a:p>
          <a:endParaRPr lang="en-US"/>
        </a:p>
      </dgm:t>
    </dgm:pt>
    <dgm:pt modelId="{51006B30-6476-477F-A376-5140056DA64D}">
      <dgm:prSet phldrT="[Text]"/>
      <dgm:spPr/>
      <dgm:t>
        <a:bodyPr/>
        <a:lstStyle/>
        <a:p>
          <a:r>
            <a:rPr lang="en-US"/>
            <a:t>ESG </a:t>
          </a:r>
          <a:r>
            <a:rPr lang="en-US" dirty="0"/>
            <a:t>pressure → push for carbon-neutral operations</a:t>
          </a:r>
        </a:p>
      </dgm:t>
    </dgm:pt>
    <dgm:pt modelId="{6A78C3BF-B616-4EDC-804C-9DF0232EC169}" type="parTrans" cxnId="{1B9EFE14-C812-426D-8B9D-94AAA56E95B1}">
      <dgm:prSet/>
      <dgm:spPr/>
      <dgm:t>
        <a:bodyPr/>
        <a:lstStyle/>
        <a:p>
          <a:endParaRPr lang="en-US"/>
        </a:p>
      </dgm:t>
    </dgm:pt>
    <dgm:pt modelId="{330C066D-6CD7-4628-A98C-2A3AAAB21E30}" type="sibTrans" cxnId="{1B9EFE14-C812-426D-8B9D-94AAA56E95B1}">
      <dgm:prSet/>
      <dgm:spPr/>
      <dgm:t>
        <a:bodyPr/>
        <a:lstStyle/>
        <a:p>
          <a:endParaRPr lang="en-US"/>
        </a:p>
      </dgm:t>
    </dgm:pt>
    <dgm:pt modelId="{21FE10D8-0D80-4103-8E69-AE4BD13CD6D4}" type="pres">
      <dgm:prSet presAssocID="{4667747F-6B80-4DB0-9783-EC462D8DC3CF}" presName="linear" presStyleCnt="0">
        <dgm:presLayoutVars>
          <dgm:dir/>
          <dgm:animLvl val="lvl"/>
          <dgm:resizeHandles val="exact"/>
        </dgm:presLayoutVars>
      </dgm:prSet>
      <dgm:spPr/>
    </dgm:pt>
    <dgm:pt modelId="{35FC9D34-DFAA-44AF-AB7B-D1986BDA01EF}" type="pres">
      <dgm:prSet presAssocID="{6A503550-47E9-464A-8177-723F45FD1E5C}" presName="parentLin" presStyleCnt="0"/>
      <dgm:spPr/>
    </dgm:pt>
    <dgm:pt modelId="{E899BFF8-B9F2-4F78-ABD0-8E5917C21B02}" type="pres">
      <dgm:prSet presAssocID="{6A503550-47E9-464A-8177-723F45FD1E5C}" presName="parentLeftMargin" presStyleLbl="node1" presStyleIdx="0" presStyleCnt="3"/>
      <dgm:spPr/>
    </dgm:pt>
    <dgm:pt modelId="{99D4582B-1664-4037-B6C6-6D54C02BDC50}" type="pres">
      <dgm:prSet presAssocID="{6A503550-47E9-464A-8177-723F45FD1E5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E5EF439-8B87-4AE2-8774-9AAEA07FB7D1}" type="pres">
      <dgm:prSet presAssocID="{6A503550-47E9-464A-8177-723F45FD1E5C}" presName="negativeSpace" presStyleCnt="0"/>
      <dgm:spPr/>
    </dgm:pt>
    <dgm:pt modelId="{4846E428-CD4D-4BC8-B27D-08FD0546D2C4}" type="pres">
      <dgm:prSet presAssocID="{6A503550-47E9-464A-8177-723F45FD1E5C}" presName="childText" presStyleLbl="conFgAcc1" presStyleIdx="0" presStyleCnt="3">
        <dgm:presLayoutVars>
          <dgm:bulletEnabled val="1"/>
        </dgm:presLayoutVars>
      </dgm:prSet>
      <dgm:spPr/>
    </dgm:pt>
    <dgm:pt modelId="{62482107-5E0D-43FB-BAE9-F73A02F9B1E7}" type="pres">
      <dgm:prSet presAssocID="{4E15EA83-9C6A-49EF-BB8C-0DB13A95C758}" presName="spaceBetweenRectangles" presStyleCnt="0"/>
      <dgm:spPr/>
    </dgm:pt>
    <dgm:pt modelId="{63EA9A9B-DCC8-4453-AAA5-6E099C9D5D56}" type="pres">
      <dgm:prSet presAssocID="{51006B30-6476-477F-A376-5140056DA64D}" presName="parentLin" presStyleCnt="0"/>
      <dgm:spPr/>
    </dgm:pt>
    <dgm:pt modelId="{C868DC5A-34CB-4361-99A3-55E6547C0F25}" type="pres">
      <dgm:prSet presAssocID="{51006B30-6476-477F-A376-5140056DA64D}" presName="parentLeftMargin" presStyleLbl="node1" presStyleIdx="0" presStyleCnt="3"/>
      <dgm:spPr/>
    </dgm:pt>
    <dgm:pt modelId="{E9EF1793-C524-4216-BD48-B132DC9732C9}" type="pres">
      <dgm:prSet presAssocID="{51006B30-6476-477F-A376-5140056DA64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6693861-F10B-4141-93D2-B170623D7859}" type="pres">
      <dgm:prSet presAssocID="{51006B30-6476-477F-A376-5140056DA64D}" presName="negativeSpace" presStyleCnt="0"/>
      <dgm:spPr/>
    </dgm:pt>
    <dgm:pt modelId="{33C05074-FE00-446A-8A42-E4C50C009A12}" type="pres">
      <dgm:prSet presAssocID="{51006B30-6476-477F-A376-5140056DA64D}" presName="childText" presStyleLbl="conFgAcc1" presStyleIdx="1" presStyleCnt="3">
        <dgm:presLayoutVars>
          <dgm:bulletEnabled val="1"/>
        </dgm:presLayoutVars>
      </dgm:prSet>
      <dgm:spPr/>
    </dgm:pt>
    <dgm:pt modelId="{7B851A69-F438-48EA-BFEE-DE8DDF4BE01F}" type="pres">
      <dgm:prSet presAssocID="{330C066D-6CD7-4628-A98C-2A3AAAB21E30}" presName="spaceBetweenRectangles" presStyleCnt="0"/>
      <dgm:spPr/>
    </dgm:pt>
    <dgm:pt modelId="{C7B2890F-5EAC-44FD-A4CD-B158A012EE35}" type="pres">
      <dgm:prSet presAssocID="{9212FB60-0111-4091-9977-E17165628299}" presName="parentLin" presStyleCnt="0"/>
      <dgm:spPr/>
    </dgm:pt>
    <dgm:pt modelId="{63871982-127F-43C4-ABFB-D8FD4BA5025B}" type="pres">
      <dgm:prSet presAssocID="{9212FB60-0111-4091-9977-E17165628299}" presName="parentLeftMargin" presStyleLbl="node1" presStyleIdx="1" presStyleCnt="3"/>
      <dgm:spPr/>
    </dgm:pt>
    <dgm:pt modelId="{51504CCA-2393-4A2F-BD5D-7A49E80995E6}" type="pres">
      <dgm:prSet presAssocID="{9212FB60-0111-4091-9977-E1716562829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4BECAFB-253C-4149-9BFF-B79781C6644B}" type="pres">
      <dgm:prSet presAssocID="{9212FB60-0111-4091-9977-E17165628299}" presName="negativeSpace" presStyleCnt="0"/>
      <dgm:spPr/>
    </dgm:pt>
    <dgm:pt modelId="{511150FC-87B7-41C7-960A-0FA670F43A24}" type="pres">
      <dgm:prSet presAssocID="{9212FB60-0111-4091-9977-E1716562829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B9EFE14-C812-426D-8B9D-94AAA56E95B1}" srcId="{4667747F-6B80-4DB0-9783-EC462D8DC3CF}" destId="{51006B30-6476-477F-A376-5140056DA64D}" srcOrd="1" destOrd="0" parTransId="{6A78C3BF-B616-4EDC-804C-9DF0232EC169}" sibTransId="{330C066D-6CD7-4628-A98C-2A3AAAB21E30}"/>
    <dgm:cxn modelId="{59AC2C5F-DC1A-4965-A74D-5704A0A28691}" type="presOf" srcId="{9212FB60-0111-4091-9977-E17165628299}" destId="{63871982-127F-43C4-ABFB-D8FD4BA5025B}" srcOrd="0" destOrd="0" presId="urn:microsoft.com/office/officeart/2005/8/layout/list1"/>
    <dgm:cxn modelId="{16EEBE4A-3C55-4D0D-A3BE-341D7D1269B4}" type="presOf" srcId="{9212FB60-0111-4091-9977-E17165628299}" destId="{51504CCA-2393-4A2F-BD5D-7A49E80995E6}" srcOrd="1" destOrd="0" presId="urn:microsoft.com/office/officeart/2005/8/layout/list1"/>
    <dgm:cxn modelId="{C823596F-5261-4F53-97FB-9C224EFBB55B}" type="presOf" srcId="{51006B30-6476-477F-A376-5140056DA64D}" destId="{C868DC5A-34CB-4361-99A3-55E6547C0F25}" srcOrd="0" destOrd="0" presId="urn:microsoft.com/office/officeart/2005/8/layout/list1"/>
    <dgm:cxn modelId="{7CF93859-877F-43CE-A161-29DCAB48A8FD}" type="presOf" srcId="{4667747F-6B80-4DB0-9783-EC462D8DC3CF}" destId="{21FE10D8-0D80-4103-8E69-AE4BD13CD6D4}" srcOrd="0" destOrd="0" presId="urn:microsoft.com/office/officeart/2005/8/layout/list1"/>
    <dgm:cxn modelId="{4B778B8F-67B8-4B3F-9402-5FB42E7C98DC}" type="presOf" srcId="{6A503550-47E9-464A-8177-723F45FD1E5C}" destId="{99D4582B-1664-4037-B6C6-6D54C02BDC50}" srcOrd="1" destOrd="0" presId="urn:microsoft.com/office/officeart/2005/8/layout/list1"/>
    <dgm:cxn modelId="{6E677B9D-EEA9-4C74-A819-D8417A36880D}" type="presOf" srcId="{6A503550-47E9-464A-8177-723F45FD1E5C}" destId="{E899BFF8-B9F2-4F78-ABD0-8E5917C21B02}" srcOrd="0" destOrd="0" presId="urn:microsoft.com/office/officeart/2005/8/layout/list1"/>
    <dgm:cxn modelId="{78542AD5-CCC7-4209-916B-43E77CF1621F}" type="presOf" srcId="{51006B30-6476-477F-A376-5140056DA64D}" destId="{E9EF1793-C524-4216-BD48-B132DC9732C9}" srcOrd="1" destOrd="0" presId="urn:microsoft.com/office/officeart/2005/8/layout/list1"/>
    <dgm:cxn modelId="{7281FDD7-E59D-4E84-A275-EF3A558D9973}" srcId="{4667747F-6B80-4DB0-9783-EC462D8DC3CF}" destId="{6A503550-47E9-464A-8177-723F45FD1E5C}" srcOrd="0" destOrd="0" parTransId="{06C6B133-ED3A-45CC-A520-1264F4C7387F}" sibTransId="{4E15EA83-9C6A-49EF-BB8C-0DB13A95C758}"/>
    <dgm:cxn modelId="{FE7A1BF1-F223-4049-86E3-A7F0B59C5FAE}" srcId="{4667747F-6B80-4DB0-9783-EC462D8DC3CF}" destId="{9212FB60-0111-4091-9977-E17165628299}" srcOrd="2" destOrd="0" parTransId="{D2D6F1E7-F630-4922-A6E4-9567A086D743}" sibTransId="{F496BEDD-071A-4A3A-99D0-7DC08B908AB6}"/>
    <dgm:cxn modelId="{86AC797C-CFC0-482D-A705-FD788ECE190A}" type="presParOf" srcId="{21FE10D8-0D80-4103-8E69-AE4BD13CD6D4}" destId="{35FC9D34-DFAA-44AF-AB7B-D1986BDA01EF}" srcOrd="0" destOrd="0" presId="urn:microsoft.com/office/officeart/2005/8/layout/list1"/>
    <dgm:cxn modelId="{54D22187-314F-45EB-9D69-D2099B41109A}" type="presParOf" srcId="{35FC9D34-DFAA-44AF-AB7B-D1986BDA01EF}" destId="{E899BFF8-B9F2-4F78-ABD0-8E5917C21B02}" srcOrd="0" destOrd="0" presId="urn:microsoft.com/office/officeart/2005/8/layout/list1"/>
    <dgm:cxn modelId="{42D19EBA-199C-4F0B-8D67-43A7A5BDD2FE}" type="presParOf" srcId="{35FC9D34-DFAA-44AF-AB7B-D1986BDA01EF}" destId="{99D4582B-1664-4037-B6C6-6D54C02BDC50}" srcOrd="1" destOrd="0" presId="urn:microsoft.com/office/officeart/2005/8/layout/list1"/>
    <dgm:cxn modelId="{FDFCAE58-B617-4E65-8E3B-D41BE58EB163}" type="presParOf" srcId="{21FE10D8-0D80-4103-8E69-AE4BD13CD6D4}" destId="{FE5EF439-8B87-4AE2-8774-9AAEA07FB7D1}" srcOrd="1" destOrd="0" presId="urn:microsoft.com/office/officeart/2005/8/layout/list1"/>
    <dgm:cxn modelId="{2E0680A7-A024-4098-9E10-23EE6F291424}" type="presParOf" srcId="{21FE10D8-0D80-4103-8E69-AE4BD13CD6D4}" destId="{4846E428-CD4D-4BC8-B27D-08FD0546D2C4}" srcOrd="2" destOrd="0" presId="urn:microsoft.com/office/officeart/2005/8/layout/list1"/>
    <dgm:cxn modelId="{2D5EA0DD-79AE-4684-BDB3-FEC289EC5BF9}" type="presParOf" srcId="{21FE10D8-0D80-4103-8E69-AE4BD13CD6D4}" destId="{62482107-5E0D-43FB-BAE9-F73A02F9B1E7}" srcOrd="3" destOrd="0" presId="urn:microsoft.com/office/officeart/2005/8/layout/list1"/>
    <dgm:cxn modelId="{202747EC-5C3F-4B5D-9240-BF277B0ABA93}" type="presParOf" srcId="{21FE10D8-0D80-4103-8E69-AE4BD13CD6D4}" destId="{63EA9A9B-DCC8-4453-AAA5-6E099C9D5D56}" srcOrd="4" destOrd="0" presId="urn:microsoft.com/office/officeart/2005/8/layout/list1"/>
    <dgm:cxn modelId="{C7D97564-9CBD-4ECA-814A-7D7DFC45DFC6}" type="presParOf" srcId="{63EA9A9B-DCC8-4453-AAA5-6E099C9D5D56}" destId="{C868DC5A-34CB-4361-99A3-55E6547C0F25}" srcOrd="0" destOrd="0" presId="urn:microsoft.com/office/officeart/2005/8/layout/list1"/>
    <dgm:cxn modelId="{7433DE42-4FCC-4F03-9439-38B2F96A95E9}" type="presParOf" srcId="{63EA9A9B-DCC8-4453-AAA5-6E099C9D5D56}" destId="{E9EF1793-C524-4216-BD48-B132DC9732C9}" srcOrd="1" destOrd="0" presId="urn:microsoft.com/office/officeart/2005/8/layout/list1"/>
    <dgm:cxn modelId="{6E46562A-5D78-43D2-BC4E-2C4F8887773A}" type="presParOf" srcId="{21FE10D8-0D80-4103-8E69-AE4BD13CD6D4}" destId="{66693861-F10B-4141-93D2-B170623D7859}" srcOrd="5" destOrd="0" presId="urn:microsoft.com/office/officeart/2005/8/layout/list1"/>
    <dgm:cxn modelId="{596D2326-A553-4AA0-96BD-5435E1462CDC}" type="presParOf" srcId="{21FE10D8-0D80-4103-8E69-AE4BD13CD6D4}" destId="{33C05074-FE00-446A-8A42-E4C50C009A12}" srcOrd="6" destOrd="0" presId="urn:microsoft.com/office/officeart/2005/8/layout/list1"/>
    <dgm:cxn modelId="{237B57E6-6792-4848-873C-D53B84CA731F}" type="presParOf" srcId="{21FE10D8-0D80-4103-8E69-AE4BD13CD6D4}" destId="{7B851A69-F438-48EA-BFEE-DE8DDF4BE01F}" srcOrd="7" destOrd="0" presId="urn:microsoft.com/office/officeart/2005/8/layout/list1"/>
    <dgm:cxn modelId="{66689C02-27DF-45D6-822F-B0E6D19C35D0}" type="presParOf" srcId="{21FE10D8-0D80-4103-8E69-AE4BD13CD6D4}" destId="{C7B2890F-5EAC-44FD-A4CD-B158A012EE35}" srcOrd="8" destOrd="0" presId="urn:microsoft.com/office/officeart/2005/8/layout/list1"/>
    <dgm:cxn modelId="{AEBF48E9-0C4F-4602-9CBD-79BDACEC08A1}" type="presParOf" srcId="{C7B2890F-5EAC-44FD-A4CD-B158A012EE35}" destId="{63871982-127F-43C4-ABFB-D8FD4BA5025B}" srcOrd="0" destOrd="0" presId="urn:microsoft.com/office/officeart/2005/8/layout/list1"/>
    <dgm:cxn modelId="{E9D3C4C2-6D1C-46D7-AB8D-2C3891D5FDB8}" type="presParOf" srcId="{C7B2890F-5EAC-44FD-A4CD-B158A012EE35}" destId="{51504CCA-2393-4A2F-BD5D-7A49E80995E6}" srcOrd="1" destOrd="0" presId="urn:microsoft.com/office/officeart/2005/8/layout/list1"/>
    <dgm:cxn modelId="{A5B9E5FD-76EB-49C1-9FDB-BE70126AB545}" type="presParOf" srcId="{21FE10D8-0D80-4103-8E69-AE4BD13CD6D4}" destId="{D4BECAFB-253C-4149-9BFF-B79781C6644B}" srcOrd="9" destOrd="0" presId="urn:microsoft.com/office/officeart/2005/8/layout/list1"/>
    <dgm:cxn modelId="{DD00BD27-7549-47E6-8435-C4C54F018AB9}" type="presParOf" srcId="{21FE10D8-0D80-4103-8E69-AE4BD13CD6D4}" destId="{511150FC-87B7-41C7-960A-0FA670F43A24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1D24529-97EE-4410-AF43-997A036EFA77}" type="doc">
      <dgm:prSet loTypeId="urn:microsoft.com/office/officeart/2005/8/layout/hProcess4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EB07A18-E26D-4C4C-A1FE-DDE3406740F4}">
      <dgm:prSet phldrT="[Text]"/>
      <dgm:spPr/>
      <dgm:t>
        <a:bodyPr/>
        <a:lstStyle/>
        <a:p>
          <a:r>
            <a:rPr lang="en-US" dirty="0"/>
            <a:t>Marriott</a:t>
          </a:r>
        </a:p>
      </dgm:t>
    </dgm:pt>
    <dgm:pt modelId="{032C8DE0-2166-4CD7-9ABB-188E242DEC03}" type="parTrans" cxnId="{E21CF02B-3C97-410F-B108-2814E689EBF9}">
      <dgm:prSet/>
      <dgm:spPr/>
      <dgm:t>
        <a:bodyPr/>
        <a:lstStyle/>
        <a:p>
          <a:endParaRPr lang="en-US"/>
        </a:p>
      </dgm:t>
    </dgm:pt>
    <dgm:pt modelId="{479E1396-38BD-4120-AF2F-3FA11F3DBDD2}" type="sibTrans" cxnId="{E21CF02B-3C97-410F-B108-2814E689EBF9}">
      <dgm:prSet/>
      <dgm:spPr/>
      <dgm:t>
        <a:bodyPr/>
        <a:lstStyle/>
        <a:p>
          <a:endParaRPr lang="en-US"/>
        </a:p>
      </dgm:t>
    </dgm:pt>
    <dgm:pt modelId="{EDDD2F8D-2311-47C5-B202-EFDD82551FD4}">
      <dgm:prSet phldrT="[Text]"/>
      <dgm:spPr/>
      <dgm:t>
        <a:bodyPr/>
        <a:lstStyle/>
        <a:p>
          <a:r>
            <a:rPr lang="en-US" dirty="0"/>
            <a:t>Blended living &amp; hybrid meeting rooms (+19.5% remote-friendly travel)</a:t>
          </a:r>
        </a:p>
      </dgm:t>
    </dgm:pt>
    <dgm:pt modelId="{B697225B-2673-4B79-B1FE-70249EB2970A}" type="parTrans" cxnId="{FB8E9982-A626-4493-A3D8-FA91CB758272}">
      <dgm:prSet/>
      <dgm:spPr/>
      <dgm:t>
        <a:bodyPr/>
        <a:lstStyle/>
        <a:p>
          <a:endParaRPr lang="en-US"/>
        </a:p>
      </dgm:t>
    </dgm:pt>
    <dgm:pt modelId="{6B0FC889-691E-4ACF-9524-CCAAE31D49AA}" type="sibTrans" cxnId="{FB8E9982-A626-4493-A3D8-FA91CB758272}">
      <dgm:prSet/>
      <dgm:spPr/>
      <dgm:t>
        <a:bodyPr/>
        <a:lstStyle/>
        <a:p>
          <a:endParaRPr lang="en-US"/>
        </a:p>
      </dgm:t>
    </dgm:pt>
    <dgm:pt modelId="{4DC4FFF2-E2BC-4FBE-BBE1-954CC2103898}">
      <dgm:prSet phldrT="[Text]"/>
      <dgm:spPr/>
      <dgm:t>
        <a:bodyPr/>
        <a:lstStyle/>
        <a:p>
          <a:r>
            <a:rPr lang="en-US" dirty="0" err="1"/>
            <a:t>WorkSpaces</a:t>
          </a:r>
          <a:r>
            <a:rPr lang="en-US" dirty="0"/>
            <a:t> </a:t>
          </a:r>
          <a:r>
            <a:rPr lang="en-US" dirty="0" err="1"/>
            <a:t>programme</a:t>
          </a:r>
          <a:r>
            <a:rPr lang="en-US" dirty="0"/>
            <a:t> + Peloton partnership (ancillary revenue ↑)</a:t>
          </a:r>
        </a:p>
      </dgm:t>
    </dgm:pt>
    <dgm:pt modelId="{863C6620-A570-4C38-A6CD-159813B0711A}" type="parTrans" cxnId="{DE9656BB-967F-42CD-93CB-25AF3B9584F4}">
      <dgm:prSet/>
      <dgm:spPr/>
      <dgm:t>
        <a:bodyPr/>
        <a:lstStyle/>
        <a:p>
          <a:endParaRPr lang="en-US"/>
        </a:p>
      </dgm:t>
    </dgm:pt>
    <dgm:pt modelId="{A30E9BE5-7D71-481D-8F0A-A2A76A8F5E22}" type="sibTrans" cxnId="{DE9656BB-967F-42CD-93CB-25AF3B9584F4}">
      <dgm:prSet/>
      <dgm:spPr/>
      <dgm:t>
        <a:bodyPr/>
        <a:lstStyle/>
        <a:p>
          <a:endParaRPr lang="en-US"/>
        </a:p>
      </dgm:t>
    </dgm:pt>
    <dgm:pt modelId="{41DDF511-C19B-4B94-B443-24AFE1FCF3F6}">
      <dgm:prSet phldrT="[Text]"/>
      <dgm:spPr/>
      <dgm:t>
        <a:bodyPr/>
        <a:lstStyle/>
        <a:p>
          <a:r>
            <a:rPr lang="en-US" dirty="0"/>
            <a:t>7-day work packages + </a:t>
          </a:r>
          <a:r>
            <a:rPr lang="en-US" dirty="0" err="1"/>
            <a:t>bleisure</a:t>
          </a:r>
          <a:r>
            <a:rPr lang="en-US" dirty="0"/>
            <a:t> focus (London &amp; New York)</a:t>
          </a:r>
        </a:p>
      </dgm:t>
    </dgm:pt>
    <dgm:pt modelId="{7C9911E1-1E9C-4AE1-BF34-57E0E143220D}" type="parTrans" cxnId="{B726647B-D5F8-4619-BDF8-DB557DA8F507}">
      <dgm:prSet/>
      <dgm:spPr/>
      <dgm:t>
        <a:bodyPr/>
        <a:lstStyle/>
        <a:p>
          <a:endParaRPr lang="en-US"/>
        </a:p>
      </dgm:t>
    </dgm:pt>
    <dgm:pt modelId="{A537BF25-B942-4818-951D-02D1C75C5068}" type="sibTrans" cxnId="{B726647B-D5F8-4619-BDF8-DB557DA8F507}">
      <dgm:prSet/>
      <dgm:spPr/>
      <dgm:t>
        <a:bodyPr/>
        <a:lstStyle/>
        <a:p>
          <a:endParaRPr lang="en-US"/>
        </a:p>
      </dgm:t>
    </dgm:pt>
    <dgm:pt modelId="{6E02B3C7-7130-439D-9A67-EA29304A0CBA}">
      <dgm:prSet phldrT="[Text]"/>
      <dgm:spPr/>
      <dgm:t>
        <a:bodyPr/>
        <a:lstStyle/>
        <a:p>
          <a:r>
            <a:rPr lang="en-US"/>
            <a:t>Hilton</a:t>
          </a:r>
          <a:endParaRPr lang="en-US" dirty="0"/>
        </a:p>
      </dgm:t>
    </dgm:pt>
    <dgm:pt modelId="{04EE5C45-EBCE-4F7F-B4CC-9FDA675ED3A0}" type="parTrans" cxnId="{C65E6D93-3103-47F7-9130-A8C22BA10E41}">
      <dgm:prSet/>
      <dgm:spPr/>
      <dgm:t>
        <a:bodyPr/>
        <a:lstStyle/>
        <a:p>
          <a:endParaRPr lang="en-US"/>
        </a:p>
      </dgm:t>
    </dgm:pt>
    <dgm:pt modelId="{5DAFFBDA-CB6A-40A3-A241-66C09EB7E1E1}" type="sibTrans" cxnId="{C65E6D93-3103-47F7-9130-A8C22BA10E41}">
      <dgm:prSet/>
      <dgm:spPr/>
      <dgm:t>
        <a:bodyPr/>
        <a:lstStyle/>
        <a:p>
          <a:endParaRPr lang="en-US"/>
        </a:p>
      </dgm:t>
    </dgm:pt>
    <dgm:pt modelId="{4A68F0A8-B62A-4149-AFA0-EF30493C31BD}">
      <dgm:prSet phldrT="[Text]"/>
      <dgm:spPr/>
      <dgm:t>
        <a:bodyPr/>
        <a:lstStyle/>
        <a:p>
          <a:r>
            <a:rPr lang="en-US"/>
            <a:t>Accor</a:t>
          </a:r>
          <a:endParaRPr lang="en-US" dirty="0"/>
        </a:p>
      </dgm:t>
    </dgm:pt>
    <dgm:pt modelId="{EE620285-BE79-42AF-B91C-EB76FE858C24}" type="parTrans" cxnId="{977EA0FA-4A82-4192-A3F7-495482EE9248}">
      <dgm:prSet/>
      <dgm:spPr/>
      <dgm:t>
        <a:bodyPr/>
        <a:lstStyle/>
        <a:p>
          <a:endParaRPr lang="en-US"/>
        </a:p>
      </dgm:t>
    </dgm:pt>
    <dgm:pt modelId="{71DB4CC7-E9C2-4E5C-A050-85C1A0D214D6}" type="sibTrans" cxnId="{977EA0FA-4A82-4192-A3F7-495482EE9248}">
      <dgm:prSet/>
      <dgm:spPr/>
      <dgm:t>
        <a:bodyPr/>
        <a:lstStyle/>
        <a:p>
          <a:endParaRPr lang="en-US"/>
        </a:p>
      </dgm:t>
    </dgm:pt>
    <dgm:pt modelId="{D967BB1C-7ECE-4DFA-9FE0-9E10344E6CA3}" type="pres">
      <dgm:prSet presAssocID="{D1D24529-97EE-4410-AF43-997A036EFA77}" presName="Name0" presStyleCnt="0">
        <dgm:presLayoutVars>
          <dgm:dir/>
          <dgm:animLvl val="lvl"/>
          <dgm:resizeHandles val="exact"/>
        </dgm:presLayoutVars>
      </dgm:prSet>
      <dgm:spPr/>
    </dgm:pt>
    <dgm:pt modelId="{A1863AC7-9AAF-41BC-A0C3-101FF7BD65EA}" type="pres">
      <dgm:prSet presAssocID="{D1D24529-97EE-4410-AF43-997A036EFA77}" presName="tSp" presStyleCnt="0"/>
      <dgm:spPr/>
    </dgm:pt>
    <dgm:pt modelId="{5429F7EA-0F3A-43F9-8368-AF4610BCAF30}" type="pres">
      <dgm:prSet presAssocID="{D1D24529-97EE-4410-AF43-997A036EFA77}" presName="bSp" presStyleCnt="0"/>
      <dgm:spPr/>
    </dgm:pt>
    <dgm:pt modelId="{F685886D-A58C-4D17-9A8C-29CEE805E581}" type="pres">
      <dgm:prSet presAssocID="{D1D24529-97EE-4410-AF43-997A036EFA77}" presName="process" presStyleCnt="0"/>
      <dgm:spPr/>
    </dgm:pt>
    <dgm:pt modelId="{0B862B7A-DA7E-4467-8CB8-D6A6BBF0E9A9}" type="pres">
      <dgm:prSet presAssocID="{1EB07A18-E26D-4C4C-A1FE-DDE3406740F4}" presName="composite1" presStyleCnt="0"/>
      <dgm:spPr/>
    </dgm:pt>
    <dgm:pt modelId="{C4C62F25-837B-4DD1-9F52-900DCE97A0DD}" type="pres">
      <dgm:prSet presAssocID="{1EB07A18-E26D-4C4C-A1FE-DDE3406740F4}" presName="dummyNode1" presStyleLbl="node1" presStyleIdx="0" presStyleCnt="3"/>
      <dgm:spPr/>
    </dgm:pt>
    <dgm:pt modelId="{2833D974-1801-41C1-BBAB-CAF9830E2094}" type="pres">
      <dgm:prSet presAssocID="{1EB07A18-E26D-4C4C-A1FE-DDE3406740F4}" presName="childNode1" presStyleLbl="bgAcc1" presStyleIdx="0" presStyleCnt="3">
        <dgm:presLayoutVars>
          <dgm:bulletEnabled val="1"/>
        </dgm:presLayoutVars>
      </dgm:prSet>
      <dgm:spPr/>
    </dgm:pt>
    <dgm:pt modelId="{5104370E-CC96-40BD-864F-FD574107948B}" type="pres">
      <dgm:prSet presAssocID="{1EB07A18-E26D-4C4C-A1FE-DDE3406740F4}" presName="childNode1tx" presStyleLbl="bgAcc1" presStyleIdx="0" presStyleCnt="3">
        <dgm:presLayoutVars>
          <dgm:bulletEnabled val="1"/>
        </dgm:presLayoutVars>
      </dgm:prSet>
      <dgm:spPr/>
    </dgm:pt>
    <dgm:pt modelId="{DD1B0F8A-B56D-4F0A-BEAD-3F0DDB5D2AB9}" type="pres">
      <dgm:prSet presAssocID="{1EB07A18-E26D-4C4C-A1FE-DDE3406740F4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44F5DC34-DF1A-4CC3-9006-A76B22B80701}" type="pres">
      <dgm:prSet presAssocID="{1EB07A18-E26D-4C4C-A1FE-DDE3406740F4}" presName="connSite1" presStyleCnt="0"/>
      <dgm:spPr/>
    </dgm:pt>
    <dgm:pt modelId="{52E9A4F9-2B14-4B31-8037-4FA1F8E55FBF}" type="pres">
      <dgm:prSet presAssocID="{479E1396-38BD-4120-AF2F-3FA11F3DBDD2}" presName="Name9" presStyleLbl="sibTrans2D1" presStyleIdx="0" presStyleCnt="2"/>
      <dgm:spPr/>
    </dgm:pt>
    <dgm:pt modelId="{28E73503-036B-4894-8C0D-6447E2E6A701}" type="pres">
      <dgm:prSet presAssocID="{6E02B3C7-7130-439D-9A67-EA29304A0CBA}" presName="composite2" presStyleCnt="0"/>
      <dgm:spPr/>
    </dgm:pt>
    <dgm:pt modelId="{999F52AF-A186-431B-8EF8-424905810612}" type="pres">
      <dgm:prSet presAssocID="{6E02B3C7-7130-439D-9A67-EA29304A0CBA}" presName="dummyNode2" presStyleLbl="node1" presStyleIdx="0" presStyleCnt="3"/>
      <dgm:spPr/>
    </dgm:pt>
    <dgm:pt modelId="{25E6FA56-4075-4E16-A1E2-358826F41572}" type="pres">
      <dgm:prSet presAssocID="{6E02B3C7-7130-439D-9A67-EA29304A0CBA}" presName="childNode2" presStyleLbl="bgAcc1" presStyleIdx="1" presStyleCnt="3">
        <dgm:presLayoutVars>
          <dgm:bulletEnabled val="1"/>
        </dgm:presLayoutVars>
      </dgm:prSet>
      <dgm:spPr/>
    </dgm:pt>
    <dgm:pt modelId="{D3DB3A43-0D76-486F-8B66-507277D0513A}" type="pres">
      <dgm:prSet presAssocID="{6E02B3C7-7130-439D-9A67-EA29304A0CBA}" presName="childNode2tx" presStyleLbl="bgAcc1" presStyleIdx="1" presStyleCnt="3">
        <dgm:presLayoutVars>
          <dgm:bulletEnabled val="1"/>
        </dgm:presLayoutVars>
      </dgm:prSet>
      <dgm:spPr/>
    </dgm:pt>
    <dgm:pt modelId="{D759EDFA-D53F-472A-A2DE-C37D00E37BB4}" type="pres">
      <dgm:prSet presAssocID="{6E02B3C7-7130-439D-9A67-EA29304A0CBA}" presName="parentNode2" presStyleLbl="node1" presStyleIdx="1" presStyleCnt="3">
        <dgm:presLayoutVars>
          <dgm:chMax val="0"/>
          <dgm:bulletEnabled val="1"/>
        </dgm:presLayoutVars>
      </dgm:prSet>
      <dgm:spPr/>
    </dgm:pt>
    <dgm:pt modelId="{7B2F7D81-7BF8-44C9-8F5A-46AA98E02876}" type="pres">
      <dgm:prSet presAssocID="{6E02B3C7-7130-439D-9A67-EA29304A0CBA}" presName="connSite2" presStyleCnt="0"/>
      <dgm:spPr/>
    </dgm:pt>
    <dgm:pt modelId="{B6C4AF07-E0B8-4FBB-92F8-3D0DDB4AA2D0}" type="pres">
      <dgm:prSet presAssocID="{5DAFFBDA-CB6A-40A3-A241-66C09EB7E1E1}" presName="Name18" presStyleLbl="sibTrans2D1" presStyleIdx="1" presStyleCnt="2"/>
      <dgm:spPr/>
    </dgm:pt>
    <dgm:pt modelId="{34C17037-AEF8-4679-BEC7-01B229281ECB}" type="pres">
      <dgm:prSet presAssocID="{4A68F0A8-B62A-4149-AFA0-EF30493C31BD}" presName="composite1" presStyleCnt="0"/>
      <dgm:spPr/>
    </dgm:pt>
    <dgm:pt modelId="{291FC162-E5DE-407A-B666-E17B9AF6C289}" type="pres">
      <dgm:prSet presAssocID="{4A68F0A8-B62A-4149-AFA0-EF30493C31BD}" presName="dummyNode1" presStyleLbl="node1" presStyleIdx="1" presStyleCnt="3"/>
      <dgm:spPr/>
    </dgm:pt>
    <dgm:pt modelId="{BD536407-F94C-44A9-9897-CC038B70417A}" type="pres">
      <dgm:prSet presAssocID="{4A68F0A8-B62A-4149-AFA0-EF30493C31BD}" presName="childNode1" presStyleLbl="bgAcc1" presStyleIdx="2" presStyleCnt="3">
        <dgm:presLayoutVars>
          <dgm:bulletEnabled val="1"/>
        </dgm:presLayoutVars>
      </dgm:prSet>
      <dgm:spPr/>
    </dgm:pt>
    <dgm:pt modelId="{C94A8882-A193-4C5B-8373-588E97B866EB}" type="pres">
      <dgm:prSet presAssocID="{4A68F0A8-B62A-4149-AFA0-EF30493C31BD}" presName="childNode1tx" presStyleLbl="bgAcc1" presStyleIdx="2" presStyleCnt="3">
        <dgm:presLayoutVars>
          <dgm:bulletEnabled val="1"/>
        </dgm:presLayoutVars>
      </dgm:prSet>
      <dgm:spPr/>
    </dgm:pt>
    <dgm:pt modelId="{81D13F56-C517-4CCB-84BF-BD8E8189656C}" type="pres">
      <dgm:prSet presAssocID="{4A68F0A8-B62A-4149-AFA0-EF30493C31BD}" presName="parentNode1" presStyleLbl="node1" presStyleIdx="2" presStyleCnt="3">
        <dgm:presLayoutVars>
          <dgm:chMax val="1"/>
          <dgm:bulletEnabled val="1"/>
        </dgm:presLayoutVars>
      </dgm:prSet>
      <dgm:spPr/>
    </dgm:pt>
    <dgm:pt modelId="{2470BCA0-4763-43EE-8121-773B28477145}" type="pres">
      <dgm:prSet presAssocID="{4A68F0A8-B62A-4149-AFA0-EF30493C31BD}" presName="connSite1" presStyleCnt="0"/>
      <dgm:spPr/>
    </dgm:pt>
  </dgm:ptLst>
  <dgm:cxnLst>
    <dgm:cxn modelId="{A1A78D02-316F-489D-9F3B-340EE629BD3F}" type="presOf" srcId="{D1D24529-97EE-4410-AF43-997A036EFA77}" destId="{D967BB1C-7ECE-4DFA-9FE0-9E10344E6CA3}" srcOrd="0" destOrd="0" presId="urn:microsoft.com/office/officeart/2005/8/layout/hProcess4"/>
    <dgm:cxn modelId="{4EDCA419-E644-4E8D-8246-BB80311E2832}" type="presOf" srcId="{479E1396-38BD-4120-AF2F-3FA11F3DBDD2}" destId="{52E9A4F9-2B14-4B31-8037-4FA1F8E55FBF}" srcOrd="0" destOrd="0" presId="urn:microsoft.com/office/officeart/2005/8/layout/hProcess4"/>
    <dgm:cxn modelId="{02B4B61C-537E-49EA-BA40-84F69016299E}" type="presOf" srcId="{5DAFFBDA-CB6A-40A3-A241-66C09EB7E1E1}" destId="{B6C4AF07-E0B8-4FBB-92F8-3D0DDB4AA2D0}" srcOrd="0" destOrd="0" presId="urn:microsoft.com/office/officeart/2005/8/layout/hProcess4"/>
    <dgm:cxn modelId="{ED3B3326-20CF-45B3-94FB-9B55CA3E6CB4}" type="presOf" srcId="{6E02B3C7-7130-439D-9A67-EA29304A0CBA}" destId="{D759EDFA-D53F-472A-A2DE-C37D00E37BB4}" srcOrd="0" destOrd="0" presId="urn:microsoft.com/office/officeart/2005/8/layout/hProcess4"/>
    <dgm:cxn modelId="{625DAD29-65A6-476E-891A-318E84ECF3AE}" type="presOf" srcId="{4A68F0A8-B62A-4149-AFA0-EF30493C31BD}" destId="{81D13F56-C517-4CCB-84BF-BD8E8189656C}" srcOrd="0" destOrd="0" presId="urn:microsoft.com/office/officeart/2005/8/layout/hProcess4"/>
    <dgm:cxn modelId="{E21CF02B-3C97-410F-B108-2814E689EBF9}" srcId="{D1D24529-97EE-4410-AF43-997A036EFA77}" destId="{1EB07A18-E26D-4C4C-A1FE-DDE3406740F4}" srcOrd="0" destOrd="0" parTransId="{032C8DE0-2166-4CD7-9ABB-188E242DEC03}" sibTransId="{479E1396-38BD-4120-AF2F-3FA11F3DBDD2}"/>
    <dgm:cxn modelId="{BE3CA135-60A9-43F5-9D77-636115A43C35}" type="presOf" srcId="{4DC4FFF2-E2BC-4FBE-BBE1-954CC2103898}" destId="{25E6FA56-4075-4E16-A1E2-358826F41572}" srcOrd="0" destOrd="0" presId="urn:microsoft.com/office/officeart/2005/8/layout/hProcess4"/>
    <dgm:cxn modelId="{257A8C51-D19C-4C07-8147-9A0D1B1AD20F}" type="presOf" srcId="{41DDF511-C19B-4B94-B443-24AFE1FCF3F6}" destId="{5104370E-CC96-40BD-864F-FD574107948B}" srcOrd="1" destOrd="0" presId="urn:microsoft.com/office/officeart/2005/8/layout/hProcess4"/>
    <dgm:cxn modelId="{B726647B-D5F8-4619-BDF8-DB557DA8F507}" srcId="{1EB07A18-E26D-4C4C-A1FE-DDE3406740F4}" destId="{41DDF511-C19B-4B94-B443-24AFE1FCF3F6}" srcOrd="0" destOrd="0" parTransId="{7C9911E1-1E9C-4AE1-BF34-57E0E143220D}" sibTransId="{A537BF25-B942-4818-951D-02D1C75C5068}"/>
    <dgm:cxn modelId="{FB8E9982-A626-4493-A3D8-FA91CB758272}" srcId="{4A68F0A8-B62A-4149-AFA0-EF30493C31BD}" destId="{EDDD2F8D-2311-47C5-B202-EFDD82551FD4}" srcOrd="0" destOrd="0" parTransId="{B697225B-2673-4B79-B1FE-70249EB2970A}" sibTransId="{6B0FC889-691E-4ACF-9524-CCAAE31D49AA}"/>
    <dgm:cxn modelId="{93D5728D-5A72-4E62-B5DA-8DD46915C594}" type="presOf" srcId="{4DC4FFF2-E2BC-4FBE-BBE1-954CC2103898}" destId="{D3DB3A43-0D76-486F-8B66-507277D0513A}" srcOrd="1" destOrd="0" presId="urn:microsoft.com/office/officeart/2005/8/layout/hProcess4"/>
    <dgm:cxn modelId="{C65E6D93-3103-47F7-9130-A8C22BA10E41}" srcId="{D1D24529-97EE-4410-AF43-997A036EFA77}" destId="{6E02B3C7-7130-439D-9A67-EA29304A0CBA}" srcOrd="1" destOrd="0" parTransId="{04EE5C45-EBCE-4F7F-B4CC-9FDA675ED3A0}" sibTransId="{5DAFFBDA-CB6A-40A3-A241-66C09EB7E1E1}"/>
    <dgm:cxn modelId="{8593BEA7-2871-4AFB-9A5F-347D455E7C7E}" type="presOf" srcId="{EDDD2F8D-2311-47C5-B202-EFDD82551FD4}" destId="{C94A8882-A193-4C5B-8373-588E97B866EB}" srcOrd="1" destOrd="0" presId="urn:microsoft.com/office/officeart/2005/8/layout/hProcess4"/>
    <dgm:cxn modelId="{DE9656BB-967F-42CD-93CB-25AF3B9584F4}" srcId="{6E02B3C7-7130-439D-9A67-EA29304A0CBA}" destId="{4DC4FFF2-E2BC-4FBE-BBE1-954CC2103898}" srcOrd="0" destOrd="0" parTransId="{863C6620-A570-4C38-A6CD-159813B0711A}" sibTransId="{A30E9BE5-7D71-481D-8F0A-A2A76A8F5E22}"/>
    <dgm:cxn modelId="{00016ACE-2CE9-4D26-ABD0-FA9BE5905E19}" type="presOf" srcId="{41DDF511-C19B-4B94-B443-24AFE1FCF3F6}" destId="{2833D974-1801-41C1-BBAB-CAF9830E2094}" srcOrd="0" destOrd="0" presId="urn:microsoft.com/office/officeart/2005/8/layout/hProcess4"/>
    <dgm:cxn modelId="{04B4B1E8-EAC4-4EDA-8DA1-BA49D3053E64}" type="presOf" srcId="{EDDD2F8D-2311-47C5-B202-EFDD82551FD4}" destId="{BD536407-F94C-44A9-9897-CC038B70417A}" srcOrd="0" destOrd="0" presId="urn:microsoft.com/office/officeart/2005/8/layout/hProcess4"/>
    <dgm:cxn modelId="{977EA0FA-4A82-4192-A3F7-495482EE9248}" srcId="{D1D24529-97EE-4410-AF43-997A036EFA77}" destId="{4A68F0A8-B62A-4149-AFA0-EF30493C31BD}" srcOrd="2" destOrd="0" parTransId="{EE620285-BE79-42AF-B91C-EB76FE858C24}" sibTransId="{71DB4CC7-E9C2-4E5C-A050-85C1A0D214D6}"/>
    <dgm:cxn modelId="{E5672CFE-9330-444B-AD22-18014F126184}" type="presOf" srcId="{1EB07A18-E26D-4C4C-A1FE-DDE3406740F4}" destId="{DD1B0F8A-B56D-4F0A-BEAD-3F0DDB5D2AB9}" srcOrd="0" destOrd="0" presId="urn:microsoft.com/office/officeart/2005/8/layout/hProcess4"/>
    <dgm:cxn modelId="{7DB45FA5-2CD2-4A46-99FF-D901CCFF3FE0}" type="presParOf" srcId="{D967BB1C-7ECE-4DFA-9FE0-9E10344E6CA3}" destId="{A1863AC7-9AAF-41BC-A0C3-101FF7BD65EA}" srcOrd="0" destOrd="0" presId="urn:microsoft.com/office/officeart/2005/8/layout/hProcess4"/>
    <dgm:cxn modelId="{5D9FA512-CC99-4733-A3CF-BD2C4F3216DD}" type="presParOf" srcId="{D967BB1C-7ECE-4DFA-9FE0-9E10344E6CA3}" destId="{5429F7EA-0F3A-43F9-8368-AF4610BCAF30}" srcOrd="1" destOrd="0" presId="urn:microsoft.com/office/officeart/2005/8/layout/hProcess4"/>
    <dgm:cxn modelId="{219A458B-2D61-4EEC-96CA-0AD4246D6447}" type="presParOf" srcId="{D967BB1C-7ECE-4DFA-9FE0-9E10344E6CA3}" destId="{F685886D-A58C-4D17-9A8C-29CEE805E581}" srcOrd="2" destOrd="0" presId="urn:microsoft.com/office/officeart/2005/8/layout/hProcess4"/>
    <dgm:cxn modelId="{24B8D517-84A8-4EC9-8D10-F045F77BFA40}" type="presParOf" srcId="{F685886D-A58C-4D17-9A8C-29CEE805E581}" destId="{0B862B7A-DA7E-4467-8CB8-D6A6BBF0E9A9}" srcOrd="0" destOrd="0" presId="urn:microsoft.com/office/officeart/2005/8/layout/hProcess4"/>
    <dgm:cxn modelId="{F6D58025-FDAE-41CF-8453-E418E4056C64}" type="presParOf" srcId="{0B862B7A-DA7E-4467-8CB8-D6A6BBF0E9A9}" destId="{C4C62F25-837B-4DD1-9F52-900DCE97A0DD}" srcOrd="0" destOrd="0" presId="urn:microsoft.com/office/officeart/2005/8/layout/hProcess4"/>
    <dgm:cxn modelId="{00F18444-718B-4524-800C-386D22E9AF9A}" type="presParOf" srcId="{0B862B7A-DA7E-4467-8CB8-D6A6BBF0E9A9}" destId="{2833D974-1801-41C1-BBAB-CAF9830E2094}" srcOrd="1" destOrd="0" presId="urn:microsoft.com/office/officeart/2005/8/layout/hProcess4"/>
    <dgm:cxn modelId="{D0CA4601-E91E-42C9-8FAB-E3A3B52FC3E6}" type="presParOf" srcId="{0B862B7A-DA7E-4467-8CB8-D6A6BBF0E9A9}" destId="{5104370E-CC96-40BD-864F-FD574107948B}" srcOrd="2" destOrd="0" presId="urn:microsoft.com/office/officeart/2005/8/layout/hProcess4"/>
    <dgm:cxn modelId="{E87162A8-E4A8-4B22-9F92-C19633E07FD8}" type="presParOf" srcId="{0B862B7A-DA7E-4467-8CB8-D6A6BBF0E9A9}" destId="{DD1B0F8A-B56D-4F0A-BEAD-3F0DDB5D2AB9}" srcOrd="3" destOrd="0" presId="urn:microsoft.com/office/officeart/2005/8/layout/hProcess4"/>
    <dgm:cxn modelId="{FB97EEB0-420E-4FCC-B690-EA0A411A1CE4}" type="presParOf" srcId="{0B862B7A-DA7E-4467-8CB8-D6A6BBF0E9A9}" destId="{44F5DC34-DF1A-4CC3-9006-A76B22B80701}" srcOrd="4" destOrd="0" presId="urn:microsoft.com/office/officeart/2005/8/layout/hProcess4"/>
    <dgm:cxn modelId="{08EAE02D-00BC-45CF-8030-0A6F9458984C}" type="presParOf" srcId="{F685886D-A58C-4D17-9A8C-29CEE805E581}" destId="{52E9A4F9-2B14-4B31-8037-4FA1F8E55FBF}" srcOrd="1" destOrd="0" presId="urn:microsoft.com/office/officeart/2005/8/layout/hProcess4"/>
    <dgm:cxn modelId="{41C8C876-FB9B-473E-8755-8AB7045037A2}" type="presParOf" srcId="{F685886D-A58C-4D17-9A8C-29CEE805E581}" destId="{28E73503-036B-4894-8C0D-6447E2E6A701}" srcOrd="2" destOrd="0" presId="urn:microsoft.com/office/officeart/2005/8/layout/hProcess4"/>
    <dgm:cxn modelId="{035612BD-BE35-42C1-AC16-B7568F36E0CC}" type="presParOf" srcId="{28E73503-036B-4894-8C0D-6447E2E6A701}" destId="{999F52AF-A186-431B-8EF8-424905810612}" srcOrd="0" destOrd="0" presId="urn:microsoft.com/office/officeart/2005/8/layout/hProcess4"/>
    <dgm:cxn modelId="{E448264B-6D7C-4EDE-9D07-0A3F3C21F7E1}" type="presParOf" srcId="{28E73503-036B-4894-8C0D-6447E2E6A701}" destId="{25E6FA56-4075-4E16-A1E2-358826F41572}" srcOrd="1" destOrd="0" presId="urn:microsoft.com/office/officeart/2005/8/layout/hProcess4"/>
    <dgm:cxn modelId="{9183D929-757F-4D39-885C-BB6A3D6C056B}" type="presParOf" srcId="{28E73503-036B-4894-8C0D-6447E2E6A701}" destId="{D3DB3A43-0D76-486F-8B66-507277D0513A}" srcOrd="2" destOrd="0" presId="urn:microsoft.com/office/officeart/2005/8/layout/hProcess4"/>
    <dgm:cxn modelId="{DD6CE21A-C47E-4CA1-A265-369101F9836E}" type="presParOf" srcId="{28E73503-036B-4894-8C0D-6447E2E6A701}" destId="{D759EDFA-D53F-472A-A2DE-C37D00E37BB4}" srcOrd="3" destOrd="0" presId="urn:microsoft.com/office/officeart/2005/8/layout/hProcess4"/>
    <dgm:cxn modelId="{A6E17FFF-49FE-4989-BAAE-703B8BF3D204}" type="presParOf" srcId="{28E73503-036B-4894-8C0D-6447E2E6A701}" destId="{7B2F7D81-7BF8-44C9-8F5A-46AA98E02876}" srcOrd="4" destOrd="0" presId="urn:microsoft.com/office/officeart/2005/8/layout/hProcess4"/>
    <dgm:cxn modelId="{0ABD5A4F-C2D4-4975-9C09-6B5373720384}" type="presParOf" srcId="{F685886D-A58C-4D17-9A8C-29CEE805E581}" destId="{B6C4AF07-E0B8-4FBB-92F8-3D0DDB4AA2D0}" srcOrd="3" destOrd="0" presId="urn:microsoft.com/office/officeart/2005/8/layout/hProcess4"/>
    <dgm:cxn modelId="{D10904F6-97F2-4D09-83A5-CF455C041769}" type="presParOf" srcId="{F685886D-A58C-4D17-9A8C-29CEE805E581}" destId="{34C17037-AEF8-4679-BEC7-01B229281ECB}" srcOrd="4" destOrd="0" presId="urn:microsoft.com/office/officeart/2005/8/layout/hProcess4"/>
    <dgm:cxn modelId="{4E58A721-C35E-49AE-952C-A5552A5AF869}" type="presParOf" srcId="{34C17037-AEF8-4679-BEC7-01B229281ECB}" destId="{291FC162-E5DE-407A-B666-E17B9AF6C289}" srcOrd="0" destOrd="0" presId="urn:microsoft.com/office/officeart/2005/8/layout/hProcess4"/>
    <dgm:cxn modelId="{219CB730-00F3-41ED-8F95-D659456BA7CB}" type="presParOf" srcId="{34C17037-AEF8-4679-BEC7-01B229281ECB}" destId="{BD536407-F94C-44A9-9897-CC038B70417A}" srcOrd="1" destOrd="0" presId="urn:microsoft.com/office/officeart/2005/8/layout/hProcess4"/>
    <dgm:cxn modelId="{4220CE68-7DC5-4853-B19A-7991CBE34424}" type="presParOf" srcId="{34C17037-AEF8-4679-BEC7-01B229281ECB}" destId="{C94A8882-A193-4C5B-8373-588E97B866EB}" srcOrd="2" destOrd="0" presId="urn:microsoft.com/office/officeart/2005/8/layout/hProcess4"/>
    <dgm:cxn modelId="{3F35D0E2-6ED3-4ADD-93A1-00F1F0C5F2D6}" type="presParOf" srcId="{34C17037-AEF8-4679-BEC7-01B229281ECB}" destId="{81D13F56-C517-4CCB-84BF-BD8E8189656C}" srcOrd="3" destOrd="0" presId="urn:microsoft.com/office/officeart/2005/8/layout/hProcess4"/>
    <dgm:cxn modelId="{39FCBCC0-5EEF-40B5-8B36-C7EF2FEDF791}" type="presParOf" srcId="{34C17037-AEF8-4679-BEC7-01B229281ECB}" destId="{2470BCA0-4763-43EE-8121-773B28477145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B966E10-07C3-4763-B0BD-B4B569DBA37F}" type="doc">
      <dgm:prSet loTypeId="urn:microsoft.com/office/officeart/2005/8/layout/bProcess3" loCatId="process" qsTypeId="urn:microsoft.com/office/officeart/2005/8/quickstyle/simple1" qsCatId="simple" csTypeId="urn:microsoft.com/office/officeart/2005/8/colors/colorful5" csCatId="colorful" phldr="1"/>
      <dgm:spPr/>
    </dgm:pt>
    <dgm:pt modelId="{9104C228-EC2B-44A4-8C55-361E253EB152}">
      <dgm:prSet phldrT="[Text]"/>
      <dgm:spPr/>
      <dgm:t>
        <a:bodyPr/>
        <a:lstStyle/>
        <a:p>
          <a:r>
            <a:rPr lang="en-US" dirty="0"/>
            <a:t>Business commuting permanently reduced → urban hotels forced to diversify</a:t>
          </a:r>
        </a:p>
      </dgm:t>
    </dgm:pt>
    <dgm:pt modelId="{7A076F51-6D71-4FA8-A3B7-B34AD19B5F97}" type="parTrans" cxnId="{8FFF8E28-1BC3-4F59-9E28-0B8235CB93F5}">
      <dgm:prSet/>
      <dgm:spPr/>
      <dgm:t>
        <a:bodyPr/>
        <a:lstStyle/>
        <a:p>
          <a:endParaRPr lang="en-US"/>
        </a:p>
      </dgm:t>
    </dgm:pt>
    <dgm:pt modelId="{B98D0E15-C461-44AB-A0AA-2D76B3207E5A}" type="sibTrans" cxnId="{8FFF8E28-1BC3-4F59-9E28-0B8235CB93F5}">
      <dgm:prSet/>
      <dgm:spPr/>
      <dgm:t>
        <a:bodyPr/>
        <a:lstStyle/>
        <a:p>
          <a:endParaRPr lang="en-US"/>
        </a:p>
      </dgm:t>
    </dgm:pt>
    <dgm:pt modelId="{F3C52910-011B-44C8-931D-8F664E82AF5A}">
      <dgm:prSet phldrT="[Text]"/>
      <dgm:spPr/>
      <dgm:t>
        <a:bodyPr/>
        <a:lstStyle/>
        <a:p>
          <a:r>
            <a:rPr lang="en-US"/>
            <a:t>Long-term </a:t>
          </a:r>
          <a:r>
            <a:rPr lang="en-US" dirty="0"/>
            <a:t>viability requires continued investment in technology, sustainability &amp; targeted marketing</a:t>
          </a:r>
        </a:p>
      </dgm:t>
    </dgm:pt>
    <dgm:pt modelId="{9CD081EA-B203-4625-A9C0-4AA0496242EB}" type="parTrans" cxnId="{32601817-84D9-4F5E-9241-81AC79369FF2}">
      <dgm:prSet/>
      <dgm:spPr/>
      <dgm:t>
        <a:bodyPr/>
        <a:lstStyle/>
        <a:p>
          <a:endParaRPr lang="en-US"/>
        </a:p>
      </dgm:t>
    </dgm:pt>
    <dgm:pt modelId="{4EC636F1-30BC-48A5-B9FC-21BD5686C59F}" type="sibTrans" cxnId="{32601817-84D9-4F5E-9241-81AC79369FF2}">
      <dgm:prSet/>
      <dgm:spPr/>
      <dgm:t>
        <a:bodyPr/>
        <a:lstStyle/>
        <a:p>
          <a:endParaRPr lang="en-US"/>
        </a:p>
      </dgm:t>
    </dgm:pt>
    <dgm:pt modelId="{31419DA4-E1C9-4068-9848-A4A2E76BB607}">
      <dgm:prSet phldrT="[Text]"/>
      <dgm:spPr/>
      <dgm:t>
        <a:bodyPr/>
        <a:lstStyle/>
        <a:p>
          <a:r>
            <a:rPr lang="en-US"/>
            <a:t>However</a:t>
          </a:r>
          <a:r>
            <a:rPr lang="en-US" dirty="0"/>
            <a:t>, challenges persist: economic pressures, staffing shortages, uneven recovery</a:t>
          </a:r>
        </a:p>
      </dgm:t>
    </dgm:pt>
    <dgm:pt modelId="{78947FA7-D087-40B4-AE03-1BB8E6244AEA}" type="parTrans" cxnId="{DF65B733-AF37-4F84-BF4D-8ADA0C6D55E2}">
      <dgm:prSet/>
      <dgm:spPr/>
      <dgm:t>
        <a:bodyPr/>
        <a:lstStyle/>
        <a:p>
          <a:endParaRPr lang="en-US"/>
        </a:p>
      </dgm:t>
    </dgm:pt>
    <dgm:pt modelId="{61EE5CCA-3890-415F-95EA-A102F9D51EF1}" type="sibTrans" cxnId="{DF65B733-AF37-4F84-BF4D-8ADA0C6D55E2}">
      <dgm:prSet/>
      <dgm:spPr/>
      <dgm:t>
        <a:bodyPr/>
        <a:lstStyle/>
        <a:p>
          <a:endParaRPr lang="en-US"/>
        </a:p>
      </dgm:t>
    </dgm:pt>
    <dgm:pt modelId="{63F88AFE-2564-4054-B41A-8108CEF2DABD}">
      <dgm:prSet phldrT="[Text]"/>
      <dgm:spPr/>
      <dgm:t>
        <a:bodyPr/>
        <a:lstStyle/>
        <a:p>
          <a:r>
            <a:rPr lang="en-US"/>
            <a:t>Bleisure </a:t>
          </a:r>
          <a:r>
            <a:rPr lang="en-US" dirty="0"/>
            <a:t>&amp; co-working successfully created new revenue streams</a:t>
          </a:r>
        </a:p>
      </dgm:t>
    </dgm:pt>
    <dgm:pt modelId="{3EACC913-15E7-49E0-A12A-732E202DA9EF}" type="parTrans" cxnId="{AF1BC86A-5802-4187-B64E-91DABCD6EAEF}">
      <dgm:prSet/>
      <dgm:spPr/>
      <dgm:t>
        <a:bodyPr/>
        <a:lstStyle/>
        <a:p>
          <a:endParaRPr lang="en-US"/>
        </a:p>
      </dgm:t>
    </dgm:pt>
    <dgm:pt modelId="{35971954-B73D-4E1B-B5C5-A304523383DC}" type="sibTrans" cxnId="{AF1BC86A-5802-4187-B64E-91DABCD6EAEF}">
      <dgm:prSet/>
      <dgm:spPr/>
      <dgm:t>
        <a:bodyPr/>
        <a:lstStyle/>
        <a:p>
          <a:endParaRPr lang="en-US"/>
        </a:p>
      </dgm:t>
    </dgm:pt>
    <dgm:pt modelId="{879E7325-0684-4E6F-9A57-970BC40B84E7}" type="pres">
      <dgm:prSet presAssocID="{9B966E10-07C3-4763-B0BD-B4B569DBA37F}" presName="Name0" presStyleCnt="0">
        <dgm:presLayoutVars>
          <dgm:dir/>
          <dgm:resizeHandles val="exact"/>
        </dgm:presLayoutVars>
      </dgm:prSet>
      <dgm:spPr/>
    </dgm:pt>
    <dgm:pt modelId="{9E230E7F-254F-4E9D-82FC-8CBC7750822D}" type="pres">
      <dgm:prSet presAssocID="{9104C228-EC2B-44A4-8C55-361E253EB152}" presName="node" presStyleLbl="node1" presStyleIdx="0" presStyleCnt="4">
        <dgm:presLayoutVars>
          <dgm:bulletEnabled val="1"/>
        </dgm:presLayoutVars>
      </dgm:prSet>
      <dgm:spPr/>
    </dgm:pt>
    <dgm:pt modelId="{4D32CA33-6AFD-4003-86E9-D6ED5EE75631}" type="pres">
      <dgm:prSet presAssocID="{B98D0E15-C461-44AB-A0AA-2D76B3207E5A}" presName="sibTrans" presStyleLbl="sibTrans1D1" presStyleIdx="0" presStyleCnt="3"/>
      <dgm:spPr/>
    </dgm:pt>
    <dgm:pt modelId="{9D614F22-BF32-48F8-A3F8-B2ACC1769A4E}" type="pres">
      <dgm:prSet presAssocID="{B98D0E15-C461-44AB-A0AA-2D76B3207E5A}" presName="connectorText" presStyleLbl="sibTrans1D1" presStyleIdx="0" presStyleCnt="3"/>
      <dgm:spPr/>
    </dgm:pt>
    <dgm:pt modelId="{BFB734A9-59E6-46B4-9336-BE2573E22ED1}" type="pres">
      <dgm:prSet presAssocID="{63F88AFE-2564-4054-B41A-8108CEF2DABD}" presName="node" presStyleLbl="node1" presStyleIdx="1" presStyleCnt="4">
        <dgm:presLayoutVars>
          <dgm:bulletEnabled val="1"/>
        </dgm:presLayoutVars>
      </dgm:prSet>
      <dgm:spPr/>
    </dgm:pt>
    <dgm:pt modelId="{B21FC8B0-1AA4-4D6C-8DF1-A31CA1A1D677}" type="pres">
      <dgm:prSet presAssocID="{35971954-B73D-4E1B-B5C5-A304523383DC}" presName="sibTrans" presStyleLbl="sibTrans1D1" presStyleIdx="1" presStyleCnt="3"/>
      <dgm:spPr/>
    </dgm:pt>
    <dgm:pt modelId="{1CB93D68-5C12-44D4-8AA1-9DDA0C6D1AC1}" type="pres">
      <dgm:prSet presAssocID="{35971954-B73D-4E1B-B5C5-A304523383DC}" presName="connectorText" presStyleLbl="sibTrans1D1" presStyleIdx="1" presStyleCnt="3"/>
      <dgm:spPr/>
    </dgm:pt>
    <dgm:pt modelId="{6F9B932E-2277-40F5-87FE-57A9A3D7A735}" type="pres">
      <dgm:prSet presAssocID="{31419DA4-E1C9-4068-9848-A4A2E76BB607}" presName="node" presStyleLbl="node1" presStyleIdx="2" presStyleCnt="4">
        <dgm:presLayoutVars>
          <dgm:bulletEnabled val="1"/>
        </dgm:presLayoutVars>
      </dgm:prSet>
      <dgm:spPr/>
    </dgm:pt>
    <dgm:pt modelId="{DAE32710-4AFF-4C49-A208-06FA92D594BE}" type="pres">
      <dgm:prSet presAssocID="{61EE5CCA-3890-415F-95EA-A102F9D51EF1}" presName="sibTrans" presStyleLbl="sibTrans1D1" presStyleIdx="2" presStyleCnt="3"/>
      <dgm:spPr/>
    </dgm:pt>
    <dgm:pt modelId="{9D15F886-B188-4412-B2E6-E3594CE098EC}" type="pres">
      <dgm:prSet presAssocID="{61EE5CCA-3890-415F-95EA-A102F9D51EF1}" presName="connectorText" presStyleLbl="sibTrans1D1" presStyleIdx="2" presStyleCnt="3"/>
      <dgm:spPr/>
    </dgm:pt>
    <dgm:pt modelId="{511544ED-FF3E-4AF2-BAE6-9619FEE4CE03}" type="pres">
      <dgm:prSet presAssocID="{F3C52910-011B-44C8-931D-8F664E82AF5A}" presName="node" presStyleLbl="node1" presStyleIdx="3" presStyleCnt="4">
        <dgm:presLayoutVars>
          <dgm:bulletEnabled val="1"/>
        </dgm:presLayoutVars>
      </dgm:prSet>
      <dgm:spPr/>
    </dgm:pt>
  </dgm:ptLst>
  <dgm:cxnLst>
    <dgm:cxn modelId="{88023713-7F67-4036-9E80-046D6CC6452E}" type="presOf" srcId="{61EE5CCA-3890-415F-95EA-A102F9D51EF1}" destId="{9D15F886-B188-4412-B2E6-E3594CE098EC}" srcOrd="1" destOrd="0" presId="urn:microsoft.com/office/officeart/2005/8/layout/bProcess3"/>
    <dgm:cxn modelId="{32601817-84D9-4F5E-9241-81AC79369FF2}" srcId="{9B966E10-07C3-4763-B0BD-B4B569DBA37F}" destId="{F3C52910-011B-44C8-931D-8F664E82AF5A}" srcOrd="3" destOrd="0" parTransId="{9CD081EA-B203-4625-A9C0-4AA0496242EB}" sibTransId="{4EC636F1-30BC-48A5-B9FC-21BD5686C59F}"/>
    <dgm:cxn modelId="{8FFF8E28-1BC3-4F59-9E28-0B8235CB93F5}" srcId="{9B966E10-07C3-4763-B0BD-B4B569DBA37F}" destId="{9104C228-EC2B-44A4-8C55-361E253EB152}" srcOrd="0" destOrd="0" parTransId="{7A076F51-6D71-4FA8-A3B7-B34AD19B5F97}" sibTransId="{B98D0E15-C461-44AB-A0AA-2D76B3207E5A}"/>
    <dgm:cxn modelId="{DF65B733-AF37-4F84-BF4D-8ADA0C6D55E2}" srcId="{9B966E10-07C3-4763-B0BD-B4B569DBA37F}" destId="{31419DA4-E1C9-4068-9848-A4A2E76BB607}" srcOrd="2" destOrd="0" parTransId="{78947FA7-D087-40B4-AE03-1BB8E6244AEA}" sibTransId="{61EE5CCA-3890-415F-95EA-A102F9D51EF1}"/>
    <dgm:cxn modelId="{30D45B3D-1B2E-4E8C-9D44-61890C117DBD}" type="presOf" srcId="{35971954-B73D-4E1B-B5C5-A304523383DC}" destId="{1CB93D68-5C12-44D4-8AA1-9DDA0C6D1AC1}" srcOrd="1" destOrd="0" presId="urn:microsoft.com/office/officeart/2005/8/layout/bProcess3"/>
    <dgm:cxn modelId="{538B4668-072C-4A2E-9A63-139E8B6E9A04}" type="presOf" srcId="{B98D0E15-C461-44AB-A0AA-2D76B3207E5A}" destId="{4D32CA33-6AFD-4003-86E9-D6ED5EE75631}" srcOrd="0" destOrd="0" presId="urn:microsoft.com/office/officeart/2005/8/layout/bProcess3"/>
    <dgm:cxn modelId="{AF1BC86A-5802-4187-B64E-91DABCD6EAEF}" srcId="{9B966E10-07C3-4763-B0BD-B4B569DBA37F}" destId="{63F88AFE-2564-4054-B41A-8108CEF2DABD}" srcOrd="1" destOrd="0" parTransId="{3EACC913-15E7-49E0-A12A-732E202DA9EF}" sibTransId="{35971954-B73D-4E1B-B5C5-A304523383DC}"/>
    <dgm:cxn modelId="{9304D84E-FBF2-43F2-BE7C-5EC2696A1EE9}" type="presOf" srcId="{9104C228-EC2B-44A4-8C55-361E253EB152}" destId="{9E230E7F-254F-4E9D-82FC-8CBC7750822D}" srcOrd="0" destOrd="0" presId="urn:microsoft.com/office/officeart/2005/8/layout/bProcess3"/>
    <dgm:cxn modelId="{44EFA997-CA49-4F1B-8B5A-E74A1D4A7EAD}" type="presOf" srcId="{B98D0E15-C461-44AB-A0AA-2D76B3207E5A}" destId="{9D614F22-BF32-48F8-A3F8-B2ACC1769A4E}" srcOrd="1" destOrd="0" presId="urn:microsoft.com/office/officeart/2005/8/layout/bProcess3"/>
    <dgm:cxn modelId="{994E01A2-E0FC-4796-AA2C-8B5E866FDC4C}" type="presOf" srcId="{F3C52910-011B-44C8-931D-8F664E82AF5A}" destId="{511544ED-FF3E-4AF2-BAE6-9619FEE4CE03}" srcOrd="0" destOrd="0" presId="urn:microsoft.com/office/officeart/2005/8/layout/bProcess3"/>
    <dgm:cxn modelId="{1EAFDEBB-F16C-498F-BF7F-CBF94C2A5D45}" type="presOf" srcId="{31419DA4-E1C9-4068-9848-A4A2E76BB607}" destId="{6F9B932E-2277-40F5-87FE-57A9A3D7A735}" srcOrd="0" destOrd="0" presId="urn:microsoft.com/office/officeart/2005/8/layout/bProcess3"/>
    <dgm:cxn modelId="{E515FBBF-3BA6-49C2-B8EE-73C0DA55E6B5}" type="presOf" srcId="{61EE5CCA-3890-415F-95EA-A102F9D51EF1}" destId="{DAE32710-4AFF-4C49-A208-06FA92D594BE}" srcOrd="0" destOrd="0" presId="urn:microsoft.com/office/officeart/2005/8/layout/bProcess3"/>
    <dgm:cxn modelId="{BFC063C1-1F69-478C-B1CB-BC41A5970B25}" type="presOf" srcId="{9B966E10-07C3-4763-B0BD-B4B569DBA37F}" destId="{879E7325-0684-4E6F-9A57-970BC40B84E7}" srcOrd="0" destOrd="0" presId="urn:microsoft.com/office/officeart/2005/8/layout/bProcess3"/>
    <dgm:cxn modelId="{DF39DFD8-0E8B-42DC-B01E-F07EDDF24522}" type="presOf" srcId="{63F88AFE-2564-4054-B41A-8108CEF2DABD}" destId="{BFB734A9-59E6-46B4-9336-BE2573E22ED1}" srcOrd="0" destOrd="0" presId="urn:microsoft.com/office/officeart/2005/8/layout/bProcess3"/>
    <dgm:cxn modelId="{42F6F2EE-2C5D-4E83-9164-5118973BFFE3}" type="presOf" srcId="{35971954-B73D-4E1B-B5C5-A304523383DC}" destId="{B21FC8B0-1AA4-4D6C-8DF1-A31CA1A1D677}" srcOrd="0" destOrd="0" presId="urn:microsoft.com/office/officeart/2005/8/layout/bProcess3"/>
    <dgm:cxn modelId="{1C7CF0A0-9135-4863-BEBC-5CE292F783F1}" type="presParOf" srcId="{879E7325-0684-4E6F-9A57-970BC40B84E7}" destId="{9E230E7F-254F-4E9D-82FC-8CBC7750822D}" srcOrd="0" destOrd="0" presId="urn:microsoft.com/office/officeart/2005/8/layout/bProcess3"/>
    <dgm:cxn modelId="{5187666C-A3E2-46F3-A34C-0F29BA6564F3}" type="presParOf" srcId="{879E7325-0684-4E6F-9A57-970BC40B84E7}" destId="{4D32CA33-6AFD-4003-86E9-D6ED5EE75631}" srcOrd="1" destOrd="0" presId="urn:microsoft.com/office/officeart/2005/8/layout/bProcess3"/>
    <dgm:cxn modelId="{E3990351-2E34-4A23-90EF-B29171BA85F8}" type="presParOf" srcId="{4D32CA33-6AFD-4003-86E9-D6ED5EE75631}" destId="{9D614F22-BF32-48F8-A3F8-B2ACC1769A4E}" srcOrd="0" destOrd="0" presId="urn:microsoft.com/office/officeart/2005/8/layout/bProcess3"/>
    <dgm:cxn modelId="{64A8CA51-0850-4CF2-B66F-B54F803B89E2}" type="presParOf" srcId="{879E7325-0684-4E6F-9A57-970BC40B84E7}" destId="{BFB734A9-59E6-46B4-9336-BE2573E22ED1}" srcOrd="2" destOrd="0" presId="urn:microsoft.com/office/officeart/2005/8/layout/bProcess3"/>
    <dgm:cxn modelId="{44117C46-6BBD-4230-B51D-B7415037AF62}" type="presParOf" srcId="{879E7325-0684-4E6F-9A57-970BC40B84E7}" destId="{B21FC8B0-1AA4-4D6C-8DF1-A31CA1A1D677}" srcOrd="3" destOrd="0" presId="urn:microsoft.com/office/officeart/2005/8/layout/bProcess3"/>
    <dgm:cxn modelId="{BCACF457-985D-4AB8-AF95-FC025EBF3AA1}" type="presParOf" srcId="{B21FC8B0-1AA4-4D6C-8DF1-A31CA1A1D677}" destId="{1CB93D68-5C12-44D4-8AA1-9DDA0C6D1AC1}" srcOrd="0" destOrd="0" presId="urn:microsoft.com/office/officeart/2005/8/layout/bProcess3"/>
    <dgm:cxn modelId="{EABFAAC0-DF6D-4700-BF63-5C6DD3C20075}" type="presParOf" srcId="{879E7325-0684-4E6F-9A57-970BC40B84E7}" destId="{6F9B932E-2277-40F5-87FE-57A9A3D7A735}" srcOrd="4" destOrd="0" presId="urn:microsoft.com/office/officeart/2005/8/layout/bProcess3"/>
    <dgm:cxn modelId="{B6252899-ECBE-455B-83B3-1EA67F91A7C7}" type="presParOf" srcId="{879E7325-0684-4E6F-9A57-970BC40B84E7}" destId="{DAE32710-4AFF-4C49-A208-06FA92D594BE}" srcOrd="5" destOrd="0" presId="urn:microsoft.com/office/officeart/2005/8/layout/bProcess3"/>
    <dgm:cxn modelId="{A31F4419-DF77-4364-AD67-750453C89F1F}" type="presParOf" srcId="{DAE32710-4AFF-4C49-A208-06FA92D594BE}" destId="{9D15F886-B188-4412-B2E6-E3594CE098EC}" srcOrd="0" destOrd="0" presId="urn:microsoft.com/office/officeart/2005/8/layout/bProcess3"/>
    <dgm:cxn modelId="{21637367-2491-4FDD-BD6E-ED022EFE343A}" type="presParOf" srcId="{879E7325-0684-4E6F-9A57-970BC40B84E7}" destId="{511544ED-FF3E-4AF2-BAE6-9619FEE4CE03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B966E10-07C3-4763-B0BD-B4B569DBA37F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</dgm:pt>
    <dgm:pt modelId="{9104C228-EC2B-44A4-8C55-361E253EB152}">
      <dgm:prSet phldrT="[Text]"/>
      <dgm:spPr/>
      <dgm:t>
        <a:bodyPr/>
        <a:lstStyle/>
        <a:p>
          <a:r>
            <a:rPr lang="en-US" dirty="0"/>
            <a:t>Automate routine operations to ease staffing crisis</a:t>
          </a:r>
        </a:p>
      </dgm:t>
    </dgm:pt>
    <dgm:pt modelId="{7A076F51-6D71-4FA8-A3B7-B34AD19B5F97}" type="parTrans" cxnId="{8FFF8E28-1BC3-4F59-9E28-0B8235CB93F5}">
      <dgm:prSet/>
      <dgm:spPr/>
      <dgm:t>
        <a:bodyPr/>
        <a:lstStyle/>
        <a:p>
          <a:endParaRPr lang="en-US"/>
        </a:p>
      </dgm:t>
    </dgm:pt>
    <dgm:pt modelId="{B98D0E15-C461-44AB-A0AA-2D76B3207E5A}" type="sibTrans" cxnId="{8FFF8E28-1BC3-4F59-9E28-0B8235CB93F5}">
      <dgm:prSet/>
      <dgm:spPr/>
      <dgm:t>
        <a:bodyPr/>
        <a:lstStyle/>
        <a:p>
          <a:endParaRPr lang="en-US"/>
        </a:p>
      </dgm:t>
    </dgm:pt>
    <dgm:pt modelId="{1C5D8A6B-31A3-487D-9FE0-8E571404DCD8}">
      <dgm:prSet phldrT="[Text]"/>
      <dgm:spPr/>
      <dgm:t>
        <a:bodyPr/>
        <a:lstStyle/>
        <a:p>
          <a:r>
            <a:rPr lang="en-US" dirty="0"/>
            <a:t>Multi-skill staff for both workspace &amp; leisure services</a:t>
          </a:r>
        </a:p>
      </dgm:t>
    </dgm:pt>
    <dgm:pt modelId="{18C26157-C181-4CF7-A0F0-BB9078338A73}" type="parTrans" cxnId="{CA493A77-089D-4037-BFBB-8DEBCA8E68D0}">
      <dgm:prSet/>
      <dgm:spPr/>
      <dgm:t>
        <a:bodyPr/>
        <a:lstStyle/>
        <a:p>
          <a:endParaRPr lang="en-US"/>
        </a:p>
      </dgm:t>
    </dgm:pt>
    <dgm:pt modelId="{3388D72D-B81D-4FCC-AE54-5637C283F1DB}" type="sibTrans" cxnId="{CA493A77-089D-4037-BFBB-8DEBCA8E68D0}">
      <dgm:prSet/>
      <dgm:spPr/>
      <dgm:t>
        <a:bodyPr/>
        <a:lstStyle/>
        <a:p>
          <a:endParaRPr lang="en-US"/>
        </a:p>
      </dgm:t>
    </dgm:pt>
    <dgm:pt modelId="{932D82EF-5113-4504-9EAD-5EA929839DCB}">
      <dgm:prSet phldrT="[Text]"/>
      <dgm:spPr/>
      <dgm:t>
        <a:bodyPr/>
        <a:lstStyle/>
        <a:p>
          <a:r>
            <a:rPr lang="en-US" dirty="0"/>
            <a:t>Invest in AI </a:t>
          </a:r>
          <a:r>
            <a:rPr lang="en-US" dirty="0" err="1"/>
            <a:t>personalisation</a:t>
          </a:r>
          <a:r>
            <a:rPr lang="en-US" dirty="0"/>
            <a:t> &amp; dynamic pricing</a:t>
          </a:r>
        </a:p>
      </dgm:t>
    </dgm:pt>
    <dgm:pt modelId="{1468F00E-7AE1-4BA1-9DE4-36C54130D0F3}" type="parTrans" cxnId="{B9615C93-F90C-40D1-8AF4-F2CD7DDA16A3}">
      <dgm:prSet/>
      <dgm:spPr/>
      <dgm:t>
        <a:bodyPr/>
        <a:lstStyle/>
        <a:p>
          <a:endParaRPr lang="en-US"/>
        </a:p>
      </dgm:t>
    </dgm:pt>
    <dgm:pt modelId="{FCDD361E-CF83-43CE-B70A-D962EA3707AF}" type="sibTrans" cxnId="{B9615C93-F90C-40D1-8AF4-F2CD7DDA16A3}">
      <dgm:prSet/>
      <dgm:spPr/>
      <dgm:t>
        <a:bodyPr/>
        <a:lstStyle/>
        <a:p>
          <a:endParaRPr lang="en-US"/>
        </a:p>
      </dgm:t>
    </dgm:pt>
    <dgm:pt modelId="{9A84F66F-FC3C-436D-AC1D-7B4250919598}">
      <dgm:prSet phldrT="[Text]"/>
      <dgm:spPr/>
      <dgm:t>
        <a:bodyPr/>
        <a:lstStyle/>
        <a:p>
          <a:r>
            <a:rPr lang="en-US" dirty="0"/>
            <a:t>Form strategic alliances &amp; apply for Innovate UK funding</a:t>
          </a:r>
        </a:p>
      </dgm:t>
    </dgm:pt>
    <dgm:pt modelId="{0AD65A8C-C6B6-4D15-9C79-A4AA10627AA0}" type="parTrans" cxnId="{3023A794-EF9D-4757-B4CF-45ADAD659AE6}">
      <dgm:prSet/>
      <dgm:spPr/>
      <dgm:t>
        <a:bodyPr/>
        <a:lstStyle/>
        <a:p>
          <a:endParaRPr lang="en-US"/>
        </a:p>
      </dgm:t>
    </dgm:pt>
    <dgm:pt modelId="{86FC71F0-F54F-4E85-B1F8-1D461E789C73}" type="sibTrans" cxnId="{3023A794-EF9D-4757-B4CF-45ADAD659AE6}">
      <dgm:prSet/>
      <dgm:spPr/>
      <dgm:t>
        <a:bodyPr/>
        <a:lstStyle/>
        <a:p>
          <a:endParaRPr lang="en-US"/>
        </a:p>
      </dgm:t>
    </dgm:pt>
    <dgm:pt modelId="{4372B7ED-282B-4F79-92E8-C1DB7B3C0EE2}">
      <dgm:prSet phldrT="[Text]"/>
      <dgm:spPr/>
      <dgm:t>
        <a:bodyPr/>
        <a:lstStyle/>
        <a:p>
          <a:r>
            <a:rPr lang="en-US"/>
            <a:t>Implement </a:t>
          </a:r>
          <a:r>
            <a:rPr lang="en-US" dirty="0"/>
            <a:t>price segmentation (premium </a:t>
          </a:r>
          <a:r>
            <a:rPr lang="en-US" dirty="0" err="1"/>
            <a:t>bleisure</a:t>
          </a:r>
          <a:r>
            <a:rPr lang="en-US" dirty="0"/>
            <a:t> vs competitive leisure packages)</a:t>
          </a:r>
        </a:p>
      </dgm:t>
    </dgm:pt>
    <dgm:pt modelId="{E1068F0D-6727-482D-899F-4447BCC76C27}" type="parTrans" cxnId="{F36C19B9-ED3A-404B-8285-9604ECB25C45}">
      <dgm:prSet/>
      <dgm:spPr/>
      <dgm:t>
        <a:bodyPr/>
        <a:lstStyle/>
        <a:p>
          <a:endParaRPr lang="en-US"/>
        </a:p>
      </dgm:t>
    </dgm:pt>
    <dgm:pt modelId="{5837EB65-3386-42E2-93F1-9E35D9A5FB0B}" type="sibTrans" cxnId="{F36C19B9-ED3A-404B-8285-9604ECB25C45}">
      <dgm:prSet/>
      <dgm:spPr/>
      <dgm:t>
        <a:bodyPr/>
        <a:lstStyle/>
        <a:p>
          <a:endParaRPr lang="en-US"/>
        </a:p>
      </dgm:t>
    </dgm:pt>
    <dgm:pt modelId="{322652A6-66B4-4E22-AE13-5FCDE3E5DAA5}" type="pres">
      <dgm:prSet presAssocID="{9B966E10-07C3-4763-B0BD-B4B569DBA37F}" presName="Name0" presStyleCnt="0">
        <dgm:presLayoutVars>
          <dgm:dir/>
          <dgm:animLvl val="lvl"/>
          <dgm:resizeHandles val="exact"/>
        </dgm:presLayoutVars>
      </dgm:prSet>
      <dgm:spPr/>
    </dgm:pt>
    <dgm:pt modelId="{47716B27-CB4B-401A-9BB4-A09FCFF66F9F}" type="pres">
      <dgm:prSet presAssocID="{4372B7ED-282B-4F79-92E8-C1DB7B3C0EE2}" presName="boxAndChildren" presStyleCnt="0"/>
      <dgm:spPr/>
    </dgm:pt>
    <dgm:pt modelId="{5F547775-4F0D-4311-B329-644B6B0F2FF6}" type="pres">
      <dgm:prSet presAssocID="{4372B7ED-282B-4F79-92E8-C1DB7B3C0EE2}" presName="parentTextBox" presStyleLbl="node1" presStyleIdx="0" presStyleCnt="5"/>
      <dgm:spPr/>
    </dgm:pt>
    <dgm:pt modelId="{BE5ACDD8-A850-40A2-90D4-35F2E3A5FB6C}" type="pres">
      <dgm:prSet presAssocID="{86FC71F0-F54F-4E85-B1F8-1D461E789C73}" presName="sp" presStyleCnt="0"/>
      <dgm:spPr/>
    </dgm:pt>
    <dgm:pt modelId="{B4700F7B-528C-4761-A045-49630984AF02}" type="pres">
      <dgm:prSet presAssocID="{9A84F66F-FC3C-436D-AC1D-7B4250919598}" presName="arrowAndChildren" presStyleCnt="0"/>
      <dgm:spPr/>
    </dgm:pt>
    <dgm:pt modelId="{F22D73D7-6DB4-4D20-8361-34412AA7157D}" type="pres">
      <dgm:prSet presAssocID="{9A84F66F-FC3C-436D-AC1D-7B4250919598}" presName="parentTextArrow" presStyleLbl="node1" presStyleIdx="1" presStyleCnt="5"/>
      <dgm:spPr/>
    </dgm:pt>
    <dgm:pt modelId="{46976D1C-5F2B-4067-820F-5E1B531FDAC6}" type="pres">
      <dgm:prSet presAssocID="{FCDD361E-CF83-43CE-B70A-D962EA3707AF}" presName="sp" presStyleCnt="0"/>
      <dgm:spPr/>
    </dgm:pt>
    <dgm:pt modelId="{7B326C3A-CD02-4C25-92BB-4000AA299968}" type="pres">
      <dgm:prSet presAssocID="{932D82EF-5113-4504-9EAD-5EA929839DCB}" presName="arrowAndChildren" presStyleCnt="0"/>
      <dgm:spPr/>
    </dgm:pt>
    <dgm:pt modelId="{19A5F511-46EE-441E-B853-80863C921148}" type="pres">
      <dgm:prSet presAssocID="{932D82EF-5113-4504-9EAD-5EA929839DCB}" presName="parentTextArrow" presStyleLbl="node1" presStyleIdx="2" presStyleCnt="5"/>
      <dgm:spPr/>
    </dgm:pt>
    <dgm:pt modelId="{C4B9A927-A17D-459D-873B-9755A0C8F11C}" type="pres">
      <dgm:prSet presAssocID="{3388D72D-B81D-4FCC-AE54-5637C283F1DB}" presName="sp" presStyleCnt="0"/>
      <dgm:spPr/>
    </dgm:pt>
    <dgm:pt modelId="{A12CE338-25E2-4D7D-B614-C3DAF26FB8D4}" type="pres">
      <dgm:prSet presAssocID="{1C5D8A6B-31A3-487D-9FE0-8E571404DCD8}" presName="arrowAndChildren" presStyleCnt="0"/>
      <dgm:spPr/>
    </dgm:pt>
    <dgm:pt modelId="{49DA4242-10A0-4C74-8DC7-C8AD56444C2B}" type="pres">
      <dgm:prSet presAssocID="{1C5D8A6B-31A3-487D-9FE0-8E571404DCD8}" presName="parentTextArrow" presStyleLbl="node1" presStyleIdx="3" presStyleCnt="5"/>
      <dgm:spPr/>
    </dgm:pt>
    <dgm:pt modelId="{D13E23D6-9E3C-4CC9-975A-30C0C27D52FD}" type="pres">
      <dgm:prSet presAssocID="{B98D0E15-C461-44AB-A0AA-2D76B3207E5A}" presName="sp" presStyleCnt="0"/>
      <dgm:spPr/>
    </dgm:pt>
    <dgm:pt modelId="{93B40A80-F586-4881-B1C4-B9A8FD8A9C7F}" type="pres">
      <dgm:prSet presAssocID="{9104C228-EC2B-44A4-8C55-361E253EB152}" presName="arrowAndChildren" presStyleCnt="0"/>
      <dgm:spPr/>
    </dgm:pt>
    <dgm:pt modelId="{B7B82B0A-2B93-4547-A35C-AE033BABB31B}" type="pres">
      <dgm:prSet presAssocID="{9104C228-EC2B-44A4-8C55-361E253EB152}" presName="parentTextArrow" presStyleLbl="node1" presStyleIdx="4" presStyleCnt="5"/>
      <dgm:spPr/>
    </dgm:pt>
  </dgm:ptLst>
  <dgm:cxnLst>
    <dgm:cxn modelId="{C5F8E816-9D71-4F5B-836E-5B47CCFF820B}" type="presOf" srcId="{9A84F66F-FC3C-436D-AC1D-7B4250919598}" destId="{F22D73D7-6DB4-4D20-8361-34412AA7157D}" srcOrd="0" destOrd="0" presId="urn:microsoft.com/office/officeart/2005/8/layout/process4"/>
    <dgm:cxn modelId="{8FFF8E28-1BC3-4F59-9E28-0B8235CB93F5}" srcId="{9B966E10-07C3-4763-B0BD-B4B569DBA37F}" destId="{9104C228-EC2B-44A4-8C55-361E253EB152}" srcOrd="0" destOrd="0" parTransId="{7A076F51-6D71-4FA8-A3B7-B34AD19B5F97}" sibTransId="{B98D0E15-C461-44AB-A0AA-2D76B3207E5A}"/>
    <dgm:cxn modelId="{A1386A29-A15A-4025-9CAD-C329450BC899}" type="presOf" srcId="{4372B7ED-282B-4F79-92E8-C1DB7B3C0EE2}" destId="{5F547775-4F0D-4311-B329-644B6B0F2FF6}" srcOrd="0" destOrd="0" presId="urn:microsoft.com/office/officeart/2005/8/layout/process4"/>
    <dgm:cxn modelId="{9C9F683C-6C8F-4999-AB2A-7C0D276F5062}" type="presOf" srcId="{1C5D8A6B-31A3-487D-9FE0-8E571404DCD8}" destId="{49DA4242-10A0-4C74-8DC7-C8AD56444C2B}" srcOrd="0" destOrd="0" presId="urn:microsoft.com/office/officeart/2005/8/layout/process4"/>
    <dgm:cxn modelId="{1F93033E-F4A2-4F0A-A449-C0855A054594}" type="presOf" srcId="{932D82EF-5113-4504-9EAD-5EA929839DCB}" destId="{19A5F511-46EE-441E-B853-80863C921148}" srcOrd="0" destOrd="0" presId="urn:microsoft.com/office/officeart/2005/8/layout/process4"/>
    <dgm:cxn modelId="{2FC15B4A-B304-45C8-B9D3-AA149F2E526E}" type="presOf" srcId="{9104C228-EC2B-44A4-8C55-361E253EB152}" destId="{B7B82B0A-2B93-4547-A35C-AE033BABB31B}" srcOrd="0" destOrd="0" presId="urn:microsoft.com/office/officeart/2005/8/layout/process4"/>
    <dgm:cxn modelId="{CA493A77-089D-4037-BFBB-8DEBCA8E68D0}" srcId="{9B966E10-07C3-4763-B0BD-B4B569DBA37F}" destId="{1C5D8A6B-31A3-487D-9FE0-8E571404DCD8}" srcOrd="1" destOrd="0" parTransId="{18C26157-C181-4CF7-A0F0-BB9078338A73}" sibTransId="{3388D72D-B81D-4FCC-AE54-5637C283F1DB}"/>
    <dgm:cxn modelId="{B9615C93-F90C-40D1-8AF4-F2CD7DDA16A3}" srcId="{9B966E10-07C3-4763-B0BD-B4B569DBA37F}" destId="{932D82EF-5113-4504-9EAD-5EA929839DCB}" srcOrd="2" destOrd="0" parTransId="{1468F00E-7AE1-4BA1-9DE4-36C54130D0F3}" sibTransId="{FCDD361E-CF83-43CE-B70A-D962EA3707AF}"/>
    <dgm:cxn modelId="{3023A794-EF9D-4757-B4CF-45ADAD659AE6}" srcId="{9B966E10-07C3-4763-B0BD-B4B569DBA37F}" destId="{9A84F66F-FC3C-436D-AC1D-7B4250919598}" srcOrd="3" destOrd="0" parTransId="{0AD65A8C-C6B6-4D15-9C79-A4AA10627AA0}" sibTransId="{86FC71F0-F54F-4E85-B1F8-1D461E789C73}"/>
    <dgm:cxn modelId="{F36C19B9-ED3A-404B-8285-9604ECB25C45}" srcId="{9B966E10-07C3-4763-B0BD-B4B569DBA37F}" destId="{4372B7ED-282B-4F79-92E8-C1DB7B3C0EE2}" srcOrd="4" destOrd="0" parTransId="{E1068F0D-6727-482D-899F-4447BCC76C27}" sibTransId="{5837EB65-3386-42E2-93F1-9E35D9A5FB0B}"/>
    <dgm:cxn modelId="{4AA8BAF1-3A9C-4A11-8566-1C4FA734996F}" type="presOf" srcId="{9B966E10-07C3-4763-B0BD-B4B569DBA37F}" destId="{322652A6-66B4-4E22-AE13-5FCDE3E5DAA5}" srcOrd="0" destOrd="0" presId="urn:microsoft.com/office/officeart/2005/8/layout/process4"/>
    <dgm:cxn modelId="{E1C21CA2-F981-4AA0-9769-7A220EF6121A}" type="presParOf" srcId="{322652A6-66B4-4E22-AE13-5FCDE3E5DAA5}" destId="{47716B27-CB4B-401A-9BB4-A09FCFF66F9F}" srcOrd="0" destOrd="0" presId="urn:microsoft.com/office/officeart/2005/8/layout/process4"/>
    <dgm:cxn modelId="{A8852763-9E69-4440-910F-2E36E132F57D}" type="presParOf" srcId="{47716B27-CB4B-401A-9BB4-A09FCFF66F9F}" destId="{5F547775-4F0D-4311-B329-644B6B0F2FF6}" srcOrd="0" destOrd="0" presId="urn:microsoft.com/office/officeart/2005/8/layout/process4"/>
    <dgm:cxn modelId="{551DEDD3-03EF-4623-8778-A5CC672801B3}" type="presParOf" srcId="{322652A6-66B4-4E22-AE13-5FCDE3E5DAA5}" destId="{BE5ACDD8-A850-40A2-90D4-35F2E3A5FB6C}" srcOrd="1" destOrd="0" presId="urn:microsoft.com/office/officeart/2005/8/layout/process4"/>
    <dgm:cxn modelId="{E32853A0-A6E3-4F8F-8938-C5AE84E404F5}" type="presParOf" srcId="{322652A6-66B4-4E22-AE13-5FCDE3E5DAA5}" destId="{B4700F7B-528C-4761-A045-49630984AF02}" srcOrd="2" destOrd="0" presId="urn:microsoft.com/office/officeart/2005/8/layout/process4"/>
    <dgm:cxn modelId="{7F1FCB68-9EB2-47FA-AEDE-4FA9CCB4358D}" type="presParOf" srcId="{B4700F7B-528C-4761-A045-49630984AF02}" destId="{F22D73D7-6DB4-4D20-8361-34412AA7157D}" srcOrd="0" destOrd="0" presId="urn:microsoft.com/office/officeart/2005/8/layout/process4"/>
    <dgm:cxn modelId="{A2E1EC92-6D86-43E6-80AF-58472353AD6A}" type="presParOf" srcId="{322652A6-66B4-4E22-AE13-5FCDE3E5DAA5}" destId="{46976D1C-5F2B-4067-820F-5E1B531FDAC6}" srcOrd="3" destOrd="0" presId="urn:microsoft.com/office/officeart/2005/8/layout/process4"/>
    <dgm:cxn modelId="{7A588387-D98D-411D-96DD-846C34FD7B1D}" type="presParOf" srcId="{322652A6-66B4-4E22-AE13-5FCDE3E5DAA5}" destId="{7B326C3A-CD02-4C25-92BB-4000AA299968}" srcOrd="4" destOrd="0" presId="urn:microsoft.com/office/officeart/2005/8/layout/process4"/>
    <dgm:cxn modelId="{F837DAA0-463D-4012-8CE6-1812D804638E}" type="presParOf" srcId="{7B326C3A-CD02-4C25-92BB-4000AA299968}" destId="{19A5F511-46EE-441E-B853-80863C921148}" srcOrd="0" destOrd="0" presId="urn:microsoft.com/office/officeart/2005/8/layout/process4"/>
    <dgm:cxn modelId="{FE1116B0-CDB8-4C4C-A6EE-52A356392785}" type="presParOf" srcId="{322652A6-66B4-4E22-AE13-5FCDE3E5DAA5}" destId="{C4B9A927-A17D-459D-873B-9755A0C8F11C}" srcOrd="5" destOrd="0" presId="urn:microsoft.com/office/officeart/2005/8/layout/process4"/>
    <dgm:cxn modelId="{41E9304E-584D-4DF1-B8FC-D8007BB05B4E}" type="presParOf" srcId="{322652A6-66B4-4E22-AE13-5FCDE3E5DAA5}" destId="{A12CE338-25E2-4D7D-B614-C3DAF26FB8D4}" srcOrd="6" destOrd="0" presId="urn:microsoft.com/office/officeart/2005/8/layout/process4"/>
    <dgm:cxn modelId="{5141E5FE-2D06-49CD-935A-389F17E4BC2A}" type="presParOf" srcId="{A12CE338-25E2-4D7D-B614-C3DAF26FB8D4}" destId="{49DA4242-10A0-4C74-8DC7-C8AD56444C2B}" srcOrd="0" destOrd="0" presId="urn:microsoft.com/office/officeart/2005/8/layout/process4"/>
    <dgm:cxn modelId="{97DABF66-E19B-4F4F-A349-776FE35BC38B}" type="presParOf" srcId="{322652A6-66B4-4E22-AE13-5FCDE3E5DAA5}" destId="{D13E23D6-9E3C-4CC9-975A-30C0C27D52FD}" srcOrd="7" destOrd="0" presId="urn:microsoft.com/office/officeart/2005/8/layout/process4"/>
    <dgm:cxn modelId="{D42ECB8C-3F5B-4C08-9A2A-C1637EAE7C9E}" type="presParOf" srcId="{322652A6-66B4-4E22-AE13-5FCDE3E5DAA5}" destId="{93B40A80-F586-4881-B1C4-B9A8FD8A9C7F}" srcOrd="8" destOrd="0" presId="urn:microsoft.com/office/officeart/2005/8/layout/process4"/>
    <dgm:cxn modelId="{31A2362D-F0D6-4A2A-814D-2A0E02C64FBC}" type="presParOf" srcId="{93B40A80-F586-4881-B1C4-B9A8FD8A9C7F}" destId="{B7B82B0A-2B93-4547-A35C-AE033BABB31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3734F1-B3BE-4471-AF47-CBC9CCAFB08C}">
      <dsp:nvSpPr>
        <dsp:cNvPr id="0" name=""/>
        <dsp:cNvSpPr/>
      </dsp:nvSpPr>
      <dsp:spPr>
        <a:xfrm>
          <a:off x="1038631" y="1795"/>
          <a:ext cx="4050000" cy="7848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Air traffic less than 2 percent of the usual norm. Business travelling by a decrease of 89 percent (</a:t>
          </a:r>
          <a:r>
            <a:rPr lang="en-US" sz="1700" kern="1200" dirty="0" err="1"/>
            <a:t>Melas</a:t>
          </a:r>
          <a:r>
            <a:rPr lang="en-US" sz="1700" kern="1200" dirty="0"/>
            <a:t> &amp; </a:t>
          </a:r>
          <a:r>
            <a:rPr lang="en-US" sz="1700" kern="1200" dirty="0" err="1"/>
            <a:t>Melasova</a:t>
          </a:r>
          <a:r>
            <a:rPr lang="en-US" sz="1700" kern="1200" dirty="0"/>
            <a:t>, 2020).</a:t>
          </a:r>
        </a:p>
      </dsp:txBody>
      <dsp:txXfrm>
        <a:off x="1038631" y="1795"/>
        <a:ext cx="4050000" cy="784856"/>
      </dsp:txXfrm>
    </dsp:sp>
    <dsp:sp modelId="{F8E94030-5665-4FBE-A5F6-A2F29E507B92}">
      <dsp:nvSpPr>
        <dsp:cNvPr id="0" name=""/>
        <dsp:cNvSpPr/>
      </dsp:nvSpPr>
      <dsp:spPr>
        <a:xfrm>
          <a:off x="1646131" y="825894"/>
          <a:ext cx="2835000" cy="7848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UK: 83.8 percent tourism companies closed due to the lockdowns (Robert, 2021).</a:t>
          </a:r>
        </a:p>
      </dsp:txBody>
      <dsp:txXfrm>
        <a:off x="1646131" y="825894"/>
        <a:ext cx="2835000" cy="784856"/>
      </dsp:txXfrm>
    </dsp:sp>
    <dsp:sp modelId="{F4BA12C2-14DE-4DAF-847B-9D9E6946B2EF}">
      <dsp:nvSpPr>
        <dsp:cNvPr id="0" name=""/>
        <dsp:cNvSpPr/>
      </dsp:nvSpPr>
      <dsp:spPr>
        <a:xfrm>
          <a:off x="1646131" y="1649992"/>
          <a:ext cx="2835000" cy="7848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recycled spaces into co-working spaces, day-sharing (Prentice et al., 2023).</a:t>
          </a:r>
        </a:p>
      </dsp:txBody>
      <dsp:txXfrm>
        <a:off x="1646131" y="1649992"/>
        <a:ext cx="2835000" cy="784856"/>
      </dsp:txXfrm>
    </dsp:sp>
    <dsp:sp modelId="{598194D4-FCB6-4E11-A592-ED293FBC875D}">
      <dsp:nvSpPr>
        <dsp:cNvPr id="0" name=""/>
        <dsp:cNvSpPr/>
      </dsp:nvSpPr>
      <dsp:spPr>
        <a:xfrm>
          <a:off x="1758631" y="2474091"/>
          <a:ext cx="2610000" cy="7848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Strength through diversification of revenues and Web </a:t>
          </a:r>
          <a:r>
            <a:rPr lang="en-US" sz="1700" kern="1200" dirty="0" err="1"/>
            <a:t>Personalisation</a:t>
          </a:r>
          <a:r>
            <a:rPr lang="en-US" sz="1700" kern="1200" dirty="0"/>
            <a:t>.</a:t>
          </a:r>
        </a:p>
      </dsp:txBody>
      <dsp:txXfrm>
        <a:off x="1758631" y="2474091"/>
        <a:ext cx="2610000" cy="784856"/>
      </dsp:txXfrm>
    </dsp:sp>
    <dsp:sp modelId="{4EBA4708-7F6A-4D92-8477-0A6E4D3CDA4E}">
      <dsp:nvSpPr>
        <dsp:cNvPr id="0" name=""/>
        <dsp:cNvSpPr/>
      </dsp:nvSpPr>
      <dsp:spPr>
        <a:xfrm>
          <a:off x="543631" y="3298190"/>
          <a:ext cx="5040000" cy="7848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Bottom: 15% lower urban footfall than before the pandemic; economy highly depends on the government is not sustainable (Enoch et al., 2021).</a:t>
          </a:r>
        </a:p>
      </dsp:txBody>
      <dsp:txXfrm>
        <a:off x="543631" y="3298190"/>
        <a:ext cx="5040000" cy="7848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9C7986-C368-441C-8CF5-D83BF129C018}">
      <dsp:nvSpPr>
        <dsp:cNvPr id="0" name=""/>
        <dsp:cNvSpPr/>
      </dsp:nvSpPr>
      <dsp:spPr>
        <a:xfrm>
          <a:off x="0" y="652101"/>
          <a:ext cx="6081459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International businesses are spending about half the amount they spent before the pandemic. They aim at efficiency (</a:t>
          </a:r>
          <a:r>
            <a:rPr lang="en-US" sz="1500" kern="1200" dirty="0" err="1"/>
            <a:t>Dube</a:t>
          </a:r>
          <a:r>
            <a:rPr lang="en-US" sz="1500" kern="1200" dirty="0"/>
            <a:t> et al., 2023).</a:t>
          </a:r>
        </a:p>
      </dsp:txBody>
      <dsp:txXfrm>
        <a:off x="28272" y="680373"/>
        <a:ext cx="6024915" cy="522605"/>
      </dsp:txXfrm>
    </dsp:sp>
    <dsp:sp modelId="{EBCA6D6B-5802-4637-AF10-F386D1004197}">
      <dsp:nvSpPr>
        <dsp:cNvPr id="0" name=""/>
        <dsp:cNvSpPr/>
      </dsp:nvSpPr>
      <dsp:spPr>
        <a:xfrm>
          <a:off x="0" y="1274451"/>
          <a:ext cx="6081459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UK Tourism Recovery Plan: VAT reliefs, grants towards recovery at 2019 levels by 2023.</a:t>
          </a:r>
        </a:p>
      </dsp:txBody>
      <dsp:txXfrm>
        <a:off x="28272" y="1302723"/>
        <a:ext cx="6024915" cy="522605"/>
      </dsp:txXfrm>
    </dsp:sp>
    <dsp:sp modelId="{29AB49AD-B3B0-4870-A44E-4AF4CDB9D9FD}">
      <dsp:nvSpPr>
        <dsp:cNvPr id="0" name=""/>
        <dsp:cNvSpPr/>
      </dsp:nvSpPr>
      <dsp:spPr>
        <a:xfrm>
          <a:off x="0" y="1896802"/>
          <a:ext cx="6081459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Chains, such as Hilton/Accor, Lobby to reduce commuting by a third in certain markets (Prentice et al., 2023).</a:t>
          </a:r>
        </a:p>
      </dsp:txBody>
      <dsp:txXfrm>
        <a:off x="28272" y="1925074"/>
        <a:ext cx="6024915" cy="522605"/>
      </dsp:txXfrm>
    </dsp:sp>
    <dsp:sp modelId="{C3C55C21-A6FC-47B1-958F-7A56B7B32D8B}">
      <dsp:nvSpPr>
        <dsp:cNvPr id="0" name=""/>
        <dsp:cNvSpPr/>
      </dsp:nvSpPr>
      <dsp:spPr>
        <a:xfrm>
          <a:off x="0" y="2519152"/>
          <a:ext cx="6081459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Recreational travel growth 20-25 per cent/year.</a:t>
          </a:r>
        </a:p>
      </dsp:txBody>
      <dsp:txXfrm>
        <a:off x="28272" y="2547424"/>
        <a:ext cx="6024915" cy="522605"/>
      </dsp:txXfrm>
    </dsp:sp>
    <dsp:sp modelId="{FD583B3E-8336-40EB-AFB0-20AA1E4B54EE}">
      <dsp:nvSpPr>
        <dsp:cNvPr id="0" name=""/>
        <dsp:cNvSpPr/>
      </dsp:nvSpPr>
      <dsp:spPr>
        <a:xfrm>
          <a:off x="0" y="3141502"/>
          <a:ext cx="6081459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Issues: Inflation, debt, low performance of co-working outside great cities (Suhanko, 2024).</a:t>
          </a:r>
        </a:p>
      </dsp:txBody>
      <dsp:txXfrm>
        <a:off x="28272" y="3169774"/>
        <a:ext cx="6024915" cy="5226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31D0AE-0E07-4CBA-9451-0D283DBB6C0E}">
      <dsp:nvSpPr>
        <dsp:cNvPr id="0" name=""/>
        <dsp:cNvSpPr/>
      </dsp:nvSpPr>
      <dsp:spPr>
        <a:xfrm>
          <a:off x="544947" y="2112"/>
          <a:ext cx="5400000" cy="13943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760" tIns="111760" rIns="111760" bIns="11176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dirty="0">
              <a:solidFill>
                <a:schemeClr val="bg2"/>
              </a:solidFill>
            </a:rPr>
            <a:t>Long-term decline in </a:t>
          </a:r>
          <a:r>
            <a:rPr lang="en-US" sz="4400" kern="1200">
              <a:solidFill>
                <a:schemeClr val="bg2"/>
              </a:solidFill>
            </a:rPr>
            <a:t>business commuting</a:t>
          </a:r>
          <a:endParaRPr lang="en-US" sz="4400" kern="1200" dirty="0">
            <a:solidFill>
              <a:schemeClr val="bg2"/>
            </a:solidFill>
          </a:endParaRPr>
        </a:p>
      </dsp:txBody>
      <dsp:txXfrm>
        <a:off x="544947" y="2112"/>
        <a:ext cx="5400000" cy="1394313"/>
      </dsp:txXfrm>
    </dsp:sp>
    <dsp:sp modelId="{ECCF2087-CE5C-4089-ABDA-6C532C01DBA2}">
      <dsp:nvSpPr>
        <dsp:cNvPr id="0" name=""/>
        <dsp:cNvSpPr/>
      </dsp:nvSpPr>
      <dsp:spPr>
        <a:xfrm>
          <a:off x="454977" y="1466142"/>
          <a:ext cx="5579941" cy="1394313"/>
        </a:xfrm>
        <a:prstGeom prst="rect">
          <a:avLst/>
        </a:prstGeom>
        <a:solidFill>
          <a:schemeClr val="accent4">
            <a:hueOff val="-10028506"/>
            <a:satOff val="38710"/>
            <a:lumOff val="-36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760" tIns="111760" rIns="111760" bIns="11176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>
              <a:solidFill>
                <a:schemeClr val="bg2"/>
              </a:solidFill>
            </a:rPr>
            <a:t>Strategic </a:t>
          </a:r>
          <a:r>
            <a:rPr lang="en-US" sz="4400" kern="1200" dirty="0">
              <a:solidFill>
                <a:schemeClr val="bg2"/>
              </a:solidFill>
            </a:rPr>
            <a:t>shift to </a:t>
          </a:r>
          <a:r>
            <a:rPr lang="en-US" sz="4400" kern="1200" dirty="0" err="1">
              <a:solidFill>
                <a:schemeClr val="bg2"/>
              </a:solidFill>
            </a:rPr>
            <a:t>bleisure</a:t>
          </a:r>
          <a:r>
            <a:rPr lang="en-US" sz="4400" kern="1200" dirty="0">
              <a:solidFill>
                <a:schemeClr val="bg2"/>
              </a:solidFill>
            </a:rPr>
            <a:t> &amp; co-working</a:t>
          </a:r>
        </a:p>
      </dsp:txBody>
      <dsp:txXfrm>
        <a:off x="454977" y="1466142"/>
        <a:ext cx="5579941" cy="1394313"/>
      </dsp:txXfrm>
    </dsp:sp>
    <dsp:sp modelId="{CE84786D-ABD6-4588-9217-97731C2615ED}">
      <dsp:nvSpPr>
        <dsp:cNvPr id="0" name=""/>
        <dsp:cNvSpPr/>
      </dsp:nvSpPr>
      <dsp:spPr>
        <a:xfrm>
          <a:off x="233732" y="2930171"/>
          <a:ext cx="6022431" cy="1394313"/>
        </a:xfrm>
        <a:prstGeom prst="rect">
          <a:avLst/>
        </a:prstGeom>
        <a:solidFill>
          <a:schemeClr val="accent4">
            <a:hueOff val="-20057012"/>
            <a:satOff val="77419"/>
            <a:lumOff val="-7392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760" tIns="111760" rIns="111760" bIns="11176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dirty="0">
              <a:solidFill>
                <a:schemeClr val="tx2"/>
              </a:solidFill>
            </a:rPr>
            <a:t>Balanced view of opportunities vs threats</a:t>
          </a:r>
        </a:p>
      </dsp:txBody>
      <dsp:txXfrm>
        <a:off x="233732" y="2930171"/>
        <a:ext cx="6022431" cy="13943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EC6C20-4EED-42C2-8E38-7567E3699D23}">
      <dsp:nvSpPr>
        <dsp:cNvPr id="0" name=""/>
        <dsp:cNvSpPr/>
      </dsp:nvSpPr>
      <dsp:spPr>
        <a:xfrm>
          <a:off x="0" y="0"/>
          <a:ext cx="5478899" cy="100446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2">
                  <a:lumMod val="25000"/>
                </a:schemeClr>
              </a:solidFill>
            </a:rPr>
            <a:t>Government promotion of hybrid/remote work</a:t>
          </a:r>
        </a:p>
      </dsp:txBody>
      <dsp:txXfrm>
        <a:off x="29420" y="29420"/>
        <a:ext cx="4310124" cy="945625"/>
      </dsp:txXfrm>
    </dsp:sp>
    <dsp:sp modelId="{535403E1-800C-4AF7-893C-72EFEF4B5235}">
      <dsp:nvSpPr>
        <dsp:cNvPr id="0" name=""/>
        <dsp:cNvSpPr/>
      </dsp:nvSpPr>
      <dsp:spPr>
        <a:xfrm>
          <a:off x="458857" y="1187095"/>
          <a:ext cx="5478899" cy="1004465"/>
        </a:xfrm>
        <a:prstGeom prst="roundRect">
          <a:avLst>
            <a:gd name="adj" fmla="val 10000"/>
          </a:avLst>
        </a:prstGeom>
        <a:solidFill>
          <a:schemeClr val="accent4">
            <a:hueOff val="-6685671"/>
            <a:satOff val="25806"/>
            <a:lumOff val="-2464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2025 </a:t>
          </a:r>
          <a:r>
            <a:rPr lang="en-US" sz="2000" kern="1200" dirty="0"/>
            <a:t>Autumn Budget: ↑ Employer NI + minimum wage → higher staffing costs</a:t>
          </a:r>
        </a:p>
      </dsp:txBody>
      <dsp:txXfrm>
        <a:off x="488277" y="1216515"/>
        <a:ext cx="4308298" cy="945625"/>
      </dsp:txXfrm>
    </dsp:sp>
    <dsp:sp modelId="{1A24913A-D849-462B-AD71-1B3D32E43A0E}">
      <dsp:nvSpPr>
        <dsp:cNvPr id="0" name=""/>
        <dsp:cNvSpPr/>
      </dsp:nvSpPr>
      <dsp:spPr>
        <a:xfrm>
          <a:off x="910866" y="2374191"/>
          <a:ext cx="5478899" cy="1004465"/>
        </a:xfrm>
        <a:prstGeom prst="roundRect">
          <a:avLst>
            <a:gd name="adj" fmla="val 10000"/>
          </a:avLst>
        </a:prstGeom>
        <a:solidFill>
          <a:schemeClr val="accent4">
            <a:hueOff val="-13371342"/>
            <a:satOff val="51613"/>
            <a:lumOff val="-492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Global trade policy uncertainty → corporations cutting non-essential travel</a:t>
          </a:r>
        </a:p>
      </dsp:txBody>
      <dsp:txXfrm>
        <a:off x="940286" y="2403611"/>
        <a:ext cx="4315147" cy="945625"/>
      </dsp:txXfrm>
    </dsp:sp>
    <dsp:sp modelId="{F8E74736-74FE-436E-BE96-C170E872E977}">
      <dsp:nvSpPr>
        <dsp:cNvPr id="0" name=""/>
        <dsp:cNvSpPr/>
      </dsp:nvSpPr>
      <dsp:spPr>
        <a:xfrm>
          <a:off x="1369724" y="3561286"/>
          <a:ext cx="5478899" cy="1004465"/>
        </a:xfrm>
        <a:prstGeom prst="roundRect">
          <a:avLst>
            <a:gd name="adj" fmla="val 10000"/>
          </a:avLst>
        </a:prstGeom>
        <a:solidFill>
          <a:schemeClr val="accent4">
            <a:hueOff val="-20057012"/>
            <a:satOff val="77419"/>
            <a:lumOff val="-7392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UK </a:t>
          </a:r>
          <a:r>
            <a:rPr lang="en-US" sz="2000" kern="1200" dirty="0"/>
            <a:t>hotels face long-term demand forecasting difficulty</a:t>
          </a:r>
        </a:p>
      </dsp:txBody>
      <dsp:txXfrm>
        <a:off x="1399144" y="3590706"/>
        <a:ext cx="4308298" cy="945625"/>
      </dsp:txXfrm>
    </dsp:sp>
    <dsp:sp modelId="{CE4086CD-E5CC-4F70-B56E-2E445AAAE7D4}">
      <dsp:nvSpPr>
        <dsp:cNvPr id="0" name=""/>
        <dsp:cNvSpPr/>
      </dsp:nvSpPr>
      <dsp:spPr>
        <a:xfrm>
          <a:off x="4825996" y="769329"/>
          <a:ext cx="652902" cy="6529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4972899" y="769329"/>
        <a:ext cx="359096" cy="491309"/>
      </dsp:txXfrm>
    </dsp:sp>
    <dsp:sp modelId="{D34E2E9E-FB6E-4A57-9B49-B0F7217FBECB}">
      <dsp:nvSpPr>
        <dsp:cNvPr id="0" name=""/>
        <dsp:cNvSpPr/>
      </dsp:nvSpPr>
      <dsp:spPr>
        <a:xfrm>
          <a:off x="5284854" y="1956424"/>
          <a:ext cx="652902" cy="6529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-10034301"/>
            <a:satOff val="-6908"/>
            <a:lumOff val="-8162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10034301"/>
              <a:satOff val="-6908"/>
              <a:lumOff val="-816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5431757" y="1956424"/>
        <a:ext cx="359096" cy="491309"/>
      </dsp:txXfrm>
    </dsp:sp>
    <dsp:sp modelId="{E9E57BA1-5658-4984-88B7-50F303D1FA21}">
      <dsp:nvSpPr>
        <dsp:cNvPr id="0" name=""/>
        <dsp:cNvSpPr/>
      </dsp:nvSpPr>
      <dsp:spPr>
        <a:xfrm>
          <a:off x="5736863" y="3143520"/>
          <a:ext cx="652902" cy="6529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-20068601"/>
            <a:satOff val="-13816"/>
            <a:lumOff val="-16323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20068601"/>
              <a:satOff val="-13816"/>
              <a:lumOff val="-163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5883766" y="3143520"/>
        <a:ext cx="359096" cy="4913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AD8772-691B-4370-9272-CF88FABB0B50}">
      <dsp:nvSpPr>
        <dsp:cNvPr id="0" name=""/>
        <dsp:cNvSpPr/>
      </dsp:nvSpPr>
      <dsp:spPr>
        <a:xfrm>
          <a:off x="0" y="3777383"/>
          <a:ext cx="5344724" cy="61971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High </a:t>
          </a:r>
          <a:r>
            <a:rPr lang="en-US" sz="1500" kern="1200" dirty="0"/>
            <a:t>capex for conversions constrains cash flow</a:t>
          </a:r>
        </a:p>
      </dsp:txBody>
      <dsp:txXfrm>
        <a:off x="0" y="3777383"/>
        <a:ext cx="5344724" cy="619711"/>
      </dsp:txXfrm>
    </dsp:sp>
    <dsp:sp modelId="{B3A76247-B61A-4F6C-A0DF-C98DF2F50361}">
      <dsp:nvSpPr>
        <dsp:cNvPr id="0" name=""/>
        <dsp:cNvSpPr/>
      </dsp:nvSpPr>
      <dsp:spPr>
        <a:xfrm rot="10800000">
          <a:off x="0" y="2833563"/>
          <a:ext cx="5344724" cy="953115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Co-working/flex </a:t>
          </a:r>
          <a:r>
            <a:rPr lang="en-US" sz="1500" kern="1200" dirty="0"/>
            <a:t>space market +15% in 2025 (42,000 spaces globally)</a:t>
          </a:r>
        </a:p>
      </dsp:txBody>
      <dsp:txXfrm rot="10800000">
        <a:off x="0" y="2833563"/>
        <a:ext cx="5344724" cy="619306"/>
      </dsp:txXfrm>
    </dsp:sp>
    <dsp:sp modelId="{8143E1B1-EECB-49EF-8176-0EF6A0C7CC78}">
      <dsp:nvSpPr>
        <dsp:cNvPr id="0" name=""/>
        <dsp:cNvSpPr/>
      </dsp:nvSpPr>
      <dsp:spPr>
        <a:xfrm rot="10800000">
          <a:off x="0" y="1889743"/>
          <a:ext cx="5344724" cy="953115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Leisure market projected to reach $15 trillion by 2040</a:t>
          </a:r>
        </a:p>
      </dsp:txBody>
      <dsp:txXfrm rot="10800000">
        <a:off x="0" y="1889743"/>
        <a:ext cx="5344724" cy="619306"/>
      </dsp:txXfrm>
    </dsp:sp>
    <dsp:sp modelId="{CFAAF800-3E1A-4234-B756-DFBA8A0F5699}">
      <dsp:nvSpPr>
        <dsp:cNvPr id="0" name=""/>
        <dsp:cNvSpPr/>
      </dsp:nvSpPr>
      <dsp:spPr>
        <a:xfrm rot="10800000">
          <a:off x="0" y="945923"/>
          <a:ext cx="5344724" cy="953115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UK </a:t>
          </a:r>
          <a:r>
            <a:rPr lang="en-US" sz="1500" kern="1200" dirty="0"/>
            <a:t>RevPAR under pressure (inflation + cautious spending)</a:t>
          </a:r>
        </a:p>
      </dsp:txBody>
      <dsp:txXfrm rot="10800000">
        <a:off x="0" y="945923"/>
        <a:ext cx="5344724" cy="619306"/>
      </dsp:txXfrm>
    </dsp:sp>
    <dsp:sp modelId="{99B9F555-0022-4445-9516-44E44C75819C}">
      <dsp:nvSpPr>
        <dsp:cNvPr id="0" name=""/>
        <dsp:cNvSpPr/>
      </dsp:nvSpPr>
      <dsp:spPr>
        <a:xfrm rot="10800000">
          <a:off x="0" y="2102"/>
          <a:ext cx="5344724" cy="953115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Direct revenue loss from 50-60% </a:t>
          </a:r>
          <a:r>
            <a:rPr lang="en-US" sz="1500" kern="1200"/>
            <a:t>business segment</a:t>
          </a:r>
          <a:endParaRPr lang="en-US" sz="1500" kern="1200" dirty="0"/>
        </a:p>
      </dsp:txBody>
      <dsp:txXfrm rot="10800000">
        <a:off x="0" y="2102"/>
        <a:ext cx="5344724" cy="6193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12D964-E82C-423E-A4B7-C8CA79783724}">
      <dsp:nvSpPr>
        <dsp:cNvPr id="0" name=""/>
        <dsp:cNvSpPr/>
      </dsp:nvSpPr>
      <dsp:spPr>
        <a:xfrm>
          <a:off x="0" y="520668"/>
          <a:ext cx="6397166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F7A48-4D2D-48A6-AB15-1F84993E09DF}">
      <dsp:nvSpPr>
        <dsp:cNvPr id="0" name=""/>
        <dsp:cNvSpPr/>
      </dsp:nvSpPr>
      <dsp:spPr>
        <a:xfrm>
          <a:off x="319858" y="195948"/>
          <a:ext cx="4478016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258" tIns="0" rIns="169258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46</a:t>
          </a:r>
          <a:r>
            <a:rPr lang="en-US" sz="2200" kern="1200" dirty="0"/>
            <a:t>% of workers now mix business + leisure (</a:t>
          </a:r>
          <a:r>
            <a:rPr lang="en-US" sz="2200" kern="1200" dirty="0" err="1"/>
            <a:t>bleisure</a:t>
          </a:r>
          <a:r>
            <a:rPr lang="en-US" sz="2200" kern="1200" dirty="0"/>
            <a:t>)</a:t>
          </a:r>
        </a:p>
      </dsp:txBody>
      <dsp:txXfrm>
        <a:off x="351561" y="227651"/>
        <a:ext cx="4414610" cy="586034"/>
      </dsp:txXfrm>
    </dsp:sp>
    <dsp:sp modelId="{2F27708D-42F9-4988-AA16-AC9164D1E2A1}">
      <dsp:nvSpPr>
        <dsp:cNvPr id="0" name=""/>
        <dsp:cNvSpPr/>
      </dsp:nvSpPr>
      <dsp:spPr>
        <a:xfrm>
          <a:off x="0" y="1518588"/>
          <a:ext cx="6397166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A82841-6AEC-4443-BD32-B5BC19D438F0}">
      <dsp:nvSpPr>
        <dsp:cNvPr id="0" name=""/>
        <dsp:cNvSpPr/>
      </dsp:nvSpPr>
      <dsp:spPr>
        <a:xfrm>
          <a:off x="319858" y="1193868"/>
          <a:ext cx="4478016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258" tIns="0" rIns="169258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 </a:t>
          </a:r>
          <a:r>
            <a:rPr lang="en-US" sz="2200" kern="1200" dirty="0"/>
            <a:t>25% annual growth in </a:t>
          </a:r>
          <a:r>
            <a:rPr lang="en-US" sz="2200" kern="1200" dirty="0" err="1"/>
            <a:t>bleisure</a:t>
          </a:r>
          <a:r>
            <a:rPr lang="en-US" sz="2200" kern="1200" dirty="0"/>
            <a:t> demand</a:t>
          </a:r>
        </a:p>
      </dsp:txBody>
      <dsp:txXfrm>
        <a:off x="351561" y="1225571"/>
        <a:ext cx="4414610" cy="586034"/>
      </dsp:txXfrm>
    </dsp:sp>
    <dsp:sp modelId="{A94E7C39-B745-4893-8CFE-3C32977ADAD8}">
      <dsp:nvSpPr>
        <dsp:cNvPr id="0" name=""/>
        <dsp:cNvSpPr/>
      </dsp:nvSpPr>
      <dsp:spPr>
        <a:xfrm>
          <a:off x="0" y="2516508"/>
          <a:ext cx="6397166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08946E-4986-462A-B686-985C4DE7F462}">
      <dsp:nvSpPr>
        <dsp:cNvPr id="0" name=""/>
        <dsp:cNvSpPr/>
      </dsp:nvSpPr>
      <dsp:spPr>
        <a:xfrm>
          <a:off x="319858" y="2191788"/>
          <a:ext cx="4478016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258" tIns="0" rIns="169258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UK </a:t>
          </a:r>
          <a:r>
            <a:rPr lang="en-US" sz="2200" kern="1200" dirty="0"/>
            <a:t>city travel +45% in 2025</a:t>
          </a:r>
        </a:p>
      </dsp:txBody>
      <dsp:txXfrm>
        <a:off x="351561" y="2223491"/>
        <a:ext cx="4414610" cy="586034"/>
      </dsp:txXfrm>
    </dsp:sp>
    <dsp:sp modelId="{C92E0AB5-4EDB-4A00-A7C7-6C97E1E2FF50}">
      <dsp:nvSpPr>
        <dsp:cNvPr id="0" name=""/>
        <dsp:cNvSpPr/>
      </dsp:nvSpPr>
      <dsp:spPr>
        <a:xfrm>
          <a:off x="0" y="3514429"/>
          <a:ext cx="6397166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BB405C-E4E5-463D-A3F0-4512C61A4F8A}">
      <dsp:nvSpPr>
        <dsp:cNvPr id="0" name=""/>
        <dsp:cNvSpPr/>
      </dsp:nvSpPr>
      <dsp:spPr>
        <a:xfrm>
          <a:off x="319858" y="3189709"/>
          <a:ext cx="4478016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258" tIns="0" rIns="169258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New </a:t>
          </a:r>
          <a:r>
            <a:rPr lang="en-US" sz="2200" kern="1200" dirty="0"/>
            <a:t>guest profiles but increased staff workload &amp; burnout risk</a:t>
          </a:r>
        </a:p>
      </dsp:txBody>
      <dsp:txXfrm>
        <a:off x="351561" y="3221412"/>
        <a:ext cx="4414610" cy="5860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8939A7-651F-427F-AD1F-FBCE51BFCF81}">
      <dsp:nvSpPr>
        <dsp:cNvPr id="0" name=""/>
        <dsp:cNvSpPr/>
      </dsp:nvSpPr>
      <dsp:spPr>
        <a:xfrm>
          <a:off x="0" y="3595723"/>
          <a:ext cx="7165144" cy="118019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Technology = key competitive advantage (but expensive for independents)</a:t>
          </a:r>
        </a:p>
      </dsp:txBody>
      <dsp:txXfrm>
        <a:off x="0" y="3595723"/>
        <a:ext cx="7165144" cy="1180196"/>
      </dsp:txXfrm>
    </dsp:sp>
    <dsp:sp modelId="{DE97F90B-28FC-4BC6-970C-5B5D87247B16}">
      <dsp:nvSpPr>
        <dsp:cNvPr id="0" name=""/>
        <dsp:cNvSpPr/>
      </dsp:nvSpPr>
      <dsp:spPr>
        <a:xfrm rot="10800000">
          <a:off x="0" y="1798283"/>
          <a:ext cx="7165144" cy="1815142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Hotels </a:t>
          </a:r>
          <a:r>
            <a:rPr lang="en-US" sz="2300" kern="1200" dirty="0"/>
            <a:t>responded with:</a:t>
          </a:r>
        </a:p>
      </dsp:txBody>
      <dsp:txXfrm rot="-10800000">
        <a:off x="0" y="1798283"/>
        <a:ext cx="7165144" cy="637114"/>
      </dsp:txXfrm>
    </dsp:sp>
    <dsp:sp modelId="{89BF29FF-B55E-44A6-B3BE-E440C218BC85}">
      <dsp:nvSpPr>
        <dsp:cNvPr id="0" name=""/>
        <dsp:cNvSpPr/>
      </dsp:nvSpPr>
      <dsp:spPr>
        <a:xfrm>
          <a:off x="3498" y="2435398"/>
          <a:ext cx="2386048" cy="54272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App-based co-working desk booking</a:t>
          </a:r>
        </a:p>
      </dsp:txBody>
      <dsp:txXfrm>
        <a:off x="3498" y="2435398"/>
        <a:ext cx="2386048" cy="542727"/>
      </dsp:txXfrm>
    </dsp:sp>
    <dsp:sp modelId="{E4592E18-1CE0-48D8-8EA3-EC0F08AD2F4C}">
      <dsp:nvSpPr>
        <dsp:cNvPr id="0" name=""/>
        <dsp:cNvSpPr/>
      </dsp:nvSpPr>
      <dsp:spPr>
        <a:xfrm>
          <a:off x="2389547" y="2435398"/>
          <a:ext cx="2386048" cy="54272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Hybrid meeting packages</a:t>
          </a:r>
        </a:p>
      </dsp:txBody>
      <dsp:txXfrm>
        <a:off x="2389547" y="2435398"/>
        <a:ext cx="2386048" cy="542727"/>
      </dsp:txXfrm>
    </dsp:sp>
    <dsp:sp modelId="{C8474F0F-36A1-44DE-AE1C-905281F5BC06}">
      <dsp:nvSpPr>
        <dsp:cNvPr id="0" name=""/>
        <dsp:cNvSpPr/>
      </dsp:nvSpPr>
      <dsp:spPr>
        <a:xfrm>
          <a:off x="4775596" y="2435398"/>
          <a:ext cx="2386048" cy="54272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Personalised</a:t>
          </a:r>
          <a:r>
            <a:rPr lang="en-US" sz="1700" kern="1200" dirty="0"/>
            <a:t> </a:t>
          </a:r>
          <a:r>
            <a:rPr lang="en-US" sz="1700" kern="1200" dirty="0" err="1"/>
            <a:t>bleisure</a:t>
          </a:r>
          <a:r>
            <a:rPr lang="en-US" sz="1700" kern="1200" dirty="0"/>
            <a:t> offers</a:t>
          </a:r>
        </a:p>
      </dsp:txBody>
      <dsp:txXfrm>
        <a:off x="4775596" y="2435398"/>
        <a:ext cx="2386048" cy="542727"/>
      </dsp:txXfrm>
    </dsp:sp>
    <dsp:sp modelId="{11715E03-AE71-41E4-82C3-6C3055D5D777}">
      <dsp:nvSpPr>
        <dsp:cNvPr id="0" name=""/>
        <dsp:cNvSpPr/>
      </dsp:nvSpPr>
      <dsp:spPr>
        <a:xfrm rot="10800000">
          <a:off x="0" y="844"/>
          <a:ext cx="7165144" cy="1815142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Video conferencing eliminated many mid-week corporate stays</a:t>
          </a:r>
        </a:p>
      </dsp:txBody>
      <dsp:txXfrm rot="10800000">
        <a:off x="0" y="844"/>
        <a:ext cx="7165144" cy="11794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6E428-CD4D-4BC8-B27D-08FD0546D2C4}">
      <dsp:nvSpPr>
        <dsp:cNvPr id="0" name=""/>
        <dsp:cNvSpPr/>
      </dsp:nvSpPr>
      <dsp:spPr>
        <a:xfrm>
          <a:off x="0" y="1288688"/>
          <a:ext cx="705260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D4582B-1664-4037-B6C6-6D54C02BDC50}">
      <dsp:nvSpPr>
        <dsp:cNvPr id="0" name=""/>
        <dsp:cNvSpPr/>
      </dsp:nvSpPr>
      <dsp:spPr>
        <a:xfrm>
          <a:off x="352630" y="978728"/>
          <a:ext cx="4936822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00" tIns="0" rIns="18660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Post-pandemic health &amp; safety rules require flexible, well-ventilated spaces</a:t>
          </a:r>
        </a:p>
      </dsp:txBody>
      <dsp:txXfrm>
        <a:off x="382892" y="1008990"/>
        <a:ext cx="4876298" cy="559396"/>
      </dsp:txXfrm>
    </dsp:sp>
    <dsp:sp modelId="{33C05074-FE00-446A-8A42-E4C50C009A12}">
      <dsp:nvSpPr>
        <dsp:cNvPr id="0" name=""/>
        <dsp:cNvSpPr/>
      </dsp:nvSpPr>
      <dsp:spPr>
        <a:xfrm>
          <a:off x="0" y="2241249"/>
          <a:ext cx="705260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EF1793-C524-4216-BD48-B132DC9732C9}">
      <dsp:nvSpPr>
        <dsp:cNvPr id="0" name=""/>
        <dsp:cNvSpPr/>
      </dsp:nvSpPr>
      <dsp:spPr>
        <a:xfrm>
          <a:off x="352630" y="1931289"/>
          <a:ext cx="4936822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00" tIns="0" rIns="18660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ESG </a:t>
          </a:r>
          <a:r>
            <a:rPr lang="en-US" sz="2100" kern="1200" dirty="0"/>
            <a:t>pressure → push for carbon-neutral operations</a:t>
          </a:r>
        </a:p>
      </dsp:txBody>
      <dsp:txXfrm>
        <a:off x="382892" y="1961551"/>
        <a:ext cx="4876298" cy="559396"/>
      </dsp:txXfrm>
    </dsp:sp>
    <dsp:sp modelId="{511150FC-87B7-41C7-960A-0FA670F43A24}">
      <dsp:nvSpPr>
        <dsp:cNvPr id="0" name=""/>
        <dsp:cNvSpPr/>
      </dsp:nvSpPr>
      <dsp:spPr>
        <a:xfrm>
          <a:off x="0" y="3193809"/>
          <a:ext cx="705260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04CCA-2393-4A2F-BD5D-7A49E80995E6}">
      <dsp:nvSpPr>
        <dsp:cNvPr id="0" name=""/>
        <dsp:cNvSpPr/>
      </dsp:nvSpPr>
      <dsp:spPr>
        <a:xfrm>
          <a:off x="352630" y="2883849"/>
          <a:ext cx="4936822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00" tIns="0" rIns="18660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Higher </a:t>
          </a:r>
          <a:r>
            <a:rPr lang="en-US" sz="2100" kern="1200" dirty="0"/>
            <a:t>compliance &amp; operational costs at a time of narrow margins</a:t>
          </a:r>
        </a:p>
      </dsp:txBody>
      <dsp:txXfrm>
        <a:off x="382892" y="2914111"/>
        <a:ext cx="4876298" cy="55939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3D974-1801-41C1-BBAB-CAF9830E2094}">
      <dsp:nvSpPr>
        <dsp:cNvPr id="0" name=""/>
        <dsp:cNvSpPr/>
      </dsp:nvSpPr>
      <dsp:spPr>
        <a:xfrm>
          <a:off x="141" y="1774586"/>
          <a:ext cx="2266626" cy="186949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7-day work packages + </a:t>
          </a:r>
          <a:r>
            <a:rPr lang="en-US" sz="1700" kern="1200" dirty="0" err="1"/>
            <a:t>bleisure</a:t>
          </a:r>
          <a:r>
            <a:rPr lang="en-US" sz="1700" kern="1200" dirty="0"/>
            <a:t> focus (London &amp; New York)</a:t>
          </a:r>
        </a:p>
      </dsp:txBody>
      <dsp:txXfrm>
        <a:off x="43163" y="1817608"/>
        <a:ext cx="2180582" cy="1382843"/>
      </dsp:txXfrm>
    </dsp:sp>
    <dsp:sp modelId="{52E9A4F9-2B14-4B31-8037-4FA1F8E55FBF}">
      <dsp:nvSpPr>
        <dsp:cNvPr id="0" name=""/>
        <dsp:cNvSpPr/>
      </dsp:nvSpPr>
      <dsp:spPr>
        <a:xfrm>
          <a:off x="1300946" y="2316885"/>
          <a:ext cx="2356306" cy="2356306"/>
        </a:xfrm>
        <a:prstGeom prst="leftCircularArrow">
          <a:avLst>
            <a:gd name="adj1" fmla="val 2550"/>
            <a:gd name="adj2" fmla="val 309429"/>
            <a:gd name="adj3" fmla="val 2084940"/>
            <a:gd name="adj4" fmla="val 9024489"/>
            <a:gd name="adj5" fmla="val 2975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1B0F8A-B56D-4F0A-BEAD-3F0DDB5D2AB9}">
      <dsp:nvSpPr>
        <dsp:cNvPr id="0" name=""/>
        <dsp:cNvSpPr/>
      </dsp:nvSpPr>
      <dsp:spPr>
        <a:xfrm>
          <a:off x="503836" y="3243474"/>
          <a:ext cx="2014779" cy="80121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Marriott</a:t>
          </a:r>
        </a:p>
      </dsp:txBody>
      <dsp:txXfrm>
        <a:off x="527303" y="3266941"/>
        <a:ext cx="1967845" cy="754277"/>
      </dsp:txXfrm>
    </dsp:sp>
    <dsp:sp modelId="{25E6FA56-4075-4E16-A1E2-358826F41572}">
      <dsp:nvSpPr>
        <dsp:cNvPr id="0" name=""/>
        <dsp:cNvSpPr/>
      </dsp:nvSpPr>
      <dsp:spPr>
        <a:xfrm>
          <a:off x="2804762" y="1774586"/>
          <a:ext cx="2266626" cy="186949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 err="1"/>
            <a:t>WorkSpaces</a:t>
          </a:r>
          <a:r>
            <a:rPr lang="en-US" sz="1700" kern="1200" dirty="0"/>
            <a:t> </a:t>
          </a:r>
          <a:r>
            <a:rPr lang="en-US" sz="1700" kern="1200" dirty="0" err="1"/>
            <a:t>programme</a:t>
          </a:r>
          <a:r>
            <a:rPr lang="en-US" sz="1700" kern="1200" dirty="0"/>
            <a:t> + Peloton partnership (ancillary revenue ↑)</a:t>
          </a:r>
        </a:p>
      </dsp:txBody>
      <dsp:txXfrm>
        <a:off x="2847784" y="2218214"/>
        <a:ext cx="2180582" cy="1382843"/>
      </dsp:txXfrm>
    </dsp:sp>
    <dsp:sp modelId="{B6C4AF07-E0B8-4FBB-92F8-3D0DDB4AA2D0}">
      <dsp:nvSpPr>
        <dsp:cNvPr id="0" name=""/>
        <dsp:cNvSpPr/>
      </dsp:nvSpPr>
      <dsp:spPr>
        <a:xfrm>
          <a:off x="4086679" y="672173"/>
          <a:ext cx="2645930" cy="2645930"/>
        </a:xfrm>
        <a:prstGeom prst="circularArrow">
          <a:avLst>
            <a:gd name="adj1" fmla="val 2271"/>
            <a:gd name="adj2" fmla="val 273786"/>
            <a:gd name="adj3" fmla="val 19550703"/>
            <a:gd name="adj4" fmla="val 12575511"/>
            <a:gd name="adj5" fmla="val 265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9EDFA-D53F-472A-A2DE-C37D00E37BB4}">
      <dsp:nvSpPr>
        <dsp:cNvPr id="0" name=""/>
        <dsp:cNvSpPr/>
      </dsp:nvSpPr>
      <dsp:spPr>
        <a:xfrm>
          <a:off x="3308457" y="1373981"/>
          <a:ext cx="2014779" cy="80121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Hilton</a:t>
          </a:r>
          <a:endParaRPr lang="en-US" sz="4200" kern="1200" dirty="0"/>
        </a:p>
      </dsp:txBody>
      <dsp:txXfrm>
        <a:off x="3331924" y="1397448"/>
        <a:ext cx="1967845" cy="754277"/>
      </dsp:txXfrm>
    </dsp:sp>
    <dsp:sp modelId="{BD536407-F94C-44A9-9897-CC038B70417A}">
      <dsp:nvSpPr>
        <dsp:cNvPr id="0" name=""/>
        <dsp:cNvSpPr/>
      </dsp:nvSpPr>
      <dsp:spPr>
        <a:xfrm>
          <a:off x="5609383" y="1774586"/>
          <a:ext cx="2266626" cy="186949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Blended living &amp; hybrid meeting rooms (+19.5% remote-friendly travel)</a:t>
          </a:r>
        </a:p>
      </dsp:txBody>
      <dsp:txXfrm>
        <a:off x="5652405" y="1817608"/>
        <a:ext cx="2180582" cy="1382843"/>
      </dsp:txXfrm>
    </dsp:sp>
    <dsp:sp modelId="{81D13F56-C517-4CCB-84BF-BD8E8189656C}">
      <dsp:nvSpPr>
        <dsp:cNvPr id="0" name=""/>
        <dsp:cNvSpPr/>
      </dsp:nvSpPr>
      <dsp:spPr>
        <a:xfrm>
          <a:off x="6113078" y="3243474"/>
          <a:ext cx="2014779" cy="80121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Accor</a:t>
          </a:r>
          <a:endParaRPr lang="en-US" sz="4200" kern="1200" dirty="0"/>
        </a:p>
      </dsp:txBody>
      <dsp:txXfrm>
        <a:off x="6136545" y="3266941"/>
        <a:ext cx="1967845" cy="75427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32CA33-6AFD-4003-86E9-D6ED5EE75631}">
      <dsp:nvSpPr>
        <dsp:cNvPr id="0" name=""/>
        <dsp:cNvSpPr/>
      </dsp:nvSpPr>
      <dsp:spPr>
        <a:xfrm>
          <a:off x="3643219" y="1151638"/>
          <a:ext cx="8073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807361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25950" y="1193169"/>
        <a:ext cx="41898" cy="8379"/>
      </dsp:txXfrm>
    </dsp:sp>
    <dsp:sp modelId="{9E230E7F-254F-4E9D-82FC-8CBC7750822D}">
      <dsp:nvSpPr>
        <dsp:cNvPr id="0" name=""/>
        <dsp:cNvSpPr/>
      </dsp:nvSpPr>
      <dsp:spPr>
        <a:xfrm>
          <a:off x="1706" y="104365"/>
          <a:ext cx="3643312" cy="2185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Business commuting permanently reduced → urban hotels forced to diversify</a:t>
          </a:r>
        </a:p>
      </dsp:txBody>
      <dsp:txXfrm>
        <a:off x="1706" y="104365"/>
        <a:ext cx="3643312" cy="2185987"/>
      </dsp:txXfrm>
    </dsp:sp>
    <dsp:sp modelId="{B21FC8B0-1AA4-4D6C-8DF1-A31CA1A1D677}">
      <dsp:nvSpPr>
        <dsp:cNvPr id="0" name=""/>
        <dsp:cNvSpPr/>
      </dsp:nvSpPr>
      <dsp:spPr>
        <a:xfrm>
          <a:off x="1823362" y="2288552"/>
          <a:ext cx="4481274" cy="807361"/>
        </a:xfrm>
        <a:custGeom>
          <a:avLst/>
          <a:gdLst/>
          <a:ahLst/>
          <a:cxnLst/>
          <a:rect l="0" t="0" r="0" b="0"/>
          <a:pathLst>
            <a:path>
              <a:moveTo>
                <a:pt x="4481274" y="0"/>
              </a:moveTo>
              <a:lnTo>
                <a:pt x="4481274" y="420780"/>
              </a:lnTo>
              <a:lnTo>
                <a:pt x="0" y="420780"/>
              </a:lnTo>
              <a:lnTo>
                <a:pt x="0" y="807361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50026" y="2688043"/>
        <a:ext cx="227947" cy="8379"/>
      </dsp:txXfrm>
    </dsp:sp>
    <dsp:sp modelId="{BFB734A9-59E6-46B4-9336-BE2573E22ED1}">
      <dsp:nvSpPr>
        <dsp:cNvPr id="0" name=""/>
        <dsp:cNvSpPr/>
      </dsp:nvSpPr>
      <dsp:spPr>
        <a:xfrm>
          <a:off x="4482980" y="104365"/>
          <a:ext cx="3643312" cy="2185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Bleisure </a:t>
          </a:r>
          <a:r>
            <a:rPr lang="en-US" sz="2300" kern="1200" dirty="0"/>
            <a:t>&amp; co-working successfully created new revenue streams</a:t>
          </a:r>
        </a:p>
      </dsp:txBody>
      <dsp:txXfrm>
        <a:off x="4482980" y="104365"/>
        <a:ext cx="3643312" cy="2185987"/>
      </dsp:txXfrm>
    </dsp:sp>
    <dsp:sp modelId="{DAE32710-4AFF-4C49-A208-06FA92D594BE}">
      <dsp:nvSpPr>
        <dsp:cNvPr id="0" name=""/>
        <dsp:cNvSpPr/>
      </dsp:nvSpPr>
      <dsp:spPr>
        <a:xfrm>
          <a:off x="3643219" y="4175588"/>
          <a:ext cx="8073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807361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25950" y="4217118"/>
        <a:ext cx="41898" cy="8379"/>
      </dsp:txXfrm>
    </dsp:sp>
    <dsp:sp modelId="{6F9B932E-2277-40F5-87FE-57A9A3D7A735}">
      <dsp:nvSpPr>
        <dsp:cNvPr id="0" name=""/>
        <dsp:cNvSpPr/>
      </dsp:nvSpPr>
      <dsp:spPr>
        <a:xfrm>
          <a:off x="1706" y="3128314"/>
          <a:ext cx="3643312" cy="2185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However</a:t>
          </a:r>
          <a:r>
            <a:rPr lang="en-US" sz="2300" kern="1200" dirty="0"/>
            <a:t>, challenges persist: economic pressures, staffing shortages, uneven recovery</a:t>
          </a:r>
        </a:p>
      </dsp:txBody>
      <dsp:txXfrm>
        <a:off x="1706" y="3128314"/>
        <a:ext cx="3643312" cy="2185987"/>
      </dsp:txXfrm>
    </dsp:sp>
    <dsp:sp modelId="{511544ED-FF3E-4AF2-BAE6-9619FEE4CE03}">
      <dsp:nvSpPr>
        <dsp:cNvPr id="0" name=""/>
        <dsp:cNvSpPr/>
      </dsp:nvSpPr>
      <dsp:spPr>
        <a:xfrm>
          <a:off x="4482980" y="3128314"/>
          <a:ext cx="3643312" cy="2185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Long-term </a:t>
          </a:r>
          <a:r>
            <a:rPr lang="en-US" sz="2300" kern="1200" dirty="0"/>
            <a:t>viability requires continued investment in technology, sustainability &amp; targeted marketing</a:t>
          </a:r>
        </a:p>
      </dsp:txBody>
      <dsp:txXfrm>
        <a:off x="4482980" y="3128314"/>
        <a:ext cx="3643312" cy="218598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47775-4F0D-4311-B329-644B6B0F2FF6}">
      <dsp:nvSpPr>
        <dsp:cNvPr id="0" name=""/>
        <dsp:cNvSpPr/>
      </dsp:nvSpPr>
      <dsp:spPr>
        <a:xfrm>
          <a:off x="0" y="4652753"/>
          <a:ext cx="8128000" cy="7633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Implement </a:t>
          </a:r>
          <a:r>
            <a:rPr lang="en-US" sz="1800" kern="1200" dirty="0"/>
            <a:t>price segmentation (premium </a:t>
          </a:r>
          <a:r>
            <a:rPr lang="en-US" sz="1800" kern="1200" dirty="0" err="1"/>
            <a:t>bleisure</a:t>
          </a:r>
          <a:r>
            <a:rPr lang="en-US" sz="1800" kern="1200" dirty="0"/>
            <a:t> vs competitive leisure packages)</a:t>
          </a:r>
        </a:p>
      </dsp:txBody>
      <dsp:txXfrm>
        <a:off x="0" y="4652753"/>
        <a:ext cx="8128000" cy="763322"/>
      </dsp:txXfrm>
    </dsp:sp>
    <dsp:sp modelId="{F22D73D7-6DB4-4D20-8361-34412AA7157D}">
      <dsp:nvSpPr>
        <dsp:cNvPr id="0" name=""/>
        <dsp:cNvSpPr/>
      </dsp:nvSpPr>
      <dsp:spPr>
        <a:xfrm rot="10800000">
          <a:off x="0" y="3490212"/>
          <a:ext cx="8128000" cy="1173990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Form strategic alliances &amp; apply for Innovate UK funding</a:t>
          </a:r>
        </a:p>
      </dsp:txBody>
      <dsp:txXfrm rot="10800000">
        <a:off x="0" y="3490212"/>
        <a:ext cx="8128000" cy="762823"/>
      </dsp:txXfrm>
    </dsp:sp>
    <dsp:sp modelId="{19A5F511-46EE-441E-B853-80863C921148}">
      <dsp:nvSpPr>
        <dsp:cNvPr id="0" name=""/>
        <dsp:cNvSpPr/>
      </dsp:nvSpPr>
      <dsp:spPr>
        <a:xfrm rot="10800000">
          <a:off x="0" y="2327672"/>
          <a:ext cx="8128000" cy="1173990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Invest in AI </a:t>
          </a:r>
          <a:r>
            <a:rPr lang="en-US" sz="1800" kern="1200" dirty="0" err="1"/>
            <a:t>personalisation</a:t>
          </a:r>
          <a:r>
            <a:rPr lang="en-US" sz="1800" kern="1200" dirty="0"/>
            <a:t> &amp; dynamic pricing</a:t>
          </a:r>
        </a:p>
      </dsp:txBody>
      <dsp:txXfrm rot="10800000">
        <a:off x="0" y="2327672"/>
        <a:ext cx="8128000" cy="762823"/>
      </dsp:txXfrm>
    </dsp:sp>
    <dsp:sp modelId="{49DA4242-10A0-4C74-8DC7-C8AD56444C2B}">
      <dsp:nvSpPr>
        <dsp:cNvPr id="0" name=""/>
        <dsp:cNvSpPr/>
      </dsp:nvSpPr>
      <dsp:spPr>
        <a:xfrm rot="10800000">
          <a:off x="0" y="1165131"/>
          <a:ext cx="8128000" cy="1173990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Multi-skill staff for both workspace &amp; leisure services</a:t>
          </a:r>
        </a:p>
      </dsp:txBody>
      <dsp:txXfrm rot="10800000">
        <a:off x="0" y="1165131"/>
        <a:ext cx="8128000" cy="762823"/>
      </dsp:txXfrm>
    </dsp:sp>
    <dsp:sp modelId="{B7B82B0A-2B93-4547-A35C-AE033BABB31B}">
      <dsp:nvSpPr>
        <dsp:cNvPr id="0" name=""/>
        <dsp:cNvSpPr/>
      </dsp:nvSpPr>
      <dsp:spPr>
        <a:xfrm rot="10800000">
          <a:off x="0" y="2590"/>
          <a:ext cx="8128000" cy="1173990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Automate routine operations to ease staffing crisis</a:t>
          </a:r>
        </a:p>
      </dsp:txBody>
      <dsp:txXfrm rot="10800000">
        <a:off x="0" y="2590"/>
        <a:ext cx="8128000" cy="7628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a073618e60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ga073618e60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a073618e60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ga073618e60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a073618e60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ga073618e60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a073618e60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ga073618e60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a073618e60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a073618e60_0_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ga073618e60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5" name="Google Shape;275;ga073618e60_0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735609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a073618e60_0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a073618e60_0_1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311155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ga073618e60_0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7" name="Google Shape;367;ga073618e60_0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459182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a073618e60_0_6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0" name="Google Shape;470;ga073618e60_0_6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537099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a073618e60_0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a073618e60_0_1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963207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ga073618e60_0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7" name="Google Shape;367;ga073618e60_0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449470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ga073618e60_0_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1" name="Google Shape;311;ga073618e60_0_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610560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ga073618e60_0_2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" name="Google Shape;412;ga073618e60_0_2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569807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ga073618e60_0_2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" name="Google Shape;412;ga073618e60_0_2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619504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a073618e60_0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a073618e60_0_1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7440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1 Title">
  <p:cSld name="CUSTOM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>
            <a:off x="7059600" y="0"/>
            <a:ext cx="51324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" name="Google Shape;12;p2"/>
          <p:cNvSpPr/>
          <p:nvPr/>
        </p:nvSpPr>
        <p:spPr>
          <a:xfrm>
            <a:off x="2541075" y="1290850"/>
            <a:ext cx="8598300" cy="33741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title"/>
          </p:nvPr>
        </p:nvSpPr>
        <p:spPr>
          <a:xfrm>
            <a:off x="2785925" y="1541750"/>
            <a:ext cx="8031600" cy="28704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3435675" y="5087500"/>
            <a:ext cx="7703700" cy="8946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2"/>
          <p:cNvSpPr/>
          <p:nvPr/>
        </p:nvSpPr>
        <p:spPr>
          <a:xfrm rot="355892">
            <a:off x="10424907" y="417311"/>
            <a:ext cx="1427555" cy="1587130"/>
          </a:xfrm>
          <a:custGeom>
            <a:avLst/>
            <a:gdLst/>
            <a:ahLst/>
            <a:cxnLst/>
            <a:rect l="l" t="t" r="r" b="b"/>
            <a:pathLst>
              <a:path w="1053738" h="1171527" extrusionOk="0">
                <a:moveTo>
                  <a:pt x="526869" y="0"/>
                </a:moveTo>
                <a:cubicBezTo>
                  <a:pt x="817851" y="0"/>
                  <a:pt x="1053738" y="235887"/>
                  <a:pt x="1053738" y="526869"/>
                </a:cubicBezTo>
                <a:cubicBezTo>
                  <a:pt x="1053738" y="817851"/>
                  <a:pt x="817851" y="1053738"/>
                  <a:pt x="526869" y="1053738"/>
                </a:cubicBezTo>
                <a:cubicBezTo>
                  <a:pt x="490496" y="1053738"/>
                  <a:pt x="454985" y="1050052"/>
                  <a:pt x="420687" y="1043034"/>
                </a:cubicBezTo>
                <a:lnTo>
                  <a:pt x="388563" y="1033062"/>
                </a:lnTo>
                <a:lnTo>
                  <a:pt x="147609" y="1171527"/>
                </a:lnTo>
                <a:lnTo>
                  <a:pt x="147063" y="890630"/>
                </a:lnTo>
                <a:lnTo>
                  <a:pt x="89981" y="821447"/>
                </a:lnTo>
                <a:cubicBezTo>
                  <a:pt x="33172" y="737358"/>
                  <a:pt x="0" y="635987"/>
                  <a:pt x="0" y="526869"/>
                </a:cubicBezTo>
                <a:cubicBezTo>
                  <a:pt x="0" y="235887"/>
                  <a:pt x="235887" y="0"/>
                  <a:pt x="52686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16;p2"/>
          <p:cNvSpPr/>
          <p:nvPr/>
        </p:nvSpPr>
        <p:spPr>
          <a:xfrm>
            <a:off x="2541075" y="508750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2"/>
          <p:cNvSpPr/>
          <p:nvPr/>
        </p:nvSpPr>
        <p:spPr>
          <a:xfrm>
            <a:off x="-200" y="0"/>
            <a:ext cx="1461000" cy="6858000"/>
          </a:xfrm>
          <a:prstGeom prst="rect">
            <a:avLst/>
          </a:prstGeom>
          <a:solidFill>
            <a:srgbClr val="FF5454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ubTitle" idx="1"/>
          </p:nvPr>
        </p:nvSpPr>
        <p:spPr>
          <a:xfrm>
            <a:off x="3652596" y="5087500"/>
            <a:ext cx="7486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accent4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accent4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2 Intro">
  <p:cSld name="CUSTOM_1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/>
          <p:nvPr/>
        </p:nvSpPr>
        <p:spPr>
          <a:xfrm>
            <a:off x="3593600" y="0"/>
            <a:ext cx="85983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4"/>
          <p:cNvSpPr/>
          <p:nvPr/>
        </p:nvSpPr>
        <p:spPr>
          <a:xfrm rot="355892">
            <a:off x="10305157" y="215136"/>
            <a:ext cx="1427555" cy="1587130"/>
          </a:xfrm>
          <a:custGeom>
            <a:avLst/>
            <a:gdLst/>
            <a:ahLst/>
            <a:cxnLst/>
            <a:rect l="l" t="t" r="r" b="b"/>
            <a:pathLst>
              <a:path w="1053738" h="1171527" extrusionOk="0">
                <a:moveTo>
                  <a:pt x="526869" y="0"/>
                </a:moveTo>
                <a:cubicBezTo>
                  <a:pt x="817851" y="0"/>
                  <a:pt x="1053738" y="235887"/>
                  <a:pt x="1053738" y="526869"/>
                </a:cubicBezTo>
                <a:cubicBezTo>
                  <a:pt x="1053738" y="817851"/>
                  <a:pt x="817851" y="1053738"/>
                  <a:pt x="526869" y="1053738"/>
                </a:cubicBezTo>
                <a:cubicBezTo>
                  <a:pt x="490496" y="1053738"/>
                  <a:pt x="454985" y="1050052"/>
                  <a:pt x="420687" y="1043034"/>
                </a:cubicBezTo>
                <a:lnTo>
                  <a:pt x="388563" y="1033062"/>
                </a:lnTo>
                <a:lnTo>
                  <a:pt x="147609" y="1171527"/>
                </a:lnTo>
                <a:lnTo>
                  <a:pt x="147063" y="890630"/>
                </a:lnTo>
                <a:lnTo>
                  <a:pt x="89981" y="821447"/>
                </a:lnTo>
                <a:cubicBezTo>
                  <a:pt x="33172" y="737358"/>
                  <a:pt x="0" y="635987"/>
                  <a:pt x="0" y="526869"/>
                </a:cubicBezTo>
                <a:cubicBezTo>
                  <a:pt x="0" y="235887"/>
                  <a:pt x="235887" y="0"/>
                  <a:pt x="526869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" name="Google Shape;25;p4"/>
          <p:cNvSpPr txBox="1">
            <a:spLocks noGrp="1"/>
          </p:cNvSpPr>
          <p:nvPr>
            <p:ph type="title"/>
          </p:nvPr>
        </p:nvSpPr>
        <p:spPr>
          <a:xfrm>
            <a:off x="5691725" y="1583975"/>
            <a:ext cx="5322600" cy="1324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ldrich"/>
              <a:buNone/>
              <a:defRPr sz="7000"/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Font typeface="Abril Fatface"/>
              <a:buNone/>
              <a:defRPr sz="7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1"/>
          </p:nvPr>
        </p:nvSpPr>
        <p:spPr>
          <a:xfrm>
            <a:off x="5691700" y="2988275"/>
            <a:ext cx="5322600" cy="2235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algn="r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algn="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algn="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algn="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algn="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algn="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algn="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algn="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algn="r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3 Talking Points">
  <p:cSld name="CUSTOM_2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/>
          <p:nvPr/>
        </p:nvSpPr>
        <p:spPr>
          <a:xfrm>
            <a:off x="7972925" y="0"/>
            <a:ext cx="42189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" name="Google Shape;29;p5"/>
          <p:cNvSpPr/>
          <p:nvPr/>
        </p:nvSpPr>
        <p:spPr>
          <a:xfrm>
            <a:off x="454800" y="1728150"/>
            <a:ext cx="11282400" cy="47169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5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1349400" y="412950"/>
            <a:ext cx="10426800" cy="894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720400" y="2841595"/>
            <a:ext cx="3294600" cy="1322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rtl="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rtl="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2"/>
          </p:nvPr>
        </p:nvSpPr>
        <p:spPr>
          <a:xfrm>
            <a:off x="4678325" y="2841595"/>
            <a:ext cx="3294600" cy="1322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rtl="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rtl="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body" idx="3"/>
          </p:nvPr>
        </p:nvSpPr>
        <p:spPr>
          <a:xfrm>
            <a:off x="720400" y="4882654"/>
            <a:ext cx="3294600" cy="1322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rtl="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rtl="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body" idx="4"/>
          </p:nvPr>
        </p:nvSpPr>
        <p:spPr>
          <a:xfrm>
            <a:off x="4678325" y="4882654"/>
            <a:ext cx="3294600" cy="1322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rtl="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rtl="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rtl="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rtl="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rtl="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4 Section Title">
  <p:cSld name="CUSTOM_3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/>
          <p:nvPr/>
        </p:nvSpPr>
        <p:spPr>
          <a:xfrm>
            <a:off x="3247950" y="398400"/>
            <a:ext cx="5696100" cy="6445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6"/>
          <p:cNvSpPr/>
          <p:nvPr/>
        </p:nvSpPr>
        <p:spPr>
          <a:xfrm>
            <a:off x="466650" y="398400"/>
            <a:ext cx="11258700" cy="60612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2401350" y="3155075"/>
            <a:ext cx="7389300" cy="20751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algn="ctr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algn="ct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algn="ct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algn="ct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algn="ct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algn="ctr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title"/>
          </p:nvPr>
        </p:nvSpPr>
        <p:spPr>
          <a:xfrm>
            <a:off x="2401350" y="2230625"/>
            <a:ext cx="73893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41" name="Google Shape;41;p6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5 One column">
  <p:cSld name="CUSTOM_5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8"/>
          <p:cNvSpPr/>
          <p:nvPr/>
        </p:nvSpPr>
        <p:spPr>
          <a:xfrm>
            <a:off x="0" y="150"/>
            <a:ext cx="84954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" name="Google Shape;54;p8"/>
          <p:cNvSpPr/>
          <p:nvPr/>
        </p:nvSpPr>
        <p:spPr>
          <a:xfrm>
            <a:off x="899875" y="833575"/>
            <a:ext cx="10851600" cy="55719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8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subTitle" idx="1"/>
          </p:nvPr>
        </p:nvSpPr>
        <p:spPr>
          <a:xfrm>
            <a:off x="1349400" y="1967350"/>
            <a:ext cx="49074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100"/>
              <a:buNone/>
              <a:defRPr sz="2100" b="1"/>
            </a:lvl9pPr>
          </a:lstStyle>
          <a:p>
            <a:endParaRPr/>
          </a:p>
        </p:txBody>
      </p:sp>
      <p:sp>
        <p:nvSpPr>
          <p:cNvPr id="57" name="Google Shape;57;p8"/>
          <p:cNvSpPr txBox="1">
            <a:spLocks noGrp="1"/>
          </p:cNvSpPr>
          <p:nvPr>
            <p:ph type="title"/>
          </p:nvPr>
        </p:nvSpPr>
        <p:spPr>
          <a:xfrm>
            <a:off x="1349400" y="1028650"/>
            <a:ext cx="79242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58" name="Google Shape;58;p8"/>
          <p:cNvSpPr txBox="1">
            <a:spLocks noGrp="1"/>
          </p:cNvSpPr>
          <p:nvPr>
            <p:ph type="body" idx="2"/>
          </p:nvPr>
        </p:nvSpPr>
        <p:spPr>
          <a:xfrm>
            <a:off x="1349402" y="2627525"/>
            <a:ext cx="4907400" cy="3436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59" name="Google Shape;59;p8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8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dk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6 Two columns">
  <p:cSld name="006 Two column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7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7"/>
          <p:cNvSpPr/>
          <p:nvPr/>
        </p:nvSpPr>
        <p:spPr>
          <a:xfrm>
            <a:off x="5834450" y="1599800"/>
            <a:ext cx="6357300" cy="5258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7"/>
          <p:cNvSpPr/>
          <p:nvPr/>
        </p:nvSpPr>
        <p:spPr>
          <a:xfrm>
            <a:off x="11424950" y="0"/>
            <a:ext cx="767100" cy="68580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7"/>
          <p:cNvSpPr/>
          <p:nvPr/>
        </p:nvSpPr>
        <p:spPr>
          <a:xfrm>
            <a:off x="594350" y="2531675"/>
            <a:ext cx="5706000" cy="33258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subTitle" idx="1"/>
          </p:nvPr>
        </p:nvSpPr>
        <p:spPr>
          <a:xfrm>
            <a:off x="873360" y="1813775"/>
            <a:ext cx="49611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100"/>
              <a:buNone/>
              <a:defRPr sz="2100" b="1"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ubTitle" idx="2"/>
          </p:nvPr>
        </p:nvSpPr>
        <p:spPr>
          <a:xfrm>
            <a:off x="6464155" y="1813775"/>
            <a:ext cx="49608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100"/>
              <a:buNone/>
              <a:defRPr sz="21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100"/>
              <a:buNone/>
              <a:defRPr sz="21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100"/>
              <a:buNone/>
              <a:defRPr sz="2100" b="1"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title"/>
          </p:nvPr>
        </p:nvSpPr>
        <p:spPr>
          <a:xfrm>
            <a:off x="1629250" y="836300"/>
            <a:ext cx="97959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body" idx="3"/>
          </p:nvPr>
        </p:nvSpPr>
        <p:spPr>
          <a:xfrm>
            <a:off x="873350" y="2750800"/>
            <a:ext cx="4960800" cy="3118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body" idx="4"/>
          </p:nvPr>
        </p:nvSpPr>
        <p:spPr>
          <a:xfrm>
            <a:off x="6464146" y="2739050"/>
            <a:ext cx="4961100" cy="3118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1pPr>
            <a:lvl2pPr marL="914400" lvl="1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30296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8 Three columns">
  <p:cSld name="008 Three columns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1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11"/>
          <p:cNvSpPr/>
          <p:nvPr/>
        </p:nvSpPr>
        <p:spPr>
          <a:xfrm>
            <a:off x="454800" y="1599800"/>
            <a:ext cx="10463100" cy="5258400"/>
          </a:xfrm>
          <a:prstGeom prst="rect">
            <a:avLst/>
          </a:prstGeom>
          <a:solidFill>
            <a:schemeClr val="accent4"/>
          </a:solidFill>
          <a:ln w="381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11"/>
          <p:cNvSpPr/>
          <p:nvPr/>
        </p:nvSpPr>
        <p:spPr>
          <a:xfrm>
            <a:off x="11424950" y="0"/>
            <a:ext cx="767100" cy="68580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11"/>
          <p:cNvSpPr/>
          <p:nvPr/>
        </p:nvSpPr>
        <p:spPr>
          <a:xfrm>
            <a:off x="1349400" y="412950"/>
            <a:ext cx="9568500" cy="8946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11"/>
          <p:cNvSpPr txBox="1">
            <a:spLocks noGrp="1"/>
          </p:cNvSpPr>
          <p:nvPr>
            <p:ph type="subTitle" idx="1"/>
          </p:nvPr>
        </p:nvSpPr>
        <p:spPr>
          <a:xfrm>
            <a:off x="2053456" y="1739450"/>
            <a:ext cx="64068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82" name="Google Shape;82;p11"/>
          <p:cNvSpPr txBox="1">
            <a:spLocks noGrp="1"/>
          </p:cNvSpPr>
          <p:nvPr>
            <p:ph type="subTitle" idx="2"/>
          </p:nvPr>
        </p:nvSpPr>
        <p:spPr>
          <a:xfrm>
            <a:off x="2053456" y="3344343"/>
            <a:ext cx="64068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83" name="Google Shape;83;p11"/>
          <p:cNvSpPr txBox="1">
            <a:spLocks noGrp="1"/>
          </p:cNvSpPr>
          <p:nvPr>
            <p:ph type="subTitle" idx="3"/>
          </p:nvPr>
        </p:nvSpPr>
        <p:spPr>
          <a:xfrm>
            <a:off x="2053456" y="4949237"/>
            <a:ext cx="64068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84" name="Google Shape;84;p11"/>
          <p:cNvSpPr txBox="1">
            <a:spLocks noGrp="1"/>
          </p:cNvSpPr>
          <p:nvPr>
            <p:ph type="title"/>
          </p:nvPr>
        </p:nvSpPr>
        <p:spPr>
          <a:xfrm>
            <a:off x="1461900" y="412950"/>
            <a:ext cx="9327000" cy="856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85" name="Google Shape;85;p11"/>
          <p:cNvSpPr txBox="1">
            <a:spLocks noGrp="1"/>
          </p:cNvSpPr>
          <p:nvPr>
            <p:ph type="body" idx="4"/>
          </p:nvPr>
        </p:nvSpPr>
        <p:spPr>
          <a:xfrm>
            <a:off x="2053450" y="2177400"/>
            <a:ext cx="6406800" cy="92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86" name="Google Shape;86;p11"/>
          <p:cNvSpPr txBox="1">
            <a:spLocks noGrp="1"/>
          </p:cNvSpPr>
          <p:nvPr>
            <p:ph type="body" idx="5"/>
          </p:nvPr>
        </p:nvSpPr>
        <p:spPr>
          <a:xfrm>
            <a:off x="2053450" y="3770863"/>
            <a:ext cx="6406800" cy="9234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87" name="Google Shape;87;p11"/>
          <p:cNvSpPr txBox="1">
            <a:spLocks noGrp="1"/>
          </p:cNvSpPr>
          <p:nvPr>
            <p:ph type="body" idx="6"/>
          </p:nvPr>
        </p:nvSpPr>
        <p:spPr>
          <a:xfrm>
            <a:off x="2053450" y="5362525"/>
            <a:ext cx="6407700" cy="9234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2866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13 Six columns">
  <p:cSld name="013 Six columns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6"/>
          <p:cNvSpPr/>
          <p:nvPr/>
        </p:nvSpPr>
        <p:spPr>
          <a:xfrm>
            <a:off x="0" y="150"/>
            <a:ext cx="80325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6"/>
          <p:cNvSpPr/>
          <p:nvPr/>
        </p:nvSpPr>
        <p:spPr>
          <a:xfrm>
            <a:off x="899875" y="833575"/>
            <a:ext cx="10851600" cy="55719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16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16"/>
          <p:cNvSpPr txBox="1">
            <a:spLocks noGrp="1"/>
          </p:cNvSpPr>
          <p:nvPr>
            <p:ph type="subTitle" idx="1"/>
          </p:nvPr>
        </p:nvSpPr>
        <p:spPr>
          <a:xfrm>
            <a:off x="1262750" y="2182550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27" name="Google Shape;127;p16"/>
          <p:cNvSpPr txBox="1">
            <a:spLocks noGrp="1"/>
          </p:cNvSpPr>
          <p:nvPr>
            <p:ph type="subTitle" idx="2"/>
          </p:nvPr>
        </p:nvSpPr>
        <p:spPr>
          <a:xfrm>
            <a:off x="1262750" y="4039275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28" name="Google Shape;128;p16"/>
          <p:cNvSpPr txBox="1">
            <a:spLocks noGrp="1"/>
          </p:cNvSpPr>
          <p:nvPr>
            <p:ph type="subTitle" idx="3"/>
          </p:nvPr>
        </p:nvSpPr>
        <p:spPr>
          <a:xfrm>
            <a:off x="8372412" y="2191930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29" name="Google Shape;129;p16"/>
          <p:cNvSpPr txBox="1">
            <a:spLocks noGrp="1"/>
          </p:cNvSpPr>
          <p:nvPr>
            <p:ph type="subTitle" idx="4"/>
          </p:nvPr>
        </p:nvSpPr>
        <p:spPr>
          <a:xfrm>
            <a:off x="4836784" y="2199900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30" name="Google Shape;130;p16"/>
          <p:cNvSpPr txBox="1">
            <a:spLocks noGrp="1"/>
          </p:cNvSpPr>
          <p:nvPr>
            <p:ph type="subTitle" idx="5"/>
          </p:nvPr>
        </p:nvSpPr>
        <p:spPr>
          <a:xfrm>
            <a:off x="4836784" y="4039275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31" name="Google Shape;131;p16"/>
          <p:cNvSpPr txBox="1">
            <a:spLocks noGrp="1"/>
          </p:cNvSpPr>
          <p:nvPr>
            <p:ph type="subTitle" idx="6"/>
          </p:nvPr>
        </p:nvSpPr>
        <p:spPr>
          <a:xfrm>
            <a:off x="8372412" y="4020730"/>
            <a:ext cx="30162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132" name="Google Shape;132;p16"/>
          <p:cNvSpPr txBox="1">
            <a:spLocks noGrp="1"/>
          </p:cNvSpPr>
          <p:nvPr>
            <p:ph type="title"/>
          </p:nvPr>
        </p:nvSpPr>
        <p:spPr>
          <a:xfrm>
            <a:off x="1349400" y="898175"/>
            <a:ext cx="10282800" cy="763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133" name="Google Shape;133;p16"/>
          <p:cNvSpPr txBox="1">
            <a:spLocks noGrp="1"/>
          </p:cNvSpPr>
          <p:nvPr>
            <p:ph type="body" idx="7"/>
          </p:nvPr>
        </p:nvSpPr>
        <p:spPr>
          <a:xfrm>
            <a:off x="4836784" y="26087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4" name="Google Shape;134;p16"/>
          <p:cNvSpPr txBox="1">
            <a:spLocks noGrp="1"/>
          </p:cNvSpPr>
          <p:nvPr>
            <p:ph type="body" idx="8"/>
          </p:nvPr>
        </p:nvSpPr>
        <p:spPr>
          <a:xfrm>
            <a:off x="8372412" y="44375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5" name="Google Shape;135;p16"/>
          <p:cNvSpPr txBox="1">
            <a:spLocks noGrp="1"/>
          </p:cNvSpPr>
          <p:nvPr>
            <p:ph type="body" idx="9"/>
          </p:nvPr>
        </p:nvSpPr>
        <p:spPr>
          <a:xfrm>
            <a:off x="4836784" y="44375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6" name="Google Shape;136;p16"/>
          <p:cNvSpPr txBox="1">
            <a:spLocks noGrp="1"/>
          </p:cNvSpPr>
          <p:nvPr>
            <p:ph type="body" idx="13"/>
          </p:nvPr>
        </p:nvSpPr>
        <p:spPr>
          <a:xfrm>
            <a:off x="1262750" y="26087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7" name="Google Shape;137;p16"/>
          <p:cNvSpPr txBox="1">
            <a:spLocks noGrp="1"/>
          </p:cNvSpPr>
          <p:nvPr>
            <p:ph type="body" idx="14"/>
          </p:nvPr>
        </p:nvSpPr>
        <p:spPr>
          <a:xfrm>
            <a:off x="8372412" y="26087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8" name="Google Shape;138;p16"/>
          <p:cNvSpPr txBox="1">
            <a:spLocks noGrp="1"/>
          </p:cNvSpPr>
          <p:nvPr>
            <p:ph type="body" idx="15"/>
          </p:nvPr>
        </p:nvSpPr>
        <p:spPr>
          <a:xfrm>
            <a:off x="1262750" y="4437550"/>
            <a:ext cx="30162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39" name="Google Shape;139;p16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dk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974985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15 Timeline">
  <p:cSld name="015 Timeline"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8"/>
          <p:cNvSpPr/>
          <p:nvPr/>
        </p:nvSpPr>
        <p:spPr>
          <a:xfrm>
            <a:off x="3247950" y="0"/>
            <a:ext cx="56961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7" name="Google Shape;147;p18"/>
          <p:cNvSpPr/>
          <p:nvPr/>
        </p:nvSpPr>
        <p:spPr>
          <a:xfrm>
            <a:off x="454800" y="1804350"/>
            <a:ext cx="11282400" cy="41295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8"/>
          <p:cNvSpPr txBox="1">
            <a:spLocks noGrp="1"/>
          </p:cNvSpPr>
          <p:nvPr>
            <p:ph type="subTitle" idx="1"/>
          </p:nvPr>
        </p:nvSpPr>
        <p:spPr>
          <a:xfrm>
            <a:off x="618625" y="1995611"/>
            <a:ext cx="1913700" cy="699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None/>
              <a:defRPr sz="2200" b="1"/>
            </a:lvl1pPr>
            <a:lvl2pPr lvl="1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2pPr>
            <a:lvl3pPr lvl="2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3pPr>
            <a:lvl4pPr lvl="3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4pPr>
            <a:lvl5pPr lvl="4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5pPr>
            <a:lvl6pPr lvl="5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6pPr>
            <a:lvl7pPr lvl="6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7pPr>
            <a:lvl8pPr lvl="7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8pPr>
            <a:lvl9pPr lvl="8" algn="ctr" rtl="0">
              <a:spcBef>
                <a:spcPts val="2100"/>
              </a:spcBef>
              <a:spcAft>
                <a:spcPts val="2100"/>
              </a:spcAft>
              <a:buSzPts val="2200"/>
              <a:buNone/>
              <a:defRPr sz="2200" b="1"/>
            </a:lvl9pPr>
          </a:lstStyle>
          <a:p>
            <a:endParaRPr/>
          </a:p>
        </p:txBody>
      </p:sp>
      <p:sp>
        <p:nvSpPr>
          <p:cNvPr id="149" name="Google Shape;149;p18"/>
          <p:cNvSpPr txBox="1">
            <a:spLocks noGrp="1"/>
          </p:cNvSpPr>
          <p:nvPr>
            <p:ph type="subTitle" idx="2"/>
          </p:nvPr>
        </p:nvSpPr>
        <p:spPr>
          <a:xfrm>
            <a:off x="2878894" y="1995611"/>
            <a:ext cx="1913700" cy="699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None/>
              <a:defRPr sz="2200" b="1"/>
            </a:lvl1pPr>
            <a:lvl2pPr lvl="1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2pPr>
            <a:lvl3pPr lvl="2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3pPr>
            <a:lvl4pPr lvl="3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4pPr>
            <a:lvl5pPr lvl="4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5pPr>
            <a:lvl6pPr lvl="5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6pPr>
            <a:lvl7pPr lvl="6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7pPr>
            <a:lvl8pPr lvl="7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8pPr>
            <a:lvl9pPr lvl="8" algn="ctr" rtl="0">
              <a:spcBef>
                <a:spcPts val="2100"/>
              </a:spcBef>
              <a:spcAft>
                <a:spcPts val="2100"/>
              </a:spcAft>
              <a:buSzPts val="2200"/>
              <a:buNone/>
              <a:defRPr sz="2200" b="1"/>
            </a:lvl9pPr>
          </a:lstStyle>
          <a:p>
            <a:endParaRPr/>
          </a:p>
        </p:txBody>
      </p:sp>
      <p:sp>
        <p:nvSpPr>
          <p:cNvPr id="150" name="Google Shape;150;p18"/>
          <p:cNvSpPr txBox="1">
            <a:spLocks noGrp="1"/>
          </p:cNvSpPr>
          <p:nvPr>
            <p:ph type="subTitle" idx="3"/>
          </p:nvPr>
        </p:nvSpPr>
        <p:spPr>
          <a:xfrm>
            <a:off x="5139163" y="2026179"/>
            <a:ext cx="1913700" cy="699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None/>
              <a:defRPr sz="2200" b="1"/>
            </a:lvl1pPr>
            <a:lvl2pPr lvl="1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2pPr>
            <a:lvl3pPr lvl="2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3pPr>
            <a:lvl4pPr lvl="3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4pPr>
            <a:lvl5pPr lvl="4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5pPr>
            <a:lvl6pPr lvl="5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6pPr>
            <a:lvl7pPr lvl="6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7pPr>
            <a:lvl8pPr lvl="7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8pPr>
            <a:lvl9pPr lvl="8" algn="ctr" rtl="0">
              <a:spcBef>
                <a:spcPts val="2100"/>
              </a:spcBef>
              <a:spcAft>
                <a:spcPts val="2100"/>
              </a:spcAft>
              <a:buSzPts val="2200"/>
              <a:buNone/>
              <a:defRPr sz="2200" b="1"/>
            </a:lvl9pPr>
          </a:lstStyle>
          <a:p>
            <a:endParaRPr/>
          </a:p>
        </p:txBody>
      </p:sp>
      <p:sp>
        <p:nvSpPr>
          <p:cNvPr id="151" name="Google Shape;151;p18"/>
          <p:cNvSpPr txBox="1">
            <a:spLocks noGrp="1"/>
          </p:cNvSpPr>
          <p:nvPr>
            <p:ph type="subTitle" idx="4"/>
          </p:nvPr>
        </p:nvSpPr>
        <p:spPr>
          <a:xfrm>
            <a:off x="7399433" y="2026179"/>
            <a:ext cx="1913700" cy="699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None/>
              <a:defRPr sz="2200" b="1"/>
            </a:lvl1pPr>
            <a:lvl2pPr lvl="1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2pPr>
            <a:lvl3pPr lvl="2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3pPr>
            <a:lvl4pPr lvl="3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4pPr>
            <a:lvl5pPr lvl="4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5pPr>
            <a:lvl6pPr lvl="5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6pPr>
            <a:lvl7pPr lvl="6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7pPr>
            <a:lvl8pPr lvl="7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8pPr>
            <a:lvl9pPr lvl="8" algn="ctr" rtl="0">
              <a:spcBef>
                <a:spcPts val="2100"/>
              </a:spcBef>
              <a:spcAft>
                <a:spcPts val="2100"/>
              </a:spcAft>
              <a:buSzPts val="2200"/>
              <a:buNone/>
              <a:defRPr sz="2200" b="1"/>
            </a:lvl9pPr>
          </a:lstStyle>
          <a:p>
            <a:endParaRPr/>
          </a:p>
        </p:txBody>
      </p:sp>
      <p:sp>
        <p:nvSpPr>
          <p:cNvPr id="152" name="Google Shape;152;p18"/>
          <p:cNvSpPr txBox="1">
            <a:spLocks noGrp="1"/>
          </p:cNvSpPr>
          <p:nvPr>
            <p:ph type="subTitle" idx="5"/>
          </p:nvPr>
        </p:nvSpPr>
        <p:spPr>
          <a:xfrm>
            <a:off x="9659702" y="1995611"/>
            <a:ext cx="1913700" cy="699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200"/>
              <a:buNone/>
              <a:defRPr sz="2200" b="1"/>
            </a:lvl1pPr>
            <a:lvl2pPr lvl="1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2pPr>
            <a:lvl3pPr lvl="2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3pPr>
            <a:lvl4pPr lvl="3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4pPr>
            <a:lvl5pPr lvl="4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5pPr>
            <a:lvl6pPr lvl="5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6pPr>
            <a:lvl7pPr lvl="6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7pPr>
            <a:lvl8pPr lvl="7" algn="ctr" rtl="0">
              <a:spcBef>
                <a:spcPts val="2100"/>
              </a:spcBef>
              <a:spcAft>
                <a:spcPts val="0"/>
              </a:spcAft>
              <a:buSzPts val="2200"/>
              <a:buNone/>
              <a:defRPr sz="2200" b="1"/>
            </a:lvl8pPr>
            <a:lvl9pPr lvl="8" algn="ctr" rtl="0">
              <a:spcBef>
                <a:spcPts val="2100"/>
              </a:spcBef>
              <a:spcAft>
                <a:spcPts val="2100"/>
              </a:spcAft>
              <a:buSzPts val="2200"/>
              <a:buNone/>
              <a:defRPr sz="2200" b="1"/>
            </a:lvl9pPr>
          </a:lstStyle>
          <a:p>
            <a:endParaRPr/>
          </a:p>
        </p:txBody>
      </p:sp>
      <p:sp>
        <p:nvSpPr>
          <p:cNvPr id="153" name="Google Shape;153;p18"/>
          <p:cNvSpPr txBox="1">
            <a:spLocks noGrp="1"/>
          </p:cNvSpPr>
          <p:nvPr>
            <p:ph type="title"/>
          </p:nvPr>
        </p:nvSpPr>
        <p:spPr>
          <a:xfrm>
            <a:off x="1349400" y="412950"/>
            <a:ext cx="10387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154" name="Google Shape;154;p18"/>
          <p:cNvSpPr txBox="1">
            <a:spLocks noGrp="1"/>
          </p:cNvSpPr>
          <p:nvPr>
            <p:ph type="body" idx="6"/>
          </p:nvPr>
        </p:nvSpPr>
        <p:spPr>
          <a:xfrm>
            <a:off x="618625" y="3059872"/>
            <a:ext cx="1913700" cy="2687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55" name="Google Shape;155;p18"/>
          <p:cNvSpPr txBox="1">
            <a:spLocks noGrp="1"/>
          </p:cNvSpPr>
          <p:nvPr>
            <p:ph type="body" idx="7"/>
          </p:nvPr>
        </p:nvSpPr>
        <p:spPr>
          <a:xfrm>
            <a:off x="2878893" y="3059872"/>
            <a:ext cx="1913700" cy="2687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56" name="Google Shape;156;p18"/>
          <p:cNvSpPr txBox="1">
            <a:spLocks noGrp="1"/>
          </p:cNvSpPr>
          <p:nvPr>
            <p:ph type="body" idx="8"/>
          </p:nvPr>
        </p:nvSpPr>
        <p:spPr>
          <a:xfrm>
            <a:off x="5139160" y="3059872"/>
            <a:ext cx="1913700" cy="2687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57" name="Google Shape;157;p18"/>
          <p:cNvSpPr txBox="1">
            <a:spLocks noGrp="1"/>
          </p:cNvSpPr>
          <p:nvPr>
            <p:ph type="body" idx="9"/>
          </p:nvPr>
        </p:nvSpPr>
        <p:spPr>
          <a:xfrm>
            <a:off x="7399428" y="3059872"/>
            <a:ext cx="1913700" cy="2687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58" name="Google Shape;158;p18"/>
          <p:cNvSpPr txBox="1">
            <a:spLocks noGrp="1"/>
          </p:cNvSpPr>
          <p:nvPr>
            <p:ph type="body" idx="13"/>
          </p:nvPr>
        </p:nvSpPr>
        <p:spPr>
          <a:xfrm>
            <a:off x="9659695" y="3059872"/>
            <a:ext cx="1913700" cy="2687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marL="914400" lvl="1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marL="1371600" lvl="2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marL="1828800" lvl="3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 rtl="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 rtl="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 rtl="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 rtl="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59" name="Google Shape;159;p18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18"/>
          <p:cNvSpPr/>
          <p:nvPr/>
        </p:nvSpPr>
        <p:spPr>
          <a:xfrm>
            <a:off x="1349400" y="412950"/>
            <a:ext cx="10387800" cy="8946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74754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9 Big Title">
  <p:cSld name="009 Big Title">
    <p:bg>
      <p:bgPr>
        <a:solidFill>
          <a:schemeClr val="accent1"/>
        </a:solidFill>
        <a:effectLst/>
      </p:bgPr>
    </p:bg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0"/>
          <p:cNvSpPr/>
          <p:nvPr/>
        </p:nvSpPr>
        <p:spPr>
          <a:xfrm>
            <a:off x="454800" y="787050"/>
            <a:ext cx="11282400" cy="5283900"/>
          </a:xfrm>
          <a:prstGeom prst="rect">
            <a:avLst/>
          </a:prstGeom>
          <a:noFill/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10"/>
          <p:cNvSpPr txBox="1">
            <a:spLocks noGrp="1"/>
          </p:cNvSpPr>
          <p:nvPr>
            <p:ph type="title"/>
          </p:nvPr>
        </p:nvSpPr>
        <p:spPr>
          <a:xfrm>
            <a:off x="548200" y="1846618"/>
            <a:ext cx="11095500" cy="349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5" name="Google Shape;75;p10"/>
          <p:cNvSpPr/>
          <p:nvPr/>
        </p:nvSpPr>
        <p:spPr>
          <a:xfrm>
            <a:off x="5442300" y="119300"/>
            <a:ext cx="1307400" cy="1307400"/>
          </a:xfrm>
          <a:prstGeom prst="rect">
            <a:avLst/>
          </a:prstGeom>
          <a:solidFill>
            <a:schemeClr val="accent2"/>
          </a:solidFill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46414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14 Map">
  <p:cSld name="014 Map"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7"/>
          <p:cNvSpPr/>
          <p:nvPr/>
        </p:nvSpPr>
        <p:spPr>
          <a:xfrm>
            <a:off x="-300" y="1418775"/>
            <a:ext cx="12192000" cy="4552200"/>
          </a:xfrm>
          <a:prstGeom prst="rect">
            <a:avLst/>
          </a:prstGeom>
          <a:solidFill>
            <a:schemeClr val="accent4"/>
          </a:solidFill>
          <a:ln w="38100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17"/>
          <p:cNvSpPr txBox="1">
            <a:spLocks noGrp="1"/>
          </p:cNvSpPr>
          <p:nvPr>
            <p:ph type="title"/>
          </p:nvPr>
        </p:nvSpPr>
        <p:spPr>
          <a:xfrm>
            <a:off x="1349400" y="413075"/>
            <a:ext cx="10426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143" name="Google Shape;143;p17"/>
          <p:cNvSpPr/>
          <p:nvPr/>
        </p:nvSpPr>
        <p:spPr>
          <a:xfrm>
            <a:off x="454800" y="412950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17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dk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2200938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Lexend Deca SemiBold"/>
              <a:buNone/>
              <a:defRPr sz="3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Lexend Deca SemiBold"/>
              <a:buNone/>
              <a:defRPr sz="4000">
                <a:solidFill>
                  <a:schemeClr val="dk1"/>
                </a:solidFill>
                <a:latin typeface="Lexend Deca SemiBold"/>
                <a:ea typeface="Lexend Deca SemiBold"/>
                <a:cs typeface="Lexend Deca SemiBold"/>
                <a:sym typeface="Lexend Deca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●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lvl="1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○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lvl="2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■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lvl="3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●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lvl="4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○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lvl="5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■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lvl="6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●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lvl="7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○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lvl="8" indent="-34925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chemeClr val="dk2"/>
              </a:buClr>
              <a:buSzPts val="1900"/>
              <a:buFont typeface="DM Sans"/>
              <a:buChar char="■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r">
              <a:buNone/>
              <a:defRPr sz="1300">
                <a:solidFill>
                  <a:schemeClr val="dk2"/>
                </a:solidFill>
              </a:defRPr>
            </a:lvl1pPr>
            <a:lvl2pPr lvl="1" algn="r">
              <a:buNone/>
              <a:defRPr sz="1300">
                <a:solidFill>
                  <a:schemeClr val="dk2"/>
                </a:solidFill>
              </a:defRPr>
            </a:lvl2pPr>
            <a:lvl3pPr lvl="2" algn="r">
              <a:buNone/>
              <a:defRPr sz="1300">
                <a:solidFill>
                  <a:schemeClr val="dk2"/>
                </a:solidFill>
              </a:defRPr>
            </a:lvl3pPr>
            <a:lvl4pPr lvl="3" algn="r">
              <a:buNone/>
              <a:defRPr sz="1300">
                <a:solidFill>
                  <a:schemeClr val="dk2"/>
                </a:solidFill>
              </a:defRPr>
            </a:lvl4pPr>
            <a:lvl5pPr lvl="4" algn="r">
              <a:buNone/>
              <a:defRPr sz="1300">
                <a:solidFill>
                  <a:schemeClr val="dk2"/>
                </a:solidFill>
              </a:defRPr>
            </a:lvl5pPr>
            <a:lvl6pPr lvl="5" algn="r">
              <a:buNone/>
              <a:defRPr sz="1300">
                <a:solidFill>
                  <a:schemeClr val="dk2"/>
                </a:solidFill>
              </a:defRPr>
            </a:lvl6pPr>
            <a:lvl7pPr lvl="6" algn="r">
              <a:buNone/>
              <a:defRPr sz="1300">
                <a:solidFill>
                  <a:schemeClr val="dk2"/>
                </a:solidFill>
              </a:defRPr>
            </a:lvl7pPr>
            <a:lvl8pPr lvl="7" algn="r">
              <a:buNone/>
              <a:defRPr sz="1300">
                <a:solidFill>
                  <a:schemeClr val="dk2"/>
                </a:solidFill>
              </a:defRPr>
            </a:lvl8pPr>
            <a:lvl9pPr lvl="8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" name="Google Shape;9;p1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200">
              <a:solidFill>
                <a:schemeClr val="dk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4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5.xml.rels><?xml version="1.0" encoding="UTF-8" standalone="yes"?>
<Relationships xmlns="http://schemas.openxmlformats.org/package/2006/relationships"><Relationship Id="rId13" Type="http://schemas.openxmlformats.org/officeDocument/2006/relationships/hyperlink" Target="https://journals.sagepub.com/doi/pdf/10.1177/23998083211048497" TargetMode="External"/><Relationship Id="rId18" Type="http://schemas.openxmlformats.org/officeDocument/2006/relationships/hyperlink" Target="https://assets.publishing.service.gov.uk/media/6447ec19814c6600128d061d/Select_Committee_TRP_update.pdf" TargetMode="External"/><Relationship Id="rId26" Type="http://schemas.openxmlformats.org/officeDocument/2006/relationships/hyperlink" Target="https://press.accor.com/accor-launches-all-connect-new-hybrid-meeting-concept-powered-by-microsoft-teams" TargetMode="External"/><Relationship Id="rId39" Type="http://schemas.openxmlformats.org/officeDocument/2006/relationships/hyperlink" Target="https://research.skift.com/reports/the-impact-of-covid-19-on-the-hotel-industry/" TargetMode="External"/><Relationship Id="rId21" Type="http://schemas.openxmlformats.org/officeDocument/2006/relationships/hyperlink" Target="https://www.history.com/articles/british-parliament" TargetMode="External"/><Relationship Id="rId34" Type="http://schemas.openxmlformats.org/officeDocument/2006/relationships/hyperlink" Target="https://www.bloomberg.com/news/articles/2025-07-02/leisure-travel-market-worth-15-trillion-by-2040-according-to-new-report" TargetMode="External"/><Relationship Id="rId42" Type="http://schemas.openxmlformats.org/officeDocument/2006/relationships/hyperlink" Target="https://www.thecapturist.com/posts/citizenm-elevates-hybrid-work-with-global-co-working-spaces" TargetMode="External"/><Relationship Id="rId7" Type="http://schemas.openxmlformats.org/officeDocument/2006/relationships/hyperlink" Target="https://newseu.cgtn.com/news/2023-07-26/UK-hospitality-grapples-with-staffing-crisis-as-COVID-and-Brexit-bites-1lL0mvKwp1u/index.html" TargetMode="External"/><Relationship Id="rId2" Type="http://schemas.openxmlformats.org/officeDocument/2006/relationships/notesSlide" Target="../notesSlides/notesSlide15.xml"/><Relationship Id="rId16" Type="http://schemas.openxmlformats.org/officeDocument/2006/relationships/hyperlink" Target="https://link.springer.com/chapter/10.1007/978-3-031-65983-6_7" TargetMode="External"/><Relationship Id="rId29" Type="http://schemas.openxmlformats.org/officeDocument/2006/relationships/hyperlink" Target="https://www.unirepository.svkri.uniri.hr/islandora/object/fthm:5898/datastream/FILE0/downloa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rnewswire.com/news-releases/leisure-travel-spending-to-triple-to-15-trillion-by-2040-driven-by-domestic-trips-and-emerging-markets-302490315.html" TargetMode="External"/><Relationship Id="rId11" Type="http://schemas.openxmlformats.org/officeDocument/2006/relationships/hyperlink" Target="https://pmc.ncbi.nlm.nih.gov/articles/PMC9759696/pdf/main.pdf" TargetMode="External"/><Relationship Id="rId24" Type="http://schemas.openxmlformats.org/officeDocument/2006/relationships/hyperlink" Target="https://www.weforum.org/stories/2020/04/coronavirus-spread-covid19-pandemic-timeline-milestones/" TargetMode="External"/><Relationship Id="rId32" Type="http://schemas.openxmlformats.org/officeDocument/2006/relationships/hyperlink" Target="https://www.pwc.co.uk/industries/hospitality-leisure/insights/uk-hotels-forecast.html" TargetMode="External"/><Relationship Id="rId37" Type="http://schemas.openxmlformats.org/officeDocument/2006/relationships/hyperlink" Target="https://www.researchgate.net/publication/362046373_Tourism_Sustainability_and_COVID-19_Pandemic_Is_There_a_Positive_Side" TargetMode="External"/><Relationship Id="rId40" Type="http://schemas.openxmlformats.org/officeDocument/2006/relationships/hyperlink" Target="https://www.statista.com/statistics/1093295/business-travel-spending-worldwide/" TargetMode="External"/><Relationship Id="rId45" Type="http://schemas.openxmlformats.org/officeDocument/2006/relationships/hyperlink" Target="https://www.sciencedirect.com/science/article/pii/S2199853124001847" TargetMode="External"/><Relationship Id="rId5" Type="http://schemas.openxmlformats.org/officeDocument/2006/relationships/hyperlink" Target="https://www.thetimes.com/business/companies-markets/article/businesses-to-lay-off-staff-and-raise-prices-after-nic-rise-jqpcw6gm7" TargetMode="External"/><Relationship Id="rId15" Type="http://schemas.openxmlformats.org/officeDocument/2006/relationships/hyperlink" Target="https://www.fortunebusinessinsights.com/bleisure-travel-market-112349" TargetMode="External"/><Relationship Id="rId23" Type="http://schemas.openxmlformats.org/officeDocument/2006/relationships/hyperlink" Target="https://eprints.glos.ac.uk/10455/1/10455-Jones-(2021)-A-review-of-the-UK's-tourism-recovery.pdf" TargetMode="External"/><Relationship Id="rId28" Type="http://schemas.openxmlformats.org/officeDocument/2006/relationships/hyperlink" Target="https://mutomorro.com/tools/pestle-analysis/" TargetMode="External"/><Relationship Id="rId36" Type="http://schemas.openxmlformats.org/officeDocument/2006/relationships/hyperlink" Target="https://www.forbes.com/sites/rogersands/2025/08/19/bleisure-travel-is-exploding-and-hospitality-leaders-are-taking-notice/" TargetMode="External"/><Relationship Id="rId10" Type="http://schemas.openxmlformats.org/officeDocument/2006/relationships/hyperlink" Target="https://www.mdpi.com/2071-1050/13/14/7942" TargetMode="External"/><Relationship Id="rId19" Type="http://schemas.openxmlformats.org/officeDocument/2006/relationships/hyperlink" Target="https://www.guttmacher.org/report/early-impacts-covid-19-pandemic-findings-2020-guttmacher-survey-reproductive-health" TargetMode="External"/><Relationship Id="rId31" Type="http://schemas.openxmlformats.org/officeDocument/2006/relationships/hyperlink" Target="https://link.springer.com/article/10.1007/s13132-024-02579-4" TargetMode="External"/><Relationship Id="rId44" Type="http://schemas.openxmlformats.org/officeDocument/2006/relationships/hyperlink" Target="https://www.sciencedirect.com/science/article/pii/S2212571X25000034" TargetMode="External"/><Relationship Id="rId4" Type="http://schemas.openxmlformats.org/officeDocument/2006/relationships/hyperlink" Target="https://doi.org/10.1108/IJTC-09-2020-0206" TargetMode="External"/><Relationship Id="rId9" Type="http://schemas.openxmlformats.org/officeDocument/2006/relationships/hyperlink" Target="https://doi.org/10.2139/ssrn.5304727" TargetMode="External"/><Relationship Id="rId14" Type="http://schemas.openxmlformats.org/officeDocument/2006/relationships/hyperlink" Target="https://www.blickrothenberg.com/insights/detail/why-business-rates-are-becoming-a-breaking-point-for-uk-hotels/" TargetMode="External"/><Relationship Id="rId22" Type="http://schemas.openxmlformats.org/officeDocument/2006/relationships/hyperlink" Target="https://researchbriefings.files.parliament.uk/documents/CBP-9111/CBP-9111.pdf" TargetMode="External"/><Relationship Id="rId27" Type="http://schemas.openxmlformats.org/officeDocument/2006/relationships/hyperlink" Target="https://www.researchgate.net/publication/343478909_The_Early_Impact_of_Covid-19_Pandemic_on_the_Aviation_Industry" TargetMode="External"/><Relationship Id="rId30" Type="http://schemas.openxmlformats.org/officeDocument/2006/relationships/hyperlink" Target="https://www.mdpi.com/2071-1050/17/3/877" TargetMode="External"/><Relationship Id="rId35" Type="http://schemas.openxmlformats.org/officeDocument/2006/relationships/hyperlink" Target="https://www.ons.gov.uk/businessindustryandtrade/tourismindustry/articles/coronavirusandtheimpactontheuktravelandtourismindustry/2021-02-15" TargetMode="External"/><Relationship Id="rId43" Type="http://schemas.openxmlformats.org/officeDocument/2006/relationships/hyperlink" Target="https://doi.org/10.1016/j.ijhm.2020.102799" TargetMode="External"/><Relationship Id="rId8" Type="http://schemas.openxmlformats.org/officeDocument/2006/relationships/hyperlink" Target="https://www.researchgate.net/publication/384850710_Towards_a_Balanced_Lifestyle_How_Bleisure_Travel_Is_Reshaping_Work-Life_Balance_Among_Professionals" TargetMode="External"/><Relationship Id="rId3" Type="http://schemas.openxmlformats.org/officeDocument/2006/relationships/hyperlink" Target="https://www.mdpi.com/2071-1050/15/5/4103" TargetMode="External"/><Relationship Id="rId12" Type="http://schemas.openxmlformats.org/officeDocument/2006/relationships/hyperlink" Target="https://doi.org/10.18742/pub01-080" TargetMode="External"/><Relationship Id="rId17" Type="http://schemas.openxmlformats.org/officeDocument/2006/relationships/hyperlink" Target="https://gbta.org/global-business-travel-spending-to-reach-1-57-trillion-in-2025-amid-trade-policy-uncertainty-and-economic-risk-according-to-new-gbta-forecast/" TargetMode="External"/><Relationship Id="rId25" Type="http://schemas.openxmlformats.org/officeDocument/2006/relationships/hyperlink" Target="https://gtg.webhost.uoradea.ro/PDF/GTG-3-2022/gtg.43301-895.pdf" TargetMode="External"/><Relationship Id="rId33" Type="http://schemas.openxmlformats.org/officeDocument/2006/relationships/hyperlink" Target="https://www.hospitalitynet.org/news/4129795.html" TargetMode="External"/><Relationship Id="rId38" Type="http://schemas.openxmlformats.org/officeDocument/2006/relationships/hyperlink" Target="https://tpghotels.com/the-pandemic-and-the-hospitality-industry-from-impact-to-recovery/" TargetMode="External"/><Relationship Id="rId20" Type="http://schemas.openxmlformats.org/officeDocument/2006/relationships/hyperlink" Target="https://www.hilton.com/en/p/workspaces-by-hilton/" TargetMode="External"/><Relationship Id="rId41" Type="http://schemas.openxmlformats.org/officeDocument/2006/relationships/hyperlink" Target="https://urn.fi/URN:NBN:fi:amk-20240609224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3"/>
          <p:cNvSpPr txBox="1">
            <a:spLocks noGrp="1"/>
          </p:cNvSpPr>
          <p:nvPr>
            <p:ph type="title"/>
          </p:nvPr>
        </p:nvSpPr>
        <p:spPr>
          <a:xfrm>
            <a:off x="2880650" y="1617950"/>
            <a:ext cx="8031600" cy="28704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Post-COVID Shifts in Urban Hotel Strategies</a:t>
            </a:r>
            <a:endParaRPr dirty="0">
              <a:latin typeface="+mj-lt"/>
            </a:endParaRPr>
          </a:p>
        </p:txBody>
      </p:sp>
      <p:grpSp>
        <p:nvGrpSpPr>
          <p:cNvPr id="198" name="Google Shape;198;p23"/>
          <p:cNvGrpSpPr/>
          <p:nvPr/>
        </p:nvGrpSpPr>
        <p:grpSpPr>
          <a:xfrm>
            <a:off x="10687445" y="769017"/>
            <a:ext cx="894670" cy="772741"/>
            <a:chOff x="4473320" y="1359978"/>
            <a:chExt cx="1435607" cy="1240155"/>
          </a:xfrm>
        </p:grpSpPr>
        <p:sp>
          <p:nvSpPr>
            <p:cNvPr id="199" name="Google Shape;199;p23"/>
            <p:cNvSpPr/>
            <p:nvPr/>
          </p:nvSpPr>
          <p:spPr>
            <a:xfrm>
              <a:off x="4473320" y="1359978"/>
              <a:ext cx="1435607" cy="901826"/>
            </a:xfrm>
            <a:custGeom>
              <a:avLst/>
              <a:gdLst/>
              <a:ahLst/>
              <a:cxnLst/>
              <a:rect l="l" t="t" r="r" b="b"/>
              <a:pathLst>
                <a:path w="1435607" h="901826" extrusionOk="0">
                  <a:moveTo>
                    <a:pt x="1418177" y="598361"/>
                  </a:moveTo>
                  <a:lnTo>
                    <a:pt x="1330547" y="598361"/>
                  </a:lnTo>
                  <a:cubicBezTo>
                    <a:pt x="1322642" y="267176"/>
                    <a:pt x="1050989" y="0"/>
                    <a:pt x="717804" y="0"/>
                  </a:cubicBezTo>
                  <a:cubicBezTo>
                    <a:pt x="384715" y="0"/>
                    <a:pt x="112967" y="267081"/>
                    <a:pt x="105156" y="598265"/>
                  </a:cubicBezTo>
                  <a:lnTo>
                    <a:pt x="17526" y="598265"/>
                  </a:lnTo>
                  <a:cubicBezTo>
                    <a:pt x="7811" y="598265"/>
                    <a:pt x="0" y="606076"/>
                    <a:pt x="0" y="615791"/>
                  </a:cubicBezTo>
                  <a:lnTo>
                    <a:pt x="0" y="884301"/>
                  </a:lnTo>
                  <a:cubicBezTo>
                    <a:pt x="0" y="894017"/>
                    <a:pt x="7811" y="901827"/>
                    <a:pt x="17526" y="901827"/>
                  </a:cubicBezTo>
                  <a:lnTo>
                    <a:pt x="1418082" y="901827"/>
                  </a:lnTo>
                  <a:cubicBezTo>
                    <a:pt x="1427798" y="901827"/>
                    <a:pt x="1435608" y="894017"/>
                    <a:pt x="1435608" y="884301"/>
                  </a:cubicBezTo>
                  <a:lnTo>
                    <a:pt x="1435608" y="615887"/>
                  </a:lnTo>
                  <a:cubicBezTo>
                    <a:pt x="1435608" y="606171"/>
                    <a:pt x="1427798" y="598361"/>
                    <a:pt x="1418177" y="598361"/>
                  </a:cubicBezTo>
                  <a:close/>
                  <a:moveTo>
                    <a:pt x="1400651" y="866870"/>
                  </a:moveTo>
                  <a:lnTo>
                    <a:pt x="1266444" y="866870"/>
                  </a:lnTo>
                  <a:lnTo>
                    <a:pt x="1266444" y="759333"/>
                  </a:lnTo>
                  <a:cubicBezTo>
                    <a:pt x="1266444" y="749618"/>
                    <a:pt x="1258824" y="741807"/>
                    <a:pt x="1249299" y="741807"/>
                  </a:cubicBezTo>
                  <a:cubicBezTo>
                    <a:pt x="1239774" y="741807"/>
                    <a:pt x="1232154" y="749618"/>
                    <a:pt x="1232154" y="759333"/>
                  </a:cubicBezTo>
                  <a:lnTo>
                    <a:pt x="1232154" y="866870"/>
                  </a:lnTo>
                  <a:lnTo>
                    <a:pt x="1115568" y="866870"/>
                  </a:lnTo>
                  <a:lnTo>
                    <a:pt x="1115568" y="759333"/>
                  </a:lnTo>
                  <a:cubicBezTo>
                    <a:pt x="1115568" y="749618"/>
                    <a:pt x="1107662" y="741807"/>
                    <a:pt x="1097852" y="741807"/>
                  </a:cubicBezTo>
                  <a:cubicBezTo>
                    <a:pt x="1088041" y="741807"/>
                    <a:pt x="1080135" y="749618"/>
                    <a:pt x="1080135" y="759333"/>
                  </a:cubicBezTo>
                  <a:lnTo>
                    <a:pt x="1080135" y="866870"/>
                  </a:lnTo>
                  <a:lnTo>
                    <a:pt x="963549" y="866870"/>
                  </a:lnTo>
                  <a:lnTo>
                    <a:pt x="963549" y="759333"/>
                  </a:lnTo>
                  <a:cubicBezTo>
                    <a:pt x="963549" y="749618"/>
                    <a:pt x="955643" y="741807"/>
                    <a:pt x="945833" y="741807"/>
                  </a:cubicBezTo>
                  <a:cubicBezTo>
                    <a:pt x="936022" y="741807"/>
                    <a:pt x="928116" y="749618"/>
                    <a:pt x="928116" y="759333"/>
                  </a:cubicBezTo>
                  <a:lnTo>
                    <a:pt x="928116" y="866870"/>
                  </a:lnTo>
                  <a:lnTo>
                    <a:pt x="811530" y="866870"/>
                  </a:lnTo>
                  <a:lnTo>
                    <a:pt x="811530" y="759333"/>
                  </a:lnTo>
                  <a:cubicBezTo>
                    <a:pt x="811530" y="749618"/>
                    <a:pt x="803624" y="741807"/>
                    <a:pt x="793814" y="741807"/>
                  </a:cubicBezTo>
                  <a:cubicBezTo>
                    <a:pt x="784003" y="741807"/>
                    <a:pt x="776097" y="749618"/>
                    <a:pt x="776097" y="759333"/>
                  </a:cubicBezTo>
                  <a:lnTo>
                    <a:pt x="776097" y="866870"/>
                  </a:lnTo>
                  <a:lnTo>
                    <a:pt x="659511" y="866870"/>
                  </a:lnTo>
                  <a:lnTo>
                    <a:pt x="659511" y="759333"/>
                  </a:lnTo>
                  <a:cubicBezTo>
                    <a:pt x="659511" y="749618"/>
                    <a:pt x="651891" y="741807"/>
                    <a:pt x="642366" y="741807"/>
                  </a:cubicBezTo>
                  <a:cubicBezTo>
                    <a:pt x="632841" y="741807"/>
                    <a:pt x="625221" y="749618"/>
                    <a:pt x="625221" y="759333"/>
                  </a:cubicBezTo>
                  <a:lnTo>
                    <a:pt x="625221" y="866870"/>
                  </a:lnTo>
                  <a:lnTo>
                    <a:pt x="508635" y="866870"/>
                  </a:lnTo>
                  <a:lnTo>
                    <a:pt x="508635" y="759333"/>
                  </a:lnTo>
                  <a:cubicBezTo>
                    <a:pt x="508635" y="749618"/>
                    <a:pt x="500729" y="741807"/>
                    <a:pt x="490918" y="741807"/>
                  </a:cubicBezTo>
                  <a:cubicBezTo>
                    <a:pt x="481108" y="741807"/>
                    <a:pt x="473202" y="749618"/>
                    <a:pt x="473202" y="759333"/>
                  </a:cubicBezTo>
                  <a:lnTo>
                    <a:pt x="473202" y="866870"/>
                  </a:lnTo>
                  <a:lnTo>
                    <a:pt x="356616" y="866870"/>
                  </a:lnTo>
                  <a:lnTo>
                    <a:pt x="356616" y="759333"/>
                  </a:lnTo>
                  <a:cubicBezTo>
                    <a:pt x="356616" y="749618"/>
                    <a:pt x="348710" y="741807"/>
                    <a:pt x="338900" y="741807"/>
                  </a:cubicBezTo>
                  <a:cubicBezTo>
                    <a:pt x="329089" y="741807"/>
                    <a:pt x="321183" y="749618"/>
                    <a:pt x="321183" y="759333"/>
                  </a:cubicBezTo>
                  <a:lnTo>
                    <a:pt x="321183" y="866870"/>
                  </a:lnTo>
                  <a:lnTo>
                    <a:pt x="204597" y="866870"/>
                  </a:lnTo>
                  <a:lnTo>
                    <a:pt x="204597" y="759333"/>
                  </a:lnTo>
                  <a:cubicBezTo>
                    <a:pt x="204597" y="749618"/>
                    <a:pt x="196691" y="741807"/>
                    <a:pt x="186880" y="741807"/>
                  </a:cubicBezTo>
                  <a:cubicBezTo>
                    <a:pt x="177070" y="741807"/>
                    <a:pt x="169164" y="749618"/>
                    <a:pt x="169164" y="759333"/>
                  </a:cubicBezTo>
                  <a:lnTo>
                    <a:pt x="169164" y="866870"/>
                  </a:lnTo>
                  <a:lnTo>
                    <a:pt x="35052" y="866870"/>
                  </a:lnTo>
                  <a:lnTo>
                    <a:pt x="35052" y="633317"/>
                  </a:lnTo>
                  <a:lnTo>
                    <a:pt x="122587" y="633317"/>
                  </a:lnTo>
                  <a:cubicBezTo>
                    <a:pt x="132302" y="633317"/>
                    <a:pt x="140113" y="625507"/>
                    <a:pt x="140113" y="615791"/>
                  </a:cubicBezTo>
                  <a:lnTo>
                    <a:pt x="140113" y="612839"/>
                  </a:lnTo>
                  <a:cubicBezTo>
                    <a:pt x="140113" y="294227"/>
                    <a:pt x="399383" y="34957"/>
                    <a:pt x="717899" y="34957"/>
                  </a:cubicBezTo>
                  <a:cubicBezTo>
                    <a:pt x="1036415" y="34957"/>
                    <a:pt x="1295686" y="294227"/>
                    <a:pt x="1295686" y="612839"/>
                  </a:cubicBezTo>
                  <a:lnTo>
                    <a:pt x="1295686" y="615791"/>
                  </a:lnTo>
                  <a:cubicBezTo>
                    <a:pt x="1295686" y="625507"/>
                    <a:pt x="1303496" y="633317"/>
                    <a:pt x="1313212" y="633317"/>
                  </a:cubicBezTo>
                  <a:lnTo>
                    <a:pt x="1400747" y="633317"/>
                  </a:lnTo>
                  <a:lnTo>
                    <a:pt x="1400747" y="86687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0" name="Google Shape;200;p23"/>
            <p:cNvSpPr/>
            <p:nvPr/>
          </p:nvSpPr>
          <p:spPr>
            <a:xfrm>
              <a:off x="4829079" y="1610962"/>
              <a:ext cx="723614" cy="382333"/>
            </a:xfrm>
            <a:custGeom>
              <a:avLst/>
              <a:gdLst/>
              <a:ahLst/>
              <a:cxnLst/>
              <a:rect l="l" t="t" r="r" b="b"/>
              <a:pathLst>
                <a:path w="723614" h="382333" extrusionOk="0">
                  <a:moveTo>
                    <a:pt x="361855" y="0"/>
                  </a:moveTo>
                  <a:cubicBezTo>
                    <a:pt x="162401" y="0"/>
                    <a:pt x="0" y="162401"/>
                    <a:pt x="0" y="361855"/>
                  </a:cubicBezTo>
                  <a:cubicBezTo>
                    <a:pt x="0" y="363474"/>
                    <a:pt x="0" y="365284"/>
                    <a:pt x="190" y="366903"/>
                  </a:cubicBezTo>
                  <a:cubicBezTo>
                    <a:pt x="1238" y="375666"/>
                    <a:pt x="8668" y="382333"/>
                    <a:pt x="17621" y="382333"/>
                  </a:cubicBezTo>
                  <a:lnTo>
                    <a:pt x="286321" y="382333"/>
                  </a:lnTo>
                  <a:cubicBezTo>
                    <a:pt x="295561" y="382333"/>
                    <a:pt x="303085" y="375190"/>
                    <a:pt x="303848" y="366141"/>
                  </a:cubicBezTo>
                  <a:cubicBezTo>
                    <a:pt x="306229" y="336042"/>
                    <a:pt x="331660" y="312325"/>
                    <a:pt x="361950" y="312325"/>
                  </a:cubicBezTo>
                  <a:cubicBezTo>
                    <a:pt x="392335" y="312325"/>
                    <a:pt x="417767" y="335947"/>
                    <a:pt x="420052" y="366141"/>
                  </a:cubicBezTo>
                  <a:cubicBezTo>
                    <a:pt x="420719" y="375380"/>
                    <a:pt x="428434" y="382333"/>
                    <a:pt x="437578" y="382333"/>
                  </a:cubicBezTo>
                  <a:lnTo>
                    <a:pt x="706279" y="382333"/>
                  </a:lnTo>
                  <a:cubicBezTo>
                    <a:pt x="715137" y="382333"/>
                    <a:pt x="722662" y="375761"/>
                    <a:pt x="723424" y="366903"/>
                  </a:cubicBezTo>
                  <a:cubicBezTo>
                    <a:pt x="723614" y="365284"/>
                    <a:pt x="723614" y="363474"/>
                    <a:pt x="723614" y="361855"/>
                  </a:cubicBezTo>
                  <a:cubicBezTo>
                    <a:pt x="723709" y="162401"/>
                    <a:pt x="561308" y="0"/>
                    <a:pt x="361855" y="0"/>
                  </a:cubicBezTo>
                  <a:close/>
                  <a:moveTo>
                    <a:pt x="452437" y="347377"/>
                  </a:moveTo>
                  <a:cubicBezTo>
                    <a:pt x="441960" y="307086"/>
                    <a:pt x="405003" y="277368"/>
                    <a:pt x="362141" y="277368"/>
                  </a:cubicBezTo>
                  <a:cubicBezTo>
                    <a:pt x="319278" y="277368"/>
                    <a:pt x="282321" y="306991"/>
                    <a:pt x="271843" y="347377"/>
                  </a:cubicBezTo>
                  <a:lnTo>
                    <a:pt x="35719" y="347377"/>
                  </a:lnTo>
                  <a:cubicBezTo>
                    <a:pt x="43339" y="173926"/>
                    <a:pt x="186880" y="35052"/>
                    <a:pt x="362141" y="35052"/>
                  </a:cubicBezTo>
                  <a:cubicBezTo>
                    <a:pt x="537115" y="35052"/>
                    <a:pt x="680466" y="173260"/>
                    <a:pt x="688562" y="347377"/>
                  </a:cubicBezTo>
                  <a:lnTo>
                    <a:pt x="452437" y="34737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1" name="Google Shape;201;p23"/>
            <p:cNvSpPr/>
            <p:nvPr/>
          </p:nvSpPr>
          <p:spPr>
            <a:xfrm>
              <a:off x="4549806" y="2379630"/>
              <a:ext cx="1327118" cy="220503"/>
            </a:xfrm>
            <a:custGeom>
              <a:avLst/>
              <a:gdLst/>
              <a:ahLst/>
              <a:cxnLst/>
              <a:rect l="l" t="t" r="r" b="b"/>
              <a:pathLst>
                <a:path w="1327118" h="220503" extrusionOk="0">
                  <a:moveTo>
                    <a:pt x="1315307" y="93536"/>
                  </a:moveTo>
                  <a:lnTo>
                    <a:pt x="1195197" y="51816"/>
                  </a:lnTo>
                  <a:cubicBezTo>
                    <a:pt x="1193864" y="50863"/>
                    <a:pt x="1192340" y="50006"/>
                    <a:pt x="1190720" y="49435"/>
                  </a:cubicBezTo>
                  <a:lnTo>
                    <a:pt x="1072134" y="7906"/>
                  </a:lnTo>
                  <a:cubicBezTo>
                    <a:pt x="1070419" y="6286"/>
                    <a:pt x="1068515" y="4953"/>
                    <a:pt x="1066228" y="4096"/>
                  </a:cubicBezTo>
                  <a:lnTo>
                    <a:pt x="1057275" y="952"/>
                  </a:lnTo>
                  <a:cubicBezTo>
                    <a:pt x="1055370" y="381"/>
                    <a:pt x="1053465" y="0"/>
                    <a:pt x="1051465" y="0"/>
                  </a:cubicBezTo>
                  <a:lnTo>
                    <a:pt x="350234" y="0"/>
                  </a:lnTo>
                  <a:cubicBezTo>
                    <a:pt x="350139" y="0"/>
                    <a:pt x="350044" y="0"/>
                    <a:pt x="349853" y="0"/>
                  </a:cubicBezTo>
                  <a:cubicBezTo>
                    <a:pt x="349758" y="0"/>
                    <a:pt x="349663" y="0"/>
                    <a:pt x="349472" y="0"/>
                  </a:cubicBezTo>
                  <a:lnTo>
                    <a:pt x="183737" y="0"/>
                  </a:lnTo>
                  <a:lnTo>
                    <a:pt x="183261" y="0"/>
                  </a:lnTo>
                  <a:lnTo>
                    <a:pt x="17526" y="0"/>
                  </a:lnTo>
                  <a:cubicBezTo>
                    <a:pt x="7811" y="0"/>
                    <a:pt x="0" y="7810"/>
                    <a:pt x="0" y="17526"/>
                  </a:cubicBezTo>
                  <a:lnTo>
                    <a:pt x="0" y="202978"/>
                  </a:lnTo>
                  <a:cubicBezTo>
                    <a:pt x="0" y="212693"/>
                    <a:pt x="7811" y="220504"/>
                    <a:pt x="17526" y="220504"/>
                  </a:cubicBezTo>
                  <a:lnTo>
                    <a:pt x="183261" y="220504"/>
                  </a:lnTo>
                  <a:lnTo>
                    <a:pt x="183737" y="220504"/>
                  </a:lnTo>
                  <a:lnTo>
                    <a:pt x="349472" y="220504"/>
                  </a:lnTo>
                  <a:cubicBezTo>
                    <a:pt x="349567" y="220504"/>
                    <a:pt x="349663" y="220504"/>
                    <a:pt x="349853" y="220504"/>
                  </a:cubicBezTo>
                  <a:cubicBezTo>
                    <a:pt x="349949" y="220504"/>
                    <a:pt x="350044" y="220504"/>
                    <a:pt x="350234" y="220504"/>
                  </a:cubicBezTo>
                  <a:lnTo>
                    <a:pt x="1049846" y="220504"/>
                  </a:lnTo>
                  <a:cubicBezTo>
                    <a:pt x="1051846" y="220504"/>
                    <a:pt x="1053846" y="220123"/>
                    <a:pt x="1055656" y="219551"/>
                  </a:cubicBezTo>
                  <a:lnTo>
                    <a:pt x="1066324" y="215837"/>
                  </a:lnTo>
                  <a:cubicBezTo>
                    <a:pt x="1068134" y="215170"/>
                    <a:pt x="1069848" y="214217"/>
                    <a:pt x="1071277" y="212979"/>
                  </a:cubicBezTo>
                  <a:lnTo>
                    <a:pt x="1190911" y="170402"/>
                  </a:lnTo>
                  <a:cubicBezTo>
                    <a:pt x="1191197" y="170307"/>
                    <a:pt x="1191387" y="170117"/>
                    <a:pt x="1191673" y="169926"/>
                  </a:cubicBezTo>
                  <a:lnTo>
                    <a:pt x="1315402" y="126301"/>
                  </a:lnTo>
                  <a:cubicBezTo>
                    <a:pt x="1322451" y="123730"/>
                    <a:pt x="1327118" y="117253"/>
                    <a:pt x="1327118" y="109728"/>
                  </a:cubicBezTo>
                  <a:cubicBezTo>
                    <a:pt x="1327023" y="102584"/>
                    <a:pt x="1322356" y="95917"/>
                    <a:pt x="1315307" y="93536"/>
                  </a:cubicBezTo>
                  <a:close/>
                  <a:moveTo>
                    <a:pt x="35147" y="35052"/>
                  </a:moveTo>
                  <a:lnTo>
                    <a:pt x="165925" y="35052"/>
                  </a:lnTo>
                  <a:lnTo>
                    <a:pt x="165925" y="185356"/>
                  </a:lnTo>
                  <a:lnTo>
                    <a:pt x="35147" y="185356"/>
                  </a:lnTo>
                  <a:lnTo>
                    <a:pt x="35147" y="35052"/>
                  </a:lnTo>
                  <a:close/>
                  <a:moveTo>
                    <a:pt x="1077944" y="47053"/>
                  </a:moveTo>
                  <a:lnTo>
                    <a:pt x="1167098" y="78105"/>
                  </a:lnTo>
                  <a:lnTo>
                    <a:pt x="1167098" y="141542"/>
                  </a:lnTo>
                  <a:lnTo>
                    <a:pt x="1077944" y="173260"/>
                  </a:lnTo>
                  <a:lnTo>
                    <a:pt x="1077944" y="47053"/>
                  </a:lnTo>
                  <a:close/>
                  <a:moveTo>
                    <a:pt x="332042" y="185452"/>
                  </a:moveTo>
                  <a:lnTo>
                    <a:pt x="201263" y="185452"/>
                  </a:lnTo>
                  <a:lnTo>
                    <a:pt x="201263" y="35147"/>
                  </a:lnTo>
                  <a:lnTo>
                    <a:pt x="332042" y="35147"/>
                  </a:lnTo>
                  <a:lnTo>
                    <a:pt x="332042" y="185452"/>
                  </a:lnTo>
                  <a:close/>
                  <a:moveTo>
                    <a:pt x="367760" y="35052"/>
                  </a:moveTo>
                  <a:lnTo>
                    <a:pt x="1039082" y="35052"/>
                  </a:lnTo>
                  <a:lnTo>
                    <a:pt x="1039082" y="185356"/>
                  </a:lnTo>
                  <a:lnTo>
                    <a:pt x="367760" y="185356"/>
                  </a:lnTo>
                  <a:lnTo>
                    <a:pt x="367760" y="35052"/>
                  </a:lnTo>
                  <a:close/>
                  <a:moveTo>
                    <a:pt x="1202531" y="129159"/>
                  </a:moveTo>
                  <a:lnTo>
                    <a:pt x="1202531" y="91345"/>
                  </a:lnTo>
                  <a:lnTo>
                    <a:pt x="1256728" y="110109"/>
                  </a:lnTo>
                  <a:lnTo>
                    <a:pt x="1202531" y="129159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202" name="Google Shape;202;p23"/>
          <p:cNvGrpSpPr/>
          <p:nvPr/>
        </p:nvGrpSpPr>
        <p:grpSpPr>
          <a:xfrm>
            <a:off x="2761735" y="5175819"/>
            <a:ext cx="496431" cy="717950"/>
            <a:chOff x="6594769" y="2752153"/>
            <a:chExt cx="953209" cy="1378553"/>
          </a:xfrm>
        </p:grpSpPr>
        <p:sp>
          <p:nvSpPr>
            <p:cNvPr id="203" name="Google Shape;203;p23"/>
            <p:cNvSpPr/>
            <p:nvPr/>
          </p:nvSpPr>
          <p:spPr>
            <a:xfrm>
              <a:off x="6594769" y="2752153"/>
              <a:ext cx="953209" cy="1378553"/>
            </a:xfrm>
            <a:custGeom>
              <a:avLst/>
              <a:gdLst/>
              <a:ahLst/>
              <a:cxnLst/>
              <a:rect l="l" t="t" r="r" b="b"/>
              <a:pathLst>
                <a:path w="953209" h="1378553" extrusionOk="0">
                  <a:moveTo>
                    <a:pt x="945697" y="822198"/>
                  </a:moveTo>
                  <a:cubicBezTo>
                    <a:pt x="937696" y="816673"/>
                    <a:pt x="926838" y="818674"/>
                    <a:pt x="921313" y="826580"/>
                  </a:cubicBezTo>
                  <a:cubicBezTo>
                    <a:pt x="893881" y="866299"/>
                    <a:pt x="861496" y="901541"/>
                    <a:pt x="825206" y="931926"/>
                  </a:cubicBezTo>
                  <a:lnTo>
                    <a:pt x="756626" y="784098"/>
                  </a:lnTo>
                  <a:cubicBezTo>
                    <a:pt x="752530" y="775430"/>
                    <a:pt x="742148" y="771525"/>
                    <a:pt x="733385" y="775621"/>
                  </a:cubicBezTo>
                  <a:cubicBezTo>
                    <a:pt x="724622" y="779717"/>
                    <a:pt x="720812" y="790099"/>
                    <a:pt x="724907" y="798862"/>
                  </a:cubicBezTo>
                  <a:lnTo>
                    <a:pt x="796916" y="954024"/>
                  </a:lnTo>
                  <a:lnTo>
                    <a:pt x="811775" y="986219"/>
                  </a:lnTo>
                  <a:lnTo>
                    <a:pt x="833207" y="1032320"/>
                  </a:lnTo>
                  <a:cubicBezTo>
                    <a:pt x="866258" y="1103948"/>
                    <a:pt x="839589" y="1188148"/>
                    <a:pt x="773771" y="1228249"/>
                  </a:cubicBezTo>
                  <a:lnTo>
                    <a:pt x="691665" y="1051179"/>
                  </a:lnTo>
                  <a:lnTo>
                    <a:pt x="676901" y="1019461"/>
                  </a:lnTo>
                  <a:lnTo>
                    <a:pt x="519453" y="680180"/>
                  </a:lnTo>
                  <a:cubicBezTo>
                    <a:pt x="563554" y="667226"/>
                    <a:pt x="600130" y="636460"/>
                    <a:pt x="620704" y="596170"/>
                  </a:cubicBezTo>
                  <a:cubicBezTo>
                    <a:pt x="632896" y="608457"/>
                    <a:pt x="643183" y="623030"/>
                    <a:pt x="650898" y="639604"/>
                  </a:cubicBezTo>
                  <a:lnTo>
                    <a:pt x="694523" y="733711"/>
                  </a:lnTo>
                  <a:cubicBezTo>
                    <a:pt x="698618" y="742474"/>
                    <a:pt x="709001" y="746379"/>
                    <a:pt x="717764" y="742283"/>
                  </a:cubicBezTo>
                  <a:cubicBezTo>
                    <a:pt x="726527" y="738188"/>
                    <a:pt x="730337" y="727805"/>
                    <a:pt x="726241" y="719042"/>
                  </a:cubicBezTo>
                  <a:lnTo>
                    <a:pt x="682616" y="624935"/>
                  </a:lnTo>
                  <a:cubicBezTo>
                    <a:pt x="670806" y="599504"/>
                    <a:pt x="654041" y="577882"/>
                    <a:pt x="633944" y="560832"/>
                  </a:cubicBezTo>
                  <a:cubicBezTo>
                    <a:pt x="637182" y="547973"/>
                    <a:pt x="638897" y="534543"/>
                    <a:pt x="638897" y="520637"/>
                  </a:cubicBezTo>
                  <a:cubicBezTo>
                    <a:pt x="638897" y="435007"/>
                    <a:pt x="573746" y="364236"/>
                    <a:pt x="490307" y="355283"/>
                  </a:cubicBezTo>
                  <a:lnTo>
                    <a:pt x="490307" y="205264"/>
                  </a:lnTo>
                  <a:cubicBezTo>
                    <a:pt x="538980" y="196882"/>
                    <a:pt x="576032" y="154496"/>
                    <a:pt x="576032" y="103442"/>
                  </a:cubicBezTo>
                  <a:cubicBezTo>
                    <a:pt x="576032" y="46482"/>
                    <a:pt x="529550" y="0"/>
                    <a:pt x="472590" y="0"/>
                  </a:cubicBezTo>
                  <a:cubicBezTo>
                    <a:pt x="415631" y="0"/>
                    <a:pt x="369149" y="46292"/>
                    <a:pt x="369149" y="103442"/>
                  </a:cubicBezTo>
                  <a:cubicBezTo>
                    <a:pt x="369149" y="154400"/>
                    <a:pt x="406201" y="196787"/>
                    <a:pt x="454874" y="205264"/>
                  </a:cubicBezTo>
                  <a:lnTo>
                    <a:pt x="454874" y="355283"/>
                  </a:lnTo>
                  <a:cubicBezTo>
                    <a:pt x="371530" y="364141"/>
                    <a:pt x="306284" y="435007"/>
                    <a:pt x="306284" y="520637"/>
                  </a:cubicBezTo>
                  <a:cubicBezTo>
                    <a:pt x="306284" y="535114"/>
                    <a:pt x="308093" y="549116"/>
                    <a:pt x="311618" y="562451"/>
                  </a:cubicBezTo>
                  <a:cubicBezTo>
                    <a:pt x="292091" y="579406"/>
                    <a:pt x="276089" y="600647"/>
                    <a:pt x="264850" y="624935"/>
                  </a:cubicBezTo>
                  <a:lnTo>
                    <a:pt x="125404" y="925449"/>
                  </a:lnTo>
                  <a:cubicBezTo>
                    <a:pt x="90066" y="894779"/>
                    <a:pt x="58634" y="859250"/>
                    <a:pt x="32154" y="819436"/>
                  </a:cubicBezTo>
                  <a:cubicBezTo>
                    <a:pt x="26725" y="811339"/>
                    <a:pt x="15866" y="809149"/>
                    <a:pt x="7865" y="814483"/>
                  </a:cubicBezTo>
                  <a:cubicBezTo>
                    <a:pt x="-231" y="819817"/>
                    <a:pt x="-2422" y="830675"/>
                    <a:pt x="2913" y="838772"/>
                  </a:cubicBezTo>
                  <a:cubicBezTo>
                    <a:pt x="33107" y="884110"/>
                    <a:pt x="69302" y="924211"/>
                    <a:pt x="110069" y="958405"/>
                  </a:cubicBezTo>
                  <a:lnTo>
                    <a:pt x="82637" y="1017556"/>
                  </a:lnTo>
                  <a:cubicBezTo>
                    <a:pt x="41108" y="1107091"/>
                    <a:pt x="76064" y="1212628"/>
                    <a:pt x="160170" y="1260729"/>
                  </a:cubicBezTo>
                  <a:lnTo>
                    <a:pt x="121308" y="1354455"/>
                  </a:lnTo>
                  <a:cubicBezTo>
                    <a:pt x="117689" y="1363408"/>
                    <a:pt x="121880" y="1373600"/>
                    <a:pt x="130928" y="1377315"/>
                  </a:cubicBezTo>
                  <a:cubicBezTo>
                    <a:pt x="133119" y="1378172"/>
                    <a:pt x="135405" y="1378553"/>
                    <a:pt x="137596" y="1378553"/>
                  </a:cubicBezTo>
                  <a:cubicBezTo>
                    <a:pt x="144549" y="1378553"/>
                    <a:pt x="151122" y="1374457"/>
                    <a:pt x="153884" y="1367695"/>
                  </a:cubicBezTo>
                  <a:lnTo>
                    <a:pt x="198651" y="1259777"/>
                  </a:lnTo>
                  <a:cubicBezTo>
                    <a:pt x="199223" y="1258348"/>
                    <a:pt x="199508" y="1256824"/>
                    <a:pt x="199699" y="1255395"/>
                  </a:cubicBezTo>
                  <a:lnTo>
                    <a:pt x="219987" y="1211961"/>
                  </a:lnTo>
                  <a:cubicBezTo>
                    <a:pt x="223988" y="1203198"/>
                    <a:pt x="220178" y="1192816"/>
                    <a:pt x="211415" y="1188720"/>
                  </a:cubicBezTo>
                  <a:cubicBezTo>
                    <a:pt x="202652" y="1184624"/>
                    <a:pt x="192269" y="1188530"/>
                    <a:pt x="188174" y="1197197"/>
                  </a:cubicBezTo>
                  <a:lnTo>
                    <a:pt x="173696" y="1228344"/>
                  </a:lnTo>
                  <a:cubicBezTo>
                    <a:pt x="107878" y="1188244"/>
                    <a:pt x="81113" y="1103948"/>
                    <a:pt x="114260" y="1032415"/>
                  </a:cubicBezTo>
                  <a:lnTo>
                    <a:pt x="138263" y="980599"/>
                  </a:lnTo>
                  <a:lnTo>
                    <a:pt x="153407" y="948214"/>
                  </a:lnTo>
                  <a:lnTo>
                    <a:pt x="296568" y="639699"/>
                  </a:lnTo>
                  <a:cubicBezTo>
                    <a:pt x="303807" y="624078"/>
                    <a:pt x="313427" y="609981"/>
                    <a:pt x="325239" y="597789"/>
                  </a:cubicBezTo>
                  <a:cubicBezTo>
                    <a:pt x="346289" y="637889"/>
                    <a:pt x="383341" y="668369"/>
                    <a:pt x="427823" y="680752"/>
                  </a:cubicBezTo>
                  <a:lnTo>
                    <a:pt x="272184" y="1015937"/>
                  </a:lnTo>
                  <a:lnTo>
                    <a:pt x="257421" y="1047655"/>
                  </a:lnTo>
                  <a:lnTo>
                    <a:pt x="214367" y="1140523"/>
                  </a:lnTo>
                  <a:cubicBezTo>
                    <a:pt x="210272" y="1149287"/>
                    <a:pt x="214082" y="1159669"/>
                    <a:pt x="222845" y="1163764"/>
                  </a:cubicBezTo>
                  <a:cubicBezTo>
                    <a:pt x="231608" y="1167860"/>
                    <a:pt x="241990" y="1163955"/>
                    <a:pt x="246086" y="1155192"/>
                  </a:cubicBezTo>
                  <a:lnTo>
                    <a:pt x="290186" y="1060132"/>
                  </a:lnTo>
                  <a:cubicBezTo>
                    <a:pt x="343907" y="1078611"/>
                    <a:pt x="400867" y="1089184"/>
                    <a:pt x="459350" y="1091184"/>
                  </a:cubicBezTo>
                  <a:lnTo>
                    <a:pt x="459350" y="1165574"/>
                  </a:lnTo>
                  <a:cubicBezTo>
                    <a:pt x="459350" y="1175290"/>
                    <a:pt x="466971" y="1183005"/>
                    <a:pt x="476496" y="1183005"/>
                  </a:cubicBezTo>
                  <a:cubicBezTo>
                    <a:pt x="485830" y="1183005"/>
                    <a:pt x="493640" y="1175195"/>
                    <a:pt x="493640" y="1165574"/>
                  </a:cubicBezTo>
                  <a:lnTo>
                    <a:pt x="493640" y="1091279"/>
                  </a:lnTo>
                  <a:cubicBezTo>
                    <a:pt x="550409" y="1089850"/>
                    <a:pt x="605845" y="1080230"/>
                    <a:pt x="658423" y="1063085"/>
                  </a:cubicBezTo>
                  <a:lnTo>
                    <a:pt x="747672" y="1255395"/>
                  </a:lnTo>
                  <a:cubicBezTo>
                    <a:pt x="747863" y="1256824"/>
                    <a:pt x="748148" y="1258348"/>
                    <a:pt x="748720" y="1259777"/>
                  </a:cubicBezTo>
                  <a:lnTo>
                    <a:pt x="793488" y="1367695"/>
                  </a:lnTo>
                  <a:cubicBezTo>
                    <a:pt x="796345" y="1374457"/>
                    <a:pt x="802917" y="1378553"/>
                    <a:pt x="809775" y="1378553"/>
                  </a:cubicBezTo>
                  <a:cubicBezTo>
                    <a:pt x="811966" y="1378553"/>
                    <a:pt x="814252" y="1378077"/>
                    <a:pt x="816443" y="1377315"/>
                  </a:cubicBezTo>
                  <a:cubicBezTo>
                    <a:pt x="825491" y="1373600"/>
                    <a:pt x="829682" y="1363408"/>
                    <a:pt x="826063" y="1354455"/>
                  </a:cubicBezTo>
                  <a:lnTo>
                    <a:pt x="787201" y="1260824"/>
                  </a:lnTo>
                  <a:cubicBezTo>
                    <a:pt x="871307" y="1212723"/>
                    <a:pt x="906168" y="1107091"/>
                    <a:pt x="864734" y="1017651"/>
                  </a:cubicBezTo>
                  <a:lnTo>
                    <a:pt x="840160" y="964787"/>
                  </a:lnTo>
                  <a:cubicBezTo>
                    <a:pt x="881784" y="931259"/>
                    <a:pt x="918932" y="891635"/>
                    <a:pt x="949983" y="846677"/>
                  </a:cubicBezTo>
                  <a:cubicBezTo>
                    <a:pt x="955603" y="838676"/>
                    <a:pt x="953698" y="827627"/>
                    <a:pt x="945697" y="822198"/>
                  </a:cubicBezTo>
                  <a:close/>
                  <a:moveTo>
                    <a:pt x="404296" y="103442"/>
                  </a:moveTo>
                  <a:cubicBezTo>
                    <a:pt x="404296" y="65722"/>
                    <a:pt x="434966" y="35147"/>
                    <a:pt x="472590" y="35147"/>
                  </a:cubicBezTo>
                  <a:cubicBezTo>
                    <a:pt x="510309" y="35147"/>
                    <a:pt x="540884" y="65818"/>
                    <a:pt x="540884" y="103442"/>
                  </a:cubicBezTo>
                  <a:cubicBezTo>
                    <a:pt x="540884" y="140398"/>
                    <a:pt x="511357" y="170497"/>
                    <a:pt x="474781" y="171641"/>
                  </a:cubicBezTo>
                  <a:cubicBezTo>
                    <a:pt x="474019" y="171545"/>
                    <a:pt x="473352" y="171450"/>
                    <a:pt x="472590" y="171450"/>
                  </a:cubicBezTo>
                  <a:cubicBezTo>
                    <a:pt x="471828" y="171450"/>
                    <a:pt x="471161" y="171545"/>
                    <a:pt x="470399" y="171641"/>
                  </a:cubicBezTo>
                  <a:cubicBezTo>
                    <a:pt x="433728" y="170497"/>
                    <a:pt x="404296" y="140398"/>
                    <a:pt x="404296" y="103442"/>
                  </a:cubicBezTo>
                  <a:close/>
                  <a:moveTo>
                    <a:pt x="353337" y="574834"/>
                  </a:moveTo>
                  <a:cubicBezTo>
                    <a:pt x="348289" y="563975"/>
                    <a:pt x="344765" y="552450"/>
                    <a:pt x="342955" y="540258"/>
                  </a:cubicBezTo>
                  <a:cubicBezTo>
                    <a:pt x="341907" y="533876"/>
                    <a:pt x="341431" y="527209"/>
                    <a:pt x="341431" y="520541"/>
                  </a:cubicBezTo>
                  <a:cubicBezTo>
                    <a:pt x="341431" y="448246"/>
                    <a:pt x="400200" y="389287"/>
                    <a:pt x="472590" y="389287"/>
                  </a:cubicBezTo>
                  <a:cubicBezTo>
                    <a:pt x="544980" y="389287"/>
                    <a:pt x="603845" y="448246"/>
                    <a:pt x="603845" y="520541"/>
                  </a:cubicBezTo>
                  <a:cubicBezTo>
                    <a:pt x="603845" y="526828"/>
                    <a:pt x="603368" y="533019"/>
                    <a:pt x="602511" y="539115"/>
                  </a:cubicBezTo>
                  <a:cubicBezTo>
                    <a:pt x="600797" y="551307"/>
                    <a:pt x="597368" y="562927"/>
                    <a:pt x="592415" y="573786"/>
                  </a:cubicBezTo>
                  <a:cubicBezTo>
                    <a:pt x="576222" y="610267"/>
                    <a:pt x="543837" y="637984"/>
                    <a:pt x="504404" y="647795"/>
                  </a:cubicBezTo>
                  <a:cubicBezTo>
                    <a:pt x="496498" y="649891"/>
                    <a:pt x="488306" y="651129"/>
                    <a:pt x="479924" y="651605"/>
                  </a:cubicBezTo>
                  <a:cubicBezTo>
                    <a:pt x="477448" y="651701"/>
                    <a:pt x="475067" y="651796"/>
                    <a:pt x="472590" y="651796"/>
                  </a:cubicBezTo>
                  <a:cubicBezTo>
                    <a:pt x="470876" y="651796"/>
                    <a:pt x="469256" y="651796"/>
                    <a:pt x="467542" y="651701"/>
                  </a:cubicBezTo>
                  <a:cubicBezTo>
                    <a:pt x="459160" y="651415"/>
                    <a:pt x="450873" y="650272"/>
                    <a:pt x="442967" y="648367"/>
                  </a:cubicBezTo>
                  <a:cubicBezTo>
                    <a:pt x="402963" y="639127"/>
                    <a:pt x="369911" y="611410"/>
                    <a:pt x="353337" y="574834"/>
                  </a:cubicBezTo>
                  <a:close/>
                  <a:moveTo>
                    <a:pt x="493736" y="1056323"/>
                  </a:moveTo>
                  <a:lnTo>
                    <a:pt x="493736" y="1000506"/>
                  </a:lnTo>
                  <a:cubicBezTo>
                    <a:pt x="493736" y="990790"/>
                    <a:pt x="486116" y="983075"/>
                    <a:pt x="476591" y="983075"/>
                  </a:cubicBezTo>
                  <a:cubicBezTo>
                    <a:pt x="467066" y="983075"/>
                    <a:pt x="459446" y="990886"/>
                    <a:pt x="459446" y="1000506"/>
                  </a:cubicBezTo>
                  <a:lnTo>
                    <a:pt x="459446" y="1056227"/>
                  </a:lnTo>
                  <a:cubicBezTo>
                    <a:pt x="406106" y="1054322"/>
                    <a:pt x="354194" y="1044797"/>
                    <a:pt x="305141" y="1028129"/>
                  </a:cubicBezTo>
                  <a:lnTo>
                    <a:pt x="463637" y="686752"/>
                  </a:lnTo>
                  <a:cubicBezTo>
                    <a:pt x="466589" y="686848"/>
                    <a:pt x="469638" y="686943"/>
                    <a:pt x="472590" y="686943"/>
                  </a:cubicBezTo>
                  <a:cubicBezTo>
                    <a:pt x="476305" y="686943"/>
                    <a:pt x="480020" y="686848"/>
                    <a:pt x="483734" y="686562"/>
                  </a:cubicBezTo>
                  <a:lnTo>
                    <a:pt x="643755" y="1031272"/>
                  </a:lnTo>
                  <a:cubicBezTo>
                    <a:pt x="595748" y="1046416"/>
                    <a:pt x="545361" y="1054989"/>
                    <a:pt x="493736" y="105632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4" name="Google Shape;204;p23"/>
            <p:cNvSpPr/>
            <p:nvPr/>
          </p:nvSpPr>
          <p:spPr>
            <a:xfrm>
              <a:off x="7034783" y="3243642"/>
              <a:ext cx="58292" cy="58293"/>
            </a:xfrm>
            <a:custGeom>
              <a:avLst/>
              <a:gdLst/>
              <a:ahLst/>
              <a:cxnLst/>
              <a:rect l="l" t="t" r="r" b="b"/>
              <a:pathLst>
                <a:path w="58292" h="58293" extrusionOk="0">
                  <a:moveTo>
                    <a:pt x="58293" y="29147"/>
                  </a:moveTo>
                  <a:cubicBezTo>
                    <a:pt x="58293" y="13049"/>
                    <a:pt x="45244" y="0"/>
                    <a:pt x="29146" y="0"/>
                  </a:cubicBezTo>
                  <a:cubicBezTo>
                    <a:pt x="13049" y="0"/>
                    <a:pt x="0" y="13049"/>
                    <a:pt x="0" y="29147"/>
                  </a:cubicBezTo>
                  <a:cubicBezTo>
                    <a:pt x="0" y="45244"/>
                    <a:pt x="13049" y="58293"/>
                    <a:pt x="29146" y="58293"/>
                  </a:cubicBezTo>
                  <a:cubicBezTo>
                    <a:pt x="45148" y="58293"/>
                    <a:pt x="58293" y="45244"/>
                    <a:pt x="58293" y="29147"/>
                  </a:cubicBezTo>
                  <a:close/>
                  <a:moveTo>
                    <a:pt x="23051" y="29147"/>
                  </a:moveTo>
                  <a:cubicBezTo>
                    <a:pt x="23051" y="25718"/>
                    <a:pt x="25718" y="23051"/>
                    <a:pt x="29146" y="23051"/>
                  </a:cubicBezTo>
                  <a:cubicBezTo>
                    <a:pt x="32480" y="23051"/>
                    <a:pt x="35243" y="25718"/>
                    <a:pt x="35243" y="29147"/>
                  </a:cubicBezTo>
                  <a:cubicBezTo>
                    <a:pt x="35243" y="32576"/>
                    <a:pt x="32576" y="35243"/>
                    <a:pt x="29146" y="35243"/>
                  </a:cubicBezTo>
                  <a:cubicBezTo>
                    <a:pt x="25718" y="35243"/>
                    <a:pt x="23051" y="32576"/>
                    <a:pt x="23051" y="2914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" name="Rectangle 1"/>
          <p:cNvSpPr/>
          <p:nvPr/>
        </p:nvSpPr>
        <p:spPr>
          <a:xfrm>
            <a:off x="0" y="5431786"/>
            <a:ext cx="393895" cy="12222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AA8D60-03D7-0F40-969F-F12080C3884C}"/>
              </a:ext>
            </a:extLst>
          </p:cNvPr>
          <p:cNvSpPr txBox="1"/>
          <p:nvPr/>
        </p:nvSpPr>
        <p:spPr>
          <a:xfrm>
            <a:off x="9051903" y="5380905"/>
            <a:ext cx="20827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By Robert-D. Mihalcea</a:t>
            </a:r>
            <a:endParaRPr lang="en-GB" dirty="0"/>
          </a:p>
        </p:txBody>
      </p:sp>
      <p:pic>
        <p:nvPicPr>
          <p:cNvPr id="5" name="Picture 4" descr="UWTSD new Logo">
            <a:extLst>
              <a:ext uri="{FF2B5EF4-FFF2-40B4-BE49-F238E27FC236}">
                <a16:creationId xmlns:a16="http://schemas.microsoft.com/office/drawing/2014/main" id="{0CC9A49D-3979-3F18-BC49-6385F3EF23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1155" y="38727"/>
            <a:ext cx="2582758" cy="112491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63C666-F97C-6C9C-CDBB-4EEF5A7640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905828"/>
              </p:ext>
            </p:extLst>
          </p:nvPr>
        </p:nvGraphicFramePr>
        <p:xfrm>
          <a:off x="8017314" y="388992"/>
          <a:ext cx="3854953" cy="156536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389259">
                  <a:extLst>
                    <a:ext uri="{9D8B030D-6E8A-4147-A177-3AD203B41FA5}">
                      <a16:colId xmlns:a16="http://schemas.microsoft.com/office/drawing/2014/main" val="200303965"/>
                    </a:ext>
                  </a:extLst>
                </a:gridCol>
                <a:gridCol w="2465694">
                  <a:extLst>
                    <a:ext uri="{9D8B030D-6E8A-4147-A177-3AD203B41FA5}">
                      <a16:colId xmlns:a16="http://schemas.microsoft.com/office/drawing/2014/main" val="2844399609"/>
                    </a:ext>
                  </a:extLst>
                </a:gridCol>
              </a:tblGrid>
              <a:tr h="33309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US" sz="1000" dirty="0">
                          <a:effectLst/>
                        </a:rPr>
                        <a:t>Student No: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>
                          <a:effectLst/>
                        </a:rPr>
                        <a:t>2240761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811635606"/>
                  </a:ext>
                </a:extLst>
              </a:tr>
              <a:tr h="48639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 dirty="0">
                          <a:effectLst/>
                        </a:rPr>
                        <a:t> Module Title: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>
                          <a:effectLst/>
                        </a:rPr>
                        <a:t>Contemporary Themes in the Hotel and Hospitality Sector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128971531"/>
                  </a:ext>
                </a:extLst>
              </a:tr>
              <a:tr h="37293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>
                          <a:effectLst/>
                        </a:rPr>
                        <a:t>Module Code: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>
                          <a:effectLst/>
                        </a:rPr>
                        <a:t>BMIH6001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1873303"/>
                  </a:ext>
                </a:extLst>
              </a:tr>
              <a:tr h="37293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000">
                          <a:effectLst/>
                        </a:rPr>
                        <a:t>Lecturer: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dirty="0">
                          <a:effectLst/>
                        </a:rPr>
                        <a:t>Natalie Brailsford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79927023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4"/>
          <p:cNvSpPr/>
          <p:nvPr/>
        </p:nvSpPr>
        <p:spPr>
          <a:xfrm>
            <a:off x="454800" y="-259758"/>
            <a:ext cx="894600" cy="894600"/>
          </a:xfrm>
          <a:prstGeom prst="rect">
            <a:avLst/>
          </a:prstGeom>
          <a:solidFill>
            <a:schemeClr val="accen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24"/>
          <p:cNvSpPr/>
          <p:nvPr/>
        </p:nvSpPr>
        <p:spPr>
          <a:xfrm>
            <a:off x="4668800" y="1281700"/>
            <a:ext cx="6920400" cy="47169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24"/>
          <p:cNvSpPr txBox="1">
            <a:spLocks noGrp="1"/>
          </p:cNvSpPr>
          <p:nvPr>
            <p:ph type="title"/>
          </p:nvPr>
        </p:nvSpPr>
        <p:spPr>
          <a:xfrm>
            <a:off x="3130034" y="-110565"/>
            <a:ext cx="5873926" cy="88867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dirty="0">
                <a:latin typeface="+mj-lt"/>
              </a:rPr>
              <a:t>Introduction</a:t>
            </a:r>
            <a:endParaRPr sz="54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12" name="Google Shape;212;p24"/>
          <p:cNvSpPr txBox="1">
            <a:spLocks noGrp="1"/>
          </p:cNvSpPr>
          <p:nvPr>
            <p:ph type="body" idx="1"/>
          </p:nvPr>
        </p:nvSpPr>
        <p:spPr>
          <a:xfrm>
            <a:off x="-31562" y="779003"/>
            <a:ext cx="3601329" cy="5931286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285750" indent="-285750" algn="just"/>
            <a:r>
              <a:rPr lang="en-US" sz="1800" dirty="0">
                <a:latin typeface="+mn-lt"/>
              </a:rPr>
              <a:t>COVID-19 significantly changed the field of hospitality. In 2020-2021, 50-60% of urban revenues were lowered by compelling 89% (Hutton &amp; Foley, 2022).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Market slow recovery in the UK because of the Autumn Budget costs (GOV.UK, 2023).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Increased video conferencing, saving money, and working in the office restricts travelling.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It is estimated that the  leisure market will continue to reach 15 trillion by 2040 (da Silva et al., 2021).</a:t>
            </a:r>
            <a:endParaRPr sz="1800" dirty="0">
              <a:latin typeface="+mn-lt"/>
            </a:endParaRPr>
          </a:p>
        </p:txBody>
      </p:sp>
      <p:grpSp>
        <p:nvGrpSpPr>
          <p:cNvPr id="214" name="Google Shape;214;p24" descr="Wave Gesture"/>
          <p:cNvGrpSpPr/>
          <p:nvPr/>
        </p:nvGrpSpPr>
        <p:grpSpPr>
          <a:xfrm flipH="1">
            <a:off x="10687852" y="451098"/>
            <a:ext cx="735365" cy="894595"/>
            <a:chOff x="588117" y="3661327"/>
            <a:chExt cx="644379" cy="783907"/>
          </a:xfrm>
        </p:grpSpPr>
        <p:sp>
          <p:nvSpPr>
            <p:cNvPr id="215" name="Google Shape;215;p24"/>
            <p:cNvSpPr/>
            <p:nvPr/>
          </p:nvSpPr>
          <p:spPr>
            <a:xfrm>
              <a:off x="588117" y="3696935"/>
              <a:ext cx="644379" cy="748299"/>
            </a:xfrm>
            <a:custGeom>
              <a:avLst/>
              <a:gdLst/>
              <a:ahLst/>
              <a:cxnLst/>
              <a:rect l="l" t="t" r="r" b="b"/>
              <a:pathLst>
                <a:path w="644379" h="748299" extrusionOk="0">
                  <a:moveTo>
                    <a:pt x="574847" y="513985"/>
                  </a:moveTo>
                  <a:cubicBezTo>
                    <a:pt x="606280" y="451120"/>
                    <a:pt x="609137" y="380635"/>
                    <a:pt x="609137" y="318722"/>
                  </a:cubicBezTo>
                  <a:lnTo>
                    <a:pt x="609137" y="313960"/>
                  </a:lnTo>
                  <a:cubicBezTo>
                    <a:pt x="609137" y="271097"/>
                    <a:pt x="610090" y="226330"/>
                    <a:pt x="626282" y="210137"/>
                  </a:cubicBezTo>
                  <a:cubicBezTo>
                    <a:pt x="644380" y="190135"/>
                    <a:pt x="642475" y="160607"/>
                    <a:pt x="622472" y="142510"/>
                  </a:cubicBezTo>
                  <a:cubicBezTo>
                    <a:pt x="622472" y="142510"/>
                    <a:pt x="622472" y="142510"/>
                    <a:pt x="622472" y="142510"/>
                  </a:cubicBezTo>
                  <a:cubicBezTo>
                    <a:pt x="612947" y="133937"/>
                    <a:pt x="599612" y="129175"/>
                    <a:pt x="586277" y="130127"/>
                  </a:cubicBezTo>
                  <a:cubicBezTo>
                    <a:pt x="573895" y="131080"/>
                    <a:pt x="562465" y="136795"/>
                    <a:pt x="554845" y="145367"/>
                  </a:cubicBezTo>
                  <a:cubicBezTo>
                    <a:pt x="521507" y="180610"/>
                    <a:pt x="498647" y="242522"/>
                    <a:pt x="492932" y="306340"/>
                  </a:cubicBezTo>
                  <a:cubicBezTo>
                    <a:pt x="492932" y="306340"/>
                    <a:pt x="492932" y="306340"/>
                    <a:pt x="492932" y="306340"/>
                  </a:cubicBezTo>
                  <a:cubicBezTo>
                    <a:pt x="492932" y="306340"/>
                    <a:pt x="492932" y="306340"/>
                    <a:pt x="492932" y="306340"/>
                  </a:cubicBezTo>
                  <a:cubicBezTo>
                    <a:pt x="478645" y="292052"/>
                    <a:pt x="465310" y="276812"/>
                    <a:pt x="452927" y="259667"/>
                  </a:cubicBezTo>
                  <a:lnTo>
                    <a:pt x="445307" y="250142"/>
                  </a:lnTo>
                  <a:lnTo>
                    <a:pt x="372917" y="33925"/>
                  </a:lnTo>
                  <a:cubicBezTo>
                    <a:pt x="364345" y="8207"/>
                    <a:pt x="335770" y="-6080"/>
                    <a:pt x="310052" y="2492"/>
                  </a:cubicBezTo>
                  <a:cubicBezTo>
                    <a:pt x="295765" y="7255"/>
                    <a:pt x="284335" y="17732"/>
                    <a:pt x="279572" y="32020"/>
                  </a:cubicBezTo>
                  <a:cubicBezTo>
                    <a:pt x="275762" y="43450"/>
                    <a:pt x="274810" y="55832"/>
                    <a:pt x="279572" y="68215"/>
                  </a:cubicBezTo>
                  <a:lnTo>
                    <a:pt x="330055" y="219662"/>
                  </a:lnTo>
                  <a:cubicBezTo>
                    <a:pt x="330055" y="219662"/>
                    <a:pt x="330055" y="219662"/>
                    <a:pt x="330055" y="219662"/>
                  </a:cubicBezTo>
                  <a:cubicBezTo>
                    <a:pt x="330055" y="219662"/>
                    <a:pt x="330055" y="219662"/>
                    <a:pt x="330055" y="219662"/>
                  </a:cubicBezTo>
                  <a:lnTo>
                    <a:pt x="227185" y="59642"/>
                  </a:lnTo>
                  <a:cubicBezTo>
                    <a:pt x="221470" y="50117"/>
                    <a:pt x="211945" y="42497"/>
                    <a:pt x="201467" y="37735"/>
                  </a:cubicBezTo>
                  <a:cubicBezTo>
                    <a:pt x="175750" y="28210"/>
                    <a:pt x="147175" y="41545"/>
                    <a:pt x="137650" y="68215"/>
                  </a:cubicBezTo>
                  <a:cubicBezTo>
                    <a:pt x="136697" y="72025"/>
                    <a:pt x="135745" y="75835"/>
                    <a:pt x="134792" y="78692"/>
                  </a:cubicBezTo>
                  <a:cubicBezTo>
                    <a:pt x="133840" y="91075"/>
                    <a:pt x="136697" y="103457"/>
                    <a:pt x="143365" y="112982"/>
                  </a:cubicBezTo>
                  <a:lnTo>
                    <a:pt x="238615" y="261572"/>
                  </a:lnTo>
                  <a:cubicBezTo>
                    <a:pt x="238615" y="261572"/>
                    <a:pt x="238615" y="261572"/>
                    <a:pt x="238615" y="261572"/>
                  </a:cubicBezTo>
                  <a:cubicBezTo>
                    <a:pt x="238615" y="261572"/>
                    <a:pt x="238615" y="261572"/>
                    <a:pt x="238615" y="261572"/>
                  </a:cubicBezTo>
                  <a:lnTo>
                    <a:pt x="119552" y="153940"/>
                  </a:lnTo>
                  <a:cubicBezTo>
                    <a:pt x="99550" y="134890"/>
                    <a:pt x="68117" y="135842"/>
                    <a:pt x="49067" y="156797"/>
                  </a:cubicBezTo>
                  <a:cubicBezTo>
                    <a:pt x="30017" y="177752"/>
                    <a:pt x="30970" y="208232"/>
                    <a:pt x="51925" y="227282"/>
                  </a:cubicBezTo>
                  <a:cubicBezTo>
                    <a:pt x="51925" y="227282"/>
                    <a:pt x="52877" y="227282"/>
                    <a:pt x="52877" y="228235"/>
                  </a:cubicBezTo>
                  <a:lnTo>
                    <a:pt x="188132" y="353012"/>
                  </a:lnTo>
                  <a:cubicBezTo>
                    <a:pt x="188132" y="353012"/>
                    <a:pt x="188132" y="353012"/>
                    <a:pt x="188132" y="353012"/>
                  </a:cubicBezTo>
                  <a:lnTo>
                    <a:pt x="73832" y="295862"/>
                  </a:lnTo>
                  <a:cubicBezTo>
                    <a:pt x="63355" y="290147"/>
                    <a:pt x="50020" y="288242"/>
                    <a:pt x="38590" y="291100"/>
                  </a:cubicBezTo>
                  <a:cubicBezTo>
                    <a:pt x="11920" y="297767"/>
                    <a:pt x="-5225" y="324437"/>
                    <a:pt x="1442" y="351107"/>
                  </a:cubicBezTo>
                  <a:cubicBezTo>
                    <a:pt x="2395" y="354917"/>
                    <a:pt x="3347" y="357775"/>
                    <a:pt x="5252" y="361585"/>
                  </a:cubicBezTo>
                  <a:cubicBezTo>
                    <a:pt x="10967" y="372062"/>
                    <a:pt x="19540" y="380635"/>
                    <a:pt x="30017" y="385397"/>
                  </a:cubicBezTo>
                  <a:lnTo>
                    <a:pt x="169082" y="454930"/>
                  </a:lnTo>
                  <a:lnTo>
                    <a:pt x="174797" y="464455"/>
                  </a:lnTo>
                  <a:cubicBezTo>
                    <a:pt x="249092" y="573992"/>
                    <a:pt x="314815" y="628285"/>
                    <a:pt x="370060" y="628285"/>
                  </a:cubicBezTo>
                  <a:lnTo>
                    <a:pt x="446260" y="748300"/>
                  </a:lnTo>
                  <a:lnTo>
                    <a:pt x="462452" y="737822"/>
                  </a:lnTo>
                  <a:lnTo>
                    <a:pt x="383395" y="613045"/>
                  </a:lnTo>
                  <a:cubicBezTo>
                    <a:pt x="381490" y="610187"/>
                    <a:pt x="377680" y="608282"/>
                    <a:pt x="374822" y="608282"/>
                  </a:cubicBezTo>
                  <a:cubicBezTo>
                    <a:pt x="341485" y="611140"/>
                    <a:pt x="282430" y="586375"/>
                    <a:pt x="190990" y="453025"/>
                  </a:cubicBezTo>
                  <a:lnTo>
                    <a:pt x="183370" y="441595"/>
                  </a:lnTo>
                  <a:cubicBezTo>
                    <a:pt x="182417" y="439690"/>
                    <a:pt x="181465" y="438737"/>
                    <a:pt x="179560" y="437785"/>
                  </a:cubicBezTo>
                  <a:lnTo>
                    <a:pt x="37637" y="366347"/>
                  </a:lnTo>
                  <a:cubicBezTo>
                    <a:pt x="31922" y="363490"/>
                    <a:pt x="27160" y="358727"/>
                    <a:pt x="23350" y="353012"/>
                  </a:cubicBezTo>
                  <a:cubicBezTo>
                    <a:pt x="14777" y="337772"/>
                    <a:pt x="20492" y="318722"/>
                    <a:pt x="35732" y="311102"/>
                  </a:cubicBezTo>
                  <a:cubicBezTo>
                    <a:pt x="39542" y="309197"/>
                    <a:pt x="42400" y="308245"/>
                    <a:pt x="46210" y="307292"/>
                  </a:cubicBezTo>
                  <a:cubicBezTo>
                    <a:pt x="52877" y="306340"/>
                    <a:pt x="59545" y="307292"/>
                    <a:pt x="65260" y="311102"/>
                  </a:cubicBezTo>
                  <a:lnTo>
                    <a:pt x="240520" y="400637"/>
                  </a:lnTo>
                  <a:cubicBezTo>
                    <a:pt x="245282" y="402542"/>
                    <a:pt x="250997" y="400637"/>
                    <a:pt x="252902" y="396827"/>
                  </a:cubicBezTo>
                  <a:cubicBezTo>
                    <a:pt x="254807" y="393017"/>
                    <a:pt x="253855" y="388255"/>
                    <a:pt x="250997" y="385397"/>
                  </a:cubicBezTo>
                  <a:lnTo>
                    <a:pt x="64307" y="213947"/>
                  </a:lnTo>
                  <a:cubicBezTo>
                    <a:pt x="51925" y="202517"/>
                    <a:pt x="50972" y="182515"/>
                    <a:pt x="62402" y="170132"/>
                  </a:cubicBezTo>
                  <a:cubicBezTo>
                    <a:pt x="69070" y="162512"/>
                    <a:pt x="79547" y="158702"/>
                    <a:pt x="90025" y="160607"/>
                  </a:cubicBezTo>
                  <a:cubicBezTo>
                    <a:pt x="96692" y="161560"/>
                    <a:pt x="102407" y="164417"/>
                    <a:pt x="107170" y="169180"/>
                  </a:cubicBezTo>
                  <a:lnTo>
                    <a:pt x="279572" y="327295"/>
                  </a:lnTo>
                  <a:cubicBezTo>
                    <a:pt x="283382" y="331105"/>
                    <a:pt x="289097" y="330152"/>
                    <a:pt x="292907" y="326342"/>
                  </a:cubicBezTo>
                  <a:cubicBezTo>
                    <a:pt x="295765" y="323485"/>
                    <a:pt x="296717" y="318722"/>
                    <a:pt x="293860" y="314912"/>
                  </a:cubicBezTo>
                  <a:lnTo>
                    <a:pt x="157652" y="101552"/>
                  </a:lnTo>
                  <a:cubicBezTo>
                    <a:pt x="148127" y="87265"/>
                    <a:pt x="152890" y="68215"/>
                    <a:pt x="167177" y="58690"/>
                  </a:cubicBezTo>
                  <a:cubicBezTo>
                    <a:pt x="181465" y="49165"/>
                    <a:pt x="200515" y="53927"/>
                    <a:pt x="210040" y="68215"/>
                  </a:cubicBezTo>
                  <a:lnTo>
                    <a:pt x="355772" y="294910"/>
                  </a:lnTo>
                  <a:cubicBezTo>
                    <a:pt x="358630" y="299672"/>
                    <a:pt x="364345" y="300625"/>
                    <a:pt x="369107" y="297767"/>
                  </a:cubicBezTo>
                  <a:cubicBezTo>
                    <a:pt x="372917" y="295862"/>
                    <a:pt x="374822" y="291100"/>
                    <a:pt x="372917" y="286337"/>
                  </a:cubicBezTo>
                  <a:lnTo>
                    <a:pt x="297670" y="60595"/>
                  </a:lnTo>
                  <a:cubicBezTo>
                    <a:pt x="295765" y="54880"/>
                    <a:pt x="294812" y="47260"/>
                    <a:pt x="296717" y="41545"/>
                  </a:cubicBezTo>
                  <a:cubicBezTo>
                    <a:pt x="301480" y="25352"/>
                    <a:pt x="318625" y="15827"/>
                    <a:pt x="334817" y="20590"/>
                  </a:cubicBezTo>
                  <a:cubicBezTo>
                    <a:pt x="338627" y="21542"/>
                    <a:pt x="342437" y="23447"/>
                    <a:pt x="345295" y="25352"/>
                  </a:cubicBezTo>
                  <a:cubicBezTo>
                    <a:pt x="350057" y="29162"/>
                    <a:pt x="353867" y="34877"/>
                    <a:pt x="356725" y="41545"/>
                  </a:cubicBezTo>
                  <a:lnTo>
                    <a:pt x="428162" y="257762"/>
                  </a:lnTo>
                  <a:lnTo>
                    <a:pt x="430067" y="260620"/>
                  </a:lnTo>
                  <a:lnTo>
                    <a:pt x="438640" y="271097"/>
                  </a:lnTo>
                  <a:cubicBezTo>
                    <a:pt x="455785" y="293957"/>
                    <a:pt x="474835" y="314912"/>
                    <a:pt x="495790" y="334915"/>
                  </a:cubicBezTo>
                  <a:cubicBezTo>
                    <a:pt x="499600" y="338725"/>
                    <a:pt x="505315" y="338725"/>
                    <a:pt x="509125" y="334915"/>
                  </a:cubicBezTo>
                  <a:cubicBezTo>
                    <a:pt x="511030" y="333010"/>
                    <a:pt x="511982" y="331105"/>
                    <a:pt x="511982" y="328247"/>
                  </a:cubicBezTo>
                  <a:cubicBezTo>
                    <a:pt x="512935" y="262525"/>
                    <a:pt x="535795" y="193945"/>
                    <a:pt x="569132" y="157750"/>
                  </a:cubicBezTo>
                  <a:cubicBezTo>
                    <a:pt x="573895" y="152035"/>
                    <a:pt x="580562" y="149177"/>
                    <a:pt x="587230" y="148225"/>
                  </a:cubicBezTo>
                  <a:cubicBezTo>
                    <a:pt x="595802" y="148225"/>
                    <a:pt x="603422" y="150130"/>
                    <a:pt x="609137" y="155845"/>
                  </a:cubicBezTo>
                  <a:cubicBezTo>
                    <a:pt x="620567" y="166322"/>
                    <a:pt x="622472" y="184420"/>
                    <a:pt x="611995" y="196802"/>
                  </a:cubicBezTo>
                  <a:cubicBezTo>
                    <a:pt x="591040" y="218710"/>
                    <a:pt x="590087" y="262525"/>
                    <a:pt x="590087" y="313960"/>
                  </a:cubicBezTo>
                  <a:lnTo>
                    <a:pt x="590087" y="318722"/>
                  </a:lnTo>
                  <a:cubicBezTo>
                    <a:pt x="590087" y="379682"/>
                    <a:pt x="587230" y="450167"/>
                    <a:pt x="555797" y="510175"/>
                  </a:cubicBezTo>
                  <a:cubicBezTo>
                    <a:pt x="553892" y="513032"/>
                    <a:pt x="553892" y="516842"/>
                    <a:pt x="555797" y="519700"/>
                  </a:cubicBezTo>
                  <a:lnTo>
                    <a:pt x="628187" y="634000"/>
                  </a:lnTo>
                  <a:lnTo>
                    <a:pt x="644380" y="623522"/>
                  </a:lnTo>
                  <a:lnTo>
                    <a:pt x="574847" y="51398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6" name="Google Shape;216;p24"/>
            <p:cNvSpPr/>
            <p:nvPr/>
          </p:nvSpPr>
          <p:spPr>
            <a:xfrm>
              <a:off x="1028662" y="3661327"/>
              <a:ext cx="119062" cy="146685"/>
            </a:xfrm>
            <a:custGeom>
              <a:avLst/>
              <a:gdLst/>
              <a:ahLst/>
              <a:cxnLst/>
              <a:rect l="l" t="t" r="r" b="b"/>
              <a:pathLst>
                <a:path w="119062" h="146685" extrusionOk="0">
                  <a:moveTo>
                    <a:pt x="55245" y="57150"/>
                  </a:moveTo>
                  <a:cubicBezTo>
                    <a:pt x="71438" y="73343"/>
                    <a:pt x="82867" y="93345"/>
                    <a:pt x="91440" y="114300"/>
                  </a:cubicBezTo>
                  <a:cubicBezTo>
                    <a:pt x="95250" y="124777"/>
                    <a:pt x="98108" y="136208"/>
                    <a:pt x="100013" y="146685"/>
                  </a:cubicBezTo>
                  <a:lnTo>
                    <a:pt x="119063" y="143828"/>
                  </a:lnTo>
                  <a:cubicBezTo>
                    <a:pt x="108585" y="80010"/>
                    <a:pt x="66675" y="26670"/>
                    <a:pt x="7620" y="0"/>
                  </a:cubicBezTo>
                  <a:lnTo>
                    <a:pt x="0" y="17145"/>
                  </a:lnTo>
                  <a:cubicBezTo>
                    <a:pt x="20955" y="27623"/>
                    <a:pt x="39052" y="40958"/>
                    <a:pt x="55245" y="57150"/>
                  </a:cubicBezTo>
                  <a:lnTo>
                    <a:pt x="55245" y="5715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7" name="Google Shape;217;p24"/>
            <p:cNvSpPr/>
            <p:nvPr/>
          </p:nvSpPr>
          <p:spPr>
            <a:xfrm>
              <a:off x="1006755" y="3711810"/>
              <a:ext cx="88582" cy="106680"/>
            </a:xfrm>
            <a:custGeom>
              <a:avLst/>
              <a:gdLst/>
              <a:ahLst/>
              <a:cxnLst/>
              <a:rect l="l" t="t" r="r" b="b"/>
              <a:pathLst>
                <a:path w="88582" h="106680" extrusionOk="0">
                  <a:moveTo>
                    <a:pt x="38100" y="43815"/>
                  </a:moveTo>
                  <a:cubicBezTo>
                    <a:pt x="48577" y="55245"/>
                    <a:pt x="57150" y="68580"/>
                    <a:pt x="62865" y="83820"/>
                  </a:cubicBezTo>
                  <a:cubicBezTo>
                    <a:pt x="65722" y="91440"/>
                    <a:pt x="67628" y="99060"/>
                    <a:pt x="69532" y="106680"/>
                  </a:cubicBezTo>
                  <a:lnTo>
                    <a:pt x="88582" y="103823"/>
                  </a:lnTo>
                  <a:cubicBezTo>
                    <a:pt x="86678" y="95250"/>
                    <a:pt x="84772" y="85725"/>
                    <a:pt x="80962" y="78105"/>
                  </a:cubicBezTo>
                  <a:cubicBezTo>
                    <a:pt x="74295" y="60960"/>
                    <a:pt x="64770" y="44768"/>
                    <a:pt x="51435" y="31433"/>
                  </a:cubicBezTo>
                  <a:cubicBezTo>
                    <a:pt x="39052" y="18097"/>
                    <a:pt x="23813" y="7620"/>
                    <a:pt x="7620" y="0"/>
                  </a:cubicBezTo>
                  <a:lnTo>
                    <a:pt x="0" y="17145"/>
                  </a:lnTo>
                  <a:cubicBezTo>
                    <a:pt x="14288" y="23813"/>
                    <a:pt x="26670" y="32385"/>
                    <a:pt x="38100" y="43815"/>
                  </a:cubicBezTo>
                  <a:lnTo>
                    <a:pt x="38100" y="438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8" name="Google Shape;218;p24"/>
            <p:cNvSpPr/>
            <p:nvPr/>
          </p:nvSpPr>
          <p:spPr>
            <a:xfrm>
              <a:off x="634327" y="4196633"/>
              <a:ext cx="120015" cy="145732"/>
            </a:xfrm>
            <a:custGeom>
              <a:avLst/>
              <a:gdLst/>
              <a:ahLst/>
              <a:cxnLst/>
              <a:rect l="l" t="t" r="r" b="b"/>
              <a:pathLst>
                <a:path w="120015" h="145732" extrusionOk="0">
                  <a:moveTo>
                    <a:pt x="63817" y="89535"/>
                  </a:moveTo>
                  <a:cubicBezTo>
                    <a:pt x="48578" y="73342"/>
                    <a:pt x="35242" y="53340"/>
                    <a:pt x="27622" y="32385"/>
                  </a:cubicBezTo>
                  <a:cubicBezTo>
                    <a:pt x="23813" y="21907"/>
                    <a:pt x="20955" y="10477"/>
                    <a:pt x="19050" y="0"/>
                  </a:cubicBezTo>
                  <a:lnTo>
                    <a:pt x="0" y="2857"/>
                  </a:lnTo>
                  <a:cubicBezTo>
                    <a:pt x="1905" y="15240"/>
                    <a:pt x="5715" y="27623"/>
                    <a:pt x="10478" y="39052"/>
                  </a:cubicBezTo>
                  <a:cubicBezTo>
                    <a:pt x="28575" y="86677"/>
                    <a:pt x="65723" y="125730"/>
                    <a:pt x="112395" y="145732"/>
                  </a:cubicBezTo>
                  <a:lnTo>
                    <a:pt x="120015" y="128588"/>
                  </a:lnTo>
                  <a:cubicBezTo>
                    <a:pt x="98107" y="119063"/>
                    <a:pt x="79057" y="106680"/>
                    <a:pt x="63817" y="89535"/>
                  </a:cubicBezTo>
                  <a:lnTo>
                    <a:pt x="63817" y="8953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9" name="Google Shape;219;p24"/>
            <p:cNvSpPr/>
            <p:nvPr/>
          </p:nvSpPr>
          <p:spPr>
            <a:xfrm>
              <a:off x="686715" y="4187108"/>
              <a:ext cx="88582" cy="106679"/>
            </a:xfrm>
            <a:custGeom>
              <a:avLst/>
              <a:gdLst/>
              <a:ahLst/>
              <a:cxnLst/>
              <a:rect l="l" t="t" r="r" b="b"/>
              <a:pathLst>
                <a:path w="88582" h="106679" extrusionOk="0">
                  <a:moveTo>
                    <a:pt x="50482" y="62865"/>
                  </a:moveTo>
                  <a:cubicBezTo>
                    <a:pt x="40005" y="51435"/>
                    <a:pt x="31432" y="38100"/>
                    <a:pt x="25717" y="22860"/>
                  </a:cubicBezTo>
                  <a:cubicBezTo>
                    <a:pt x="22860" y="15240"/>
                    <a:pt x="20955" y="7620"/>
                    <a:pt x="19050" y="0"/>
                  </a:cubicBezTo>
                  <a:lnTo>
                    <a:pt x="0" y="2857"/>
                  </a:lnTo>
                  <a:cubicBezTo>
                    <a:pt x="1905" y="11430"/>
                    <a:pt x="3810" y="20955"/>
                    <a:pt x="7620" y="28575"/>
                  </a:cubicBezTo>
                  <a:cubicBezTo>
                    <a:pt x="14288" y="45720"/>
                    <a:pt x="23813" y="61913"/>
                    <a:pt x="37147" y="75248"/>
                  </a:cubicBezTo>
                  <a:cubicBezTo>
                    <a:pt x="49530" y="88582"/>
                    <a:pt x="64770" y="99060"/>
                    <a:pt x="80962" y="106680"/>
                  </a:cubicBezTo>
                  <a:lnTo>
                    <a:pt x="88583" y="89535"/>
                  </a:lnTo>
                  <a:cubicBezTo>
                    <a:pt x="73342" y="82867"/>
                    <a:pt x="60960" y="73342"/>
                    <a:pt x="50482" y="62865"/>
                  </a:cubicBezTo>
                  <a:lnTo>
                    <a:pt x="50482" y="6286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1026" name="Picture 2" descr="Key milestones in the spread of the coronavirus pandemic – a timeline |  World Economic Foru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628" y="1640596"/>
            <a:ext cx="6481524" cy="3999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5256155" y="5998599"/>
            <a:ext cx="5873508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100" i="1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Figure: Key milestones in the spread of the coronavirus pandemic (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Kretchmer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2020)</a:t>
            </a:r>
            <a:endParaRPr kumimoji="0" lang="en-US" altLang="en-US" sz="16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0" y="5639703"/>
            <a:ext cx="211015" cy="10705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5"/>
          <p:cNvSpPr txBox="1">
            <a:spLocks noGrp="1"/>
          </p:cNvSpPr>
          <p:nvPr>
            <p:ph type="title"/>
          </p:nvPr>
        </p:nvSpPr>
        <p:spPr>
          <a:xfrm>
            <a:off x="1349400" y="412950"/>
            <a:ext cx="10426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Initial Pandemic Impact</a:t>
            </a:r>
            <a:endParaRPr dirty="0">
              <a:latin typeface="+mj-lt"/>
            </a:endParaRPr>
          </a:p>
        </p:txBody>
      </p:sp>
      <p:grpSp>
        <p:nvGrpSpPr>
          <p:cNvPr id="233" name="Google Shape;233;p25"/>
          <p:cNvGrpSpPr/>
          <p:nvPr/>
        </p:nvGrpSpPr>
        <p:grpSpPr>
          <a:xfrm>
            <a:off x="610682" y="497592"/>
            <a:ext cx="582021" cy="725311"/>
            <a:chOff x="4716970" y="4385880"/>
            <a:chExt cx="900683" cy="1122425"/>
          </a:xfrm>
        </p:grpSpPr>
        <p:sp>
          <p:nvSpPr>
            <p:cNvPr id="234" name="Google Shape;234;p25"/>
            <p:cNvSpPr/>
            <p:nvPr/>
          </p:nvSpPr>
          <p:spPr>
            <a:xfrm>
              <a:off x="4716970" y="4385880"/>
              <a:ext cx="900683" cy="1122425"/>
            </a:xfrm>
            <a:custGeom>
              <a:avLst/>
              <a:gdLst/>
              <a:ahLst/>
              <a:cxnLst/>
              <a:rect l="l" t="t" r="r" b="b"/>
              <a:pathLst>
                <a:path w="900683" h="1122425" extrusionOk="0">
                  <a:moveTo>
                    <a:pt x="733520" y="114300"/>
                  </a:moveTo>
                  <a:lnTo>
                    <a:pt x="691705" y="114300"/>
                  </a:lnTo>
                  <a:cubicBezTo>
                    <a:pt x="685133" y="91059"/>
                    <a:pt x="662178" y="73819"/>
                    <a:pt x="634841" y="73819"/>
                  </a:cubicBezTo>
                  <a:lnTo>
                    <a:pt x="540068" y="73819"/>
                  </a:lnTo>
                  <a:cubicBezTo>
                    <a:pt x="532257" y="32004"/>
                    <a:pt x="492442" y="0"/>
                    <a:pt x="444532" y="0"/>
                  </a:cubicBezTo>
                  <a:cubicBezTo>
                    <a:pt x="396621" y="0"/>
                    <a:pt x="356711" y="31909"/>
                    <a:pt x="348996" y="73819"/>
                  </a:cubicBezTo>
                  <a:lnTo>
                    <a:pt x="265652" y="73819"/>
                  </a:lnTo>
                  <a:cubicBezTo>
                    <a:pt x="238411" y="73819"/>
                    <a:pt x="215455" y="91059"/>
                    <a:pt x="208883" y="114300"/>
                  </a:cubicBezTo>
                  <a:lnTo>
                    <a:pt x="167164" y="114300"/>
                  </a:lnTo>
                  <a:cubicBezTo>
                    <a:pt x="74962" y="114300"/>
                    <a:pt x="0" y="189357"/>
                    <a:pt x="0" y="281464"/>
                  </a:cubicBezTo>
                  <a:lnTo>
                    <a:pt x="0" y="955262"/>
                  </a:lnTo>
                  <a:cubicBezTo>
                    <a:pt x="0" y="1047464"/>
                    <a:pt x="74962" y="1122426"/>
                    <a:pt x="167164" y="1122426"/>
                  </a:cubicBezTo>
                  <a:lnTo>
                    <a:pt x="733520" y="1122426"/>
                  </a:lnTo>
                  <a:cubicBezTo>
                    <a:pt x="825722" y="1122426"/>
                    <a:pt x="900684" y="1047464"/>
                    <a:pt x="900684" y="955262"/>
                  </a:cubicBezTo>
                  <a:lnTo>
                    <a:pt x="900684" y="281464"/>
                  </a:lnTo>
                  <a:cubicBezTo>
                    <a:pt x="900684" y="189357"/>
                    <a:pt x="825722" y="114300"/>
                    <a:pt x="733520" y="114300"/>
                  </a:cubicBezTo>
                  <a:close/>
                  <a:moveTo>
                    <a:pt x="265557" y="103442"/>
                  </a:moveTo>
                  <a:lnTo>
                    <a:pt x="265557" y="103537"/>
                  </a:lnTo>
                  <a:lnTo>
                    <a:pt x="362331" y="103537"/>
                  </a:lnTo>
                  <a:cubicBezTo>
                    <a:pt x="370522" y="103537"/>
                    <a:pt x="377095" y="96965"/>
                    <a:pt x="377095" y="88773"/>
                  </a:cubicBezTo>
                  <a:cubicBezTo>
                    <a:pt x="377095" y="56197"/>
                    <a:pt x="407289" y="29813"/>
                    <a:pt x="444341" y="29813"/>
                  </a:cubicBezTo>
                  <a:cubicBezTo>
                    <a:pt x="481393" y="29813"/>
                    <a:pt x="511588" y="56197"/>
                    <a:pt x="511588" y="88773"/>
                  </a:cubicBezTo>
                  <a:cubicBezTo>
                    <a:pt x="511588" y="96965"/>
                    <a:pt x="518160" y="103537"/>
                    <a:pt x="526351" y="103537"/>
                  </a:cubicBezTo>
                  <a:lnTo>
                    <a:pt x="634651" y="103537"/>
                  </a:lnTo>
                  <a:cubicBezTo>
                    <a:pt x="644652" y="103537"/>
                    <a:pt x="653510" y="107823"/>
                    <a:pt x="658749" y="114300"/>
                  </a:cubicBezTo>
                  <a:cubicBezTo>
                    <a:pt x="662083" y="118301"/>
                    <a:pt x="663988" y="123158"/>
                    <a:pt x="663988" y="128397"/>
                  </a:cubicBezTo>
                  <a:lnTo>
                    <a:pt x="663988" y="144113"/>
                  </a:lnTo>
                  <a:lnTo>
                    <a:pt x="663988" y="214884"/>
                  </a:lnTo>
                  <a:lnTo>
                    <a:pt x="663988" y="220980"/>
                  </a:lnTo>
                  <a:cubicBezTo>
                    <a:pt x="663988" y="230886"/>
                    <a:pt x="657987" y="239554"/>
                    <a:pt x="649033" y="244602"/>
                  </a:cubicBezTo>
                  <a:cubicBezTo>
                    <a:pt x="643795" y="247555"/>
                    <a:pt x="637604" y="249269"/>
                    <a:pt x="630936" y="249269"/>
                  </a:cubicBezTo>
                  <a:lnTo>
                    <a:pt x="269462" y="249269"/>
                  </a:lnTo>
                  <a:cubicBezTo>
                    <a:pt x="262890" y="249269"/>
                    <a:pt x="256699" y="247555"/>
                    <a:pt x="251460" y="244602"/>
                  </a:cubicBezTo>
                  <a:cubicBezTo>
                    <a:pt x="242411" y="239649"/>
                    <a:pt x="236410" y="230886"/>
                    <a:pt x="236410" y="220980"/>
                  </a:cubicBezTo>
                  <a:lnTo>
                    <a:pt x="236410" y="214884"/>
                  </a:lnTo>
                  <a:lnTo>
                    <a:pt x="236410" y="144113"/>
                  </a:lnTo>
                  <a:lnTo>
                    <a:pt x="236410" y="128111"/>
                  </a:lnTo>
                  <a:cubicBezTo>
                    <a:pt x="236410" y="123063"/>
                    <a:pt x="238220" y="118301"/>
                    <a:pt x="241363" y="114300"/>
                  </a:cubicBezTo>
                  <a:cubicBezTo>
                    <a:pt x="246602" y="107728"/>
                    <a:pt x="255460" y="103442"/>
                    <a:pt x="265557" y="103442"/>
                  </a:cubicBezTo>
                  <a:close/>
                  <a:moveTo>
                    <a:pt x="212408" y="244602"/>
                  </a:moveTo>
                  <a:cubicBezTo>
                    <a:pt x="222123" y="264795"/>
                    <a:pt x="244126" y="278892"/>
                    <a:pt x="269653" y="278892"/>
                  </a:cubicBezTo>
                  <a:lnTo>
                    <a:pt x="631031" y="278892"/>
                  </a:lnTo>
                  <a:cubicBezTo>
                    <a:pt x="656463" y="278892"/>
                    <a:pt x="678466" y="264795"/>
                    <a:pt x="688277" y="244602"/>
                  </a:cubicBezTo>
                  <a:lnTo>
                    <a:pt x="703897" y="244602"/>
                  </a:lnTo>
                  <a:cubicBezTo>
                    <a:pt x="736854" y="244602"/>
                    <a:pt x="763714" y="271463"/>
                    <a:pt x="763714" y="304419"/>
                  </a:cubicBezTo>
                  <a:lnTo>
                    <a:pt x="763714" y="932307"/>
                  </a:lnTo>
                  <a:cubicBezTo>
                    <a:pt x="763714" y="965263"/>
                    <a:pt x="736854" y="992124"/>
                    <a:pt x="703897" y="992124"/>
                  </a:cubicBezTo>
                  <a:lnTo>
                    <a:pt x="196977" y="992124"/>
                  </a:lnTo>
                  <a:cubicBezTo>
                    <a:pt x="164021" y="992124"/>
                    <a:pt x="137160" y="965263"/>
                    <a:pt x="137160" y="932307"/>
                  </a:cubicBezTo>
                  <a:lnTo>
                    <a:pt x="137160" y="304324"/>
                  </a:lnTo>
                  <a:cubicBezTo>
                    <a:pt x="137160" y="271367"/>
                    <a:pt x="164021" y="244507"/>
                    <a:pt x="196977" y="244507"/>
                  </a:cubicBezTo>
                  <a:lnTo>
                    <a:pt x="196977" y="244602"/>
                  </a:lnTo>
                  <a:lnTo>
                    <a:pt x="212408" y="244602"/>
                  </a:lnTo>
                  <a:close/>
                  <a:moveTo>
                    <a:pt x="871061" y="955358"/>
                  </a:moveTo>
                  <a:cubicBezTo>
                    <a:pt x="871061" y="1031272"/>
                    <a:pt x="809339" y="1092899"/>
                    <a:pt x="733520" y="1092899"/>
                  </a:cubicBezTo>
                  <a:lnTo>
                    <a:pt x="167164" y="1092899"/>
                  </a:lnTo>
                  <a:cubicBezTo>
                    <a:pt x="91250" y="1092899"/>
                    <a:pt x="29623" y="1031177"/>
                    <a:pt x="29623" y="955358"/>
                  </a:cubicBezTo>
                  <a:lnTo>
                    <a:pt x="29623" y="281559"/>
                  </a:lnTo>
                  <a:cubicBezTo>
                    <a:pt x="29623" y="205740"/>
                    <a:pt x="91345" y="144113"/>
                    <a:pt x="167164" y="144113"/>
                  </a:cubicBezTo>
                  <a:lnTo>
                    <a:pt x="206883" y="144113"/>
                  </a:lnTo>
                  <a:lnTo>
                    <a:pt x="206883" y="214884"/>
                  </a:lnTo>
                  <a:lnTo>
                    <a:pt x="196882" y="214884"/>
                  </a:lnTo>
                  <a:cubicBezTo>
                    <a:pt x="147638" y="214884"/>
                    <a:pt x="107442" y="255079"/>
                    <a:pt x="107442" y="304419"/>
                  </a:cubicBezTo>
                  <a:lnTo>
                    <a:pt x="107442" y="932402"/>
                  </a:lnTo>
                  <a:cubicBezTo>
                    <a:pt x="107442" y="981647"/>
                    <a:pt x="147542" y="1021842"/>
                    <a:pt x="196882" y="1021842"/>
                  </a:cubicBezTo>
                  <a:lnTo>
                    <a:pt x="703802" y="1021842"/>
                  </a:lnTo>
                  <a:cubicBezTo>
                    <a:pt x="753142" y="1021842"/>
                    <a:pt x="793337" y="981647"/>
                    <a:pt x="793242" y="932402"/>
                  </a:cubicBezTo>
                  <a:lnTo>
                    <a:pt x="793242" y="304419"/>
                  </a:lnTo>
                  <a:cubicBezTo>
                    <a:pt x="793242" y="255175"/>
                    <a:pt x="753142" y="214884"/>
                    <a:pt x="703802" y="214884"/>
                  </a:cubicBezTo>
                  <a:lnTo>
                    <a:pt x="693801" y="214884"/>
                  </a:lnTo>
                  <a:lnTo>
                    <a:pt x="693801" y="144113"/>
                  </a:lnTo>
                  <a:lnTo>
                    <a:pt x="733520" y="144113"/>
                  </a:lnTo>
                  <a:cubicBezTo>
                    <a:pt x="809435" y="144113"/>
                    <a:pt x="871061" y="205835"/>
                    <a:pt x="871061" y="281559"/>
                  </a:cubicBezTo>
                  <a:lnTo>
                    <a:pt x="871061" y="95535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5" name="Google Shape;235;p25"/>
            <p:cNvSpPr/>
            <p:nvPr/>
          </p:nvSpPr>
          <p:spPr>
            <a:xfrm>
              <a:off x="5135307" y="4431601"/>
              <a:ext cx="64008" cy="64008"/>
            </a:xfrm>
            <a:custGeom>
              <a:avLst/>
              <a:gdLst/>
              <a:ahLst/>
              <a:cxnLst/>
              <a:rect l="l" t="t" r="r" b="b"/>
              <a:pathLst>
                <a:path w="64008" h="64008" extrusionOk="0">
                  <a:moveTo>
                    <a:pt x="32004" y="64008"/>
                  </a:moveTo>
                  <a:cubicBezTo>
                    <a:pt x="49625" y="64008"/>
                    <a:pt x="64008" y="49625"/>
                    <a:pt x="64008" y="32004"/>
                  </a:cubicBezTo>
                  <a:cubicBezTo>
                    <a:pt x="64008" y="14383"/>
                    <a:pt x="49625" y="0"/>
                    <a:pt x="32004" y="0"/>
                  </a:cubicBezTo>
                  <a:cubicBezTo>
                    <a:pt x="14383" y="0"/>
                    <a:pt x="0" y="14383"/>
                    <a:pt x="0" y="32004"/>
                  </a:cubicBezTo>
                  <a:cubicBezTo>
                    <a:pt x="0" y="49625"/>
                    <a:pt x="14383" y="64008"/>
                    <a:pt x="32004" y="6400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6" name="Google Shape;236;p25"/>
            <p:cNvSpPr/>
            <p:nvPr/>
          </p:nvSpPr>
          <p:spPr>
            <a:xfrm>
              <a:off x="5314708" y="4822465"/>
              <a:ext cx="107533" cy="77765"/>
            </a:xfrm>
            <a:custGeom>
              <a:avLst/>
              <a:gdLst/>
              <a:ahLst/>
              <a:cxnLst/>
              <a:rect l="l" t="t" r="r" b="b"/>
              <a:pathLst>
                <a:path w="107533" h="77765" extrusionOk="0">
                  <a:moveTo>
                    <a:pt x="32245" y="74146"/>
                  </a:moveTo>
                  <a:cubicBezTo>
                    <a:pt x="35007" y="76623"/>
                    <a:pt x="38436" y="77766"/>
                    <a:pt x="41960" y="77766"/>
                  </a:cubicBezTo>
                  <a:cubicBezTo>
                    <a:pt x="45580" y="77766"/>
                    <a:pt x="49295" y="76337"/>
                    <a:pt x="52247" y="73575"/>
                  </a:cubicBezTo>
                  <a:lnTo>
                    <a:pt x="102920" y="25569"/>
                  </a:lnTo>
                  <a:cubicBezTo>
                    <a:pt x="108826" y="19949"/>
                    <a:pt x="109111" y="10519"/>
                    <a:pt x="103492" y="4614"/>
                  </a:cubicBezTo>
                  <a:cubicBezTo>
                    <a:pt x="97872" y="-1292"/>
                    <a:pt x="88537" y="-1578"/>
                    <a:pt x="82537" y="4042"/>
                  </a:cubicBezTo>
                  <a:lnTo>
                    <a:pt x="41484" y="42809"/>
                  </a:lnTo>
                  <a:lnTo>
                    <a:pt x="24625" y="28140"/>
                  </a:lnTo>
                  <a:cubicBezTo>
                    <a:pt x="18434" y="22711"/>
                    <a:pt x="9004" y="23378"/>
                    <a:pt x="3670" y="29664"/>
                  </a:cubicBezTo>
                  <a:cubicBezTo>
                    <a:pt x="-1759" y="35856"/>
                    <a:pt x="-1093" y="45285"/>
                    <a:pt x="5194" y="50619"/>
                  </a:cubicBezTo>
                  <a:lnTo>
                    <a:pt x="32245" y="7414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7" name="Google Shape;237;p25"/>
            <p:cNvSpPr/>
            <p:nvPr/>
          </p:nvSpPr>
          <p:spPr>
            <a:xfrm>
              <a:off x="5314708" y="4920763"/>
              <a:ext cx="107533" cy="77765"/>
            </a:xfrm>
            <a:custGeom>
              <a:avLst/>
              <a:gdLst/>
              <a:ahLst/>
              <a:cxnLst/>
              <a:rect l="l" t="t" r="r" b="b"/>
              <a:pathLst>
                <a:path w="107533" h="77765" extrusionOk="0">
                  <a:moveTo>
                    <a:pt x="32245" y="74146"/>
                  </a:moveTo>
                  <a:cubicBezTo>
                    <a:pt x="35007" y="76623"/>
                    <a:pt x="38436" y="77766"/>
                    <a:pt x="41960" y="77766"/>
                  </a:cubicBezTo>
                  <a:cubicBezTo>
                    <a:pt x="45580" y="77766"/>
                    <a:pt x="49295" y="76337"/>
                    <a:pt x="52247" y="73575"/>
                  </a:cubicBezTo>
                  <a:lnTo>
                    <a:pt x="102920" y="25568"/>
                  </a:lnTo>
                  <a:cubicBezTo>
                    <a:pt x="108826" y="19949"/>
                    <a:pt x="109111" y="10519"/>
                    <a:pt x="103492" y="4614"/>
                  </a:cubicBezTo>
                  <a:cubicBezTo>
                    <a:pt x="97872" y="-1292"/>
                    <a:pt x="88537" y="-1578"/>
                    <a:pt x="82537" y="4042"/>
                  </a:cubicBezTo>
                  <a:lnTo>
                    <a:pt x="41484" y="42809"/>
                  </a:lnTo>
                  <a:lnTo>
                    <a:pt x="24625" y="28140"/>
                  </a:lnTo>
                  <a:cubicBezTo>
                    <a:pt x="18434" y="22711"/>
                    <a:pt x="9004" y="23378"/>
                    <a:pt x="3670" y="29664"/>
                  </a:cubicBezTo>
                  <a:cubicBezTo>
                    <a:pt x="-1759" y="35856"/>
                    <a:pt x="-1093" y="45285"/>
                    <a:pt x="5194" y="50619"/>
                  </a:cubicBezTo>
                  <a:lnTo>
                    <a:pt x="32245" y="7414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8" name="Google Shape;238;p25"/>
            <p:cNvSpPr/>
            <p:nvPr/>
          </p:nvSpPr>
          <p:spPr>
            <a:xfrm>
              <a:off x="5314708" y="5019061"/>
              <a:ext cx="107533" cy="77765"/>
            </a:xfrm>
            <a:custGeom>
              <a:avLst/>
              <a:gdLst/>
              <a:ahLst/>
              <a:cxnLst/>
              <a:rect l="l" t="t" r="r" b="b"/>
              <a:pathLst>
                <a:path w="107533" h="77765" extrusionOk="0">
                  <a:moveTo>
                    <a:pt x="32245" y="74146"/>
                  </a:moveTo>
                  <a:cubicBezTo>
                    <a:pt x="35007" y="76623"/>
                    <a:pt x="38436" y="77766"/>
                    <a:pt x="41960" y="77766"/>
                  </a:cubicBezTo>
                  <a:cubicBezTo>
                    <a:pt x="45580" y="77766"/>
                    <a:pt x="49295" y="76337"/>
                    <a:pt x="52247" y="73575"/>
                  </a:cubicBezTo>
                  <a:lnTo>
                    <a:pt x="102920" y="25569"/>
                  </a:lnTo>
                  <a:cubicBezTo>
                    <a:pt x="108826" y="19949"/>
                    <a:pt x="109111" y="10519"/>
                    <a:pt x="103492" y="4614"/>
                  </a:cubicBezTo>
                  <a:cubicBezTo>
                    <a:pt x="97872" y="-1292"/>
                    <a:pt x="88537" y="-1578"/>
                    <a:pt x="82537" y="4042"/>
                  </a:cubicBezTo>
                  <a:lnTo>
                    <a:pt x="41484" y="42809"/>
                  </a:lnTo>
                  <a:lnTo>
                    <a:pt x="24625" y="28141"/>
                  </a:lnTo>
                  <a:cubicBezTo>
                    <a:pt x="18434" y="22711"/>
                    <a:pt x="9004" y="23378"/>
                    <a:pt x="3670" y="29664"/>
                  </a:cubicBezTo>
                  <a:cubicBezTo>
                    <a:pt x="-1759" y="35856"/>
                    <a:pt x="-1093" y="45286"/>
                    <a:pt x="5194" y="50620"/>
                  </a:cubicBezTo>
                  <a:lnTo>
                    <a:pt x="32245" y="7414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9" name="Google Shape;239;p25"/>
            <p:cNvSpPr/>
            <p:nvPr/>
          </p:nvSpPr>
          <p:spPr>
            <a:xfrm>
              <a:off x="5314708" y="5117359"/>
              <a:ext cx="107533" cy="77765"/>
            </a:xfrm>
            <a:custGeom>
              <a:avLst/>
              <a:gdLst/>
              <a:ahLst/>
              <a:cxnLst/>
              <a:rect l="l" t="t" r="r" b="b"/>
              <a:pathLst>
                <a:path w="107533" h="77765" extrusionOk="0">
                  <a:moveTo>
                    <a:pt x="32245" y="74146"/>
                  </a:moveTo>
                  <a:cubicBezTo>
                    <a:pt x="35007" y="76623"/>
                    <a:pt x="38436" y="77766"/>
                    <a:pt x="41960" y="77766"/>
                  </a:cubicBezTo>
                  <a:cubicBezTo>
                    <a:pt x="45580" y="77766"/>
                    <a:pt x="49295" y="76432"/>
                    <a:pt x="52247" y="73575"/>
                  </a:cubicBezTo>
                  <a:lnTo>
                    <a:pt x="102920" y="25569"/>
                  </a:lnTo>
                  <a:cubicBezTo>
                    <a:pt x="108826" y="19949"/>
                    <a:pt x="109111" y="10519"/>
                    <a:pt x="103492" y="4614"/>
                  </a:cubicBezTo>
                  <a:cubicBezTo>
                    <a:pt x="97872" y="-1292"/>
                    <a:pt x="88537" y="-1578"/>
                    <a:pt x="82537" y="4042"/>
                  </a:cubicBezTo>
                  <a:lnTo>
                    <a:pt x="41484" y="42809"/>
                  </a:lnTo>
                  <a:lnTo>
                    <a:pt x="24625" y="28140"/>
                  </a:lnTo>
                  <a:cubicBezTo>
                    <a:pt x="18434" y="22711"/>
                    <a:pt x="9004" y="23378"/>
                    <a:pt x="3670" y="29664"/>
                  </a:cubicBezTo>
                  <a:cubicBezTo>
                    <a:pt x="-1759" y="35856"/>
                    <a:pt x="-1093" y="45286"/>
                    <a:pt x="5194" y="50620"/>
                  </a:cubicBezTo>
                  <a:lnTo>
                    <a:pt x="32245" y="7414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0" name="Google Shape;240;p25"/>
            <p:cNvSpPr/>
            <p:nvPr/>
          </p:nvSpPr>
          <p:spPr>
            <a:xfrm>
              <a:off x="4939949" y="4847748"/>
              <a:ext cx="317660" cy="30765"/>
            </a:xfrm>
            <a:custGeom>
              <a:avLst/>
              <a:gdLst/>
              <a:ahLst/>
              <a:cxnLst/>
              <a:rect l="l" t="t" r="r" b="b"/>
              <a:pathLst>
                <a:path w="317660" h="30765" extrusionOk="0">
                  <a:moveTo>
                    <a:pt x="14765" y="29908"/>
                  </a:moveTo>
                  <a:lnTo>
                    <a:pt x="302991" y="30766"/>
                  </a:lnTo>
                  <a:cubicBezTo>
                    <a:pt x="311183" y="30766"/>
                    <a:pt x="317755" y="24098"/>
                    <a:pt x="317660" y="15811"/>
                  </a:cubicBezTo>
                  <a:cubicBezTo>
                    <a:pt x="317660" y="7620"/>
                    <a:pt x="311087" y="857"/>
                    <a:pt x="302896" y="857"/>
                  </a:cubicBezTo>
                  <a:lnTo>
                    <a:pt x="14765" y="0"/>
                  </a:lnTo>
                  <a:cubicBezTo>
                    <a:pt x="6573" y="0"/>
                    <a:pt x="1" y="6667"/>
                    <a:pt x="1" y="14954"/>
                  </a:cubicBezTo>
                  <a:cubicBezTo>
                    <a:pt x="-94" y="23050"/>
                    <a:pt x="6573" y="29908"/>
                    <a:pt x="14765" y="2990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1" name="Google Shape;241;p25"/>
            <p:cNvSpPr/>
            <p:nvPr/>
          </p:nvSpPr>
          <p:spPr>
            <a:xfrm>
              <a:off x="4939949" y="4950618"/>
              <a:ext cx="317660" cy="29622"/>
            </a:xfrm>
            <a:custGeom>
              <a:avLst/>
              <a:gdLst/>
              <a:ahLst/>
              <a:cxnLst/>
              <a:rect l="l" t="t" r="r" b="b"/>
              <a:pathLst>
                <a:path w="317660" h="29622" extrusionOk="0">
                  <a:moveTo>
                    <a:pt x="14765" y="28765"/>
                  </a:moveTo>
                  <a:lnTo>
                    <a:pt x="302991" y="29623"/>
                  </a:lnTo>
                  <a:cubicBezTo>
                    <a:pt x="311183" y="29623"/>
                    <a:pt x="317755" y="23146"/>
                    <a:pt x="317660" y="15240"/>
                  </a:cubicBezTo>
                  <a:cubicBezTo>
                    <a:pt x="317660" y="7334"/>
                    <a:pt x="311087" y="857"/>
                    <a:pt x="302896" y="857"/>
                  </a:cubicBezTo>
                  <a:lnTo>
                    <a:pt x="14765" y="0"/>
                  </a:lnTo>
                  <a:cubicBezTo>
                    <a:pt x="6573" y="0"/>
                    <a:pt x="1" y="6477"/>
                    <a:pt x="1" y="14383"/>
                  </a:cubicBezTo>
                  <a:cubicBezTo>
                    <a:pt x="-94" y="22193"/>
                    <a:pt x="6573" y="28765"/>
                    <a:pt x="14765" y="287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2" name="Google Shape;242;p25"/>
            <p:cNvSpPr/>
            <p:nvPr/>
          </p:nvSpPr>
          <p:spPr>
            <a:xfrm>
              <a:off x="4939949" y="5052345"/>
              <a:ext cx="317660" cy="30765"/>
            </a:xfrm>
            <a:custGeom>
              <a:avLst/>
              <a:gdLst/>
              <a:ahLst/>
              <a:cxnLst/>
              <a:rect l="l" t="t" r="r" b="b"/>
              <a:pathLst>
                <a:path w="317660" h="30765" extrusionOk="0">
                  <a:moveTo>
                    <a:pt x="14765" y="29909"/>
                  </a:moveTo>
                  <a:lnTo>
                    <a:pt x="302991" y="30766"/>
                  </a:lnTo>
                  <a:cubicBezTo>
                    <a:pt x="311183" y="30766"/>
                    <a:pt x="317755" y="24098"/>
                    <a:pt x="317660" y="15812"/>
                  </a:cubicBezTo>
                  <a:cubicBezTo>
                    <a:pt x="317660" y="7620"/>
                    <a:pt x="311087" y="857"/>
                    <a:pt x="302896" y="857"/>
                  </a:cubicBezTo>
                  <a:lnTo>
                    <a:pt x="14765" y="0"/>
                  </a:lnTo>
                  <a:cubicBezTo>
                    <a:pt x="6573" y="0"/>
                    <a:pt x="1" y="6668"/>
                    <a:pt x="1" y="14954"/>
                  </a:cubicBezTo>
                  <a:cubicBezTo>
                    <a:pt x="-94" y="23051"/>
                    <a:pt x="6573" y="29909"/>
                    <a:pt x="14765" y="2990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3" name="Google Shape;243;p25"/>
            <p:cNvSpPr/>
            <p:nvPr/>
          </p:nvSpPr>
          <p:spPr>
            <a:xfrm>
              <a:off x="4939949" y="5155215"/>
              <a:ext cx="317660" cy="30765"/>
            </a:xfrm>
            <a:custGeom>
              <a:avLst/>
              <a:gdLst/>
              <a:ahLst/>
              <a:cxnLst/>
              <a:rect l="l" t="t" r="r" b="b"/>
              <a:pathLst>
                <a:path w="317660" h="30765" extrusionOk="0">
                  <a:moveTo>
                    <a:pt x="14765" y="29908"/>
                  </a:moveTo>
                  <a:lnTo>
                    <a:pt x="302991" y="30766"/>
                  </a:lnTo>
                  <a:cubicBezTo>
                    <a:pt x="311183" y="30766"/>
                    <a:pt x="317755" y="24098"/>
                    <a:pt x="317660" y="15812"/>
                  </a:cubicBezTo>
                  <a:cubicBezTo>
                    <a:pt x="317660" y="7620"/>
                    <a:pt x="311087" y="857"/>
                    <a:pt x="302896" y="857"/>
                  </a:cubicBezTo>
                  <a:lnTo>
                    <a:pt x="14765" y="0"/>
                  </a:lnTo>
                  <a:cubicBezTo>
                    <a:pt x="6573" y="0"/>
                    <a:pt x="1" y="6667"/>
                    <a:pt x="1" y="14954"/>
                  </a:cubicBezTo>
                  <a:cubicBezTo>
                    <a:pt x="-94" y="23050"/>
                    <a:pt x="6573" y="29908"/>
                    <a:pt x="14765" y="2990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4" name="Google Shape;244;p25"/>
            <p:cNvSpPr/>
            <p:nvPr/>
          </p:nvSpPr>
          <p:spPr>
            <a:xfrm>
              <a:off x="5048439" y="4532280"/>
              <a:ext cx="236602" cy="29622"/>
            </a:xfrm>
            <a:custGeom>
              <a:avLst/>
              <a:gdLst/>
              <a:ahLst/>
              <a:cxnLst/>
              <a:rect l="l" t="t" r="r" b="b"/>
              <a:pathLst>
                <a:path w="236602" h="29622" extrusionOk="0">
                  <a:moveTo>
                    <a:pt x="14765" y="28766"/>
                  </a:moveTo>
                  <a:lnTo>
                    <a:pt x="221743" y="29623"/>
                  </a:lnTo>
                  <a:cubicBezTo>
                    <a:pt x="229935" y="29623"/>
                    <a:pt x="236602" y="23241"/>
                    <a:pt x="236602" y="15335"/>
                  </a:cubicBezTo>
                  <a:cubicBezTo>
                    <a:pt x="236697" y="7334"/>
                    <a:pt x="230030" y="858"/>
                    <a:pt x="221838" y="858"/>
                  </a:cubicBezTo>
                  <a:lnTo>
                    <a:pt x="14955" y="0"/>
                  </a:lnTo>
                  <a:cubicBezTo>
                    <a:pt x="14860" y="0"/>
                    <a:pt x="14860" y="0"/>
                    <a:pt x="14860" y="0"/>
                  </a:cubicBezTo>
                  <a:cubicBezTo>
                    <a:pt x="6668" y="0"/>
                    <a:pt x="1" y="6382"/>
                    <a:pt x="1" y="14288"/>
                  </a:cubicBezTo>
                  <a:cubicBezTo>
                    <a:pt x="-94" y="22193"/>
                    <a:pt x="6573" y="28766"/>
                    <a:pt x="14765" y="2876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66465112"/>
              </p:ext>
            </p:extLst>
          </p:nvPr>
        </p:nvGraphicFramePr>
        <p:xfrm>
          <a:off x="231335" y="1969085"/>
          <a:ext cx="6127262" cy="4084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Early Impacts of the COVID-19 Pandemic: Findings from the 2020 Guttmacher  Survey of Reproductive Health Experiences | Guttmacher Institut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809" y="1701407"/>
            <a:ext cx="4685271" cy="462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6718920" y="6190800"/>
            <a:ext cx="547308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i="1" dirty="0"/>
              <a:t>Figure: Early Impacts of the COVID-19 Pandemic (</a:t>
            </a:r>
            <a:r>
              <a:rPr lang="en-US" sz="1100" i="1" dirty="0" err="1"/>
              <a:t>Guttmacher</a:t>
            </a:r>
            <a:r>
              <a:rPr lang="en-US" sz="1100" i="1" dirty="0"/>
              <a:t> Institute, 2020)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5500468"/>
            <a:ext cx="231335" cy="12220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26"/>
          <p:cNvSpPr txBox="1">
            <a:spLocks noGrp="1"/>
          </p:cNvSpPr>
          <p:nvPr>
            <p:ph type="title"/>
          </p:nvPr>
        </p:nvSpPr>
        <p:spPr>
          <a:xfrm>
            <a:off x="2401350" y="478506"/>
            <a:ext cx="73893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lvl="0">
              <a:lnSpc>
                <a:spcPct val="80000"/>
              </a:lnSpc>
            </a:pPr>
            <a:r>
              <a:rPr lang="en-US" sz="4000" dirty="0">
                <a:latin typeface="+mj-lt"/>
              </a:rPr>
              <a:t>Mid-Recovery</a:t>
            </a:r>
            <a:endParaRPr sz="4000" dirty="0">
              <a:latin typeface="+mj-lt"/>
            </a:endParaRPr>
          </a:p>
        </p:txBody>
      </p:sp>
      <p:sp>
        <p:nvSpPr>
          <p:cNvPr id="256" name="Google Shape;256;p26"/>
          <p:cNvSpPr/>
          <p:nvPr/>
        </p:nvSpPr>
        <p:spPr>
          <a:xfrm>
            <a:off x="810660" y="672804"/>
            <a:ext cx="182880" cy="374905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accent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accent2"/>
                </a:solidFill>
                <a:latin typeface="Lexend Deca"/>
              </a:rPr>
              <a:t>1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92638658"/>
              </p:ext>
            </p:extLst>
          </p:nvPr>
        </p:nvGraphicFramePr>
        <p:xfrm>
          <a:off x="810660" y="1511238"/>
          <a:ext cx="6081459" cy="4372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7832" y="2228649"/>
            <a:ext cx="4620825" cy="2937932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841656" y="5166581"/>
            <a:ext cx="495317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The Impact of COVID-19 on the Hotel Industry (</a:t>
            </a:r>
            <a:r>
              <a:rPr lang="en-US" sz="1100" i="1" dirty="0" err="1"/>
              <a:t>Skift</a:t>
            </a:r>
            <a:r>
              <a:rPr lang="en-US" sz="1100" i="1" dirty="0"/>
              <a:t> Research, 2024)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5556738"/>
            <a:ext cx="323557" cy="1301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7"/>
          <p:cNvSpPr txBox="1">
            <a:spLocks noGrp="1"/>
          </p:cNvSpPr>
          <p:nvPr>
            <p:ph type="title"/>
          </p:nvPr>
        </p:nvSpPr>
        <p:spPr>
          <a:xfrm>
            <a:off x="1376696" y="894023"/>
            <a:ext cx="2865029" cy="323447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Projections</a:t>
            </a:r>
            <a:endParaRPr dirty="0">
              <a:latin typeface="+mj-lt"/>
            </a:endParaRPr>
          </a:p>
        </p:txBody>
      </p:sp>
      <p:sp>
        <p:nvSpPr>
          <p:cNvPr id="269" name="Google Shape;269;p27"/>
          <p:cNvSpPr txBox="1">
            <a:spLocks noGrp="1"/>
          </p:cNvSpPr>
          <p:nvPr>
            <p:ph type="body" idx="2"/>
          </p:nvPr>
        </p:nvSpPr>
        <p:spPr>
          <a:xfrm>
            <a:off x="1076447" y="1533457"/>
            <a:ext cx="4907400" cy="4695914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285750" indent="-285750" algn="just"/>
            <a:r>
              <a:rPr lang="en-US" sz="1800" dirty="0">
                <a:latin typeface="+mn-lt"/>
              </a:rPr>
              <a:t>2024: In business, the amount spent was 1.48 trillion. On-demand co-working increased (</a:t>
            </a:r>
            <a:r>
              <a:rPr lang="en-US" sz="1800" dirty="0" err="1">
                <a:latin typeface="+mn-lt"/>
              </a:rPr>
              <a:t>Chinprateip</a:t>
            </a:r>
            <a:r>
              <a:rPr lang="en-US" sz="1800" dirty="0">
                <a:latin typeface="+mn-lt"/>
              </a:rPr>
              <a:t>, 2024).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46% of employees are attracted to </a:t>
            </a:r>
            <a:r>
              <a:rPr lang="en-US" sz="1800" dirty="0" err="1">
                <a:latin typeface="+mn-lt"/>
              </a:rPr>
              <a:t>bleisure</a:t>
            </a:r>
            <a:r>
              <a:rPr lang="en-US" sz="1800" dirty="0">
                <a:latin typeface="+mn-lt"/>
              </a:rPr>
              <a:t> (The </a:t>
            </a:r>
            <a:r>
              <a:rPr lang="en-US" sz="1800" dirty="0" err="1">
                <a:latin typeface="+mn-lt"/>
              </a:rPr>
              <a:t>Capturist</a:t>
            </a:r>
            <a:r>
              <a:rPr lang="en-US" sz="1800" dirty="0">
                <a:latin typeface="+mn-lt"/>
              </a:rPr>
              <a:t>, 2024).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UK problems: Personnel scarcity, business risks, and, this time, only 64 per cent of workers went to work before COVID (CGTN, 2023).</a:t>
            </a:r>
          </a:p>
          <a:p>
            <a:pPr marL="285750" indent="-285750" algn="just"/>
            <a:r>
              <a:rPr lang="en-US" sz="1800" dirty="0">
                <a:latin typeface="+mn-lt"/>
              </a:rPr>
              <a:t>2025: Global business travel, 1.57 trillion (6% above 2019). Leisure, 594-685 billion ( GBTA, 2025).</a:t>
            </a:r>
          </a:p>
          <a:p>
            <a:pPr marL="285750" indent="-285750" algn="just"/>
            <a:r>
              <a:rPr lang="en-US" sz="1800" dirty="0" err="1">
                <a:latin typeface="+mn-lt"/>
              </a:rPr>
              <a:t>Scepticism</a:t>
            </a:r>
            <a:r>
              <a:rPr lang="en-US" sz="1800" dirty="0">
                <a:latin typeface="+mn-lt"/>
              </a:rPr>
              <a:t> UK RevPAR straining; business 22% off highs (PwC, 2025).</a:t>
            </a:r>
            <a:endParaRPr sz="1800" dirty="0">
              <a:latin typeface="+mn-lt"/>
            </a:endParaRPr>
          </a:p>
        </p:txBody>
      </p:sp>
      <p:sp>
        <p:nvSpPr>
          <p:cNvPr id="270" name="Google Shape;270;p27"/>
          <p:cNvSpPr/>
          <p:nvPr/>
        </p:nvSpPr>
        <p:spPr>
          <a:xfrm>
            <a:off x="532046" y="530169"/>
            <a:ext cx="717210" cy="717209"/>
          </a:xfrm>
          <a:custGeom>
            <a:avLst/>
            <a:gdLst/>
            <a:ahLst/>
            <a:cxnLst/>
            <a:rect l="l" t="t" r="r" b="b"/>
            <a:pathLst>
              <a:path w="1152144" h="1152143" extrusionOk="0">
                <a:moveTo>
                  <a:pt x="1120426" y="823150"/>
                </a:moveTo>
                <a:lnTo>
                  <a:pt x="852107" y="554831"/>
                </a:lnTo>
                <a:lnTo>
                  <a:pt x="1019080" y="387858"/>
                </a:lnTo>
                <a:cubicBezTo>
                  <a:pt x="1019937" y="387191"/>
                  <a:pt x="1020890" y="386429"/>
                  <a:pt x="1021651" y="385667"/>
                </a:cubicBezTo>
                <a:lnTo>
                  <a:pt x="1088708" y="318325"/>
                </a:lnTo>
                <a:cubicBezTo>
                  <a:pt x="1121664" y="285274"/>
                  <a:pt x="1121664" y="231553"/>
                  <a:pt x="1088708" y="198501"/>
                </a:cubicBezTo>
                <a:lnTo>
                  <a:pt x="983933" y="93345"/>
                </a:lnTo>
                <a:cubicBezTo>
                  <a:pt x="951071" y="60293"/>
                  <a:pt x="897541" y="60293"/>
                  <a:pt x="864584" y="93345"/>
                </a:cubicBezTo>
                <a:lnTo>
                  <a:pt x="806482" y="151638"/>
                </a:lnTo>
                <a:cubicBezTo>
                  <a:pt x="804958" y="152495"/>
                  <a:pt x="803434" y="153638"/>
                  <a:pt x="802100" y="154972"/>
                </a:cubicBezTo>
                <a:lnTo>
                  <a:pt x="627126" y="329946"/>
                </a:lnTo>
                <a:lnTo>
                  <a:pt x="605885" y="308705"/>
                </a:lnTo>
                <a:lnTo>
                  <a:pt x="328898" y="31718"/>
                </a:lnTo>
                <a:cubicBezTo>
                  <a:pt x="308420" y="11239"/>
                  <a:pt x="281178" y="0"/>
                  <a:pt x="252032" y="0"/>
                </a:cubicBezTo>
                <a:cubicBezTo>
                  <a:pt x="222885" y="0"/>
                  <a:pt x="195644" y="11239"/>
                  <a:pt x="175165" y="31718"/>
                </a:cubicBezTo>
                <a:lnTo>
                  <a:pt x="31718" y="175070"/>
                </a:lnTo>
                <a:cubicBezTo>
                  <a:pt x="11240" y="195548"/>
                  <a:pt x="0" y="222885"/>
                  <a:pt x="0" y="252031"/>
                </a:cubicBezTo>
                <a:cubicBezTo>
                  <a:pt x="0" y="281178"/>
                  <a:pt x="11240" y="308420"/>
                  <a:pt x="31718" y="328898"/>
                </a:cubicBezTo>
                <a:lnTo>
                  <a:pt x="329946" y="627126"/>
                </a:lnTo>
                <a:lnTo>
                  <a:pt x="322612" y="634460"/>
                </a:lnTo>
                <a:lnTo>
                  <a:pt x="216884" y="740188"/>
                </a:lnTo>
                <a:cubicBezTo>
                  <a:pt x="215837" y="741140"/>
                  <a:pt x="214979" y="742283"/>
                  <a:pt x="214217" y="743331"/>
                </a:cubicBezTo>
                <a:cubicBezTo>
                  <a:pt x="214122" y="743426"/>
                  <a:pt x="214122" y="743522"/>
                  <a:pt x="214122" y="743522"/>
                </a:cubicBezTo>
                <a:cubicBezTo>
                  <a:pt x="210788" y="745807"/>
                  <a:pt x="208121" y="749046"/>
                  <a:pt x="206502" y="752856"/>
                </a:cubicBezTo>
                <a:lnTo>
                  <a:pt x="124206" y="950500"/>
                </a:lnTo>
                <a:cubicBezTo>
                  <a:pt x="123825" y="951357"/>
                  <a:pt x="123539" y="952309"/>
                  <a:pt x="123254" y="953167"/>
                </a:cubicBezTo>
                <a:lnTo>
                  <a:pt x="68199" y="1085564"/>
                </a:lnTo>
                <a:cubicBezTo>
                  <a:pt x="64675" y="1093661"/>
                  <a:pt x="66580" y="1102995"/>
                  <a:pt x="72771" y="1109186"/>
                </a:cubicBezTo>
                <a:cubicBezTo>
                  <a:pt x="76962" y="1113377"/>
                  <a:pt x="82487" y="1115568"/>
                  <a:pt x="88106" y="1115568"/>
                </a:cubicBezTo>
                <a:cubicBezTo>
                  <a:pt x="90964" y="1115568"/>
                  <a:pt x="93821" y="1114901"/>
                  <a:pt x="96107" y="1113473"/>
                </a:cubicBezTo>
                <a:lnTo>
                  <a:pt x="226790" y="1059275"/>
                </a:lnTo>
                <a:cubicBezTo>
                  <a:pt x="228410" y="1058989"/>
                  <a:pt x="229934" y="1058513"/>
                  <a:pt x="231458" y="1057751"/>
                </a:cubicBezTo>
                <a:lnTo>
                  <a:pt x="429101" y="975455"/>
                </a:lnTo>
                <a:cubicBezTo>
                  <a:pt x="433102" y="973836"/>
                  <a:pt x="436340" y="971169"/>
                  <a:pt x="438626" y="967740"/>
                </a:cubicBezTo>
                <a:cubicBezTo>
                  <a:pt x="439769" y="966978"/>
                  <a:pt x="440817" y="966121"/>
                  <a:pt x="441770" y="965168"/>
                </a:cubicBezTo>
                <a:lnTo>
                  <a:pt x="547592" y="859441"/>
                </a:lnTo>
                <a:lnTo>
                  <a:pt x="554927" y="852106"/>
                </a:lnTo>
                <a:lnTo>
                  <a:pt x="823151" y="1120331"/>
                </a:lnTo>
                <a:cubicBezTo>
                  <a:pt x="843629" y="1140809"/>
                  <a:pt x="870966" y="1152144"/>
                  <a:pt x="900113" y="1152144"/>
                </a:cubicBezTo>
                <a:cubicBezTo>
                  <a:pt x="929259" y="1152144"/>
                  <a:pt x="956501" y="1140809"/>
                  <a:pt x="976979" y="1120331"/>
                </a:cubicBezTo>
                <a:lnTo>
                  <a:pt x="1120426" y="976979"/>
                </a:lnTo>
                <a:cubicBezTo>
                  <a:pt x="1140905" y="956500"/>
                  <a:pt x="1152144" y="929164"/>
                  <a:pt x="1152144" y="900017"/>
                </a:cubicBezTo>
                <a:cubicBezTo>
                  <a:pt x="1152144" y="870871"/>
                  <a:pt x="1140905" y="843629"/>
                  <a:pt x="1120426" y="823150"/>
                </a:cubicBezTo>
                <a:close/>
                <a:moveTo>
                  <a:pt x="821531" y="524256"/>
                </a:moveTo>
                <a:lnTo>
                  <a:pt x="800291" y="503015"/>
                </a:lnTo>
                <a:lnTo>
                  <a:pt x="752951" y="455676"/>
                </a:lnTo>
                <a:lnTo>
                  <a:pt x="752951" y="455581"/>
                </a:lnTo>
                <a:lnTo>
                  <a:pt x="735425" y="438150"/>
                </a:lnTo>
                <a:lnTo>
                  <a:pt x="657892" y="360521"/>
                </a:lnTo>
                <a:lnTo>
                  <a:pt x="812387" y="206026"/>
                </a:lnTo>
                <a:lnTo>
                  <a:pt x="812387" y="206026"/>
                </a:lnTo>
                <a:lnTo>
                  <a:pt x="904494" y="298513"/>
                </a:lnTo>
                <a:lnTo>
                  <a:pt x="780479" y="422529"/>
                </a:lnTo>
                <a:cubicBezTo>
                  <a:pt x="772001" y="430911"/>
                  <a:pt x="772001" y="444627"/>
                  <a:pt x="780479" y="453104"/>
                </a:cubicBezTo>
                <a:cubicBezTo>
                  <a:pt x="784669" y="457295"/>
                  <a:pt x="790289" y="459486"/>
                  <a:pt x="795814" y="459486"/>
                </a:cubicBezTo>
                <a:cubicBezTo>
                  <a:pt x="801434" y="459486"/>
                  <a:pt x="806958" y="457295"/>
                  <a:pt x="811149" y="453104"/>
                </a:cubicBezTo>
                <a:lnTo>
                  <a:pt x="935069" y="329184"/>
                </a:lnTo>
                <a:lnTo>
                  <a:pt x="935069" y="329184"/>
                </a:lnTo>
                <a:lnTo>
                  <a:pt x="975836" y="370046"/>
                </a:lnTo>
                <a:lnTo>
                  <a:pt x="821531" y="524256"/>
                </a:lnTo>
                <a:close/>
                <a:moveTo>
                  <a:pt x="894874" y="124111"/>
                </a:moveTo>
                <a:cubicBezTo>
                  <a:pt x="911066" y="107918"/>
                  <a:pt x="937165" y="107918"/>
                  <a:pt x="953357" y="124111"/>
                </a:cubicBezTo>
                <a:lnTo>
                  <a:pt x="1058132" y="229267"/>
                </a:lnTo>
                <a:cubicBezTo>
                  <a:pt x="1065752" y="237077"/>
                  <a:pt x="1070039" y="247459"/>
                  <a:pt x="1070039" y="258604"/>
                </a:cubicBezTo>
                <a:cubicBezTo>
                  <a:pt x="1070039" y="269653"/>
                  <a:pt x="1065848" y="280035"/>
                  <a:pt x="1058132" y="287846"/>
                </a:cubicBezTo>
                <a:lnTo>
                  <a:pt x="1012031" y="334232"/>
                </a:lnTo>
                <a:lnTo>
                  <a:pt x="848582" y="170783"/>
                </a:lnTo>
                <a:lnTo>
                  <a:pt x="894874" y="124111"/>
                </a:lnTo>
                <a:close/>
                <a:moveTo>
                  <a:pt x="128302" y="1053941"/>
                </a:moveTo>
                <a:lnTo>
                  <a:pt x="151829" y="997172"/>
                </a:lnTo>
                <a:lnTo>
                  <a:pt x="185071" y="1030414"/>
                </a:lnTo>
                <a:lnTo>
                  <a:pt x="128302" y="1053941"/>
                </a:lnTo>
                <a:close/>
                <a:moveTo>
                  <a:pt x="228410" y="1012222"/>
                </a:moveTo>
                <a:lnTo>
                  <a:pt x="169736" y="953643"/>
                </a:lnTo>
                <a:lnTo>
                  <a:pt x="233934" y="799433"/>
                </a:lnTo>
                <a:lnTo>
                  <a:pt x="382619" y="948023"/>
                </a:lnTo>
                <a:lnTo>
                  <a:pt x="228410" y="1012222"/>
                </a:lnTo>
                <a:close/>
                <a:moveTo>
                  <a:pt x="426530" y="919258"/>
                </a:moveTo>
                <a:lnTo>
                  <a:pt x="262795" y="755523"/>
                </a:lnTo>
                <a:lnTo>
                  <a:pt x="353282" y="665131"/>
                </a:lnTo>
                <a:lnTo>
                  <a:pt x="360617" y="657797"/>
                </a:lnTo>
                <a:lnTo>
                  <a:pt x="503015" y="800195"/>
                </a:lnTo>
                <a:lnTo>
                  <a:pt x="524256" y="821436"/>
                </a:lnTo>
                <a:lnTo>
                  <a:pt x="516922" y="828770"/>
                </a:lnTo>
                <a:lnTo>
                  <a:pt x="426530" y="919258"/>
                </a:lnTo>
                <a:close/>
                <a:moveTo>
                  <a:pt x="1089755" y="946213"/>
                </a:moveTo>
                <a:lnTo>
                  <a:pt x="946404" y="1089660"/>
                </a:lnTo>
                <a:cubicBezTo>
                  <a:pt x="934117" y="1101852"/>
                  <a:pt x="917639" y="1108710"/>
                  <a:pt x="900113" y="1108710"/>
                </a:cubicBezTo>
                <a:cubicBezTo>
                  <a:pt x="882491" y="1108710"/>
                  <a:pt x="866013" y="1101852"/>
                  <a:pt x="853726" y="1089660"/>
                </a:cubicBezTo>
                <a:lnTo>
                  <a:pt x="564261" y="800195"/>
                </a:lnTo>
                <a:lnTo>
                  <a:pt x="533686" y="769620"/>
                </a:lnTo>
                <a:lnTo>
                  <a:pt x="369951" y="605885"/>
                </a:lnTo>
                <a:lnTo>
                  <a:pt x="339376" y="575215"/>
                </a:lnTo>
                <a:lnTo>
                  <a:pt x="62294" y="298132"/>
                </a:lnTo>
                <a:cubicBezTo>
                  <a:pt x="50006" y="285940"/>
                  <a:pt x="43244" y="269462"/>
                  <a:pt x="43244" y="251841"/>
                </a:cubicBezTo>
                <a:cubicBezTo>
                  <a:pt x="43244" y="234220"/>
                  <a:pt x="50006" y="217837"/>
                  <a:pt x="62294" y="205549"/>
                </a:cubicBezTo>
                <a:lnTo>
                  <a:pt x="205740" y="62103"/>
                </a:lnTo>
                <a:cubicBezTo>
                  <a:pt x="217932" y="49911"/>
                  <a:pt x="234410" y="43053"/>
                  <a:pt x="252032" y="43053"/>
                </a:cubicBezTo>
                <a:cubicBezTo>
                  <a:pt x="269653" y="43053"/>
                  <a:pt x="286036" y="49911"/>
                  <a:pt x="298323" y="62103"/>
                </a:cubicBezTo>
                <a:lnTo>
                  <a:pt x="304610" y="68389"/>
                </a:lnTo>
                <a:lnTo>
                  <a:pt x="326041" y="89821"/>
                </a:lnTo>
                <a:cubicBezTo>
                  <a:pt x="325088" y="90488"/>
                  <a:pt x="324231" y="91154"/>
                  <a:pt x="323374" y="92012"/>
                </a:cubicBezTo>
                <a:lnTo>
                  <a:pt x="279654" y="135731"/>
                </a:lnTo>
                <a:cubicBezTo>
                  <a:pt x="271177" y="144113"/>
                  <a:pt x="271177" y="157734"/>
                  <a:pt x="279654" y="166211"/>
                </a:cubicBezTo>
                <a:cubicBezTo>
                  <a:pt x="283845" y="170402"/>
                  <a:pt x="289465" y="172498"/>
                  <a:pt x="294894" y="172498"/>
                </a:cubicBezTo>
                <a:cubicBezTo>
                  <a:pt x="300514" y="172498"/>
                  <a:pt x="305943" y="170307"/>
                  <a:pt x="310134" y="166211"/>
                </a:cubicBezTo>
                <a:lnTo>
                  <a:pt x="353854" y="122491"/>
                </a:lnTo>
                <a:cubicBezTo>
                  <a:pt x="354711" y="121634"/>
                  <a:pt x="355378" y="120777"/>
                  <a:pt x="356045" y="119824"/>
                </a:cubicBezTo>
                <a:lnTo>
                  <a:pt x="397478" y="161258"/>
                </a:lnTo>
                <a:lnTo>
                  <a:pt x="418910" y="182689"/>
                </a:lnTo>
                <a:cubicBezTo>
                  <a:pt x="418243" y="183261"/>
                  <a:pt x="417481" y="183737"/>
                  <a:pt x="416814" y="184309"/>
                </a:cubicBezTo>
                <a:lnTo>
                  <a:pt x="329946" y="268986"/>
                </a:lnTo>
                <a:cubicBezTo>
                  <a:pt x="321374" y="277368"/>
                  <a:pt x="321278" y="291084"/>
                  <a:pt x="329660" y="299656"/>
                </a:cubicBezTo>
                <a:cubicBezTo>
                  <a:pt x="333851" y="304038"/>
                  <a:pt x="339471" y="306133"/>
                  <a:pt x="345186" y="306133"/>
                </a:cubicBezTo>
                <a:cubicBezTo>
                  <a:pt x="350711" y="306133"/>
                  <a:pt x="356235" y="304133"/>
                  <a:pt x="360426" y="299942"/>
                </a:cubicBezTo>
                <a:lnTo>
                  <a:pt x="447294" y="215265"/>
                </a:lnTo>
                <a:cubicBezTo>
                  <a:pt x="448056" y="214598"/>
                  <a:pt x="448532" y="213741"/>
                  <a:pt x="449199" y="212979"/>
                </a:cubicBezTo>
                <a:lnTo>
                  <a:pt x="489585" y="253365"/>
                </a:lnTo>
                <a:lnTo>
                  <a:pt x="511112" y="274891"/>
                </a:lnTo>
                <a:cubicBezTo>
                  <a:pt x="510159" y="275558"/>
                  <a:pt x="509302" y="276225"/>
                  <a:pt x="508445" y="277082"/>
                </a:cubicBezTo>
                <a:lnTo>
                  <a:pt x="464725" y="320802"/>
                </a:lnTo>
                <a:cubicBezTo>
                  <a:pt x="456248" y="329184"/>
                  <a:pt x="456248" y="342805"/>
                  <a:pt x="464725" y="351282"/>
                </a:cubicBezTo>
                <a:cubicBezTo>
                  <a:pt x="468916" y="355473"/>
                  <a:pt x="474536" y="357568"/>
                  <a:pt x="479965" y="357568"/>
                </a:cubicBezTo>
                <a:cubicBezTo>
                  <a:pt x="485394" y="357568"/>
                  <a:pt x="490919" y="355378"/>
                  <a:pt x="495205" y="351282"/>
                </a:cubicBezTo>
                <a:lnTo>
                  <a:pt x="538925" y="307562"/>
                </a:lnTo>
                <a:cubicBezTo>
                  <a:pt x="539782" y="306705"/>
                  <a:pt x="540449" y="305848"/>
                  <a:pt x="541115" y="304895"/>
                </a:cubicBezTo>
                <a:lnTo>
                  <a:pt x="575310" y="338995"/>
                </a:lnTo>
                <a:lnTo>
                  <a:pt x="582644" y="346329"/>
                </a:lnTo>
                <a:lnTo>
                  <a:pt x="604076" y="367855"/>
                </a:lnTo>
                <a:cubicBezTo>
                  <a:pt x="603409" y="368332"/>
                  <a:pt x="602647" y="368808"/>
                  <a:pt x="602075" y="369475"/>
                </a:cubicBezTo>
                <a:lnTo>
                  <a:pt x="596551" y="374904"/>
                </a:lnTo>
                <a:lnTo>
                  <a:pt x="515207" y="454152"/>
                </a:lnTo>
                <a:cubicBezTo>
                  <a:pt x="506635" y="462534"/>
                  <a:pt x="506540" y="476250"/>
                  <a:pt x="514921" y="484727"/>
                </a:cubicBezTo>
                <a:cubicBezTo>
                  <a:pt x="518255" y="488251"/>
                  <a:pt x="522637" y="490252"/>
                  <a:pt x="527114" y="490918"/>
                </a:cubicBezTo>
                <a:cubicBezTo>
                  <a:pt x="528161" y="491109"/>
                  <a:pt x="529304" y="491204"/>
                  <a:pt x="530447" y="491204"/>
                </a:cubicBezTo>
                <a:cubicBezTo>
                  <a:pt x="535972" y="491204"/>
                  <a:pt x="541306" y="489109"/>
                  <a:pt x="545687" y="485013"/>
                </a:cubicBezTo>
                <a:lnTo>
                  <a:pt x="627126" y="405574"/>
                </a:lnTo>
                <a:lnTo>
                  <a:pt x="632460" y="400336"/>
                </a:lnTo>
                <a:cubicBezTo>
                  <a:pt x="633222" y="399669"/>
                  <a:pt x="633698" y="398812"/>
                  <a:pt x="634270" y="398050"/>
                </a:cubicBezTo>
                <a:lnTo>
                  <a:pt x="696277" y="460057"/>
                </a:lnTo>
                <a:cubicBezTo>
                  <a:pt x="695420" y="460724"/>
                  <a:pt x="694468" y="461391"/>
                  <a:pt x="693706" y="462153"/>
                </a:cubicBezTo>
                <a:lnTo>
                  <a:pt x="649986" y="505873"/>
                </a:lnTo>
                <a:cubicBezTo>
                  <a:pt x="641509" y="514255"/>
                  <a:pt x="641509" y="527875"/>
                  <a:pt x="649986" y="536353"/>
                </a:cubicBezTo>
                <a:cubicBezTo>
                  <a:pt x="654177" y="540544"/>
                  <a:pt x="659797" y="542639"/>
                  <a:pt x="665226" y="542639"/>
                </a:cubicBezTo>
                <a:cubicBezTo>
                  <a:pt x="670655" y="542639"/>
                  <a:pt x="676275" y="540448"/>
                  <a:pt x="680466" y="536353"/>
                </a:cubicBezTo>
                <a:lnTo>
                  <a:pt x="724186" y="492633"/>
                </a:lnTo>
                <a:cubicBezTo>
                  <a:pt x="725043" y="491871"/>
                  <a:pt x="725710" y="490918"/>
                  <a:pt x="726376" y="490061"/>
                </a:cubicBezTo>
                <a:lnTo>
                  <a:pt x="728377" y="492062"/>
                </a:lnTo>
                <a:lnTo>
                  <a:pt x="767429" y="531114"/>
                </a:lnTo>
                <a:lnTo>
                  <a:pt x="769715" y="533305"/>
                </a:lnTo>
                <a:lnTo>
                  <a:pt x="789051" y="552736"/>
                </a:lnTo>
                <a:cubicBezTo>
                  <a:pt x="788194" y="553403"/>
                  <a:pt x="787241" y="553879"/>
                  <a:pt x="786479" y="554641"/>
                </a:cubicBezTo>
                <a:lnTo>
                  <a:pt x="781336" y="559689"/>
                </a:lnTo>
                <a:lnTo>
                  <a:pt x="700373" y="639223"/>
                </a:lnTo>
                <a:cubicBezTo>
                  <a:pt x="696944" y="642652"/>
                  <a:pt x="694849" y="646938"/>
                  <a:pt x="694182" y="651415"/>
                </a:cubicBezTo>
                <a:cubicBezTo>
                  <a:pt x="693230" y="657892"/>
                  <a:pt x="695134" y="664845"/>
                  <a:pt x="700088" y="669893"/>
                </a:cubicBezTo>
                <a:cubicBezTo>
                  <a:pt x="704279" y="674275"/>
                  <a:pt x="709898" y="676465"/>
                  <a:pt x="715518" y="676465"/>
                </a:cubicBezTo>
                <a:cubicBezTo>
                  <a:pt x="720947" y="676465"/>
                  <a:pt x="726472" y="674370"/>
                  <a:pt x="730568" y="670179"/>
                </a:cubicBezTo>
                <a:lnTo>
                  <a:pt x="811911" y="590264"/>
                </a:lnTo>
                <a:lnTo>
                  <a:pt x="816674" y="585597"/>
                </a:lnTo>
                <a:cubicBezTo>
                  <a:pt x="817531" y="584740"/>
                  <a:pt x="818293" y="583692"/>
                  <a:pt x="819055" y="582739"/>
                </a:cubicBezTo>
                <a:lnTo>
                  <a:pt x="859536" y="623221"/>
                </a:lnTo>
                <a:lnTo>
                  <a:pt x="880967" y="644652"/>
                </a:lnTo>
                <a:cubicBezTo>
                  <a:pt x="880301" y="645223"/>
                  <a:pt x="879539" y="645700"/>
                  <a:pt x="878967" y="646366"/>
                </a:cubicBezTo>
                <a:lnTo>
                  <a:pt x="835247" y="690658"/>
                </a:lnTo>
                <a:cubicBezTo>
                  <a:pt x="826770" y="699135"/>
                  <a:pt x="826770" y="712946"/>
                  <a:pt x="835247" y="721519"/>
                </a:cubicBezTo>
                <a:cubicBezTo>
                  <a:pt x="839438" y="725710"/>
                  <a:pt x="845058" y="727900"/>
                  <a:pt x="850487" y="727900"/>
                </a:cubicBezTo>
                <a:cubicBezTo>
                  <a:pt x="856107" y="727900"/>
                  <a:pt x="861536" y="725710"/>
                  <a:pt x="865727" y="721519"/>
                </a:cubicBezTo>
                <a:lnTo>
                  <a:pt x="909447" y="677228"/>
                </a:lnTo>
                <a:cubicBezTo>
                  <a:pt x="910114" y="676561"/>
                  <a:pt x="910685" y="675704"/>
                  <a:pt x="911257" y="674941"/>
                </a:cubicBezTo>
                <a:lnTo>
                  <a:pt x="974122" y="737806"/>
                </a:lnTo>
                <a:cubicBezTo>
                  <a:pt x="973265" y="738378"/>
                  <a:pt x="972407" y="739045"/>
                  <a:pt x="971741" y="739712"/>
                </a:cubicBezTo>
                <a:lnTo>
                  <a:pt x="885634" y="823627"/>
                </a:lnTo>
                <a:cubicBezTo>
                  <a:pt x="877157" y="831913"/>
                  <a:pt x="876967" y="845534"/>
                  <a:pt x="885349" y="854012"/>
                </a:cubicBezTo>
                <a:cubicBezTo>
                  <a:pt x="889540" y="858298"/>
                  <a:pt x="895159" y="860488"/>
                  <a:pt x="900684" y="860488"/>
                </a:cubicBezTo>
                <a:cubicBezTo>
                  <a:pt x="906018" y="860488"/>
                  <a:pt x="911447" y="858488"/>
                  <a:pt x="915734" y="854297"/>
                </a:cubicBezTo>
                <a:lnTo>
                  <a:pt x="1001840" y="770382"/>
                </a:lnTo>
                <a:cubicBezTo>
                  <a:pt x="1002697" y="769525"/>
                  <a:pt x="1003364" y="768667"/>
                  <a:pt x="1004030" y="767715"/>
                </a:cubicBezTo>
                <a:lnTo>
                  <a:pt x="1044702" y="808387"/>
                </a:lnTo>
                <a:lnTo>
                  <a:pt x="1066133" y="829818"/>
                </a:lnTo>
                <a:cubicBezTo>
                  <a:pt x="1065467" y="830389"/>
                  <a:pt x="1064705" y="830866"/>
                  <a:pt x="1064133" y="831532"/>
                </a:cubicBezTo>
                <a:lnTo>
                  <a:pt x="1020413" y="875824"/>
                </a:lnTo>
                <a:cubicBezTo>
                  <a:pt x="1011936" y="884301"/>
                  <a:pt x="1011936" y="898112"/>
                  <a:pt x="1020413" y="906685"/>
                </a:cubicBezTo>
                <a:cubicBezTo>
                  <a:pt x="1024604" y="910876"/>
                  <a:pt x="1030224" y="913066"/>
                  <a:pt x="1035653" y="913066"/>
                </a:cubicBezTo>
                <a:cubicBezTo>
                  <a:pt x="1041083" y="913066"/>
                  <a:pt x="1046702" y="911066"/>
                  <a:pt x="1050893" y="906685"/>
                </a:cubicBezTo>
                <a:lnTo>
                  <a:pt x="1094613" y="862393"/>
                </a:lnTo>
                <a:cubicBezTo>
                  <a:pt x="1095089" y="861917"/>
                  <a:pt x="1095566" y="861250"/>
                  <a:pt x="1095947" y="860679"/>
                </a:cubicBezTo>
                <a:cubicBezTo>
                  <a:pt x="1104233" y="871823"/>
                  <a:pt x="1108805" y="885349"/>
                  <a:pt x="1108805" y="899731"/>
                </a:cubicBezTo>
                <a:cubicBezTo>
                  <a:pt x="1108805" y="917543"/>
                  <a:pt x="1102043" y="933926"/>
                  <a:pt x="1089755" y="94621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2" name="Google Shape;272;p27"/>
          <p:cNvSpPr/>
          <p:nvPr/>
        </p:nvSpPr>
        <p:spPr>
          <a:xfrm>
            <a:off x="6743375" y="2858100"/>
            <a:ext cx="4544100" cy="3030900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100" name="Picture 4" descr="The Pandemic and the Hospitality Industry: From Impact to Recovery | The  Plasencia Grou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375" y="2254202"/>
            <a:ext cx="5470925" cy="325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7008698" y="5458499"/>
            <a:ext cx="4407189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The Pandemic and the Hospitality Industry (Sinclair, 2023)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5589304"/>
            <a:ext cx="281354" cy="1092850"/>
          </a:xfrm>
          <a:prstGeom prst="rect">
            <a:avLst/>
          </a:prstGeom>
          <a:solidFill>
            <a:srgbClr val="F3E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28"/>
          <p:cNvSpPr txBox="1">
            <a:spLocks noGrp="1"/>
          </p:cNvSpPr>
          <p:nvPr>
            <p:ph type="title"/>
          </p:nvPr>
        </p:nvSpPr>
        <p:spPr>
          <a:xfrm>
            <a:off x="1629055" y="541863"/>
            <a:ext cx="97959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PESTLE Analysis Overview</a:t>
            </a:r>
            <a:endParaRPr dirty="0">
              <a:latin typeface="+mj-lt"/>
            </a:endParaRPr>
          </a:p>
        </p:txBody>
      </p:sp>
      <p:grpSp>
        <p:nvGrpSpPr>
          <p:cNvPr id="282" name="Google Shape;282;p28"/>
          <p:cNvGrpSpPr/>
          <p:nvPr/>
        </p:nvGrpSpPr>
        <p:grpSpPr>
          <a:xfrm>
            <a:off x="657416" y="501291"/>
            <a:ext cx="489377" cy="717917"/>
            <a:chOff x="2870930" y="2845974"/>
            <a:chExt cx="851534" cy="1249203"/>
          </a:xfrm>
        </p:grpSpPr>
        <p:sp>
          <p:nvSpPr>
            <p:cNvPr id="283" name="Google Shape;283;p28"/>
            <p:cNvSpPr/>
            <p:nvPr/>
          </p:nvSpPr>
          <p:spPr>
            <a:xfrm>
              <a:off x="2870930" y="2845974"/>
              <a:ext cx="851534" cy="1249203"/>
            </a:xfrm>
            <a:custGeom>
              <a:avLst/>
              <a:gdLst/>
              <a:ahLst/>
              <a:cxnLst/>
              <a:rect l="l" t="t" r="r" b="b"/>
              <a:pathLst>
                <a:path w="851534" h="1249203" extrusionOk="0">
                  <a:moveTo>
                    <a:pt x="834009" y="395478"/>
                  </a:moveTo>
                  <a:cubicBezTo>
                    <a:pt x="843725" y="395478"/>
                    <a:pt x="851535" y="387668"/>
                    <a:pt x="851535" y="377952"/>
                  </a:cubicBezTo>
                  <a:lnTo>
                    <a:pt x="851535" y="95822"/>
                  </a:lnTo>
                  <a:cubicBezTo>
                    <a:pt x="851535" y="42958"/>
                    <a:pt x="808577" y="0"/>
                    <a:pt x="755809" y="0"/>
                  </a:cubicBezTo>
                  <a:lnTo>
                    <a:pt x="95726" y="0"/>
                  </a:lnTo>
                  <a:cubicBezTo>
                    <a:pt x="42863" y="0"/>
                    <a:pt x="0" y="42958"/>
                    <a:pt x="0" y="95822"/>
                  </a:cubicBezTo>
                  <a:lnTo>
                    <a:pt x="0" y="1153382"/>
                  </a:lnTo>
                  <a:cubicBezTo>
                    <a:pt x="0" y="1206246"/>
                    <a:pt x="42958" y="1249204"/>
                    <a:pt x="95726" y="1249204"/>
                  </a:cubicBezTo>
                  <a:lnTo>
                    <a:pt x="755714" y="1249204"/>
                  </a:lnTo>
                  <a:cubicBezTo>
                    <a:pt x="808577" y="1249204"/>
                    <a:pt x="851440" y="1206246"/>
                    <a:pt x="851440" y="1153382"/>
                  </a:cubicBezTo>
                  <a:lnTo>
                    <a:pt x="851440" y="500729"/>
                  </a:lnTo>
                  <a:cubicBezTo>
                    <a:pt x="851440" y="491014"/>
                    <a:pt x="843629" y="483203"/>
                    <a:pt x="833914" y="483203"/>
                  </a:cubicBezTo>
                  <a:cubicBezTo>
                    <a:pt x="824198" y="483203"/>
                    <a:pt x="816388" y="491014"/>
                    <a:pt x="816388" y="500729"/>
                  </a:cubicBezTo>
                  <a:lnTo>
                    <a:pt x="816388" y="1153382"/>
                  </a:lnTo>
                  <a:cubicBezTo>
                    <a:pt x="816388" y="1186910"/>
                    <a:pt x="789051" y="1214247"/>
                    <a:pt x="755618" y="1214247"/>
                  </a:cubicBezTo>
                  <a:lnTo>
                    <a:pt x="95726" y="1214247"/>
                  </a:lnTo>
                  <a:cubicBezTo>
                    <a:pt x="62294" y="1214247"/>
                    <a:pt x="34957" y="1186910"/>
                    <a:pt x="34957" y="1153382"/>
                  </a:cubicBezTo>
                  <a:lnTo>
                    <a:pt x="34957" y="95822"/>
                  </a:lnTo>
                  <a:cubicBezTo>
                    <a:pt x="34957" y="62294"/>
                    <a:pt x="62294" y="34957"/>
                    <a:pt x="95726" y="34957"/>
                  </a:cubicBezTo>
                  <a:lnTo>
                    <a:pt x="755714" y="34957"/>
                  </a:lnTo>
                  <a:cubicBezTo>
                    <a:pt x="789146" y="34957"/>
                    <a:pt x="816483" y="62294"/>
                    <a:pt x="816483" y="95822"/>
                  </a:cubicBezTo>
                  <a:lnTo>
                    <a:pt x="816483" y="377952"/>
                  </a:lnTo>
                  <a:cubicBezTo>
                    <a:pt x="816483" y="387572"/>
                    <a:pt x="824294" y="395478"/>
                    <a:pt x="834009" y="39547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84" name="Google Shape;284;p28"/>
            <p:cNvSpPr/>
            <p:nvPr/>
          </p:nvSpPr>
          <p:spPr>
            <a:xfrm>
              <a:off x="2971418" y="2943129"/>
              <a:ext cx="650462" cy="224027"/>
            </a:xfrm>
            <a:custGeom>
              <a:avLst/>
              <a:gdLst/>
              <a:ahLst/>
              <a:cxnLst/>
              <a:rect l="l" t="t" r="r" b="b"/>
              <a:pathLst>
                <a:path w="650462" h="224027" extrusionOk="0">
                  <a:moveTo>
                    <a:pt x="650367" y="17526"/>
                  </a:moveTo>
                  <a:cubicBezTo>
                    <a:pt x="650367" y="7810"/>
                    <a:pt x="642557" y="0"/>
                    <a:pt x="632841" y="0"/>
                  </a:cubicBezTo>
                  <a:lnTo>
                    <a:pt x="17526" y="0"/>
                  </a:lnTo>
                  <a:cubicBezTo>
                    <a:pt x="7811" y="0"/>
                    <a:pt x="0" y="7810"/>
                    <a:pt x="0" y="17526"/>
                  </a:cubicBezTo>
                  <a:lnTo>
                    <a:pt x="0" y="206502"/>
                  </a:lnTo>
                  <a:cubicBezTo>
                    <a:pt x="0" y="216217"/>
                    <a:pt x="7811" y="224028"/>
                    <a:pt x="17526" y="224028"/>
                  </a:cubicBezTo>
                  <a:lnTo>
                    <a:pt x="632936" y="224028"/>
                  </a:lnTo>
                  <a:cubicBezTo>
                    <a:pt x="642652" y="224028"/>
                    <a:pt x="650462" y="216217"/>
                    <a:pt x="650462" y="206502"/>
                  </a:cubicBezTo>
                  <a:lnTo>
                    <a:pt x="650462" y="17526"/>
                  </a:lnTo>
                  <a:close/>
                  <a:moveTo>
                    <a:pt x="615410" y="188881"/>
                  </a:moveTo>
                  <a:lnTo>
                    <a:pt x="35052" y="188881"/>
                  </a:lnTo>
                  <a:lnTo>
                    <a:pt x="35052" y="35052"/>
                  </a:lnTo>
                  <a:lnTo>
                    <a:pt x="615410" y="35052"/>
                  </a:lnTo>
                  <a:lnTo>
                    <a:pt x="615410" y="18888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85" name="Google Shape;285;p28"/>
            <p:cNvSpPr/>
            <p:nvPr/>
          </p:nvSpPr>
          <p:spPr>
            <a:xfrm>
              <a:off x="2974847" y="3205924"/>
              <a:ext cx="643414" cy="790955"/>
            </a:xfrm>
            <a:custGeom>
              <a:avLst/>
              <a:gdLst/>
              <a:ahLst/>
              <a:cxnLst/>
              <a:rect l="l" t="t" r="r" b="b"/>
              <a:pathLst>
                <a:path w="643414" h="790955" extrusionOk="0">
                  <a:moveTo>
                    <a:pt x="626174" y="0"/>
                  </a:moveTo>
                  <a:lnTo>
                    <a:pt x="474726" y="0"/>
                  </a:lnTo>
                  <a:cubicBezTo>
                    <a:pt x="474631" y="0"/>
                    <a:pt x="474536" y="0"/>
                    <a:pt x="474440" y="0"/>
                  </a:cubicBezTo>
                  <a:cubicBezTo>
                    <a:pt x="474345" y="0"/>
                    <a:pt x="474250" y="0"/>
                    <a:pt x="474155" y="0"/>
                  </a:cubicBezTo>
                  <a:lnTo>
                    <a:pt x="321945" y="0"/>
                  </a:lnTo>
                  <a:lnTo>
                    <a:pt x="321564" y="0"/>
                  </a:lnTo>
                  <a:lnTo>
                    <a:pt x="169926" y="0"/>
                  </a:lnTo>
                  <a:lnTo>
                    <a:pt x="169545" y="0"/>
                  </a:lnTo>
                  <a:lnTo>
                    <a:pt x="17526" y="0"/>
                  </a:lnTo>
                  <a:cubicBezTo>
                    <a:pt x="7810" y="0"/>
                    <a:pt x="0" y="7810"/>
                    <a:pt x="0" y="17526"/>
                  </a:cubicBezTo>
                  <a:lnTo>
                    <a:pt x="0" y="168402"/>
                  </a:lnTo>
                  <a:lnTo>
                    <a:pt x="0" y="169926"/>
                  </a:lnTo>
                  <a:lnTo>
                    <a:pt x="0" y="319278"/>
                  </a:lnTo>
                  <a:lnTo>
                    <a:pt x="0" y="320802"/>
                  </a:lnTo>
                  <a:lnTo>
                    <a:pt x="0" y="470154"/>
                  </a:lnTo>
                  <a:lnTo>
                    <a:pt x="0" y="471678"/>
                  </a:lnTo>
                  <a:lnTo>
                    <a:pt x="0" y="621030"/>
                  </a:lnTo>
                  <a:lnTo>
                    <a:pt x="0" y="622554"/>
                  </a:lnTo>
                  <a:lnTo>
                    <a:pt x="0" y="773430"/>
                  </a:lnTo>
                  <a:cubicBezTo>
                    <a:pt x="0" y="783145"/>
                    <a:pt x="7810" y="790956"/>
                    <a:pt x="17526" y="790956"/>
                  </a:cubicBezTo>
                  <a:lnTo>
                    <a:pt x="169545" y="790956"/>
                  </a:lnTo>
                  <a:lnTo>
                    <a:pt x="169926" y="790956"/>
                  </a:lnTo>
                  <a:lnTo>
                    <a:pt x="321564" y="790956"/>
                  </a:lnTo>
                  <a:lnTo>
                    <a:pt x="321945" y="790956"/>
                  </a:lnTo>
                  <a:lnTo>
                    <a:pt x="473964" y="790956"/>
                  </a:lnTo>
                  <a:cubicBezTo>
                    <a:pt x="474059" y="790956"/>
                    <a:pt x="474155" y="790956"/>
                    <a:pt x="474250" y="790956"/>
                  </a:cubicBezTo>
                  <a:cubicBezTo>
                    <a:pt x="474345" y="790956"/>
                    <a:pt x="474440" y="790956"/>
                    <a:pt x="474536" y="790956"/>
                  </a:cubicBezTo>
                  <a:lnTo>
                    <a:pt x="625983" y="790956"/>
                  </a:lnTo>
                  <a:cubicBezTo>
                    <a:pt x="635603" y="790956"/>
                    <a:pt x="643414" y="783145"/>
                    <a:pt x="643414" y="773430"/>
                  </a:cubicBezTo>
                  <a:lnTo>
                    <a:pt x="643414" y="622554"/>
                  </a:lnTo>
                  <a:lnTo>
                    <a:pt x="643414" y="621030"/>
                  </a:lnTo>
                  <a:lnTo>
                    <a:pt x="643414" y="471678"/>
                  </a:lnTo>
                  <a:lnTo>
                    <a:pt x="643414" y="470154"/>
                  </a:lnTo>
                  <a:lnTo>
                    <a:pt x="643414" y="320802"/>
                  </a:lnTo>
                  <a:lnTo>
                    <a:pt x="643414" y="319278"/>
                  </a:lnTo>
                  <a:lnTo>
                    <a:pt x="643414" y="169926"/>
                  </a:lnTo>
                  <a:lnTo>
                    <a:pt x="643414" y="168402"/>
                  </a:lnTo>
                  <a:lnTo>
                    <a:pt x="643414" y="17526"/>
                  </a:lnTo>
                  <a:cubicBezTo>
                    <a:pt x="643509" y="7906"/>
                    <a:pt x="635794" y="0"/>
                    <a:pt x="626174" y="0"/>
                  </a:cubicBezTo>
                  <a:close/>
                  <a:moveTo>
                    <a:pt x="304038" y="338328"/>
                  </a:moveTo>
                  <a:lnTo>
                    <a:pt x="304038" y="452628"/>
                  </a:lnTo>
                  <a:lnTo>
                    <a:pt x="187452" y="452628"/>
                  </a:lnTo>
                  <a:lnTo>
                    <a:pt x="187452" y="338328"/>
                  </a:lnTo>
                  <a:lnTo>
                    <a:pt x="304038" y="338328"/>
                  </a:lnTo>
                  <a:close/>
                  <a:moveTo>
                    <a:pt x="304038" y="187452"/>
                  </a:moveTo>
                  <a:lnTo>
                    <a:pt x="304038" y="301752"/>
                  </a:lnTo>
                  <a:lnTo>
                    <a:pt x="187452" y="301752"/>
                  </a:lnTo>
                  <a:lnTo>
                    <a:pt x="187452" y="187452"/>
                  </a:lnTo>
                  <a:lnTo>
                    <a:pt x="304038" y="187452"/>
                  </a:lnTo>
                  <a:close/>
                  <a:moveTo>
                    <a:pt x="187452" y="603504"/>
                  </a:moveTo>
                  <a:lnTo>
                    <a:pt x="187452" y="489204"/>
                  </a:lnTo>
                  <a:lnTo>
                    <a:pt x="304038" y="489204"/>
                  </a:lnTo>
                  <a:lnTo>
                    <a:pt x="304038" y="603504"/>
                  </a:lnTo>
                  <a:lnTo>
                    <a:pt x="187452" y="603504"/>
                  </a:lnTo>
                  <a:close/>
                  <a:moveTo>
                    <a:pt x="456343" y="452628"/>
                  </a:moveTo>
                  <a:lnTo>
                    <a:pt x="339471" y="452628"/>
                  </a:lnTo>
                  <a:lnTo>
                    <a:pt x="339471" y="338328"/>
                  </a:lnTo>
                  <a:lnTo>
                    <a:pt x="456343" y="338328"/>
                  </a:lnTo>
                  <a:lnTo>
                    <a:pt x="456343" y="452628"/>
                  </a:lnTo>
                  <a:close/>
                  <a:moveTo>
                    <a:pt x="152019" y="338328"/>
                  </a:moveTo>
                  <a:lnTo>
                    <a:pt x="152019" y="452628"/>
                  </a:lnTo>
                  <a:lnTo>
                    <a:pt x="35052" y="452628"/>
                  </a:lnTo>
                  <a:lnTo>
                    <a:pt x="35052" y="338328"/>
                  </a:lnTo>
                  <a:lnTo>
                    <a:pt x="152019" y="338328"/>
                  </a:lnTo>
                  <a:close/>
                  <a:moveTo>
                    <a:pt x="339471" y="603504"/>
                  </a:moveTo>
                  <a:lnTo>
                    <a:pt x="339471" y="489204"/>
                  </a:lnTo>
                  <a:lnTo>
                    <a:pt x="456343" y="489204"/>
                  </a:lnTo>
                  <a:lnTo>
                    <a:pt x="456343" y="603504"/>
                  </a:lnTo>
                  <a:lnTo>
                    <a:pt x="339471" y="603504"/>
                  </a:lnTo>
                  <a:close/>
                  <a:moveTo>
                    <a:pt x="492062" y="452628"/>
                  </a:moveTo>
                  <a:lnTo>
                    <a:pt x="492062" y="338328"/>
                  </a:lnTo>
                  <a:lnTo>
                    <a:pt x="608743" y="338328"/>
                  </a:lnTo>
                  <a:lnTo>
                    <a:pt x="608743" y="452628"/>
                  </a:lnTo>
                  <a:lnTo>
                    <a:pt x="492062" y="452628"/>
                  </a:lnTo>
                  <a:close/>
                  <a:moveTo>
                    <a:pt x="492062" y="301752"/>
                  </a:moveTo>
                  <a:lnTo>
                    <a:pt x="492062" y="187452"/>
                  </a:lnTo>
                  <a:lnTo>
                    <a:pt x="608743" y="187452"/>
                  </a:lnTo>
                  <a:lnTo>
                    <a:pt x="608743" y="301752"/>
                  </a:lnTo>
                  <a:lnTo>
                    <a:pt x="492062" y="301752"/>
                  </a:lnTo>
                  <a:close/>
                  <a:moveTo>
                    <a:pt x="456343" y="301752"/>
                  </a:moveTo>
                  <a:lnTo>
                    <a:pt x="339471" y="301752"/>
                  </a:lnTo>
                  <a:lnTo>
                    <a:pt x="339471" y="187452"/>
                  </a:lnTo>
                  <a:lnTo>
                    <a:pt x="456343" y="187452"/>
                  </a:lnTo>
                  <a:lnTo>
                    <a:pt x="456343" y="301752"/>
                  </a:lnTo>
                  <a:close/>
                  <a:moveTo>
                    <a:pt x="304038" y="150876"/>
                  </a:moveTo>
                  <a:lnTo>
                    <a:pt x="187452" y="150876"/>
                  </a:lnTo>
                  <a:lnTo>
                    <a:pt x="187452" y="35052"/>
                  </a:lnTo>
                  <a:lnTo>
                    <a:pt x="304038" y="35052"/>
                  </a:lnTo>
                  <a:lnTo>
                    <a:pt x="304038" y="150876"/>
                  </a:lnTo>
                  <a:close/>
                  <a:moveTo>
                    <a:pt x="152019" y="187452"/>
                  </a:moveTo>
                  <a:lnTo>
                    <a:pt x="152019" y="301752"/>
                  </a:lnTo>
                  <a:lnTo>
                    <a:pt x="35052" y="301752"/>
                  </a:lnTo>
                  <a:lnTo>
                    <a:pt x="35052" y="187452"/>
                  </a:lnTo>
                  <a:lnTo>
                    <a:pt x="152019" y="187452"/>
                  </a:lnTo>
                  <a:close/>
                  <a:moveTo>
                    <a:pt x="35052" y="489204"/>
                  </a:moveTo>
                  <a:lnTo>
                    <a:pt x="152019" y="489204"/>
                  </a:lnTo>
                  <a:lnTo>
                    <a:pt x="152019" y="603504"/>
                  </a:lnTo>
                  <a:lnTo>
                    <a:pt x="35052" y="603504"/>
                  </a:lnTo>
                  <a:lnTo>
                    <a:pt x="35052" y="489204"/>
                  </a:lnTo>
                  <a:close/>
                  <a:moveTo>
                    <a:pt x="187452" y="640080"/>
                  </a:moveTo>
                  <a:lnTo>
                    <a:pt x="304038" y="640080"/>
                  </a:lnTo>
                  <a:lnTo>
                    <a:pt x="304038" y="755904"/>
                  </a:lnTo>
                  <a:lnTo>
                    <a:pt x="187452" y="755904"/>
                  </a:lnTo>
                  <a:lnTo>
                    <a:pt x="187452" y="640080"/>
                  </a:lnTo>
                  <a:close/>
                  <a:moveTo>
                    <a:pt x="492062" y="603504"/>
                  </a:moveTo>
                  <a:lnTo>
                    <a:pt x="492062" y="489204"/>
                  </a:lnTo>
                  <a:lnTo>
                    <a:pt x="608743" y="489204"/>
                  </a:lnTo>
                  <a:lnTo>
                    <a:pt x="608743" y="603504"/>
                  </a:lnTo>
                  <a:lnTo>
                    <a:pt x="492062" y="603504"/>
                  </a:lnTo>
                  <a:close/>
                  <a:moveTo>
                    <a:pt x="608743" y="35052"/>
                  </a:moveTo>
                  <a:lnTo>
                    <a:pt x="608743" y="150876"/>
                  </a:lnTo>
                  <a:lnTo>
                    <a:pt x="492062" y="150876"/>
                  </a:lnTo>
                  <a:lnTo>
                    <a:pt x="492062" y="35052"/>
                  </a:lnTo>
                  <a:lnTo>
                    <a:pt x="608743" y="35052"/>
                  </a:lnTo>
                  <a:close/>
                  <a:moveTo>
                    <a:pt x="456343" y="150876"/>
                  </a:moveTo>
                  <a:lnTo>
                    <a:pt x="339471" y="150876"/>
                  </a:lnTo>
                  <a:lnTo>
                    <a:pt x="339471" y="35052"/>
                  </a:lnTo>
                  <a:lnTo>
                    <a:pt x="456343" y="35052"/>
                  </a:lnTo>
                  <a:lnTo>
                    <a:pt x="456343" y="150876"/>
                  </a:lnTo>
                  <a:close/>
                  <a:moveTo>
                    <a:pt x="152019" y="35052"/>
                  </a:moveTo>
                  <a:lnTo>
                    <a:pt x="152019" y="150876"/>
                  </a:lnTo>
                  <a:lnTo>
                    <a:pt x="35052" y="150876"/>
                  </a:lnTo>
                  <a:lnTo>
                    <a:pt x="35052" y="35052"/>
                  </a:lnTo>
                  <a:lnTo>
                    <a:pt x="152019" y="35052"/>
                  </a:lnTo>
                  <a:close/>
                  <a:moveTo>
                    <a:pt x="35052" y="640080"/>
                  </a:moveTo>
                  <a:lnTo>
                    <a:pt x="152019" y="640080"/>
                  </a:lnTo>
                  <a:lnTo>
                    <a:pt x="152019" y="755904"/>
                  </a:lnTo>
                  <a:lnTo>
                    <a:pt x="35052" y="755904"/>
                  </a:lnTo>
                  <a:lnTo>
                    <a:pt x="35052" y="640080"/>
                  </a:lnTo>
                  <a:close/>
                  <a:moveTo>
                    <a:pt x="339471" y="755999"/>
                  </a:moveTo>
                  <a:lnTo>
                    <a:pt x="339471" y="640175"/>
                  </a:lnTo>
                  <a:lnTo>
                    <a:pt x="456343" y="640175"/>
                  </a:lnTo>
                  <a:lnTo>
                    <a:pt x="456343" y="755999"/>
                  </a:lnTo>
                  <a:lnTo>
                    <a:pt x="339471" y="755999"/>
                  </a:lnTo>
                  <a:close/>
                  <a:moveTo>
                    <a:pt x="492062" y="755999"/>
                  </a:moveTo>
                  <a:lnTo>
                    <a:pt x="492062" y="640175"/>
                  </a:lnTo>
                  <a:lnTo>
                    <a:pt x="608743" y="640175"/>
                  </a:lnTo>
                  <a:lnTo>
                    <a:pt x="608743" y="755999"/>
                  </a:lnTo>
                  <a:lnTo>
                    <a:pt x="492062" y="755999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677" y="1530011"/>
            <a:ext cx="5015132" cy="5015132"/>
          </a:xfrm>
          <a:prstGeom prst="rect">
            <a:avLst/>
          </a:prstGeom>
        </p:spPr>
      </p:pic>
      <p:graphicFrame>
        <p:nvGraphicFramePr>
          <p:cNvPr id="11" name="Diagram 10"/>
          <p:cNvGraphicFramePr/>
          <p:nvPr/>
        </p:nvGraphicFramePr>
        <p:xfrm>
          <a:off x="5536809" y="1874278"/>
          <a:ext cx="6489896" cy="43265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1461877" y="6508181"/>
            <a:ext cx="300114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i="1" dirty="0"/>
              <a:t>Figure: Pestle Framework (</a:t>
            </a:r>
            <a:r>
              <a:rPr lang="en-US" sz="1100" i="1" dirty="0" err="1"/>
              <a:t>Mutomorro</a:t>
            </a:r>
            <a:r>
              <a:rPr lang="en-US" sz="1100" i="1" dirty="0"/>
              <a:t>, 2024)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5655212"/>
            <a:ext cx="337625" cy="12027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107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0"/>
          <p:cNvSpPr txBox="1">
            <a:spLocks noGrp="1"/>
          </p:cNvSpPr>
          <p:nvPr>
            <p:ph type="title"/>
          </p:nvPr>
        </p:nvSpPr>
        <p:spPr>
          <a:xfrm>
            <a:off x="1461900" y="412950"/>
            <a:ext cx="9327000" cy="856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 algn="ctr"/>
            <a:r>
              <a:rPr lang="en-US" dirty="0">
                <a:latin typeface="+mj-lt"/>
              </a:rPr>
              <a:t>Political Factors</a:t>
            </a:r>
            <a:endParaRPr dirty="0">
              <a:latin typeface="+mj-lt"/>
            </a:endParaRPr>
          </a:p>
        </p:txBody>
      </p:sp>
      <p:grpSp>
        <p:nvGrpSpPr>
          <p:cNvPr id="304" name="Google Shape;304;p30"/>
          <p:cNvGrpSpPr/>
          <p:nvPr/>
        </p:nvGrpSpPr>
        <p:grpSpPr>
          <a:xfrm>
            <a:off x="613462" y="516783"/>
            <a:ext cx="648833" cy="648820"/>
            <a:chOff x="8213288" y="4257484"/>
            <a:chExt cx="1305236" cy="1305210"/>
          </a:xfrm>
        </p:grpSpPr>
        <p:sp>
          <p:nvSpPr>
            <p:cNvPr id="305" name="Google Shape;305;p30"/>
            <p:cNvSpPr/>
            <p:nvPr/>
          </p:nvSpPr>
          <p:spPr>
            <a:xfrm>
              <a:off x="8213288" y="4257484"/>
              <a:ext cx="1305236" cy="1305210"/>
            </a:xfrm>
            <a:custGeom>
              <a:avLst/>
              <a:gdLst/>
              <a:ahLst/>
              <a:cxnLst/>
              <a:rect l="l" t="t" r="r" b="b"/>
              <a:pathLst>
                <a:path w="1305236" h="1305210" extrusionOk="0">
                  <a:moveTo>
                    <a:pt x="1238369" y="828199"/>
                  </a:moveTo>
                  <a:lnTo>
                    <a:pt x="1236559" y="827532"/>
                  </a:lnTo>
                  <a:cubicBezTo>
                    <a:pt x="1206937" y="815816"/>
                    <a:pt x="1177504" y="801719"/>
                    <a:pt x="1149025" y="788099"/>
                  </a:cubicBezTo>
                  <a:cubicBezTo>
                    <a:pt x="1140453" y="784003"/>
                    <a:pt x="1131880" y="780002"/>
                    <a:pt x="1123307" y="775907"/>
                  </a:cubicBezTo>
                  <a:lnTo>
                    <a:pt x="842320" y="643604"/>
                  </a:lnTo>
                  <a:cubicBezTo>
                    <a:pt x="805268" y="626174"/>
                    <a:pt x="768215" y="608648"/>
                    <a:pt x="731068" y="591217"/>
                  </a:cubicBezTo>
                  <a:lnTo>
                    <a:pt x="726115" y="588931"/>
                  </a:lnTo>
                  <a:cubicBezTo>
                    <a:pt x="716019" y="566738"/>
                    <a:pt x="704874" y="545021"/>
                    <a:pt x="692111" y="524256"/>
                  </a:cubicBezTo>
                  <a:lnTo>
                    <a:pt x="691063" y="522637"/>
                  </a:lnTo>
                  <a:cubicBezTo>
                    <a:pt x="688300" y="518160"/>
                    <a:pt x="684300" y="511588"/>
                    <a:pt x="680014" y="503682"/>
                  </a:cubicBezTo>
                  <a:cubicBezTo>
                    <a:pt x="679728" y="502444"/>
                    <a:pt x="679252" y="501206"/>
                    <a:pt x="678680" y="499967"/>
                  </a:cubicBezTo>
                  <a:cubicBezTo>
                    <a:pt x="660392" y="464725"/>
                    <a:pt x="655154" y="432911"/>
                    <a:pt x="663060" y="405765"/>
                  </a:cubicBezTo>
                  <a:cubicBezTo>
                    <a:pt x="667631" y="390334"/>
                    <a:pt x="678299" y="377285"/>
                    <a:pt x="689634" y="363474"/>
                  </a:cubicBezTo>
                  <a:cubicBezTo>
                    <a:pt x="698302" y="352806"/>
                    <a:pt x="707255" y="341948"/>
                    <a:pt x="714304" y="328993"/>
                  </a:cubicBezTo>
                  <a:cubicBezTo>
                    <a:pt x="730020" y="300038"/>
                    <a:pt x="741545" y="269176"/>
                    <a:pt x="748689" y="237363"/>
                  </a:cubicBezTo>
                  <a:cubicBezTo>
                    <a:pt x="758595" y="192119"/>
                    <a:pt x="766120" y="107632"/>
                    <a:pt x="706970" y="48292"/>
                  </a:cubicBezTo>
                  <a:cubicBezTo>
                    <a:pt x="642676" y="-16097"/>
                    <a:pt x="538186" y="-16097"/>
                    <a:pt x="473988" y="48292"/>
                  </a:cubicBezTo>
                  <a:cubicBezTo>
                    <a:pt x="441698" y="80677"/>
                    <a:pt x="423982" y="128397"/>
                    <a:pt x="426554" y="176022"/>
                  </a:cubicBezTo>
                  <a:cubicBezTo>
                    <a:pt x="429602" y="229933"/>
                    <a:pt x="511516" y="426244"/>
                    <a:pt x="523042" y="452342"/>
                  </a:cubicBezTo>
                  <a:cubicBezTo>
                    <a:pt x="532091" y="472916"/>
                    <a:pt x="539711" y="488347"/>
                    <a:pt x="546473" y="501967"/>
                  </a:cubicBezTo>
                  <a:cubicBezTo>
                    <a:pt x="552760" y="514731"/>
                    <a:pt x="557903" y="525304"/>
                    <a:pt x="562570" y="536353"/>
                  </a:cubicBezTo>
                  <a:cubicBezTo>
                    <a:pt x="562761" y="537877"/>
                    <a:pt x="563047" y="539496"/>
                    <a:pt x="563619" y="540925"/>
                  </a:cubicBezTo>
                  <a:cubicBezTo>
                    <a:pt x="566476" y="547783"/>
                    <a:pt x="569143" y="555117"/>
                    <a:pt x="571810" y="563880"/>
                  </a:cubicBezTo>
                  <a:cubicBezTo>
                    <a:pt x="572953" y="567404"/>
                    <a:pt x="573905" y="571024"/>
                    <a:pt x="574953" y="574643"/>
                  </a:cubicBezTo>
                  <a:cubicBezTo>
                    <a:pt x="571619" y="573786"/>
                    <a:pt x="568286" y="572833"/>
                    <a:pt x="564952" y="571786"/>
                  </a:cubicBezTo>
                  <a:cubicBezTo>
                    <a:pt x="555998" y="569024"/>
                    <a:pt x="548760" y="566452"/>
                    <a:pt x="541997" y="563594"/>
                  </a:cubicBezTo>
                  <a:cubicBezTo>
                    <a:pt x="541616" y="563404"/>
                    <a:pt x="541234" y="563404"/>
                    <a:pt x="540758" y="563213"/>
                  </a:cubicBezTo>
                  <a:cubicBezTo>
                    <a:pt x="527804" y="558070"/>
                    <a:pt x="516279" y="552450"/>
                    <a:pt x="501801" y="545211"/>
                  </a:cubicBezTo>
                  <a:cubicBezTo>
                    <a:pt x="488180" y="538543"/>
                    <a:pt x="472750" y="530924"/>
                    <a:pt x="452176" y="521780"/>
                  </a:cubicBezTo>
                  <a:cubicBezTo>
                    <a:pt x="426173" y="510254"/>
                    <a:pt x="229862" y="428339"/>
                    <a:pt x="175951" y="425291"/>
                  </a:cubicBezTo>
                  <a:cubicBezTo>
                    <a:pt x="128421" y="422719"/>
                    <a:pt x="80606" y="440436"/>
                    <a:pt x="48220" y="472726"/>
                  </a:cubicBezTo>
                  <a:cubicBezTo>
                    <a:pt x="-16073" y="537019"/>
                    <a:pt x="-16073" y="641604"/>
                    <a:pt x="48220" y="705802"/>
                  </a:cubicBezTo>
                  <a:cubicBezTo>
                    <a:pt x="86320" y="743807"/>
                    <a:pt x="134898" y="754285"/>
                    <a:pt x="176808" y="754285"/>
                  </a:cubicBezTo>
                  <a:cubicBezTo>
                    <a:pt x="200049" y="754285"/>
                    <a:pt x="221290" y="751141"/>
                    <a:pt x="237673" y="747427"/>
                  </a:cubicBezTo>
                  <a:cubicBezTo>
                    <a:pt x="269391" y="740283"/>
                    <a:pt x="300252" y="728758"/>
                    <a:pt x="329303" y="713041"/>
                  </a:cubicBezTo>
                  <a:cubicBezTo>
                    <a:pt x="342162" y="705898"/>
                    <a:pt x="353116" y="696944"/>
                    <a:pt x="363594" y="688372"/>
                  </a:cubicBezTo>
                  <a:cubicBezTo>
                    <a:pt x="377404" y="677037"/>
                    <a:pt x="390454" y="666369"/>
                    <a:pt x="405885" y="661797"/>
                  </a:cubicBezTo>
                  <a:cubicBezTo>
                    <a:pt x="433031" y="653891"/>
                    <a:pt x="464844" y="659130"/>
                    <a:pt x="499992" y="677418"/>
                  </a:cubicBezTo>
                  <a:cubicBezTo>
                    <a:pt x="500277" y="677608"/>
                    <a:pt x="500658" y="677894"/>
                    <a:pt x="500944" y="677990"/>
                  </a:cubicBezTo>
                  <a:cubicBezTo>
                    <a:pt x="510754" y="683133"/>
                    <a:pt x="518565" y="687991"/>
                    <a:pt x="523804" y="691229"/>
                  </a:cubicBezTo>
                  <a:lnTo>
                    <a:pt x="525328" y="692182"/>
                  </a:lnTo>
                  <a:cubicBezTo>
                    <a:pt x="545711" y="704755"/>
                    <a:pt x="567047" y="715804"/>
                    <a:pt x="588955" y="725805"/>
                  </a:cubicBezTo>
                  <a:cubicBezTo>
                    <a:pt x="607148" y="764476"/>
                    <a:pt x="625436" y="803243"/>
                    <a:pt x="643628" y="841724"/>
                  </a:cubicBezTo>
                  <a:lnTo>
                    <a:pt x="775931" y="1123093"/>
                  </a:lnTo>
                  <a:cubicBezTo>
                    <a:pt x="779931" y="1131665"/>
                    <a:pt x="784027" y="1140238"/>
                    <a:pt x="788123" y="1148715"/>
                  </a:cubicBezTo>
                  <a:cubicBezTo>
                    <a:pt x="801744" y="1177290"/>
                    <a:pt x="815840" y="1206817"/>
                    <a:pt x="827461" y="1236535"/>
                  </a:cubicBezTo>
                  <a:lnTo>
                    <a:pt x="828223" y="1238345"/>
                  </a:lnTo>
                  <a:cubicBezTo>
                    <a:pt x="836509" y="1259205"/>
                    <a:pt x="854607" y="1305211"/>
                    <a:pt x="890231" y="1305211"/>
                  </a:cubicBezTo>
                  <a:cubicBezTo>
                    <a:pt x="894612" y="1305211"/>
                    <a:pt x="899184" y="1304544"/>
                    <a:pt x="903947" y="1303020"/>
                  </a:cubicBezTo>
                  <a:cubicBezTo>
                    <a:pt x="932141" y="1294352"/>
                    <a:pt x="942618" y="1261586"/>
                    <a:pt x="932045" y="1215295"/>
                  </a:cubicBezTo>
                  <a:cubicBezTo>
                    <a:pt x="917091" y="1149191"/>
                    <a:pt x="895755" y="1083374"/>
                    <a:pt x="875086" y="1019556"/>
                  </a:cubicBezTo>
                  <a:cubicBezTo>
                    <a:pt x="867752" y="996791"/>
                    <a:pt x="860322" y="974122"/>
                    <a:pt x="853369" y="951548"/>
                  </a:cubicBezTo>
                  <a:cubicBezTo>
                    <a:pt x="847368" y="932402"/>
                    <a:pt x="841367" y="913066"/>
                    <a:pt x="835176" y="894016"/>
                  </a:cubicBezTo>
                  <a:cubicBezTo>
                    <a:pt x="825365" y="863251"/>
                    <a:pt x="815936" y="834199"/>
                    <a:pt x="806506" y="806387"/>
                  </a:cubicBezTo>
                  <a:cubicBezTo>
                    <a:pt x="834319" y="815721"/>
                    <a:pt x="863465" y="825246"/>
                    <a:pt x="894517" y="835152"/>
                  </a:cubicBezTo>
                  <a:cubicBezTo>
                    <a:pt x="913472" y="841153"/>
                    <a:pt x="932712" y="847249"/>
                    <a:pt x="951857" y="853249"/>
                  </a:cubicBezTo>
                  <a:cubicBezTo>
                    <a:pt x="974432" y="860298"/>
                    <a:pt x="997006" y="867632"/>
                    <a:pt x="1019770" y="874966"/>
                  </a:cubicBezTo>
                  <a:cubicBezTo>
                    <a:pt x="1083493" y="895731"/>
                    <a:pt x="1149311" y="916972"/>
                    <a:pt x="1215224" y="931926"/>
                  </a:cubicBezTo>
                  <a:cubicBezTo>
                    <a:pt x="1227130" y="934783"/>
                    <a:pt x="1238084" y="936022"/>
                    <a:pt x="1247990" y="936022"/>
                  </a:cubicBezTo>
                  <a:cubicBezTo>
                    <a:pt x="1262372" y="936022"/>
                    <a:pt x="1274469" y="933259"/>
                    <a:pt x="1283804" y="927830"/>
                  </a:cubicBezTo>
                  <a:cubicBezTo>
                    <a:pt x="1293138" y="922496"/>
                    <a:pt x="1299806" y="914495"/>
                    <a:pt x="1303044" y="904018"/>
                  </a:cubicBezTo>
                  <a:cubicBezTo>
                    <a:pt x="1316855" y="859060"/>
                    <a:pt x="1261801" y="837438"/>
                    <a:pt x="1238369" y="828199"/>
                  </a:cubicBezTo>
                  <a:close/>
                  <a:moveTo>
                    <a:pt x="461225" y="174212"/>
                  </a:moveTo>
                  <a:cubicBezTo>
                    <a:pt x="459129" y="136398"/>
                    <a:pt x="473131" y="98584"/>
                    <a:pt x="498372" y="73152"/>
                  </a:cubicBezTo>
                  <a:cubicBezTo>
                    <a:pt x="523613" y="47815"/>
                    <a:pt x="556951" y="35052"/>
                    <a:pt x="590193" y="35052"/>
                  </a:cubicBezTo>
                  <a:cubicBezTo>
                    <a:pt x="623531" y="35052"/>
                    <a:pt x="656677" y="47625"/>
                    <a:pt x="681728" y="73152"/>
                  </a:cubicBezTo>
                  <a:cubicBezTo>
                    <a:pt x="729163" y="120682"/>
                    <a:pt x="722400" y="191929"/>
                    <a:pt x="714113" y="230029"/>
                  </a:cubicBezTo>
                  <a:cubicBezTo>
                    <a:pt x="707732" y="258604"/>
                    <a:pt x="697349" y="286322"/>
                    <a:pt x="683253" y="312515"/>
                  </a:cubicBezTo>
                  <a:cubicBezTo>
                    <a:pt x="677823" y="322421"/>
                    <a:pt x="670298" y="331660"/>
                    <a:pt x="662297" y="341376"/>
                  </a:cubicBezTo>
                  <a:cubicBezTo>
                    <a:pt x="649248" y="357283"/>
                    <a:pt x="635723" y="373761"/>
                    <a:pt x="629245" y="396145"/>
                  </a:cubicBezTo>
                  <a:cubicBezTo>
                    <a:pt x="620292" y="427006"/>
                    <a:pt x="623435" y="460819"/>
                    <a:pt x="638485" y="497205"/>
                  </a:cubicBezTo>
                  <a:lnTo>
                    <a:pt x="590193" y="512731"/>
                  </a:lnTo>
                  <a:cubicBezTo>
                    <a:pt x="586288" y="504254"/>
                    <a:pt x="582192" y="495872"/>
                    <a:pt x="577620" y="486537"/>
                  </a:cubicBezTo>
                  <a:cubicBezTo>
                    <a:pt x="571143" y="473202"/>
                    <a:pt x="563619" y="458152"/>
                    <a:pt x="554760" y="438340"/>
                  </a:cubicBezTo>
                  <a:cubicBezTo>
                    <a:pt x="528567" y="379285"/>
                    <a:pt x="463511" y="213741"/>
                    <a:pt x="461225" y="174212"/>
                  </a:cubicBezTo>
                  <a:close/>
                  <a:moveTo>
                    <a:pt x="395883" y="628459"/>
                  </a:moveTo>
                  <a:cubicBezTo>
                    <a:pt x="373499" y="635032"/>
                    <a:pt x="357021" y="648652"/>
                    <a:pt x="341114" y="661702"/>
                  </a:cubicBezTo>
                  <a:cubicBezTo>
                    <a:pt x="331304" y="669703"/>
                    <a:pt x="322159" y="677227"/>
                    <a:pt x="312254" y="682657"/>
                  </a:cubicBezTo>
                  <a:cubicBezTo>
                    <a:pt x="286060" y="696754"/>
                    <a:pt x="258342" y="707136"/>
                    <a:pt x="229862" y="713518"/>
                  </a:cubicBezTo>
                  <a:cubicBezTo>
                    <a:pt x="191667" y="721900"/>
                    <a:pt x="120420" y="728663"/>
                    <a:pt x="72986" y="681228"/>
                  </a:cubicBezTo>
                  <a:cubicBezTo>
                    <a:pt x="22313" y="630650"/>
                    <a:pt x="22313" y="548259"/>
                    <a:pt x="72986" y="497681"/>
                  </a:cubicBezTo>
                  <a:cubicBezTo>
                    <a:pt x="96798" y="474059"/>
                    <a:pt x="131374" y="460248"/>
                    <a:pt x="166617" y="460248"/>
                  </a:cubicBezTo>
                  <a:cubicBezTo>
                    <a:pt x="169093" y="460248"/>
                    <a:pt x="171474" y="460343"/>
                    <a:pt x="173950" y="460439"/>
                  </a:cubicBezTo>
                  <a:cubicBezTo>
                    <a:pt x="213575" y="462629"/>
                    <a:pt x="378929" y="527780"/>
                    <a:pt x="437888" y="553879"/>
                  </a:cubicBezTo>
                  <a:cubicBezTo>
                    <a:pt x="457701" y="562737"/>
                    <a:pt x="472845" y="570166"/>
                    <a:pt x="486085" y="576739"/>
                  </a:cubicBezTo>
                  <a:cubicBezTo>
                    <a:pt x="495515" y="581406"/>
                    <a:pt x="504182" y="585597"/>
                    <a:pt x="512850" y="589598"/>
                  </a:cubicBezTo>
                  <a:lnTo>
                    <a:pt x="497324" y="637794"/>
                  </a:lnTo>
                  <a:cubicBezTo>
                    <a:pt x="460939" y="622649"/>
                    <a:pt x="426839" y="619506"/>
                    <a:pt x="395883" y="628459"/>
                  </a:cubicBezTo>
                  <a:close/>
                  <a:moveTo>
                    <a:pt x="541997" y="661416"/>
                  </a:moveTo>
                  <a:cubicBezTo>
                    <a:pt x="538949" y="659511"/>
                    <a:pt x="534758" y="656939"/>
                    <a:pt x="529804" y="653987"/>
                  </a:cubicBezTo>
                  <a:lnTo>
                    <a:pt x="546188" y="602742"/>
                  </a:lnTo>
                  <a:cubicBezTo>
                    <a:pt x="548854" y="603694"/>
                    <a:pt x="551617" y="604552"/>
                    <a:pt x="554474" y="605504"/>
                  </a:cubicBezTo>
                  <a:cubicBezTo>
                    <a:pt x="563713" y="608362"/>
                    <a:pt x="573144" y="610743"/>
                    <a:pt x="582763" y="612839"/>
                  </a:cubicBezTo>
                  <a:cubicBezTo>
                    <a:pt x="586193" y="636175"/>
                    <a:pt x="587145" y="660368"/>
                    <a:pt x="585811" y="685419"/>
                  </a:cubicBezTo>
                  <a:cubicBezTo>
                    <a:pt x="571238" y="678275"/>
                    <a:pt x="557142" y="670560"/>
                    <a:pt x="543520" y="662273"/>
                  </a:cubicBezTo>
                  <a:lnTo>
                    <a:pt x="541997" y="661416"/>
                  </a:lnTo>
                  <a:close/>
                  <a:moveTo>
                    <a:pt x="802124" y="904970"/>
                  </a:moveTo>
                  <a:cubicBezTo>
                    <a:pt x="808220" y="923925"/>
                    <a:pt x="814126" y="943070"/>
                    <a:pt x="820127" y="962120"/>
                  </a:cubicBezTo>
                  <a:cubicBezTo>
                    <a:pt x="827175" y="984885"/>
                    <a:pt x="834604" y="1007650"/>
                    <a:pt x="842034" y="1030510"/>
                  </a:cubicBezTo>
                  <a:cubicBezTo>
                    <a:pt x="862418" y="1093660"/>
                    <a:pt x="883468" y="1158812"/>
                    <a:pt x="898136" y="1223200"/>
                  </a:cubicBezTo>
                  <a:cubicBezTo>
                    <a:pt x="898136" y="1223391"/>
                    <a:pt x="898136" y="1223391"/>
                    <a:pt x="898136" y="1223391"/>
                  </a:cubicBezTo>
                  <a:cubicBezTo>
                    <a:pt x="902804" y="1243584"/>
                    <a:pt x="902518" y="1267111"/>
                    <a:pt x="894041" y="1269683"/>
                  </a:cubicBezTo>
                  <a:cubicBezTo>
                    <a:pt x="880134" y="1273969"/>
                    <a:pt x="866227" y="1238822"/>
                    <a:pt x="861084" y="1225582"/>
                  </a:cubicBezTo>
                  <a:lnTo>
                    <a:pt x="860322" y="1223963"/>
                  </a:lnTo>
                  <a:cubicBezTo>
                    <a:pt x="848226" y="1193006"/>
                    <a:pt x="833843" y="1162907"/>
                    <a:pt x="819936" y="1133761"/>
                  </a:cubicBezTo>
                  <a:cubicBezTo>
                    <a:pt x="815840" y="1125283"/>
                    <a:pt x="811745" y="1116901"/>
                    <a:pt x="807744" y="1108329"/>
                  </a:cubicBezTo>
                  <a:lnTo>
                    <a:pt x="675442" y="826960"/>
                  </a:lnTo>
                  <a:cubicBezTo>
                    <a:pt x="662774" y="800195"/>
                    <a:pt x="650105" y="773240"/>
                    <a:pt x="637437" y="746379"/>
                  </a:cubicBezTo>
                  <a:cubicBezTo>
                    <a:pt x="631436" y="733520"/>
                    <a:pt x="625340" y="720662"/>
                    <a:pt x="619244" y="707803"/>
                  </a:cubicBezTo>
                  <a:cubicBezTo>
                    <a:pt x="619435" y="705612"/>
                    <a:pt x="619626" y="703421"/>
                    <a:pt x="619816" y="701231"/>
                  </a:cubicBezTo>
                  <a:cubicBezTo>
                    <a:pt x="622292" y="672846"/>
                    <a:pt x="621911" y="645319"/>
                    <a:pt x="618863" y="618744"/>
                  </a:cubicBezTo>
                  <a:cubicBezTo>
                    <a:pt x="617530" y="606552"/>
                    <a:pt x="615529" y="594455"/>
                    <a:pt x="613053" y="582740"/>
                  </a:cubicBezTo>
                  <a:cubicBezTo>
                    <a:pt x="610958" y="572929"/>
                    <a:pt x="608576" y="563404"/>
                    <a:pt x="605719" y="553974"/>
                  </a:cubicBezTo>
                  <a:cubicBezTo>
                    <a:pt x="604767" y="551116"/>
                    <a:pt x="604004" y="548449"/>
                    <a:pt x="603052" y="545782"/>
                  </a:cubicBezTo>
                  <a:lnTo>
                    <a:pt x="654391" y="529304"/>
                  </a:lnTo>
                  <a:cubicBezTo>
                    <a:pt x="657154" y="534067"/>
                    <a:pt x="659630" y="538163"/>
                    <a:pt x="661631" y="541306"/>
                  </a:cubicBezTo>
                  <a:lnTo>
                    <a:pt x="662583" y="542830"/>
                  </a:lnTo>
                  <a:cubicBezTo>
                    <a:pt x="670965" y="556736"/>
                    <a:pt x="678775" y="571119"/>
                    <a:pt x="686015" y="585883"/>
                  </a:cubicBezTo>
                  <a:cubicBezTo>
                    <a:pt x="691539" y="597027"/>
                    <a:pt x="696683" y="608362"/>
                    <a:pt x="701636" y="619887"/>
                  </a:cubicBezTo>
                  <a:cubicBezTo>
                    <a:pt x="718495" y="658749"/>
                    <a:pt x="732592" y="699230"/>
                    <a:pt x="746498" y="738949"/>
                  </a:cubicBezTo>
                  <a:lnTo>
                    <a:pt x="750499" y="750284"/>
                  </a:lnTo>
                  <a:lnTo>
                    <a:pt x="754119" y="760571"/>
                  </a:lnTo>
                  <a:cubicBezTo>
                    <a:pt x="757738" y="770954"/>
                    <a:pt x="761452" y="781526"/>
                    <a:pt x="765072" y="792290"/>
                  </a:cubicBezTo>
                  <a:cubicBezTo>
                    <a:pt x="777074" y="827627"/>
                    <a:pt x="789266" y="864775"/>
                    <a:pt x="802124" y="904970"/>
                  </a:cubicBezTo>
                  <a:close/>
                  <a:moveTo>
                    <a:pt x="1269516" y="894016"/>
                  </a:moveTo>
                  <a:cubicBezTo>
                    <a:pt x="1266849" y="902589"/>
                    <a:pt x="1243322" y="902780"/>
                    <a:pt x="1223034" y="898112"/>
                  </a:cubicBezTo>
                  <a:cubicBezTo>
                    <a:pt x="1158645" y="883539"/>
                    <a:pt x="1093589" y="862489"/>
                    <a:pt x="1030629" y="842010"/>
                  </a:cubicBezTo>
                  <a:cubicBezTo>
                    <a:pt x="1007769" y="834581"/>
                    <a:pt x="985004" y="827151"/>
                    <a:pt x="962240" y="820102"/>
                  </a:cubicBezTo>
                  <a:cubicBezTo>
                    <a:pt x="943285" y="814197"/>
                    <a:pt x="924140" y="808196"/>
                    <a:pt x="905090" y="802005"/>
                  </a:cubicBezTo>
                  <a:cubicBezTo>
                    <a:pt x="864704" y="789146"/>
                    <a:pt x="827556" y="776859"/>
                    <a:pt x="792313" y="764762"/>
                  </a:cubicBezTo>
                  <a:cubicBezTo>
                    <a:pt x="790504" y="759428"/>
                    <a:pt x="788599" y="754094"/>
                    <a:pt x="786789" y="748760"/>
                  </a:cubicBezTo>
                  <a:lnTo>
                    <a:pt x="779169" y="727139"/>
                  </a:lnTo>
                  <a:cubicBezTo>
                    <a:pt x="768787" y="697325"/>
                    <a:pt x="758310" y="667131"/>
                    <a:pt x="746593" y="637413"/>
                  </a:cubicBezTo>
                  <a:cubicBezTo>
                    <a:pt x="773549" y="650081"/>
                    <a:pt x="800410" y="662749"/>
                    <a:pt x="827270" y="675418"/>
                  </a:cubicBezTo>
                  <a:lnTo>
                    <a:pt x="1108258" y="807815"/>
                  </a:lnTo>
                  <a:cubicBezTo>
                    <a:pt x="1116830" y="811911"/>
                    <a:pt x="1125212" y="815912"/>
                    <a:pt x="1133690" y="820007"/>
                  </a:cubicBezTo>
                  <a:cubicBezTo>
                    <a:pt x="1162741" y="833914"/>
                    <a:pt x="1192840" y="848297"/>
                    <a:pt x="1223701" y="860393"/>
                  </a:cubicBezTo>
                  <a:lnTo>
                    <a:pt x="1225415" y="861060"/>
                  </a:lnTo>
                  <a:cubicBezTo>
                    <a:pt x="1237988" y="865918"/>
                    <a:pt x="1269897" y="878586"/>
                    <a:pt x="1269897" y="891731"/>
                  </a:cubicBezTo>
                  <a:cubicBezTo>
                    <a:pt x="1269897" y="892492"/>
                    <a:pt x="1269707" y="893255"/>
                    <a:pt x="1269516" y="8940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6" name="Google Shape;306;p30"/>
            <p:cNvSpPr/>
            <p:nvPr/>
          </p:nvSpPr>
          <p:spPr>
            <a:xfrm>
              <a:off x="8308181" y="4767928"/>
              <a:ext cx="169187" cy="168783"/>
            </a:xfrm>
            <a:custGeom>
              <a:avLst/>
              <a:gdLst/>
              <a:ahLst/>
              <a:cxnLst/>
              <a:rect l="l" t="t" r="r" b="b"/>
              <a:pathLst>
                <a:path w="169187" h="168783" extrusionOk="0">
                  <a:moveTo>
                    <a:pt x="84582" y="0"/>
                  </a:moveTo>
                  <a:cubicBezTo>
                    <a:pt x="62008" y="0"/>
                    <a:pt x="40767" y="8763"/>
                    <a:pt x="24765" y="24670"/>
                  </a:cubicBezTo>
                  <a:cubicBezTo>
                    <a:pt x="8763" y="40672"/>
                    <a:pt x="0" y="61817"/>
                    <a:pt x="0" y="84296"/>
                  </a:cubicBezTo>
                  <a:cubicBezTo>
                    <a:pt x="0" y="106871"/>
                    <a:pt x="8763" y="128111"/>
                    <a:pt x="24765" y="144113"/>
                  </a:cubicBezTo>
                  <a:cubicBezTo>
                    <a:pt x="40767" y="160115"/>
                    <a:pt x="61913" y="168783"/>
                    <a:pt x="84582" y="168783"/>
                  </a:cubicBezTo>
                  <a:cubicBezTo>
                    <a:pt x="107156" y="168783"/>
                    <a:pt x="128397" y="160020"/>
                    <a:pt x="144399" y="144113"/>
                  </a:cubicBezTo>
                  <a:cubicBezTo>
                    <a:pt x="177451" y="111157"/>
                    <a:pt x="177451" y="57531"/>
                    <a:pt x="144399" y="24670"/>
                  </a:cubicBezTo>
                  <a:cubicBezTo>
                    <a:pt x="128301" y="8668"/>
                    <a:pt x="107061" y="0"/>
                    <a:pt x="84582" y="0"/>
                  </a:cubicBezTo>
                  <a:close/>
                  <a:moveTo>
                    <a:pt x="119539" y="119253"/>
                  </a:moveTo>
                  <a:cubicBezTo>
                    <a:pt x="110204" y="128588"/>
                    <a:pt x="97727" y="133731"/>
                    <a:pt x="84487" y="133731"/>
                  </a:cubicBezTo>
                  <a:cubicBezTo>
                    <a:pt x="71247" y="133731"/>
                    <a:pt x="58769" y="128588"/>
                    <a:pt x="49435" y="119253"/>
                  </a:cubicBezTo>
                  <a:cubicBezTo>
                    <a:pt x="40100" y="109918"/>
                    <a:pt x="34957" y="97441"/>
                    <a:pt x="34957" y="84296"/>
                  </a:cubicBezTo>
                  <a:cubicBezTo>
                    <a:pt x="34957" y="71152"/>
                    <a:pt x="40100" y="58674"/>
                    <a:pt x="49435" y="49339"/>
                  </a:cubicBezTo>
                  <a:cubicBezTo>
                    <a:pt x="58769" y="40005"/>
                    <a:pt x="71247" y="34862"/>
                    <a:pt x="84487" y="34862"/>
                  </a:cubicBezTo>
                  <a:cubicBezTo>
                    <a:pt x="97727" y="34862"/>
                    <a:pt x="110204" y="40005"/>
                    <a:pt x="119539" y="49339"/>
                  </a:cubicBezTo>
                  <a:cubicBezTo>
                    <a:pt x="138970" y="68580"/>
                    <a:pt x="138970" y="99917"/>
                    <a:pt x="119539" y="11925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7" name="Google Shape;307;p30"/>
            <p:cNvSpPr/>
            <p:nvPr/>
          </p:nvSpPr>
          <p:spPr>
            <a:xfrm>
              <a:off x="8724613" y="4352353"/>
              <a:ext cx="168592" cy="169259"/>
            </a:xfrm>
            <a:custGeom>
              <a:avLst/>
              <a:gdLst/>
              <a:ahLst/>
              <a:cxnLst/>
              <a:rect l="l" t="t" r="r" b="b"/>
              <a:pathLst>
                <a:path w="168592" h="169259" extrusionOk="0">
                  <a:moveTo>
                    <a:pt x="143923" y="144399"/>
                  </a:moveTo>
                  <a:cubicBezTo>
                    <a:pt x="159925" y="128492"/>
                    <a:pt x="168593" y="107252"/>
                    <a:pt x="168593" y="84582"/>
                  </a:cubicBezTo>
                  <a:cubicBezTo>
                    <a:pt x="168593" y="62008"/>
                    <a:pt x="159830" y="40767"/>
                    <a:pt x="143923" y="24765"/>
                  </a:cubicBezTo>
                  <a:cubicBezTo>
                    <a:pt x="128016" y="8763"/>
                    <a:pt x="106775" y="0"/>
                    <a:pt x="84297" y="0"/>
                  </a:cubicBezTo>
                  <a:cubicBezTo>
                    <a:pt x="61818" y="0"/>
                    <a:pt x="40577" y="8763"/>
                    <a:pt x="24670" y="24765"/>
                  </a:cubicBezTo>
                  <a:cubicBezTo>
                    <a:pt x="8668" y="40767"/>
                    <a:pt x="0" y="62008"/>
                    <a:pt x="0" y="84582"/>
                  </a:cubicBezTo>
                  <a:cubicBezTo>
                    <a:pt x="0" y="107252"/>
                    <a:pt x="8763" y="128492"/>
                    <a:pt x="24670" y="144494"/>
                  </a:cubicBezTo>
                  <a:cubicBezTo>
                    <a:pt x="40672" y="160496"/>
                    <a:pt x="61722" y="169259"/>
                    <a:pt x="84297" y="169259"/>
                  </a:cubicBezTo>
                  <a:cubicBezTo>
                    <a:pt x="106871" y="169259"/>
                    <a:pt x="128111" y="160496"/>
                    <a:pt x="143923" y="144399"/>
                  </a:cubicBezTo>
                  <a:close/>
                  <a:moveTo>
                    <a:pt x="34862" y="84582"/>
                  </a:moveTo>
                  <a:cubicBezTo>
                    <a:pt x="34862" y="71342"/>
                    <a:pt x="40005" y="58864"/>
                    <a:pt x="49340" y="49530"/>
                  </a:cubicBezTo>
                  <a:cubicBezTo>
                    <a:pt x="58674" y="40196"/>
                    <a:pt x="71152" y="35052"/>
                    <a:pt x="84297" y="35052"/>
                  </a:cubicBezTo>
                  <a:cubicBezTo>
                    <a:pt x="97536" y="35052"/>
                    <a:pt x="109919" y="40196"/>
                    <a:pt x="119253" y="49530"/>
                  </a:cubicBezTo>
                  <a:cubicBezTo>
                    <a:pt x="128588" y="58864"/>
                    <a:pt x="133731" y="71342"/>
                    <a:pt x="133731" y="84582"/>
                  </a:cubicBezTo>
                  <a:cubicBezTo>
                    <a:pt x="133731" y="97822"/>
                    <a:pt x="128588" y="110299"/>
                    <a:pt x="119253" y="119634"/>
                  </a:cubicBezTo>
                  <a:cubicBezTo>
                    <a:pt x="109919" y="128969"/>
                    <a:pt x="97441" y="134112"/>
                    <a:pt x="84297" y="134112"/>
                  </a:cubicBezTo>
                  <a:cubicBezTo>
                    <a:pt x="71152" y="134112"/>
                    <a:pt x="58674" y="128969"/>
                    <a:pt x="49340" y="119634"/>
                  </a:cubicBezTo>
                  <a:cubicBezTo>
                    <a:pt x="40005" y="110299"/>
                    <a:pt x="34862" y="97727"/>
                    <a:pt x="34862" y="845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8" name="Google Shape;308;p30"/>
            <p:cNvSpPr/>
            <p:nvPr/>
          </p:nvSpPr>
          <p:spPr>
            <a:xfrm>
              <a:off x="8836134" y="4873572"/>
              <a:ext cx="89094" cy="89047"/>
            </a:xfrm>
            <a:custGeom>
              <a:avLst/>
              <a:gdLst/>
              <a:ahLst/>
              <a:cxnLst/>
              <a:rect l="l" t="t" r="r" b="b"/>
              <a:pathLst>
                <a:path w="89094" h="89047" extrusionOk="0">
                  <a:moveTo>
                    <a:pt x="15353" y="10847"/>
                  </a:moveTo>
                  <a:cubicBezTo>
                    <a:pt x="-3220" y="26944"/>
                    <a:pt x="-5221" y="55233"/>
                    <a:pt x="10877" y="73712"/>
                  </a:cubicBezTo>
                  <a:cubicBezTo>
                    <a:pt x="11448" y="74379"/>
                    <a:pt x="12210" y="74950"/>
                    <a:pt x="12877" y="75521"/>
                  </a:cubicBezTo>
                  <a:cubicBezTo>
                    <a:pt x="12972" y="75617"/>
                    <a:pt x="13067" y="75807"/>
                    <a:pt x="13162" y="75903"/>
                  </a:cubicBezTo>
                  <a:cubicBezTo>
                    <a:pt x="13448" y="76188"/>
                    <a:pt x="13734" y="76284"/>
                    <a:pt x="13925" y="76569"/>
                  </a:cubicBezTo>
                  <a:cubicBezTo>
                    <a:pt x="22402" y="84761"/>
                    <a:pt x="33451" y="89047"/>
                    <a:pt x="44499" y="89047"/>
                  </a:cubicBezTo>
                  <a:cubicBezTo>
                    <a:pt x="54977" y="89047"/>
                    <a:pt x="65264" y="85428"/>
                    <a:pt x="73741" y="78093"/>
                  </a:cubicBezTo>
                  <a:cubicBezTo>
                    <a:pt x="92315" y="61996"/>
                    <a:pt x="94316" y="33707"/>
                    <a:pt x="78218" y="15228"/>
                  </a:cubicBezTo>
                  <a:cubicBezTo>
                    <a:pt x="62121" y="-3250"/>
                    <a:pt x="33927" y="-5155"/>
                    <a:pt x="15353" y="1084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aphicFrame>
        <p:nvGraphicFramePr>
          <p:cNvPr id="8" name="Diagram 7"/>
          <p:cNvGraphicFramePr/>
          <p:nvPr/>
        </p:nvGraphicFramePr>
        <p:xfrm>
          <a:off x="0" y="2191015"/>
          <a:ext cx="6848624" cy="4565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British parliament pays tribute to Queen Elizabeth II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562" y="2191015"/>
            <a:ext cx="5457828" cy="30700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Rectangle 1"/>
          <p:cNvSpPr/>
          <p:nvPr/>
        </p:nvSpPr>
        <p:spPr>
          <a:xfrm>
            <a:off x="7242838" y="5362575"/>
            <a:ext cx="475263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British Parliament - House of Lords &amp; House of Commons (History, 2017)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5584874"/>
            <a:ext cx="267286" cy="117189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006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p35"/>
          <p:cNvSpPr txBox="1">
            <a:spLocks noGrp="1"/>
          </p:cNvSpPr>
          <p:nvPr>
            <p:ph type="title"/>
          </p:nvPr>
        </p:nvSpPr>
        <p:spPr>
          <a:xfrm>
            <a:off x="1349400" y="898175"/>
            <a:ext cx="10282800" cy="763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Economic Factors</a:t>
            </a:r>
            <a:endParaRPr dirty="0">
              <a:latin typeface="+mj-lt"/>
            </a:endParaRPr>
          </a:p>
        </p:txBody>
      </p:sp>
      <p:grpSp>
        <p:nvGrpSpPr>
          <p:cNvPr id="382" name="Google Shape;382;p35"/>
          <p:cNvGrpSpPr/>
          <p:nvPr/>
        </p:nvGrpSpPr>
        <p:grpSpPr>
          <a:xfrm>
            <a:off x="649855" y="558992"/>
            <a:ext cx="552484" cy="606906"/>
            <a:chOff x="4664868" y="2881597"/>
            <a:chExt cx="998886" cy="1097280"/>
          </a:xfrm>
        </p:grpSpPr>
        <p:sp>
          <p:nvSpPr>
            <p:cNvPr id="383" name="Google Shape;383;p35"/>
            <p:cNvSpPr/>
            <p:nvPr/>
          </p:nvSpPr>
          <p:spPr>
            <a:xfrm>
              <a:off x="4664868" y="2881597"/>
              <a:ext cx="998886" cy="1097280"/>
            </a:xfrm>
            <a:custGeom>
              <a:avLst/>
              <a:gdLst/>
              <a:ahLst/>
              <a:cxnLst/>
              <a:rect l="l" t="t" r="r" b="b"/>
              <a:pathLst>
                <a:path w="998886" h="1097280" extrusionOk="0">
                  <a:moveTo>
                    <a:pt x="932593" y="684752"/>
                  </a:moveTo>
                  <a:cubicBezTo>
                    <a:pt x="969073" y="684752"/>
                    <a:pt x="998887" y="655225"/>
                    <a:pt x="998887" y="618839"/>
                  </a:cubicBezTo>
                  <a:lnTo>
                    <a:pt x="998887" y="491109"/>
                  </a:lnTo>
                  <a:cubicBezTo>
                    <a:pt x="998887" y="454724"/>
                    <a:pt x="969169" y="425196"/>
                    <a:pt x="932593" y="425196"/>
                  </a:cubicBezTo>
                  <a:lnTo>
                    <a:pt x="892588" y="425196"/>
                  </a:lnTo>
                  <a:lnTo>
                    <a:pt x="892588" y="363474"/>
                  </a:lnTo>
                  <a:lnTo>
                    <a:pt x="926306" y="363474"/>
                  </a:lnTo>
                  <a:cubicBezTo>
                    <a:pt x="965740" y="363474"/>
                    <a:pt x="997839" y="331375"/>
                    <a:pt x="997744" y="291846"/>
                  </a:cubicBezTo>
                  <a:lnTo>
                    <a:pt x="997744" y="175546"/>
                  </a:lnTo>
                  <a:cubicBezTo>
                    <a:pt x="997744" y="136112"/>
                    <a:pt x="965645" y="104013"/>
                    <a:pt x="926306" y="104013"/>
                  </a:cubicBezTo>
                  <a:lnTo>
                    <a:pt x="892588" y="104013"/>
                  </a:lnTo>
                  <a:lnTo>
                    <a:pt x="892588" y="94012"/>
                  </a:lnTo>
                  <a:cubicBezTo>
                    <a:pt x="892588" y="42100"/>
                    <a:pt x="850392" y="0"/>
                    <a:pt x="798576" y="0"/>
                  </a:cubicBezTo>
                  <a:lnTo>
                    <a:pt x="222218" y="0"/>
                  </a:lnTo>
                  <a:cubicBezTo>
                    <a:pt x="221837" y="0"/>
                    <a:pt x="221456" y="95"/>
                    <a:pt x="221171" y="95"/>
                  </a:cubicBezTo>
                  <a:cubicBezTo>
                    <a:pt x="220789" y="95"/>
                    <a:pt x="220409" y="0"/>
                    <a:pt x="220123" y="0"/>
                  </a:cubicBezTo>
                  <a:lnTo>
                    <a:pt x="102965" y="0"/>
                  </a:lnTo>
                  <a:cubicBezTo>
                    <a:pt x="46196" y="0"/>
                    <a:pt x="0" y="46101"/>
                    <a:pt x="0" y="102775"/>
                  </a:cubicBezTo>
                  <a:lnTo>
                    <a:pt x="0" y="270891"/>
                  </a:lnTo>
                  <a:cubicBezTo>
                    <a:pt x="0" y="280702"/>
                    <a:pt x="7906" y="288608"/>
                    <a:pt x="17717" y="288608"/>
                  </a:cubicBezTo>
                  <a:cubicBezTo>
                    <a:pt x="27527" y="288608"/>
                    <a:pt x="35433" y="280702"/>
                    <a:pt x="35433" y="270891"/>
                  </a:cubicBezTo>
                  <a:lnTo>
                    <a:pt x="35433" y="102775"/>
                  </a:lnTo>
                  <a:cubicBezTo>
                    <a:pt x="35433" y="65627"/>
                    <a:pt x="65722" y="35433"/>
                    <a:pt x="102870" y="35433"/>
                  </a:cubicBezTo>
                  <a:lnTo>
                    <a:pt x="204502" y="35433"/>
                  </a:lnTo>
                  <a:lnTo>
                    <a:pt x="204502" y="1061847"/>
                  </a:lnTo>
                  <a:lnTo>
                    <a:pt x="102870" y="1061847"/>
                  </a:lnTo>
                  <a:cubicBezTo>
                    <a:pt x="65722" y="1061847"/>
                    <a:pt x="35433" y="1031557"/>
                    <a:pt x="35433" y="994505"/>
                  </a:cubicBezTo>
                  <a:lnTo>
                    <a:pt x="35433" y="420053"/>
                  </a:lnTo>
                  <a:cubicBezTo>
                    <a:pt x="35433" y="410242"/>
                    <a:pt x="27527" y="402336"/>
                    <a:pt x="17717" y="402336"/>
                  </a:cubicBezTo>
                  <a:cubicBezTo>
                    <a:pt x="7906" y="402336"/>
                    <a:pt x="0" y="410242"/>
                    <a:pt x="0" y="420053"/>
                  </a:cubicBezTo>
                  <a:lnTo>
                    <a:pt x="0" y="994505"/>
                  </a:lnTo>
                  <a:cubicBezTo>
                    <a:pt x="0" y="1051179"/>
                    <a:pt x="46196" y="1097280"/>
                    <a:pt x="102965" y="1097280"/>
                  </a:cubicBezTo>
                  <a:lnTo>
                    <a:pt x="220123" y="1097280"/>
                  </a:lnTo>
                  <a:cubicBezTo>
                    <a:pt x="220504" y="1097280"/>
                    <a:pt x="220885" y="1097185"/>
                    <a:pt x="221171" y="1097185"/>
                  </a:cubicBezTo>
                  <a:cubicBezTo>
                    <a:pt x="221551" y="1097185"/>
                    <a:pt x="221933" y="1097280"/>
                    <a:pt x="222218" y="1097280"/>
                  </a:cubicBezTo>
                  <a:lnTo>
                    <a:pt x="798576" y="1097280"/>
                  </a:lnTo>
                  <a:cubicBezTo>
                    <a:pt x="849154" y="1097280"/>
                    <a:pt x="890492" y="1057085"/>
                    <a:pt x="892397" y="1006983"/>
                  </a:cubicBezTo>
                  <a:lnTo>
                    <a:pt x="930307" y="1006983"/>
                  </a:lnTo>
                  <a:cubicBezTo>
                    <a:pt x="968121" y="1006983"/>
                    <a:pt x="998887" y="976503"/>
                    <a:pt x="998887" y="938879"/>
                  </a:cubicBezTo>
                  <a:lnTo>
                    <a:pt x="998887" y="815626"/>
                  </a:lnTo>
                  <a:cubicBezTo>
                    <a:pt x="998887" y="778097"/>
                    <a:pt x="968121" y="747522"/>
                    <a:pt x="930307" y="747522"/>
                  </a:cubicBezTo>
                  <a:lnTo>
                    <a:pt x="892588" y="747522"/>
                  </a:lnTo>
                  <a:lnTo>
                    <a:pt x="892588" y="684657"/>
                  </a:lnTo>
                  <a:lnTo>
                    <a:pt x="932593" y="684657"/>
                  </a:lnTo>
                  <a:close/>
                  <a:moveTo>
                    <a:pt x="892778" y="460629"/>
                  </a:moveTo>
                  <a:lnTo>
                    <a:pt x="932593" y="460629"/>
                  </a:lnTo>
                  <a:cubicBezTo>
                    <a:pt x="949452" y="460629"/>
                    <a:pt x="963263" y="474345"/>
                    <a:pt x="963263" y="491109"/>
                  </a:cubicBezTo>
                  <a:lnTo>
                    <a:pt x="963263" y="618839"/>
                  </a:lnTo>
                  <a:cubicBezTo>
                    <a:pt x="963263" y="635603"/>
                    <a:pt x="949452" y="649319"/>
                    <a:pt x="932593" y="649319"/>
                  </a:cubicBezTo>
                  <a:lnTo>
                    <a:pt x="892778" y="649319"/>
                  </a:lnTo>
                  <a:lnTo>
                    <a:pt x="892778" y="460629"/>
                  </a:lnTo>
                  <a:close/>
                  <a:moveTo>
                    <a:pt x="892588" y="139637"/>
                  </a:moveTo>
                  <a:lnTo>
                    <a:pt x="926402" y="139637"/>
                  </a:lnTo>
                  <a:cubicBezTo>
                    <a:pt x="946213" y="139637"/>
                    <a:pt x="962501" y="155829"/>
                    <a:pt x="962501" y="175736"/>
                  </a:cubicBezTo>
                  <a:lnTo>
                    <a:pt x="962501" y="292037"/>
                  </a:lnTo>
                  <a:cubicBezTo>
                    <a:pt x="962501" y="311849"/>
                    <a:pt x="946309" y="328136"/>
                    <a:pt x="926402" y="328136"/>
                  </a:cubicBezTo>
                  <a:lnTo>
                    <a:pt x="892588" y="328136"/>
                  </a:lnTo>
                  <a:lnTo>
                    <a:pt x="892588" y="139637"/>
                  </a:lnTo>
                  <a:close/>
                  <a:moveTo>
                    <a:pt x="857060" y="1003268"/>
                  </a:moveTo>
                  <a:cubicBezTo>
                    <a:pt x="857060" y="1035653"/>
                    <a:pt x="830675" y="1061847"/>
                    <a:pt x="798481" y="1061847"/>
                  </a:cubicBezTo>
                  <a:lnTo>
                    <a:pt x="246793" y="1061847"/>
                  </a:lnTo>
                  <a:lnTo>
                    <a:pt x="246793" y="35528"/>
                  </a:lnTo>
                  <a:lnTo>
                    <a:pt x="798481" y="35528"/>
                  </a:lnTo>
                  <a:cubicBezTo>
                    <a:pt x="830866" y="35528"/>
                    <a:pt x="857060" y="61913"/>
                    <a:pt x="857060" y="94107"/>
                  </a:cubicBezTo>
                  <a:lnTo>
                    <a:pt x="857060" y="1003268"/>
                  </a:lnTo>
                  <a:close/>
                  <a:moveTo>
                    <a:pt x="892778" y="782955"/>
                  </a:moveTo>
                  <a:lnTo>
                    <a:pt x="930307" y="782955"/>
                  </a:lnTo>
                  <a:cubicBezTo>
                    <a:pt x="948499" y="782955"/>
                    <a:pt x="963168" y="797624"/>
                    <a:pt x="963168" y="815626"/>
                  </a:cubicBezTo>
                  <a:lnTo>
                    <a:pt x="963168" y="938879"/>
                  </a:lnTo>
                  <a:cubicBezTo>
                    <a:pt x="963168" y="956977"/>
                    <a:pt x="948404" y="971550"/>
                    <a:pt x="930307" y="971550"/>
                  </a:cubicBezTo>
                  <a:lnTo>
                    <a:pt x="892778" y="971550"/>
                  </a:lnTo>
                  <a:lnTo>
                    <a:pt x="892778" y="78295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4" name="Google Shape;384;p35"/>
            <p:cNvSpPr/>
            <p:nvPr/>
          </p:nvSpPr>
          <p:spPr>
            <a:xfrm>
              <a:off x="5034057" y="3079432"/>
              <a:ext cx="365664" cy="246792"/>
            </a:xfrm>
            <a:custGeom>
              <a:avLst/>
              <a:gdLst/>
              <a:ahLst/>
              <a:cxnLst/>
              <a:rect l="l" t="t" r="r" b="b"/>
              <a:pathLst>
                <a:path w="365664" h="246792" extrusionOk="0">
                  <a:moveTo>
                    <a:pt x="309372" y="0"/>
                  </a:moveTo>
                  <a:lnTo>
                    <a:pt x="56293" y="0"/>
                  </a:lnTo>
                  <a:cubicBezTo>
                    <a:pt x="25337" y="0"/>
                    <a:pt x="0" y="25241"/>
                    <a:pt x="0" y="56293"/>
                  </a:cubicBezTo>
                  <a:lnTo>
                    <a:pt x="0" y="190500"/>
                  </a:lnTo>
                  <a:cubicBezTo>
                    <a:pt x="0" y="221551"/>
                    <a:pt x="25241" y="246793"/>
                    <a:pt x="56293" y="246793"/>
                  </a:cubicBezTo>
                  <a:lnTo>
                    <a:pt x="309372" y="246793"/>
                  </a:lnTo>
                  <a:cubicBezTo>
                    <a:pt x="340328" y="246793"/>
                    <a:pt x="365665" y="221456"/>
                    <a:pt x="365665" y="190500"/>
                  </a:cubicBezTo>
                  <a:lnTo>
                    <a:pt x="365665" y="56293"/>
                  </a:lnTo>
                  <a:cubicBezTo>
                    <a:pt x="365665" y="25241"/>
                    <a:pt x="340424" y="0"/>
                    <a:pt x="309372" y="0"/>
                  </a:cubicBezTo>
                  <a:close/>
                  <a:moveTo>
                    <a:pt x="330137" y="190405"/>
                  </a:moveTo>
                  <a:cubicBezTo>
                    <a:pt x="330137" y="201930"/>
                    <a:pt x="320802" y="211264"/>
                    <a:pt x="309277" y="211264"/>
                  </a:cubicBezTo>
                  <a:lnTo>
                    <a:pt x="56198" y="211264"/>
                  </a:lnTo>
                  <a:cubicBezTo>
                    <a:pt x="44672" y="211264"/>
                    <a:pt x="35338" y="201930"/>
                    <a:pt x="35338" y="190405"/>
                  </a:cubicBezTo>
                  <a:lnTo>
                    <a:pt x="35338" y="56197"/>
                  </a:lnTo>
                  <a:cubicBezTo>
                    <a:pt x="35338" y="44672"/>
                    <a:pt x="44672" y="35338"/>
                    <a:pt x="56198" y="35338"/>
                  </a:cubicBezTo>
                  <a:lnTo>
                    <a:pt x="309277" y="35338"/>
                  </a:lnTo>
                  <a:cubicBezTo>
                    <a:pt x="320802" y="35338"/>
                    <a:pt x="330137" y="44672"/>
                    <a:pt x="330137" y="56197"/>
                  </a:cubicBezTo>
                  <a:lnTo>
                    <a:pt x="330137" y="19040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5" name="Google Shape;385;p35"/>
            <p:cNvSpPr/>
            <p:nvPr/>
          </p:nvSpPr>
          <p:spPr>
            <a:xfrm>
              <a:off x="5093398" y="3154870"/>
              <a:ext cx="246887" cy="35433"/>
            </a:xfrm>
            <a:custGeom>
              <a:avLst/>
              <a:gdLst/>
              <a:ahLst/>
              <a:cxnLst/>
              <a:rect l="l" t="t" r="r" b="b"/>
              <a:pathLst>
                <a:path w="246887" h="35433" extrusionOk="0">
                  <a:moveTo>
                    <a:pt x="229171" y="571"/>
                  </a:moveTo>
                  <a:lnTo>
                    <a:pt x="17717" y="0"/>
                  </a:lnTo>
                  <a:cubicBezTo>
                    <a:pt x="7906" y="0"/>
                    <a:pt x="0" y="7810"/>
                    <a:pt x="0" y="17431"/>
                  </a:cubicBezTo>
                  <a:cubicBezTo>
                    <a:pt x="0" y="26956"/>
                    <a:pt x="7906" y="34862"/>
                    <a:pt x="17717" y="34862"/>
                  </a:cubicBezTo>
                  <a:lnTo>
                    <a:pt x="229171" y="35433"/>
                  </a:lnTo>
                  <a:cubicBezTo>
                    <a:pt x="238887" y="35433"/>
                    <a:pt x="246888" y="27622"/>
                    <a:pt x="246888" y="18002"/>
                  </a:cubicBezTo>
                  <a:cubicBezTo>
                    <a:pt x="246888" y="8477"/>
                    <a:pt x="238982" y="571"/>
                    <a:pt x="229171" y="57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6" name="Google Shape;386;p35"/>
            <p:cNvSpPr/>
            <p:nvPr/>
          </p:nvSpPr>
          <p:spPr>
            <a:xfrm>
              <a:off x="5093398" y="3210877"/>
              <a:ext cx="246887" cy="36575"/>
            </a:xfrm>
            <a:custGeom>
              <a:avLst/>
              <a:gdLst/>
              <a:ahLst/>
              <a:cxnLst/>
              <a:rect l="l" t="t" r="r" b="b"/>
              <a:pathLst>
                <a:path w="246887" h="36575" extrusionOk="0">
                  <a:moveTo>
                    <a:pt x="229171" y="571"/>
                  </a:moveTo>
                  <a:lnTo>
                    <a:pt x="17717" y="0"/>
                  </a:lnTo>
                  <a:cubicBezTo>
                    <a:pt x="7906" y="0"/>
                    <a:pt x="0" y="8001"/>
                    <a:pt x="0" y="18002"/>
                  </a:cubicBezTo>
                  <a:cubicBezTo>
                    <a:pt x="0" y="27813"/>
                    <a:pt x="7906" y="36004"/>
                    <a:pt x="17717" y="36004"/>
                  </a:cubicBezTo>
                  <a:lnTo>
                    <a:pt x="229171" y="36576"/>
                  </a:lnTo>
                  <a:cubicBezTo>
                    <a:pt x="238887" y="36576"/>
                    <a:pt x="246888" y="28575"/>
                    <a:pt x="246888" y="18574"/>
                  </a:cubicBezTo>
                  <a:cubicBezTo>
                    <a:pt x="246888" y="8668"/>
                    <a:pt x="238982" y="571"/>
                    <a:pt x="229171" y="57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aphicFrame>
        <p:nvGraphicFramePr>
          <p:cNvPr id="14" name="Diagram 13"/>
          <p:cNvGraphicFramePr/>
          <p:nvPr/>
        </p:nvGraphicFramePr>
        <p:xfrm>
          <a:off x="6162649" y="1661675"/>
          <a:ext cx="5344724" cy="4399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Leisure Travel Spending to Triple to $15 Trillion by 2040, Driven by  Domestic Trips and Emerging Market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152" y="1661675"/>
            <a:ext cx="3048000" cy="381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Rectangle 1"/>
          <p:cNvSpPr/>
          <p:nvPr/>
        </p:nvSpPr>
        <p:spPr>
          <a:xfrm>
            <a:off x="1482745" y="5394904"/>
            <a:ext cx="3608813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Leisure Travel Spending to Triple to $15 Trillion by 2040 (Boston, 2025)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5610348"/>
            <a:ext cx="436098" cy="987400"/>
          </a:xfrm>
          <a:prstGeom prst="rect">
            <a:avLst/>
          </a:prstGeom>
          <a:solidFill>
            <a:srgbClr val="F3E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038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p38"/>
          <p:cNvSpPr txBox="1">
            <a:spLocks noGrp="1"/>
          </p:cNvSpPr>
          <p:nvPr>
            <p:ph type="title"/>
          </p:nvPr>
        </p:nvSpPr>
        <p:spPr>
          <a:xfrm>
            <a:off x="1349400" y="412950"/>
            <a:ext cx="10387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Social Factors</a:t>
            </a:r>
            <a:endParaRPr dirty="0">
              <a:latin typeface="+mj-lt"/>
            </a:endParaRPr>
          </a:p>
        </p:txBody>
      </p:sp>
      <p:grpSp>
        <p:nvGrpSpPr>
          <p:cNvPr id="483" name="Google Shape;483;p38"/>
          <p:cNvGrpSpPr/>
          <p:nvPr/>
        </p:nvGrpSpPr>
        <p:grpSpPr>
          <a:xfrm>
            <a:off x="688254" y="629494"/>
            <a:ext cx="447570" cy="461507"/>
            <a:chOff x="5684575" y="4038000"/>
            <a:chExt cx="252950" cy="252950"/>
          </a:xfrm>
        </p:grpSpPr>
        <p:sp>
          <p:nvSpPr>
            <p:cNvPr id="484" name="Google Shape;484;p38"/>
            <p:cNvSpPr/>
            <p:nvPr/>
          </p:nvSpPr>
          <p:spPr>
            <a:xfrm>
              <a:off x="5684575" y="4038000"/>
              <a:ext cx="252950" cy="252950"/>
            </a:xfrm>
            <a:custGeom>
              <a:avLst/>
              <a:gdLst/>
              <a:ahLst/>
              <a:cxnLst/>
              <a:rect l="l" t="t" r="r" b="b"/>
              <a:pathLst>
                <a:path w="10118" h="10118" extrusionOk="0">
                  <a:moveTo>
                    <a:pt x="5068" y="803"/>
                  </a:moveTo>
                  <a:cubicBezTo>
                    <a:pt x="7405" y="803"/>
                    <a:pt x="9332" y="2730"/>
                    <a:pt x="9332" y="5068"/>
                  </a:cubicBezTo>
                  <a:cubicBezTo>
                    <a:pt x="9332" y="7405"/>
                    <a:pt x="7405" y="9314"/>
                    <a:pt x="5068" y="9314"/>
                  </a:cubicBezTo>
                  <a:cubicBezTo>
                    <a:pt x="2731" y="9314"/>
                    <a:pt x="804" y="7405"/>
                    <a:pt x="804" y="5068"/>
                  </a:cubicBezTo>
                  <a:cubicBezTo>
                    <a:pt x="804" y="2730"/>
                    <a:pt x="2731" y="803"/>
                    <a:pt x="5068" y="803"/>
                  </a:cubicBezTo>
                  <a:close/>
                  <a:moveTo>
                    <a:pt x="5068" y="1"/>
                  </a:moveTo>
                  <a:cubicBezTo>
                    <a:pt x="2267" y="1"/>
                    <a:pt x="1" y="2267"/>
                    <a:pt x="1" y="5068"/>
                  </a:cubicBezTo>
                  <a:cubicBezTo>
                    <a:pt x="1" y="7851"/>
                    <a:pt x="2267" y="10117"/>
                    <a:pt x="5068" y="10117"/>
                  </a:cubicBezTo>
                  <a:cubicBezTo>
                    <a:pt x="7851" y="10117"/>
                    <a:pt x="10118" y="7851"/>
                    <a:pt x="10118" y="5068"/>
                  </a:cubicBezTo>
                  <a:cubicBezTo>
                    <a:pt x="10118" y="2267"/>
                    <a:pt x="7851" y="1"/>
                    <a:pt x="50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38"/>
            <p:cNvSpPr/>
            <p:nvPr/>
          </p:nvSpPr>
          <p:spPr>
            <a:xfrm>
              <a:off x="5804575" y="4097775"/>
              <a:ext cx="58000" cy="118225"/>
            </a:xfrm>
            <a:custGeom>
              <a:avLst/>
              <a:gdLst/>
              <a:ahLst/>
              <a:cxnLst/>
              <a:rect l="l" t="t" r="r" b="b"/>
              <a:pathLst>
                <a:path w="2320" h="4729" extrusionOk="0">
                  <a:moveTo>
                    <a:pt x="0" y="0"/>
                  </a:moveTo>
                  <a:lnTo>
                    <a:pt x="0" y="2677"/>
                  </a:lnTo>
                  <a:cubicBezTo>
                    <a:pt x="0" y="2748"/>
                    <a:pt x="36" y="2820"/>
                    <a:pt x="90" y="2855"/>
                  </a:cubicBezTo>
                  <a:lnTo>
                    <a:pt x="1963" y="4729"/>
                  </a:lnTo>
                  <a:lnTo>
                    <a:pt x="2320" y="4372"/>
                  </a:lnTo>
                  <a:lnTo>
                    <a:pt x="536" y="2570"/>
                  </a:lnTo>
                  <a:lnTo>
                    <a:pt x="53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38"/>
            <p:cNvSpPr/>
            <p:nvPr/>
          </p:nvSpPr>
          <p:spPr>
            <a:xfrm>
              <a:off x="5804575" y="4071450"/>
              <a:ext cx="13400" cy="13400"/>
            </a:xfrm>
            <a:custGeom>
              <a:avLst/>
              <a:gdLst/>
              <a:ahLst/>
              <a:cxnLst/>
              <a:rect l="l" t="t" r="r" b="b"/>
              <a:pathLst>
                <a:path w="536" h="536" extrusionOk="0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36"/>
                    <a:pt x="268" y="536"/>
                  </a:cubicBezTo>
                  <a:cubicBezTo>
                    <a:pt x="411" y="536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38"/>
            <p:cNvSpPr/>
            <p:nvPr/>
          </p:nvSpPr>
          <p:spPr>
            <a:xfrm>
              <a:off x="5804575" y="4244525"/>
              <a:ext cx="13400" cy="12975"/>
            </a:xfrm>
            <a:custGeom>
              <a:avLst/>
              <a:gdLst/>
              <a:ahLst/>
              <a:cxnLst/>
              <a:rect l="l" t="t" r="r" b="b"/>
              <a:pathLst>
                <a:path w="536" h="519" extrusionOk="0">
                  <a:moveTo>
                    <a:pt x="268" y="1"/>
                  </a:moveTo>
                  <a:cubicBezTo>
                    <a:pt x="125" y="1"/>
                    <a:pt x="0" y="126"/>
                    <a:pt x="0" y="268"/>
                  </a:cubicBezTo>
                  <a:cubicBezTo>
                    <a:pt x="0" y="411"/>
                    <a:pt x="125" y="518"/>
                    <a:pt x="268" y="518"/>
                  </a:cubicBezTo>
                  <a:cubicBezTo>
                    <a:pt x="411" y="518"/>
                    <a:pt x="536" y="411"/>
                    <a:pt x="536" y="268"/>
                  </a:cubicBezTo>
                  <a:cubicBezTo>
                    <a:pt x="536" y="126"/>
                    <a:pt x="411" y="1"/>
                    <a:pt x="2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38"/>
            <p:cNvSpPr/>
            <p:nvPr/>
          </p:nvSpPr>
          <p:spPr>
            <a:xfrm>
              <a:off x="5718025" y="4158000"/>
              <a:ext cx="13425" cy="13400"/>
            </a:xfrm>
            <a:custGeom>
              <a:avLst/>
              <a:gdLst/>
              <a:ahLst/>
              <a:cxnLst/>
              <a:rect l="l" t="t" r="r" b="b"/>
              <a:pathLst>
                <a:path w="537" h="536" extrusionOk="0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38"/>
            <p:cNvSpPr/>
            <p:nvPr/>
          </p:nvSpPr>
          <p:spPr>
            <a:xfrm>
              <a:off x="5891100" y="4158000"/>
              <a:ext cx="13425" cy="13400"/>
            </a:xfrm>
            <a:custGeom>
              <a:avLst/>
              <a:gdLst/>
              <a:ahLst/>
              <a:cxnLst/>
              <a:rect l="l" t="t" r="r" b="b"/>
              <a:pathLst>
                <a:path w="537" h="536" extrusionOk="0">
                  <a:moveTo>
                    <a:pt x="269" y="0"/>
                  </a:moveTo>
                  <a:cubicBezTo>
                    <a:pt x="126" y="0"/>
                    <a:pt x="1" y="125"/>
                    <a:pt x="1" y="268"/>
                  </a:cubicBezTo>
                  <a:cubicBezTo>
                    <a:pt x="1" y="411"/>
                    <a:pt x="126" y="535"/>
                    <a:pt x="269" y="535"/>
                  </a:cubicBezTo>
                  <a:cubicBezTo>
                    <a:pt x="411" y="535"/>
                    <a:pt x="536" y="411"/>
                    <a:pt x="536" y="268"/>
                  </a:cubicBezTo>
                  <a:cubicBezTo>
                    <a:pt x="536" y="125"/>
                    <a:pt x="411" y="0"/>
                    <a:pt x="2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14" name="Diagram 13"/>
          <p:cNvGraphicFramePr/>
          <p:nvPr/>
        </p:nvGraphicFramePr>
        <p:xfrm>
          <a:off x="538259" y="1547737"/>
          <a:ext cx="6397166" cy="4264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5841" y="1829093"/>
            <a:ext cx="4942452" cy="37020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Rectangle 11"/>
          <p:cNvSpPr/>
          <p:nvPr/>
        </p:nvSpPr>
        <p:spPr>
          <a:xfrm>
            <a:off x="7144161" y="5526515"/>
            <a:ext cx="4364855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</a:t>
            </a:r>
            <a:r>
              <a:rPr lang="en-US" sz="1100" i="1" dirty="0" err="1"/>
              <a:t>Bleisure</a:t>
            </a:r>
            <a:r>
              <a:rPr lang="en-US" sz="1100" i="1" dirty="0"/>
              <a:t> Travel Spending global market (Boston, 2025)</a:t>
            </a:r>
          </a:p>
        </p:txBody>
      </p:sp>
      <p:sp>
        <p:nvSpPr>
          <p:cNvPr id="2" name="Rectangle 1"/>
          <p:cNvSpPr/>
          <p:nvPr/>
        </p:nvSpPr>
        <p:spPr>
          <a:xfrm>
            <a:off x="0" y="5529482"/>
            <a:ext cx="253218" cy="11667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4511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0"/>
          <p:cNvSpPr txBox="1">
            <a:spLocks noGrp="1"/>
          </p:cNvSpPr>
          <p:nvPr>
            <p:ph type="title"/>
          </p:nvPr>
        </p:nvSpPr>
        <p:spPr>
          <a:xfrm>
            <a:off x="1461900" y="412950"/>
            <a:ext cx="9327000" cy="856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 algn="ctr"/>
            <a:r>
              <a:rPr lang="en-US" dirty="0">
                <a:latin typeface="+mj-lt"/>
              </a:rPr>
              <a:t>Technological Factors</a:t>
            </a:r>
            <a:endParaRPr dirty="0">
              <a:latin typeface="+mj-lt"/>
            </a:endParaRPr>
          </a:p>
        </p:txBody>
      </p:sp>
      <p:grpSp>
        <p:nvGrpSpPr>
          <p:cNvPr id="304" name="Google Shape;304;p30"/>
          <p:cNvGrpSpPr/>
          <p:nvPr/>
        </p:nvGrpSpPr>
        <p:grpSpPr>
          <a:xfrm>
            <a:off x="613462" y="516783"/>
            <a:ext cx="648833" cy="648820"/>
            <a:chOff x="8213288" y="4257484"/>
            <a:chExt cx="1305236" cy="1305210"/>
          </a:xfrm>
        </p:grpSpPr>
        <p:sp>
          <p:nvSpPr>
            <p:cNvPr id="305" name="Google Shape;305;p30"/>
            <p:cNvSpPr/>
            <p:nvPr/>
          </p:nvSpPr>
          <p:spPr>
            <a:xfrm>
              <a:off x="8213288" y="4257484"/>
              <a:ext cx="1305236" cy="1305210"/>
            </a:xfrm>
            <a:custGeom>
              <a:avLst/>
              <a:gdLst/>
              <a:ahLst/>
              <a:cxnLst/>
              <a:rect l="l" t="t" r="r" b="b"/>
              <a:pathLst>
                <a:path w="1305236" h="1305210" extrusionOk="0">
                  <a:moveTo>
                    <a:pt x="1238369" y="828199"/>
                  </a:moveTo>
                  <a:lnTo>
                    <a:pt x="1236559" y="827532"/>
                  </a:lnTo>
                  <a:cubicBezTo>
                    <a:pt x="1206937" y="815816"/>
                    <a:pt x="1177504" y="801719"/>
                    <a:pt x="1149025" y="788099"/>
                  </a:cubicBezTo>
                  <a:cubicBezTo>
                    <a:pt x="1140453" y="784003"/>
                    <a:pt x="1131880" y="780002"/>
                    <a:pt x="1123307" y="775907"/>
                  </a:cubicBezTo>
                  <a:lnTo>
                    <a:pt x="842320" y="643604"/>
                  </a:lnTo>
                  <a:cubicBezTo>
                    <a:pt x="805268" y="626174"/>
                    <a:pt x="768215" y="608648"/>
                    <a:pt x="731068" y="591217"/>
                  </a:cubicBezTo>
                  <a:lnTo>
                    <a:pt x="726115" y="588931"/>
                  </a:lnTo>
                  <a:cubicBezTo>
                    <a:pt x="716019" y="566738"/>
                    <a:pt x="704874" y="545021"/>
                    <a:pt x="692111" y="524256"/>
                  </a:cubicBezTo>
                  <a:lnTo>
                    <a:pt x="691063" y="522637"/>
                  </a:lnTo>
                  <a:cubicBezTo>
                    <a:pt x="688300" y="518160"/>
                    <a:pt x="684300" y="511588"/>
                    <a:pt x="680014" y="503682"/>
                  </a:cubicBezTo>
                  <a:cubicBezTo>
                    <a:pt x="679728" y="502444"/>
                    <a:pt x="679252" y="501206"/>
                    <a:pt x="678680" y="499967"/>
                  </a:cubicBezTo>
                  <a:cubicBezTo>
                    <a:pt x="660392" y="464725"/>
                    <a:pt x="655154" y="432911"/>
                    <a:pt x="663060" y="405765"/>
                  </a:cubicBezTo>
                  <a:cubicBezTo>
                    <a:pt x="667631" y="390334"/>
                    <a:pt x="678299" y="377285"/>
                    <a:pt x="689634" y="363474"/>
                  </a:cubicBezTo>
                  <a:cubicBezTo>
                    <a:pt x="698302" y="352806"/>
                    <a:pt x="707255" y="341948"/>
                    <a:pt x="714304" y="328993"/>
                  </a:cubicBezTo>
                  <a:cubicBezTo>
                    <a:pt x="730020" y="300038"/>
                    <a:pt x="741545" y="269176"/>
                    <a:pt x="748689" y="237363"/>
                  </a:cubicBezTo>
                  <a:cubicBezTo>
                    <a:pt x="758595" y="192119"/>
                    <a:pt x="766120" y="107632"/>
                    <a:pt x="706970" y="48292"/>
                  </a:cubicBezTo>
                  <a:cubicBezTo>
                    <a:pt x="642676" y="-16097"/>
                    <a:pt x="538186" y="-16097"/>
                    <a:pt x="473988" y="48292"/>
                  </a:cubicBezTo>
                  <a:cubicBezTo>
                    <a:pt x="441698" y="80677"/>
                    <a:pt x="423982" y="128397"/>
                    <a:pt x="426554" y="176022"/>
                  </a:cubicBezTo>
                  <a:cubicBezTo>
                    <a:pt x="429602" y="229933"/>
                    <a:pt x="511516" y="426244"/>
                    <a:pt x="523042" y="452342"/>
                  </a:cubicBezTo>
                  <a:cubicBezTo>
                    <a:pt x="532091" y="472916"/>
                    <a:pt x="539711" y="488347"/>
                    <a:pt x="546473" y="501967"/>
                  </a:cubicBezTo>
                  <a:cubicBezTo>
                    <a:pt x="552760" y="514731"/>
                    <a:pt x="557903" y="525304"/>
                    <a:pt x="562570" y="536353"/>
                  </a:cubicBezTo>
                  <a:cubicBezTo>
                    <a:pt x="562761" y="537877"/>
                    <a:pt x="563047" y="539496"/>
                    <a:pt x="563619" y="540925"/>
                  </a:cubicBezTo>
                  <a:cubicBezTo>
                    <a:pt x="566476" y="547783"/>
                    <a:pt x="569143" y="555117"/>
                    <a:pt x="571810" y="563880"/>
                  </a:cubicBezTo>
                  <a:cubicBezTo>
                    <a:pt x="572953" y="567404"/>
                    <a:pt x="573905" y="571024"/>
                    <a:pt x="574953" y="574643"/>
                  </a:cubicBezTo>
                  <a:cubicBezTo>
                    <a:pt x="571619" y="573786"/>
                    <a:pt x="568286" y="572833"/>
                    <a:pt x="564952" y="571786"/>
                  </a:cubicBezTo>
                  <a:cubicBezTo>
                    <a:pt x="555998" y="569024"/>
                    <a:pt x="548760" y="566452"/>
                    <a:pt x="541997" y="563594"/>
                  </a:cubicBezTo>
                  <a:cubicBezTo>
                    <a:pt x="541616" y="563404"/>
                    <a:pt x="541234" y="563404"/>
                    <a:pt x="540758" y="563213"/>
                  </a:cubicBezTo>
                  <a:cubicBezTo>
                    <a:pt x="527804" y="558070"/>
                    <a:pt x="516279" y="552450"/>
                    <a:pt x="501801" y="545211"/>
                  </a:cubicBezTo>
                  <a:cubicBezTo>
                    <a:pt x="488180" y="538543"/>
                    <a:pt x="472750" y="530924"/>
                    <a:pt x="452176" y="521780"/>
                  </a:cubicBezTo>
                  <a:cubicBezTo>
                    <a:pt x="426173" y="510254"/>
                    <a:pt x="229862" y="428339"/>
                    <a:pt x="175951" y="425291"/>
                  </a:cubicBezTo>
                  <a:cubicBezTo>
                    <a:pt x="128421" y="422719"/>
                    <a:pt x="80606" y="440436"/>
                    <a:pt x="48220" y="472726"/>
                  </a:cubicBezTo>
                  <a:cubicBezTo>
                    <a:pt x="-16073" y="537019"/>
                    <a:pt x="-16073" y="641604"/>
                    <a:pt x="48220" y="705802"/>
                  </a:cubicBezTo>
                  <a:cubicBezTo>
                    <a:pt x="86320" y="743807"/>
                    <a:pt x="134898" y="754285"/>
                    <a:pt x="176808" y="754285"/>
                  </a:cubicBezTo>
                  <a:cubicBezTo>
                    <a:pt x="200049" y="754285"/>
                    <a:pt x="221290" y="751141"/>
                    <a:pt x="237673" y="747427"/>
                  </a:cubicBezTo>
                  <a:cubicBezTo>
                    <a:pt x="269391" y="740283"/>
                    <a:pt x="300252" y="728758"/>
                    <a:pt x="329303" y="713041"/>
                  </a:cubicBezTo>
                  <a:cubicBezTo>
                    <a:pt x="342162" y="705898"/>
                    <a:pt x="353116" y="696944"/>
                    <a:pt x="363594" y="688372"/>
                  </a:cubicBezTo>
                  <a:cubicBezTo>
                    <a:pt x="377404" y="677037"/>
                    <a:pt x="390454" y="666369"/>
                    <a:pt x="405885" y="661797"/>
                  </a:cubicBezTo>
                  <a:cubicBezTo>
                    <a:pt x="433031" y="653891"/>
                    <a:pt x="464844" y="659130"/>
                    <a:pt x="499992" y="677418"/>
                  </a:cubicBezTo>
                  <a:cubicBezTo>
                    <a:pt x="500277" y="677608"/>
                    <a:pt x="500658" y="677894"/>
                    <a:pt x="500944" y="677990"/>
                  </a:cubicBezTo>
                  <a:cubicBezTo>
                    <a:pt x="510754" y="683133"/>
                    <a:pt x="518565" y="687991"/>
                    <a:pt x="523804" y="691229"/>
                  </a:cubicBezTo>
                  <a:lnTo>
                    <a:pt x="525328" y="692182"/>
                  </a:lnTo>
                  <a:cubicBezTo>
                    <a:pt x="545711" y="704755"/>
                    <a:pt x="567047" y="715804"/>
                    <a:pt x="588955" y="725805"/>
                  </a:cubicBezTo>
                  <a:cubicBezTo>
                    <a:pt x="607148" y="764476"/>
                    <a:pt x="625436" y="803243"/>
                    <a:pt x="643628" y="841724"/>
                  </a:cubicBezTo>
                  <a:lnTo>
                    <a:pt x="775931" y="1123093"/>
                  </a:lnTo>
                  <a:cubicBezTo>
                    <a:pt x="779931" y="1131665"/>
                    <a:pt x="784027" y="1140238"/>
                    <a:pt x="788123" y="1148715"/>
                  </a:cubicBezTo>
                  <a:cubicBezTo>
                    <a:pt x="801744" y="1177290"/>
                    <a:pt x="815840" y="1206817"/>
                    <a:pt x="827461" y="1236535"/>
                  </a:cubicBezTo>
                  <a:lnTo>
                    <a:pt x="828223" y="1238345"/>
                  </a:lnTo>
                  <a:cubicBezTo>
                    <a:pt x="836509" y="1259205"/>
                    <a:pt x="854607" y="1305211"/>
                    <a:pt x="890231" y="1305211"/>
                  </a:cubicBezTo>
                  <a:cubicBezTo>
                    <a:pt x="894612" y="1305211"/>
                    <a:pt x="899184" y="1304544"/>
                    <a:pt x="903947" y="1303020"/>
                  </a:cubicBezTo>
                  <a:cubicBezTo>
                    <a:pt x="932141" y="1294352"/>
                    <a:pt x="942618" y="1261586"/>
                    <a:pt x="932045" y="1215295"/>
                  </a:cubicBezTo>
                  <a:cubicBezTo>
                    <a:pt x="917091" y="1149191"/>
                    <a:pt x="895755" y="1083374"/>
                    <a:pt x="875086" y="1019556"/>
                  </a:cubicBezTo>
                  <a:cubicBezTo>
                    <a:pt x="867752" y="996791"/>
                    <a:pt x="860322" y="974122"/>
                    <a:pt x="853369" y="951548"/>
                  </a:cubicBezTo>
                  <a:cubicBezTo>
                    <a:pt x="847368" y="932402"/>
                    <a:pt x="841367" y="913066"/>
                    <a:pt x="835176" y="894016"/>
                  </a:cubicBezTo>
                  <a:cubicBezTo>
                    <a:pt x="825365" y="863251"/>
                    <a:pt x="815936" y="834199"/>
                    <a:pt x="806506" y="806387"/>
                  </a:cubicBezTo>
                  <a:cubicBezTo>
                    <a:pt x="834319" y="815721"/>
                    <a:pt x="863465" y="825246"/>
                    <a:pt x="894517" y="835152"/>
                  </a:cubicBezTo>
                  <a:cubicBezTo>
                    <a:pt x="913472" y="841153"/>
                    <a:pt x="932712" y="847249"/>
                    <a:pt x="951857" y="853249"/>
                  </a:cubicBezTo>
                  <a:cubicBezTo>
                    <a:pt x="974432" y="860298"/>
                    <a:pt x="997006" y="867632"/>
                    <a:pt x="1019770" y="874966"/>
                  </a:cubicBezTo>
                  <a:cubicBezTo>
                    <a:pt x="1083493" y="895731"/>
                    <a:pt x="1149311" y="916972"/>
                    <a:pt x="1215224" y="931926"/>
                  </a:cubicBezTo>
                  <a:cubicBezTo>
                    <a:pt x="1227130" y="934783"/>
                    <a:pt x="1238084" y="936022"/>
                    <a:pt x="1247990" y="936022"/>
                  </a:cubicBezTo>
                  <a:cubicBezTo>
                    <a:pt x="1262372" y="936022"/>
                    <a:pt x="1274469" y="933259"/>
                    <a:pt x="1283804" y="927830"/>
                  </a:cubicBezTo>
                  <a:cubicBezTo>
                    <a:pt x="1293138" y="922496"/>
                    <a:pt x="1299806" y="914495"/>
                    <a:pt x="1303044" y="904018"/>
                  </a:cubicBezTo>
                  <a:cubicBezTo>
                    <a:pt x="1316855" y="859060"/>
                    <a:pt x="1261801" y="837438"/>
                    <a:pt x="1238369" y="828199"/>
                  </a:cubicBezTo>
                  <a:close/>
                  <a:moveTo>
                    <a:pt x="461225" y="174212"/>
                  </a:moveTo>
                  <a:cubicBezTo>
                    <a:pt x="459129" y="136398"/>
                    <a:pt x="473131" y="98584"/>
                    <a:pt x="498372" y="73152"/>
                  </a:cubicBezTo>
                  <a:cubicBezTo>
                    <a:pt x="523613" y="47815"/>
                    <a:pt x="556951" y="35052"/>
                    <a:pt x="590193" y="35052"/>
                  </a:cubicBezTo>
                  <a:cubicBezTo>
                    <a:pt x="623531" y="35052"/>
                    <a:pt x="656677" y="47625"/>
                    <a:pt x="681728" y="73152"/>
                  </a:cubicBezTo>
                  <a:cubicBezTo>
                    <a:pt x="729163" y="120682"/>
                    <a:pt x="722400" y="191929"/>
                    <a:pt x="714113" y="230029"/>
                  </a:cubicBezTo>
                  <a:cubicBezTo>
                    <a:pt x="707732" y="258604"/>
                    <a:pt x="697349" y="286322"/>
                    <a:pt x="683253" y="312515"/>
                  </a:cubicBezTo>
                  <a:cubicBezTo>
                    <a:pt x="677823" y="322421"/>
                    <a:pt x="670298" y="331660"/>
                    <a:pt x="662297" y="341376"/>
                  </a:cubicBezTo>
                  <a:cubicBezTo>
                    <a:pt x="649248" y="357283"/>
                    <a:pt x="635723" y="373761"/>
                    <a:pt x="629245" y="396145"/>
                  </a:cubicBezTo>
                  <a:cubicBezTo>
                    <a:pt x="620292" y="427006"/>
                    <a:pt x="623435" y="460819"/>
                    <a:pt x="638485" y="497205"/>
                  </a:cubicBezTo>
                  <a:lnTo>
                    <a:pt x="590193" y="512731"/>
                  </a:lnTo>
                  <a:cubicBezTo>
                    <a:pt x="586288" y="504254"/>
                    <a:pt x="582192" y="495872"/>
                    <a:pt x="577620" y="486537"/>
                  </a:cubicBezTo>
                  <a:cubicBezTo>
                    <a:pt x="571143" y="473202"/>
                    <a:pt x="563619" y="458152"/>
                    <a:pt x="554760" y="438340"/>
                  </a:cubicBezTo>
                  <a:cubicBezTo>
                    <a:pt x="528567" y="379285"/>
                    <a:pt x="463511" y="213741"/>
                    <a:pt x="461225" y="174212"/>
                  </a:cubicBezTo>
                  <a:close/>
                  <a:moveTo>
                    <a:pt x="395883" y="628459"/>
                  </a:moveTo>
                  <a:cubicBezTo>
                    <a:pt x="373499" y="635032"/>
                    <a:pt x="357021" y="648652"/>
                    <a:pt x="341114" y="661702"/>
                  </a:cubicBezTo>
                  <a:cubicBezTo>
                    <a:pt x="331304" y="669703"/>
                    <a:pt x="322159" y="677227"/>
                    <a:pt x="312254" y="682657"/>
                  </a:cubicBezTo>
                  <a:cubicBezTo>
                    <a:pt x="286060" y="696754"/>
                    <a:pt x="258342" y="707136"/>
                    <a:pt x="229862" y="713518"/>
                  </a:cubicBezTo>
                  <a:cubicBezTo>
                    <a:pt x="191667" y="721900"/>
                    <a:pt x="120420" y="728663"/>
                    <a:pt x="72986" y="681228"/>
                  </a:cubicBezTo>
                  <a:cubicBezTo>
                    <a:pt x="22313" y="630650"/>
                    <a:pt x="22313" y="548259"/>
                    <a:pt x="72986" y="497681"/>
                  </a:cubicBezTo>
                  <a:cubicBezTo>
                    <a:pt x="96798" y="474059"/>
                    <a:pt x="131374" y="460248"/>
                    <a:pt x="166617" y="460248"/>
                  </a:cubicBezTo>
                  <a:cubicBezTo>
                    <a:pt x="169093" y="460248"/>
                    <a:pt x="171474" y="460343"/>
                    <a:pt x="173950" y="460439"/>
                  </a:cubicBezTo>
                  <a:cubicBezTo>
                    <a:pt x="213575" y="462629"/>
                    <a:pt x="378929" y="527780"/>
                    <a:pt x="437888" y="553879"/>
                  </a:cubicBezTo>
                  <a:cubicBezTo>
                    <a:pt x="457701" y="562737"/>
                    <a:pt x="472845" y="570166"/>
                    <a:pt x="486085" y="576739"/>
                  </a:cubicBezTo>
                  <a:cubicBezTo>
                    <a:pt x="495515" y="581406"/>
                    <a:pt x="504182" y="585597"/>
                    <a:pt x="512850" y="589598"/>
                  </a:cubicBezTo>
                  <a:lnTo>
                    <a:pt x="497324" y="637794"/>
                  </a:lnTo>
                  <a:cubicBezTo>
                    <a:pt x="460939" y="622649"/>
                    <a:pt x="426839" y="619506"/>
                    <a:pt x="395883" y="628459"/>
                  </a:cubicBezTo>
                  <a:close/>
                  <a:moveTo>
                    <a:pt x="541997" y="661416"/>
                  </a:moveTo>
                  <a:cubicBezTo>
                    <a:pt x="538949" y="659511"/>
                    <a:pt x="534758" y="656939"/>
                    <a:pt x="529804" y="653987"/>
                  </a:cubicBezTo>
                  <a:lnTo>
                    <a:pt x="546188" y="602742"/>
                  </a:lnTo>
                  <a:cubicBezTo>
                    <a:pt x="548854" y="603694"/>
                    <a:pt x="551617" y="604552"/>
                    <a:pt x="554474" y="605504"/>
                  </a:cubicBezTo>
                  <a:cubicBezTo>
                    <a:pt x="563713" y="608362"/>
                    <a:pt x="573144" y="610743"/>
                    <a:pt x="582763" y="612839"/>
                  </a:cubicBezTo>
                  <a:cubicBezTo>
                    <a:pt x="586193" y="636175"/>
                    <a:pt x="587145" y="660368"/>
                    <a:pt x="585811" y="685419"/>
                  </a:cubicBezTo>
                  <a:cubicBezTo>
                    <a:pt x="571238" y="678275"/>
                    <a:pt x="557142" y="670560"/>
                    <a:pt x="543520" y="662273"/>
                  </a:cubicBezTo>
                  <a:lnTo>
                    <a:pt x="541997" y="661416"/>
                  </a:lnTo>
                  <a:close/>
                  <a:moveTo>
                    <a:pt x="802124" y="904970"/>
                  </a:moveTo>
                  <a:cubicBezTo>
                    <a:pt x="808220" y="923925"/>
                    <a:pt x="814126" y="943070"/>
                    <a:pt x="820127" y="962120"/>
                  </a:cubicBezTo>
                  <a:cubicBezTo>
                    <a:pt x="827175" y="984885"/>
                    <a:pt x="834604" y="1007650"/>
                    <a:pt x="842034" y="1030510"/>
                  </a:cubicBezTo>
                  <a:cubicBezTo>
                    <a:pt x="862418" y="1093660"/>
                    <a:pt x="883468" y="1158812"/>
                    <a:pt x="898136" y="1223200"/>
                  </a:cubicBezTo>
                  <a:cubicBezTo>
                    <a:pt x="898136" y="1223391"/>
                    <a:pt x="898136" y="1223391"/>
                    <a:pt x="898136" y="1223391"/>
                  </a:cubicBezTo>
                  <a:cubicBezTo>
                    <a:pt x="902804" y="1243584"/>
                    <a:pt x="902518" y="1267111"/>
                    <a:pt x="894041" y="1269683"/>
                  </a:cubicBezTo>
                  <a:cubicBezTo>
                    <a:pt x="880134" y="1273969"/>
                    <a:pt x="866227" y="1238822"/>
                    <a:pt x="861084" y="1225582"/>
                  </a:cubicBezTo>
                  <a:lnTo>
                    <a:pt x="860322" y="1223963"/>
                  </a:lnTo>
                  <a:cubicBezTo>
                    <a:pt x="848226" y="1193006"/>
                    <a:pt x="833843" y="1162907"/>
                    <a:pt x="819936" y="1133761"/>
                  </a:cubicBezTo>
                  <a:cubicBezTo>
                    <a:pt x="815840" y="1125283"/>
                    <a:pt x="811745" y="1116901"/>
                    <a:pt x="807744" y="1108329"/>
                  </a:cubicBezTo>
                  <a:lnTo>
                    <a:pt x="675442" y="826960"/>
                  </a:lnTo>
                  <a:cubicBezTo>
                    <a:pt x="662774" y="800195"/>
                    <a:pt x="650105" y="773240"/>
                    <a:pt x="637437" y="746379"/>
                  </a:cubicBezTo>
                  <a:cubicBezTo>
                    <a:pt x="631436" y="733520"/>
                    <a:pt x="625340" y="720662"/>
                    <a:pt x="619244" y="707803"/>
                  </a:cubicBezTo>
                  <a:cubicBezTo>
                    <a:pt x="619435" y="705612"/>
                    <a:pt x="619626" y="703421"/>
                    <a:pt x="619816" y="701231"/>
                  </a:cubicBezTo>
                  <a:cubicBezTo>
                    <a:pt x="622292" y="672846"/>
                    <a:pt x="621911" y="645319"/>
                    <a:pt x="618863" y="618744"/>
                  </a:cubicBezTo>
                  <a:cubicBezTo>
                    <a:pt x="617530" y="606552"/>
                    <a:pt x="615529" y="594455"/>
                    <a:pt x="613053" y="582740"/>
                  </a:cubicBezTo>
                  <a:cubicBezTo>
                    <a:pt x="610958" y="572929"/>
                    <a:pt x="608576" y="563404"/>
                    <a:pt x="605719" y="553974"/>
                  </a:cubicBezTo>
                  <a:cubicBezTo>
                    <a:pt x="604767" y="551116"/>
                    <a:pt x="604004" y="548449"/>
                    <a:pt x="603052" y="545782"/>
                  </a:cubicBezTo>
                  <a:lnTo>
                    <a:pt x="654391" y="529304"/>
                  </a:lnTo>
                  <a:cubicBezTo>
                    <a:pt x="657154" y="534067"/>
                    <a:pt x="659630" y="538163"/>
                    <a:pt x="661631" y="541306"/>
                  </a:cubicBezTo>
                  <a:lnTo>
                    <a:pt x="662583" y="542830"/>
                  </a:lnTo>
                  <a:cubicBezTo>
                    <a:pt x="670965" y="556736"/>
                    <a:pt x="678775" y="571119"/>
                    <a:pt x="686015" y="585883"/>
                  </a:cubicBezTo>
                  <a:cubicBezTo>
                    <a:pt x="691539" y="597027"/>
                    <a:pt x="696683" y="608362"/>
                    <a:pt x="701636" y="619887"/>
                  </a:cubicBezTo>
                  <a:cubicBezTo>
                    <a:pt x="718495" y="658749"/>
                    <a:pt x="732592" y="699230"/>
                    <a:pt x="746498" y="738949"/>
                  </a:cubicBezTo>
                  <a:lnTo>
                    <a:pt x="750499" y="750284"/>
                  </a:lnTo>
                  <a:lnTo>
                    <a:pt x="754119" y="760571"/>
                  </a:lnTo>
                  <a:cubicBezTo>
                    <a:pt x="757738" y="770954"/>
                    <a:pt x="761452" y="781526"/>
                    <a:pt x="765072" y="792290"/>
                  </a:cubicBezTo>
                  <a:cubicBezTo>
                    <a:pt x="777074" y="827627"/>
                    <a:pt x="789266" y="864775"/>
                    <a:pt x="802124" y="904970"/>
                  </a:cubicBezTo>
                  <a:close/>
                  <a:moveTo>
                    <a:pt x="1269516" y="894016"/>
                  </a:moveTo>
                  <a:cubicBezTo>
                    <a:pt x="1266849" y="902589"/>
                    <a:pt x="1243322" y="902780"/>
                    <a:pt x="1223034" y="898112"/>
                  </a:cubicBezTo>
                  <a:cubicBezTo>
                    <a:pt x="1158645" y="883539"/>
                    <a:pt x="1093589" y="862489"/>
                    <a:pt x="1030629" y="842010"/>
                  </a:cubicBezTo>
                  <a:cubicBezTo>
                    <a:pt x="1007769" y="834581"/>
                    <a:pt x="985004" y="827151"/>
                    <a:pt x="962240" y="820102"/>
                  </a:cubicBezTo>
                  <a:cubicBezTo>
                    <a:pt x="943285" y="814197"/>
                    <a:pt x="924140" y="808196"/>
                    <a:pt x="905090" y="802005"/>
                  </a:cubicBezTo>
                  <a:cubicBezTo>
                    <a:pt x="864704" y="789146"/>
                    <a:pt x="827556" y="776859"/>
                    <a:pt x="792313" y="764762"/>
                  </a:cubicBezTo>
                  <a:cubicBezTo>
                    <a:pt x="790504" y="759428"/>
                    <a:pt x="788599" y="754094"/>
                    <a:pt x="786789" y="748760"/>
                  </a:cubicBezTo>
                  <a:lnTo>
                    <a:pt x="779169" y="727139"/>
                  </a:lnTo>
                  <a:cubicBezTo>
                    <a:pt x="768787" y="697325"/>
                    <a:pt x="758310" y="667131"/>
                    <a:pt x="746593" y="637413"/>
                  </a:cubicBezTo>
                  <a:cubicBezTo>
                    <a:pt x="773549" y="650081"/>
                    <a:pt x="800410" y="662749"/>
                    <a:pt x="827270" y="675418"/>
                  </a:cubicBezTo>
                  <a:lnTo>
                    <a:pt x="1108258" y="807815"/>
                  </a:lnTo>
                  <a:cubicBezTo>
                    <a:pt x="1116830" y="811911"/>
                    <a:pt x="1125212" y="815912"/>
                    <a:pt x="1133690" y="820007"/>
                  </a:cubicBezTo>
                  <a:cubicBezTo>
                    <a:pt x="1162741" y="833914"/>
                    <a:pt x="1192840" y="848297"/>
                    <a:pt x="1223701" y="860393"/>
                  </a:cubicBezTo>
                  <a:lnTo>
                    <a:pt x="1225415" y="861060"/>
                  </a:lnTo>
                  <a:cubicBezTo>
                    <a:pt x="1237988" y="865918"/>
                    <a:pt x="1269897" y="878586"/>
                    <a:pt x="1269897" y="891731"/>
                  </a:cubicBezTo>
                  <a:cubicBezTo>
                    <a:pt x="1269897" y="892492"/>
                    <a:pt x="1269707" y="893255"/>
                    <a:pt x="1269516" y="8940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6" name="Google Shape;306;p30"/>
            <p:cNvSpPr/>
            <p:nvPr/>
          </p:nvSpPr>
          <p:spPr>
            <a:xfrm>
              <a:off x="8308181" y="4767928"/>
              <a:ext cx="169187" cy="168783"/>
            </a:xfrm>
            <a:custGeom>
              <a:avLst/>
              <a:gdLst/>
              <a:ahLst/>
              <a:cxnLst/>
              <a:rect l="l" t="t" r="r" b="b"/>
              <a:pathLst>
                <a:path w="169187" h="168783" extrusionOk="0">
                  <a:moveTo>
                    <a:pt x="84582" y="0"/>
                  </a:moveTo>
                  <a:cubicBezTo>
                    <a:pt x="62008" y="0"/>
                    <a:pt x="40767" y="8763"/>
                    <a:pt x="24765" y="24670"/>
                  </a:cubicBezTo>
                  <a:cubicBezTo>
                    <a:pt x="8763" y="40672"/>
                    <a:pt x="0" y="61817"/>
                    <a:pt x="0" y="84296"/>
                  </a:cubicBezTo>
                  <a:cubicBezTo>
                    <a:pt x="0" y="106871"/>
                    <a:pt x="8763" y="128111"/>
                    <a:pt x="24765" y="144113"/>
                  </a:cubicBezTo>
                  <a:cubicBezTo>
                    <a:pt x="40767" y="160115"/>
                    <a:pt x="61913" y="168783"/>
                    <a:pt x="84582" y="168783"/>
                  </a:cubicBezTo>
                  <a:cubicBezTo>
                    <a:pt x="107156" y="168783"/>
                    <a:pt x="128397" y="160020"/>
                    <a:pt x="144399" y="144113"/>
                  </a:cubicBezTo>
                  <a:cubicBezTo>
                    <a:pt x="177451" y="111157"/>
                    <a:pt x="177451" y="57531"/>
                    <a:pt x="144399" y="24670"/>
                  </a:cubicBezTo>
                  <a:cubicBezTo>
                    <a:pt x="128301" y="8668"/>
                    <a:pt x="107061" y="0"/>
                    <a:pt x="84582" y="0"/>
                  </a:cubicBezTo>
                  <a:close/>
                  <a:moveTo>
                    <a:pt x="119539" y="119253"/>
                  </a:moveTo>
                  <a:cubicBezTo>
                    <a:pt x="110204" y="128588"/>
                    <a:pt x="97727" y="133731"/>
                    <a:pt x="84487" y="133731"/>
                  </a:cubicBezTo>
                  <a:cubicBezTo>
                    <a:pt x="71247" y="133731"/>
                    <a:pt x="58769" y="128588"/>
                    <a:pt x="49435" y="119253"/>
                  </a:cubicBezTo>
                  <a:cubicBezTo>
                    <a:pt x="40100" y="109918"/>
                    <a:pt x="34957" y="97441"/>
                    <a:pt x="34957" y="84296"/>
                  </a:cubicBezTo>
                  <a:cubicBezTo>
                    <a:pt x="34957" y="71152"/>
                    <a:pt x="40100" y="58674"/>
                    <a:pt x="49435" y="49339"/>
                  </a:cubicBezTo>
                  <a:cubicBezTo>
                    <a:pt x="58769" y="40005"/>
                    <a:pt x="71247" y="34862"/>
                    <a:pt x="84487" y="34862"/>
                  </a:cubicBezTo>
                  <a:cubicBezTo>
                    <a:pt x="97727" y="34862"/>
                    <a:pt x="110204" y="40005"/>
                    <a:pt x="119539" y="49339"/>
                  </a:cubicBezTo>
                  <a:cubicBezTo>
                    <a:pt x="138970" y="68580"/>
                    <a:pt x="138970" y="99917"/>
                    <a:pt x="119539" y="11925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7" name="Google Shape;307;p30"/>
            <p:cNvSpPr/>
            <p:nvPr/>
          </p:nvSpPr>
          <p:spPr>
            <a:xfrm>
              <a:off x="8724613" y="4352353"/>
              <a:ext cx="168592" cy="169259"/>
            </a:xfrm>
            <a:custGeom>
              <a:avLst/>
              <a:gdLst/>
              <a:ahLst/>
              <a:cxnLst/>
              <a:rect l="l" t="t" r="r" b="b"/>
              <a:pathLst>
                <a:path w="168592" h="169259" extrusionOk="0">
                  <a:moveTo>
                    <a:pt x="143923" y="144399"/>
                  </a:moveTo>
                  <a:cubicBezTo>
                    <a:pt x="159925" y="128492"/>
                    <a:pt x="168593" y="107252"/>
                    <a:pt x="168593" y="84582"/>
                  </a:cubicBezTo>
                  <a:cubicBezTo>
                    <a:pt x="168593" y="62008"/>
                    <a:pt x="159830" y="40767"/>
                    <a:pt x="143923" y="24765"/>
                  </a:cubicBezTo>
                  <a:cubicBezTo>
                    <a:pt x="128016" y="8763"/>
                    <a:pt x="106775" y="0"/>
                    <a:pt x="84297" y="0"/>
                  </a:cubicBezTo>
                  <a:cubicBezTo>
                    <a:pt x="61818" y="0"/>
                    <a:pt x="40577" y="8763"/>
                    <a:pt x="24670" y="24765"/>
                  </a:cubicBezTo>
                  <a:cubicBezTo>
                    <a:pt x="8668" y="40767"/>
                    <a:pt x="0" y="62008"/>
                    <a:pt x="0" y="84582"/>
                  </a:cubicBezTo>
                  <a:cubicBezTo>
                    <a:pt x="0" y="107252"/>
                    <a:pt x="8763" y="128492"/>
                    <a:pt x="24670" y="144494"/>
                  </a:cubicBezTo>
                  <a:cubicBezTo>
                    <a:pt x="40672" y="160496"/>
                    <a:pt x="61722" y="169259"/>
                    <a:pt x="84297" y="169259"/>
                  </a:cubicBezTo>
                  <a:cubicBezTo>
                    <a:pt x="106871" y="169259"/>
                    <a:pt x="128111" y="160496"/>
                    <a:pt x="143923" y="144399"/>
                  </a:cubicBezTo>
                  <a:close/>
                  <a:moveTo>
                    <a:pt x="34862" y="84582"/>
                  </a:moveTo>
                  <a:cubicBezTo>
                    <a:pt x="34862" y="71342"/>
                    <a:pt x="40005" y="58864"/>
                    <a:pt x="49340" y="49530"/>
                  </a:cubicBezTo>
                  <a:cubicBezTo>
                    <a:pt x="58674" y="40196"/>
                    <a:pt x="71152" y="35052"/>
                    <a:pt x="84297" y="35052"/>
                  </a:cubicBezTo>
                  <a:cubicBezTo>
                    <a:pt x="97536" y="35052"/>
                    <a:pt x="109919" y="40196"/>
                    <a:pt x="119253" y="49530"/>
                  </a:cubicBezTo>
                  <a:cubicBezTo>
                    <a:pt x="128588" y="58864"/>
                    <a:pt x="133731" y="71342"/>
                    <a:pt x="133731" y="84582"/>
                  </a:cubicBezTo>
                  <a:cubicBezTo>
                    <a:pt x="133731" y="97822"/>
                    <a:pt x="128588" y="110299"/>
                    <a:pt x="119253" y="119634"/>
                  </a:cubicBezTo>
                  <a:cubicBezTo>
                    <a:pt x="109919" y="128969"/>
                    <a:pt x="97441" y="134112"/>
                    <a:pt x="84297" y="134112"/>
                  </a:cubicBezTo>
                  <a:cubicBezTo>
                    <a:pt x="71152" y="134112"/>
                    <a:pt x="58674" y="128969"/>
                    <a:pt x="49340" y="119634"/>
                  </a:cubicBezTo>
                  <a:cubicBezTo>
                    <a:pt x="40005" y="110299"/>
                    <a:pt x="34862" y="97727"/>
                    <a:pt x="34862" y="845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8" name="Google Shape;308;p30"/>
            <p:cNvSpPr/>
            <p:nvPr/>
          </p:nvSpPr>
          <p:spPr>
            <a:xfrm>
              <a:off x="8836134" y="4873572"/>
              <a:ext cx="89094" cy="89047"/>
            </a:xfrm>
            <a:custGeom>
              <a:avLst/>
              <a:gdLst/>
              <a:ahLst/>
              <a:cxnLst/>
              <a:rect l="l" t="t" r="r" b="b"/>
              <a:pathLst>
                <a:path w="89094" h="89047" extrusionOk="0">
                  <a:moveTo>
                    <a:pt x="15353" y="10847"/>
                  </a:moveTo>
                  <a:cubicBezTo>
                    <a:pt x="-3220" y="26944"/>
                    <a:pt x="-5221" y="55233"/>
                    <a:pt x="10877" y="73712"/>
                  </a:cubicBezTo>
                  <a:cubicBezTo>
                    <a:pt x="11448" y="74379"/>
                    <a:pt x="12210" y="74950"/>
                    <a:pt x="12877" y="75521"/>
                  </a:cubicBezTo>
                  <a:cubicBezTo>
                    <a:pt x="12972" y="75617"/>
                    <a:pt x="13067" y="75807"/>
                    <a:pt x="13162" y="75903"/>
                  </a:cubicBezTo>
                  <a:cubicBezTo>
                    <a:pt x="13448" y="76188"/>
                    <a:pt x="13734" y="76284"/>
                    <a:pt x="13925" y="76569"/>
                  </a:cubicBezTo>
                  <a:cubicBezTo>
                    <a:pt x="22402" y="84761"/>
                    <a:pt x="33451" y="89047"/>
                    <a:pt x="44499" y="89047"/>
                  </a:cubicBezTo>
                  <a:cubicBezTo>
                    <a:pt x="54977" y="89047"/>
                    <a:pt x="65264" y="85428"/>
                    <a:pt x="73741" y="78093"/>
                  </a:cubicBezTo>
                  <a:cubicBezTo>
                    <a:pt x="92315" y="61996"/>
                    <a:pt x="94316" y="33707"/>
                    <a:pt x="78218" y="15228"/>
                  </a:cubicBezTo>
                  <a:cubicBezTo>
                    <a:pt x="62121" y="-3250"/>
                    <a:pt x="33927" y="-5155"/>
                    <a:pt x="15353" y="1084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64502449"/>
              </p:ext>
            </p:extLst>
          </p:nvPr>
        </p:nvGraphicFramePr>
        <p:xfrm>
          <a:off x="2542828" y="1715867"/>
          <a:ext cx="7165144" cy="4776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/>
          <p:cNvSpPr/>
          <p:nvPr/>
        </p:nvSpPr>
        <p:spPr>
          <a:xfrm>
            <a:off x="0" y="5627077"/>
            <a:ext cx="281354" cy="105507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54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p35"/>
          <p:cNvSpPr txBox="1">
            <a:spLocks noGrp="1"/>
          </p:cNvSpPr>
          <p:nvPr>
            <p:ph type="title"/>
          </p:nvPr>
        </p:nvSpPr>
        <p:spPr>
          <a:xfrm>
            <a:off x="1349400" y="862445"/>
            <a:ext cx="10282800" cy="763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dirty="0">
                <a:latin typeface="+mj-lt"/>
              </a:rPr>
              <a:t>Legal &amp; Environmental Factors</a:t>
            </a:r>
            <a:endParaRPr dirty="0">
              <a:latin typeface="+mj-lt"/>
            </a:endParaRPr>
          </a:p>
        </p:txBody>
      </p:sp>
      <p:grpSp>
        <p:nvGrpSpPr>
          <p:cNvPr id="382" name="Google Shape;382;p35"/>
          <p:cNvGrpSpPr/>
          <p:nvPr/>
        </p:nvGrpSpPr>
        <p:grpSpPr>
          <a:xfrm>
            <a:off x="649855" y="558992"/>
            <a:ext cx="552484" cy="606906"/>
            <a:chOff x="4664868" y="2881597"/>
            <a:chExt cx="998886" cy="1097280"/>
          </a:xfrm>
        </p:grpSpPr>
        <p:sp>
          <p:nvSpPr>
            <p:cNvPr id="383" name="Google Shape;383;p35"/>
            <p:cNvSpPr/>
            <p:nvPr/>
          </p:nvSpPr>
          <p:spPr>
            <a:xfrm>
              <a:off x="4664868" y="2881597"/>
              <a:ext cx="998886" cy="1097280"/>
            </a:xfrm>
            <a:custGeom>
              <a:avLst/>
              <a:gdLst/>
              <a:ahLst/>
              <a:cxnLst/>
              <a:rect l="l" t="t" r="r" b="b"/>
              <a:pathLst>
                <a:path w="998886" h="1097280" extrusionOk="0">
                  <a:moveTo>
                    <a:pt x="932593" y="684752"/>
                  </a:moveTo>
                  <a:cubicBezTo>
                    <a:pt x="969073" y="684752"/>
                    <a:pt x="998887" y="655225"/>
                    <a:pt x="998887" y="618839"/>
                  </a:cubicBezTo>
                  <a:lnTo>
                    <a:pt x="998887" y="491109"/>
                  </a:lnTo>
                  <a:cubicBezTo>
                    <a:pt x="998887" y="454724"/>
                    <a:pt x="969169" y="425196"/>
                    <a:pt x="932593" y="425196"/>
                  </a:cubicBezTo>
                  <a:lnTo>
                    <a:pt x="892588" y="425196"/>
                  </a:lnTo>
                  <a:lnTo>
                    <a:pt x="892588" y="363474"/>
                  </a:lnTo>
                  <a:lnTo>
                    <a:pt x="926306" y="363474"/>
                  </a:lnTo>
                  <a:cubicBezTo>
                    <a:pt x="965740" y="363474"/>
                    <a:pt x="997839" y="331375"/>
                    <a:pt x="997744" y="291846"/>
                  </a:cubicBezTo>
                  <a:lnTo>
                    <a:pt x="997744" y="175546"/>
                  </a:lnTo>
                  <a:cubicBezTo>
                    <a:pt x="997744" y="136112"/>
                    <a:pt x="965645" y="104013"/>
                    <a:pt x="926306" y="104013"/>
                  </a:cubicBezTo>
                  <a:lnTo>
                    <a:pt x="892588" y="104013"/>
                  </a:lnTo>
                  <a:lnTo>
                    <a:pt x="892588" y="94012"/>
                  </a:lnTo>
                  <a:cubicBezTo>
                    <a:pt x="892588" y="42100"/>
                    <a:pt x="850392" y="0"/>
                    <a:pt x="798576" y="0"/>
                  </a:cubicBezTo>
                  <a:lnTo>
                    <a:pt x="222218" y="0"/>
                  </a:lnTo>
                  <a:cubicBezTo>
                    <a:pt x="221837" y="0"/>
                    <a:pt x="221456" y="95"/>
                    <a:pt x="221171" y="95"/>
                  </a:cubicBezTo>
                  <a:cubicBezTo>
                    <a:pt x="220789" y="95"/>
                    <a:pt x="220409" y="0"/>
                    <a:pt x="220123" y="0"/>
                  </a:cubicBezTo>
                  <a:lnTo>
                    <a:pt x="102965" y="0"/>
                  </a:lnTo>
                  <a:cubicBezTo>
                    <a:pt x="46196" y="0"/>
                    <a:pt x="0" y="46101"/>
                    <a:pt x="0" y="102775"/>
                  </a:cubicBezTo>
                  <a:lnTo>
                    <a:pt x="0" y="270891"/>
                  </a:lnTo>
                  <a:cubicBezTo>
                    <a:pt x="0" y="280702"/>
                    <a:pt x="7906" y="288608"/>
                    <a:pt x="17717" y="288608"/>
                  </a:cubicBezTo>
                  <a:cubicBezTo>
                    <a:pt x="27527" y="288608"/>
                    <a:pt x="35433" y="280702"/>
                    <a:pt x="35433" y="270891"/>
                  </a:cubicBezTo>
                  <a:lnTo>
                    <a:pt x="35433" y="102775"/>
                  </a:lnTo>
                  <a:cubicBezTo>
                    <a:pt x="35433" y="65627"/>
                    <a:pt x="65722" y="35433"/>
                    <a:pt x="102870" y="35433"/>
                  </a:cubicBezTo>
                  <a:lnTo>
                    <a:pt x="204502" y="35433"/>
                  </a:lnTo>
                  <a:lnTo>
                    <a:pt x="204502" y="1061847"/>
                  </a:lnTo>
                  <a:lnTo>
                    <a:pt x="102870" y="1061847"/>
                  </a:lnTo>
                  <a:cubicBezTo>
                    <a:pt x="65722" y="1061847"/>
                    <a:pt x="35433" y="1031557"/>
                    <a:pt x="35433" y="994505"/>
                  </a:cubicBezTo>
                  <a:lnTo>
                    <a:pt x="35433" y="420053"/>
                  </a:lnTo>
                  <a:cubicBezTo>
                    <a:pt x="35433" y="410242"/>
                    <a:pt x="27527" y="402336"/>
                    <a:pt x="17717" y="402336"/>
                  </a:cubicBezTo>
                  <a:cubicBezTo>
                    <a:pt x="7906" y="402336"/>
                    <a:pt x="0" y="410242"/>
                    <a:pt x="0" y="420053"/>
                  </a:cubicBezTo>
                  <a:lnTo>
                    <a:pt x="0" y="994505"/>
                  </a:lnTo>
                  <a:cubicBezTo>
                    <a:pt x="0" y="1051179"/>
                    <a:pt x="46196" y="1097280"/>
                    <a:pt x="102965" y="1097280"/>
                  </a:cubicBezTo>
                  <a:lnTo>
                    <a:pt x="220123" y="1097280"/>
                  </a:lnTo>
                  <a:cubicBezTo>
                    <a:pt x="220504" y="1097280"/>
                    <a:pt x="220885" y="1097185"/>
                    <a:pt x="221171" y="1097185"/>
                  </a:cubicBezTo>
                  <a:cubicBezTo>
                    <a:pt x="221551" y="1097185"/>
                    <a:pt x="221933" y="1097280"/>
                    <a:pt x="222218" y="1097280"/>
                  </a:cubicBezTo>
                  <a:lnTo>
                    <a:pt x="798576" y="1097280"/>
                  </a:lnTo>
                  <a:cubicBezTo>
                    <a:pt x="849154" y="1097280"/>
                    <a:pt x="890492" y="1057085"/>
                    <a:pt x="892397" y="1006983"/>
                  </a:cubicBezTo>
                  <a:lnTo>
                    <a:pt x="930307" y="1006983"/>
                  </a:lnTo>
                  <a:cubicBezTo>
                    <a:pt x="968121" y="1006983"/>
                    <a:pt x="998887" y="976503"/>
                    <a:pt x="998887" y="938879"/>
                  </a:cubicBezTo>
                  <a:lnTo>
                    <a:pt x="998887" y="815626"/>
                  </a:lnTo>
                  <a:cubicBezTo>
                    <a:pt x="998887" y="778097"/>
                    <a:pt x="968121" y="747522"/>
                    <a:pt x="930307" y="747522"/>
                  </a:cubicBezTo>
                  <a:lnTo>
                    <a:pt x="892588" y="747522"/>
                  </a:lnTo>
                  <a:lnTo>
                    <a:pt x="892588" y="684657"/>
                  </a:lnTo>
                  <a:lnTo>
                    <a:pt x="932593" y="684657"/>
                  </a:lnTo>
                  <a:close/>
                  <a:moveTo>
                    <a:pt x="892778" y="460629"/>
                  </a:moveTo>
                  <a:lnTo>
                    <a:pt x="932593" y="460629"/>
                  </a:lnTo>
                  <a:cubicBezTo>
                    <a:pt x="949452" y="460629"/>
                    <a:pt x="963263" y="474345"/>
                    <a:pt x="963263" y="491109"/>
                  </a:cubicBezTo>
                  <a:lnTo>
                    <a:pt x="963263" y="618839"/>
                  </a:lnTo>
                  <a:cubicBezTo>
                    <a:pt x="963263" y="635603"/>
                    <a:pt x="949452" y="649319"/>
                    <a:pt x="932593" y="649319"/>
                  </a:cubicBezTo>
                  <a:lnTo>
                    <a:pt x="892778" y="649319"/>
                  </a:lnTo>
                  <a:lnTo>
                    <a:pt x="892778" y="460629"/>
                  </a:lnTo>
                  <a:close/>
                  <a:moveTo>
                    <a:pt x="892588" y="139637"/>
                  </a:moveTo>
                  <a:lnTo>
                    <a:pt x="926402" y="139637"/>
                  </a:lnTo>
                  <a:cubicBezTo>
                    <a:pt x="946213" y="139637"/>
                    <a:pt x="962501" y="155829"/>
                    <a:pt x="962501" y="175736"/>
                  </a:cubicBezTo>
                  <a:lnTo>
                    <a:pt x="962501" y="292037"/>
                  </a:lnTo>
                  <a:cubicBezTo>
                    <a:pt x="962501" y="311849"/>
                    <a:pt x="946309" y="328136"/>
                    <a:pt x="926402" y="328136"/>
                  </a:cubicBezTo>
                  <a:lnTo>
                    <a:pt x="892588" y="328136"/>
                  </a:lnTo>
                  <a:lnTo>
                    <a:pt x="892588" y="139637"/>
                  </a:lnTo>
                  <a:close/>
                  <a:moveTo>
                    <a:pt x="857060" y="1003268"/>
                  </a:moveTo>
                  <a:cubicBezTo>
                    <a:pt x="857060" y="1035653"/>
                    <a:pt x="830675" y="1061847"/>
                    <a:pt x="798481" y="1061847"/>
                  </a:cubicBezTo>
                  <a:lnTo>
                    <a:pt x="246793" y="1061847"/>
                  </a:lnTo>
                  <a:lnTo>
                    <a:pt x="246793" y="35528"/>
                  </a:lnTo>
                  <a:lnTo>
                    <a:pt x="798481" y="35528"/>
                  </a:lnTo>
                  <a:cubicBezTo>
                    <a:pt x="830866" y="35528"/>
                    <a:pt x="857060" y="61913"/>
                    <a:pt x="857060" y="94107"/>
                  </a:cubicBezTo>
                  <a:lnTo>
                    <a:pt x="857060" y="1003268"/>
                  </a:lnTo>
                  <a:close/>
                  <a:moveTo>
                    <a:pt x="892778" y="782955"/>
                  </a:moveTo>
                  <a:lnTo>
                    <a:pt x="930307" y="782955"/>
                  </a:lnTo>
                  <a:cubicBezTo>
                    <a:pt x="948499" y="782955"/>
                    <a:pt x="963168" y="797624"/>
                    <a:pt x="963168" y="815626"/>
                  </a:cubicBezTo>
                  <a:lnTo>
                    <a:pt x="963168" y="938879"/>
                  </a:lnTo>
                  <a:cubicBezTo>
                    <a:pt x="963168" y="956977"/>
                    <a:pt x="948404" y="971550"/>
                    <a:pt x="930307" y="971550"/>
                  </a:cubicBezTo>
                  <a:lnTo>
                    <a:pt x="892778" y="971550"/>
                  </a:lnTo>
                  <a:lnTo>
                    <a:pt x="892778" y="78295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4" name="Google Shape;384;p35"/>
            <p:cNvSpPr/>
            <p:nvPr/>
          </p:nvSpPr>
          <p:spPr>
            <a:xfrm>
              <a:off x="5034057" y="3079432"/>
              <a:ext cx="365664" cy="246792"/>
            </a:xfrm>
            <a:custGeom>
              <a:avLst/>
              <a:gdLst/>
              <a:ahLst/>
              <a:cxnLst/>
              <a:rect l="l" t="t" r="r" b="b"/>
              <a:pathLst>
                <a:path w="365664" h="246792" extrusionOk="0">
                  <a:moveTo>
                    <a:pt x="309372" y="0"/>
                  </a:moveTo>
                  <a:lnTo>
                    <a:pt x="56293" y="0"/>
                  </a:lnTo>
                  <a:cubicBezTo>
                    <a:pt x="25337" y="0"/>
                    <a:pt x="0" y="25241"/>
                    <a:pt x="0" y="56293"/>
                  </a:cubicBezTo>
                  <a:lnTo>
                    <a:pt x="0" y="190500"/>
                  </a:lnTo>
                  <a:cubicBezTo>
                    <a:pt x="0" y="221551"/>
                    <a:pt x="25241" y="246793"/>
                    <a:pt x="56293" y="246793"/>
                  </a:cubicBezTo>
                  <a:lnTo>
                    <a:pt x="309372" y="246793"/>
                  </a:lnTo>
                  <a:cubicBezTo>
                    <a:pt x="340328" y="246793"/>
                    <a:pt x="365665" y="221456"/>
                    <a:pt x="365665" y="190500"/>
                  </a:cubicBezTo>
                  <a:lnTo>
                    <a:pt x="365665" y="56293"/>
                  </a:lnTo>
                  <a:cubicBezTo>
                    <a:pt x="365665" y="25241"/>
                    <a:pt x="340424" y="0"/>
                    <a:pt x="309372" y="0"/>
                  </a:cubicBezTo>
                  <a:close/>
                  <a:moveTo>
                    <a:pt x="330137" y="190405"/>
                  </a:moveTo>
                  <a:cubicBezTo>
                    <a:pt x="330137" y="201930"/>
                    <a:pt x="320802" y="211264"/>
                    <a:pt x="309277" y="211264"/>
                  </a:cubicBezTo>
                  <a:lnTo>
                    <a:pt x="56198" y="211264"/>
                  </a:lnTo>
                  <a:cubicBezTo>
                    <a:pt x="44672" y="211264"/>
                    <a:pt x="35338" y="201930"/>
                    <a:pt x="35338" y="190405"/>
                  </a:cubicBezTo>
                  <a:lnTo>
                    <a:pt x="35338" y="56197"/>
                  </a:lnTo>
                  <a:cubicBezTo>
                    <a:pt x="35338" y="44672"/>
                    <a:pt x="44672" y="35338"/>
                    <a:pt x="56198" y="35338"/>
                  </a:cubicBezTo>
                  <a:lnTo>
                    <a:pt x="309277" y="35338"/>
                  </a:lnTo>
                  <a:cubicBezTo>
                    <a:pt x="320802" y="35338"/>
                    <a:pt x="330137" y="44672"/>
                    <a:pt x="330137" y="56197"/>
                  </a:cubicBezTo>
                  <a:lnTo>
                    <a:pt x="330137" y="19040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5" name="Google Shape;385;p35"/>
            <p:cNvSpPr/>
            <p:nvPr/>
          </p:nvSpPr>
          <p:spPr>
            <a:xfrm>
              <a:off x="5093398" y="3154870"/>
              <a:ext cx="246887" cy="35433"/>
            </a:xfrm>
            <a:custGeom>
              <a:avLst/>
              <a:gdLst/>
              <a:ahLst/>
              <a:cxnLst/>
              <a:rect l="l" t="t" r="r" b="b"/>
              <a:pathLst>
                <a:path w="246887" h="35433" extrusionOk="0">
                  <a:moveTo>
                    <a:pt x="229171" y="571"/>
                  </a:moveTo>
                  <a:lnTo>
                    <a:pt x="17717" y="0"/>
                  </a:lnTo>
                  <a:cubicBezTo>
                    <a:pt x="7906" y="0"/>
                    <a:pt x="0" y="7810"/>
                    <a:pt x="0" y="17431"/>
                  </a:cubicBezTo>
                  <a:cubicBezTo>
                    <a:pt x="0" y="26956"/>
                    <a:pt x="7906" y="34862"/>
                    <a:pt x="17717" y="34862"/>
                  </a:cubicBezTo>
                  <a:lnTo>
                    <a:pt x="229171" y="35433"/>
                  </a:lnTo>
                  <a:cubicBezTo>
                    <a:pt x="238887" y="35433"/>
                    <a:pt x="246888" y="27622"/>
                    <a:pt x="246888" y="18002"/>
                  </a:cubicBezTo>
                  <a:cubicBezTo>
                    <a:pt x="246888" y="8477"/>
                    <a:pt x="238982" y="571"/>
                    <a:pt x="229171" y="57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6" name="Google Shape;386;p35"/>
            <p:cNvSpPr/>
            <p:nvPr/>
          </p:nvSpPr>
          <p:spPr>
            <a:xfrm>
              <a:off x="5093398" y="3210877"/>
              <a:ext cx="246887" cy="36575"/>
            </a:xfrm>
            <a:custGeom>
              <a:avLst/>
              <a:gdLst/>
              <a:ahLst/>
              <a:cxnLst/>
              <a:rect l="l" t="t" r="r" b="b"/>
              <a:pathLst>
                <a:path w="246887" h="36575" extrusionOk="0">
                  <a:moveTo>
                    <a:pt x="229171" y="571"/>
                  </a:moveTo>
                  <a:lnTo>
                    <a:pt x="17717" y="0"/>
                  </a:lnTo>
                  <a:cubicBezTo>
                    <a:pt x="7906" y="0"/>
                    <a:pt x="0" y="8001"/>
                    <a:pt x="0" y="18002"/>
                  </a:cubicBezTo>
                  <a:cubicBezTo>
                    <a:pt x="0" y="27813"/>
                    <a:pt x="7906" y="36004"/>
                    <a:pt x="17717" y="36004"/>
                  </a:cubicBezTo>
                  <a:lnTo>
                    <a:pt x="229171" y="36576"/>
                  </a:lnTo>
                  <a:cubicBezTo>
                    <a:pt x="238887" y="36576"/>
                    <a:pt x="246888" y="28575"/>
                    <a:pt x="246888" y="18574"/>
                  </a:cubicBezTo>
                  <a:cubicBezTo>
                    <a:pt x="246888" y="8668"/>
                    <a:pt x="238982" y="571"/>
                    <a:pt x="229171" y="57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48336122"/>
              </p:ext>
            </p:extLst>
          </p:nvPr>
        </p:nvGraphicFramePr>
        <p:xfrm>
          <a:off x="926097" y="1207622"/>
          <a:ext cx="7052604" cy="4701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Balance Scales with Green Leaves Frame: Legal, Environmental Justice Symbol  Stock Vector - Illustration of balance, green: 40252186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676" y="1531229"/>
            <a:ext cx="4054524" cy="4054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5680469"/>
            <a:ext cx="337625" cy="959482"/>
          </a:xfrm>
          <a:prstGeom prst="rect">
            <a:avLst/>
          </a:prstGeom>
          <a:solidFill>
            <a:srgbClr val="F3E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7677013" y="5324143"/>
            <a:ext cx="3955187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i="1" dirty="0"/>
              <a:t>Figure: Legal, Environmental Justice Symbol (</a:t>
            </a:r>
            <a:r>
              <a:rPr lang="en-US" sz="1100" i="1" dirty="0" err="1"/>
              <a:t>Mkmult</a:t>
            </a:r>
            <a:r>
              <a:rPr lang="en-US" sz="1100" i="1" dirty="0"/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7307981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31"/>
          <p:cNvSpPr txBox="1">
            <a:spLocks noGrp="1"/>
          </p:cNvSpPr>
          <p:nvPr>
            <p:ph type="title"/>
          </p:nvPr>
        </p:nvSpPr>
        <p:spPr>
          <a:xfrm>
            <a:off x="548200" y="904082"/>
            <a:ext cx="11095500" cy="127641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/>
            <a:r>
              <a:rPr lang="en-US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Industry Responses – Major Hotel Chains</a:t>
            </a:r>
            <a:endParaRPr sz="4800" dirty="0">
              <a:latin typeface="+mj-lt"/>
            </a:endParaRPr>
          </a:p>
        </p:txBody>
      </p:sp>
      <p:graphicFrame>
        <p:nvGraphicFramePr>
          <p:cNvPr id="14" name="Diagram 13"/>
          <p:cNvGraphicFramePr/>
          <p:nvPr/>
        </p:nvGraphicFramePr>
        <p:xfrm>
          <a:off x="2031950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Rectangle 1"/>
          <p:cNvSpPr/>
          <p:nvPr/>
        </p:nvSpPr>
        <p:spPr>
          <a:xfrm>
            <a:off x="0" y="5627077"/>
            <a:ext cx="309489" cy="10832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1440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37"/>
          <p:cNvSpPr txBox="1">
            <a:spLocks noGrp="1"/>
          </p:cNvSpPr>
          <p:nvPr>
            <p:ph type="title"/>
          </p:nvPr>
        </p:nvSpPr>
        <p:spPr>
          <a:xfrm>
            <a:off x="1349400" y="413075"/>
            <a:ext cx="10426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 algn="ctr"/>
            <a:r>
              <a:rPr lang="en-US" sz="4800" dirty="0">
                <a:latin typeface="+mj-lt"/>
              </a:rPr>
              <a:t>Conclusion</a:t>
            </a:r>
            <a:endParaRPr sz="4800" dirty="0">
              <a:latin typeface="+mj-lt"/>
            </a:endParaRPr>
          </a:p>
        </p:txBody>
      </p:sp>
      <p:grpSp>
        <p:nvGrpSpPr>
          <p:cNvPr id="465" name="Google Shape;465;p37"/>
          <p:cNvGrpSpPr/>
          <p:nvPr/>
        </p:nvGrpSpPr>
        <p:grpSpPr>
          <a:xfrm>
            <a:off x="617379" y="587793"/>
            <a:ext cx="528665" cy="545158"/>
            <a:chOff x="6130650" y="4381475"/>
            <a:chExt cx="252950" cy="252950"/>
          </a:xfrm>
        </p:grpSpPr>
        <p:sp>
          <p:nvSpPr>
            <p:cNvPr id="466" name="Google Shape;466;p37"/>
            <p:cNvSpPr/>
            <p:nvPr/>
          </p:nvSpPr>
          <p:spPr>
            <a:xfrm>
              <a:off x="6130650" y="4381475"/>
              <a:ext cx="252950" cy="252950"/>
            </a:xfrm>
            <a:custGeom>
              <a:avLst/>
              <a:gdLst/>
              <a:ahLst/>
              <a:cxnLst/>
              <a:rect l="l" t="t" r="r" b="b"/>
              <a:pathLst>
                <a:path w="10118" h="10118" extrusionOk="0">
                  <a:moveTo>
                    <a:pt x="5710" y="678"/>
                  </a:moveTo>
                  <a:lnTo>
                    <a:pt x="5835" y="910"/>
                  </a:lnTo>
                  <a:cubicBezTo>
                    <a:pt x="5871" y="928"/>
                    <a:pt x="5906" y="946"/>
                    <a:pt x="5924" y="946"/>
                  </a:cubicBezTo>
                  <a:lnTo>
                    <a:pt x="6263" y="946"/>
                  </a:lnTo>
                  <a:cubicBezTo>
                    <a:pt x="6352" y="946"/>
                    <a:pt x="6406" y="892"/>
                    <a:pt x="6406" y="803"/>
                  </a:cubicBezTo>
                  <a:lnTo>
                    <a:pt x="6406" y="732"/>
                  </a:lnTo>
                  <a:cubicBezTo>
                    <a:pt x="8262" y="1321"/>
                    <a:pt x="9600" y="3034"/>
                    <a:pt x="9600" y="5068"/>
                  </a:cubicBezTo>
                  <a:cubicBezTo>
                    <a:pt x="9600" y="6959"/>
                    <a:pt x="8422" y="8583"/>
                    <a:pt x="6781" y="9261"/>
                  </a:cubicBezTo>
                  <a:cubicBezTo>
                    <a:pt x="7066" y="9011"/>
                    <a:pt x="7566" y="8583"/>
                    <a:pt x="7726" y="8386"/>
                  </a:cubicBezTo>
                  <a:cubicBezTo>
                    <a:pt x="7958" y="8137"/>
                    <a:pt x="7994" y="7726"/>
                    <a:pt x="7994" y="7726"/>
                  </a:cubicBezTo>
                  <a:cubicBezTo>
                    <a:pt x="7994" y="7726"/>
                    <a:pt x="8922" y="7476"/>
                    <a:pt x="8922" y="6798"/>
                  </a:cubicBezTo>
                  <a:cubicBezTo>
                    <a:pt x="8922" y="6334"/>
                    <a:pt x="7994" y="6120"/>
                    <a:pt x="7994" y="6120"/>
                  </a:cubicBezTo>
                  <a:cubicBezTo>
                    <a:pt x="7833" y="5621"/>
                    <a:pt x="7048" y="5335"/>
                    <a:pt x="6406" y="5335"/>
                  </a:cubicBezTo>
                  <a:cubicBezTo>
                    <a:pt x="6263" y="5335"/>
                    <a:pt x="5728" y="5603"/>
                    <a:pt x="5728" y="5603"/>
                  </a:cubicBezTo>
                  <a:lnTo>
                    <a:pt x="5460" y="5460"/>
                  </a:lnTo>
                  <a:lnTo>
                    <a:pt x="5460" y="5068"/>
                  </a:lnTo>
                  <a:cubicBezTo>
                    <a:pt x="5460" y="4996"/>
                    <a:pt x="5425" y="4925"/>
                    <a:pt x="5335" y="4925"/>
                  </a:cubicBezTo>
                  <a:lnTo>
                    <a:pt x="5068" y="4925"/>
                  </a:lnTo>
                  <a:lnTo>
                    <a:pt x="5068" y="4532"/>
                  </a:lnTo>
                  <a:cubicBezTo>
                    <a:pt x="5068" y="4461"/>
                    <a:pt x="5014" y="4407"/>
                    <a:pt x="4943" y="4407"/>
                  </a:cubicBezTo>
                  <a:lnTo>
                    <a:pt x="4800" y="4407"/>
                  </a:lnTo>
                  <a:lnTo>
                    <a:pt x="4657" y="4497"/>
                  </a:lnTo>
                  <a:cubicBezTo>
                    <a:pt x="4616" y="4526"/>
                    <a:pt x="4566" y="4540"/>
                    <a:pt x="4516" y="4540"/>
                  </a:cubicBezTo>
                  <a:cubicBezTo>
                    <a:pt x="4415" y="4540"/>
                    <a:pt x="4312" y="4485"/>
                    <a:pt x="4265" y="4390"/>
                  </a:cubicBezTo>
                  <a:cubicBezTo>
                    <a:pt x="4265" y="4390"/>
                    <a:pt x="4140" y="4193"/>
                    <a:pt x="4140" y="4122"/>
                  </a:cubicBezTo>
                  <a:cubicBezTo>
                    <a:pt x="4140" y="3614"/>
                    <a:pt x="4661" y="3586"/>
                    <a:pt x="4777" y="3586"/>
                  </a:cubicBezTo>
                  <a:cubicBezTo>
                    <a:pt x="4792" y="3586"/>
                    <a:pt x="4800" y="3587"/>
                    <a:pt x="4800" y="3587"/>
                  </a:cubicBezTo>
                  <a:lnTo>
                    <a:pt x="5103" y="3587"/>
                  </a:lnTo>
                  <a:cubicBezTo>
                    <a:pt x="5175" y="3587"/>
                    <a:pt x="5210" y="3640"/>
                    <a:pt x="5228" y="3694"/>
                  </a:cubicBezTo>
                  <a:lnTo>
                    <a:pt x="5300" y="4033"/>
                  </a:lnTo>
                  <a:cubicBezTo>
                    <a:pt x="5317" y="4086"/>
                    <a:pt x="5371" y="4140"/>
                    <a:pt x="5442" y="4140"/>
                  </a:cubicBezTo>
                  <a:lnTo>
                    <a:pt x="5496" y="4140"/>
                  </a:lnTo>
                  <a:cubicBezTo>
                    <a:pt x="5567" y="4140"/>
                    <a:pt x="5621" y="4104"/>
                    <a:pt x="5639" y="4033"/>
                  </a:cubicBezTo>
                  <a:lnTo>
                    <a:pt x="5728" y="3533"/>
                  </a:lnTo>
                  <a:cubicBezTo>
                    <a:pt x="5728" y="3497"/>
                    <a:pt x="5746" y="3462"/>
                    <a:pt x="5781" y="3426"/>
                  </a:cubicBezTo>
                  <a:lnTo>
                    <a:pt x="6156" y="2944"/>
                  </a:lnTo>
                  <a:cubicBezTo>
                    <a:pt x="6227" y="2855"/>
                    <a:pt x="6335" y="2802"/>
                    <a:pt x="6459" y="2802"/>
                  </a:cubicBezTo>
                  <a:lnTo>
                    <a:pt x="6798" y="2802"/>
                  </a:lnTo>
                  <a:cubicBezTo>
                    <a:pt x="6888" y="2802"/>
                    <a:pt x="6923" y="2748"/>
                    <a:pt x="6923" y="2677"/>
                  </a:cubicBezTo>
                  <a:lnTo>
                    <a:pt x="6923" y="2534"/>
                  </a:lnTo>
                  <a:lnTo>
                    <a:pt x="6905" y="2498"/>
                  </a:lnTo>
                  <a:cubicBezTo>
                    <a:pt x="6816" y="2427"/>
                    <a:pt x="6870" y="2266"/>
                    <a:pt x="6995" y="2266"/>
                  </a:cubicBezTo>
                  <a:lnTo>
                    <a:pt x="7066" y="2266"/>
                  </a:lnTo>
                  <a:cubicBezTo>
                    <a:pt x="7155" y="2266"/>
                    <a:pt x="7191" y="2320"/>
                    <a:pt x="7191" y="2409"/>
                  </a:cubicBezTo>
                  <a:cubicBezTo>
                    <a:pt x="7191" y="2480"/>
                    <a:pt x="7262" y="2534"/>
                    <a:pt x="7334" y="2534"/>
                  </a:cubicBezTo>
                  <a:lnTo>
                    <a:pt x="7459" y="2534"/>
                  </a:lnTo>
                  <a:lnTo>
                    <a:pt x="7548" y="2195"/>
                  </a:lnTo>
                  <a:cubicBezTo>
                    <a:pt x="7566" y="2070"/>
                    <a:pt x="7530" y="1963"/>
                    <a:pt x="7423" y="1909"/>
                  </a:cubicBezTo>
                  <a:lnTo>
                    <a:pt x="6299" y="1214"/>
                  </a:lnTo>
                  <a:lnTo>
                    <a:pt x="5996" y="1214"/>
                  </a:lnTo>
                  <a:cubicBezTo>
                    <a:pt x="5853" y="1214"/>
                    <a:pt x="5728" y="1339"/>
                    <a:pt x="5728" y="1463"/>
                  </a:cubicBezTo>
                  <a:lnTo>
                    <a:pt x="5728" y="1606"/>
                  </a:lnTo>
                  <a:cubicBezTo>
                    <a:pt x="5728" y="1695"/>
                    <a:pt x="5674" y="1731"/>
                    <a:pt x="5603" y="1731"/>
                  </a:cubicBezTo>
                  <a:lnTo>
                    <a:pt x="5460" y="1731"/>
                  </a:lnTo>
                  <a:lnTo>
                    <a:pt x="5335" y="1606"/>
                  </a:lnTo>
                  <a:lnTo>
                    <a:pt x="4943" y="1606"/>
                  </a:lnTo>
                  <a:cubicBezTo>
                    <a:pt x="4854" y="1606"/>
                    <a:pt x="4800" y="1553"/>
                    <a:pt x="4800" y="1463"/>
                  </a:cubicBezTo>
                  <a:lnTo>
                    <a:pt x="4800" y="1142"/>
                  </a:lnTo>
                  <a:cubicBezTo>
                    <a:pt x="4800" y="1107"/>
                    <a:pt x="4818" y="1071"/>
                    <a:pt x="4854" y="1035"/>
                  </a:cubicBezTo>
                  <a:lnTo>
                    <a:pt x="5710" y="678"/>
                  </a:lnTo>
                  <a:close/>
                  <a:moveTo>
                    <a:pt x="1731" y="1999"/>
                  </a:moveTo>
                  <a:cubicBezTo>
                    <a:pt x="1856" y="2070"/>
                    <a:pt x="1981" y="2177"/>
                    <a:pt x="1999" y="2266"/>
                  </a:cubicBezTo>
                  <a:lnTo>
                    <a:pt x="1999" y="3105"/>
                  </a:lnTo>
                  <a:cubicBezTo>
                    <a:pt x="1999" y="3176"/>
                    <a:pt x="2017" y="3230"/>
                    <a:pt x="2070" y="3266"/>
                  </a:cubicBezTo>
                  <a:lnTo>
                    <a:pt x="2944" y="4407"/>
                  </a:lnTo>
                  <a:lnTo>
                    <a:pt x="2998" y="4336"/>
                  </a:lnTo>
                  <a:cubicBezTo>
                    <a:pt x="3051" y="4300"/>
                    <a:pt x="3069" y="4229"/>
                    <a:pt x="3034" y="4176"/>
                  </a:cubicBezTo>
                  <a:lnTo>
                    <a:pt x="2873" y="3908"/>
                  </a:lnTo>
                  <a:cubicBezTo>
                    <a:pt x="2812" y="3817"/>
                    <a:pt x="2881" y="3700"/>
                    <a:pt x="2979" y="3700"/>
                  </a:cubicBezTo>
                  <a:cubicBezTo>
                    <a:pt x="2997" y="3700"/>
                    <a:pt x="3015" y="3704"/>
                    <a:pt x="3034" y="3712"/>
                  </a:cubicBezTo>
                  <a:cubicBezTo>
                    <a:pt x="3069" y="3729"/>
                    <a:pt x="3105" y="3747"/>
                    <a:pt x="3105" y="3783"/>
                  </a:cubicBezTo>
                  <a:lnTo>
                    <a:pt x="3551" y="4639"/>
                  </a:lnTo>
                  <a:cubicBezTo>
                    <a:pt x="3605" y="4729"/>
                    <a:pt x="3694" y="4818"/>
                    <a:pt x="3783" y="4836"/>
                  </a:cubicBezTo>
                  <a:lnTo>
                    <a:pt x="4372" y="5032"/>
                  </a:lnTo>
                  <a:cubicBezTo>
                    <a:pt x="4408" y="5050"/>
                    <a:pt x="4443" y="5085"/>
                    <a:pt x="4443" y="5103"/>
                  </a:cubicBezTo>
                  <a:lnTo>
                    <a:pt x="4479" y="5175"/>
                  </a:lnTo>
                  <a:cubicBezTo>
                    <a:pt x="4532" y="5264"/>
                    <a:pt x="4622" y="5317"/>
                    <a:pt x="4729" y="5317"/>
                  </a:cubicBezTo>
                  <a:lnTo>
                    <a:pt x="4889" y="5317"/>
                  </a:lnTo>
                  <a:cubicBezTo>
                    <a:pt x="4925" y="5317"/>
                    <a:pt x="4961" y="5353"/>
                    <a:pt x="4996" y="5371"/>
                  </a:cubicBezTo>
                  <a:lnTo>
                    <a:pt x="5175" y="5621"/>
                  </a:lnTo>
                  <a:cubicBezTo>
                    <a:pt x="5193" y="5674"/>
                    <a:pt x="5264" y="5728"/>
                    <a:pt x="5317" y="5728"/>
                  </a:cubicBezTo>
                  <a:lnTo>
                    <a:pt x="5603" y="5799"/>
                  </a:lnTo>
                  <a:cubicBezTo>
                    <a:pt x="5674" y="5817"/>
                    <a:pt x="5728" y="5906"/>
                    <a:pt x="5692" y="5978"/>
                  </a:cubicBezTo>
                  <a:cubicBezTo>
                    <a:pt x="5692" y="5978"/>
                    <a:pt x="5478" y="6192"/>
                    <a:pt x="5478" y="6495"/>
                  </a:cubicBezTo>
                  <a:cubicBezTo>
                    <a:pt x="5478" y="7369"/>
                    <a:pt x="6281" y="7619"/>
                    <a:pt x="6281" y="7833"/>
                  </a:cubicBezTo>
                  <a:cubicBezTo>
                    <a:pt x="6281" y="8369"/>
                    <a:pt x="6192" y="9118"/>
                    <a:pt x="6174" y="9421"/>
                  </a:cubicBezTo>
                  <a:cubicBezTo>
                    <a:pt x="5817" y="9493"/>
                    <a:pt x="5460" y="9546"/>
                    <a:pt x="5086" y="9546"/>
                  </a:cubicBezTo>
                  <a:cubicBezTo>
                    <a:pt x="5064" y="9546"/>
                    <a:pt x="5042" y="9547"/>
                    <a:pt x="5020" y="9547"/>
                  </a:cubicBezTo>
                  <a:cubicBezTo>
                    <a:pt x="2552" y="9547"/>
                    <a:pt x="536" y="7544"/>
                    <a:pt x="536" y="5068"/>
                  </a:cubicBezTo>
                  <a:cubicBezTo>
                    <a:pt x="536" y="3890"/>
                    <a:pt x="1000" y="2819"/>
                    <a:pt x="1731" y="1999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68" y="10117"/>
                  </a:cubicBezTo>
                  <a:cubicBezTo>
                    <a:pt x="7869" y="10117"/>
                    <a:pt x="10117" y="7851"/>
                    <a:pt x="10117" y="5068"/>
                  </a:cubicBezTo>
                  <a:cubicBezTo>
                    <a:pt x="10117" y="2266"/>
                    <a:pt x="7869" y="0"/>
                    <a:pt x="50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37"/>
            <p:cNvSpPr/>
            <p:nvPr/>
          </p:nvSpPr>
          <p:spPr>
            <a:xfrm>
              <a:off x="6266250" y="4488650"/>
              <a:ext cx="34375" cy="11325"/>
            </a:xfrm>
            <a:custGeom>
              <a:avLst/>
              <a:gdLst/>
              <a:ahLst/>
              <a:cxnLst/>
              <a:rect l="l" t="t" r="r" b="b"/>
              <a:pathLst>
                <a:path w="1375" h="453" extrusionOk="0">
                  <a:moveTo>
                    <a:pt x="572" y="0"/>
                  </a:moveTo>
                  <a:cubicBezTo>
                    <a:pt x="549" y="0"/>
                    <a:pt x="527" y="4"/>
                    <a:pt x="500" y="13"/>
                  </a:cubicBezTo>
                  <a:lnTo>
                    <a:pt x="36" y="120"/>
                  </a:lnTo>
                  <a:cubicBezTo>
                    <a:pt x="1" y="138"/>
                    <a:pt x="1" y="192"/>
                    <a:pt x="36" y="245"/>
                  </a:cubicBezTo>
                  <a:lnTo>
                    <a:pt x="661" y="245"/>
                  </a:lnTo>
                  <a:cubicBezTo>
                    <a:pt x="696" y="245"/>
                    <a:pt x="732" y="245"/>
                    <a:pt x="750" y="263"/>
                  </a:cubicBezTo>
                  <a:lnTo>
                    <a:pt x="1214" y="442"/>
                  </a:lnTo>
                  <a:cubicBezTo>
                    <a:pt x="1233" y="449"/>
                    <a:pt x="1252" y="453"/>
                    <a:pt x="1269" y="453"/>
                  </a:cubicBezTo>
                  <a:cubicBezTo>
                    <a:pt x="1331" y="453"/>
                    <a:pt x="1374" y="408"/>
                    <a:pt x="1374" y="352"/>
                  </a:cubicBezTo>
                  <a:cubicBezTo>
                    <a:pt x="1374" y="281"/>
                    <a:pt x="1339" y="228"/>
                    <a:pt x="1285" y="228"/>
                  </a:cubicBezTo>
                  <a:lnTo>
                    <a:pt x="643" y="13"/>
                  </a:lnTo>
                  <a:cubicBezTo>
                    <a:pt x="616" y="4"/>
                    <a:pt x="594" y="0"/>
                    <a:pt x="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2" name="Diagram 1"/>
          <p:cNvGraphicFramePr/>
          <p:nvPr/>
        </p:nvGraphicFramePr>
        <p:xfrm>
          <a:off x="2498800" y="130767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/>
          <p:cNvSpPr/>
          <p:nvPr/>
        </p:nvSpPr>
        <p:spPr>
          <a:xfrm>
            <a:off x="0" y="5444197"/>
            <a:ext cx="309489" cy="562708"/>
          </a:xfrm>
          <a:prstGeom prst="rect">
            <a:avLst/>
          </a:prstGeom>
          <a:solidFill>
            <a:srgbClr val="F3E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0" y="6006905"/>
            <a:ext cx="617379" cy="85109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4997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37"/>
          <p:cNvSpPr txBox="1">
            <a:spLocks noGrp="1"/>
          </p:cNvSpPr>
          <p:nvPr>
            <p:ph type="title"/>
          </p:nvPr>
        </p:nvSpPr>
        <p:spPr>
          <a:xfrm>
            <a:off x="1349400" y="413075"/>
            <a:ext cx="10426800" cy="894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lvl="0" algn="ctr"/>
            <a:r>
              <a:rPr lang="en-US" sz="4800" dirty="0"/>
              <a:t>Recommendations</a:t>
            </a:r>
            <a:endParaRPr sz="4800" dirty="0"/>
          </a:p>
        </p:txBody>
      </p:sp>
      <p:grpSp>
        <p:nvGrpSpPr>
          <p:cNvPr id="465" name="Google Shape;465;p37"/>
          <p:cNvGrpSpPr/>
          <p:nvPr/>
        </p:nvGrpSpPr>
        <p:grpSpPr>
          <a:xfrm>
            <a:off x="617379" y="587793"/>
            <a:ext cx="528665" cy="545158"/>
            <a:chOff x="6130650" y="4381475"/>
            <a:chExt cx="252950" cy="252950"/>
          </a:xfrm>
        </p:grpSpPr>
        <p:sp>
          <p:nvSpPr>
            <p:cNvPr id="466" name="Google Shape;466;p37"/>
            <p:cNvSpPr/>
            <p:nvPr/>
          </p:nvSpPr>
          <p:spPr>
            <a:xfrm>
              <a:off x="6130650" y="4381475"/>
              <a:ext cx="252950" cy="252950"/>
            </a:xfrm>
            <a:custGeom>
              <a:avLst/>
              <a:gdLst/>
              <a:ahLst/>
              <a:cxnLst/>
              <a:rect l="l" t="t" r="r" b="b"/>
              <a:pathLst>
                <a:path w="10118" h="10118" extrusionOk="0">
                  <a:moveTo>
                    <a:pt x="5710" y="678"/>
                  </a:moveTo>
                  <a:lnTo>
                    <a:pt x="5835" y="910"/>
                  </a:lnTo>
                  <a:cubicBezTo>
                    <a:pt x="5871" y="928"/>
                    <a:pt x="5906" y="946"/>
                    <a:pt x="5924" y="946"/>
                  </a:cubicBezTo>
                  <a:lnTo>
                    <a:pt x="6263" y="946"/>
                  </a:lnTo>
                  <a:cubicBezTo>
                    <a:pt x="6352" y="946"/>
                    <a:pt x="6406" y="892"/>
                    <a:pt x="6406" y="803"/>
                  </a:cubicBezTo>
                  <a:lnTo>
                    <a:pt x="6406" y="732"/>
                  </a:lnTo>
                  <a:cubicBezTo>
                    <a:pt x="8262" y="1321"/>
                    <a:pt x="9600" y="3034"/>
                    <a:pt x="9600" y="5068"/>
                  </a:cubicBezTo>
                  <a:cubicBezTo>
                    <a:pt x="9600" y="6959"/>
                    <a:pt x="8422" y="8583"/>
                    <a:pt x="6781" y="9261"/>
                  </a:cubicBezTo>
                  <a:cubicBezTo>
                    <a:pt x="7066" y="9011"/>
                    <a:pt x="7566" y="8583"/>
                    <a:pt x="7726" y="8386"/>
                  </a:cubicBezTo>
                  <a:cubicBezTo>
                    <a:pt x="7958" y="8137"/>
                    <a:pt x="7994" y="7726"/>
                    <a:pt x="7994" y="7726"/>
                  </a:cubicBezTo>
                  <a:cubicBezTo>
                    <a:pt x="7994" y="7726"/>
                    <a:pt x="8922" y="7476"/>
                    <a:pt x="8922" y="6798"/>
                  </a:cubicBezTo>
                  <a:cubicBezTo>
                    <a:pt x="8922" y="6334"/>
                    <a:pt x="7994" y="6120"/>
                    <a:pt x="7994" y="6120"/>
                  </a:cubicBezTo>
                  <a:cubicBezTo>
                    <a:pt x="7833" y="5621"/>
                    <a:pt x="7048" y="5335"/>
                    <a:pt x="6406" y="5335"/>
                  </a:cubicBezTo>
                  <a:cubicBezTo>
                    <a:pt x="6263" y="5335"/>
                    <a:pt x="5728" y="5603"/>
                    <a:pt x="5728" y="5603"/>
                  </a:cubicBezTo>
                  <a:lnTo>
                    <a:pt x="5460" y="5460"/>
                  </a:lnTo>
                  <a:lnTo>
                    <a:pt x="5460" y="5068"/>
                  </a:lnTo>
                  <a:cubicBezTo>
                    <a:pt x="5460" y="4996"/>
                    <a:pt x="5425" y="4925"/>
                    <a:pt x="5335" y="4925"/>
                  </a:cubicBezTo>
                  <a:lnTo>
                    <a:pt x="5068" y="4925"/>
                  </a:lnTo>
                  <a:lnTo>
                    <a:pt x="5068" y="4532"/>
                  </a:lnTo>
                  <a:cubicBezTo>
                    <a:pt x="5068" y="4461"/>
                    <a:pt x="5014" y="4407"/>
                    <a:pt x="4943" y="4407"/>
                  </a:cubicBezTo>
                  <a:lnTo>
                    <a:pt x="4800" y="4407"/>
                  </a:lnTo>
                  <a:lnTo>
                    <a:pt x="4657" y="4497"/>
                  </a:lnTo>
                  <a:cubicBezTo>
                    <a:pt x="4616" y="4526"/>
                    <a:pt x="4566" y="4540"/>
                    <a:pt x="4516" y="4540"/>
                  </a:cubicBezTo>
                  <a:cubicBezTo>
                    <a:pt x="4415" y="4540"/>
                    <a:pt x="4312" y="4485"/>
                    <a:pt x="4265" y="4390"/>
                  </a:cubicBezTo>
                  <a:cubicBezTo>
                    <a:pt x="4265" y="4390"/>
                    <a:pt x="4140" y="4193"/>
                    <a:pt x="4140" y="4122"/>
                  </a:cubicBezTo>
                  <a:cubicBezTo>
                    <a:pt x="4140" y="3614"/>
                    <a:pt x="4661" y="3586"/>
                    <a:pt x="4777" y="3586"/>
                  </a:cubicBezTo>
                  <a:cubicBezTo>
                    <a:pt x="4792" y="3586"/>
                    <a:pt x="4800" y="3587"/>
                    <a:pt x="4800" y="3587"/>
                  </a:cubicBezTo>
                  <a:lnTo>
                    <a:pt x="5103" y="3587"/>
                  </a:lnTo>
                  <a:cubicBezTo>
                    <a:pt x="5175" y="3587"/>
                    <a:pt x="5210" y="3640"/>
                    <a:pt x="5228" y="3694"/>
                  </a:cubicBezTo>
                  <a:lnTo>
                    <a:pt x="5300" y="4033"/>
                  </a:lnTo>
                  <a:cubicBezTo>
                    <a:pt x="5317" y="4086"/>
                    <a:pt x="5371" y="4140"/>
                    <a:pt x="5442" y="4140"/>
                  </a:cubicBezTo>
                  <a:lnTo>
                    <a:pt x="5496" y="4140"/>
                  </a:lnTo>
                  <a:cubicBezTo>
                    <a:pt x="5567" y="4140"/>
                    <a:pt x="5621" y="4104"/>
                    <a:pt x="5639" y="4033"/>
                  </a:cubicBezTo>
                  <a:lnTo>
                    <a:pt x="5728" y="3533"/>
                  </a:lnTo>
                  <a:cubicBezTo>
                    <a:pt x="5728" y="3497"/>
                    <a:pt x="5746" y="3462"/>
                    <a:pt x="5781" y="3426"/>
                  </a:cubicBezTo>
                  <a:lnTo>
                    <a:pt x="6156" y="2944"/>
                  </a:lnTo>
                  <a:cubicBezTo>
                    <a:pt x="6227" y="2855"/>
                    <a:pt x="6335" y="2802"/>
                    <a:pt x="6459" y="2802"/>
                  </a:cubicBezTo>
                  <a:lnTo>
                    <a:pt x="6798" y="2802"/>
                  </a:lnTo>
                  <a:cubicBezTo>
                    <a:pt x="6888" y="2802"/>
                    <a:pt x="6923" y="2748"/>
                    <a:pt x="6923" y="2677"/>
                  </a:cubicBezTo>
                  <a:lnTo>
                    <a:pt x="6923" y="2534"/>
                  </a:lnTo>
                  <a:lnTo>
                    <a:pt x="6905" y="2498"/>
                  </a:lnTo>
                  <a:cubicBezTo>
                    <a:pt x="6816" y="2427"/>
                    <a:pt x="6870" y="2266"/>
                    <a:pt x="6995" y="2266"/>
                  </a:cubicBezTo>
                  <a:lnTo>
                    <a:pt x="7066" y="2266"/>
                  </a:lnTo>
                  <a:cubicBezTo>
                    <a:pt x="7155" y="2266"/>
                    <a:pt x="7191" y="2320"/>
                    <a:pt x="7191" y="2409"/>
                  </a:cubicBezTo>
                  <a:cubicBezTo>
                    <a:pt x="7191" y="2480"/>
                    <a:pt x="7262" y="2534"/>
                    <a:pt x="7334" y="2534"/>
                  </a:cubicBezTo>
                  <a:lnTo>
                    <a:pt x="7459" y="2534"/>
                  </a:lnTo>
                  <a:lnTo>
                    <a:pt x="7548" y="2195"/>
                  </a:lnTo>
                  <a:cubicBezTo>
                    <a:pt x="7566" y="2070"/>
                    <a:pt x="7530" y="1963"/>
                    <a:pt x="7423" y="1909"/>
                  </a:cubicBezTo>
                  <a:lnTo>
                    <a:pt x="6299" y="1214"/>
                  </a:lnTo>
                  <a:lnTo>
                    <a:pt x="5996" y="1214"/>
                  </a:lnTo>
                  <a:cubicBezTo>
                    <a:pt x="5853" y="1214"/>
                    <a:pt x="5728" y="1339"/>
                    <a:pt x="5728" y="1463"/>
                  </a:cubicBezTo>
                  <a:lnTo>
                    <a:pt x="5728" y="1606"/>
                  </a:lnTo>
                  <a:cubicBezTo>
                    <a:pt x="5728" y="1695"/>
                    <a:pt x="5674" y="1731"/>
                    <a:pt x="5603" y="1731"/>
                  </a:cubicBezTo>
                  <a:lnTo>
                    <a:pt x="5460" y="1731"/>
                  </a:lnTo>
                  <a:lnTo>
                    <a:pt x="5335" y="1606"/>
                  </a:lnTo>
                  <a:lnTo>
                    <a:pt x="4943" y="1606"/>
                  </a:lnTo>
                  <a:cubicBezTo>
                    <a:pt x="4854" y="1606"/>
                    <a:pt x="4800" y="1553"/>
                    <a:pt x="4800" y="1463"/>
                  </a:cubicBezTo>
                  <a:lnTo>
                    <a:pt x="4800" y="1142"/>
                  </a:lnTo>
                  <a:cubicBezTo>
                    <a:pt x="4800" y="1107"/>
                    <a:pt x="4818" y="1071"/>
                    <a:pt x="4854" y="1035"/>
                  </a:cubicBezTo>
                  <a:lnTo>
                    <a:pt x="5710" y="678"/>
                  </a:lnTo>
                  <a:close/>
                  <a:moveTo>
                    <a:pt x="1731" y="1999"/>
                  </a:moveTo>
                  <a:cubicBezTo>
                    <a:pt x="1856" y="2070"/>
                    <a:pt x="1981" y="2177"/>
                    <a:pt x="1999" y="2266"/>
                  </a:cubicBezTo>
                  <a:lnTo>
                    <a:pt x="1999" y="3105"/>
                  </a:lnTo>
                  <a:cubicBezTo>
                    <a:pt x="1999" y="3176"/>
                    <a:pt x="2017" y="3230"/>
                    <a:pt x="2070" y="3266"/>
                  </a:cubicBezTo>
                  <a:lnTo>
                    <a:pt x="2944" y="4407"/>
                  </a:lnTo>
                  <a:lnTo>
                    <a:pt x="2998" y="4336"/>
                  </a:lnTo>
                  <a:cubicBezTo>
                    <a:pt x="3051" y="4300"/>
                    <a:pt x="3069" y="4229"/>
                    <a:pt x="3034" y="4176"/>
                  </a:cubicBezTo>
                  <a:lnTo>
                    <a:pt x="2873" y="3908"/>
                  </a:lnTo>
                  <a:cubicBezTo>
                    <a:pt x="2812" y="3817"/>
                    <a:pt x="2881" y="3700"/>
                    <a:pt x="2979" y="3700"/>
                  </a:cubicBezTo>
                  <a:cubicBezTo>
                    <a:pt x="2997" y="3700"/>
                    <a:pt x="3015" y="3704"/>
                    <a:pt x="3034" y="3712"/>
                  </a:cubicBezTo>
                  <a:cubicBezTo>
                    <a:pt x="3069" y="3729"/>
                    <a:pt x="3105" y="3747"/>
                    <a:pt x="3105" y="3783"/>
                  </a:cubicBezTo>
                  <a:lnTo>
                    <a:pt x="3551" y="4639"/>
                  </a:lnTo>
                  <a:cubicBezTo>
                    <a:pt x="3605" y="4729"/>
                    <a:pt x="3694" y="4818"/>
                    <a:pt x="3783" y="4836"/>
                  </a:cubicBezTo>
                  <a:lnTo>
                    <a:pt x="4372" y="5032"/>
                  </a:lnTo>
                  <a:cubicBezTo>
                    <a:pt x="4408" y="5050"/>
                    <a:pt x="4443" y="5085"/>
                    <a:pt x="4443" y="5103"/>
                  </a:cubicBezTo>
                  <a:lnTo>
                    <a:pt x="4479" y="5175"/>
                  </a:lnTo>
                  <a:cubicBezTo>
                    <a:pt x="4532" y="5264"/>
                    <a:pt x="4622" y="5317"/>
                    <a:pt x="4729" y="5317"/>
                  </a:cubicBezTo>
                  <a:lnTo>
                    <a:pt x="4889" y="5317"/>
                  </a:lnTo>
                  <a:cubicBezTo>
                    <a:pt x="4925" y="5317"/>
                    <a:pt x="4961" y="5353"/>
                    <a:pt x="4996" y="5371"/>
                  </a:cubicBezTo>
                  <a:lnTo>
                    <a:pt x="5175" y="5621"/>
                  </a:lnTo>
                  <a:cubicBezTo>
                    <a:pt x="5193" y="5674"/>
                    <a:pt x="5264" y="5728"/>
                    <a:pt x="5317" y="5728"/>
                  </a:cubicBezTo>
                  <a:lnTo>
                    <a:pt x="5603" y="5799"/>
                  </a:lnTo>
                  <a:cubicBezTo>
                    <a:pt x="5674" y="5817"/>
                    <a:pt x="5728" y="5906"/>
                    <a:pt x="5692" y="5978"/>
                  </a:cubicBezTo>
                  <a:cubicBezTo>
                    <a:pt x="5692" y="5978"/>
                    <a:pt x="5478" y="6192"/>
                    <a:pt x="5478" y="6495"/>
                  </a:cubicBezTo>
                  <a:cubicBezTo>
                    <a:pt x="5478" y="7369"/>
                    <a:pt x="6281" y="7619"/>
                    <a:pt x="6281" y="7833"/>
                  </a:cubicBezTo>
                  <a:cubicBezTo>
                    <a:pt x="6281" y="8369"/>
                    <a:pt x="6192" y="9118"/>
                    <a:pt x="6174" y="9421"/>
                  </a:cubicBezTo>
                  <a:cubicBezTo>
                    <a:pt x="5817" y="9493"/>
                    <a:pt x="5460" y="9546"/>
                    <a:pt x="5086" y="9546"/>
                  </a:cubicBezTo>
                  <a:cubicBezTo>
                    <a:pt x="5064" y="9546"/>
                    <a:pt x="5042" y="9547"/>
                    <a:pt x="5020" y="9547"/>
                  </a:cubicBezTo>
                  <a:cubicBezTo>
                    <a:pt x="2552" y="9547"/>
                    <a:pt x="536" y="7544"/>
                    <a:pt x="536" y="5068"/>
                  </a:cubicBezTo>
                  <a:cubicBezTo>
                    <a:pt x="536" y="3890"/>
                    <a:pt x="1000" y="2819"/>
                    <a:pt x="1731" y="1999"/>
                  </a:cubicBezTo>
                  <a:close/>
                  <a:moveTo>
                    <a:pt x="5068" y="0"/>
                  </a:moveTo>
                  <a:cubicBezTo>
                    <a:pt x="2266" y="0"/>
                    <a:pt x="0" y="2266"/>
                    <a:pt x="0" y="5068"/>
                  </a:cubicBezTo>
                  <a:cubicBezTo>
                    <a:pt x="0" y="7851"/>
                    <a:pt x="2266" y="10117"/>
                    <a:pt x="5068" y="10117"/>
                  </a:cubicBezTo>
                  <a:cubicBezTo>
                    <a:pt x="7869" y="10117"/>
                    <a:pt x="10117" y="7851"/>
                    <a:pt x="10117" y="5068"/>
                  </a:cubicBezTo>
                  <a:cubicBezTo>
                    <a:pt x="10117" y="2266"/>
                    <a:pt x="7869" y="0"/>
                    <a:pt x="50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37"/>
            <p:cNvSpPr/>
            <p:nvPr/>
          </p:nvSpPr>
          <p:spPr>
            <a:xfrm>
              <a:off x="6266250" y="4488650"/>
              <a:ext cx="34375" cy="11325"/>
            </a:xfrm>
            <a:custGeom>
              <a:avLst/>
              <a:gdLst/>
              <a:ahLst/>
              <a:cxnLst/>
              <a:rect l="l" t="t" r="r" b="b"/>
              <a:pathLst>
                <a:path w="1375" h="453" extrusionOk="0">
                  <a:moveTo>
                    <a:pt x="572" y="0"/>
                  </a:moveTo>
                  <a:cubicBezTo>
                    <a:pt x="549" y="0"/>
                    <a:pt x="527" y="4"/>
                    <a:pt x="500" y="13"/>
                  </a:cubicBezTo>
                  <a:lnTo>
                    <a:pt x="36" y="120"/>
                  </a:lnTo>
                  <a:cubicBezTo>
                    <a:pt x="1" y="138"/>
                    <a:pt x="1" y="192"/>
                    <a:pt x="36" y="245"/>
                  </a:cubicBezTo>
                  <a:lnTo>
                    <a:pt x="661" y="245"/>
                  </a:lnTo>
                  <a:cubicBezTo>
                    <a:pt x="696" y="245"/>
                    <a:pt x="732" y="245"/>
                    <a:pt x="750" y="263"/>
                  </a:cubicBezTo>
                  <a:lnTo>
                    <a:pt x="1214" y="442"/>
                  </a:lnTo>
                  <a:cubicBezTo>
                    <a:pt x="1233" y="449"/>
                    <a:pt x="1252" y="453"/>
                    <a:pt x="1269" y="453"/>
                  </a:cubicBezTo>
                  <a:cubicBezTo>
                    <a:pt x="1331" y="453"/>
                    <a:pt x="1374" y="408"/>
                    <a:pt x="1374" y="352"/>
                  </a:cubicBezTo>
                  <a:cubicBezTo>
                    <a:pt x="1374" y="281"/>
                    <a:pt x="1339" y="228"/>
                    <a:pt x="1285" y="228"/>
                  </a:cubicBezTo>
                  <a:lnTo>
                    <a:pt x="643" y="13"/>
                  </a:lnTo>
                  <a:cubicBezTo>
                    <a:pt x="616" y="4"/>
                    <a:pt x="594" y="0"/>
                    <a:pt x="57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23675604"/>
              </p:ext>
            </p:extLst>
          </p:nvPr>
        </p:nvGraphicFramePr>
        <p:xfrm>
          <a:off x="2498800" y="130767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/>
          <p:cNvSpPr/>
          <p:nvPr/>
        </p:nvSpPr>
        <p:spPr>
          <a:xfrm>
            <a:off x="0" y="5627077"/>
            <a:ext cx="295422" cy="365760"/>
          </a:xfrm>
          <a:prstGeom prst="rect">
            <a:avLst/>
          </a:prstGeom>
          <a:solidFill>
            <a:srgbClr val="F3EC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0" y="5992837"/>
            <a:ext cx="295422" cy="73350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6262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0"/>
          <p:cNvSpPr txBox="1">
            <a:spLocks noGrp="1"/>
          </p:cNvSpPr>
          <p:nvPr>
            <p:ph type="title"/>
          </p:nvPr>
        </p:nvSpPr>
        <p:spPr>
          <a:xfrm>
            <a:off x="1276985" y="439055"/>
            <a:ext cx="9327000" cy="8565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References</a:t>
            </a:r>
            <a:endParaRPr dirty="0">
              <a:latin typeface="+mj-lt"/>
            </a:endParaRPr>
          </a:p>
        </p:txBody>
      </p:sp>
      <p:grpSp>
        <p:nvGrpSpPr>
          <p:cNvPr id="304" name="Google Shape;304;p30"/>
          <p:cNvGrpSpPr/>
          <p:nvPr/>
        </p:nvGrpSpPr>
        <p:grpSpPr>
          <a:xfrm>
            <a:off x="613462" y="516783"/>
            <a:ext cx="648833" cy="648820"/>
            <a:chOff x="8213288" y="4257484"/>
            <a:chExt cx="1305236" cy="1305210"/>
          </a:xfrm>
        </p:grpSpPr>
        <p:sp>
          <p:nvSpPr>
            <p:cNvPr id="305" name="Google Shape;305;p30"/>
            <p:cNvSpPr/>
            <p:nvPr/>
          </p:nvSpPr>
          <p:spPr>
            <a:xfrm>
              <a:off x="8213288" y="4257484"/>
              <a:ext cx="1305236" cy="1305210"/>
            </a:xfrm>
            <a:custGeom>
              <a:avLst/>
              <a:gdLst/>
              <a:ahLst/>
              <a:cxnLst/>
              <a:rect l="l" t="t" r="r" b="b"/>
              <a:pathLst>
                <a:path w="1305236" h="1305210" extrusionOk="0">
                  <a:moveTo>
                    <a:pt x="1238369" y="828199"/>
                  </a:moveTo>
                  <a:lnTo>
                    <a:pt x="1236559" y="827532"/>
                  </a:lnTo>
                  <a:cubicBezTo>
                    <a:pt x="1206937" y="815816"/>
                    <a:pt x="1177504" y="801719"/>
                    <a:pt x="1149025" y="788099"/>
                  </a:cubicBezTo>
                  <a:cubicBezTo>
                    <a:pt x="1140453" y="784003"/>
                    <a:pt x="1131880" y="780002"/>
                    <a:pt x="1123307" y="775907"/>
                  </a:cubicBezTo>
                  <a:lnTo>
                    <a:pt x="842320" y="643604"/>
                  </a:lnTo>
                  <a:cubicBezTo>
                    <a:pt x="805268" y="626174"/>
                    <a:pt x="768215" y="608648"/>
                    <a:pt x="731068" y="591217"/>
                  </a:cubicBezTo>
                  <a:lnTo>
                    <a:pt x="726115" y="588931"/>
                  </a:lnTo>
                  <a:cubicBezTo>
                    <a:pt x="716019" y="566738"/>
                    <a:pt x="704874" y="545021"/>
                    <a:pt x="692111" y="524256"/>
                  </a:cubicBezTo>
                  <a:lnTo>
                    <a:pt x="691063" y="522637"/>
                  </a:lnTo>
                  <a:cubicBezTo>
                    <a:pt x="688300" y="518160"/>
                    <a:pt x="684300" y="511588"/>
                    <a:pt x="680014" y="503682"/>
                  </a:cubicBezTo>
                  <a:cubicBezTo>
                    <a:pt x="679728" y="502444"/>
                    <a:pt x="679252" y="501206"/>
                    <a:pt x="678680" y="499967"/>
                  </a:cubicBezTo>
                  <a:cubicBezTo>
                    <a:pt x="660392" y="464725"/>
                    <a:pt x="655154" y="432911"/>
                    <a:pt x="663060" y="405765"/>
                  </a:cubicBezTo>
                  <a:cubicBezTo>
                    <a:pt x="667631" y="390334"/>
                    <a:pt x="678299" y="377285"/>
                    <a:pt x="689634" y="363474"/>
                  </a:cubicBezTo>
                  <a:cubicBezTo>
                    <a:pt x="698302" y="352806"/>
                    <a:pt x="707255" y="341948"/>
                    <a:pt x="714304" y="328993"/>
                  </a:cubicBezTo>
                  <a:cubicBezTo>
                    <a:pt x="730020" y="300038"/>
                    <a:pt x="741545" y="269176"/>
                    <a:pt x="748689" y="237363"/>
                  </a:cubicBezTo>
                  <a:cubicBezTo>
                    <a:pt x="758595" y="192119"/>
                    <a:pt x="766120" y="107632"/>
                    <a:pt x="706970" y="48292"/>
                  </a:cubicBezTo>
                  <a:cubicBezTo>
                    <a:pt x="642676" y="-16097"/>
                    <a:pt x="538186" y="-16097"/>
                    <a:pt x="473988" y="48292"/>
                  </a:cubicBezTo>
                  <a:cubicBezTo>
                    <a:pt x="441698" y="80677"/>
                    <a:pt x="423982" y="128397"/>
                    <a:pt x="426554" y="176022"/>
                  </a:cubicBezTo>
                  <a:cubicBezTo>
                    <a:pt x="429602" y="229933"/>
                    <a:pt x="511516" y="426244"/>
                    <a:pt x="523042" y="452342"/>
                  </a:cubicBezTo>
                  <a:cubicBezTo>
                    <a:pt x="532091" y="472916"/>
                    <a:pt x="539711" y="488347"/>
                    <a:pt x="546473" y="501967"/>
                  </a:cubicBezTo>
                  <a:cubicBezTo>
                    <a:pt x="552760" y="514731"/>
                    <a:pt x="557903" y="525304"/>
                    <a:pt x="562570" y="536353"/>
                  </a:cubicBezTo>
                  <a:cubicBezTo>
                    <a:pt x="562761" y="537877"/>
                    <a:pt x="563047" y="539496"/>
                    <a:pt x="563619" y="540925"/>
                  </a:cubicBezTo>
                  <a:cubicBezTo>
                    <a:pt x="566476" y="547783"/>
                    <a:pt x="569143" y="555117"/>
                    <a:pt x="571810" y="563880"/>
                  </a:cubicBezTo>
                  <a:cubicBezTo>
                    <a:pt x="572953" y="567404"/>
                    <a:pt x="573905" y="571024"/>
                    <a:pt x="574953" y="574643"/>
                  </a:cubicBezTo>
                  <a:cubicBezTo>
                    <a:pt x="571619" y="573786"/>
                    <a:pt x="568286" y="572833"/>
                    <a:pt x="564952" y="571786"/>
                  </a:cubicBezTo>
                  <a:cubicBezTo>
                    <a:pt x="555998" y="569024"/>
                    <a:pt x="548760" y="566452"/>
                    <a:pt x="541997" y="563594"/>
                  </a:cubicBezTo>
                  <a:cubicBezTo>
                    <a:pt x="541616" y="563404"/>
                    <a:pt x="541234" y="563404"/>
                    <a:pt x="540758" y="563213"/>
                  </a:cubicBezTo>
                  <a:cubicBezTo>
                    <a:pt x="527804" y="558070"/>
                    <a:pt x="516279" y="552450"/>
                    <a:pt x="501801" y="545211"/>
                  </a:cubicBezTo>
                  <a:cubicBezTo>
                    <a:pt x="488180" y="538543"/>
                    <a:pt x="472750" y="530924"/>
                    <a:pt x="452176" y="521780"/>
                  </a:cubicBezTo>
                  <a:cubicBezTo>
                    <a:pt x="426173" y="510254"/>
                    <a:pt x="229862" y="428339"/>
                    <a:pt x="175951" y="425291"/>
                  </a:cubicBezTo>
                  <a:cubicBezTo>
                    <a:pt x="128421" y="422719"/>
                    <a:pt x="80606" y="440436"/>
                    <a:pt x="48220" y="472726"/>
                  </a:cubicBezTo>
                  <a:cubicBezTo>
                    <a:pt x="-16073" y="537019"/>
                    <a:pt x="-16073" y="641604"/>
                    <a:pt x="48220" y="705802"/>
                  </a:cubicBezTo>
                  <a:cubicBezTo>
                    <a:pt x="86320" y="743807"/>
                    <a:pt x="134898" y="754285"/>
                    <a:pt x="176808" y="754285"/>
                  </a:cubicBezTo>
                  <a:cubicBezTo>
                    <a:pt x="200049" y="754285"/>
                    <a:pt x="221290" y="751141"/>
                    <a:pt x="237673" y="747427"/>
                  </a:cubicBezTo>
                  <a:cubicBezTo>
                    <a:pt x="269391" y="740283"/>
                    <a:pt x="300252" y="728758"/>
                    <a:pt x="329303" y="713041"/>
                  </a:cubicBezTo>
                  <a:cubicBezTo>
                    <a:pt x="342162" y="705898"/>
                    <a:pt x="353116" y="696944"/>
                    <a:pt x="363594" y="688372"/>
                  </a:cubicBezTo>
                  <a:cubicBezTo>
                    <a:pt x="377404" y="677037"/>
                    <a:pt x="390454" y="666369"/>
                    <a:pt x="405885" y="661797"/>
                  </a:cubicBezTo>
                  <a:cubicBezTo>
                    <a:pt x="433031" y="653891"/>
                    <a:pt x="464844" y="659130"/>
                    <a:pt x="499992" y="677418"/>
                  </a:cubicBezTo>
                  <a:cubicBezTo>
                    <a:pt x="500277" y="677608"/>
                    <a:pt x="500658" y="677894"/>
                    <a:pt x="500944" y="677990"/>
                  </a:cubicBezTo>
                  <a:cubicBezTo>
                    <a:pt x="510754" y="683133"/>
                    <a:pt x="518565" y="687991"/>
                    <a:pt x="523804" y="691229"/>
                  </a:cubicBezTo>
                  <a:lnTo>
                    <a:pt x="525328" y="692182"/>
                  </a:lnTo>
                  <a:cubicBezTo>
                    <a:pt x="545711" y="704755"/>
                    <a:pt x="567047" y="715804"/>
                    <a:pt x="588955" y="725805"/>
                  </a:cubicBezTo>
                  <a:cubicBezTo>
                    <a:pt x="607148" y="764476"/>
                    <a:pt x="625436" y="803243"/>
                    <a:pt x="643628" y="841724"/>
                  </a:cubicBezTo>
                  <a:lnTo>
                    <a:pt x="775931" y="1123093"/>
                  </a:lnTo>
                  <a:cubicBezTo>
                    <a:pt x="779931" y="1131665"/>
                    <a:pt x="784027" y="1140238"/>
                    <a:pt x="788123" y="1148715"/>
                  </a:cubicBezTo>
                  <a:cubicBezTo>
                    <a:pt x="801744" y="1177290"/>
                    <a:pt x="815840" y="1206817"/>
                    <a:pt x="827461" y="1236535"/>
                  </a:cubicBezTo>
                  <a:lnTo>
                    <a:pt x="828223" y="1238345"/>
                  </a:lnTo>
                  <a:cubicBezTo>
                    <a:pt x="836509" y="1259205"/>
                    <a:pt x="854607" y="1305211"/>
                    <a:pt x="890231" y="1305211"/>
                  </a:cubicBezTo>
                  <a:cubicBezTo>
                    <a:pt x="894612" y="1305211"/>
                    <a:pt x="899184" y="1304544"/>
                    <a:pt x="903947" y="1303020"/>
                  </a:cubicBezTo>
                  <a:cubicBezTo>
                    <a:pt x="932141" y="1294352"/>
                    <a:pt x="942618" y="1261586"/>
                    <a:pt x="932045" y="1215295"/>
                  </a:cubicBezTo>
                  <a:cubicBezTo>
                    <a:pt x="917091" y="1149191"/>
                    <a:pt x="895755" y="1083374"/>
                    <a:pt x="875086" y="1019556"/>
                  </a:cubicBezTo>
                  <a:cubicBezTo>
                    <a:pt x="867752" y="996791"/>
                    <a:pt x="860322" y="974122"/>
                    <a:pt x="853369" y="951548"/>
                  </a:cubicBezTo>
                  <a:cubicBezTo>
                    <a:pt x="847368" y="932402"/>
                    <a:pt x="841367" y="913066"/>
                    <a:pt x="835176" y="894016"/>
                  </a:cubicBezTo>
                  <a:cubicBezTo>
                    <a:pt x="825365" y="863251"/>
                    <a:pt x="815936" y="834199"/>
                    <a:pt x="806506" y="806387"/>
                  </a:cubicBezTo>
                  <a:cubicBezTo>
                    <a:pt x="834319" y="815721"/>
                    <a:pt x="863465" y="825246"/>
                    <a:pt x="894517" y="835152"/>
                  </a:cubicBezTo>
                  <a:cubicBezTo>
                    <a:pt x="913472" y="841153"/>
                    <a:pt x="932712" y="847249"/>
                    <a:pt x="951857" y="853249"/>
                  </a:cubicBezTo>
                  <a:cubicBezTo>
                    <a:pt x="974432" y="860298"/>
                    <a:pt x="997006" y="867632"/>
                    <a:pt x="1019770" y="874966"/>
                  </a:cubicBezTo>
                  <a:cubicBezTo>
                    <a:pt x="1083493" y="895731"/>
                    <a:pt x="1149311" y="916972"/>
                    <a:pt x="1215224" y="931926"/>
                  </a:cubicBezTo>
                  <a:cubicBezTo>
                    <a:pt x="1227130" y="934783"/>
                    <a:pt x="1238084" y="936022"/>
                    <a:pt x="1247990" y="936022"/>
                  </a:cubicBezTo>
                  <a:cubicBezTo>
                    <a:pt x="1262372" y="936022"/>
                    <a:pt x="1274469" y="933259"/>
                    <a:pt x="1283804" y="927830"/>
                  </a:cubicBezTo>
                  <a:cubicBezTo>
                    <a:pt x="1293138" y="922496"/>
                    <a:pt x="1299806" y="914495"/>
                    <a:pt x="1303044" y="904018"/>
                  </a:cubicBezTo>
                  <a:cubicBezTo>
                    <a:pt x="1316855" y="859060"/>
                    <a:pt x="1261801" y="837438"/>
                    <a:pt x="1238369" y="828199"/>
                  </a:cubicBezTo>
                  <a:close/>
                  <a:moveTo>
                    <a:pt x="461225" y="174212"/>
                  </a:moveTo>
                  <a:cubicBezTo>
                    <a:pt x="459129" y="136398"/>
                    <a:pt x="473131" y="98584"/>
                    <a:pt x="498372" y="73152"/>
                  </a:cubicBezTo>
                  <a:cubicBezTo>
                    <a:pt x="523613" y="47815"/>
                    <a:pt x="556951" y="35052"/>
                    <a:pt x="590193" y="35052"/>
                  </a:cubicBezTo>
                  <a:cubicBezTo>
                    <a:pt x="623531" y="35052"/>
                    <a:pt x="656677" y="47625"/>
                    <a:pt x="681728" y="73152"/>
                  </a:cubicBezTo>
                  <a:cubicBezTo>
                    <a:pt x="729163" y="120682"/>
                    <a:pt x="722400" y="191929"/>
                    <a:pt x="714113" y="230029"/>
                  </a:cubicBezTo>
                  <a:cubicBezTo>
                    <a:pt x="707732" y="258604"/>
                    <a:pt x="697349" y="286322"/>
                    <a:pt x="683253" y="312515"/>
                  </a:cubicBezTo>
                  <a:cubicBezTo>
                    <a:pt x="677823" y="322421"/>
                    <a:pt x="670298" y="331660"/>
                    <a:pt x="662297" y="341376"/>
                  </a:cubicBezTo>
                  <a:cubicBezTo>
                    <a:pt x="649248" y="357283"/>
                    <a:pt x="635723" y="373761"/>
                    <a:pt x="629245" y="396145"/>
                  </a:cubicBezTo>
                  <a:cubicBezTo>
                    <a:pt x="620292" y="427006"/>
                    <a:pt x="623435" y="460819"/>
                    <a:pt x="638485" y="497205"/>
                  </a:cubicBezTo>
                  <a:lnTo>
                    <a:pt x="590193" y="512731"/>
                  </a:lnTo>
                  <a:cubicBezTo>
                    <a:pt x="586288" y="504254"/>
                    <a:pt x="582192" y="495872"/>
                    <a:pt x="577620" y="486537"/>
                  </a:cubicBezTo>
                  <a:cubicBezTo>
                    <a:pt x="571143" y="473202"/>
                    <a:pt x="563619" y="458152"/>
                    <a:pt x="554760" y="438340"/>
                  </a:cubicBezTo>
                  <a:cubicBezTo>
                    <a:pt x="528567" y="379285"/>
                    <a:pt x="463511" y="213741"/>
                    <a:pt x="461225" y="174212"/>
                  </a:cubicBezTo>
                  <a:close/>
                  <a:moveTo>
                    <a:pt x="395883" y="628459"/>
                  </a:moveTo>
                  <a:cubicBezTo>
                    <a:pt x="373499" y="635032"/>
                    <a:pt x="357021" y="648652"/>
                    <a:pt x="341114" y="661702"/>
                  </a:cubicBezTo>
                  <a:cubicBezTo>
                    <a:pt x="331304" y="669703"/>
                    <a:pt x="322159" y="677227"/>
                    <a:pt x="312254" y="682657"/>
                  </a:cubicBezTo>
                  <a:cubicBezTo>
                    <a:pt x="286060" y="696754"/>
                    <a:pt x="258342" y="707136"/>
                    <a:pt x="229862" y="713518"/>
                  </a:cubicBezTo>
                  <a:cubicBezTo>
                    <a:pt x="191667" y="721900"/>
                    <a:pt x="120420" y="728663"/>
                    <a:pt x="72986" y="681228"/>
                  </a:cubicBezTo>
                  <a:cubicBezTo>
                    <a:pt x="22313" y="630650"/>
                    <a:pt x="22313" y="548259"/>
                    <a:pt x="72986" y="497681"/>
                  </a:cubicBezTo>
                  <a:cubicBezTo>
                    <a:pt x="96798" y="474059"/>
                    <a:pt x="131374" y="460248"/>
                    <a:pt x="166617" y="460248"/>
                  </a:cubicBezTo>
                  <a:cubicBezTo>
                    <a:pt x="169093" y="460248"/>
                    <a:pt x="171474" y="460343"/>
                    <a:pt x="173950" y="460439"/>
                  </a:cubicBezTo>
                  <a:cubicBezTo>
                    <a:pt x="213575" y="462629"/>
                    <a:pt x="378929" y="527780"/>
                    <a:pt x="437888" y="553879"/>
                  </a:cubicBezTo>
                  <a:cubicBezTo>
                    <a:pt x="457701" y="562737"/>
                    <a:pt x="472845" y="570166"/>
                    <a:pt x="486085" y="576739"/>
                  </a:cubicBezTo>
                  <a:cubicBezTo>
                    <a:pt x="495515" y="581406"/>
                    <a:pt x="504182" y="585597"/>
                    <a:pt x="512850" y="589598"/>
                  </a:cubicBezTo>
                  <a:lnTo>
                    <a:pt x="497324" y="637794"/>
                  </a:lnTo>
                  <a:cubicBezTo>
                    <a:pt x="460939" y="622649"/>
                    <a:pt x="426839" y="619506"/>
                    <a:pt x="395883" y="628459"/>
                  </a:cubicBezTo>
                  <a:close/>
                  <a:moveTo>
                    <a:pt x="541997" y="661416"/>
                  </a:moveTo>
                  <a:cubicBezTo>
                    <a:pt x="538949" y="659511"/>
                    <a:pt x="534758" y="656939"/>
                    <a:pt x="529804" y="653987"/>
                  </a:cubicBezTo>
                  <a:lnTo>
                    <a:pt x="546188" y="602742"/>
                  </a:lnTo>
                  <a:cubicBezTo>
                    <a:pt x="548854" y="603694"/>
                    <a:pt x="551617" y="604552"/>
                    <a:pt x="554474" y="605504"/>
                  </a:cubicBezTo>
                  <a:cubicBezTo>
                    <a:pt x="563713" y="608362"/>
                    <a:pt x="573144" y="610743"/>
                    <a:pt x="582763" y="612839"/>
                  </a:cubicBezTo>
                  <a:cubicBezTo>
                    <a:pt x="586193" y="636175"/>
                    <a:pt x="587145" y="660368"/>
                    <a:pt x="585811" y="685419"/>
                  </a:cubicBezTo>
                  <a:cubicBezTo>
                    <a:pt x="571238" y="678275"/>
                    <a:pt x="557142" y="670560"/>
                    <a:pt x="543520" y="662273"/>
                  </a:cubicBezTo>
                  <a:lnTo>
                    <a:pt x="541997" y="661416"/>
                  </a:lnTo>
                  <a:close/>
                  <a:moveTo>
                    <a:pt x="802124" y="904970"/>
                  </a:moveTo>
                  <a:cubicBezTo>
                    <a:pt x="808220" y="923925"/>
                    <a:pt x="814126" y="943070"/>
                    <a:pt x="820127" y="962120"/>
                  </a:cubicBezTo>
                  <a:cubicBezTo>
                    <a:pt x="827175" y="984885"/>
                    <a:pt x="834604" y="1007650"/>
                    <a:pt x="842034" y="1030510"/>
                  </a:cubicBezTo>
                  <a:cubicBezTo>
                    <a:pt x="862418" y="1093660"/>
                    <a:pt x="883468" y="1158812"/>
                    <a:pt x="898136" y="1223200"/>
                  </a:cubicBezTo>
                  <a:cubicBezTo>
                    <a:pt x="898136" y="1223391"/>
                    <a:pt x="898136" y="1223391"/>
                    <a:pt x="898136" y="1223391"/>
                  </a:cubicBezTo>
                  <a:cubicBezTo>
                    <a:pt x="902804" y="1243584"/>
                    <a:pt x="902518" y="1267111"/>
                    <a:pt x="894041" y="1269683"/>
                  </a:cubicBezTo>
                  <a:cubicBezTo>
                    <a:pt x="880134" y="1273969"/>
                    <a:pt x="866227" y="1238822"/>
                    <a:pt x="861084" y="1225582"/>
                  </a:cubicBezTo>
                  <a:lnTo>
                    <a:pt x="860322" y="1223963"/>
                  </a:lnTo>
                  <a:cubicBezTo>
                    <a:pt x="848226" y="1193006"/>
                    <a:pt x="833843" y="1162907"/>
                    <a:pt x="819936" y="1133761"/>
                  </a:cubicBezTo>
                  <a:cubicBezTo>
                    <a:pt x="815840" y="1125283"/>
                    <a:pt x="811745" y="1116901"/>
                    <a:pt x="807744" y="1108329"/>
                  </a:cubicBezTo>
                  <a:lnTo>
                    <a:pt x="675442" y="826960"/>
                  </a:lnTo>
                  <a:cubicBezTo>
                    <a:pt x="662774" y="800195"/>
                    <a:pt x="650105" y="773240"/>
                    <a:pt x="637437" y="746379"/>
                  </a:cubicBezTo>
                  <a:cubicBezTo>
                    <a:pt x="631436" y="733520"/>
                    <a:pt x="625340" y="720662"/>
                    <a:pt x="619244" y="707803"/>
                  </a:cubicBezTo>
                  <a:cubicBezTo>
                    <a:pt x="619435" y="705612"/>
                    <a:pt x="619626" y="703421"/>
                    <a:pt x="619816" y="701231"/>
                  </a:cubicBezTo>
                  <a:cubicBezTo>
                    <a:pt x="622292" y="672846"/>
                    <a:pt x="621911" y="645319"/>
                    <a:pt x="618863" y="618744"/>
                  </a:cubicBezTo>
                  <a:cubicBezTo>
                    <a:pt x="617530" y="606552"/>
                    <a:pt x="615529" y="594455"/>
                    <a:pt x="613053" y="582740"/>
                  </a:cubicBezTo>
                  <a:cubicBezTo>
                    <a:pt x="610958" y="572929"/>
                    <a:pt x="608576" y="563404"/>
                    <a:pt x="605719" y="553974"/>
                  </a:cubicBezTo>
                  <a:cubicBezTo>
                    <a:pt x="604767" y="551116"/>
                    <a:pt x="604004" y="548449"/>
                    <a:pt x="603052" y="545782"/>
                  </a:cubicBezTo>
                  <a:lnTo>
                    <a:pt x="654391" y="529304"/>
                  </a:lnTo>
                  <a:cubicBezTo>
                    <a:pt x="657154" y="534067"/>
                    <a:pt x="659630" y="538163"/>
                    <a:pt x="661631" y="541306"/>
                  </a:cubicBezTo>
                  <a:lnTo>
                    <a:pt x="662583" y="542830"/>
                  </a:lnTo>
                  <a:cubicBezTo>
                    <a:pt x="670965" y="556736"/>
                    <a:pt x="678775" y="571119"/>
                    <a:pt x="686015" y="585883"/>
                  </a:cubicBezTo>
                  <a:cubicBezTo>
                    <a:pt x="691539" y="597027"/>
                    <a:pt x="696683" y="608362"/>
                    <a:pt x="701636" y="619887"/>
                  </a:cubicBezTo>
                  <a:cubicBezTo>
                    <a:pt x="718495" y="658749"/>
                    <a:pt x="732592" y="699230"/>
                    <a:pt x="746498" y="738949"/>
                  </a:cubicBezTo>
                  <a:lnTo>
                    <a:pt x="750499" y="750284"/>
                  </a:lnTo>
                  <a:lnTo>
                    <a:pt x="754119" y="760571"/>
                  </a:lnTo>
                  <a:cubicBezTo>
                    <a:pt x="757738" y="770954"/>
                    <a:pt x="761452" y="781526"/>
                    <a:pt x="765072" y="792290"/>
                  </a:cubicBezTo>
                  <a:cubicBezTo>
                    <a:pt x="777074" y="827627"/>
                    <a:pt x="789266" y="864775"/>
                    <a:pt x="802124" y="904970"/>
                  </a:cubicBezTo>
                  <a:close/>
                  <a:moveTo>
                    <a:pt x="1269516" y="894016"/>
                  </a:moveTo>
                  <a:cubicBezTo>
                    <a:pt x="1266849" y="902589"/>
                    <a:pt x="1243322" y="902780"/>
                    <a:pt x="1223034" y="898112"/>
                  </a:cubicBezTo>
                  <a:cubicBezTo>
                    <a:pt x="1158645" y="883539"/>
                    <a:pt x="1093589" y="862489"/>
                    <a:pt x="1030629" y="842010"/>
                  </a:cubicBezTo>
                  <a:cubicBezTo>
                    <a:pt x="1007769" y="834581"/>
                    <a:pt x="985004" y="827151"/>
                    <a:pt x="962240" y="820102"/>
                  </a:cubicBezTo>
                  <a:cubicBezTo>
                    <a:pt x="943285" y="814197"/>
                    <a:pt x="924140" y="808196"/>
                    <a:pt x="905090" y="802005"/>
                  </a:cubicBezTo>
                  <a:cubicBezTo>
                    <a:pt x="864704" y="789146"/>
                    <a:pt x="827556" y="776859"/>
                    <a:pt x="792313" y="764762"/>
                  </a:cubicBezTo>
                  <a:cubicBezTo>
                    <a:pt x="790504" y="759428"/>
                    <a:pt x="788599" y="754094"/>
                    <a:pt x="786789" y="748760"/>
                  </a:cubicBezTo>
                  <a:lnTo>
                    <a:pt x="779169" y="727139"/>
                  </a:lnTo>
                  <a:cubicBezTo>
                    <a:pt x="768787" y="697325"/>
                    <a:pt x="758310" y="667131"/>
                    <a:pt x="746593" y="637413"/>
                  </a:cubicBezTo>
                  <a:cubicBezTo>
                    <a:pt x="773549" y="650081"/>
                    <a:pt x="800410" y="662749"/>
                    <a:pt x="827270" y="675418"/>
                  </a:cubicBezTo>
                  <a:lnTo>
                    <a:pt x="1108258" y="807815"/>
                  </a:lnTo>
                  <a:cubicBezTo>
                    <a:pt x="1116830" y="811911"/>
                    <a:pt x="1125212" y="815912"/>
                    <a:pt x="1133690" y="820007"/>
                  </a:cubicBezTo>
                  <a:cubicBezTo>
                    <a:pt x="1162741" y="833914"/>
                    <a:pt x="1192840" y="848297"/>
                    <a:pt x="1223701" y="860393"/>
                  </a:cubicBezTo>
                  <a:lnTo>
                    <a:pt x="1225415" y="861060"/>
                  </a:lnTo>
                  <a:cubicBezTo>
                    <a:pt x="1237988" y="865918"/>
                    <a:pt x="1269897" y="878586"/>
                    <a:pt x="1269897" y="891731"/>
                  </a:cubicBezTo>
                  <a:cubicBezTo>
                    <a:pt x="1269897" y="892492"/>
                    <a:pt x="1269707" y="893255"/>
                    <a:pt x="1269516" y="8940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6" name="Google Shape;306;p30"/>
            <p:cNvSpPr/>
            <p:nvPr/>
          </p:nvSpPr>
          <p:spPr>
            <a:xfrm>
              <a:off x="8308181" y="4767928"/>
              <a:ext cx="169187" cy="168783"/>
            </a:xfrm>
            <a:custGeom>
              <a:avLst/>
              <a:gdLst/>
              <a:ahLst/>
              <a:cxnLst/>
              <a:rect l="l" t="t" r="r" b="b"/>
              <a:pathLst>
                <a:path w="169187" h="168783" extrusionOk="0">
                  <a:moveTo>
                    <a:pt x="84582" y="0"/>
                  </a:moveTo>
                  <a:cubicBezTo>
                    <a:pt x="62008" y="0"/>
                    <a:pt x="40767" y="8763"/>
                    <a:pt x="24765" y="24670"/>
                  </a:cubicBezTo>
                  <a:cubicBezTo>
                    <a:pt x="8763" y="40672"/>
                    <a:pt x="0" y="61817"/>
                    <a:pt x="0" y="84296"/>
                  </a:cubicBezTo>
                  <a:cubicBezTo>
                    <a:pt x="0" y="106871"/>
                    <a:pt x="8763" y="128111"/>
                    <a:pt x="24765" y="144113"/>
                  </a:cubicBezTo>
                  <a:cubicBezTo>
                    <a:pt x="40767" y="160115"/>
                    <a:pt x="61913" y="168783"/>
                    <a:pt x="84582" y="168783"/>
                  </a:cubicBezTo>
                  <a:cubicBezTo>
                    <a:pt x="107156" y="168783"/>
                    <a:pt x="128397" y="160020"/>
                    <a:pt x="144399" y="144113"/>
                  </a:cubicBezTo>
                  <a:cubicBezTo>
                    <a:pt x="177451" y="111157"/>
                    <a:pt x="177451" y="57531"/>
                    <a:pt x="144399" y="24670"/>
                  </a:cubicBezTo>
                  <a:cubicBezTo>
                    <a:pt x="128301" y="8668"/>
                    <a:pt x="107061" y="0"/>
                    <a:pt x="84582" y="0"/>
                  </a:cubicBezTo>
                  <a:close/>
                  <a:moveTo>
                    <a:pt x="119539" y="119253"/>
                  </a:moveTo>
                  <a:cubicBezTo>
                    <a:pt x="110204" y="128588"/>
                    <a:pt x="97727" y="133731"/>
                    <a:pt x="84487" y="133731"/>
                  </a:cubicBezTo>
                  <a:cubicBezTo>
                    <a:pt x="71247" y="133731"/>
                    <a:pt x="58769" y="128588"/>
                    <a:pt x="49435" y="119253"/>
                  </a:cubicBezTo>
                  <a:cubicBezTo>
                    <a:pt x="40100" y="109918"/>
                    <a:pt x="34957" y="97441"/>
                    <a:pt x="34957" y="84296"/>
                  </a:cubicBezTo>
                  <a:cubicBezTo>
                    <a:pt x="34957" y="71152"/>
                    <a:pt x="40100" y="58674"/>
                    <a:pt x="49435" y="49339"/>
                  </a:cubicBezTo>
                  <a:cubicBezTo>
                    <a:pt x="58769" y="40005"/>
                    <a:pt x="71247" y="34862"/>
                    <a:pt x="84487" y="34862"/>
                  </a:cubicBezTo>
                  <a:cubicBezTo>
                    <a:pt x="97727" y="34862"/>
                    <a:pt x="110204" y="40005"/>
                    <a:pt x="119539" y="49339"/>
                  </a:cubicBezTo>
                  <a:cubicBezTo>
                    <a:pt x="138970" y="68580"/>
                    <a:pt x="138970" y="99917"/>
                    <a:pt x="119539" y="11925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7" name="Google Shape;307;p30"/>
            <p:cNvSpPr/>
            <p:nvPr/>
          </p:nvSpPr>
          <p:spPr>
            <a:xfrm>
              <a:off x="8724613" y="4352353"/>
              <a:ext cx="168592" cy="169259"/>
            </a:xfrm>
            <a:custGeom>
              <a:avLst/>
              <a:gdLst/>
              <a:ahLst/>
              <a:cxnLst/>
              <a:rect l="l" t="t" r="r" b="b"/>
              <a:pathLst>
                <a:path w="168592" h="169259" extrusionOk="0">
                  <a:moveTo>
                    <a:pt x="143923" y="144399"/>
                  </a:moveTo>
                  <a:cubicBezTo>
                    <a:pt x="159925" y="128492"/>
                    <a:pt x="168593" y="107252"/>
                    <a:pt x="168593" y="84582"/>
                  </a:cubicBezTo>
                  <a:cubicBezTo>
                    <a:pt x="168593" y="62008"/>
                    <a:pt x="159830" y="40767"/>
                    <a:pt x="143923" y="24765"/>
                  </a:cubicBezTo>
                  <a:cubicBezTo>
                    <a:pt x="128016" y="8763"/>
                    <a:pt x="106775" y="0"/>
                    <a:pt x="84297" y="0"/>
                  </a:cubicBezTo>
                  <a:cubicBezTo>
                    <a:pt x="61818" y="0"/>
                    <a:pt x="40577" y="8763"/>
                    <a:pt x="24670" y="24765"/>
                  </a:cubicBezTo>
                  <a:cubicBezTo>
                    <a:pt x="8668" y="40767"/>
                    <a:pt x="0" y="62008"/>
                    <a:pt x="0" y="84582"/>
                  </a:cubicBezTo>
                  <a:cubicBezTo>
                    <a:pt x="0" y="107252"/>
                    <a:pt x="8763" y="128492"/>
                    <a:pt x="24670" y="144494"/>
                  </a:cubicBezTo>
                  <a:cubicBezTo>
                    <a:pt x="40672" y="160496"/>
                    <a:pt x="61722" y="169259"/>
                    <a:pt x="84297" y="169259"/>
                  </a:cubicBezTo>
                  <a:cubicBezTo>
                    <a:pt x="106871" y="169259"/>
                    <a:pt x="128111" y="160496"/>
                    <a:pt x="143923" y="144399"/>
                  </a:cubicBezTo>
                  <a:close/>
                  <a:moveTo>
                    <a:pt x="34862" y="84582"/>
                  </a:moveTo>
                  <a:cubicBezTo>
                    <a:pt x="34862" y="71342"/>
                    <a:pt x="40005" y="58864"/>
                    <a:pt x="49340" y="49530"/>
                  </a:cubicBezTo>
                  <a:cubicBezTo>
                    <a:pt x="58674" y="40196"/>
                    <a:pt x="71152" y="35052"/>
                    <a:pt x="84297" y="35052"/>
                  </a:cubicBezTo>
                  <a:cubicBezTo>
                    <a:pt x="97536" y="35052"/>
                    <a:pt x="109919" y="40196"/>
                    <a:pt x="119253" y="49530"/>
                  </a:cubicBezTo>
                  <a:cubicBezTo>
                    <a:pt x="128588" y="58864"/>
                    <a:pt x="133731" y="71342"/>
                    <a:pt x="133731" y="84582"/>
                  </a:cubicBezTo>
                  <a:cubicBezTo>
                    <a:pt x="133731" y="97822"/>
                    <a:pt x="128588" y="110299"/>
                    <a:pt x="119253" y="119634"/>
                  </a:cubicBezTo>
                  <a:cubicBezTo>
                    <a:pt x="109919" y="128969"/>
                    <a:pt x="97441" y="134112"/>
                    <a:pt x="84297" y="134112"/>
                  </a:cubicBezTo>
                  <a:cubicBezTo>
                    <a:pt x="71152" y="134112"/>
                    <a:pt x="58674" y="128969"/>
                    <a:pt x="49340" y="119634"/>
                  </a:cubicBezTo>
                  <a:cubicBezTo>
                    <a:pt x="40005" y="110299"/>
                    <a:pt x="34862" y="97727"/>
                    <a:pt x="34862" y="845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08" name="Google Shape;308;p30"/>
            <p:cNvSpPr/>
            <p:nvPr/>
          </p:nvSpPr>
          <p:spPr>
            <a:xfrm>
              <a:off x="8836134" y="4873572"/>
              <a:ext cx="89094" cy="89047"/>
            </a:xfrm>
            <a:custGeom>
              <a:avLst/>
              <a:gdLst/>
              <a:ahLst/>
              <a:cxnLst/>
              <a:rect l="l" t="t" r="r" b="b"/>
              <a:pathLst>
                <a:path w="89094" h="89047" extrusionOk="0">
                  <a:moveTo>
                    <a:pt x="15353" y="10847"/>
                  </a:moveTo>
                  <a:cubicBezTo>
                    <a:pt x="-3220" y="26944"/>
                    <a:pt x="-5221" y="55233"/>
                    <a:pt x="10877" y="73712"/>
                  </a:cubicBezTo>
                  <a:cubicBezTo>
                    <a:pt x="11448" y="74379"/>
                    <a:pt x="12210" y="74950"/>
                    <a:pt x="12877" y="75521"/>
                  </a:cubicBezTo>
                  <a:cubicBezTo>
                    <a:pt x="12972" y="75617"/>
                    <a:pt x="13067" y="75807"/>
                    <a:pt x="13162" y="75903"/>
                  </a:cubicBezTo>
                  <a:cubicBezTo>
                    <a:pt x="13448" y="76188"/>
                    <a:pt x="13734" y="76284"/>
                    <a:pt x="13925" y="76569"/>
                  </a:cubicBezTo>
                  <a:cubicBezTo>
                    <a:pt x="22402" y="84761"/>
                    <a:pt x="33451" y="89047"/>
                    <a:pt x="44499" y="89047"/>
                  </a:cubicBezTo>
                  <a:cubicBezTo>
                    <a:pt x="54977" y="89047"/>
                    <a:pt x="65264" y="85428"/>
                    <a:pt x="73741" y="78093"/>
                  </a:cubicBezTo>
                  <a:cubicBezTo>
                    <a:pt x="92315" y="61996"/>
                    <a:pt x="94316" y="33707"/>
                    <a:pt x="78218" y="15228"/>
                  </a:cubicBezTo>
                  <a:cubicBezTo>
                    <a:pt x="62121" y="-3250"/>
                    <a:pt x="33927" y="-5155"/>
                    <a:pt x="15353" y="1084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" name="Rectangle 1"/>
          <p:cNvSpPr/>
          <p:nvPr/>
        </p:nvSpPr>
        <p:spPr>
          <a:xfrm>
            <a:off x="281354" y="1575707"/>
            <a:ext cx="1104313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" dirty="0" err="1"/>
              <a:t>Achmad</a:t>
            </a:r>
            <a:r>
              <a:rPr lang="en-US" sz="600" dirty="0"/>
              <a:t>, F., </a:t>
            </a:r>
            <a:r>
              <a:rPr lang="en-US" sz="600" dirty="0" err="1"/>
              <a:t>Prambudia</a:t>
            </a:r>
            <a:r>
              <a:rPr lang="en-US" sz="600" dirty="0"/>
              <a:t>, Y. and </a:t>
            </a:r>
            <a:r>
              <a:rPr lang="en-US" sz="600" dirty="0" err="1"/>
              <a:t>Rumanti</a:t>
            </a:r>
            <a:r>
              <a:rPr lang="en-US" sz="600" dirty="0"/>
              <a:t>, A.A. (2023) 'Improving tourism industry performance through support system facilities and stakeholders: the role of environmental dynamism', </a:t>
            </a:r>
            <a:r>
              <a:rPr lang="en-US" sz="600" i="1" dirty="0"/>
              <a:t>Sustainability</a:t>
            </a:r>
            <a:r>
              <a:rPr lang="en-US" sz="600" dirty="0"/>
              <a:t>, 15(5), p. 4103. Available at: </a:t>
            </a:r>
            <a:r>
              <a:rPr lang="en-US" sz="600" dirty="0">
                <a:hlinkClick r:id="rId3"/>
              </a:rPr>
              <a:t>https://www.mdpi.com/2071-1050/15/5/4103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Anguera-Torrell</a:t>
            </a:r>
            <a:r>
              <a:rPr lang="en-US" sz="600" dirty="0"/>
              <a:t>, O., </a:t>
            </a:r>
            <a:r>
              <a:rPr lang="en-US" sz="600" dirty="0" err="1"/>
              <a:t>Vives</a:t>
            </a:r>
            <a:r>
              <a:rPr lang="en-US" sz="600" dirty="0"/>
              <a:t>-Perez, J. and Aznar-</a:t>
            </a:r>
            <a:r>
              <a:rPr lang="en-US" sz="600" dirty="0" err="1"/>
              <a:t>Alarcón</a:t>
            </a:r>
            <a:r>
              <a:rPr lang="en-US" sz="600" dirty="0"/>
              <a:t>, J.P. (2021) 'Urban tourism performance index over the COVID-19 pandemic', </a:t>
            </a:r>
            <a:r>
              <a:rPr lang="en-US" sz="600" i="1" dirty="0"/>
              <a:t>International Journal of Tourism Cities</a:t>
            </a:r>
            <a:r>
              <a:rPr lang="en-US" sz="600" dirty="0"/>
              <a:t>, 7(3), pp. 622-639. Available at: </a:t>
            </a:r>
            <a:r>
              <a:rPr lang="en-US" sz="600" dirty="0">
                <a:hlinkClick r:id="rId4"/>
              </a:rPr>
              <a:t>https://doi.org/10.1108/IJTC-09-2020-0206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Barnett, J. (2025) 'Businesses to cut staff and raise prices after national insurance rise', </a:t>
            </a:r>
            <a:r>
              <a:rPr lang="en-US" sz="600" i="1" dirty="0"/>
              <a:t>The Times</a:t>
            </a:r>
            <a:r>
              <a:rPr lang="en-US" sz="600" dirty="0"/>
              <a:t>. Available at: </a:t>
            </a:r>
            <a:r>
              <a:rPr lang="en-US" sz="600" dirty="0">
                <a:hlinkClick r:id="rId5"/>
              </a:rPr>
              <a:t>https://www.thetimes.com/business/companies-markets/article/businesses-to-lay-off-staff-and-raise-prices-after-nic-rise-jqpcw6gm7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Batabyal</a:t>
            </a:r>
            <a:r>
              <a:rPr lang="en-US" sz="600" dirty="0"/>
              <a:t>, D. and Das, D.K. (2019) </a:t>
            </a:r>
            <a:r>
              <a:rPr lang="en-US" sz="600" i="1" dirty="0"/>
              <a:t>Global trends, practices, and challenges in contemporary tourism and hospitality management</a:t>
            </a:r>
            <a:r>
              <a:rPr lang="en-US" sz="600" dirty="0"/>
              <a:t>. Hershey, PA: IGI Global.</a:t>
            </a:r>
          </a:p>
          <a:p>
            <a:r>
              <a:rPr lang="en-US" sz="600" dirty="0"/>
              <a:t>Boston Consulting Group (2025) 'Leisure Travel Spending to Triple to $15 Trillion by 2040, Driven by Domestic Trips and Emerging Markets', </a:t>
            </a:r>
            <a:r>
              <a:rPr lang="en-US" sz="600" i="1" dirty="0"/>
              <a:t>PR Newswire</a:t>
            </a:r>
            <a:r>
              <a:rPr lang="en-US" sz="600" dirty="0"/>
              <a:t>. Available at: </a:t>
            </a:r>
            <a:r>
              <a:rPr lang="en-US" sz="600" dirty="0">
                <a:hlinkClick r:id="rId6"/>
              </a:rPr>
              <a:t>https://www.prnewswire.com/news-releases/leisure-travel-spending-to-triple-to-15-trillion-by-2040-driven-by-domestic-trips-and-emerging-markets-302490315.html</a:t>
            </a:r>
            <a:r>
              <a:rPr lang="en-US" sz="600" dirty="0"/>
              <a:t> (Accessed: 22 February 2026).</a:t>
            </a:r>
          </a:p>
          <a:p>
            <a:r>
              <a:rPr lang="en-US" sz="600" dirty="0"/>
              <a:t>CGTN (2023) 'Paying the price: UK hospitality grapples with staffing crisis as COVID and </a:t>
            </a:r>
            <a:r>
              <a:rPr lang="en-US" sz="600" dirty="0" err="1"/>
              <a:t>Brexit</a:t>
            </a:r>
            <a:r>
              <a:rPr lang="en-US" sz="600" dirty="0"/>
              <a:t> bites hard'. Available at: </a:t>
            </a:r>
            <a:r>
              <a:rPr lang="en-US" sz="600" dirty="0">
                <a:hlinkClick r:id="rId7"/>
              </a:rPr>
              <a:t>https://newseu.cgtn.com/news/2023-07-26/UK-hospitality-grapples-with-staffing-crisis-as-COVID-and-Brexit-bites-1lL0mvKwp1u/index.html</a:t>
            </a:r>
            <a:r>
              <a:rPr lang="en-US" sz="600" dirty="0"/>
              <a:t> (Accessed: 23 January 2026).</a:t>
            </a:r>
          </a:p>
          <a:p>
            <a:r>
              <a:rPr lang="en-US" sz="600" dirty="0"/>
              <a:t>Chakraborty, T., S, S.V., </a:t>
            </a:r>
            <a:r>
              <a:rPr lang="en-US" sz="600" dirty="0" err="1"/>
              <a:t>Tripathi</a:t>
            </a:r>
            <a:r>
              <a:rPr lang="en-US" sz="600" dirty="0"/>
              <a:t>, M. and </a:t>
            </a:r>
            <a:r>
              <a:rPr lang="en-US" sz="600" dirty="0" err="1"/>
              <a:t>Basu</a:t>
            </a:r>
            <a:r>
              <a:rPr lang="en-US" sz="600" dirty="0"/>
              <a:t>, R. (2024) 'Towards a balanced lifestyle: how </a:t>
            </a:r>
            <a:r>
              <a:rPr lang="en-US" sz="600" dirty="0" err="1"/>
              <a:t>bleisure</a:t>
            </a:r>
            <a:r>
              <a:rPr lang="en-US" sz="600" dirty="0"/>
              <a:t> travel is reshaping work-life balance among professionals', in </a:t>
            </a:r>
            <a:r>
              <a:rPr lang="en-US" sz="600" i="1" dirty="0"/>
              <a:t>Smart travel and sustainable innovations in </a:t>
            </a:r>
            <a:r>
              <a:rPr lang="en-US" sz="600" i="1" dirty="0" err="1"/>
              <a:t>bleisure</a:t>
            </a:r>
            <a:r>
              <a:rPr lang="en-US" sz="600" i="1" dirty="0"/>
              <a:t> tourism</a:t>
            </a:r>
            <a:r>
              <a:rPr lang="en-US" sz="600" dirty="0"/>
              <a:t>. Hershey, PA: IGI Global, pp. 149-178. Available at: </a:t>
            </a:r>
            <a:r>
              <a:rPr lang="en-US" sz="600" dirty="0">
                <a:hlinkClick r:id="rId8"/>
              </a:rPr>
              <a:t>https://www.researchgate.net/publication/384850710_Towards_a_Balanced_Lifestyle_How_Bleisure_Travel_Is_Reshaping_Work-Life_Balance_Among_Professionals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Chinprateep</a:t>
            </a:r>
            <a:r>
              <a:rPr lang="en-US" sz="600" dirty="0"/>
              <a:t>, A. (2024) 'The Covid-19 pandemic: reshaping international commuting and impact on international commuting and management strategies'. Available at: </a:t>
            </a:r>
            <a:r>
              <a:rPr lang="en-US" sz="600" dirty="0">
                <a:hlinkClick r:id="rId9"/>
              </a:rPr>
              <a:t>https://doi.org/10.2139/ssrn.5304727</a:t>
            </a:r>
            <a:r>
              <a:rPr lang="en-US" sz="600" dirty="0"/>
              <a:t> (Accessed: 23 January 2026).</a:t>
            </a:r>
          </a:p>
          <a:p>
            <a:r>
              <a:rPr lang="en-US" sz="600" dirty="0" err="1"/>
              <a:t>Chkoniya</a:t>
            </a:r>
            <a:r>
              <a:rPr lang="en-US" sz="600" dirty="0"/>
              <a:t>, V. (2021) </a:t>
            </a:r>
            <a:r>
              <a:rPr lang="en-US" sz="600" i="1" dirty="0"/>
              <a:t>Handbook of research on applied data science and artificial intelligence in business and industry</a:t>
            </a:r>
            <a:r>
              <a:rPr lang="en-US" sz="600" dirty="0"/>
              <a:t>. Hershey, PA: Engineering Science Reference, an imprint of IGI Global.</a:t>
            </a:r>
          </a:p>
          <a:p>
            <a:r>
              <a:rPr lang="en-US" sz="600" dirty="0"/>
              <a:t>Cooper, C. and Hall, C.M. (2023) </a:t>
            </a:r>
            <a:r>
              <a:rPr lang="en-US" sz="600" i="1" dirty="0"/>
              <a:t>Contemporary tourism</a:t>
            </a:r>
            <a:r>
              <a:rPr lang="en-US" sz="600" dirty="0"/>
              <a:t>. Oxford: </a:t>
            </a:r>
            <a:r>
              <a:rPr lang="en-US" sz="600" dirty="0" err="1"/>
              <a:t>Goodfellow</a:t>
            </a:r>
            <a:r>
              <a:rPr lang="en-US" sz="600" dirty="0"/>
              <a:t> Publishers Ltd.</a:t>
            </a:r>
          </a:p>
          <a:p>
            <a:r>
              <a:rPr lang="en-US" sz="600" dirty="0"/>
              <a:t>Costa, V.G. and Costa, C. (2022) </a:t>
            </a:r>
            <a:r>
              <a:rPr lang="en-US" sz="600" i="1" dirty="0"/>
              <a:t>Sustainability and competitiveness in the hospitality industry</a:t>
            </a:r>
            <a:r>
              <a:rPr lang="en-US" sz="600" dirty="0"/>
              <a:t>. Hershey, PA: Business Science Reference.</a:t>
            </a:r>
          </a:p>
          <a:p>
            <a:r>
              <a:rPr lang="en-US" sz="600" dirty="0"/>
              <a:t>da Silva, D., </a:t>
            </a:r>
            <a:r>
              <a:rPr lang="en-US" sz="600" dirty="0" err="1"/>
              <a:t>Schutte</a:t>
            </a:r>
            <a:r>
              <a:rPr lang="en-US" sz="600" dirty="0"/>
              <a:t>, D. and </a:t>
            </a:r>
            <a:r>
              <a:rPr lang="en-US" sz="600" dirty="0" err="1"/>
              <a:t>Surujlal</a:t>
            </a:r>
            <a:r>
              <a:rPr lang="en-US" sz="600" dirty="0"/>
              <a:t>, J. (2021) 'Unpacking the IFRS implications of COVID-19 for travel and leisure companies listed on the JSE', </a:t>
            </a:r>
            <a:r>
              <a:rPr lang="en-US" sz="600" i="1" dirty="0"/>
              <a:t>Sustainability</a:t>
            </a:r>
            <a:r>
              <a:rPr lang="en-US" sz="600" dirty="0"/>
              <a:t>, 13(14), p. 7942. Available at: </a:t>
            </a:r>
            <a:r>
              <a:rPr lang="en-US" sz="600" dirty="0">
                <a:hlinkClick r:id="rId10"/>
              </a:rPr>
              <a:t>https://www.mdpi.com/2071-1050/13/14/7942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Dixit, S.K. (2019) Review of </a:t>
            </a:r>
            <a:r>
              <a:rPr lang="en-US" sz="600" i="1" dirty="0"/>
              <a:t>Managing hospitality organizations: achieving excellence in the guest experience</a:t>
            </a:r>
            <a:r>
              <a:rPr lang="en-US" sz="600" dirty="0"/>
              <a:t> (second edition), by Robert C. Ford and Michael C. </a:t>
            </a:r>
            <a:r>
              <a:rPr lang="en-US" sz="600" dirty="0" err="1"/>
              <a:t>Sturman</a:t>
            </a:r>
            <a:r>
              <a:rPr lang="en-US" sz="600" dirty="0"/>
              <a:t>, </a:t>
            </a:r>
            <a:r>
              <a:rPr lang="en-US" sz="600" i="1" dirty="0"/>
              <a:t>Annals of Leisure Research</a:t>
            </a:r>
            <a:r>
              <a:rPr lang="en-US" sz="600" dirty="0"/>
              <a:t>, 23(2), pp. 1-2. doi:10.1080/11745398.2019.1653205.</a:t>
            </a:r>
          </a:p>
          <a:p>
            <a:r>
              <a:rPr lang="en-US" sz="600" dirty="0" err="1"/>
              <a:t>Dube</a:t>
            </a:r>
            <a:r>
              <a:rPr lang="en-US" sz="600" dirty="0"/>
              <a:t>, K., </a:t>
            </a:r>
            <a:r>
              <a:rPr lang="en-US" sz="600" dirty="0" err="1"/>
              <a:t>Nhamo</a:t>
            </a:r>
            <a:r>
              <a:rPr lang="en-US" sz="600" dirty="0"/>
              <a:t>, G. and </a:t>
            </a:r>
            <a:r>
              <a:rPr lang="en-US" sz="600" dirty="0" err="1"/>
              <a:t>Chikodzi</a:t>
            </a:r>
            <a:r>
              <a:rPr lang="en-US" sz="600" dirty="0"/>
              <a:t>, D. (2023) 'COVID-19 pandemic and prospects for recovery of the global aviation industry', </a:t>
            </a:r>
            <a:r>
              <a:rPr lang="en-US" sz="600" i="1" dirty="0"/>
              <a:t>Journal of Air Transport Management</a:t>
            </a:r>
            <a:r>
              <a:rPr lang="en-US" sz="600" dirty="0"/>
              <a:t>, 92, p. 102022. Available at: </a:t>
            </a:r>
            <a:r>
              <a:rPr lang="en-US" sz="600" dirty="0">
                <a:hlinkClick r:id="rId11"/>
              </a:rPr>
              <a:t>https://pmc.ncbi.nlm.nih.gov/articles/PMC9759696/pdf/main.pdf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England, L., </a:t>
            </a:r>
            <a:r>
              <a:rPr lang="en-US" sz="600" dirty="0" err="1"/>
              <a:t>Viganò</a:t>
            </a:r>
            <a:r>
              <a:rPr lang="en-US" sz="600" dirty="0"/>
              <a:t>, F., </a:t>
            </a:r>
            <a:r>
              <a:rPr lang="en-US" sz="600" dirty="0" err="1"/>
              <a:t>Comunian</a:t>
            </a:r>
            <a:r>
              <a:rPr lang="en-US" sz="600" dirty="0"/>
              <a:t>, R. and </a:t>
            </a:r>
            <a:r>
              <a:rPr lang="en-US" sz="600" dirty="0" err="1"/>
              <a:t>Tanghetti</a:t>
            </a:r>
            <a:r>
              <a:rPr lang="en-US" sz="600" dirty="0"/>
              <a:t>, J. (2022) </a:t>
            </a:r>
            <a:r>
              <a:rPr lang="en-US" sz="600" i="1" dirty="0"/>
              <a:t>Creative work: possible futures after Covid-19</a:t>
            </a:r>
            <a:r>
              <a:rPr lang="en-US" sz="600" dirty="0"/>
              <a:t>. London: King's College London. Available at: </a:t>
            </a:r>
            <a:r>
              <a:rPr lang="en-US" sz="600" dirty="0">
                <a:hlinkClick r:id="rId12"/>
              </a:rPr>
              <a:t>https://doi.org/10.18742/pub01-080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Enoch, M., </a:t>
            </a:r>
            <a:r>
              <a:rPr lang="en-US" sz="600" dirty="0" err="1"/>
              <a:t>Monsuur</a:t>
            </a:r>
            <a:r>
              <a:rPr lang="en-US" sz="600" dirty="0"/>
              <a:t>, F., </a:t>
            </a:r>
            <a:r>
              <a:rPr lang="en-US" sz="600" dirty="0" err="1"/>
              <a:t>Palaiologou</a:t>
            </a:r>
            <a:r>
              <a:rPr lang="en-US" sz="600" dirty="0"/>
              <a:t>, G., </a:t>
            </a:r>
            <a:r>
              <a:rPr lang="en-US" sz="600" dirty="0" err="1"/>
              <a:t>Quddus</a:t>
            </a:r>
            <a:r>
              <a:rPr lang="en-US" sz="600" dirty="0"/>
              <a:t>, M.A., Ellis-Chadwick, F., Morton, C. and Rayner, R. (2021) 'When COVID-19 came to town: measuring the impact of the coronavirus pandemic on footfall on six high streets in England', </a:t>
            </a:r>
            <a:r>
              <a:rPr lang="en-US" sz="600" i="1" dirty="0"/>
              <a:t>Environment and Planning B: Urban Analytics and City Science</a:t>
            </a:r>
            <a:r>
              <a:rPr lang="en-US" sz="600" dirty="0"/>
              <a:t>, 49(3), p. 23998083211048497. Available at: </a:t>
            </a:r>
            <a:r>
              <a:rPr lang="en-US" sz="600" dirty="0">
                <a:hlinkClick r:id="rId13"/>
              </a:rPr>
              <a:t>https://journals.sagepub.com/doi/pdf/10.1177/23998083211048497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Fleming, P. (2026) 'Why business rates are becoming a breaking point for UK hotels'. Available at: </a:t>
            </a:r>
            <a:r>
              <a:rPr lang="en-US" sz="600" dirty="0">
                <a:hlinkClick r:id="rId14"/>
              </a:rPr>
              <a:t>https://www.blickrothenberg.com/insights/detail/why-business-rates-are-becoming-a-breaking-point-for-uk-hotels/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Fortune Business Insights (2025) </a:t>
            </a:r>
            <a:r>
              <a:rPr lang="en-US" sz="600" i="1" dirty="0" err="1"/>
              <a:t>Bleisure</a:t>
            </a:r>
            <a:r>
              <a:rPr lang="en-US" sz="600" i="1" dirty="0"/>
              <a:t> Travel Market Size, Share &amp; Trends | Analysis [2034]</a:t>
            </a:r>
            <a:r>
              <a:rPr lang="en-US" sz="600" dirty="0"/>
              <a:t>. Available at: </a:t>
            </a:r>
            <a:r>
              <a:rPr lang="en-US" sz="600" dirty="0">
                <a:hlinkClick r:id="rId15"/>
              </a:rPr>
              <a:t>https://www.fortunebusinessinsights.com/bleisure-travel-market-112349</a:t>
            </a:r>
            <a:r>
              <a:rPr lang="en-US" sz="600" dirty="0"/>
              <a:t> (Accessed: 22 February 2026).</a:t>
            </a:r>
          </a:p>
          <a:p>
            <a:r>
              <a:rPr lang="en-US" sz="600" dirty="0"/>
              <a:t>George, R. (2025) 'Market segmentation, targeting, and positioning', in George, R. (ed.) </a:t>
            </a:r>
            <a:r>
              <a:rPr lang="en-US" sz="600" i="1" dirty="0"/>
              <a:t>Marketing tourism and hospitality: concepts and strategies</a:t>
            </a:r>
            <a:r>
              <a:rPr lang="en-US" sz="600" dirty="0"/>
              <a:t>. Cham: Springer, pp. 199-221. Available at: </a:t>
            </a:r>
            <a:r>
              <a:rPr lang="en-US" sz="600" dirty="0">
                <a:hlinkClick r:id="rId16"/>
              </a:rPr>
              <a:t>https://link.springer.com/chapter/10.1007/978-3-031-65983-6_7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Global Business Travel Association (GBTA) (2025) 'Global business travel spending to reach $1.57 trillion in 2025 amid trade policy uncertainty and economic risk, according to new GBTA forecast'. Available at: </a:t>
            </a:r>
            <a:r>
              <a:rPr lang="en-US" sz="600" dirty="0">
                <a:hlinkClick r:id="rId17"/>
              </a:rPr>
              <a:t>https://gbta.org/global-business-travel-spending-to-reach-1-57-trillion-in-2025-amid-trade-policy-uncertainty-and-economic-risk-according-to-new-gbta-forecast/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GOV.UK (2023) 'Tourism recovery plan update on delivery'. Available at: </a:t>
            </a:r>
            <a:r>
              <a:rPr lang="en-US" sz="600" dirty="0">
                <a:hlinkClick r:id="rId18"/>
              </a:rPr>
              <a:t>https://assets.publishing.service.gov.uk/media/6447ec19814c6600128d061d/Select_Committee_TRP_update.pdf</a:t>
            </a:r>
            <a:r>
              <a:rPr lang="en-US" sz="600" dirty="0"/>
              <a:t> (Accessed: 24 January 2026).</a:t>
            </a:r>
          </a:p>
          <a:p>
            <a:r>
              <a:rPr lang="en-US" sz="600" dirty="0" err="1"/>
              <a:t>Guttmacher</a:t>
            </a:r>
            <a:r>
              <a:rPr lang="en-US" sz="600" dirty="0"/>
              <a:t> Institute (2020) 'Early Impacts of the COVID-19 Pandemic: Findings from the 2020 </a:t>
            </a:r>
            <a:r>
              <a:rPr lang="en-US" sz="600" dirty="0" err="1"/>
              <a:t>Guttmacher</a:t>
            </a:r>
            <a:r>
              <a:rPr lang="en-US" sz="600" dirty="0"/>
              <a:t> Survey of Reproductive Health Experiences'. Available at: </a:t>
            </a:r>
            <a:r>
              <a:rPr lang="en-US" sz="600" dirty="0">
                <a:hlinkClick r:id="rId19"/>
              </a:rPr>
              <a:t>https://www.guttmacher.org/report/early-impacts-covid-19-pandemic-findings-2020-guttmacher-survey-reproductive-health</a:t>
            </a:r>
            <a:r>
              <a:rPr lang="en-US" sz="600" dirty="0"/>
              <a:t> (Accessed: 22 February 2026).</a:t>
            </a:r>
          </a:p>
          <a:p>
            <a:r>
              <a:rPr lang="en-US" sz="600" dirty="0"/>
              <a:t>Hilton (2025) 'Workspaces by Hilton - day use rooms for remote working'. Available at: </a:t>
            </a:r>
            <a:r>
              <a:rPr lang="en-US" sz="600" dirty="0">
                <a:hlinkClick r:id="rId20"/>
              </a:rPr>
              <a:t>https://www.hilton.com/en/p/workspaces-by-hilton/</a:t>
            </a:r>
            <a:r>
              <a:rPr lang="en-US" sz="600" dirty="0"/>
              <a:t> (Accessed: 24 January 2026).</a:t>
            </a:r>
          </a:p>
          <a:p>
            <a:r>
              <a:rPr lang="en-US" sz="600" dirty="0"/>
              <a:t>History (2017) 'British Parliament - House of Lords &amp; House of Commons'. Available at: </a:t>
            </a:r>
            <a:r>
              <a:rPr lang="en-US" sz="600" dirty="0">
                <a:hlinkClick r:id="rId21"/>
              </a:rPr>
              <a:t>https://www.history.com/articles/british-parliament</a:t>
            </a:r>
            <a:r>
              <a:rPr lang="en-US" sz="600" dirty="0"/>
              <a:t> (Accessed: 22 February 2026).</a:t>
            </a:r>
          </a:p>
          <a:p>
            <a:r>
              <a:rPr lang="en-US" sz="600" dirty="0"/>
              <a:t>Hutton, G. and Foley, N. (2022) 'Hospitality industry and Covid-19'. House of Commons Library Briefing, CBP-9111. Available at: </a:t>
            </a:r>
            <a:r>
              <a:rPr lang="en-US" sz="600" dirty="0">
                <a:hlinkClick r:id="rId22"/>
              </a:rPr>
              <a:t>https://researchbriefings.files.parliament.uk/documents/CBP-9111/CBP-9111.pdf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Jones, P. (2022) 'A review of the UK’s tourism recovery plans post COVID-19', </a:t>
            </a:r>
            <a:r>
              <a:rPr lang="en-US" sz="600" i="1" dirty="0"/>
              <a:t>Athens Journal of Tourism</a:t>
            </a:r>
            <a:r>
              <a:rPr lang="en-US" sz="600" dirty="0"/>
              <a:t>, 9(1), pp. 9-18. Available at: </a:t>
            </a:r>
            <a:r>
              <a:rPr lang="en-US" sz="600" dirty="0">
                <a:hlinkClick r:id="rId23"/>
              </a:rPr>
              <a:t>https://eprints.glos.ac.uk/10455/1/10455-Jones-%282021%29-A-review-of-the-UK%27s-tourism-recovery.pdf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Kretchmer</a:t>
            </a:r>
            <a:r>
              <a:rPr lang="en-US" sz="600" dirty="0"/>
              <a:t>, H. (2020) 'Key milestones in the spread of the coronavirus pandemic – a timeline', </a:t>
            </a:r>
            <a:r>
              <a:rPr lang="en-US" sz="600" i="1" dirty="0"/>
              <a:t>World Economic Forum</a:t>
            </a:r>
            <a:r>
              <a:rPr lang="en-US" sz="600" dirty="0"/>
              <a:t>. Available at: </a:t>
            </a:r>
            <a:r>
              <a:rPr lang="en-US" sz="600" dirty="0">
                <a:hlinkClick r:id="rId24"/>
              </a:rPr>
              <a:t>https://www.weforum.org/stories/2020/04/coronavirus-spread-covid19-pandemic-timeline-milestones/</a:t>
            </a:r>
            <a:r>
              <a:rPr lang="en-US" sz="600" dirty="0"/>
              <a:t> (Accessed: 22 February 2026).</a:t>
            </a:r>
          </a:p>
          <a:p>
            <a:r>
              <a:rPr lang="en-US" sz="600" dirty="0" err="1"/>
              <a:t>Kulakhmetova</a:t>
            </a:r>
            <a:r>
              <a:rPr lang="en-US" sz="600" dirty="0"/>
              <a:t>, G., </a:t>
            </a:r>
            <a:r>
              <a:rPr lang="en-US" sz="600" dirty="0" err="1"/>
              <a:t>Aktymbayeva</a:t>
            </a:r>
            <a:r>
              <a:rPr lang="en-US" sz="600" dirty="0"/>
              <a:t>, A., </a:t>
            </a:r>
            <a:r>
              <a:rPr lang="en-US" sz="600" dirty="0" err="1"/>
              <a:t>Assipova</a:t>
            </a:r>
            <a:r>
              <a:rPr lang="en-US" sz="600" dirty="0"/>
              <a:t>, Z., </a:t>
            </a:r>
            <a:r>
              <a:rPr lang="en-US" sz="600" dirty="0" err="1"/>
              <a:t>Baoleer</a:t>
            </a:r>
            <a:r>
              <a:rPr lang="en-US" sz="600" dirty="0"/>
              <a:t>, B. and </a:t>
            </a:r>
            <a:r>
              <a:rPr lang="en-US" sz="600" dirty="0" err="1"/>
              <a:t>Koshkimbayeva</a:t>
            </a:r>
            <a:r>
              <a:rPr lang="en-US" sz="600" dirty="0"/>
              <a:t>, U. (2022) 'Current problems in the tourism and hotel industry taking the world’s tourist cities as an example', </a:t>
            </a:r>
            <a:r>
              <a:rPr lang="en-US" sz="600" i="1" dirty="0" err="1"/>
              <a:t>GeoJournal</a:t>
            </a:r>
            <a:r>
              <a:rPr lang="en-US" sz="600" i="1" dirty="0"/>
              <a:t> of Tourism and </a:t>
            </a:r>
            <a:r>
              <a:rPr lang="en-US" sz="600" i="1" dirty="0" err="1"/>
              <a:t>Geosites</a:t>
            </a:r>
            <a:r>
              <a:rPr lang="en-US" sz="600" dirty="0"/>
              <a:t>, 43(3), pp. 841-849. Available at: </a:t>
            </a:r>
            <a:r>
              <a:rPr lang="en-US" sz="600" dirty="0">
                <a:hlinkClick r:id="rId25"/>
              </a:rPr>
              <a:t>https://gtg.webhost.uoradea.ro/PDF/GTG-3-2022/gtg.43301-895.pdf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Mahiette</a:t>
            </a:r>
            <a:r>
              <a:rPr lang="en-US" sz="600" dirty="0"/>
              <a:t>, M. (2021) 'Paris – world leading hospitality group Accor today announced it is collaborating with Microsoft'. Available at: </a:t>
            </a:r>
            <a:r>
              <a:rPr lang="en-US" sz="600" dirty="0">
                <a:hlinkClick r:id="rId26"/>
              </a:rPr>
              <a:t>https://press.accor.com/accor-launches-all-connect-new-hybrid-meeting-concept-powered-by-microsoft-teams</a:t>
            </a:r>
            <a:r>
              <a:rPr lang="en-US" sz="600" dirty="0"/>
              <a:t> (Accessed: 23 January 2026).</a:t>
            </a:r>
          </a:p>
          <a:p>
            <a:r>
              <a:rPr lang="en-US" sz="600" dirty="0" err="1"/>
              <a:t>Melas</a:t>
            </a:r>
            <a:r>
              <a:rPr lang="en-US" sz="600" dirty="0"/>
              <a:t>, D. and </a:t>
            </a:r>
            <a:r>
              <a:rPr lang="en-US" sz="600" dirty="0" err="1"/>
              <a:t>Melasova</a:t>
            </a:r>
            <a:r>
              <a:rPr lang="en-US" sz="600" dirty="0"/>
              <a:t>, K. (2020) 'The early impact of Covid-19 pandemic on the aviation industry'. Available at: </a:t>
            </a:r>
            <a:r>
              <a:rPr lang="en-US" sz="600" dirty="0">
                <a:hlinkClick r:id="rId27"/>
              </a:rPr>
              <a:t>https://www.researchgate.net/publication/343478909_The_Early_Impact_of_Covid-19_Pandemic_on_the_Aviation_Industry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Mutomorro</a:t>
            </a:r>
            <a:r>
              <a:rPr lang="en-US" sz="600" dirty="0"/>
              <a:t> (2024) 'PESTLE Analysis: Template + Simple Walkthrough'. Available at: </a:t>
            </a:r>
            <a:r>
              <a:rPr lang="en-US" sz="600" dirty="0">
                <a:hlinkClick r:id="rId28"/>
              </a:rPr>
              <a:t>https://mutomorro.com/tools/pestle-analysis/</a:t>
            </a:r>
            <a:r>
              <a:rPr lang="en-US" sz="600" dirty="0"/>
              <a:t> (Accessed: 22 February 2026).</a:t>
            </a:r>
          </a:p>
          <a:p>
            <a:r>
              <a:rPr lang="en-US" sz="600" dirty="0"/>
              <a:t>Pavia, N., </a:t>
            </a:r>
            <a:r>
              <a:rPr lang="en-US" sz="600" dirty="0" err="1"/>
              <a:t>Floričić</a:t>
            </a:r>
            <a:r>
              <a:rPr lang="en-US" sz="600" dirty="0"/>
              <a:t>, T. and </a:t>
            </a:r>
            <a:r>
              <a:rPr lang="en-US" sz="600" dirty="0" err="1"/>
              <a:t>Mrnjavac</a:t>
            </a:r>
            <a:r>
              <a:rPr lang="en-US" sz="600" dirty="0"/>
              <a:t>, E. (2023) 'Flexible workspaces and remote work in hotel accommodation offer – competitiveness context', </a:t>
            </a:r>
            <a:r>
              <a:rPr lang="en-US" sz="600" i="1" dirty="0"/>
              <a:t>Tourism and hospitality industry 2022</a:t>
            </a:r>
            <a:r>
              <a:rPr lang="en-US" sz="600" dirty="0"/>
              <a:t>, pp. 227-243. Available at: </a:t>
            </a:r>
            <a:r>
              <a:rPr lang="en-US" sz="600" dirty="0">
                <a:hlinkClick r:id="rId29"/>
              </a:rPr>
              <a:t>https://www.unirepository.svkri.uniri.hr/islandora/object/fthm:5898/datastream/FILE0/download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Polukhina</a:t>
            </a:r>
            <a:r>
              <a:rPr lang="en-US" sz="600" dirty="0"/>
              <a:t>, A., </a:t>
            </a:r>
            <a:r>
              <a:rPr lang="en-US" sz="600" dirty="0" err="1"/>
              <a:t>Sheresheva</a:t>
            </a:r>
            <a:r>
              <a:rPr lang="en-US" sz="600" dirty="0"/>
              <a:t>, M., </a:t>
            </a:r>
            <a:r>
              <a:rPr lang="en-US" sz="600" dirty="0" err="1"/>
              <a:t>Napolskikh</a:t>
            </a:r>
            <a:r>
              <a:rPr lang="en-US" sz="600" dirty="0"/>
              <a:t>, D. and </a:t>
            </a:r>
            <a:r>
              <a:rPr lang="en-US" sz="600" dirty="0" err="1"/>
              <a:t>Lezhnin</a:t>
            </a:r>
            <a:r>
              <a:rPr lang="en-US" sz="600" dirty="0"/>
              <a:t>, V. (2025) 'Digital solutions in tourism as a way to boost sustainable development: evidence from a transition economy', </a:t>
            </a:r>
            <a:r>
              <a:rPr lang="en-US" sz="600" i="1" dirty="0"/>
              <a:t>Sustainability</a:t>
            </a:r>
            <a:r>
              <a:rPr lang="en-US" sz="600" dirty="0"/>
              <a:t>, 17(3), p. 877. Available at: </a:t>
            </a:r>
            <a:r>
              <a:rPr lang="en-US" sz="600" dirty="0">
                <a:hlinkClick r:id="rId30"/>
              </a:rPr>
              <a:t>https://www.mdpi.com/2071-1050/17/3/877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Prentice, C., </a:t>
            </a:r>
            <a:r>
              <a:rPr lang="en-US" sz="600" dirty="0" err="1"/>
              <a:t>Tracogna</a:t>
            </a:r>
            <a:r>
              <a:rPr lang="en-US" sz="600" dirty="0"/>
              <a:t>, A. and Akbar, Y.H. (2023) 'The paths to an enhanced ecosystem for international hotel chains', </a:t>
            </a:r>
            <a:r>
              <a:rPr lang="en-US" sz="600" i="1" dirty="0"/>
              <a:t>Journal of the Knowledge Economy</a:t>
            </a:r>
            <a:r>
              <a:rPr lang="en-US" sz="600" dirty="0"/>
              <a:t>. Available at: </a:t>
            </a:r>
            <a:r>
              <a:rPr lang="en-US" sz="600" dirty="0">
                <a:hlinkClick r:id="rId31"/>
              </a:rPr>
              <a:t>https://link.springer.com/article/10.1007/s13132-024-02579-4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PwC (2024) 'UK hotels forecast 2024-2025'. Available at: </a:t>
            </a:r>
            <a:r>
              <a:rPr lang="en-US" sz="600" dirty="0">
                <a:hlinkClick r:id="rId32"/>
              </a:rPr>
              <a:t>https://www.pwc.co.uk/industries/hospitality-leisure/insights/uk-hotels-forecast.html</a:t>
            </a:r>
            <a:r>
              <a:rPr lang="en-US" sz="600" dirty="0"/>
              <a:t> (Accessed: 23 January 2026).</a:t>
            </a:r>
          </a:p>
          <a:p>
            <a:r>
              <a:rPr lang="en-US" sz="600" dirty="0"/>
              <a:t>PwC (2025) 'PwC UK hotels forecast 2025 - 2026: selective resilience'. Available at: </a:t>
            </a:r>
            <a:r>
              <a:rPr lang="en-US" sz="600" dirty="0">
                <a:hlinkClick r:id="rId33"/>
              </a:rPr>
              <a:t>https://www.hospitalitynet.org/news/4129795.html</a:t>
            </a:r>
            <a:r>
              <a:rPr lang="en-US" sz="600" dirty="0"/>
              <a:t> (Accessed: 23 January 2026).</a:t>
            </a:r>
          </a:p>
          <a:p>
            <a:r>
              <a:rPr lang="en-US" sz="600" dirty="0"/>
              <a:t>Rappaport, S. (2025) 'The leisure travel market will be worth $15 trillion by 2040, report says', </a:t>
            </a:r>
            <a:r>
              <a:rPr lang="en-US" sz="600" i="1" dirty="0"/>
              <a:t>Bloomberg</a:t>
            </a:r>
            <a:r>
              <a:rPr lang="en-US" sz="600" dirty="0"/>
              <a:t>, 2 July. Available at: </a:t>
            </a:r>
            <a:r>
              <a:rPr lang="en-US" sz="600" dirty="0">
                <a:hlinkClick r:id="rId34"/>
              </a:rPr>
              <a:t>https://www.bloomberg.com/news/articles/2025-07-02/leisure-travel-market-worth-15-trillion-by-2040-according-to-new-report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Roberts, D. (2021) 'Coronavirus and the impact on the UK travel and tourism industry', Office for National Statistics. Available at: </a:t>
            </a:r>
            <a:r>
              <a:rPr lang="en-US" sz="600" dirty="0">
                <a:hlinkClick r:id="rId35"/>
              </a:rPr>
              <a:t>https://www.ons.gov.uk/businessindustryandtrade/tourismindustry/articles/coronavirusandtheimpactontheuktravelandtourismindustry/2021-02-15</a:t>
            </a:r>
            <a:r>
              <a:rPr lang="en-US" sz="600" dirty="0"/>
              <a:t> (Accessed: 24 January 2026).</a:t>
            </a:r>
          </a:p>
          <a:p>
            <a:r>
              <a:rPr lang="en-US" sz="600" dirty="0"/>
              <a:t>Sands, R. (2025) '</a:t>
            </a:r>
            <a:r>
              <a:rPr lang="en-US" sz="600" dirty="0" err="1"/>
              <a:t>Bleisure</a:t>
            </a:r>
            <a:r>
              <a:rPr lang="en-US" sz="600" dirty="0"/>
              <a:t> travel is exploding and hospitality leaders are taking notice', </a:t>
            </a:r>
            <a:r>
              <a:rPr lang="en-US" sz="600" i="1" dirty="0"/>
              <a:t>Forbes</a:t>
            </a:r>
            <a:r>
              <a:rPr lang="en-US" sz="600" dirty="0"/>
              <a:t>, 19 August. Available at: </a:t>
            </a:r>
            <a:r>
              <a:rPr lang="en-US" sz="600" dirty="0">
                <a:hlinkClick r:id="rId36"/>
              </a:rPr>
              <a:t>https://www.forbes.com/sites/rogersands/2025/08/19/bleisure-travel-is-exploding-and-hospitality-leaders-are-taking-notice/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Seabra</a:t>
            </a:r>
            <a:r>
              <a:rPr lang="en-US" sz="600" dirty="0"/>
              <a:t>, C. and Bhatt, K. (2022) 'Tourism sustainability and COVID-19 pandemic: is there a positive side?', </a:t>
            </a:r>
            <a:r>
              <a:rPr lang="en-US" sz="600" i="1" dirty="0"/>
              <a:t>Sustainability</a:t>
            </a:r>
            <a:r>
              <a:rPr lang="en-US" sz="600" dirty="0"/>
              <a:t>, 14(14), p. 8723. Available at: </a:t>
            </a:r>
            <a:r>
              <a:rPr lang="en-US" sz="600" dirty="0">
                <a:hlinkClick r:id="rId37"/>
              </a:rPr>
              <a:t>https://www.researchgate.net/publication/362046373_Tourism_Sustainability_and_COVID-19_Pandemic_Is_There_a_Positive_Side</a:t>
            </a:r>
            <a:r>
              <a:rPr lang="en-US" sz="600" dirty="0"/>
              <a:t> (Accessed: 25 January 2026).</a:t>
            </a:r>
          </a:p>
          <a:p>
            <a:r>
              <a:rPr lang="en-US" sz="600" dirty="0"/>
              <a:t>Sinclair, M. (2023) 'The Pandemic and the Hospitality Industry: From Impact to Recovery', The </a:t>
            </a:r>
            <a:r>
              <a:rPr lang="en-US" sz="600" dirty="0" err="1"/>
              <a:t>Plasencia</a:t>
            </a:r>
            <a:r>
              <a:rPr lang="en-US" sz="600" dirty="0"/>
              <a:t> Group. Available at: </a:t>
            </a:r>
            <a:r>
              <a:rPr lang="en-US" sz="600" dirty="0">
                <a:hlinkClick r:id="rId38"/>
              </a:rPr>
              <a:t>https://tpghotels.com/the-pandemic-and-the-hospitality-industry-from-impact-to-recovery/</a:t>
            </a:r>
            <a:r>
              <a:rPr lang="en-US" sz="600" dirty="0"/>
              <a:t> (Accessed: 22 February 2026).</a:t>
            </a:r>
          </a:p>
          <a:p>
            <a:r>
              <a:rPr lang="en-US" sz="600" dirty="0" err="1"/>
              <a:t>Skift</a:t>
            </a:r>
            <a:r>
              <a:rPr lang="en-US" sz="600" dirty="0"/>
              <a:t> Research (2024) 'The Impact of COVID-19 on the Hotel Industry'. Available at: </a:t>
            </a:r>
            <a:r>
              <a:rPr lang="en-US" sz="600" dirty="0">
                <a:hlinkClick r:id="rId39"/>
              </a:rPr>
              <a:t>https://research.skift.com/reports/the-impact-of-covid-19-on-the-hotel-industry/</a:t>
            </a:r>
            <a:r>
              <a:rPr lang="en-US" sz="600" dirty="0"/>
              <a:t> (Accessed: 22 February 2026).</a:t>
            </a:r>
          </a:p>
          <a:p>
            <a:r>
              <a:rPr lang="en-US" sz="600" dirty="0"/>
              <a:t>Statista (2024) 'Business travel spending worldwide 2024'. Available at: </a:t>
            </a:r>
            <a:r>
              <a:rPr lang="en-US" sz="600" dirty="0">
                <a:hlinkClick r:id="rId40"/>
              </a:rPr>
              <a:t>https://www.statista.com/statistics/1093295/business-travel-spending-worldwide/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Suhanko</a:t>
            </a:r>
            <a:r>
              <a:rPr lang="en-US" sz="600" dirty="0"/>
              <a:t>, P.Q. (2024) 'Business travel and well-being in the post-pandemic world'. Master's thesis. </a:t>
            </a:r>
            <a:r>
              <a:rPr lang="en-US" sz="600" dirty="0" err="1"/>
              <a:t>Haaga-Helia</a:t>
            </a:r>
            <a:r>
              <a:rPr lang="en-US" sz="600" dirty="0"/>
              <a:t> University of Applied Sciences. Available at: </a:t>
            </a:r>
            <a:r>
              <a:rPr lang="en-US" sz="600" dirty="0">
                <a:hlinkClick r:id="rId41"/>
              </a:rPr>
              <a:t>https://urn.fi/URN:NBN:fi:amk-2024060922434</a:t>
            </a:r>
            <a:r>
              <a:rPr lang="en-US" sz="600" dirty="0"/>
              <a:t> (Accessed: 23 January 2026).</a:t>
            </a:r>
          </a:p>
          <a:p>
            <a:r>
              <a:rPr lang="en-US" sz="600" dirty="0"/>
              <a:t>The </a:t>
            </a:r>
            <a:r>
              <a:rPr lang="en-US" sz="600" dirty="0" err="1"/>
              <a:t>Capturist</a:t>
            </a:r>
            <a:r>
              <a:rPr lang="en-US" sz="600" dirty="0"/>
              <a:t> (2024) '</a:t>
            </a:r>
            <a:r>
              <a:rPr lang="en-US" sz="600" dirty="0" err="1"/>
              <a:t>CitizenM</a:t>
            </a:r>
            <a:r>
              <a:rPr lang="en-US" sz="600" dirty="0"/>
              <a:t> elevates hybrid work with global co-working spaces'. Available at: </a:t>
            </a:r>
            <a:r>
              <a:rPr lang="en-US" sz="600" dirty="0">
                <a:hlinkClick r:id="rId42"/>
              </a:rPr>
              <a:t>https://www.thecapturist.com/posts/citizenm-elevates-hybrid-work-with-global-co-working-spaces</a:t>
            </a:r>
            <a:r>
              <a:rPr lang="en-US" sz="600" dirty="0"/>
              <a:t> (Accessed: 24 January 2026).</a:t>
            </a:r>
          </a:p>
          <a:p>
            <a:r>
              <a:rPr lang="en-US" sz="600" dirty="0" err="1"/>
              <a:t>Vasigh</a:t>
            </a:r>
            <a:r>
              <a:rPr lang="en-US" sz="600" dirty="0"/>
              <a:t>, B. and Pearce, B. (2023) </a:t>
            </a:r>
            <a:r>
              <a:rPr lang="en-US" sz="600" i="1" dirty="0"/>
              <a:t>Air transport economics: from theory to applications</a:t>
            </a:r>
            <a:r>
              <a:rPr lang="en-US" sz="600" dirty="0"/>
              <a:t>. London: Routledge.</a:t>
            </a:r>
          </a:p>
          <a:p>
            <a:r>
              <a:rPr lang="en-US" sz="600" dirty="0" err="1"/>
              <a:t>Wieczorek-Kosmala</a:t>
            </a:r>
            <a:r>
              <a:rPr lang="en-US" sz="600" dirty="0"/>
              <a:t>, M. (2021) 'COVID-19 impact on the hospitality industry: exploratory study of financial-slack-driven risk preparedness', </a:t>
            </a:r>
            <a:r>
              <a:rPr lang="en-US" sz="600" i="1" dirty="0"/>
              <a:t>International Journal of Hospitality Management</a:t>
            </a:r>
            <a:r>
              <a:rPr lang="en-US" sz="600" dirty="0"/>
              <a:t>, 94, p. 102799. Available at: </a:t>
            </a:r>
            <a:r>
              <a:rPr lang="en-US" sz="600" dirty="0">
                <a:hlinkClick r:id="rId43"/>
              </a:rPr>
              <a:t>https://doi.org/10.1016/j.ijhm.2020.102799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Wilkesmann</a:t>
            </a:r>
            <a:r>
              <a:rPr lang="en-US" sz="600" dirty="0"/>
              <a:t>, M. and </a:t>
            </a:r>
            <a:r>
              <a:rPr lang="en-US" sz="600" dirty="0" err="1"/>
              <a:t>Bassyiouny</a:t>
            </a:r>
            <a:r>
              <a:rPr lang="en-US" sz="600" dirty="0"/>
              <a:t>, M. (2025) 'From leisure to labor: how </a:t>
            </a:r>
            <a:r>
              <a:rPr lang="en-US" sz="600" dirty="0" err="1"/>
              <a:t>workations</a:t>
            </a:r>
            <a:r>
              <a:rPr lang="en-US" sz="600" dirty="0"/>
              <a:t> are reshaping hospitality and destination marketing in the era of New Work', </a:t>
            </a:r>
            <a:r>
              <a:rPr lang="en-US" sz="600" i="1" dirty="0"/>
              <a:t>Journal of Destination Marketing &amp; Management</a:t>
            </a:r>
            <a:r>
              <a:rPr lang="en-US" sz="600" dirty="0"/>
              <a:t>, 36, p. 100991. Available at: </a:t>
            </a:r>
            <a:r>
              <a:rPr lang="en-US" sz="600" dirty="0">
                <a:hlinkClick r:id="rId44"/>
              </a:rPr>
              <a:t>https://www.sciencedirect.com/science/article/pii/S2212571X25000034</a:t>
            </a:r>
            <a:r>
              <a:rPr lang="en-US" sz="600" dirty="0"/>
              <a:t> (Accessed: 25 January 2026).</a:t>
            </a:r>
          </a:p>
          <a:p>
            <a:r>
              <a:rPr lang="en-US" sz="600" dirty="0" err="1"/>
              <a:t>Zahidi</a:t>
            </a:r>
            <a:r>
              <a:rPr lang="en-US" sz="600" dirty="0"/>
              <a:t>, F., </a:t>
            </a:r>
            <a:r>
              <a:rPr lang="en-US" sz="600" dirty="0" err="1"/>
              <a:t>Kaluvilla</a:t>
            </a:r>
            <a:r>
              <a:rPr lang="en-US" sz="600" dirty="0"/>
              <a:t>, B.B. and </a:t>
            </a:r>
            <a:r>
              <a:rPr lang="en-US" sz="600" dirty="0" err="1"/>
              <a:t>Mulla</a:t>
            </a:r>
            <a:r>
              <a:rPr lang="en-US" sz="600" dirty="0"/>
              <a:t>, T. (2024) 'Embracing the new era: artificial intelligence and its multifaceted impact on the hospitality industry', </a:t>
            </a:r>
            <a:r>
              <a:rPr lang="en-US" sz="600" i="1" dirty="0"/>
              <a:t>Journal of Open Innovation: Technology, Market, and Complexity</a:t>
            </a:r>
            <a:r>
              <a:rPr lang="en-US" sz="600" dirty="0"/>
              <a:t>, 10(4), pp. 100390. Available at: </a:t>
            </a:r>
            <a:r>
              <a:rPr lang="en-US" sz="600" dirty="0">
                <a:hlinkClick r:id="rId45"/>
              </a:rPr>
              <a:t>https://www.sciencedirect.com/science/article/pii/S2199853124001847</a:t>
            </a:r>
            <a:r>
              <a:rPr lang="en-US" sz="600" dirty="0"/>
              <a:t> (Accessed: 25 January 2026).</a:t>
            </a:r>
            <a:endParaRPr lang="en-US" sz="600" dirty="0">
              <a:effectLst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0" y="5542671"/>
            <a:ext cx="281354" cy="131532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510896"/>
      </p:ext>
    </p:extLst>
  </p:cSld>
  <p:clrMapOvr>
    <a:masterClrMapping/>
  </p:clrMapOvr>
</p:sld>
</file>

<file path=ppt/theme/theme1.xml><?xml version="1.0" encoding="utf-8"?>
<a:theme xmlns:a="http://schemas.openxmlformats.org/drawingml/2006/main" name="SlidesMania">
  <a:themeElements>
    <a:clrScheme name="Simple Light">
      <a:dk1>
        <a:srgbClr val="000000"/>
      </a:dk1>
      <a:lt1>
        <a:srgbClr val="FFFFFF"/>
      </a:lt1>
      <a:dk2>
        <a:srgbClr val="434343"/>
      </a:dk2>
      <a:lt2>
        <a:srgbClr val="EEEEEE"/>
      </a:lt2>
      <a:accent1>
        <a:srgbClr val="FF5454"/>
      </a:accent1>
      <a:accent2>
        <a:srgbClr val="FFFFFF"/>
      </a:accent2>
      <a:accent3>
        <a:srgbClr val="000000"/>
      </a:accent3>
      <a:accent4>
        <a:srgbClr val="F3ECEF"/>
      </a:accent4>
      <a:accent5>
        <a:srgbClr val="660000"/>
      </a:accent5>
      <a:accent6>
        <a:srgbClr val="660000"/>
      </a:accent6>
      <a:hlink>
        <a:srgbClr val="66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3425</Words>
  <Application>Microsoft Office PowerPoint</Application>
  <PresentationFormat>Widescreen</PresentationFormat>
  <Paragraphs>142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Arial</vt:lpstr>
      <vt:lpstr>Times New Roman</vt:lpstr>
      <vt:lpstr>Calibri</vt:lpstr>
      <vt:lpstr>Barlow Condensed</vt:lpstr>
      <vt:lpstr>Aldrich</vt:lpstr>
      <vt:lpstr>Lexend Deca SemiBold</vt:lpstr>
      <vt:lpstr>Lexend Deca</vt:lpstr>
      <vt:lpstr>Abril Fatface</vt:lpstr>
      <vt:lpstr>DM Sans</vt:lpstr>
      <vt:lpstr>SlidesMania</vt:lpstr>
      <vt:lpstr>Post-COVID Shifts in Urban Hotel Strategies</vt:lpstr>
      <vt:lpstr>Introduction</vt:lpstr>
      <vt:lpstr>Initial Pandemic Impact</vt:lpstr>
      <vt:lpstr>Mid-Recovery</vt:lpstr>
      <vt:lpstr>Projections</vt:lpstr>
      <vt:lpstr>PESTLE Analysis Overview</vt:lpstr>
      <vt:lpstr>Political Factors</vt:lpstr>
      <vt:lpstr>Economic Factors</vt:lpstr>
      <vt:lpstr>Social Factors</vt:lpstr>
      <vt:lpstr>Technological Factors</vt:lpstr>
      <vt:lpstr>Legal &amp; Environmental Factors</vt:lpstr>
      <vt:lpstr>Industry Responses – Major Hotel Chains</vt:lpstr>
      <vt:lpstr>Conclusion</vt:lpstr>
      <vt:lpstr>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Robert Mihalcea</dc:creator>
  <cp:lastModifiedBy>Robert Mihalcea</cp:lastModifiedBy>
  <cp:revision>153</cp:revision>
  <dcterms:modified xsi:type="dcterms:W3CDTF">2026-02-25T12:24:07Z</dcterms:modified>
</cp:coreProperties>
</file>