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1"/>
    <p:sldMasterId id="2147483672" r:id="rId2"/>
  </p:sldMasterIdLst>
  <p:notesMasterIdLst>
    <p:notesMasterId r:id="rId55"/>
  </p:notesMasterIdLst>
  <p:sldIdLst>
    <p:sldId id="256" r:id="rId3"/>
    <p:sldId id="281" r:id="rId4"/>
    <p:sldId id="282" r:id="rId5"/>
    <p:sldId id="283" r:id="rId6"/>
    <p:sldId id="284" r:id="rId7"/>
    <p:sldId id="285" r:id="rId8"/>
    <p:sldId id="286" r:id="rId9"/>
    <p:sldId id="287" r:id="rId10"/>
    <p:sldId id="326" r:id="rId11"/>
    <p:sldId id="288" r:id="rId12"/>
    <p:sldId id="289" r:id="rId13"/>
    <p:sldId id="290" r:id="rId14"/>
    <p:sldId id="291" r:id="rId15"/>
    <p:sldId id="293" r:id="rId16"/>
    <p:sldId id="314" r:id="rId17"/>
    <p:sldId id="292" r:id="rId18"/>
    <p:sldId id="294" r:id="rId19"/>
    <p:sldId id="295" r:id="rId20"/>
    <p:sldId id="315" r:id="rId21"/>
    <p:sldId id="316" r:id="rId22"/>
    <p:sldId id="317" r:id="rId23"/>
    <p:sldId id="318" r:id="rId24"/>
    <p:sldId id="319" r:id="rId25"/>
    <p:sldId id="320" r:id="rId26"/>
    <p:sldId id="296" r:id="rId27"/>
    <p:sldId id="297" r:id="rId28"/>
    <p:sldId id="298" r:id="rId29"/>
    <p:sldId id="299" r:id="rId30"/>
    <p:sldId id="300" r:id="rId31"/>
    <p:sldId id="301" r:id="rId32"/>
    <p:sldId id="302" r:id="rId33"/>
    <p:sldId id="303" r:id="rId34"/>
    <p:sldId id="304" r:id="rId35"/>
    <p:sldId id="305" r:id="rId36"/>
    <p:sldId id="306" r:id="rId37"/>
    <p:sldId id="307" r:id="rId38"/>
    <p:sldId id="309" r:id="rId39"/>
    <p:sldId id="310" r:id="rId40"/>
    <p:sldId id="328" r:id="rId41"/>
    <p:sldId id="329" r:id="rId42"/>
    <p:sldId id="311" r:id="rId43"/>
    <p:sldId id="321" r:id="rId44"/>
    <p:sldId id="312" r:id="rId45"/>
    <p:sldId id="327" r:id="rId46"/>
    <p:sldId id="330" r:id="rId47"/>
    <p:sldId id="331" r:id="rId48"/>
    <p:sldId id="332" r:id="rId49"/>
    <p:sldId id="324" r:id="rId50"/>
    <p:sldId id="322" r:id="rId51"/>
    <p:sldId id="325" r:id="rId52"/>
    <p:sldId id="323" r:id="rId53"/>
    <p:sldId id="313" r:id="rId54"/>
  </p:sldIdLst>
  <p:sldSz cx="9144000" cy="6858000" type="screen4x3"/>
  <p:notesSz cx="6858000" cy="9144000"/>
  <p:embeddedFontLst>
    <p:embeddedFont>
      <p:font typeface="PMingLiU" panose="02020500000000000000" pitchFamily="18" charset="-120"/>
      <p:regular r:id="rId56"/>
    </p:embeddedFont>
    <p:embeddedFont>
      <p:font typeface="宋体" panose="02010600030101010101" pitchFamily="2" charset="-122"/>
      <p:regular r:id="rId57"/>
    </p:embeddedFont>
    <p:embeddedFont>
      <p:font typeface="Tahoma" panose="020B0604030504040204" pitchFamily="34" charset="0"/>
      <p:regular r:id="rId58"/>
      <p:bold r:id="rId59"/>
    </p:embeddedFont>
    <p:embeddedFont>
      <p:font typeface="Calibri" panose="020F0502020204030204" pitchFamily="34" charset="0"/>
      <p:regular r:id="rId60"/>
      <p:bold r:id="rId61"/>
      <p:italic r:id="rId62"/>
      <p:boldItalic r:id="rId6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9068" autoAdjust="0"/>
  </p:normalViewPr>
  <p:slideViewPr>
    <p:cSldViewPr>
      <p:cViewPr varScale="1">
        <p:scale>
          <a:sx n="102" d="100"/>
          <a:sy n="102" d="100"/>
        </p:scale>
        <p:origin x="1884" y="11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notesMaster" Target="notesMasters/notesMaster1.xml"/><Relationship Id="rId63" Type="http://schemas.openxmlformats.org/officeDocument/2006/relationships/font" Target="fonts/font8.fntdata"/><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font" Target="fonts/font3.fntdata"/><Relationship Id="rId66"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font" Target="fonts/font2.fntdata"/><Relationship Id="rId61" Type="http://schemas.openxmlformats.org/officeDocument/2006/relationships/font" Target="fonts/font6.fntdata"/><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font" Target="fonts/font5.fntdata"/><Relationship Id="rId65"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font" Target="fonts/font1.fntdata"/><Relationship Id="rId64"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font" Target="fonts/font4.fntdata"/><Relationship Id="rId67" Type="http://schemas.openxmlformats.org/officeDocument/2006/relationships/tableStyles" Target="tableStyle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font" Target="fonts/font7.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1D6D6B0-F1D8-4A6D-A2E4-F63249F2DEBC}" type="datetimeFigureOut">
              <a:rPr lang="en-GB" smtClean="0"/>
              <a:pPr/>
              <a:t>01/02/2019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C9C1BFA-5BFE-4B3B-8E37-8C99432089EE}" type="slidenum">
              <a:rPr lang="en-GB" smtClean="0"/>
              <a:pPr/>
              <a:t>‹#›</a:t>
            </a:fld>
            <a:endParaRPr lang="en-GB"/>
          </a:p>
        </p:txBody>
      </p:sp>
    </p:spTree>
    <p:extLst>
      <p:ext uri="{BB962C8B-B14F-4D97-AF65-F5344CB8AC3E}">
        <p14:creationId xmlns:p14="http://schemas.microsoft.com/office/powerpoint/2010/main" val="22480941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C9C1BFA-5BFE-4B3B-8E37-8C99432089EE}" type="slidenum">
              <a:rPr lang="en-GB" smtClean="0"/>
              <a:pPr/>
              <a:t>1</a:t>
            </a:fld>
            <a:endParaRPr lang="en-GB"/>
          </a:p>
        </p:txBody>
      </p:sp>
    </p:spTree>
    <p:extLst>
      <p:ext uri="{BB962C8B-B14F-4D97-AF65-F5344CB8AC3E}">
        <p14:creationId xmlns:p14="http://schemas.microsoft.com/office/powerpoint/2010/main" val="38972008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C9C1BFA-5BFE-4B3B-8E37-8C99432089EE}" type="slidenum">
              <a:rPr lang="en-GB" smtClean="0"/>
              <a:pPr/>
              <a:t>39</a:t>
            </a:fld>
            <a:endParaRPr lang="en-GB"/>
          </a:p>
        </p:txBody>
      </p:sp>
    </p:spTree>
    <p:extLst>
      <p:ext uri="{BB962C8B-B14F-4D97-AF65-F5344CB8AC3E}">
        <p14:creationId xmlns:p14="http://schemas.microsoft.com/office/powerpoint/2010/main" val="13248213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C9C1BFA-5BFE-4B3B-8E37-8C99432089EE}" type="slidenum">
              <a:rPr lang="en-GB" smtClean="0"/>
              <a:pPr/>
              <a:t>40</a:t>
            </a:fld>
            <a:endParaRPr lang="en-GB"/>
          </a:p>
        </p:txBody>
      </p:sp>
    </p:spTree>
    <p:extLst>
      <p:ext uri="{BB962C8B-B14F-4D97-AF65-F5344CB8AC3E}">
        <p14:creationId xmlns:p14="http://schemas.microsoft.com/office/powerpoint/2010/main" val="10181763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auto">
          <a:xfrm>
            <a:off x="381000" y="990600"/>
            <a:ext cx="76200" cy="5105400"/>
          </a:xfrm>
          <a:prstGeom prst="rect">
            <a:avLst/>
          </a:prstGeom>
          <a:solidFill>
            <a:schemeClr val="bg2"/>
          </a:solidFill>
          <a:ln w="12700">
            <a:noFill/>
            <a:miter lim="800000"/>
            <a:headEnd/>
            <a:tailEnd/>
          </a:ln>
          <a:effectLst/>
        </p:spPr>
        <p:txBody>
          <a:bodyPr wrap="none" anchor="ctr"/>
          <a:lstStyle/>
          <a:p>
            <a:pPr>
              <a:defRPr/>
            </a:pPr>
            <a:endParaRPr lang="de-DE" sz="2400">
              <a:solidFill>
                <a:srgbClr val="000000"/>
              </a:solidFill>
            </a:endParaRPr>
          </a:p>
        </p:txBody>
      </p:sp>
      <p:grpSp>
        <p:nvGrpSpPr>
          <p:cNvPr id="2" name="Group 8"/>
          <p:cNvGrpSpPr>
            <a:grpSpLocks/>
          </p:cNvGrpSpPr>
          <p:nvPr/>
        </p:nvGrpSpPr>
        <p:grpSpPr bwMode="auto">
          <a:xfrm>
            <a:off x="381000" y="304800"/>
            <a:ext cx="8391525" cy="5791200"/>
            <a:chOff x="240" y="192"/>
            <a:chExt cx="5286" cy="3648"/>
          </a:xfrm>
        </p:grpSpPr>
        <p:sp>
          <p:nvSpPr>
            <p:cNvPr id="6" name="Rectangle 9"/>
            <p:cNvSpPr>
              <a:spLocks noChangeArrowheads="1"/>
            </p:cNvSpPr>
            <p:nvPr/>
          </p:nvSpPr>
          <p:spPr bwMode="auto">
            <a:xfrm flipV="1">
              <a:off x="5236" y="192"/>
              <a:ext cx="288" cy="288"/>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7" name="Rectangle 10"/>
            <p:cNvSpPr>
              <a:spLocks noChangeArrowheads="1"/>
            </p:cNvSpPr>
            <p:nvPr/>
          </p:nvSpPr>
          <p:spPr bwMode="auto">
            <a:xfrm flipV="1">
              <a:off x="240" y="192"/>
              <a:ext cx="5004" cy="288"/>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8" name="Rectangle 11"/>
            <p:cNvSpPr>
              <a:spLocks noChangeArrowheads="1"/>
            </p:cNvSpPr>
            <p:nvPr/>
          </p:nvSpPr>
          <p:spPr bwMode="auto">
            <a:xfrm flipV="1">
              <a:off x="240" y="480"/>
              <a:ext cx="5004" cy="144"/>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9" name="Rectangle 12"/>
            <p:cNvSpPr>
              <a:spLocks noChangeArrowheads="1"/>
            </p:cNvSpPr>
            <p:nvPr/>
          </p:nvSpPr>
          <p:spPr bwMode="auto">
            <a:xfrm flipV="1">
              <a:off x="5242" y="480"/>
              <a:ext cx="282"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0" name="Line 13"/>
            <p:cNvSpPr>
              <a:spLocks noChangeShapeType="1"/>
            </p:cNvSpPr>
            <p:nvPr/>
          </p:nvSpPr>
          <p:spPr bwMode="auto">
            <a:xfrm flipH="1">
              <a:off x="480" y="2256"/>
              <a:ext cx="4848"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 name="Rectangle 14"/>
            <p:cNvSpPr>
              <a:spLocks noChangeArrowheads="1"/>
            </p:cNvSpPr>
            <p:nvPr/>
          </p:nvSpPr>
          <p:spPr bwMode="auto">
            <a:xfrm>
              <a:off x="240" y="192"/>
              <a:ext cx="5286" cy="3648"/>
            </a:xfrm>
            <a:prstGeom prst="rect">
              <a:avLst/>
            </a:prstGeom>
            <a:no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
        <p:nvSpPr>
          <p:cNvPr id="116739" name="Rectangle 3"/>
          <p:cNvSpPr>
            <a:spLocks noGrp="1" noChangeArrowheads="1"/>
          </p:cNvSpPr>
          <p:nvPr>
            <p:ph type="ctrTitle"/>
          </p:nvPr>
        </p:nvSpPr>
        <p:spPr>
          <a:xfrm>
            <a:off x="762000" y="1371600"/>
            <a:ext cx="7696200" cy="2057400"/>
          </a:xfrm>
        </p:spPr>
        <p:txBody>
          <a:bodyPr/>
          <a:lstStyle>
            <a:lvl1pPr>
              <a:defRPr sz="5400"/>
            </a:lvl1pPr>
          </a:lstStyle>
          <a:p>
            <a:r>
              <a:rPr lang="en-US"/>
              <a:t>Click to edit Master title style</a:t>
            </a:r>
          </a:p>
        </p:txBody>
      </p:sp>
      <p:sp>
        <p:nvSpPr>
          <p:cNvPr id="116740" name="Rectangle 4"/>
          <p:cNvSpPr>
            <a:spLocks noGrp="1" noChangeArrowheads="1"/>
          </p:cNvSpPr>
          <p:nvPr>
            <p:ph type="subTitle" idx="1"/>
          </p:nvPr>
        </p:nvSpPr>
        <p:spPr>
          <a:xfrm>
            <a:off x="762000" y="3765550"/>
            <a:ext cx="7696200" cy="2057400"/>
          </a:xfrm>
        </p:spPr>
        <p:txBody>
          <a:bodyPr/>
          <a:lstStyle>
            <a:lvl1pPr marL="0" indent="0">
              <a:buFont typeface="Wingdings" pitchFamily="2" charset="2"/>
              <a:buNone/>
              <a:defRPr sz="2800">
                <a:latin typeface="Arial" charset="0"/>
              </a:defRPr>
            </a:lvl1pPr>
          </a:lstStyle>
          <a:p>
            <a:r>
              <a:rPr lang="en-US"/>
              <a:t>Click to edit Master subtitle style</a:t>
            </a:r>
          </a:p>
        </p:txBody>
      </p:sp>
      <p:sp>
        <p:nvSpPr>
          <p:cNvPr id="12" name="Rectangle 5"/>
          <p:cNvSpPr>
            <a:spLocks noGrp="1" noChangeArrowheads="1"/>
          </p:cNvSpPr>
          <p:nvPr>
            <p:ph type="dt" sz="half" idx="10"/>
          </p:nvPr>
        </p:nvSpPr>
        <p:spPr>
          <a:xfrm>
            <a:off x="457200" y="6248400"/>
            <a:ext cx="2133600" cy="457200"/>
          </a:xfrm>
        </p:spPr>
        <p:txBody>
          <a:bodyPr/>
          <a:lstStyle>
            <a:lvl1pPr>
              <a:defRPr smtClean="0"/>
            </a:lvl1pPr>
          </a:lstStyle>
          <a:p>
            <a:pPr>
              <a:defRPr/>
            </a:pPr>
            <a:endParaRPr lang="en-US">
              <a:solidFill>
                <a:srgbClr val="000000"/>
              </a:solidFill>
            </a:endParaRPr>
          </a:p>
        </p:txBody>
      </p:sp>
      <p:sp>
        <p:nvSpPr>
          <p:cNvPr id="13" name="Rectangle 6"/>
          <p:cNvSpPr>
            <a:spLocks noGrp="1" noChangeArrowheads="1"/>
          </p:cNvSpPr>
          <p:nvPr>
            <p:ph type="ftr" sz="quarter" idx="11"/>
          </p:nvPr>
        </p:nvSpPr>
        <p:spPr/>
        <p:txBody>
          <a:bodyPr/>
          <a:lstStyle>
            <a:lvl1pPr>
              <a:defRPr smtClean="0"/>
            </a:lvl1pPr>
          </a:lstStyle>
          <a:p>
            <a:pPr>
              <a:defRPr/>
            </a:pPr>
            <a:endParaRPr lang="en-US">
              <a:solidFill>
                <a:srgbClr val="000000"/>
              </a:solidFill>
            </a:endParaRPr>
          </a:p>
        </p:txBody>
      </p:sp>
      <p:sp>
        <p:nvSpPr>
          <p:cNvPr id="14" name="Rectangle 7"/>
          <p:cNvSpPr>
            <a:spLocks noGrp="1" noChangeArrowheads="1"/>
          </p:cNvSpPr>
          <p:nvPr>
            <p:ph type="sldNum" sz="quarter" idx="12"/>
          </p:nvPr>
        </p:nvSpPr>
        <p:spPr>
          <a:xfrm>
            <a:off x="6553200" y="6248400"/>
            <a:ext cx="2133600" cy="457200"/>
          </a:xfrm>
        </p:spPr>
        <p:txBody>
          <a:bodyPr/>
          <a:lstStyle>
            <a:lvl1pPr>
              <a:defRPr b="1" smtClean="0"/>
            </a:lvl1pPr>
          </a:lstStyle>
          <a:p>
            <a:pPr>
              <a:defRPr/>
            </a:pPr>
            <a:fld id="{D435E912-4F38-4F23-A992-BC96C202854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F9C989-461E-4C07-9E9C-8A704BF4B27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578D4F-C7CA-439B-9C77-C39EFA12FDB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8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2BCF76D-5EE1-48E5-8755-BD04BF59169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810F575-B5EA-4853-BB1D-F19E008AED6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755CDE58-C46B-48CB-8D05-0C0D5548960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2B470185-0415-4F92-963C-2E21B33C7B2E}"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07DC8CE-8D88-4734-80E3-4DFBFDD8D4D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4ACB2DC-7FF4-4C51-BC7D-B78E65C3D4D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EC96CE2-2FB9-416B-B640-813276F185F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0"/>
            <a:ext cx="2057400" cy="5597525"/>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533400"/>
            <a:ext cx="6019800" cy="5597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7559525-61C2-41D3-91B0-72651CAD29A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8458200" cy="5943600"/>
            <a:chOff x="0" y="0"/>
            <a:chExt cx="5328" cy="3744"/>
          </a:xfrm>
        </p:grpSpPr>
        <p:sp>
          <p:nvSpPr>
            <p:cNvPr id="5" name="Freeform 3"/>
            <p:cNvSpPr>
              <a:spLocks/>
            </p:cNvSpPr>
            <p:nvPr/>
          </p:nvSpPr>
          <p:spPr bwMode="hidden">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1">
              <a:gsLst>
                <a:gs pos="0">
                  <a:schemeClr val="bg1">
                    <a:gamma/>
                    <a:shade val="84706"/>
                    <a:invGamma/>
                  </a:schemeClr>
                </a:gs>
                <a:gs pos="100000">
                  <a:schemeClr val="bg1"/>
                </a:gs>
              </a:gsLst>
              <a:lin ang="0" scaled="1"/>
            </a:gradFill>
            <a:ln w="9525">
              <a:noFill/>
              <a:round/>
              <a:headEnd/>
              <a:tailEnd/>
            </a:ln>
          </p:spPr>
          <p:txBody>
            <a:bodyPr/>
            <a:lstStyle/>
            <a:p>
              <a:pPr>
                <a:defRPr/>
              </a:pPr>
              <a:endParaRPr lang="de-DE">
                <a:solidFill>
                  <a:srgbClr val="FFFFFF"/>
                </a:solidFill>
              </a:endParaRPr>
            </a:p>
          </p:txBody>
        </p:sp>
        <p:sp>
          <p:nvSpPr>
            <p:cNvPr id="6" name="Freeform 4"/>
            <p:cNvSpPr>
              <a:spLocks/>
            </p:cNvSpPr>
            <p:nvPr/>
          </p:nvSpPr>
          <p:spPr bwMode="hidden">
            <a:xfrm>
              <a:off x="0" y="0"/>
              <a:ext cx="5328" cy="3689"/>
            </a:xfrm>
            <a:custGeom>
              <a:avLst/>
              <a:gdLst/>
              <a:ahLst/>
              <a:cxnLst>
                <a:cxn ang="0">
                  <a:pos x="5311" y="3209"/>
                </a:cxn>
                <a:cxn ang="0">
                  <a:pos x="0" y="3689"/>
                </a:cxn>
                <a:cxn ang="0">
                  <a:pos x="0" y="9"/>
                </a:cxn>
                <a:cxn ang="0">
                  <a:pos x="5328" y="0"/>
                </a:cxn>
                <a:cxn ang="0">
                  <a:pos x="5311" y="3209"/>
                </a:cxn>
              </a:cxnLst>
              <a:rect l="0" t="0" r="r" b="b"/>
              <a:pathLst>
                <a:path w="5328" h="3689">
                  <a:moveTo>
                    <a:pt x="5311" y="3209"/>
                  </a:moveTo>
                  <a:lnTo>
                    <a:pt x="0" y="3689"/>
                  </a:lnTo>
                  <a:lnTo>
                    <a:pt x="0" y="9"/>
                  </a:lnTo>
                  <a:lnTo>
                    <a:pt x="5328" y="0"/>
                  </a:lnTo>
                  <a:lnTo>
                    <a:pt x="5311" y="3209"/>
                  </a:lnTo>
                  <a:close/>
                </a:path>
              </a:pathLst>
            </a:custGeom>
            <a:gradFill rotWithShape="1">
              <a:gsLst>
                <a:gs pos="0">
                  <a:schemeClr val="bg2"/>
                </a:gs>
                <a:gs pos="100000">
                  <a:schemeClr val="bg1"/>
                </a:gs>
              </a:gsLst>
              <a:lin ang="0" scaled="1"/>
            </a:gradFill>
            <a:ln w="9525">
              <a:noFill/>
              <a:round/>
              <a:headEnd/>
              <a:tailEnd/>
            </a:ln>
          </p:spPr>
          <p:txBody>
            <a:bodyPr/>
            <a:lstStyle/>
            <a:p>
              <a:pPr>
                <a:defRPr/>
              </a:pPr>
              <a:endParaRPr lang="de-DE">
                <a:solidFill>
                  <a:srgbClr val="FFFFFF"/>
                </a:solidFill>
              </a:endParaRPr>
            </a:p>
          </p:txBody>
        </p:sp>
      </p:grpSp>
      <p:sp>
        <p:nvSpPr>
          <p:cNvPr id="113669" name="Rectangle 5"/>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US"/>
              <a:t>Click to edit Master subtitle style</a:t>
            </a:r>
          </a:p>
        </p:txBody>
      </p:sp>
      <p:sp>
        <p:nvSpPr>
          <p:cNvPr id="113673" name="Rectangle 9"/>
          <p:cNvSpPr>
            <a:spLocks noGrp="1" noChangeArrowheads="1"/>
          </p:cNvSpPr>
          <p:nvPr>
            <p:ph type="ctrTitle" sz="quarter"/>
          </p:nvPr>
        </p:nvSpPr>
        <p:spPr>
          <a:xfrm>
            <a:off x="685800" y="1768475"/>
            <a:ext cx="7772400" cy="1736725"/>
          </a:xfrm>
        </p:spPr>
        <p:txBody>
          <a:bodyPr anchor="b" anchorCtr="1"/>
          <a:lstStyle>
            <a:lvl1pPr>
              <a:defRPr sz="5400"/>
            </a:lvl1pPr>
          </a:lstStyle>
          <a:p>
            <a:r>
              <a:rPr lang="en-US"/>
              <a:t>Click to edit Master title style</a:t>
            </a:r>
          </a:p>
        </p:txBody>
      </p:sp>
      <p:sp>
        <p:nvSpPr>
          <p:cNvPr id="7" name="Rectangle 6"/>
          <p:cNvSpPr>
            <a:spLocks noGrp="1" noChangeArrowheads="1"/>
          </p:cNvSpPr>
          <p:nvPr>
            <p:ph type="dt" sz="quarter" idx="10"/>
          </p:nvPr>
        </p:nvSpPr>
        <p:spPr/>
        <p:txBody>
          <a:bodyPr/>
          <a:lstStyle>
            <a:lvl1pPr>
              <a:defRPr smtClean="0"/>
            </a:lvl1pPr>
          </a:lstStyle>
          <a:p>
            <a:fld id="{990CAFA7-22BE-40DD-8D22-17F8CB471D85}" type="datetimeFigureOut">
              <a:rPr lang="en-GB">
                <a:solidFill>
                  <a:srgbClr val="FFFFFF"/>
                </a:solidFill>
              </a:rPr>
              <a:pPr/>
              <a:t>01/02/2019</a:t>
            </a:fld>
            <a:endParaRPr lang="en-GB">
              <a:solidFill>
                <a:srgbClr val="FFFFFF"/>
              </a:solidFill>
            </a:endParaRPr>
          </a:p>
        </p:txBody>
      </p:sp>
      <p:sp>
        <p:nvSpPr>
          <p:cNvPr id="8" name="Rectangle 7"/>
          <p:cNvSpPr>
            <a:spLocks noGrp="1" noChangeArrowheads="1"/>
          </p:cNvSpPr>
          <p:nvPr>
            <p:ph type="ftr" sz="quarter" idx="11"/>
          </p:nvPr>
        </p:nvSpPr>
        <p:spPr/>
        <p:txBody>
          <a:bodyPr/>
          <a:lstStyle>
            <a:lvl1pPr>
              <a:defRPr smtClean="0"/>
            </a:lvl1pPr>
          </a:lstStyle>
          <a:p>
            <a:endParaRPr lang="en-GB">
              <a:solidFill>
                <a:srgbClr val="FFFFFF"/>
              </a:solidFill>
            </a:endParaRPr>
          </a:p>
        </p:txBody>
      </p:sp>
      <p:sp>
        <p:nvSpPr>
          <p:cNvPr id="9" name="Rectangle 8"/>
          <p:cNvSpPr>
            <a:spLocks noGrp="1" noChangeArrowheads="1"/>
          </p:cNvSpPr>
          <p:nvPr>
            <p:ph type="sldNum" sz="quarter" idx="12"/>
          </p:nvPr>
        </p:nvSpPr>
        <p:spPr/>
        <p:txBody>
          <a:bodyPr/>
          <a:lstStyle>
            <a:lvl1pPr>
              <a:defRPr smtClean="0"/>
            </a:lvl1pPr>
          </a:lstStyle>
          <a:p>
            <a:fld id="{E0BAC440-A957-4B12-91F1-1857F36A6C07}" type="slidenum">
              <a:rPr lang="en-GB">
                <a:solidFill>
                  <a:srgbClr val="FFFFFF"/>
                </a:solidFill>
              </a:rPr>
              <a:pPr/>
              <a:t>‹#›</a:t>
            </a:fld>
            <a:endParaRPr lang="en-GB">
              <a:solidFill>
                <a:srgbClr val="FFFFFF"/>
              </a:solidFil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01/02/2019</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01/02/2019</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8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01/02/2019</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01/02/2019</a:t>
            </a:fld>
            <a:endParaRPr lang="en-GB">
              <a:solidFill>
                <a:srgbClr val="FFFFFF"/>
              </a:solidFill>
            </a:endParaRPr>
          </a:p>
        </p:txBody>
      </p:sp>
      <p:sp>
        <p:nvSpPr>
          <p:cNvPr id="8"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9"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01/02/2019</a:t>
            </a:fld>
            <a:endParaRPr lang="en-GB">
              <a:solidFill>
                <a:srgbClr val="FFFFFF"/>
              </a:solidFill>
            </a:endParaRPr>
          </a:p>
        </p:txBody>
      </p:sp>
      <p:sp>
        <p:nvSpPr>
          <p:cNvPr id="4"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5"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01/02/2019</a:t>
            </a:fld>
            <a:endParaRPr lang="en-GB">
              <a:solidFill>
                <a:srgbClr val="FFFFFF"/>
              </a:solidFill>
            </a:endParaRPr>
          </a:p>
        </p:txBody>
      </p:sp>
      <p:sp>
        <p:nvSpPr>
          <p:cNvPr id="3"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4"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01/02/2019</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01/02/2019</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01/02/2019</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21362"/>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274638"/>
            <a:ext cx="6019800" cy="5821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01/02/2019</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8200" y="16002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648200" y="39243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01/02/2019</a:t>
            </a:fld>
            <a:endParaRPr lang="en-GB">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0" y="39243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half" idx="3"/>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01/02/2019</a:t>
            </a:fld>
            <a:endParaRPr lang="en-GB">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533400"/>
            <a:ext cx="82296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457200" y="1828800"/>
            <a:ext cx="8229600" cy="43021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5716" name="Rectangle 4"/>
          <p:cNvSpPr>
            <a:spLocks noGrp="1" noChangeArrowheads="1"/>
          </p:cNvSpPr>
          <p:nvPr>
            <p:ph type="dt" sz="half" idx="2"/>
          </p:nvPr>
        </p:nvSpPr>
        <p:spPr bwMode="auto">
          <a:xfrm>
            <a:off x="457200" y="6248400"/>
            <a:ext cx="1676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000" smtClean="0">
                <a:solidFill>
                  <a:schemeClr val="tx1"/>
                </a:solidFill>
                <a:effectLst/>
                <a:latin typeface="Arial" charset="0"/>
              </a:defRPr>
            </a:lvl1pPr>
          </a:lstStyle>
          <a:p>
            <a:pPr>
              <a:defRPr/>
            </a:pPr>
            <a:endParaRPr lang="en-US">
              <a:solidFill>
                <a:srgbClr val="000000"/>
              </a:solidFill>
            </a:endParaRPr>
          </a:p>
        </p:txBody>
      </p:sp>
      <p:sp>
        <p:nvSpPr>
          <p:cNvPr id="11571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smtClean="0">
                <a:solidFill>
                  <a:schemeClr val="tx1"/>
                </a:solidFill>
                <a:effectLst/>
                <a:latin typeface="Arial" charset="0"/>
              </a:defRPr>
            </a:lvl1pPr>
          </a:lstStyle>
          <a:p>
            <a:pPr>
              <a:defRPr/>
            </a:pPr>
            <a:endParaRPr lang="en-US">
              <a:solidFill>
                <a:srgbClr val="000000"/>
              </a:solidFill>
            </a:endParaRPr>
          </a:p>
        </p:txBody>
      </p:sp>
      <p:sp>
        <p:nvSpPr>
          <p:cNvPr id="115718" name="Rectangle 6"/>
          <p:cNvSpPr>
            <a:spLocks noGrp="1" noChangeArrowheads="1"/>
          </p:cNvSpPr>
          <p:nvPr>
            <p:ph type="sldNum" sz="quarter" idx="4"/>
          </p:nvPr>
        </p:nvSpPr>
        <p:spPr bwMode="auto">
          <a:xfrm>
            <a:off x="6781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smtClean="0">
                <a:solidFill>
                  <a:schemeClr val="tx1"/>
                </a:solidFill>
                <a:effectLst/>
                <a:latin typeface="Arial" charset="0"/>
              </a:defRPr>
            </a:lvl1pPr>
          </a:lstStyle>
          <a:p>
            <a:pPr>
              <a:defRPr/>
            </a:pPr>
            <a:fld id="{F1379762-15AB-4EFB-98CA-D5F2D2A0FD87}" type="slidenum">
              <a:rPr lang="en-US">
                <a:solidFill>
                  <a:srgbClr val="000000"/>
                </a:solidFill>
              </a:rPr>
              <a:pPr>
                <a:defRPr/>
              </a:pPr>
              <a:t>‹#›</a:t>
            </a:fld>
            <a:endParaRPr lang="en-US">
              <a:solidFill>
                <a:srgbClr val="000000"/>
              </a:solidFill>
            </a:endParaRPr>
          </a:p>
        </p:txBody>
      </p:sp>
      <p:grpSp>
        <p:nvGrpSpPr>
          <p:cNvPr id="2" name="Group 7"/>
          <p:cNvGrpSpPr>
            <a:grpSpLocks/>
          </p:cNvGrpSpPr>
          <p:nvPr/>
        </p:nvGrpSpPr>
        <p:grpSpPr bwMode="auto">
          <a:xfrm>
            <a:off x="279400" y="152400"/>
            <a:ext cx="8686800" cy="1600200"/>
            <a:chOff x="176" y="96"/>
            <a:chExt cx="5472" cy="1008"/>
          </a:xfrm>
        </p:grpSpPr>
        <p:sp>
          <p:nvSpPr>
            <p:cNvPr id="115720" name="Line 8"/>
            <p:cNvSpPr>
              <a:spLocks noChangeShapeType="1"/>
            </p:cNvSpPr>
            <p:nvPr/>
          </p:nvSpPr>
          <p:spPr bwMode="auto">
            <a:xfrm flipH="1">
              <a:off x="288" y="1104"/>
              <a:ext cx="5232"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5721" name="Rectangle 9"/>
            <p:cNvSpPr>
              <a:spLocks noChangeArrowheads="1"/>
            </p:cNvSpPr>
            <p:nvPr/>
          </p:nvSpPr>
          <p:spPr bwMode="auto">
            <a:xfrm>
              <a:off x="5504" y="96"/>
              <a:ext cx="144" cy="144"/>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2" name="Rectangle 10"/>
            <p:cNvSpPr>
              <a:spLocks noChangeArrowheads="1"/>
            </p:cNvSpPr>
            <p:nvPr/>
          </p:nvSpPr>
          <p:spPr bwMode="auto">
            <a:xfrm>
              <a:off x="176" y="96"/>
              <a:ext cx="5326"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3" name="Rectangle 11"/>
            <p:cNvSpPr>
              <a:spLocks noChangeArrowheads="1"/>
            </p:cNvSpPr>
            <p:nvPr/>
          </p:nvSpPr>
          <p:spPr bwMode="auto">
            <a:xfrm>
              <a:off x="176" y="240"/>
              <a:ext cx="5326" cy="88"/>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4" name="Rectangle 12"/>
            <p:cNvSpPr>
              <a:spLocks noChangeArrowheads="1"/>
            </p:cNvSpPr>
            <p:nvPr/>
          </p:nvSpPr>
          <p:spPr bwMode="auto">
            <a:xfrm>
              <a:off x="5504" y="241"/>
              <a:ext cx="144" cy="86"/>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fontAlgn="base" hangingPunct="1">
        <a:spcBef>
          <a:spcPct val="0"/>
        </a:spcBef>
        <a:spcAft>
          <a:spcPct val="0"/>
        </a:spcAft>
        <a:defRPr sz="4400">
          <a:solidFill>
            <a:schemeClr val="tx2"/>
          </a:solidFill>
          <a:latin typeface="+mj-lt"/>
          <a:ea typeface="+mj-ea"/>
          <a:cs typeface="+mj-cs"/>
        </a:defRPr>
      </a:lvl1pPr>
      <a:lvl2pPr algn="l" rtl="0" eaLnBrk="1" fontAlgn="base" hangingPunct="1">
        <a:spcBef>
          <a:spcPct val="0"/>
        </a:spcBef>
        <a:spcAft>
          <a:spcPct val="0"/>
        </a:spcAft>
        <a:defRPr sz="4400">
          <a:solidFill>
            <a:schemeClr val="tx2"/>
          </a:solidFill>
          <a:latin typeface="Times New Roman" pitchFamily="18" charset="0"/>
          <a:cs typeface="Arial" charset="0"/>
        </a:defRPr>
      </a:lvl2pPr>
      <a:lvl3pPr algn="l" rtl="0" eaLnBrk="1" fontAlgn="base" hangingPunct="1">
        <a:spcBef>
          <a:spcPct val="0"/>
        </a:spcBef>
        <a:spcAft>
          <a:spcPct val="0"/>
        </a:spcAft>
        <a:defRPr sz="4400">
          <a:solidFill>
            <a:schemeClr val="tx2"/>
          </a:solidFill>
          <a:latin typeface="Times New Roman" pitchFamily="18" charset="0"/>
          <a:cs typeface="Arial" charset="0"/>
        </a:defRPr>
      </a:lvl3pPr>
      <a:lvl4pPr algn="l" rtl="0" eaLnBrk="1" fontAlgn="base" hangingPunct="1">
        <a:spcBef>
          <a:spcPct val="0"/>
        </a:spcBef>
        <a:spcAft>
          <a:spcPct val="0"/>
        </a:spcAft>
        <a:defRPr sz="4400">
          <a:solidFill>
            <a:schemeClr val="tx2"/>
          </a:solidFill>
          <a:latin typeface="Times New Roman" pitchFamily="18" charset="0"/>
          <a:cs typeface="Arial" charset="0"/>
        </a:defRPr>
      </a:lvl4pPr>
      <a:lvl5pPr algn="l" rtl="0" eaLnBrk="1" fontAlgn="base" hangingPunct="1">
        <a:spcBef>
          <a:spcPct val="0"/>
        </a:spcBef>
        <a:spcAft>
          <a:spcPct val="0"/>
        </a:spcAft>
        <a:defRPr sz="4400">
          <a:solidFill>
            <a:schemeClr val="tx2"/>
          </a:solidFill>
          <a:latin typeface="Times New Roman" pitchFamily="18" charset="0"/>
          <a:cs typeface="Arial" charset="0"/>
        </a:defRPr>
      </a:lvl5pPr>
      <a:lvl6pPr marL="457200" algn="l" rtl="0" eaLnBrk="1" fontAlgn="base" hangingPunct="1">
        <a:spcBef>
          <a:spcPct val="0"/>
        </a:spcBef>
        <a:spcAft>
          <a:spcPct val="0"/>
        </a:spcAft>
        <a:defRPr sz="4400">
          <a:solidFill>
            <a:schemeClr val="tx2"/>
          </a:solidFill>
          <a:latin typeface="Times New Roman" pitchFamily="18" charset="0"/>
          <a:cs typeface="Arial" charset="0"/>
        </a:defRPr>
      </a:lvl6pPr>
      <a:lvl7pPr marL="914400" algn="l" rtl="0" eaLnBrk="1" fontAlgn="base" hangingPunct="1">
        <a:spcBef>
          <a:spcPct val="0"/>
        </a:spcBef>
        <a:spcAft>
          <a:spcPct val="0"/>
        </a:spcAft>
        <a:defRPr sz="4400">
          <a:solidFill>
            <a:schemeClr val="tx2"/>
          </a:solidFill>
          <a:latin typeface="Times New Roman" pitchFamily="18" charset="0"/>
          <a:cs typeface="Arial" charset="0"/>
        </a:defRPr>
      </a:lvl7pPr>
      <a:lvl8pPr marL="1371600" algn="l" rtl="0" eaLnBrk="1" fontAlgn="base" hangingPunct="1">
        <a:spcBef>
          <a:spcPct val="0"/>
        </a:spcBef>
        <a:spcAft>
          <a:spcPct val="0"/>
        </a:spcAft>
        <a:defRPr sz="4400">
          <a:solidFill>
            <a:schemeClr val="tx2"/>
          </a:solidFill>
          <a:latin typeface="Times New Roman" pitchFamily="18" charset="0"/>
          <a:cs typeface="Arial" charset="0"/>
        </a:defRPr>
      </a:lvl8pPr>
      <a:lvl9pPr marL="1828800" algn="l" rtl="0" eaLnBrk="1" fontAlgn="base" hangingPunct="1">
        <a:spcBef>
          <a:spcPct val="0"/>
        </a:spcBef>
        <a:spcAft>
          <a:spcPct val="0"/>
        </a:spcAft>
        <a:defRPr sz="4400">
          <a:solidFill>
            <a:schemeClr val="tx2"/>
          </a:solidFill>
          <a:latin typeface="Times New Roman" pitchFamily="18" charset="0"/>
          <a:cs typeface="Arial" charset="0"/>
        </a:defRPr>
      </a:lvl9pPr>
    </p:titleStyle>
    <p:bodyStyle>
      <a:lvl1pPr marL="469900" indent="-469900" algn="l" rtl="0" eaLnBrk="1" fontAlgn="base" hangingPunct="1">
        <a:spcBef>
          <a:spcPct val="20000"/>
        </a:spcBef>
        <a:spcAft>
          <a:spcPct val="0"/>
        </a:spcAft>
        <a:buClr>
          <a:schemeClr val="bg2"/>
        </a:buClr>
        <a:buSzPct val="70000"/>
        <a:buFont typeface="Wingdings" pitchFamily="2" charset="2"/>
        <a:buChar char="o"/>
        <a:defRPr sz="3200">
          <a:solidFill>
            <a:schemeClr val="tx1"/>
          </a:solidFill>
          <a:latin typeface="+mn-lt"/>
          <a:ea typeface="+mn-ea"/>
          <a:cs typeface="+mn-cs"/>
        </a:defRPr>
      </a:lvl1pPr>
      <a:lvl2pPr marL="908050" indent="-436563" algn="l" rtl="0" eaLnBrk="1" fontAlgn="base" hangingPunct="1">
        <a:spcBef>
          <a:spcPct val="20000"/>
        </a:spcBef>
        <a:spcAft>
          <a:spcPct val="0"/>
        </a:spcAft>
        <a:buClr>
          <a:schemeClr val="accent2"/>
        </a:buClr>
        <a:buSzPct val="75000"/>
        <a:buFont typeface="Wingdings" pitchFamily="2" charset="2"/>
        <a:buChar char="n"/>
        <a:defRPr sz="2800">
          <a:solidFill>
            <a:schemeClr val="tx1"/>
          </a:solidFill>
          <a:latin typeface="+mn-lt"/>
          <a:cs typeface="+mn-cs"/>
        </a:defRPr>
      </a:lvl2pPr>
      <a:lvl3pPr marL="1377950" indent="-468313" algn="l" rtl="0" eaLnBrk="1" fontAlgn="base" hangingPunct="1">
        <a:spcBef>
          <a:spcPct val="20000"/>
        </a:spcBef>
        <a:spcAft>
          <a:spcPct val="0"/>
        </a:spcAft>
        <a:buClr>
          <a:schemeClr val="bg2"/>
        </a:buClr>
        <a:buSzPct val="65000"/>
        <a:buFont typeface="Wingdings" pitchFamily="2" charset="2"/>
        <a:buChar char="o"/>
        <a:defRPr sz="2400">
          <a:solidFill>
            <a:schemeClr val="tx1"/>
          </a:solidFill>
          <a:latin typeface="+mn-lt"/>
          <a:cs typeface="+mn-cs"/>
        </a:defRPr>
      </a:lvl3pPr>
      <a:lvl4pPr marL="1827213" indent="-438150" algn="l" rtl="0" eaLnBrk="1" fontAlgn="base" hangingPunct="1">
        <a:spcBef>
          <a:spcPct val="20000"/>
        </a:spcBef>
        <a:spcAft>
          <a:spcPct val="0"/>
        </a:spcAft>
        <a:buClr>
          <a:schemeClr val="accent2"/>
        </a:buClr>
        <a:buSzPct val="75000"/>
        <a:buFont typeface="Wingdings" pitchFamily="2" charset="2"/>
        <a:buChar char="n"/>
        <a:defRPr sz="2000">
          <a:solidFill>
            <a:schemeClr val="tx1"/>
          </a:solidFill>
          <a:latin typeface="+mn-lt"/>
          <a:cs typeface="+mn-cs"/>
        </a:defRPr>
      </a:lvl4pPr>
      <a:lvl5pPr marL="22971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5pPr>
      <a:lvl6pPr marL="27543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6pPr>
      <a:lvl7pPr marL="32115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7pPr>
      <a:lvl8pPr marL="36687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8pPr>
      <a:lvl9pPr marL="41259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7242175" cy="1981200"/>
            <a:chOff x="0" y="0"/>
            <a:chExt cx="4562" cy="1248"/>
          </a:xfrm>
        </p:grpSpPr>
        <p:sp>
          <p:nvSpPr>
            <p:cNvPr id="112643" name="Freeform 3"/>
            <p:cNvSpPr>
              <a:spLocks/>
            </p:cNvSpPr>
            <p:nvPr/>
          </p:nvSpPr>
          <p:spPr bwMode="hidden">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1">
              <a:gsLst>
                <a:gs pos="0">
                  <a:schemeClr val="bg1">
                    <a:gamma/>
                    <a:shade val="94118"/>
                    <a:invGamma/>
                  </a:schemeClr>
                </a:gs>
                <a:gs pos="100000">
                  <a:schemeClr val="bg1"/>
                </a:gs>
              </a:gsLst>
              <a:lin ang="0" scaled="1"/>
            </a:gradFill>
            <a:ln w="9525">
              <a:noFill/>
              <a:round/>
              <a:headEnd/>
              <a:tailEnd/>
            </a:ln>
          </p:spPr>
          <p:txBody>
            <a:bodyPr/>
            <a:lstStyle/>
            <a:p>
              <a:pPr>
                <a:defRPr/>
              </a:pPr>
              <a:endParaRPr lang="de-DE">
                <a:solidFill>
                  <a:srgbClr val="FFFFFF"/>
                </a:solidFill>
              </a:endParaRPr>
            </a:p>
          </p:txBody>
        </p:sp>
        <p:sp>
          <p:nvSpPr>
            <p:cNvPr id="112644" name="Freeform 4"/>
            <p:cNvSpPr>
              <a:spLocks/>
            </p:cNvSpPr>
            <p:nvPr/>
          </p:nvSpPr>
          <p:spPr bwMode="hidden">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chemeClr val="bg2"/>
                </a:gs>
                <a:gs pos="100000">
                  <a:schemeClr val="bg1"/>
                </a:gs>
              </a:gsLst>
              <a:lin ang="0" scaled="1"/>
            </a:gradFill>
            <a:ln w="9525">
              <a:noFill/>
              <a:round/>
              <a:headEnd/>
              <a:tailEnd/>
            </a:ln>
          </p:spPr>
          <p:txBody>
            <a:bodyPr/>
            <a:lstStyle/>
            <a:p>
              <a:pPr>
                <a:defRPr/>
              </a:pPr>
              <a:endParaRPr lang="de-DE">
                <a:solidFill>
                  <a:srgbClr val="FFFFFF"/>
                </a:solidFill>
              </a:endParaRPr>
            </a:p>
          </p:txBody>
        </p:sp>
      </p:grpSp>
      <p:sp>
        <p:nvSpPr>
          <p:cNvPr id="112645" name="Rectangle 5"/>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12646" name="Rectangle 6"/>
          <p:cNvSpPr>
            <a:spLocks noGrp="1" noChangeArrowheads="1"/>
          </p:cNvSpPr>
          <p:nvPr>
            <p:ph type="body" idx="1"/>
          </p:nvPr>
        </p:nvSpPr>
        <p:spPr bwMode="auto">
          <a:xfrm>
            <a:off x="457200" y="1600200"/>
            <a:ext cx="8229600" cy="4495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2647" name="Rectangle 7"/>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smtClean="0">
                <a:solidFill>
                  <a:schemeClr val="tx1"/>
                </a:solidFill>
                <a:effectLst>
                  <a:outerShdw blurRad="38100" dist="38100" dir="2700000" algn="tl">
                    <a:srgbClr val="000000"/>
                  </a:outerShdw>
                </a:effectLst>
              </a:defRPr>
            </a:lvl1pPr>
          </a:lstStyle>
          <a:p>
            <a:fld id="{990CAFA7-22BE-40DD-8D22-17F8CB471D85}" type="datetimeFigureOut">
              <a:rPr lang="en-GB">
                <a:solidFill>
                  <a:srgbClr val="FFFFFF"/>
                </a:solidFill>
              </a:rPr>
              <a:pPr/>
              <a:t>01/02/2019</a:t>
            </a:fld>
            <a:endParaRPr lang="en-GB">
              <a:solidFill>
                <a:srgbClr val="FFFFFF"/>
              </a:solidFill>
            </a:endParaRPr>
          </a:p>
        </p:txBody>
      </p:sp>
      <p:sp>
        <p:nvSpPr>
          <p:cNvPr id="112648" name="Rectangle 8"/>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solidFill>
                  <a:schemeClr val="tx1"/>
                </a:solidFill>
                <a:effectLst>
                  <a:outerShdw blurRad="38100" dist="38100" dir="2700000" algn="tl">
                    <a:srgbClr val="000000"/>
                  </a:outerShdw>
                </a:effectLst>
              </a:defRPr>
            </a:lvl1pPr>
          </a:lstStyle>
          <a:p>
            <a:endParaRPr lang="en-GB">
              <a:solidFill>
                <a:srgbClr val="FFFFFF"/>
              </a:solidFill>
            </a:endParaRPr>
          </a:p>
        </p:txBody>
      </p:sp>
      <p:sp>
        <p:nvSpPr>
          <p:cNvPr id="112649" name="Rectangle 9"/>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solidFill>
                  <a:schemeClr val="tx1"/>
                </a:solidFill>
                <a:effectLst>
                  <a:outerShdw blurRad="38100" dist="38100" dir="2700000" algn="tl">
                    <a:srgbClr val="000000"/>
                  </a:outerShdw>
                </a:effectLst>
              </a:defRPr>
            </a:lvl1pPr>
          </a:lstStyle>
          <a:p>
            <a:fld id="{E0BAC440-A957-4B12-91F1-1857F36A6C07}" type="slidenum">
              <a:rPr lang="en-GB">
                <a:solidFill>
                  <a:srgbClr val="FFFFFF"/>
                </a:solidFill>
              </a:rPr>
              <a:pPr/>
              <a:t>‹#›</a:t>
            </a:fld>
            <a:endParaRPr lang="en-GB">
              <a:solidFill>
                <a:srgbClr val="FFFFFF"/>
              </a:solidFill>
            </a:endParaRPr>
          </a:p>
        </p:txBody>
      </p:sp>
    </p:spTree>
  </p:cSld>
  <p:clrMap bg1="dk2" tx1="lt1" bg2="dk1"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txStyles>
    <p:titleStyle>
      <a:lvl1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p:titleStyle>
    <p:bodyStyle>
      <a:lvl1pPr marL="342900" indent="-342900" algn="l" rtl="0" eaLnBrk="1" fontAlgn="base" hangingPunct="1">
        <a:spcBef>
          <a:spcPct val="20000"/>
        </a:spcBef>
        <a:spcAft>
          <a:spcPct val="0"/>
        </a:spcAft>
        <a:buClr>
          <a:schemeClr val="hlink"/>
        </a:buClr>
        <a:buSzPct val="8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1" fontAlgn="base" hangingPunct="1">
        <a:spcBef>
          <a:spcPct val="20000"/>
        </a:spcBef>
        <a:spcAft>
          <a:spcPct val="0"/>
        </a:spcAft>
        <a:buClr>
          <a:schemeClr val="tx1"/>
        </a:buClr>
        <a:buChar char="–"/>
        <a:defRPr sz="2800">
          <a:solidFill>
            <a:schemeClr val="tx1"/>
          </a:solidFill>
          <a:effectLst>
            <a:outerShdw blurRad="38100" dist="38100" dir="2700000" algn="tl">
              <a:srgbClr val="000000"/>
            </a:outerShdw>
          </a:effectLst>
          <a:latin typeface="+mn-lt"/>
          <a:cs typeface="+mn-cs"/>
        </a:defRPr>
      </a:lvl2pPr>
      <a:lvl3pPr marL="1143000" indent="-228600" algn="l" rtl="0" eaLnBrk="1" fontAlgn="base" hangingPunct="1">
        <a:spcBef>
          <a:spcPct val="20000"/>
        </a:spcBef>
        <a:spcAft>
          <a:spcPct val="0"/>
        </a:spcAft>
        <a:buClr>
          <a:schemeClr val="hlink"/>
        </a:buClr>
        <a:buFont typeface="Wingdings" pitchFamily="2" charset="2"/>
        <a:buChar char="§"/>
        <a:defRPr sz="2400">
          <a:solidFill>
            <a:schemeClr val="tx1"/>
          </a:solidFill>
          <a:effectLst>
            <a:outerShdw blurRad="38100" dist="38100" dir="2700000" algn="tl">
              <a:srgbClr val="000000"/>
            </a:outerShdw>
          </a:effectLst>
          <a:latin typeface="+mn-lt"/>
          <a:cs typeface="+mn-cs"/>
        </a:defRPr>
      </a:lvl3pPr>
      <a:lvl4pPr marL="1600200" indent="-228600" algn="l" rtl="0" eaLnBrk="1" fontAlgn="base" hangingPunct="1">
        <a:spcBef>
          <a:spcPct val="20000"/>
        </a:spcBef>
        <a:spcAft>
          <a:spcPct val="0"/>
        </a:spcAft>
        <a:buChar char="–"/>
        <a:defRPr sz="2000">
          <a:solidFill>
            <a:schemeClr val="tx1"/>
          </a:solidFill>
          <a:effectLst>
            <a:outerShdw blurRad="38100" dist="38100" dir="2700000" algn="tl">
              <a:srgbClr val="000000"/>
            </a:outerShdw>
          </a:effectLst>
          <a:latin typeface="+mn-lt"/>
          <a:cs typeface="+mn-cs"/>
        </a:defRPr>
      </a:lvl4pPr>
      <a:lvl5pPr marL="20574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5pPr>
      <a:lvl6pPr marL="25146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6pPr>
      <a:lvl7pPr marL="29718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7pPr>
      <a:lvl8pPr marL="34290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8pPr>
      <a:lvl9pPr marL="38862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www.google.co.uk/url?sa=i&amp;source=imgres&amp;cd=&amp;cad=rja&amp;uact=8&amp;ved=0CAkQjRwwAGoVChMI6MbN-NugyAIVwr0UCh11swVt&amp;url=http://www.china.org.cn/english/MATERIAL/31256.htm&amp;psig=AFQjCNG7i-LyMuqqo9WL0iGQTvyoEyySwg&amp;ust=1443769847932816" TargetMode="Externa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hyperlink" Target="http://www.gutenberg.org/cache/epub/11367/pg11367-images.html"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zh.wikipedia.org/wiki/%E7%A5%9E%E5%86%9C" TargetMode="External"/><Relationship Id="rId7" Type="http://schemas.openxmlformats.org/officeDocument/2006/relationships/hyperlink" Target="http://zh.wikipedia.org/wiki/%E8%88%9C" TargetMode="External"/><Relationship Id="rId2" Type="http://schemas.openxmlformats.org/officeDocument/2006/relationships/hyperlink" Target="http://zh.wikipedia.org/wiki/%E4%BC%8F%E7%BE%B2" TargetMode="External"/><Relationship Id="rId1" Type="http://schemas.openxmlformats.org/officeDocument/2006/relationships/slideLayout" Target="../slideLayouts/slideLayout2.xml"/><Relationship Id="rId6" Type="http://schemas.openxmlformats.org/officeDocument/2006/relationships/hyperlink" Target="http://zh.wikipedia.org/wiki/%E5%B0%A7" TargetMode="External"/><Relationship Id="rId5" Type="http://schemas.openxmlformats.org/officeDocument/2006/relationships/hyperlink" Target="http://zh.wikipedia.org/w/index.php?title=%E5%AE%93%E6%88%8F&amp;action=edit" TargetMode="External"/><Relationship Id="rId4" Type="http://schemas.openxmlformats.org/officeDocument/2006/relationships/hyperlink" Target="http://zh.wikipedia.org/wiki/%E9%BB%84%E5%B8%9D"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0.jpg"/><Relationship Id="rId3" Type="http://schemas.openxmlformats.org/officeDocument/2006/relationships/image" Target="../media/image5.jpg"/><Relationship Id="rId7" Type="http://schemas.openxmlformats.org/officeDocument/2006/relationships/image" Target="../media/image9.jpg"/><Relationship Id="rId2" Type="http://schemas.openxmlformats.org/officeDocument/2006/relationships/image" Target="../media/image4.jpg"/><Relationship Id="rId1" Type="http://schemas.openxmlformats.org/officeDocument/2006/relationships/slideLayout" Target="../slideLayouts/slideLayout13.xml"/><Relationship Id="rId6" Type="http://schemas.openxmlformats.org/officeDocument/2006/relationships/image" Target="../media/image8.jpg"/><Relationship Id="rId5" Type="http://schemas.openxmlformats.org/officeDocument/2006/relationships/image" Target="../media/image7.jpg"/><Relationship Id="rId10" Type="http://schemas.openxmlformats.org/officeDocument/2006/relationships/image" Target="../media/image12.jpg"/><Relationship Id="rId4" Type="http://schemas.openxmlformats.org/officeDocument/2006/relationships/image" Target="../media/image6.jpg"/><Relationship Id="rId9" Type="http://schemas.openxmlformats.org/officeDocument/2006/relationships/image" Target="../media/image11.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books.google.co.uk/books?hl=en&amp;lr=&amp;id=P43ChiFyVVEC&amp;oi=fnd&amp;pg=PA161&amp;dq=longshan+culture+urbanization&amp;ots=urUmiWiTfY&amp;sig=fsllcZ6m8nx7eTt6km3p1CeBitI#v=onepage&amp;q=longshan%20culture%20urbanization&amp;f=false"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www.degruyter.com/dg/viewarticle/j$002fchar.2007.7.1$002fchar.2007.7.1.107$002fchar.2007.7.1.107.xml" TargetMode="External"/><Relationship Id="rId2" Type="http://schemas.openxmlformats.org/officeDocument/2006/relationships/hyperlink" Target="http://www.jstor.org/stable/42928454?seq=1#page_scan_tab_contents"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en.wikipedia.org/wiki/Taosi" TargetMode="External"/><Relationship Id="rId2" Type="http://schemas.openxmlformats.org/officeDocument/2006/relationships/hyperlink" Target="https://en.wikipedia.org/wiki/Chengziya" TargetMode="External"/><Relationship Id="rId1" Type="http://schemas.openxmlformats.org/officeDocument/2006/relationships/slideLayout" Target="../slideLayouts/slideLayout2.xml"/><Relationship Id="rId4" Type="http://schemas.openxmlformats.org/officeDocument/2006/relationships/hyperlink" Target="https://en.wikipedia.org/wiki/Erlitou"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hyperlink" Target="https://en.wikipedia.org/wiki/Chengziya" TargetMode="External"/><Relationship Id="rId1" Type="http://schemas.openxmlformats.org/officeDocument/2006/relationships/slideLayout" Target="../slideLayouts/slideLayout13.xml"/><Relationship Id="rId4" Type="http://schemas.openxmlformats.org/officeDocument/2006/relationships/image" Target="../media/image24.jpg"/></Relationships>
</file>

<file path=ppt/slides/_rels/slide3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en.wikipedia.org/wiki/Taosi" TargetMode="Externa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image" Target="../media/image26.pn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28.jp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hyperlink" Target="http://www.kaogu.cn/en/Research_work/Exploration_on_the_origin_of_Ch/2014/1020/47911.html" TargetMode="External"/><Relationship Id="rId2" Type="http://schemas.openxmlformats.org/officeDocument/2006/relationships/hyperlink" Target="https://en.wikipedia.org/wiki/Chengziya_Archaeological_Site" TargetMode="External"/><Relationship Id="rId1" Type="http://schemas.openxmlformats.org/officeDocument/2006/relationships/slideLayout" Target="../slideLayouts/slideLayout2.xml"/><Relationship Id="rId4" Type="http://schemas.openxmlformats.org/officeDocument/2006/relationships/hyperlink" Target="http://www.kaogu.cn/uploads/soft/2014/20141020Exploring%20the%20Earliest%20State%20of%20China%20R.pdf" TargetMode="Externa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62000" y="1340768"/>
            <a:ext cx="7696200" cy="2057400"/>
          </a:xfrm>
        </p:spPr>
        <p:txBody>
          <a:bodyPr/>
          <a:lstStyle/>
          <a:p>
            <a:r>
              <a:rPr lang="en-GB" sz="4800" dirty="0"/>
              <a:t>Village-Global Village – City –Urbanism: Ancient China </a:t>
            </a:r>
            <a:endParaRPr lang="en-GB" sz="4800" b="1" dirty="0"/>
          </a:p>
        </p:txBody>
      </p:sp>
      <p:sp>
        <p:nvSpPr>
          <p:cNvPr id="3" name="Subtitle 2"/>
          <p:cNvSpPr>
            <a:spLocks noGrp="1"/>
          </p:cNvSpPr>
          <p:nvPr>
            <p:ph type="subTitle" idx="1"/>
          </p:nvPr>
        </p:nvSpPr>
        <p:spPr/>
        <p:txBody>
          <a:bodyPr/>
          <a:lstStyle/>
          <a:p>
            <a:r>
              <a:rPr lang="en-US" dirty="0"/>
              <a:t>Week 2</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a:t>Evidence of high level of sophistication in early Chinese civilization </a:t>
            </a:r>
          </a:p>
        </p:txBody>
      </p:sp>
      <p:sp>
        <p:nvSpPr>
          <p:cNvPr id="3" name="Content Placeholder 2"/>
          <p:cNvSpPr>
            <a:spLocks noGrp="1"/>
          </p:cNvSpPr>
          <p:nvPr>
            <p:ph idx="1"/>
          </p:nvPr>
        </p:nvSpPr>
        <p:spPr/>
        <p:txBody>
          <a:bodyPr/>
          <a:lstStyle/>
          <a:p>
            <a:r>
              <a:rPr lang="en-GB" sz="2400" dirty="0"/>
              <a:t>There are solid evidence substantiates a very ancient lineage of hominids and human beings in China and a high level of sophistication in early culture. </a:t>
            </a:r>
          </a:p>
          <a:p>
            <a:endParaRPr lang="en-GB" sz="2000" dirty="0"/>
          </a:p>
          <a:p>
            <a:endParaRPr lang="en-GB" dirty="0"/>
          </a:p>
        </p:txBody>
      </p:sp>
      <p:sp>
        <p:nvSpPr>
          <p:cNvPr id="4" name="AutoShape 2" descr="Image result for yellow river"/>
          <p:cNvSpPr>
            <a:spLocks noChangeAspect="1" noChangeArrowheads="1"/>
          </p:cNvSpPr>
          <p:nvPr/>
        </p:nvSpPr>
        <p:spPr bwMode="auto">
          <a:xfrm>
            <a:off x="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1658868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Peking man</a:t>
            </a:r>
          </a:p>
        </p:txBody>
      </p:sp>
      <p:sp>
        <p:nvSpPr>
          <p:cNvPr id="3" name="Content Placeholder 2"/>
          <p:cNvSpPr>
            <a:spLocks noGrp="1"/>
          </p:cNvSpPr>
          <p:nvPr>
            <p:ph sz="half" idx="1"/>
          </p:nvPr>
        </p:nvSpPr>
        <p:spPr/>
        <p:txBody>
          <a:bodyPr>
            <a:normAutofit fontScale="92500" lnSpcReduction="10000"/>
          </a:bodyPr>
          <a:lstStyle/>
          <a:p>
            <a:r>
              <a:rPr lang="en-GB" sz="2400" dirty="0"/>
              <a:t>"Peking Man’s bones were found in caves of Chou-</a:t>
            </a:r>
            <a:r>
              <a:rPr lang="en-GB" sz="2400" dirty="0" err="1"/>
              <a:t>k'ou</a:t>
            </a:r>
            <a:r>
              <a:rPr lang="en-GB" sz="2400" dirty="0"/>
              <a:t>-</a:t>
            </a:r>
            <a:r>
              <a:rPr lang="en-GB" sz="2400" dirty="0" err="1"/>
              <a:t>tien</a:t>
            </a:r>
            <a:r>
              <a:rPr lang="en-GB" sz="2400" dirty="0"/>
              <a:t>, south of Peking. </a:t>
            </a:r>
          </a:p>
          <a:p>
            <a:r>
              <a:rPr lang="en-GB" sz="2400" dirty="0"/>
              <a:t>The Peking Man is vastly different from the men of today, the formation of later races of mankind from these types has not yet been traced. </a:t>
            </a:r>
          </a:p>
          <a:p>
            <a:r>
              <a:rPr lang="en-GB" sz="2400" dirty="0"/>
              <a:t>Some anthropologists consider, however, that the Peking Man possessed already certain characteristics peculiar to the yellow race.</a:t>
            </a:r>
          </a:p>
        </p:txBody>
      </p:sp>
      <p:sp>
        <p:nvSpPr>
          <p:cNvPr id="4" name="Content Placeholder 3"/>
          <p:cNvSpPr>
            <a:spLocks noGrp="1"/>
          </p:cNvSpPr>
          <p:nvPr>
            <p:ph sz="half" idx="2"/>
          </p:nvPr>
        </p:nvSpPr>
        <p:spPr/>
        <p:txBody>
          <a:bodyPr/>
          <a:lstStyle/>
          <a:p>
            <a:endParaRPr lang="en-GB"/>
          </a:p>
        </p:txBody>
      </p:sp>
      <p:pic>
        <p:nvPicPr>
          <p:cNvPr id="1026" name="Picture 2" descr="http://www.china.org.cn/images/81844.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0032" y="1856685"/>
            <a:ext cx="3384376" cy="42406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914651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000" b="1" dirty="0"/>
              <a:t>A HISTORY OF CHINA, </a:t>
            </a:r>
            <a:r>
              <a:rPr lang="en-GB" sz="2000" dirty="0"/>
              <a:t>by </a:t>
            </a:r>
            <a:r>
              <a:rPr lang="en-GB" sz="2000" b="1" dirty="0"/>
              <a:t>WOLFRAM EBERHARD</a:t>
            </a:r>
            <a:br>
              <a:rPr lang="en-GB" sz="2000" b="1" dirty="0"/>
            </a:br>
            <a:r>
              <a:rPr lang="en-GB" sz="2000" dirty="0">
                <a:hlinkClick r:id="rId2"/>
              </a:rPr>
              <a:t>http://www.gutenberg.org/cache/epub/11367/pg11367-images.html</a:t>
            </a:r>
            <a:r>
              <a:rPr lang="en-GB" sz="2400" b="1" dirty="0"/>
              <a:t/>
            </a:r>
            <a:br>
              <a:rPr lang="en-GB" sz="2400" b="1" dirty="0"/>
            </a:br>
            <a:endParaRPr lang="en-GB" sz="2400" dirty="0"/>
          </a:p>
        </p:txBody>
      </p:sp>
      <p:sp>
        <p:nvSpPr>
          <p:cNvPr id="3" name="Content Placeholder 2"/>
          <p:cNvSpPr>
            <a:spLocks noGrp="1"/>
          </p:cNvSpPr>
          <p:nvPr>
            <p:ph idx="1"/>
          </p:nvPr>
        </p:nvSpPr>
        <p:spPr/>
        <p:txBody>
          <a:bodyPr>
            <a:noAutofit/>
          </a:bodyPr>
          <a:lstStyle/>
          <a:p>
            <a:r>
              <a:rPr lang="en-GB" sz="2200" dirty="0"/>
              <a:t>The Peking Man a hunter who  lived in caves; already in possession of very simple stone implements and also of the art of making fire. </a:t>
            </a:r>
          </a:p>
          <a:p>
            <a:r>
              <a:rPr lang="en-GB" sz="2200" dirty="0"/>
              <a:t>As none of the skeletons so far found are complete, it is assumed that he buried certain bones of the dead in different places from the rest. </a:t>
            </a:r>
            <a:r>
              <a:rPr lang="zh-CN" altLang="en-US" sz="2200" dirty="0"/>
              <a:t> </a:t>
            </a:r>
            <a:r>
              <a:rPr lang="en-GB" sz="2200" dirty="0"/>
              <a:t>This burial custom, which is found among primitive peoples in other parts of the world, suggests the conclusion that the Peking Man already had religious notions. </a:t>
            </a:r>
          </a:p>
          <a:p>
            <a:r>
              <a:rPr lang="en-GB" sz="2200" dirty="0"/>
              <a:t>We have no knowledge yet of the length of time the Peking Man may have inhabited the Far East. His first traces are attributed to a million years ago, and he may have flourished in 500,000 B.C.</a:t>
            </a:r>
          </a:p>
        </p:txBody>
      </p:sp>
    </p:spTree>
    <p:extLst>
      <p:ext uri="{BB962C8B-B14F-4D97-AF65-F5344CB8AC3E}">
        <p14:creationId xmlns:p14="http://schemas.microsoft.com/office/powerpoint/2010/main" val="26274376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Cradle of Civilization</a:t>
            </a:r>
          </a:p>
        </p:txBody>
      </p:sp>
      <p:sp>
        <p:nvSpPr>
          <p:cNvPr id="3" name="Content Placeholder 2"/>
          <p:cNvSpPr>
            <a:spLocks noGrp="1"/>
          </p:cNvSpPr>
          <p:nvPr>
            <p:ph idx="1"/>
          </p:nvPr>
        </p:nvSpPr>
        <p:spPr/>
        <p:txBody>
          <a:bodyPr/>
          <a:lstStyle/>
          <a:p>
            <a:r>
              <a:rPr lang="en-GB" dirty="0"/>
              <a:t>It has generally been accepted that the Chinese `Cradle of Civilization’ is the Yellow River Valley which gave rise to villages sometime around 5000 BCE.</a:t>
            </a:r>
          </a:p>
          <a:p>
            <a:endParaRPr lang="en-GB" dirty="0"/>
          </a:p>
          <a:p>
            <a:r>
              <a:rPr lang="en-GB" dirty="0"/>
              <a:t>As well as the Yangzi River.</a:t>
            </a:r>
          </a:p>
          <a:p>
            <a:endParaRPr lang="en-GB" dirty="0"/>
          </a:p>
        </p:txBody>
      </p:sp>
    </p:spTree>
    <p:extLst>
      <p:ext uri="{BB962C8B-B14F-4D97-AF65-F5344CB8AC3E}">
        <p14:creationId xmlns:p14="http://schemas.microsoft.com/office/powerpoint/2010/main" val="25868461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Cradle of civilisation</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99592" y="1507232"/>
            <a:ext cx="7331870" cy="4946104"/>
          </a:xfrm>
          <a:prstGeom prst="rect">
            <a:avLst/>
          </a:prstGeom>
        </p:spPr>
      </p:pic>
    </p:spTree>
    <p:extLst>
      <p:ext uri="{BB962C8B-B14F-4D97-AF65-F5344CB8AC3E}">
        <p14:creationId xmlns:p14="http://schemas.microsoft.com/office/powerpoint/2010/main" val="35322094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Timetable for forming of ancient Villages </a:t>
            </a:r>
          </a:p>
        </p:txBody>
      </p:sp>
      <p:sp>
        <p:nvSpPr>
          <p:cNvPr id="3" name="Content Placeholder 2"/>
          <p:cNvSpPr>
            <a:spLocks noGrp="1"/>
          </p:cNvSpPr>
          <p:nvPr>
            <p:ph idx="1"/>
          </p:nvPr>
        </p:nvSpPr>
        <p:spPr/>
        <p:txBody>
          <a:bodyPr>
            <a:normAutofit fontScale="92500" lnSpcReduction="20000"/>
          </a:bodyPr>
          <a:lstStyle/>
          <a:p>
            <a:r>
              <a:rPr lang="en-GB" dirty="0"/>
              <a:t>c. 6500 BCE: Rice cultivation begins in the Yangtze River valley. </a:t>
            </a:r>
          </a:p>
          <a:p>
            <a:r>
              <a:rPr lang="en-GB" dirty="0"/>
              <a:t>5000 BCE: Villages arise in China around the Yellow river. Terraced farming begins and rice is cultivated. </a:t>
            </a:r>
          </a:p>
          <a:p>
            <a:r>
              <a:rPr lang="en-GB" dirty="0"/>
              <a:t>5000 BCE: Evidence of the surgical procedure of trephination  found in China. </a:t>
            </a:r>
          </a:p>
          <a:p>
            <a:r>
              <a:rPr lang="en-GB" dirty="0"/>
              <a:t>c. 5000 BCE: Dead buried with grave goods at </a:t>
            </a:r>
            <a:r>
              <a:rPr lang="en-GB" dirty="0" err="1"/>
              <a:t>Banpo</a:t>
            </a:r>
            <a:r>
              <a:rPr lang="en-GB" dirty="0"/>
              <a:t> Village. </a:t>
            </a:r>
          </a:p>
          <a:p>
            <a:r>
              <a:rPr lang="en-GB" dirty="0"/>
              <a:t>c. 4800 BCE: Neolithic  village of </a:t>
            </a:r>
            <a:r>
              <a:rPr lang="en-GB" dirty="0" err="1"/>
              <a:t>Banpo</a:t>
            </a:r>
            <a:r>
              <a:rPr lang="en-GB" dirty="0"/>
              <a:t> built.</a:t>
            </a:r>
          </a:p>
          <a:p>
            <a:endParaRPr lang="en-GB" dirty="0"/>
          </a:p>
        </p:txBody>
      </p:sp>
    </p:spTree>
    <p:extLst>
      <p:ext uri="{BB962C8B-B14F-4D97-AF65-F5344CB8AC3E}">
        <p14:creationId xmlns:p14="http://schemas.microsoft.com/office/powerpoint/2010/main" val="41934772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AutoShape 2"/>
          <p:cNvSpPr>
            <a:spLocks noGrp="1" noChangeArrowheads="1"/>
          </p:cNvSpPr>
          <p:nvPr>
            <p:ph type="title"/>
          </p:nvPr>
        </p:nvSpPr>
        <p:spPr/>
        <p:txBody>
          <a:bodyPr>
            <a:normAutofit/>
          </a:bodyPr>
          <a:lstStyle/>
          <a:p>
            <a:pPr eaLnBrk="1" hangingPunct="1"/>
            <a:r>
              <a:rPr lang="en-US" altLang="zh-CN" sz="3200" dirty="0">
                <a:ea typeface="宋体" pitchFamily="2" charset="-122"/>
              </a:rPr>
              <a:t>Radiating Culture </a:t>
            </a:r>
            <a:r>
              <a:rPr lang="en-US" altLang="zh-CN" sz="1800" dirty="0">
                <a:ea typeface="宋体" pitchFamily="2" charset="-122"/>
              </a:rPr>
              <a:t>Generating System</a:t>
            </a:r>
            <a:br>
              <a:rPr lang="en-US" altLang="zh-CN" sz="1800" dirty="0">
                <a:ea typeface="宋体" pitchFamily="2" charset="-122"/>
              </a:rPr>
            </a:br>
            <a:r>
              <a:rPr lang="en-US" altLang="zh-CN" sz="1800" b="1" dirty="0">
                <a:ea typeface="宋体" pitchFamily="2" charset="-122"/>
              </a:rPr>
              <a:t> (Chinese Neolithic Age)</a:t>
            </a:r>
            <a:r>
              <a:rPr lang="en-US" altLang="zh-CN" sz="1800" dirty="0">
                <a:ea typeface="宋体" pitchFamily="2" charset="-122"/>
              </a:rPr>
              <a:t> </a:t>
            </a:r>
            <a:endParaRPr lang="en-GB" altLang="en-US" sz="1800" dirty="0"/>
          </a:p>
        </p:txBody>
      </p:sp>
      <p:sp>
        <p:nvSpPr>
          <p:cNvPr id="9219" name="Rectangle 3"/>
          <p:cNvSpPr>
            <a:spLocks noGrp="1" noChangeArrowheads="1"/>
          </p:cNvSpPr>
          <p:nvPr>
            <p:ph idx="1"/>
          </p:nvPr>
        </p:nvSpPr>
        <p:spPr/>
        <p:txBody>
          <a:bodyPr>
            <a:normAutofit/>
          </a:bodyPr>
          <a:lstStyle/>
          <a:p>
            <a:pPr eaLnBrk="1" hangingPunct="1"/>
            <a:r>
              <a:rPr lang="en-GB" altLang="en-US" sz="2000" dirty="0" err="1"/>
              <a:t>Hemudu</a:t>
            </a:r>
            <a:r>
              <a:rPr lang="en-GB" altLang="en-US" sz="2000" dirty="0"/>
              <a:t> culture (5000</a:t>
            </a:r>
            <a:r>
              <a:rPr lang="en-GB" altLang="zh-CN" sz="2000" dirty="0">
                <a:ea typeface="宋体" pitchFamily="2" charset="-122"/>
              </a:rPr>
              <a:t>-</a:t>
            </a:r>
            <a:r>
              <a:rPr lang="en-GB" altLang="en-US" sz="2000" dirty="0"/>
              <a:t>4500 BC</a:t>
            </a:r>
            <a:r>
              <a:rPr lang="en-GB" altLang="zh-CN" sz="2000" dirty="0">
                <a:ea typeface="宋体" pitchFamily="2" charset="-122"/>
              </a:rPr>
              <a:t>)</a:t>
            </a:r>
            <a:endParaRPr lang="en-US" altLang="zh-CN" sz="2000" dirty="0">
              <a:ea typeface="宋体" pitchFamily="2" charset="-122"/>
            </a:endParaRPr>
          </a:p>
          <a:p>
            <a:pPr eaLnBrk="1" hangingPunct="1"/>
            <a:r>
              <a:rPr lang="en-US" altLang="zh-CN" sz="2000" dirty="0" err="1">
                <a:ea typeface="宋体" pitchFamily="2" charset="-122"/>
              </a:rPr>
              <a:t>Yangshao</a:t>
            </a:r>
            <a:r>
              <a:rPr lang="en-US" altLang="zh-CN" sz="2000" dirty="0">
                <a:ea typeface="宋体" pitchFamily="2" charset="-122"/>
              </a:rPr>
              <a:t> culture (5000-3000BC)</a:t>
            </a:r>
          </a:p>
          <a:p>
            <a:pPr eaLnBrk="1" hangingPunct="1"/>
            <a:r>
              <a:rPr lang="en-GB" altLang="en-US" sz="2000" dirty="0" err="1"/>
              <a:t>Dawenkou</a:t>
            </a:r>
            <a:r>
              <a:rPr lang="en-GB" altLang="en-US" sz="2000" dirty="0"/>
              <a:t> culture </a:t>
            </a:r>
            <a:r>
              <a:rPr lang="en-GB" altLang="zh-CN" sz="2000" dirty="0">
                <a:ea typeface="宋体" pitchFamily="2" charset="-122"/>
              </a:rPr>
              <a:t>(</a:t>
            </a:r>
            <a:r>
              <a:rPr lang="en-GB" altLang="en-US" sz="2000" dirty="0"/>
              <a:t>5000-3000 BC</a:t>
            </a:r>
            <a:r>
              <a:rPr lang="en-GB" altLang="zh-CN" sz="2000" dirty="0">
                <a:ea typeface="宋体" pitchFamily="2" charset="-122"/>
              </a:rPr>
              <a:t>)</a:t>
            </a:r>
          </a:p>
          <a:p>
            <a:pPr eaLnBrk="1" hangingPunct="1"/>
            <a:r>
              <a:rPr lang="en-GB" altLang="zh-CN" sz="2000" dirty="0">
                <a:ea typeface="宋体" pitchFamily="2" charset="-122"/>
              </a:rPr>
              <a:t>Sanxingdui culture (5000-3000BC)</a:t>
            </a:r>
          </a:p>
          <a:p>
            <a:pPr eaLnBrk="1" hangingPunct="1"/>
            <a:r>
              <a:rPr lang="en-US" altLang="zh-CN" sz="2000" dirty="0" err="1">
                <a:ea typeface="宋体" pitchFamily="2" charset="-122"/>
              </a:rPr>
              <a:t>Hongshan</a:t>
            </a:r>
            <a:r>
              <a:rPr lang="en-US" altLang="zh-CN" sz="2000" dirty="0">
                <a:ea typeface="宋体" pitchFamily="2" charset="-122"/>
              </a:rPr>
              <a:t> culture (4500-2250BC)</a:t>
            </a:r>
          </a:p>
          <a:p>
            <a:pPr eaLnBrk="1" hangingPunct="1"/>
            <a:r>
              <a:rPr lang="en-GB" altLang="en-US" sz="2000" dirty="0" err="1"/>
              <a:t>Longshan</a:t>
            </a:r>
            <a:r>
              <a:rPr lang="en-GB" altLang="en-US" sz="2000" dirty="0"/>
              <a:t> culture (3000-1900 BC)</a:t>
            </a:r>
          </a:p>
          <a:p>
            <a:r>
              <a:rPr lang="en-US" altLang="zh-CN" sz="2000" b="1" dirty="0">
                <a:ea typeface="宋体" pitchFamily="2" charset="-122"/>
              </a:rPr>
              <a:t>Neolithic Age:</a:t>
            </a:r>
            <a:r>
              <a:rPr lang="en-US" altLang="zh-CN" sz="2000" dirty="0">
                <a:ea typeface="宋体" pitchFamily="2" charset="-122"/>
              </a:rPr>
              <a:t> Age of Chinese Myth: </a:t>
            </a:r>
          </a:p>
          <a:p>
            <a:r>
              <a:rPr lang="en-US" altLang="zh-CN" sz="2000" dirty="0">
                <a:ea typeface="宋体" pitchFamily="2" charset="-122"/>
              </a:rPr>
              <a:t>Three Sovereigns </a:t>
            </a:r>
            <a:r>
              <a:rPr lang="en-US" altLang="en-US" sz="2000" b="1" dirty="0" err="1">
                <a:latin typeface="Arial" pitchFamily="34" charset="0"/>
                <a:ea typeface="PMingLiU" pitchFamily="18" charset="-120"/>
                <a:hlinkClick r:id="rId2" tooltip="伏羲"/>
              </a:rPr>
              <a:t>伏羲</a:t>
            </a:r>
            <a:r>
              <a:rPr lang="en-US" altLang="zh-CN" sz="2000" dirty="0">
                <a:latin typeface="Arial" pitchFamily="34" charset="0"/>
                <a:ea typeface="宋体" pitchFamily="2" charset="-122"/>
              </a:rPr>
              <a:t>(</a:t>
            </a:r>
            <a:r>
              <a:rPr lang="en-US" altLang="zh-CN" sz="2000" dirty="0" err="1">
                <a:latin typeface="Arial" pitchFamily="34" charset="0"/>
                <a:ea typeface="宋体" pitchFamily="2" charset="-122"/>
              </a:rPr>
              <a:t>Fuxi</a:t>
            </a:r>
            <a:r>
              <a:rPr lang="en-US" altLang="zh-CN" sz="2000" dirty="0">
                <a:latin typeface="Arial" pitchFamily="34" charset="0"/>
                <a:ea typeface="宋体" pitchFamily="2" charset="-122"/>
              </a:rPr>
              <a:t>)</a:t>
            </a:r>
            <a:r>
              <a:rPr lang="en-US" altLang="en-US" sz="2000" dirty="0">
                <a:latin typeface="Arial" pitchFamily="34" charset="0"/>
                <a:ea typeface="PMingLiU" pitchFamily="18" charset="-120"/>
              </a:rPr>
              <a:t> 、</a:t>
            </a:r>
            <a:r>
              <a:rPr lang="en-US" altLang="en-US" sz="2000" b="1" dirty="0" err="1">
                <a:latin typeface="Arial" pitchFamily="34" charset="0"/>
                <a:ea typeface="PMingLiU" pitchFamily="18" charset="-120"/>
                <a:hlinkClick r:id="rId3" tooltip="神农"/>
              </a:rPr>
              <a:t>神农</a:t>
            </a:r>
            <a:r>
              <a:rPr lang="en-US" altLang="zh-CN" sz="2000" dirty="0">
                <a:latin typeface="Arial" pitchFamily="34" charset="0"/>
                <a:ea typeface="宋体" pitchFamily="2" charset="-122"/>
              </a:rPr>
              <a:t>(</a:t>
            </a:r>
            <a:r>
              <a:rPr lang="en-US" altLang="zh-CN" sz="2000" dirty="0" err="1">
                <a:latin typeface="Arial" pitchFamily="34" charset="0"/>
                <a:ea typeface="宋体" pitchFamily="2" charset="-122"/>
              </a:rPr>
              <a:t>Shennong</a:t>
            </a:r>
            <a:r>
              <a:rPr lang="en-US" altLang="zh-CN" sz="2000" dirty="0">
                <a:latin typeface="Arial" pitchFamily="34" charset="0"/>
                <a:ea typeface="宋体" pitchFamily="2" charset="-122"/>
              </a:rPr>
              <a:t>)</a:t>
            </a:r>
            <a:r>
              <a:rPr lang="en-US" altLang="en-US" sz="2000" dirty="0">
                <a:latin typeface="Arial" pitchFamily="34" charset="0"/>
                <a:ea typeface="PMingLiU" pitchFamily="18" charset="-120"/>
              </a:rPr>
              <a:t> 、</a:t>
            </a:r>
            <a:r>
              <a:rPr lang="en-US" altLang="en-US" sz="2000" b="1" dirty="0" err="1">
                <a:latin typeface="Arial" pitchFamily="34" charset="0"/>
                <a:ea typeface="PMingLiU" pitchFamily="18" charset="-120"/>
                <a:hlinkClick r:id="rId4" tooltip="黄帝"/>
              </a:rPr>
              <a:t>黄帝</a:t>
            </a:r>
            <a:r>
              <a:rPr lang="en-US" altLang="en-US" sz="2000" dirty="0">
                <a:latin typeface="Arial" pitchFamily="34" charset="0"/>
                <a:ea typeface="PMingLiU" pitchFamily="18" charset="-120"/>
              </a:rPr>
              <a:t> </a:t>
            </a:r>
            <a:r>
              <a:rPr lang="en-US" altLang="zh-CN" sz="2000" dirty="0">
                <a:latin typeface="Arial" pitchFamily="34" charset="0"/>
                <a:ea typeface="PMingLiU" pitchFamily="18" charset="-120"/>
              </a:rPr>
              <a:t>(</a:t>
            </a:r>
            <a:r>
              <a:rPr lang="en-US" altLang="zh-CN" sz="2000" dirty="0" err="1">
                <a:latin typeface="Arial" pitchFamily="34" charset="0"/>
                <a:ea typeface="PMingLiU" pitchFamily="18" charset="-120"/>
              </a:rPr>
              <a:t>Huangdi</a:t>
            </a:r>
            <a:r>
              <a:rPr lang="en-US" altLang="zh-CN" sz="2000" dirty="0">
                <a:latin typeface="Arial" pitchFamily="34" charset="0"/>
                <a:ea typeface="PMingLiU" pitchFamily="18" charset="-120"/>
              </a:rPr>
              <a:t>)</a:t>
            </a:r>
          </a:p>
          <a:p>
            <a:pPr marL="0" lvl="1" indent="-274320">
              <a:lnSpc>
                <a:spcPct val="150000"/>
              </a:lnSpc>
              <a:buFont typeface="Wingdings" pitchFamily="2" charset="2"/>
              <a:buChar char="v"/>
            </a:pPr>
            <a:r>
              <a:rPr lang="en-US" altLang="zh-CN" sz="2000" dirty="0">
                <a:ea typeface="宋体" pitchFamily="2" charset="-122"/>
              </a:rPr>
              <a:t>Five Emperors: </a:t>
            </a:r>
            <a:r>
              <a:rPr lang="en-US" altLang="en-US" sz="2100" dirty="0" err="1">
                <a:ea typeface="PMingLiU" pitchFamily="18" charset="-120"/>
                <a:hlinkClick r:id="rId5" tooltip="宓戏"/>
              </a:rPr>
              <a:t>宓戏</a:t>
            </a:r>
            <a:r>
              <a:rPr lang="en-US" altLang="en-US" sz="2100" dirty="0" err="1">
                <a:ea typeface="PMingLiU" pitchFamily="18" charset="-120"/>
              </a:rPr>
              <a:t>（</a:t>
            </a:r>
            <a:r>
              <a:rPr lang="en-US" altLang="en-US" sz="2100" dirty="0" err="1">
                <a:ea typeface="PMingLiU" pitchFamily="18" charset="-120"/>
                <a:hlinkClick r:id="rId2" tooltip="伏羲"/>
              </a:rPr>
              <a:t>伏羲</a:t>
            </a:r>
            <a:r>
              <a:rPr lang="en-US" altLang="en-US" sz="2100" dirty="0">
                <a:ea typeface="PMingLiU" pitchFamily="18" charset="-120"/>
              </a:rPr>
              <a:t>）、</a:t>
            </a:r>
            <a:r>
              <a:rPr lang="en-US" altLang="en-US" sz="2100" dirty="0" err="1">
                <a:ea typeface="PMingLiU" pitchFamily="18" charset="-120"/>
                <a:hlinkClick r:id="rId3" tooltip="神农"/>
              </a:rPr>
              <a:t>神农</a:t>
            </a:r>
            <a:r>
              <a:rPr lang="en-US" altLang="en-US" sz="2100" dirty="0" err="1">
                <a:ea typeface="PMingLiU" pitchFamily="18" charset="-120"/>
              </a:rPr>
              <a:t>、</a:t>
            </a:r>
            <a:r>
              <a:rPr lang="en-US" altLang="en-US" sz="2100" dirty="0" err="1">
                <a:ea typeface="PMingLiU" pitchFamily="18" charset="-120"/>
                <a:hlinkClick r:id="rId4" tooltip="黄帝"/>
              </a:rPr>
              <a:t>黄帝</a:t>
            </a:r>
            <a:r>
              <a:rPr lang="en-US" altLang="en-US" sz="2100" dirty="0" err="1">
                <a:ea typeface="PMingLiU" pitchFamily="18" charset="-120"/>
              </a:rPr>
              <a:t>、</a:t>
            </a:r>
            <a:r>
              <a:rPr lang="en-US" altLang="en-US" sz="2100" dirty="0" err="1">
                <a:ea typeface="PMingLiU" pitchFamily="18" charset="-120"/>
                <a:hlinkClick r:id="rId6" tooltip="尧"/>
              </a:rPr>
              <a:t>尧</a:t>
            </a:r>
            <a:r>
              <a:rPr lang="en-US" altLang="en-US" sz="2100" dirty="0">
                <a:ea typeface="PMingLiU" pitchFamily="18" charset="-120"/>
              </a:rPr>
              <a:t> (Yao)、</a:t>
            </a:r>
            <a:r>
              <a:rPr lang="en-US" altLang="en-US" sz="2100" dirty="0">
                <a:ea typeface="PMingLiU" pitchFamily="18" charset="-120"/>
                <a:hlinkClick r:id="rId7" tooltip="舜"/>
              </a:rPr>
              <a:t>舜</a:t>
            </a:r>
            <a:r>
              <a:rPr lang="en-US" altLang="en-US" sz="2100" dirty="0">
                <a:ea typeface="PMingLiU" pitchFamily="18" charset="-120"/>
              </a:rPr>
              <a:t> (Shun)</a:t>
            </a:r>
            <a:endParaRPr lang="en-GB" altLang="en-US" sz="2000" dirty="0"/>
          </a:p>
        </p:txBody>
      </p:sp>
    </p:spTree>
    <p:extLst>
      <p:ext uri="{BB962C8B-B14F-4D97-AF65-F5344CB8AC3E}">
        <p14:creationId xmlns:p14="http://schemas.microsoft.com/office/powerpoint/2010/main" val="11795515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411760" y="136794"/>
            <a:ext cx="4464496" cy="6618617"/>
          </a:xfrm>
        </p:spPr>
      </p:pic>
    </p:spTree>
    <p:extLst>
      <p:ext uri="{BB962C8B-B14F-4D97-AF65-F5344CB8AC3E}">
        <p14:creationId xmlns:p14="http://schemas.microsoft.com/office/powerpoint/2010/main" val="14197838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dirty="0" err="1"/>
              <a:t>Banpo</a:t>
            </a:r>
            <a:r>
              <a:rPr lang="en-GB" sz="2800" dirty="0"/>
              <a:t> Village (excavated from 1954 to 1957)</a:t>
            </a:r>
          </a:p>
        </p:txBody>
      </p:sp>
      <p:sp>
        <p:nvSpPr>
          <p:cNvPr id="3" name="Content Placeholder 2"/>
          <p:cNvSpPr>
            <a:spLocks noGrp="1"/>
          </p:cNvSpPr>
          <p:nvPr>
            <p:ph idx="1"/>
          </p:nvPr>
        </p:nvSpPr>
        <p:spPr/>
        <p:txBody>
          <a:bodyPr>
            <a:normAutofit fontScale="85000" lnSpcReduction="10000"/>
          </a:bodyPr>
          <a:lstStyle/>
          <a:p>
            <a:r>
              <a:rPr lang="en-GB" dirty="0" err="1"/>
              <a:t>Banpo</a:t>
            </a:r>
            <a:r>
              <a:rPr lang="en-GB" dirty="0"/>
              <a:t> village is a Neolithic village near Xi’an. </a:t>
            </a:r>
          </a:p>
          <a:p>
            <a:r>
              <a:rPr lang="en-GB" dirty="0" err="1"/>
              <a:t>Banpo</a:t>
            </a:r>
            <a:r>
              <a:rPr lang="en-GB" dirty="0"/>
              <a:t> village was inhabited between 4500 and 3750 BCE and comprises 45 houses with floors sunk into the ground for greater stability. </a:t>
            </a:r>
          </a:p>
          <a:p>
            <a:r>
              <a:rPr lang="en-GB" dirty="0"/>
              <a:t>A trench encircling the village provided both protection from attack and drainage while man-made caves dug underground were used to store food. </a:t>
            </a:r>
          </a:p>
          <a:p>
            <a:r>
              <a:rPr lang="en-GB" b="1" dirty="0"/>
              <a:t>The design of the village, and the artefact (pottery and tools) discovered there, argue for a very advanced culture at that time. </a:t>
            </a:r>
          </a:p>
        </p:txBody>
      </p:sp>
    </p:spTree>
    <p:extLst>
      <p:ext uri="{BB962C8B-B14F-4D97-AF65-F5344CB8AC3E}">
        <p14:creationId xmlns:p14="http://schemas.microsoft.com/office/powerpoint/2010/main" val="2583325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71837" y="333375"/>
            <a:ext cx="2600325" cy="1752600"/>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42893" y="302785"/>
            <a:ext cx="2619375" cy="1743075"/>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83998" y="2590435"/>
            <a:ext cx="2466975" cy="1847850"/>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37016" y="2298090"/>
            <a:ext cx="2114550" cy="2162175"/>
          </a:xfrm>
          <a:prstGeom prst="rect">
            <a:avLst/>
          </a:prstGeom>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077307" y="4813056"/>
            <a:ext cx="2466975" cy="1847850"/>
          </a:xfrm>
          <a:prstGeom prst="rect">
            <a:avLst/>
          </a:prstGeom>
        </p:spPr>
      </p:pic>
      <p:pic>
        <p:nvPicPr>
          <p:cNvPr id="9" name="Picture 8"/>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771049" y="4752610"/>
            <a:ext cx="2409825" cy="1895475"/>
          </a:xfrm>
          <a:prstGeom prst="rect">
            <a:avLst/>
          </a:prstGeom>
        </p:spPr>
      </p:pic>
      <p:pic>
        <p:nvPicPr>
          <p:cNvPr id="10" name="Picture 9"/>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41492" y="2525590"/>
            <a:ext cx="2619375" cy="1743075"/>
          </a:xfrm>
          <a:prstGeom prst="rect">
            <a:avLst/>
          </a:prstGeom>
        </p:spPr>
      </p:pic>
      <p:pic>
        <p:nvPicPr>
          <p:cNvPr id="11" name="Picture 10"/>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11040" y="342900"/>
            <a:ext cx="2619375" cy="1743075"/>
          </a:xfrm>
          <a:prstGeom prst="rect">
            <a:avLst/>
          </a:prstGeom>
        </p:spPr>
      </p:pic>
      <p:pic>
        <p:nvPicPr>
          <p:cNvPr id="12" name="Picture 11"/>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72977" y="4708280"/>
            <a:ext cx="2095500" cy="1647825"/>
          </a:xfrm>
          <a:prstGeom prst="rect">
            <a:avLst/>
          </a:prstGeom>
        </p:spPr>
      </p:pic>
    </p:spTree>
    <p:extLst>
      <p:ext uri="{BB962C8B-B14F-4D97-AF65-F5344CB8AC3E}">
        <p14:creationId xmlns:p14="http://schemas.microsoft.com/office/powerpoint/2010/main" val="3679179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dirty="0"/>
              <a:t>URBANIZATION IN ANCIENT CHINA</a:t>
            </a:r>
          </a:p>
        </p:txBody>
      </p:sp>
      <p:sp>
        <p:nvSpPr>
          <p:cNvPr id="3" name="Content Placeholder 2"/>
          <p:cNvSpPr>
            <a:spLocks noGrp="1"/>
          </p:cNvSpPr>
          <p:nvPr>
            <p:ph idx="1"/>
          </p:nvPr>
        </p:nvSpPr>
        <p:spPr/>
        <p:txBody>
          <a:bodyPr>
            <a:normAutofit fontScale="70000" lnSpcReduction="20000"/>
          </a:bodyPr>
          <a:lstStyle/>
          <a:p>
            <a:r>
              <a:rPr lang="en-GB" dirty="0"/>
              <a:t>Urbanization begins at </a:t>
            </a:r>
            <a:r>
              <a:rPr lang="en-US" altLang="zh-CN" dirty="0" err="1"/>
              <a:t>Banpo</a:t>
            </a:r>
            <a:r>
              <a:rPr lang="en-US" altLang="zh-CN" dirty="0"/>
              <a:t> </a:t>
            </a:r>
            <a:r>
              <a:rPr lang="en-GB" dirty="0"/>
              <a:t>(4,800-3,750 BC) on the middle plain of the Yellow River. </a:t>
            </a:r>
          </a:p>
          <a:p>
            <a:r>
              <a:rPr lang="en-GB" dirty="0" err="1"/>
              <a:t>Banpo</a:t>
            </a:r>
            <a:r>
              <a:rPr lang="en-GB" dirty="0"/>
              <a:t> grew from a typical </a:t>
            </a:r>
            <a:r>
              <a:rPr lang="en-US" altLang="zh-CN" dirty="0" err="1"/>
              <a:t>Yangshao</a:t>
            </a:r>
            <a:r>
              <a:rPr lang="en-GB" dirty="0"/>
              <a:t> village in both size and organization until the construction of the Great Hall ca. 4000 BC. </a:t>
            </a:r>
          </a:p>
          <a:p>
            <a:r>
              <a:rPr lang="en-GB" dirty="0" err="1"/>
              <a:t>Banpo</a:t>
            </a:r>
            <a:r>
              <a:rPr lang="en-GB" dirty="0"/>
              <a:t> in </a:t>
            </a:r>
            <a:r>
              <a:rPr lang="en-US" altLang="zh-CN" dirty="0"/>
              <a:t>East</a:t>
            </a:r>
            <a:r>
              <a:rPr lang="zh-CN" altLang="en-US" dirty="0"/>
              <a:t> </a:t>
            </a:r>
            <a:r>
              <a:rPr lang="en-US" altLang="zh-CN" dirty="0"/>
              <a:t>Asia</a:t>
            </a:r>
            <a:r>
              <a:rPr lang="en-GB" dirty="0"/>
              <a:t> was the first instance of specialized architecture, something other than a house. </a:t>
            </a:r>
          </a:p>
          <a:p>
            <a:r>
              <a:rPr lang="en-GB" dirty="0"/>
              <a:t>Physically, </a:t>
            </a:r>
            <a:r>
              <a:rPr lang="en-GB" dirty="0" err="1"/>
              <a:t>Banpo</a:t>
            </a:r>
            <a:r>
              <a:rPr lang="en-GB" dirty="0"/>
              <a:t> was composed of 200 round pit houses and the Great Hall across 5 hectares and surrounded by a ditch. </a:t>
            </a:r>
          </a:p>
          <a:p>
            <a:r>
              <a:rPr lang="en-GB" dirty="0"/>
              <a:t>These pit houses were sited for </a:t>
            </a:r>
            <a:r>
              <a:rPr lang="en-US" altLang="zh-CN" dirty="0"/>
              <a:t>Solar</a:t>
            </a:r>
            <a:r>
              <a:rPr lang="zh-CN" altLang="en-US" dirty="0"/>
              <a:t> </a:t>
            </a:r>
            <a:r>
              <a:rPr lang="en-US" altLang="zh-CN" dirty="0"/>
              <a:t>Gain</a:t>
            </a:r>
            <a:r>
              <a:rPr lang="en-GB" dirty="0"/>
              <a:t> by aligning the door to sunny direction, to show that at this early stage, the principle of south-facing entry was already firmly established.</a:t>
            </a:r>
          </a:p>
        </p:txBody>
      </p:sp>
    </p:spTree>
    <p:extLst>
      <p:ext uri="{BB962C8B-B14F-4D97-AF65-F5344CB8AC3E}">
        <p14:creationId xmlns:p14="http://schemas.microsoft.com/office/powerpoint/2010/main" val="39629822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Ban Po Village</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91200" y="914400"/>
            <a:ext cx="2278773" cy="1706880"/>
          </a:xfrm>
          <a:prstGeom prst="rect">
            <a:avLst/>
          </a:prstGeom>
        </p:spPr>
      </p:pic>
      <p:pic>
        <p:nvPicPr>
          <p:cNvPr id="7" name="Content Placeholder 6"/>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27584" y="2924944"/>
            <a:ext cx="6004560" cy="3048000"/>
          </a:xfrm>
        </p:spPr>
      </p:pic>
    </p:spTree>
    <p:extLst>
      <p:ext uri="{BB962C8B-B14F-4D97-AF65-F5344CB8AC3E}">
        <p14:creationId xmlns:p14="http://schemas.microsoft.com/office/powerpoint/2010/main" val="12483831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effectLst/>
              </a:rPr>
              <a:t>A model of </a:t>
            </a:r>
            <a:r>
              <a:rPr lang="en-GB" sz="3200" dirty="0" err="1">
                <a:effectLst/>
              </a:rPr>
              <a:t>Jiangzhai</a:t>
            </a:r>
            <a:r>
              <a:rPr lang="en-GB" sz="3200" dirty="0">
                <a:effectLst/>
              </a:rPr>
              <a:t>, a </a:t>
            </a:r>
            <a:r>
              <a:rPr lang="en-GB" sz="3200" dirty="0" err="1">
                <a:effectLst/>
              </a:rPr>
              <a:t>Yangshao</a:t>
            </a:r>
            <a:r>
              <a:rPr lang="en-GB" sz="3200" dirty="0">
                <a:effectLst/>
              </a:rPr>
              <a:t> village</a:t>
            </a:r>
            <a:endParaRPr lang="en-GB" sz="3200"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405007" y="1340768"/>
            <a:ext cx="5975305" cy="4222549"/>
          </a:xfrm>
        </p:spPr>
      </p:pic>
      <p:sp>
        <p:nvSpPr>
          <p:cNvPr id="3" name="TextBox 2"/>
          <p:cNvSpPr txBox="1"/>
          <p:nvPr/>
        </p:nvSpPr>
        <p:spPr>
          <a:xfrm>
            <a:off x="673224" y="5805264"/>
            <a:ext cx="7931224" cy="646331"/>
          </a:xfrm>
          <a:prstGeom prst="rect">
            <a:avLst/>
          </a:prstGeom>
          <a:noFill/>
        </p:spPr>
        <p:txBody>
          <a:bodyPr wrap="square" rtlCol="0">
            <a:spAutoFit/>
          </a:bodyPr>
          <a:lstStyle/>
          <a:p>
            <a:r>
              <a:rPr lang="en-GB" dirty="0" err="1"/>
              <a:t>Jiangzhai</a:t>
            </a:r>
            <a:r>
              <a:rPr lang="en-GB" dirty="0"/>
              <a:t> is a </a:t>
            </a:r>
            <a:r>
              <a:rPr lang="en-GB" dirty="0" err="1"/>
              <a:t>Banpo</a:t>
            </a:r>
            <a:r>
              <a:rPr lang="en-GB" dirty="0"/>
              <a:t> phase </a:t>
            </a:r>
            <a:r>
              <a:rPr lang="en-GB" dirty="0" err="1"/>
              <a:t>Yangshao</a:t>
            </a:r>
            <a:r>
              <a:rPr lang="en-GB" dirty="0"/>
              <a:t> culture archaeological site in the east of Xi'an, where the earliest copper </a:t>
            </a:r>
            <a:r>
              <a:rPr lang="en-GB" dirty="0" err="1"/>
              <a:t>artifacts</a:t>
            </a:r>
            <a:r>
              <a:rPr lang="en-GB" dirty="0"/>
              <a:t> in China were found.</a:t>
            </a:r>
          </a:p>
        </p:txBody>
      </p:sp>
    </p:spTree>
    <p:extLst>
      <p:ext uri="{BB962C8B-B14F-4D97-AF65-F5344CB8AC3E}">
        <p14:creationId xmlns:p14="http://schemas.microsoft.com/office/powerpoint/2010/main" val="3675541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dirty="0">
                <a:effectLst/>
              </a:rPr>
              <a:t>Regional cultures and local </a:t>
            </a:r>
            <a:r>
              <a:rPr lang="en-GB" sz="2800" dirty="0" err="1">
                <a:effectLst/>
              </a:rPr>
              <a:t>centers</a:t>
            </a:r>
            <a:r>
              <a:rPr lang="en-GB" sz="2800" dirty="0">
                <a:effectLst/>
              </a:rPr>
              <a:t> of the middle and lower Yellow River valley in the late 3rd millennium BCE</a:t>
            </a:r>
            <a:endParaRPr lang="en-GB" sz="2800" dirty="0"/>
          </a:p>
        </p:txBody>
      </p:sp>
      <p:pic>
        <p:nvPicPr>
          <p:cNvPr id="4" name="Content Placeholder 3"/>
          <p:cNvPicPr>
            <a:picLocks noGrp="1" noChangeAspect="1"/>
          </p:cNvPicPr>
          <p:nvPr>
            <p:ph idx="1"/>
          </p:nvPr>
        </p:nvPicPr>
        <p:blipFill>
          <a:blip r:embed="rId2"/>
          <a:stretch>
            <a:fillRect/>
          </a:stretch>
        </p:blipFill>
        <p:spPr>
          <a:xfrm>
            <a:off x="194685" y="2204864"/>
            <a:ext cx="8736970" cy="3744416"/>
          </a:xfrm>
          <a:prstGeom prst="rect">
            <a:avLst/>
          </a:prstGeom>
        </p:spPr>
      </p:pic>
    </p:spTree>
    <p:extLst>
      <p:ext uri="{BB962C8B-B14F-4D97-AF65-F5344CB8AC3E}">
        <p14:creationId xmlns:p14="http://schemas.microsoft.com/office/powerpoint/2010/main" val="3614574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1600" dirty="0"/>
              <a:t/>
            </a:r>
            <a:br>
              <a:rPr lang="en-US" sz="1600" dirty="0"/>
            </a:br>
            <a:r>
              <a:rPr lang="en-US" sz="1600" dirty="0"/>
              <a:t/>
            </a:r>
            <a:br>
              <a:rPr lang="en-US" sz="1600" dirty="0"/>
            </a:br>
            <a:r>
              <a:rPr lang="en-US" sz="2400" dirty="0"/>
              <a:t>City in </a:t>
            </a:r>
            <a:r>
              <a:rPr lang="en-GB" altLang="en-US" sz="2400" dirty="0" err="1"/>
              <a:t>Longshan</a:t>
            </a:r>
            <a:r>
              <a:rPr lang="en-GB" altLang="en-US" sz="2400" dirty="0"/>
              <a:t> culture (3000-1900 BC)</a:t>
            </a:r>
            <a:endParaRPr lang="en-GB" sz="2400" dirty="0"/>
          </a:p>
        </p:txBody>
      </p:sp>
      <p:sp>
        <p:nvSpPr>
          <p:cNvPr id="3" name="Content Placeholder 2"/>
          <p:cNvSpPr>
            <a:spLocks noGrp="1"/>
          </p:cNvSpPr>
          <p:nvPr>
            <p:ph idx="1"/>
          </p:nvPr>
        </p:nvSpPr>
        <p:spPr/>
        <p:txBody>
          <a:bodyPr>
            <a:normAutofit fontScale="85000" lnSpcReduction="20000"/>
          </a:bodyPr>
          <a:lstStyle/>
          <a:p>
            <a:r>
              <a:rPr lang="en-GB" dirty="0"/>
              <a:t>Although several cultures formed competing states, the direct ancestor of the Chinese state was </a:t>
            </a:r>
            <a:r>
              <a:rPr lang="en-GB" dirty="0" err="1"/>
              <a:t>Longshan</a:t>
            </a:r>
            <a:r>
              <a:rPr lang="en-GB" dirty="0"/>
              <a:t> culture. </a:t>
            </a:r>
          </a:p>
          <a:p>
            <a:r>
              <a:rPr lang="en-GB" dirty="0"/>
              <a:t>The earliest Chinese urban planning was a synthesis of Longshan traditional cosmology, geomancy, astrology, and numerology. </a:t>
            </a:r>
          </a:p>
          <a:p>
            <a:r>
              <a:rPr lang="en-GB" dirty="0"/>
              <a:t>This synthesis generated a diagram of the cosmos, which placed man, state, nature, and heaven in harmony. </a:t>
            </a:r>
          </a:p>
          <a:p>
            <a:r>
              <a:rPr lang="en-GB" dirty="0"/>
              <a:t>The city was planned in the context of this cosmic diagram to maintain harmony and balance, principles important in Chinese law</a:t>
            </a:r>
          </a:p>
        </p:txBody>
      </p:sp>
    </p:spTree>
    <p:extLst>
      <p:ext uri="{BB962C8B-B14F-4D97-AF65-F5344CB8AC3E}">
        <p14:creationId xmlns:p14="http://schemas.microsoft.com/office/powerpoint/2010/main" val="14737325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800" dirty="0"/>
              <a:t>Structure of </a:t>
            </a:r>
            <a:r>
              <a:rPr lang="en-US" sz="2800" dirty="0" err="1"/>
              <a:t>Longshan</a:t>
            </a:r>
            <a:r>
              <a:rPr lang="en-US" sz="2800" dirty="0"/>
              <a:t> city </a:t>
            </a:r>
            <a:endParaRPr lang="en-GB" sz="2800" dirty="0"/>
          </a:p>
        </p:txBody>
      </p:sp>
      <p:sp>
        <p:nvSpPr>
          <p:cNvPr id="3" name="Content Placeholder 2"/>
          <p:cNvSpPr>
            <a:spLocks noGrp="1"/>
          </p:cNvSpPr>
          <p:nvPr>
            <p:ph idx="1"/>
          </p:nvPr>
        </p:nvSpPr>
        <p:spPr/>
        <p:txBody>
          <a:bodyPr/>
          <a:lstStyle/>
          <a:p>
            <a:r>
              <a:rPr lang="en-GB" sz="2400" dirty="0"/>
              <a:t>Three levels of settlement emerged in the early Longshan state: </a:t>
            </a:r>
          </a:p>
          <a:p>
            <a:pPr lvl="1"/>
            <a:r>
              <a:rPr lang="en-GB" sz="2000" dirty="0"/>
              <a:t>village called </a:t>
            </a:r>
            <a:r>
              <a:rPr lang="en-GB" sz="2000" i="1" dirty="0" err="1"/>
              <a:t>ju</a:t>
            </a:r>
            <a:r>
              <a:rPr lang="en-GB" sz="2000" dirty="0"/>
              <a:t> (</a:t>
            </a:r>
            <a:r>
              <a:rPr lang="zh-CN" altLang="en-US" sz="2000" dirty="0"/>
              <a:t>居</a:t>
            </a:r>
            <a:r>
              <a:rPr lang="en-GB" sz="2000" dirty="0"/>
              <a:t>), </a:t>
            </a:r>
          </a:p>
          <a:p>
            <a:pPr lvl="1"/>
            <a:r>
              <a:rPr lang="en-GB" sz="2000" dirty="0"/>
              <a:t>city </a:t>
            </a:r>
            <a:r>
              <a:rPr lang="en-GB" sz="2000" i="1" dirty="0" err="1"/>
              <a:t>yi</a:t>
            </a:r>
            <a:r>
              <a:rPr lang="en-GB" sz="2000" dirty="0"/>
              <a:t> (</a:t>
            </a:r>
            <a:r>
              <a:rPr lang="zh-CN" altLang="en-US" sz="2000" dirty="0"/>
              <a:t>邑</a:t>
            </a:r>
            <a:r>
              <a:rPr lang="en-GB" sz="2000" dirty="0"/>
              <a:t>), and </a:t>
            </a:r>
          </a:p>
          <a:p>
            <a:pPr lvl="1"/>
            <a:r>
              <a:rPr lang="en-GB" sz="2000" dirty="0"/>
              <a:t>capital called </a:t>
            </a:r>
            <a:r>
              <a:rPr lang="en-GB" sz="2000" i="1" dirty="0"/>
              <a:t>du</a:t>
            </a:r>
            <a:r>
              <a:rPr lang="en-GB" sz="2000" dirty="0"/>
              <a:t> (</a:t>
            </a:r>
            <a:r>
              <a:rPr lang="zh-CN" altLang="en-US" sz="2000" dirty="0"/>
              <a:t>都</a:t>
            </a:r>
            <a:r>
              <a:rPr lang="en-GB" sz="2000" dirty="0"/>
              <a:t>)</a:t>
            </a:r>
          </a:p>
          <a:p>
            <a:r>
              <a:rPr lang="en-GB" sz="2400" dirty="0"/>
              <a:t>These three tiers of settlements are the physical realization of the ‘central place theory’ (</a:t>
            </a:r>
            <a:r>
              <a:rPr lang="zh-CN" altLang="en-US" sz="2400" dirty="0"/>
              <a:t>中国</a:t>
            </a:r>
            <a:r>
              <a:rPr lang="en-GB" sz="2400" dirty="0"/>
              <a:t>). </a:t>
            </a:r>
          </a:p>
          <a:p>
            <a:endParaRPr lang="en-GB" dirty="0"/>
          </a:p>
        </p:txBody>
      </p:sp>
    </p:spTree>
    <p:extLst>
      <p:ext uri="{BB962C8B-B14F-4D97-AF65-F5344CB8AC3E}">
        <p14:creationId xmlns:p14="http://schemas.microsoft.com/office/powerpoint/2010/main" val="42209955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dirty="0"/>
              <a:t>Structure of </a:t>
            </a:r>
            <a:r>
              <a:rPr lang="en-US" sz="2800" dirty="0" err="1"/>
              <a:t>Longshan</a:t>
            </a:r>
            <a:r>
              <a:rPr lang="en-US" sz="2800" dirty="0"/>
              <a:t> city</a:t>
            </a:r>
            <a:r>
              <a:rPr lang="zh-CN" altLang="en-US" sz="2800" dirty="0"/>
              <a:t> </a:t>
            </a:r>
            <a:r>
              <a:rPr lang="en-US" altLang="zh-CN" sz="2800" dirty="0"/>
              <a:t>2</a:t>
            </a:r>
            <a:r>
              <a:rPr lang="en-US" sz="2800" dirty="0"/>
              <a:t> </a:t>
            </a:r>
            <a:endParaRPr lang="en-GB" sz="2800" dirty="0"/>
          </a:p>
        </p:txBody>
      </p:sp>
      <p:sp>
        <p:nvSpPr>
          <p:cNvPr id="3" name="Content Placeholder 2"/>
          <p:cNvSpPr>
            <a:spLocks noGrp="1"/>
          </p:cNvSpPr>
          <p:nvPr>
            <p:ph idx="1"/>
          </p:nvPr>
        </p:nvSpPr>
        <p:spPr/>
        <p:txBody>
          <a:bodyPr>
            <a:noAutofit/>
          </a:bodyPr>
          <a:lstStyle/>
          <a:p>
            <a:r>
              <a:rPr lang="en-GB" sz="2200" dirty="0"/>
              <a:t>The original </a:t>
            </a:r>
            <a:r>
              <a:rPr lang="en-GB" sz="2200" dirty="0" err="1"/>
              <a:t>Yangshao</a:t>
            </a:r>
            <a:r>
              <a:rPr lang="en-GB" sz="2200" dirty="0"/>
              <a:t> </a:t>
            </a:r>
            <a:r>
              <a:rPr lang="en-GB" sz="2200" i="1" dirty="0" err="1"/>
              <a:t>ju</a:t>
            </a:r>
            <a:r>
              <a:rPr lang="en-GB" sz="2200" dirty="0"/>
              <a:t> (</a:t>
            </a:r>
            <a:r>
              <a:rPr lang="zh-CN" altLang="en-US" sz="2200" dirty="0"/>
              <a:t>居</a:t>
            </a:r>
            <a:r>
              <a:rPr lang="en-GB" altLang="zh-CN" sz="2200" dirty="0"/>
              <a:t>) </a:t>
            </a:r>
            <a:r>
              <a:rPr lang="en-GB" sz="2200" dirty="0"/>
              <a:t>villages formed a matrix of production that </a:t>
            </a:r>
            <a:r>
              <a:rPr lang="en-GB" sz="2200" dirty="0" err="1"/>
              <a:t>channeled</a:t>
            </a:r>
            <a:r>
              <a:rPr lang="en-GB" sz="2200" dirty="0"/>
              <a:t> goods upward to larger Longshan </a:t>
            </a:r>
            <a:r>
              <a:rPr lang="en-GB" sz="2200" i="1" dirty="0" err="1"/>
              <a:t>yi</a:t>
            </a:r>
            <a:r>
              <a:rPr lang="en-GB" sz="2200" dirty="0"/>
              <a:t> </a:t>
            </a:r>
            <a:r>
              <a:rPr lang="zh-CN" altLang="en-US" sz="2200" dirty="0"/>
              <a:t>（邑）</a:t>
            </a:r>
            <a:r>
              <a:rPr lang="en-GB" sz="2200" dirty="0"/>
              <a:t>and ultimately to the </a:t>
            </a:r>
            <a:r>
              <a:rPr lang="en-GB" sz="2200" i="1" dirty="0"/>
              <a:t>du</a:t>
            </a:r>
            <a:r>
              <a:rPr lang="zh-CN" altLang="en-US" sz="2200" dirty="0"/>
              <a:t> （都）</a:t>
            </a:r>
            <a:endParaRPr lang="en-GB" sz="2200" dirty="0"/>
          </a:p>
          <a:p>
            <a:r>
              <a:rPr lang="en-GB" sz="2200" dirty="0"/>
              <a:t>Political power was therefore defined as the amount of the highly productive matrix of agriculture and villages under control. </a:t>
            </a:r>
          </a:p>
          <a:p>
            <a:r>
              <a:rPr lang="en-GB" sz="2200" dirty="0"/>
              <a:t>The greater the area, the more wealth passed upwards to the capital. </a:t>
            </a:r>
          </a:p>
          <a:p>
            <a:r>
              <a:rPr lang="en-GB" sz="2200" dirty="0"/>
              <a:t>Other cites were economically unnecessary as there were neither long distance trade nor markets. </a:t>
            </a:r>
          </a:p>
          <a:p>
            <a:r>
              <a:rPr lang="en-GB" sz="2200" dirty="0"/>
              <a:t>Currently, the division of urban and rural areas is still poorly defined in China.</a:t>
            </a:r>
          </a:p>
        </p:txBody>
      </p:sp>
    </p:spTree>
    <p:extLst>
      <p:ext uri="{BB962C8B-B14F-4D97-AF65-F5344CB8AC3E}">
        <p14:creationId xmlns:p14="http://schemas.microsoft.com/office/powerpoint/2010/main" val="30401820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1188136" y="1458525"/>
            <a:ext cx="6768240" cy="4778788"/>
          </a:xfrm>
          <a:prstGeom prst="rect">
            <a:avLst/>
          </a:prstGeom>
        </p:spPr>
      </p:pic>
    </p:spTree>
    <p:extLst>
      <p:ext uri="{BB962C8B-B14F-4D97-AF65-F5344CB8AC3E}">
        <p14:creationId xmlns:p14="http://schemas.microsoft.com/office/powerpoint/2010/main" val="26315848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1088810" y="1386736"/>
            <a:ext cx="6867565" cy="4994592"/>
          </a:xfrm>
          <a:prstGeom prst="rect">
            <a:avLst/>
          </a:prstGeom>
        </p:spPr>
      </p:pic>
    </p:spTree>
    <p:extLst>
      <p:ext uri="{BB962C8B-B14F-4D97-AF65-F5344CB8AC3E}">
        <p14:creationId xmlns:p14="http://schemas.microsoft.com/office/powerpoint/2010/main" val="39921207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Idealized geometry of central places</a:t>
            </a:r>
          </a:p>
        </p:txBody>
      </p:sp>
      <p:pic>
        <p:nvPicPr>
          <p:cNvPr id="8" name="Content Placeholder 7"/>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00375" y="2322512"/>
            <a:ext cx="3143250" cy="3314700"/>
          </a:xfrm>
        </p:spPr>
      </p:pic>
    </p:spTree>
    <p:extLst>
      <p:ext uri="{BB962C8B-B14F-4D97-AF65-F5344CB8AC3E}">
        <p14:creationId xmlns:p14="http://schemas.microsoft.com/office/powerpoint/2010/main" val="33589410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Districts and their central places. What causes the distortions?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34287" y="1790166"/>
            <a:ext cx="6794097" cy="4591162"/>
          </a:xfrm>
        </p:spPr>
      </p:pic>
    </p:spTree>
    <p:extLst>
      <p:ext uri="{BB962C8B-B14F-4D97-AF65-F5344CB8AC3E}">
        <p14:creationId xmlns:p14="http://schemas.microsoft.com/office/powerpoint/2010/main" val="37895955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dirty="0"/>
              <a:t>Distribution of central places superimposed on a traditional Chinese map</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58546" y="1954909"/>
            <a:ext cx="6841846" cy="4810025"/>
          </a:xfrm>
        </p:spPr>
      </p:pic>
    </p:spTree>
    <p:extLst>
      <p:ext uri="{BB962C8B-B14F-4D97-AF65-F5344CB8AC3E}">
        <p14:creationId xmlns:p14="http://schemas.microsoft.com/office/powerpoint/2010/main" val="13829108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000" dirty="0"/>
              <a:t>The central place hierarchy in 1050 AD, showing province, prefecture and county capitals. Notice the relationship between the situation of these cities and agriculturally important, lowland basins.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68618" y="1803258"/>
            <a:ext cx="5467678" cy="4722086"/>
          </a:xfrm>
        </p:spPr>
      </p:pic>
    </p:spTree>
    <p:extLst>
      <p:ext uri="{BB962C8B-B14F-4D97-AF65-F5344CB8AC3E}">
        <p14:creationId xmlns:p14="http://schemas.microsoft.com/office/powerpoint/2010/main" val="31149579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sz="2400" dirty="0">
                <a:hlinkClick r:id="rId2"/>
              </a:rPr>
              <a:t>https://books.google.co.uk/books?hl=en&amp;lr=&amp;id=P43ChiFyVVEC&amp;oi=fnd&amp;pg=PA161&amp;dq=longshan+culture+urbanization&amp;ots=urUmiWiTfY&amp;sig=fsllcZ6m8nx7eTt6km3p1CeBitI#v=onepage&amp;q=longshan%20culture%20urbanization&amp;f=false</a:t>
            </a:r>
            <a:endParaRPr lang="en-GB" sz="2400" dirty="0"/>
          </a:p>
          <a:p>
            <a:r>
              <a:rPr lang="en-GB" sz="2400" dirty="0"/>
              <a:t>See Li Liu ‘Urbanization in China: </a:t>
            </a:r>
            <a:r>
              <a:rPr lang="en-GB" sz="2400" dirty="0" err="1"/>
              <a:t>Erlitou</a:t>
            </a:r>
            <a:r>
              <a:rPr lang="en-GB" sz="2400" dirty="0"/>
              <a:t> and Its Hinterland’ in Glenn R. Storey (</a:t>
            </a:r>
            <a:r>
              <a:rPr lang="en-GB" sz="2400" dirty="0" err="1"/>
              <a:t>ed</a:t>
            </a:r>
            <a:r>
              <a:rPr lang="en-GB" sz="2400" dirty="0"/>
              <a:t>) </a:t>
            </a:r>
            <a:r>
              <a:rPr lang="en-GB" sz="2400" i="1" dirty="0"/>
              <a:t>Urbanism in the Preindustrial World: Cross-Cultural Approaches, </a:t>
            </a:r>
            <a:r>
              <a:rPr lang="en-GB" sz="2400" dirty="0"/>
              <a:t>pp. 161-189</a:t>
            </a:r>
          </a:p>
          <a:p>
            <a:endParaRPr lang="en-GB" dirty="0"/>
          </a:p>
        </p:txBody>
      </p:sp>
    </p:spTree>
    <p:extLst>
      <p:ext uri="{BB962C8B-B14F-4D97-AF65-F5344CB8AC3E}">
        <p14:creationId xmlns:p14="http://schemas.microsoft.com/office/powerpoint/2010/main" val="36358351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20000"/>
          </a:bodyPr>
          <a:lstStyle/>
          <a:p>
            <a:r>
              <a:rPr lang="en-GB" dirty="0"/>
              <a:t>PAOLA DEMATTÈ, ‘Longshan-Era Urbanism: The Role of Cities in </a:t>
            </a:r>
            <a:r>
              <a:rPr lang="en-GB" dirty="0" err="1"/>
              <a:t>Predynastic</a:t>
            </a:r>
            <a:r>
              <a:rPr lang="en-GB" dirty="0"/>
              <a:t> China ’, </a:t>
            </a:r>
            <a:r>
              <a:rPr lang="en-GB" i="1" dirty="0"/>
              <a:t>Asian Perspectives</a:t>
            </a:r>
            <a:r>
              <a:rPr lang="en-GB" dirty="0"/>
              <a:t> Vol. 38, No. 2 (Fall 1999), pp. 119-153 </a:t>
            </a:r>
            <a:r>
              <a:rPr lang="en-GB" dirty="0">
                <a:hlinkClick r:id="rId2"/>
              </a:rPr>
              <a:t>http://www.jstor.org/stable/42928454?seq=1#page_scan_tab_contents</a:t>
            </a:r>
            <a:endParaRPr lang="en-GB" dirty="0"/>
          </a:p>
          <a:p>
            <a:endParaRPr lang="en-GB" dirty="0"/>
          </a:p>
          <a:p>
            <a:r>
              <a:rPr lang="en-GB" dirty="0"/>
              <a:t>Fang </a:t>
            </a:r>
            <a:r>
              <a:rPr lang="en-GB" dirty="0" err="1"/>
              <a:t>Yanming</a:t>
            </a:r>
            <a:r>
              <a:rPr lang="en-GB" dirty="0"/>
              <a:t>, ‘The Dating of the </a:t>
            </a:r>
            <a:r>
              <a:rPr lang="en-GB" dirty="0" err="1"/>
              <a:t>Wangchenggang</a:t>
            </a:r>
            <a:r>
              <a:rPr lang="en-GB" dirty="0"/>
              <a:t> Walled-site in </a:t>
            </a:r>
            <a:r>
              <a:rPr lang="en-GB" dirty="0" err="1"/>
              <a:t>Dengfeng</a:t>
            </a:r>
            <a:r>
              <a:rPr lang="en-GB" dirty="0"/>
              <a:t> County and Related Issues’, in </a:t>
            </a:r>
            <a:r>
              <a:rPr lang="en-GB" i="1" dirty="0"/>
              <a:t>Chinese Archaeology </a:t>
            </a:r>
            <a:r>
              <a:rPr lang="en-GB" dirty="0"/>
              <a:t>Vol. 7, No. 1 (Jan 2007), </a:t>
            </a:r>
            <a:r>
              <a:rPr lang="en-GB" dirty="0">
                <a:hlinkClick r:id="rId3"/>
              </a:rPr>
              <a:t>http://www.degruyter.com/dg/viewarticle/j$002fchar.2007.7.1$002fchar.2007.7.1.107$002fchar.2007.7.1.107.xml</a:t>
            </a:r>
            <a:endParaRPr lang="en-GB" dirty="0"/>
          </a:p>
          <a:p>
            <a:endParaRPr lang="en-GB" b="1" i="1" dirty="0"/>
          </a:p>
          <a:p>
            <a:endParaRPr lang="en-GB" dirty="0"/>
          </a:p>
        </p:txBody>
      </p:sp>
    </p:spTree>
    <p:extLst>
      <p:ext uri="{BB962C8B-B14F-4D97-AF65-F5344CB8AC3E}">
        <p14:creationId xmlns:p14="http://schemas.microsoft.com/office/powerpoint/2010/main" val="4502327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800" dirty="0"/>
              <a:t>Character of </a:t>
            </a:r>
            <a:r>
              <a:rPr lang="en-US" sz="2800" dirty="0" err="1"/>
              <a:t>Longshan</a:t>
            </a:r>
            <a:r>
              <a:rPr lang="en-US" sz="2800" dirty="0"/>
              <a:t> City</a:t>
            </a:r>
            <a:endParaRPr lang="en-GB" sz="2800" dirty="0"/>
          </a:p>
        </p:txBody>
      </p:sp>
      <p:sp>
        <p:nvSpPr>
          <p:cNvPr id="3" name="Content Placeholder 2"/>
          <p:cNvSpPr>
            <a:spLocks noGrp="1"/>
          </p:cNvSpPr>
          <p:nvPr>
            <p:ph idx="1"/>
          </p:nvPr>
        </p:nvSpPr>
        <p:spPr/>
        <p:txBody>
          <a:bodyPr>
            <a:normAutofit/>
          </a:bodyPr>
          <a:lstStyle/>
          <a:p>
            <a:r>
              <a:rPr lang="en-GB" sz="2400" dirty="0"/>
              <a:t>The hierarchical and militaristic aspects of </a:t>
            </a:r>
            <a:r>
              <a:rPr lang="en-GB" sz="2400" dirty="0" err="1"/>
              <a:t>Longshan</a:t>
            </a:r>
            <a:r>
              <a:rPr lang="en-GB" sz="2400" dirty="0"/>
              <a:t> culture are evident in their cities. </a:t>
            </a:r>
          </a:p>
          <a:p>
            <a:r>
              <a:rPr lang="en-GB" sz="2400" dirty="0"/>
              <a:t>Their shape is a walled square filled with square houses. The transition from round to square homes is always accompanied by centralizing power in history.</a:t>
            </a:r>
          </a:p>
          <a:p>
            <a:r>
              <a:rPr lang="en-GB" sz="2400" dirty="0"/>
              <a:t>The square shaped city, itself a product of centralized power, historically arises a from a military encampment. It is the city as a diagram of political power. The new order made its mark on the Urban-Regional context. </a:t>
            </a:r>
          </a:p>
        </p:txBody>
      </p:sp>
    </p:spTree>
    <p:extLst>
      <p:ext uri="{BB962C8B-B14F-4D97-AF65-F5344CB8AC3E}">
        <p14:creationId xmlns:p14="http://schemas.microsoft.com/office/powerpoint/2010/main" val="42838029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dirty="0" err="1"/>
              <a:t>Longshan</a:t>
            </a:r>
            <a:r>
              <a:rPr lang="en-US" sz="2800" dirty="0"/>
              <a:t> Culture and Yellow Emperor</a:t>
            </a:r>
            <a:endParaRPr lang="en-GB" sz="2800" dirty="0"/>
          </a:p>
        </p:txBody>
      </p:sp>
      <p:sp>
        <p:nvSpPr>
          <p:cNvPr id="3" name="Content Placeholder 2"/>
          <p:cNvSpPr>
            <a:spLocks noGrp="1"/>
          </p:cNvSpPr>
          <p:nvPr>
            <p:ph idx="1"/>
          </p:nvPr>
        </p:nvSpPr>
        <p:spPr/>
        <p:txBody>
          <a:bodyPr>
            <a:normAutofit fontScale="70000" lnSpcReduction="20000"/>
          </a:bodyPr>
          <a:lstStyle/>
          <a:p>
            <a:r>
              <a:rPr lang="en-GB" dirty="0"/>
              <a:t>Yellow Emperor: Cultural Ancestor of Chinese civilization.</a:t>
            </a:r>
          </a:p>
          <a:p>
            <a:r>
              <a:rPr lang="en-GB" dirty="0"/>
              <a:t>The Longshan tribes formed a super-stratum over </a:t>
            </a:r>
            <a:r>
              <a:rPr lang="en-GB" dirty="0" err="1"/>
              <a:t>Yangshao</a:t>
            </a:r>
            <a:r>
              <a:rPr lang="en-GB" dirty="0"/>
              <a:t> culture. As they fused ideologically and socially, all the elements of a new state  and civilization appeared. </a:t>
            </a:r>
          </a:p>
          <a:p>
            <a:r>
              <a:rPr lang="en-GB" dirty="0"/>
              <a:t>Culturally, proto-writing in the form of the Longshan Script was used on oracle bones. </a:t>
            </a:r>
          </a:p>
          <a:p>
            <a:r>
              <a:rPr lang="en-GB" dirty="0"/>
              <a:t>Politically, a </a:t>
            </a:r>
            <a:r>
              <a:rPr lang="en-GB" dirty="0" err="1"/>
              <a:t>Longshan</a:t>
            </a:r>
            <a:r>
              <a:rPr lang="en-GB" dirty="0"/>
              <a:t> warlord ruled with the help of a </a:t>
            </a:r>
            <a:r>
              <a:rPr lang="en-GB" dirty="0" err="1"/>
              <a:t>Yangshao</a:t>
            </a:r>
            <a:r>
              <a:rPr lang="en-GB" dirty="0"/>
              <a:t> adviser. </a:t>
            </a:r>
          </a:p>
          <a:p>
            <a:r>
              <a:rPr lang="en-GB" dirty="0"/>
              <a:t>Both the use of oracle bones, and the rule of a king with adviser had continuity into the Shang Dynasty. </a:t>
            </a:r>
          </a:p>
          <a:p>
            <a:r>
              <a:rPr lang="en-GB" dirty="0"/>
              <a:t>The first capital was</a:t>
            </a:r>
            <a:r>
              <a:rPr lang="zh-CN" altLang="en-US" dirty="0"/>
              <a:t> </a:t>
            </a:r>
            <a:r>
              <a:rPr lang="en-GB" dirty="0"/>
              <a:t> </a:t>
            </a:r>
            <a:r>
              <a:rPr lang="en-GB" dirty="0" err="1">
                <a:hlinkClick r:id="rId2" tooltip="Chengziya"/>
              </a:rPr>
              <a:t>Chengziya</a:t>
            </a:r>
            <a:r>
              <a:rPr lang="zh-CN" altLang="en-US" dirty="0"/>
              <a:t> （城子崖）</a:t>
            </a:r>
            <a:r>
              <a:rPr lang="en-GB" dirty="0"/>
              <a:t>in 2500 BC followed by </a:t>
            </a:r>
            <a:r>
              <a:rPr lang="en-GB" dirty="0" err="1">
                <a:hlinkClick r:id="rId3" tooltip="Taosi"/>
              </a:rPr>
              <a:t>Taosi</a:t>
            </a:r>
            <a:r>
              <a:rPr lang="en-GB" dirty="0"/>
              <a:t> in 2300 BC and finally by </a:t>
            </a:r>
            <a:r>
              <a:rPr lang="en-GB" dirty="0" err="1">
                <a:hlinkClick r:id="rId4" tooltip="Erlitou"/>
              </a:rPr>
              <a:t>Erlitou</a:t>
            </a:r>
            <a:r>
              <a:rPr lang="en-GB" dirty="0"/>
              <a:t> in 2000 BC. </a:t>
            </a:r>
          </a:p>
          <a:p>
            <a:r>
              <a:rPr lang="en-GB" dirty="0" err="1"/>
              <a:t>Longshan</a:t>
            </a:r>
            <a:r>
              <a:rPr lang="en-GB" dirty="0"/>
              <a:t> Culture developed directly into the Xia and Shang Dynasties</a:t>
            </a:r>
          </a:p>
        </p:txBody>
      </p:sp>
    </p:spTree>
    <p:extLst>
      <p:ext uri="{BB962C8B-B14F-4D97-AF65-F5344CB8AC3E}">
        <p14:creationId xmlns:p14="http://schemas.microsoft.com/office/powerpoint/2010/main" val="4495246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err="1">
                <a:hlinkClick r:id="rId2" tooltip="Chengziya"/>
              </a:rPr>
              <a:t>Chengziya</a:t>
            </a:r>
            <a:r>
              <a:rPr lang="zh-CN" altLang="en-US" sz="2800" dirty="0"/>
              <a:t> </a:t>
            </a:r>
            <a:r>
              <a:rPr lang="en-GB" altLang="zh-CN" sz="2800" dirty="0"/>
              <a:t>(</a:t>
            </a:r>
            <a:r>
              <a:rPr lang="zh-CN" altLang="en-US" sz="2800" dirty="0"/>
              <a:t>城子崖 </a:t>
            </a:r>
            <a:r>
              <a:rPr lang="en-GB" altLang="zh-CN" sz="2800" dirty="0"/>
              <a:t>2500 BCE)</a:t>
            </a:r>
            <a:endParaRPr lang="en-GB" sz="2800"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7200" y="2060848"/>
            <a:ext cx="6337300" cy="4203700"/>
          </a:xfr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84168" y="1196752"/>
            <a:ext cx="2808271" cy="1836420"/>
          </a:xfrm>
          <a:prstGeom prst="rect">
            <a:avLst/>
          </a:prstGeom>
        </p:spPr>
      </p:pic>
    </p:spTree>
    <p:extLst>
      <p:ext uri="{BB962C8B-B14F-4D97-AF65-F5344CB8AC3E}">
        <p14:creationId xmlns:p14="http://schemas.microsoft.com/office/powerpoint/2010/main" val="2012529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hlinkClick r:id="rId2" tooltip="Taosi"/>
              </a:rPr>
              <a:t>Taosi</a:t>
            </a:r>
            <a:r>
              <a:rPr lang="en-GB" dirty="0"/>
              <a:t> </a:t>
            </a:r>
            <a:r>
              <a:rPr lang="zh-CN" altLang="en-US" dirty="0"/>
              <a:t>陶寺 </a:t>
            </a:r>
            <a:r>
              <a:rPr lang="en-GB" altLang="zh-CN" dirty="0"/>
              <a:t>C</a:t>
            </a:r>
            <a:r>
              <a:rPr lang="en-GB" dirty="0"/>
              <a:t>ity (2300 BCE)</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115616" y="1662334"/>
            <a:ext cx="6768752" cy="4504296"/>
          </a:xfrm>
          <a:prstGeom prst="rect">
            <a:avLst/>
          </a:prstGeom>
        </p:spPr>
      </p:pic>
    </p:spTree>
    <p:extLst>
      <p:ext uri="{BB962C8B-B14F-4D97-AF65-F5344CB8AC3E}">
        <p14:creationId xmlns:p14="http://schemas.microsoft.com/office/powerpoint/2010/main" val="2111875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Earliest palace City of </a:t>
            </a:r>
            <a:r>
              <a:rPr lang="en-GB" dirty="0" err="1"/>
              <a:t>Yanshi</a:t>
            </a:r>
            <a:endParaRPr lang="en-GB" dirty="0"/>
          </a:p>
        </p:txBody>
      </p:sp>
      <p:pic>
        <p:nvPicPr>
          <p:cNvPr id="4" name="Content Placeholder 3"/>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07843" y="2276872"/>
            <a:ext cx="4220141" cy="2808312"/>
          </a:xfrm>
        </p:spPr>
      </p:pic>
      <p:sp>
        <p:nvSpPr>
          <p:cNvPr id="5" name="Content Placeholder 4"/>
          <p:cNvSpPr>
            <a:spLocks noGrp="1"/>
          </p:cNvSpPr>
          <p:nvPr>
            <p:ph sz="half" idx="2"/>
          </p:nvPr>
        </p:nvSpPr>
        <p:spPr/>
        <p:txBody>
          <a:bodyPr/>
          <a:lstStyle/>
          <a:p>
            <a:endParaRPr lang="en-GB"/>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10320" y="2060848"/>
            <a:ext cx="4354168" cy="3168352"/>
          </a:xfrm>
          <a:prstGeom prst="rect">
            <a:avLst/>
          </a:prstGeom>
        </p:spPr>
      </p:pic>
    </p:spTree>
    <p:extLst>
      <p:ext uri="{BB962C8B-B14F-4D97-AF65-F5344CB8AC3E}">
        <p14:creationId xmlns:p14="http://schemas.microsoft.com/office/powerpoint/2010/main" val="34189668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dirty="0"/>
              <a:t>            </a:t>
            </a:r>
            <a:r>
              <a:rPr lang="en-US" altLang="zh-CN" dirty="0" err="1"/>
              <a:t>ErlitouCity</a:t>
            </a:r>
            <a:endParaRPr lang="en-GB"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3400" y="533400"/>
            <a:ext cx="3102429" cy="2171700"/>
          </a:xfr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38400" y="2667000"/>
            <a:ext cx="5715000" cy="3543300"/>
          </a:xfrm>
          <a:prstGeom prst="rect">
            <a:avLst/>
          </a:prstGeom>
        </p:spPr>
      </p:pic>
    </p:spTree>
    <p:extLst>
      <p:ext uri="{BB962C8B-B14F-4D97-AF65-F5344CB8AC3E}">
        <p14:creationId xmlns:p14="http://schemas.microsoft.com/office/powerpoint/2010/main" val="9403176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dirty="0"/>
              <a:t>Readings</a:t>
            </a:r>
            <a:endParaRPr lang="en-GB" dirty="0"/>
          </a:p>
        </p:txBody>
      </p:sp>
      <p:sp>
        <p:nvSpPr>
          <p:cNvPr id="3" name="Content Placeholder 2"/>
          <p:cNvSpPr>
            <a:spLocks noGrp="1"/>
          </p:cNvSpPr>
          <p:nvPr>
            <p:ph idx="1"/>
          </p:nvPr>
        </p:nvSpPr>
        <p:spPr/>
        <p:txBody>
          <a:bodyPr>
            <a:normAutofit fontScale="85000" lnSpcReduction="10000"/>
          </a:bodyPr>
          <a:lstStyle/>
          <a:p>
            <a:r>
              <a:rPr lang="en-GB" dirty="0">
                <a:hlinkClick r:id="rId2"/>
              </a:rPr>
              <a:t>https://en.wikipedia.org/wiki/Chengziya_Archaeological_Site</a:t>
            </a:r>
            <a:endParaRPr lang="en-GB" dirty="0"/>
          </a:p>
          <a:p>
            <a:r>
              <a:rPr lang="en-GB" dirty="0"/>
              <a:t>Exploring the Earliest State of China: New Archaeological Evidence from </a:t>
            </a:r>
            <a:r>
              <a:rPr lang="en-GB" dirty="0" err="1"/>
              <a:t>Taosi</a:t>
            </a:r>
            <a:r>
              <a:rPr lang="zh-CN" altLang="en-US" dirty="0"/>
              <a:t> </a:t>
            </a:r>
            <a:r>
              <a:rPr lang="en-US" altLang="zh-CN" dirty="0"/>
              <a:t>by </a:t>
            </a:r>
            <a:r>
              <a:rPr lang="en-GB" altLang="zh-CN" dirty="0"/>
              <a:t>H</a:t>
            </a:r>
            <a:r>
              <a:rPr lang="en-GB" dirty="0"/>
              <a:t>e Nu in 2014-10-20 from Fro Chinese Archaeology:</a:t>
            </a:r>
            <a:endParaRPr lang="en-GB" dirty="0">
              <a:hlinkClick r:id="rId3"/>
            </a:endParaRPr>
          </a:p>
          <a:p>
            <a:r>
              <a:rPr lang="en-GB" dirty="0">
                <a:hlinkClick r:id="rId3"/>
              </a:rPr>
              <a:t>http://www.kaogu.cn/en/Research_work/Exploration_on_the_origin_of_Ch/2014/1020/47911.html</a:t>
            </a:r>
            <a:endParaRPr lang="en-GB" dirty="0"/>
          </a:p>
          <a:p>
            <a:r>
              <a:rPr lang="en-GB" dirty="0">
                <a:hlinkClick r:id="rId4"/>
              </a:rPr>
              <a:t>http://www.kaogu.cn/uploads/soft/2014/20141020Exploring%20the%20Earliest%20State%20of%20China%20R.pdf</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25150805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err="1"/>
              <a:t>Dashigu</a:t>
            </a:r>
            <a:r>
              <a:rPr lang="en-GB" b="1" dirty="0"/>
              <a:t> </a:t>
            </a:r>
            <a:r>
              <a:rPr lang="en-GB" dirty="0"/>
              <a:t>(</a:t>
            </a:r>
            <a:r>
              <a:rPr lang="en-GB" dirty="0" err="1"/>
              <a:t>大石谷</a:t>
            </a:r>
            <a:r>
              <a:rPr lang="en-GB" dirty="0"/>
              <a:t>)</a:t>
            </a:r>
          </a:p>
        </p:txBody>
      </p:sp>
      <p:sp>
        <p:nvSpPr>
          <p:cNvPr id="3" name="Content Placeholder 2"/>
          <p:cNvSpPr>
            <a:spLocks noGrp="1"/>
          </p:cNvSpPr>
          <p:nvPr>
            <p:ph idx="1"/>
          </p:nvPr>
        </p:nvSpPr>
        <p:spPr/>
        <p:txBody>
          <a:bodyPr>
            <a:normAutofit fontScale="92500" lnSpcReduction="10000"/>
          </a:bodyPr>
          <a:lstStyle/>
          <a:p>
            <a:r>
              <a:rPr lang="en-GB" sz="2400" dirty="0"/>
              <a:t>The site was discovered in the suburbs of Zhengzhou, capital of Central China's Henan Province. </a:t>
            </a:r>
          </a:p>
          <a:p>
            <a:r>
              <a:rPr lang="en-GB" sz="2400" dirty="0"/>
              <a:t>Archaeologists have confirmed that the </a:t>
            </a:r>
            <a:r>
              <a:rPr lang="en-GB" sz="2400" b="1" dirty="0" err="1"/>
              <a:t>Dashigu</a:t>
            </a:r>
            <a:r>
              <a:rPr lang="en-GB" sz="2400" b="1" dirty="0"/>
              <a:t> </a:t>
            </a:r>
            <a:r>
              <a:rPr lang="en-GB" sz="2400" dirty="0"/>
              <a:t>(</a:t>
            </a:r>
            <a:r>
              <a:rPr lang="en-GB" sz="2400" dirty="0" err="1"/>
              <a:t>大石谷Dàshígŭ</a:t>
            </a:r>
            <a:r>
              <a:rPr lang="en-GB" sz="2400" dirty="0"/>
              <a:t>) cultural relics of the Xia Dynasty date back to the mid and late </a:t>
            </a:r>
            <a:r>
              <a:rPr lang="en-GB" sz="2400" dirty="0" err="1"/>
              <a:t>Erlitou</a:t>
            </a:r>
            <a:r>
              <a:rPr lang="en-GB" sz="2400" dirty="0"/>
              <a:t> Culture, which was part of the Bronze Age (21</a:t>
            </a:r>
            <a:r>
              <a:rPr lang="en-GB" sz="2400" baseline="30000" dirty="0"/>
              <a:t>st</a:t>
            </a:r>
            <a:r>
              <a:rPr lang="en-GB" sz="2400" dirty="0"/>
              <a:t> century-17</a:t>
            </a:r>
            <a:r>
              <a:rPr lang="en-GB" sz="2400" baseline="30000" dirty="0"/>
              <a:t>th</a:t>
            </a:r>
            <a:r>
              <a:rPr lang="en-GB" sz="2400" dirty="0"/>
              <a:t> century BCE).</a:t>
            </a:r>
          </a:p>
          <a:p>
            <a:r>
              <a:rPr lang="en-GB" sz="2400" dirty="0"/>
              <a:t>The ancient city is believed to have served as a military city or the capital of a subordinate kingdom of the Xia Dynasty due to its great strategic importance.</a:t>
            </a:r>
          </a:p>
          <a:p>
            <a:r>
              <a:rPr lang="en-GB" sz="2400" dirty="0"/>
              <a:t>Since an abundance of historical remains of the Xia and Shang dynasties were discovered at the site, the discovery will be of great significance into the research on the relations between the Xia and the Shang dynasties, which are still unclear.</a:t>
            </a:r>
          </a:p>
          <a:p>
            <a:endParaRPr lang="en-GB" sz="2400" dirty="0"/>
          </a:p>
          <a:p>
            <a:endParaRPr lang="en-GB" dirty="0"/>
          </a:p>
        </p:txBody>
      </p:sp>
    </p:spTree>
    <p:extLst>
      <p:ext uri="{BB962C8B-B14F-4D97-AF65-F5344CB8AC3E}">
        <p14:creationId xmlns:p14="http://schemas.microsoft.com/office/powerpoint/2010/main" val="9095122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dirty="0"/>
              <a:t>City Wall and Moat of </a:t>
            </a:r>
            <a:r>
              <a:rPr lang="en-GB" sz="2800" b="1" dirty="0" err="1"/>
              <a:t>Dashigu</a:t>
            </a:r>
            <a:endParaRPr lang="en-GB" sz="2800" dirty="0"/>
          </a:p>
        </p:txBody>
      </p:sp>
      <p:sp>
        <p:nvSpPr>
          <p:cNvPr id="3" name="Content Placeholder 2"/>
          <p:cNvSpPr>
            <a:spLocks noGrp="1"/>
          </p:cNvSpPr>
          <p:nvPr>
            <p:ph idx="1"/>
          </p:nvPr>
        </p:nvSpPr>
        <p:spPr/>
        <p:txBody>
          <a:bodyPr>
            <a:normAutofit fontScale="70000" lnSpcReduction="20000"/>
          </a:bodyPr>
          <a:lstStyle/>
          <a:p>
            <a:r>
              <a:rPr lang="en-GB" dirty="0"/>
              <a:t>The flat, rectangular site consists of two parts: the city wall and moat. </a:t>
            </a:r>
          </a:p>
          <a:p>
            <a:r>
              <a:rPr lang="en-GB" dirty="0"/>
              <a:t>Most parts of the city wall were discovered nearly 1 meter below the earth's surface. </a:t>
            </a:r>
          </a:p>
          <a:p>
            <a:r>
              <a:rPr lang="en-GB" dirty="0"/>
              <a:t>City wall relics were constructed of several layers of soil, suggesting that the wall was either renewed or restored on several occasions. </a:t>
            </a:r>
          </a:p>
          <a:p>
            <a:r>
              <a:rPr lang="en-GB" dirty="0"/>
              <a:t>The two moats, which run parallel, are 2-2.8 meters deep.</a:t>
            </a:r>
          </a:p>
          <a:p>
            <a:r>
              <a:rPr lang="en-GB" dirty="0"/>
              <a:t>Foundations, tombs, ash pits and ash ditches were discovered inside the site, mainly from the second, third and early fourth phase of the </a:t>
            </a:r>
            <a:r>
              <a:rPr lang="en-GB" dirty="0" err="1"/>
              <a:t>Erlitou</a:t>
            </a:r>
            <a:r>
              <a:rPr lang="en-GB" dirty="0"/>
              <a:t> Culture. </a:t>
            </a:r>
          </a:p>
          <a:p>
            <a:r>
              <a:rPr lang="en-GB" dirty="0"/>
              <a:t>Large quantities of earthen drainpipe fragments were also found in the ash ditches.</a:t>
            </a:r>
          </a:p>
          <a:p>
            <a:endParaRPr lang="en-GB" dirty="0"/>
          </a:p>
        </p:txBody>
      </p:sp>
    </p:spTree>
    <p:extLst>
      <p:ext uri="{BB962C8B-B14F-4D97-AF65-F5344CB8AC3E}">
        <p14:creationId xmlns:p14="http://schemas.microsoft.com/office/powerpoint/2010/main" val="108379275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ltLang="zh-CN" sz="2800" dirty="0"/>
              <a:t>Important role of </a:t>
            </a:r>
            <a:r>
              <a:rPr lang="en-US" altLang="zh-CN" sz="2800" dirty="0" err="1"/>
              <a:t>Dashigu</a:t>
            </a:r>
            <a:endParaRPr lang="en-GB" sz="2800" dirty="0"/>
          </a:p>
        </p:txBody>
      </p:sp>
      <p:sp>
        <p:nvSpPr>
          <p:cNvPr id="3" name="Content Placeholder 2"/>
          <p:cNvSpPr>
            <a:spLocks noGrp="1"/>
          </p:cNvSpPr>
          <p:nvPr>
            <p:ph idx="1"/>
          </p:nvPr>
        </p:nvSpPr>
        <p:spPr/>
        <p:txBody>
          <a:bodyPr/>
          <a:lstStyle/>
          <a:p>
            <a:r>
              <a:rPr lang="en-GB" sz="2400" dirty="0"/>
              <a:t>What interests </a:t>
            </a:r>
            <a:r>
              <a:rPr lang="en-GB" sz="2400" dirty="0" err="1"/>
              <a:t>archeologists</a:t>
            </a:r>
            <a:r>
              <a:rPr lang="en-GB" sz="2400" dirty="0"/>
              <a:t> most is a ring moat from the early Shang Dynasty (1600-1100 BCE) that lies between the city wall and the moats of the Xia Dynasty, running parallel to the Xia moats. </a:t>
            </a:r>
          </a:p>
          <a:p>
            <a:r>
              <a:rPr lang="en-GB" sz="2400" dirty="0"/>
              <a:t>Abundant remains from the early Shang Dynasty were also discovered inside the ring moat, which suggests that the city remained an important residential settlement during that period.</a:t>
            </a:r>
          </a:p>
          <a:p>
            <a:endParaRPr lang="en-GB" dirty="0"/>
          </a:p>
        </p:txBody>
      </p:sp>
    </p:spTree>
    <p:extLst>
      <p:ext uri="{BB962C8B-B14F-4D97-AF65-F5344CB8AC3E}">
        <p14:creationId xmlns:p14="http://schemas.microsoft.com/office/powerpoint/2010/main" val="84984094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400" dirty="0"/>
              <a:t> </a:t>
            </a:r>
            <a:r>
              <a:rPr lang="en-US" sz="2800" dirty="0"/>
              <a:t>Chinese cities </a:t>
            </a:r>
            <a:endParaRPr lang="en-GB" sz="28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722646910"/>
              </p:ext>
            </p:extLst>
          </p:nvPr>
        </p:nvGraphicFramePr>
        <p:xfrm>
          <a:off x="457200" y="1828800"/>
          <a:ext cx="8229600" cy="3657600"/>
        </p:xfrm>
        <a:graphic>
          <a:graphicData uri="http://schemas.openxmlformats.org/drawingml/2006/table">
            <a:tbl>
              <a:tblPr/>
              <a:tblGrid>
                <a:gridCol w="8229600">
                  <a:extLst>
                    <a:ext uri="{9D8B030D-6E8A-4147-A177-3AD203B41FA5}">
                      <a16:colId xmlns:a16="http://schemas.microsoft.com/office/drawing/2014/main" val="20000"/>
                    </a:ext>
                  </a:extLst>
                </a:gridCol>
              </a:tblGrid>
              <a:tr h="3048000">
                <a:tc>
                  <a:txBody>
                    <a:bodyPr/>
                    <a:lstStyle/>
                    <a:p>
                      <a:pPr algn="just"/>
                      <a:r>
                        <a:rPr lang="en-GB" sz="2400" dirty="0"/>
                        <a:t>The city in ancient City in ancient China is many things. </a:t>
                      </a:r>
                    </a:p>
                    <a:p>
                      <a:pPr algn="just"/>
                      <a:r>
                        <a:rPr lang="en-GB" sz="2400" dirty="0"/>
                        <a:t>In the cosmological landscape, it is an industrial machine designed to capture and redistribute </a:t>
                      </a:r>
                      <a:r>
                        <a:rPr lang="en-GB" sz="2400" i="1" dirty="0"/>
                        <a:t>Qi</a:t>
                      </a:r>
                      <a:r>
                        <a:rPr lang="en-GB" sz="2400" dirty="0"/>
                        <a:t>, the divine breath, the power that animates human affairs and carries with it the mandate of heaven. </a:t>
                      </a:r>
                    </a:p>
                  </a:txBody>
                  <a:tcPr marL="0" marR="0" marT="0" marB="0" anchor="ctr">
                    <a:lnL>
                      <a:noFill/>
                    </a:lnL>
                    <a:lnR>
                      <a:noFill/>
                    </a:lnR>
                    <a:lnT>
                      <a:noFill/>
                    </a:lnT>
                    <a:lnB>
                      <a:noFill/>
                    </a:lnB>
                  </a:tcPr>
                </a:tc>
                <a:extLst>
                  <a:ext uri="{0D108BD9-81ED-4DB2-BD59-A6C34878D82A}">
                    <a16:rowId xmlns:a16="http://schemas.microsoft.com/office/drawing/2014/main" val="10000"/>
                  </a:ext>
                </a:extLst>
              </a:tr>
              <a:tr h="609600">
                <a:tc>
                  <a:txBody>
                    <a:bodyPr/>
                    <a:lstStyle/>
                    <a:p>
                      <a:endParaRPr lang="en-GB" dirty="0"/>
                    </a:p>
                  </a:txBody>
                  <a:tcPr marL="0" marR="0" marT="0" marB="0" anchor="ctr">
                    <a:lnL>
                      <a:noFill/>
                    </a:lnL>
                    <a:lnR>
                      <a:noFill/>
                    </a:lnR>
                    <a:lnT>
                      <a:noFill/>
                    </a:lnT>
                    <a:lnB>
                      <a:noFill/>
                    </a:lnB>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53072760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dirty="0"/>
          </a:p>
        </p:txBody>
      </p:sp>
      <p:graphicFrame>
        <p:nvGraphicFramePr>
          <p:cNvPr id="4" name="Content Placeholder 3"/>
          <p:cNvGraphicFramePr>
            <a:graphicFrameLocks noGrp="1"/>
          </p:cNvGraphicFramePr>
          <p:nvPr>
            <p:ph idx="1"/>
            <p:extLst/>
          </p:nvPr>
        </p:nvGraphicFramePr>
        <p:xfrm>
          <a:off x="457200" y="1828800"/>
          <a:ext cx="8230016" cy="5105400"/>
        </p:xfrm>
        <a:graphic>
          <a:graphicData uri="http://schemas.openxmlformats.org/drawingml/2006/table">
            <a:tbl>
              <a:tblPr/>
              <a:tblGrid>
                <a:gridCol w="3968083">
                  <a:extLst>
                    <a:ext uri="{9D8B030D-6E8A-4147-A177-3AD203B41FA5}">
                      <a16:colId xmlns:a16="http://schemas.microsoft.com/office/drawing/2014/main" val="20000"/>
                    </a:ext>
                  </a:extLst>
                </a:gridCol>
                <a:gridCol w="35169">
                  <a:extLst>
                    <a:ext uri="{9D8B030D-6E8A-4147-A177-3AD203B41FA5}">
                      <a16:colId xmlns:a16="http://schemas.microsoft.com/office/drawing/2014/main" val="20001"/>
                    </a:ext>
                  </a:extLst>
                </a:gridCol>
                <a:gridCol w="4226764">
                  <a:extLst>
                    <a:ext uri="{9D8B030D-6E8A-4147-A177-3AD203B41FA5}">
                      <a16:colId xmlns:a16="http://schemas.microsoft.com/office/drawing/2014/main" val="20002"/>
                    </a:ext>
                  </a:extLst>
                </a:gridCol>
              </a:tblGrid>
              <a:tr h="5105400">
                <a:tc>
                  <a:txBody>
                    <a:bodyPr/>
                    <a:lstStyle/>
                    <a:p>
                      <a:endParaRPr lang="en-GB" sz="700" dirty="0"/>
                    </a:p>
                  </a:txBody>
                  <a:tcPr marL="0" marR="0" marT="0" marB="0" anchor="ctr">
                    <a:lnL>
                      <a:noFill/>
                    </a:lnL>
                    <a:lnR>
                      <a:noFill/>
                    </a:lnR>
                    <a:lnT>
                      <a:noFill/>
                    </a:lnT>
                    <a:lnB>
                      <a:noFill/>
                    </a:lnB>
                  </a:tcPr>
                </a:tc>
                <a:tc>
                  <a:txBody>
                    <a:bodyPr/>
                    <a:lstStyle/>
                    <a:p>
                      <a:r>
                        <a:rPr lang="en-GB" sz="700"/>
                        <a:t> </a:t>
                      </a:r>
                    </a:p>
                  </a:txBody>
                  <a:tcPr marL="0" marR="0" marT="0" marB="0" anchor="ctr">
                    <a:lnL>
                      <a:noFill/>
                    </a:lnL>
                    <a:lnR>
                      <a:noFill/>
                    </a:lnR>
                    <a:lnT>
                      <a:noFill/>
                    </a:lnT>
                    <a:lnB>
                      <a:noFill/>
                    </a:lnB>
                  </a:tcPr>
                </a:tc>
                <a:tc>
                  <a:txBody>
                    <a:bodyPr/>
                    <a:lstStyle/>
                    <a:p>
                      <a:pPr algn="just"/>
                      <a:endParaRPr lang="en-GB" sz="700" dirty="0"/>
                    </a:p>
                  </a:txBody>
                  <a:tcPr marL="0" marR="0" marT="0" marB="0" anchor="ctr">
                    <a:lnL>
                      <a:noFill/>
                    </a:lnL>
                    <a:lnR>
                      <a:noFill/>
                    </a:lnR>
                    <a:lnT>
                      <a:noFill/>
                    </a:lnT>
                    <a:lnB>
                      <a:noFill/>
                    </a:lnB>
                  </a:tcPr>
                </a:tc>
                <a:extLst>
                  <a:ext uri="{0D108BD9-81ED-4DB2-BD59-A6C34878D82A}">
                    <a16:rowId xmlns:a16="http://schemas.microsoft.com/office/drawing/2014/main" val="10000"/>
                  </a:ext>
                </a:extLst>
              </a:tr>
            </a:tbl>
          </a:graphicData>
        </a:graphic>
      </p:graphicFrame>
      <p:pic>
        <p:nvPicPr>
          <p:cNvPr id="2049" name="Picture 1" descr="http://www.chaz.org/Arch/China/City/Ideograph.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95400" y="2438400"/>
            <a:ext cx="2590800" cy="2162175"/>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4343400" y="1735063"/>
            <a:ext cx="3886199" cy="5078313"/>
          </a:xfrm>
          <a:prstGeom prst="rect">
            <a:avLst/>
          </a:prstGeom>
        </p:spPr>
        <p:txBody>
          <a:bodyPr wrap="square">
            <a:spAutoFit/>
          </a:bodyPr>
          <a:lstStyle/>
          <a:p>
            <a:pPr algn="just"/>
            <a:r>
              <a:rPr lang="en-GB" dirty="0"/>
              <a:t>Left, the Shang Dynasty ideograph for "city“, a kneeling person beneath a city wall, signifying submission to the state and the burden of citizenship. A city is most essentially the people who live within its walls. </a:t>
            </a:r>
          </a:p>
          <a:p>
            <a:pPr indent="457200" algn="just"/>
            <a:r>
              <a:rPr lang="en-GB" dirty="0"/>
              <a:t>The city wall is not simply a matter of defence. Cosmologically, it creates a divine vessel that centres God's rule on earth and projects the power of the state. Hence, traditional Chinese cities and the governments they nurture are primarily sacred in their fundamental nature.</a:t>
            </a:r>
          </a:p>
          <a:p>
            <a:pPr indent="457200"/>
            <a:r>
              <a:rPr lang="en-GB" dirty="0"/>
              <a:t>On the right, the ideograph for "capital" adds the symbol for a granary, which evolves into the symbol for a market.</a:t>
            </a:r>
          </a:p>
        </p:txBody>
      </p:sp>
    </p:spTree>
    <p:extLst>
      <p:ext uri="{BB962C8B-B14F-4D97-AF65-F5344CB8AC3E}">
        <p14:creationId xmlns:p14="http://schemas.microsoft.com/office/powerpoint/2010/main" val="7730919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Shang: Main archaeological sites</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547664" y="1484784"/>
            <a:ext cx="6192198" cy="4853136"/>
          </a:xfrm>
        </p:spPr>
      </p:pic>
    </p:spTree>
    <p:extLst>
      <p:ext uri="{BB962C8B-B14F-4D97-AF65-F5344CB8AC3E}">
        <p14:creationId xmlns:p14="http://schemas.microsoft.com/office/powerpoint/2010/main" val="277671522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dirty="0" err="1"/>
              <a:t>Yinxu</a:t>
            </a:r>
            <a:r>
              <a:rPr lang="en-GB" sz="2800" dirty="0"/>
              <a:t>: Political and ritual centre of the Shang</a:t>
            </a:r>
          </a:p>
        </p:txBody>
      </p:sp>
      <p:pic>
        <p:nvPicPr>
          <p:cNvPr id="4" name="Content Placeholder 3"/>
          <p:cNvPicPr>
            <a:picLocks noGrp="1" noChangeAspect="1"/>
          </p:cNvPicPr>
          <p:nvPr>
            <p:ph idx="1"/>
          </p:nvPr>
        </p:nvPicPr>
        <p:blipFill>
          <a:blip r:embed="rId3"/>
          <a:stretch>
            <a:fillRect/>
          </a:stretch>
        </p:blipFill>
        <p:spPr>
          <a:xfrm>
            <a:off x="1735995" y="1174750"/>
            <a:ext cx="5510325" cy="5364898"/>
          </a:xfrm>
        </p:spPr>
      </p:pic>
    </p:spTree>
    <p:extLst>
      <p:ext uri="{BB962C8B-B14F-4D97-AF65-F5344CB8AC3E}">
        <p14:creationId xmlns:p14="http://schemas.microsoft.com/office/powerpoint/2010/main" val="186273236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600" dirty="0"/>
              <a:t>Han Ideal City Structure: </a:t>
            </a:r>
            <a:r>
              <a:rPr lang="en-GB" sz="3600" dirty="0"/>
              <a:t>“Record for the Examination of Craftsmanship” (Kao </a:t>
            </a:r>
            <a:r>
              <a:rPr lang="en-GB" sz="3600" dirty="0" err="1"/>
              <a:t>gongji</a:t>
            </a:r>
            <a:r>
              <a:rPr lang="en-GB" sz="3600" dirty="0"/>
              <a:t>)</a:t>
            </a:r>
          </a:p>
        </p:txBody>
      </p:sp>
      <p:pic>
        <p:nvPicPr>
          <p:cNvPr id="4" name="Content Placeholder 3"/>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052512" y="1893887"/>
            <a:ext cx="2847975" cy="4171950"/>
          </a:xfrm>
        </p:spPr>
      </p:pic>
      <p:sp>
        <p:nvSpPr>
          <p:cNvPr id="3" name="Content Placeholder 2"/>
          <p:cNvSpPr>
            <a:spLocks noGrp="1"/>
          </p:cNvSpPr>
          <p:nvPr>
            <p:ph sz="half" idx="2"/>
          </p:nvPr>
        </p:nvSpPr>
        <p:spPr/>
        <p:txBody>
          <a:bodyPr/>
          <a:lstStyle/>
          <a:p>
            <a:r>
              <a:rPr lang="en-GB" sz="1400" dirty="0"/>
              <a:t>official guide for various crafts and trades, including those for the structure of a provincial-level capital for a prince. It dates to about 500 BC:</a:t>
            </a:r>
          </a:p>
          <a:p>
            <a:r>
              <a:rPr lang="en-GB" sz="1400" dirty="0"/>
              <a:t>   "When the builder constructs the capital, the city should be a </a:t>
            </a:r>
            <a:r>
              <a:rPr lang="en-GB" sz="1400" i="1" dirty="0"/>
              <a:t>fang</a:t>
            </a:r>
            <a:r>
              <a:rPr lang="en-GB" sz="1400" dirty="0"/>
              <a:t> (a four-sided orthogonal shape) nine </a:t>
            </a:r>
            <a:r>
              <a:rPr lang="en-GB" sz="1400" i="1" dirty="0"/>
              <a:t>li</a:t>
            </a:r>
            <a:r>
              <a:rPr lang="en-GB" sz="1400" dirty="0"/>
              <a:t> on each side with three gates each. Within the city are nine longitudinal and nine latitudinal streets, each of them 9 carriages wide. On the left (i.e. east) is the Ancestral Temple, on the right (west) are the Altars of Soil and Grain, in front is the Hall of Audience and behind the markets."</a:t>
            </a:r>
          </a:p>
          <a:p>
            <a:r>
              <a:rPr lang="en-GB" sz="1400" dirty="0"/>
              <a:t>   disrupts movement within the city by a large, walled administrative district in the </a:t>
            </a:r>
            <a:r>
              <a:rPr lang="en-GB" sz="1400" dirty="0" err="1"/>
              <a:t>center</a:t>
            </a:r>
            <a:endParaRPr lang="en-GB" sz="1400" dirty="0"/>
          </a:p>
          <a:p>
            <a:r>
              <a:rPr lang="en-GB" sz="1400" dirty="0"/>
              <a:t>spatial arrangement to the field well system, which places activities that directly support the ruler in the </a:t>
            </a:r>
            <a:r>
              <a:rPr lang="en-GB" sz="1400" dirty="0" err="1"/>
              <a:t>center</a:t>
            </a:r>
            <a:r>
              <a:rPr lang="en-GB" sz="1400" dirty="0"/>
              <a:t> of a three-by-three grid.</a:t>
            </a:r>
          </a:p>
        </p:txBody>
      </p:sp>
    </p:spTree>
    <p:extLst>
      <p:ext uri="{BB962C8B-B14F-4D97-AF65-F5344CB8AC3E}">
        <p14:creationId xmlns:p14="http://schemas.microsoft.com/office/powerpoint/2010/main" val="220502761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Well-field system</a:t>
            </a:r>
          </a:p>
        </p:txBody>
      </p:sp>
      <p:pic>
        <p:nvPicPr>
          <p:cNvPr id="8" name="Content Placeholder 7"/>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448300" y="2760662"/>
            <a:ext cx="2438400" cy="2438400"/>
          </a:xfrm>
        </p:spPr>
      </p:pic>
      <p:pic>
        <p:nvPicPr>
          <p:cNvPr id="7" name="Content Placeholder 6"/>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694895" y="1828800"/>
            <a:ext cx="3563210" cy="4302125"/>
          </a:xfrm>
        </p:spPr>
      </p:pic>
    </p:spTree>
    <p:extLst>
      <p:ext uri="{BB962C8B-B14F-4D97-AF65-F5344CB8AC3E}">
        <p14:creationId xmlns:p14="http://schemas.microsoft.com/office/powerpoint/2010/main" val="273766825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Chinese Imperial City Planning</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44307" y="1412776"/>
            <a:ext cx="5763997" cy="4925598"/>
          </a:xfrm>
        </p:spPr>
      </p:pic>
    </p:spTree>
    <p:extLst>
      <p:ext uri="{BB962C8B-B14F-4D97-AF65-F5344CB8AC3E}">
        <p14:creationId xmlns:p14="http://schemas.microsoft.com/office/powerpoint/2010/main" val="101554287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611560" y="476672"/>
            <a:ext cx="7872874" cy="5904656"/>
          </a:xfrm>
        </p:spPr>
      </p:pic>
    </p:spTree>
    <p:extLst>
      <p:ext uri="{BB962C8B-B14F-4D97-AF65-F5344CB8AC3E}">
        <p14:creationId xmlns:p14="http://schemas.microsoft.com/office/powerpoint/2010/main" val="199466133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r>
              <a:rPr lang="en-US" altLang="en-US"/>
              <a:t>Qin Shihuangdi’s (r. 221-210 BCE) Mausoleum</a:t>
            </a:r>
            <a:endParaRPr lang="en-GB" altLang="en-US"/>
          </a:p>
        </p:txBody>
      </p:sp>
      <p:pic>
        <p:nvPicPr>
          <p:cNvPr id="7171" name="Content Placeholder 4" descr="qin-shi-huang-mausoleum-mound.jp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506538" y="1600200"/>
            <a:ext cx="6130925" cy="4525963"/>
          </a:xfrm>
        </p:spPr>
      </p:pic>
    </p:spTree>
    <p:extLst>
      <p:ext uri="{BB962C8B-B14F-4D97-AF65-F5344CB8AC3E}">
        <p14:creationId xmlns:p14="http://schemas.microsoft.com/office/powerpoint/2010/main" val="12101592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r>
              <a:rPr lang="en-US" altLang="en-US"/>
              <a:t>Qin Shihuang’s Mausoleum Reconstruction I</a:t>
            </a:r>
            <a:endParaRPr lang="en-GB" altLang="en-US"/>
          </a:p>
        </p:txBody>
      </p:sp>
      <p:pic>
        <p:nvPicPr>
          <p:cNvPr id="8195" name="Content Placeholder 4" descr="Qin Shihuang tomb 1.jp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032000" y="2433638"/>
            <a:ext cx="5080000" cy="2857500"/>
          </a:xfrm>
        </p:spPr>
      </p:pic>
    </p:spTree>
    <p:extLst>
      <p:ext uri="{BB962C8B-B14F-4D97-AF65-F5344CB8AC3E}">
        <p14:creationId xmlns:p14="http://schemas.microsoft.com/office/powerpoint/2010/main" val="342426581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5"/>
          <p:cNvSpPr>
            <a:spLocks noGrp="1"/>
          </p:cNvSpPr>
          <p:nvPr>
            <p:ph type="title"/>
          </p:nvPr>
        </p:nvSpPr>
        <p:spPr/>
        <p:txBody>
          <a:bodyPr/>
          <a:lstStyle/>
          <a:p>
            <a:r>
              <a:rPr lang="en-US" altLang="en-US"/>
              <a:t>… Reconstruction II</a:t>
            </a:r>
            <a:endParaRPr lang="en-GB" altLang="en-US"/>
          </a:p>
        </p:txBody>
      </p:sp>
      <p:pic>
        <p:nvPicPr>
          <p:cNvPr id="9219" name="Content Placeholder 4" descr="Qin Shihuang tomb 3.jp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032000" y="2084388"/>
            <a:ext cx="5080000" cy="3556000"/>
          </a:xfrm>
        </p:spPr>
      </p:pic>
    </p:spTree>
    <p:extLst>
      <p:ext uri="{BB962C8B-B14F-4D97-AF65-F5344CB8AC3E}">
        <p14:creationId xmlns:p14="http://schemas.microsoft.com/office/powerpoint/2010/main" val="23182230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076598" y="188640"/>
            <a:ext cx="5311826" cy="6435368"/>
          </a:xfrm>
        </p:spPr>
      </p:pic>
      <p:sp>
        <p:nvSpPr>
          <p:cNvPr id="5" name="Rectangle 4"/>
          <p:cNvSpPr/>
          <p:nvPr/>
        </p:nvSpPr>
        <p:spPr>
          <a:xfrm>
            <a:off x="395536" y="2967335"/>
            <a:ext cx="2088232" cy="923330"/>
          </a:xfrm>
          <a:prstGeom prst="rect">
            <a:avLst/>
          </a:prstGeom>
        </p:spPr>
        <p:txBody>
          <a:bodyPr wrap="square">
            <a:spAutoFit/>
          </a:bodyPr>
          <a:lstStyle/>
          <a:p>
            <a:r>
              <a:rPr lang="en-GB" dirty="0" err="1"/>
              <a:t>Chang’an</a:t>
            </a:r>
            <a:endParaRPr lang="en-GB" dirty="0"/>
          </a:p>
          <a:p>
            <a:endParaRPr lang="en-GB" dirty="0"/>
          </a:p>
          <a:p>
            <a:r>
              <a:rPr lang="en-GB" dirty="0"/>
              <a:t>Capital 618-907</a:t>
            </a:r>
          </a:p>
        </p:txBody>
      </p:sp>
    </p:spTree>
    <p:extLst>
      <p:ext uri="{BB962C8B-B14F-4D97-AF65-F5344CB8AC3E}">
        <p14:creationId xmlns:p14="http://schemas.microsoft.com/office/powerpoint/2010/main" val="50434919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95736" y="179741"/>
            <a:ext cx="4896543" cy="6564429"/>
          </a:xfrm>
        </p:spPr>
      </p:pic>
      <p:sp>
        <p:nvSpPr>
          <p:cNvPr id="5" name="TextBox 4"/>
          <p:cNvSpPr txBox="1"/>
          <p:nvPr/>
        </p:nvSpPr>
        <p:spPr>
          <a:xfrm>
            <a:off x="323528" y="2276872"/>
            <a:ext cx="1512168" cy="1200329"/>
          </a:xfrm>
          <a:prstGeom prst="rect">
            <a:avLst/>
          </a:prstGeom>
          <a:noFill/>
        </p:spPr>
        <p:txBody>
          <a:bodyPr wrap="square" rtlCol="0">
            <a:spAutoFit/>
          </a:bodyPr>
          <a:lstStyle/>
          <a:p>
            <a:r>
              <a:rPr lang="en-GB" dirty="0" err="1"/>
              <a:t>Chang’an</a:t>
            </a:r>
            <a:endParaRPr lang="en-GB" dirty="0"/>
          </a:p>
          <a:p>
            <a:endParaRPr lang="en-GB" dirty="0"/>
          </a:p>
          <a:p>
            <a:r>
              <a:rPr lang="en-GB" dirty="0"/>
              <a:t>Capital 618-907</a:t>
            </a:r>
          </a:p>
        </p:txBody>
      </p:sp>
    </p:spTree>
    <p:extLst>
      <p:ext uri="{BB962C8B-B14F-4D97-AF65-F5344CB8AC3E}">
        <p14:creationId xmlns:p14="http://schemas.microsoft.com/office/powerpoint/2010/main" val="382342416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195736" y="161289"/>
            <a:ext cx="5084429" cy="6508071"/>
          </a:xfrm>
        </p:spPr>
      </p:pic>
    </p:spTree>
    <p:extLst>
      <p:ext uri="{BB962C8B-B14F-4D97-AF65-F5344CB8AC3E}">
        <p14:creationId xmlns:p14="http://schemas.microsoft.com/office/powerpoint/2010/main" val="325540613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2269688"/>
            <a:ext cx="8229600" cy="3156823"/>
          </a:xfrm>
        </p:spPr>
      </p:pic>
    </p:spTree>
    <p:extLst>
      <p:ext uri="{BB962C8B-B14F-4D97-AF65-F5344CB8AC3E}">
        <p14:creationId xmlns:p14="http://schemas.microsoft.com/office/powerpoint/2010/main" val="108581998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800" dirty="0"/>
              <a:t>Chinese family court yard</a:t>
            </a:r>
            <a:endParaRPr lang="en-GB" sz="2800" dirty="0"/>
          </a:p>
        </p:txBody>
      </p:sp>
      <p:pic>
        <p:nvPicPr>
          <p:cNvPr id="4" name="Content Placeholder 3"/>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51520" y="1552865"/>
            <a:ext cx="3436565" cy="4540431"/>
          </a:xfrm>
        </p:spPr>
      </p:pic>
      <p:pic>
        <p:nvPicPr>
          <p:cNvPr id="5" name="Content Placeholder 4"/>
          <p:cNvPicPr>
            <a:picLocks noGrp="1" noChangeAspect="1"/>
          </p:cNvPicPr>
          <p:nvPr>
            <p:ph sz="half" idx="2"/>
          </p:nvPr>
        </p:nvPicPr>
        <p:blipFill>
          <a:blip r:embed="rId3"/>
          <a:stretch>
            <a:fillRect/>
          </a:stretch>
        </p:blipFill>
        <p:spPr>
          <a:xfrm>
            <a:off x="3965104" y="1988840"/>
            <a:ext cx="4999384" cy="3528392"/>
          </a:xfrm>
          <a:prstGeom prst="rect">
            <a:avLst/>
          </a:prstGeom>
        </p:spPr>
      </p:pic>
    </p:spTree>
    <p:extLst>
      <p:ext uri="{BB962C8B-B14F-4D97-AF65-F5344CB8AC3E}">
        <p14:creationId xmlns:p14="http://schemas.microsoft.com/office/powerpoint/2010/main" val="3081277322"/>
      </p:ext>
    </p:extLst>
  </p:cSld>
  <p:clrMapOvr>
    <a:masterClrMapping/>
  </p:clrMapOvr>
</p:sld>
</file>

<file path=ppt/theme/theme1.xml><?xml version="1.0" encoding="utf-8"?>
<a:theme xmlns:a="http://schemas.openxmlformats.org/drawingml/2006/main" name="Quadrant">
  <a:themeElements>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fontScheme name="Quadrant">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Quadrant 1">
        <a:dk1>
          <a:srgbClr val="5C5674"/>
        </a:dk1>
        <a:lt1>
          <a:srgbClr val="FFFFFF"/>
        </a:lt1>
        <a:dk2>
          <a:srgbClr val="85986A"/>
        </a:dk2>
        <a:lt2>
          <a:srgbClr val="FFFFFF"/>
        </a:lt2>
        <a:accent1>
          <a:srgbClr val="666633"/>
        </a:accent1>
        <a:accent2>
          <a:srgbClr val="ADC5B8"/>
        </a:accent2>
        <a:accent3>
          <a:srgbClr val="C2CAB9"/>
        </a:accent3>
        <a:accent4>
          <a:srgbClr val="DADADA"/>
        </a:accent4>
        <a:accent5>
          <a:srgbClr val="B8B8AD"/>
        </a:accent5>
        <a:accent6>
          <a:srgbClr val="9CB2A6"/>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clrMap bg1="lt1" tx1="dk1" bg2="lt2" tx2="dk2" accent1="accent1" accent2="accent2" accent3="accent3" accent4="accent4" accent5="accent5" accent6="accent6" hlink="hlink" folHlink="folHlink"/>
    </a:extraClrScheme>
    <a:extraClrScheme>
      <a:clrScheme name="Quadrant 3">
        <a:dk1>
          <a:srgbClr val="618052"/>
        </a:dk1>
        <a:lt1>
          <a:srgbClr val="FFFFE3"/>
        </a:lt1>
        <a:dk2>
          <a:srgbClr val="162E36"/>
        </a:dk2>
        <a:lt2>
          <a:srgbClr val="FFFFFF"/>
        </a:lt2>
        <a:accent1>
          <a:srgbClr val="336699"/>
        </a:accent1>
        <a:accent2>
          <a:srgbClr val="69888B"/>
        </a:accent2>
        <a:accent3>
          <a:srgbClr val="ABADAE"/>
        </a:accent3>
        <a:accent4>
          <a:srgbClr val="DADAC2"/>
        </a:accent4>
        <a:accent5>
          <a:srgbClr val="ADB8CA"/>
        </a:accent5>
        <a:accent6>
          <a:srgbClr val="5E7B7D"/>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4">
        <a:dk1>
          <a:srgbClr val="000000"/>
        </a:dk1>
        <a:lt1>
          <a:srgbClr val="FFFFFF"/>
        </a:lt1>
        <a:dk2>
          <a:srgbClr val="000000"/>
        </a:dk2>
        <a:lt2>
          <a:srgbClr val="CC0000"/>
        </a:lt2>
        <a:accent1>
          <a:srgbClr val="FFCC00"/>
        </a:accent1>
        <a:accent2>
          <a:srgbClr val="3366CC"/>
        </a:accent2>
        <a:accent3>
          <a:srgbClr val="FFFFFF"/>
        </a:accent3>
        <a:accent4>
          <a:srgbClr val="000000"/>
        </a:accent4>
        <a:accent5>
          <a:srgbClr val="FFE2AA"/>
        </a:accent5>
        <a:accent6>
          <a:srgbClr val="2D5CB9"/>
        </a:accent6>
        <a:hlink>
          <a:srgbClr val="666699"/>
        </a:hlink>
        <a:folHlink>
          <a:srgbClr val="C0C0C0"/>
        </a:folHlink>
      </a:clrScheme>
      <a:clrMap bg1="lt1" tx1="dk1" bg2="lt2" tx2="dk2" accent1="accent1" accent2="accent2" accent3="accent3" accent4="accent4" accent5="accent5" accent6="accent6" hlink="hlink" folHlink="folHlink"/>
    </a:extraClrScheme>
    <a:extraClrScheme>
      <a:clrScheme name="Quadrant 5">
        <a:dk1>
          <a:srgbClr val="666699"/>
        </a:dk1>
        <a:lt1>
          <a:srgbClr val="FFFFFF"/>
        </a:lt1>
        <a:dk2>
          <a:srgbClr val="000033"/>
        </a:dk2>
        <a:lt2>
          <a:srgbClr val="FFFFFF"/>
        </a:lt2>
        <a:accent1>
          <a:srgbClr val="9966FF"/>
        </a:accent1>
        <a:accent2>
          <a:srgbClr val="CCCCFF"/>
        </a:accent2>
        <a:accent3>
          <a:srgbClr val="AAAAAD"/>
        </a:accent3>
        <a:accent4>
          <a:srgbClr val="DADADA"/>
        </a:accent4>
        <a:accent5>
          <a:srgbClr val="CAB8FF"/>
        </a:accent5>
        <a:accent6>
          <a:srgbClr val="B9B9E7"/>
        </a:accent6>
        <a:hlink>
          <a:srgbClr val="CCCC00"/>
        </a:hlink>
        <a:folHlink>
          <a:srgbClr val="CC9900"/>
        </a:folHlink>
      </a:clrScheme>
      <a:clrMap bg1="dk2" tx1="lt1" bg2="dk1" tx2="lt2" accent1="accent1" accent2="accent2" accent3="accent3" accent4="accent4" accent5="accent5" accent6="accent6" hlink="hlink" folHlink="folHlink"/>
    </a:extraClrScheme>
    <a:extraClrScheme>
      <a:clrScheme name="Quadrant 6">
        <a:dk1>
          <a:srgbClr val="000000"/>
        </a:dk1>
        <a:lt1>
          <a:srgbClr val="FFFFFF"/>
        </a:lt1>
        <a:dk2>
          <a:srgbClr val="000000"/>
        </a:dk2>
        <a:lt2>
          <a:srgbClr val="669966"/>
        </a:lt2>
        <a:accent1>
          <a:srgbClr val="CCCCFF"/>
        </a:accent1>
        <a:accent2>
          <a:srgbClr val="9999CC"/>
        </a:accent2>
        <a:accent3>
          <a:srgbClr val="FFFFFF"/>
        </a:accent3>
        <a:accent4>
          <a:srgbClr val="000000"/>
        </a:accent4>
        <a:accent5>
          <a:srgbClr val="E2E2FF"/>
        </a:accent5>
        <a:accent6>
          <a:srgbClr val="8A8AB9"/>
        </a:accent6>
        <a:hlink>
          <a:srgbClr val="000066"/>
        </a:hlink>
        <a:folHlink>
          <a:srgbClr val="333399"/>
        </a:folHlink>
      </a:clrScheme>
      <a:clrMap bg1="lt1" tx1="dk1" bg2="lt2" tx2="dk2" accent1="accent1" accent2="accent2" accent3="accent3" accent4="accent4" accent5="accent5" accent6="accent6" hlink="hlink" folHlink="folHlink"/>
    </a:extraClrScheme>
    <a:extraClrScheme>
      <a:clrScheme name="Quadrant 7">
        <a:dk1>
          <a:srgbClr val="0099CC"/>
        </a:dk1>
        <a:lt1>
          <a:srgbClr val="FFFFFF"/>
        </a:lt1>
        <a:dk2>
          <a:srgbClr val="000099"/>
        </a:dk2>
        <a:lt2>
          <a:srgbClr val="FFFFFF"/>
        </a:lt2>
        <a:accent1>
          <a:srgbClr val="0099CC"/>
        </a:accent1>
        <a:accent2>
          <a:srgbClr val="6600FF"/>
        </a:accent2>
        <a:accent3>
          <a:srgbClr val="AAAACA"/>
        </a:accent3>
        <a:accent4>
          <a:srgbClr val="DADADA"/>
        </a:accent4>
        <a:accent5>
          <a:srgbClr val="AACAE2"/>
        </a:accent5>
        <a:accent6>
          <a:srgbClr val="5C00E7"/>
        </a:accent6>
        <a:hlink>
          <a:srgbClr val="FFCC00"/>
        </a:hlink>
        <a:folHlink>
          <a:srgbClr val="00CCFF"/>
        </a:folHlink>
      </a:clrScheme>
      <a:clrMap bg1="dk2" tx1="lt1" bg2="dk1" tx2="lt2" accent1="accent1" accent2="accent2" accent3="accent3" accent4="accent4" accent5="accent5" accent6="accent6" hlink="hlink" folHlink="folHlink"/>
    </a:extraClrScheme>
    <a:extraClrScheme>
      <a:clrScheme name="Quadrant 8">
        <a:dk1>
          <a:srgbClr val="000033"/>
        </a:dk1>
        <a:lt1>
          <a:srgbClr val="FFFFFF"/>
        </a:lt1>
        <a:dk2>
          <a:srgbClr val="003366"/>
        </a:dk2>
        <a:lt2>
          <a:srgbClr val="275C6D"/>
        </a:lt2>
        <a:accent1>
          <a:srgbClr val="A7D2DF"/>
        </a:accent1>
        <a:accent2>
          <a:srgbClr val="108DA6"/>
        </a:accent2>
        <a:accent3>
          <a:srgbClr val="FFFFFF"/>
        </a:accent3>
        <a:accent4>
          <a:srgbClr val="00002A"/>
        </a:accent4>
        <a:accent5>
          <a:srgbClr val="D0E5EC"/>
        </a:accent5>
        <a:accent6>
          <a:srgbClr val="0D7F9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Quadrant 9">
        <a:dk1>
          <a:srgbClr val="CC3300"/>
        </a:dk1>
        <a:lt1>
          <a:srgbClr val="FFFFFF"/>
        </a:lt1>
        <a:dk2>
          <a:srgbClr val="000000"/>
        </a:dk2>
        <a:lt2>
          <a:srgbClr val="FFFFCC"/>
        </a:lt2>
        <a:accent1>
          <a:srgbClr val="FF9900"/>
        </a:accent1>
        <a:accent2>
          <a:srgbClr val="993300"/>
        </a:accent2>
        <a:accent3>
          <a:srgbClr val="AAAAAA"/>
        </a:accent3>
        <a:accent4>
          <a:srgbClr val="DADADA"/>
        </a:accent4>
        <a:accent5>
          <a:srgbClr val="FFCAAA"/>
        </a:accent5>
        <a:accent6>
          <a:srgbClr val="8A2D00"/>
        </a:accent6>
        <a:hlink>
          <a:srgbClr val="CEC5A2"/>
        </a:hlink>
        <a:folHlink>
          <a:srgbClr val="DDDDDD"/>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ThemeKatharina">
  <a:themeElements>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fontScheme name="Slit">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clrMap bg1="dk2" tx1="lt1" bg2="dk1" tx2="lt2" accent1="accent1" accent2="accent2" accent3="accent3" accent4="accent4" accent5="accent5" accent6="accent6" hlink="hlink" folHlink="folHlink"/>
    </a:extraClrScheme>
    <a:extraClrScheme>
      <a:clrScheme name="Slit 2">
        <a:dk1>
          <a:srgbClr val="674E2F"/>
        </a:dk1>
        <a:lt1>
          <a:srgbClr val="FFFFFF"/>
        </a:lt1>
        <a:dk2>
          <a:srgbClr val="533F27"/>
        </a:dk2>
        <a:lt2>
          <a:srgbClr val="D8B274"/>
        </a:lt2>
        <a:accent1>
          <a:srgbClr val="CC9900"/>
        </a:accent1>
        <a:accent2>
          <a:srgbClr val="8F5F2F"/>
        </a:accent2>
        <a:accent3>
          <a:srgbClr val="B3AFAC"/>
        </a:accent3>
        <a:accent4>
          <a:srgbClr val="DADADA"/>
        </a:accent4>
        <a:accent5>
          <a:srgbClr val="E2CAAA"/>
        </a:accent5>
        <a:accent6>
          <a:srgbClr val="81552A"/>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lit 3">
        <a:dk1>
          <a:srgbClr val="646464"/>
        </a:dk1>
        <a:lt1>
          <a:srgbClr val="FFFFFF"/>
        </a:lt1>
        <a:dk2>
          <a:srgbClr val="545454"/>
        </a:dk2>
        <a:lt2>
          <a:srgbClr val="D4D4CE"/>
        </a:lt2>
        <a:accent1>
          <a:srgbClr val="49747D"/>
        </a:accent1>
        <a:accent2>
          <a:srgbClr val="8F9699"/>
        </a:accent2>
        <a:accent3>
          <a:srgbClr val="B3B3B3"/>
        </a:accent3>
        <a:accent4>
          <a:srgbClr val="DADADA"/>
        </a:accent4>
        <a:accent5>
          <a:srgbClr val="B1BCBF"/>
        </a:accent5>
        <a:accent6>
          <a:srgbClr val="81878A"/>
        </a:accent6>
        <a:hlink>
          <a:srgbClr val="8DC4D7"/>
        </a:hlink>
        <a:folHlink>
          <a:srgbClr val="7FB97F"/>
        </a:folHlink>
      </a:clrScheme>
      <a:clrMap bg1="dk2" tx1="lt1" bg2="dk1" tx2="lt2" accent1="accent1" accent2="accent2" accent3="accent3" accent4="accent4" accent5="accent5" accent6="accent6" hlink="hlink" folHlink="folHlink"/>
    </a:extraClrScheme>
    <a:extraClrScheme>
      <a:clrScheme name="Slit 4">
        <a:dk1>
          <a:srgbClr val="3A7400"/>
        </a:dk1>
        <a:lt1>
          <a:srgbClr val="FFFFFF"/>
        </a:lt1>
        <a:dk2>
          <a:srgbClr val="2E5C00"/>
        </a:dk2>
        <a:lt2>
          <a:srgbClr val="FFFFFF"/>
        </a:lt2>
        <a:accent1>
          <a:srgbClr val="79CA02"/>
        </a:accent1>
        <a:accent2>
          <a:srgbClr val="008080"/>
        </a:accent2>
        <a:accent3>
          <a:srgbClr val="ADB5AA"/>
        </a:accent3>
        <a:accent4>
          <a:srgbClr val="DADADA"/>
        </a:accent4>
        <a:accent5>
          <a:srgbClr val="BEE1AA"/>
        </a:accent5>
        <a:accent6>
          <a:srgbClr val="007373"/>
        </a:accent6>
        <a:hlink>
          <a:srgbClr val="A8DE0E"/>
        </a:hlink>
        <a:folHlink>
          <a:srgbClr val="00CC66"/>
        </a:folHlink>
      </a:clrScheme>
      <a:clrMap bg1="dk2" tx1="lt1" bg2="dk1" tx2="lt2" accent1="accent1" accent2="accent2" accent3="accent3" accent4="accent4" accent5="accent5" accent6="accent6" hlink="hlink" folHlink="folHlink"/>
    </a:extraClrScheme>
    <a:extraClrScheme>
      <a:clrScheme name="Slit 5">
        <a:dk1>
          <a:srgbClr val="008885"/>
        </a:dk1>
        <a:lt1>
          <a:srgbClr val="FFFFFF"/>
        </a:lt1>
        <a:dk2>
          <a:srgbClr val="007572"/>
        </a:dk2>
        <a:lt2>
          <a:srgbClr val="FFFF99"/>
        </a:lt2>
        <a:accent1>
          <a:srgbClr val="33CCCC"/>
        </a:accent1>
        <a:accent2>
          <a:srgbClr val="6D6FC7"/>
        </a:accent2>
        <a:accent3>
          <a:srgbClr val="AABDBC"/>
        </a:accent3>
        <a:accent4>
          <a:srgbClr val="DADADA"/>
        </a:accent4>
        <a:accent5>
          <a:srgbClr val="ADE2E2"/>
        </a:accent5>
        <a:accent6>
          <a:srgbClr val="6264B4"/>
        </a:accent6>
        <a:hlink>
          <a:srgbClr val="FFFFCC"/>
        </a:hlink>
        <a:folHlink>
          <a:srgbClr val="00FF00"/>
        </a:folHlink>
      </a:clrScheme>
      <a:clrMap bg1="dk2" tx1="lt1" bg2="dk1" tx2="lt2" accent1="accent1" accent2="accent2" accent3="accent3" accent4="accent4" accent5="accent5" accent6="accent6" hlink="hlink" folHlink="folHlink"/>
    </a:extraClrScheme>
    <a:extraClrScheme>
      <a:clrScheme name="Slit 6">
        <a:dk1>
          <a:srgbClr val="0000AC"/>
        </a:dk1>
        <a:lt1>
          <a:srgbClr val="FFFFFF"/>
        </a:lt1>
        <a:dk2>
          <a:srgbClr val="000086"/>
        </a:dk2>
        <a:lt2>
          <a:srgbClr val="CCFFFF"/>
        </a:lt2>
        <a:accent1>
          <a:srgbClr val="0099FF"/>
        </a:accent1>
        <a:accent2>
          <a:srgbClr val="00B000"/>
        </a:accent2>
        <a:accent3>
          <a:srgbClr val="AAAAC3"/>
        </a:accent3>
        <a:accent4>
          <a:srgbClr val="DADADA"/>
        </a:accent4>
        <a:accent5>
          <a:srgbClr val="AACAFF"/>
        </a:accent5>
        <a:accent6>
          <a:srgbClr val="009F00"/>
        </a:accent6>
        <a:hlink>
          <a:srgbClr val="FFE701"/>
        </a:hlink>
        <a:folHlink>
          <a:srgbClr val="FF9900"/>
        </a:folHlink>
      </a:clrScheme>
      <a:clrMap bg1="dk2" tx1="lt1" bg2="dk1" tx2="lt2" accent1="accent1" accent2="accent2" accent3="accent3" accent4="accent4" accent5="accent5" accent6="accent6" hlink="hlink" folHlink="folHlink"/>
    </a:extraClrScheme>
    <a:extraClrScheme>
      <a:clrScheme name="Slit 7">
        <a:dk1>
          <a:srgbClr val="7474A2"/>
        </a:dk1>
        <a:lt1>
          <a:srgbClr val="FFFFFF"/>
        </a:lt1>
        <a:dk2>
          <a:srgbClr val="5E5E8E"/>
        </a:dk2>
        <a:lt2>
          <a:srgbClr val="D1D1DF"/>
        </a:lt2>
        <a:accent1>
          <a:srgbClr val="CC66FF"/>
        </a:accent1>
        <a:accent2>
          <a:srgbClr val="6666FF"/>
        </a:accent2>
        <a:accent3>
          <a:srgbClr val="B6B6C6"/>
        </a:accent3>
        <a:accent4>
          <a:srgbClr val="DADADA"/>
        </a:accent4>
        <a:accent5>
          <a:srgbClr val="E2B8FF"/>
        </a:accent5>
        <a:accent6>
          <a:srgbClr val="5C5CE7"/>
        </a:accent6>
        <a:hlink>
          <a:srgbClr val="FFCC99"/>
        </a:hlink>
        <a:folHlink>
          <a:srgbClr val="CCCCFF"/>
        </a:folHlink>
      </a:clrScheme>
      <a:clrMap bg1="dk2" tx1="lt1" bg2="dk1" tx2="lt2" accent1="accent1" accent2="accent2" accent3="accent3" accent4="accent4" accent5="accent5" accent6="accent6" hlink="hlink" folHlink="folHlink"/>
    </a:extraClrScheme>
    <a:extraClrScheme>
      <a:clrScheme name="Slit 8">
        <a:dk1>
          <a:srgbClr val="000000"/>
        </a:dk1>
        <a:lt1>
          <a:srgbClr val="D0DAE2"/>
        </a:lt1>
        <a:dk2>
          <a:srgbClr val="000000"/>
        </a:dk2>
        <a:lt2>
          <a:srgbClr val="E7EDF1"/>
        </a:lt2>
        <a:accent1>
          <a:srgbClr val="33CCCC"/>
        </a:accent1>
        <a:accent2>
          <a:srgbClr val="0099CC"/>
        </a:accent2>
        <a:accent3>
          <a:srgbClr val="E4EAEE"/>
        </a:accent3>
        <a:accent4>
          <a:srgbClr val="000000"/>
        </a:accent4>
        <a:accent5>
          <a:srgbClr val="ADE2E2"/>
        </a:accent5>
        <a:accent6>
          <a:srgbClr val="008AB9"/>
        </a:accent6>
        <a:hlink>
          <a:srgbClr val="3333CC"/>
        </a:hlink>
        <a:folHlink>
          <a:srgbClr val="008080"/>
        </a:folHlink>
      </a:clrScheme>
      <a:clrMap bg1="lt1" tx1="dk1" bg2="lt2" tx2="dk2" accent1="accent1" accent2="accent2" accent3="accent3" accent4="accent4" accent5="accent5" accent6="accent6" hlink="hlink" folHlink="folHlink"/>
    </a:extraClrScheme>
    <a:extraClrScheme>
      <a:clrScheme name="Slit 9">
        <a:dk1>
          <a:srgbClr val="000000"/>
        </a:dk1>
        <a:lt1>
          <a:srgbClr val="FFFFFF"/>
        </a:lt1>
        <a:dk2>
          <a:srgbClr val="000000"/>
        </a:dk2>
        <a:lt2>
          <a:srgbClr val="E6E6E6"/>
        </a:lt2>
        <a:accent1>
          <a:srgbClr val="66CCFF"/>
        </a:accent1>
        <a:accent2>
          <a:srgbClr val="9999FF"/>
        </a:accent2>
        <a:accent3>
          <a:srgbClr val="FFFFFF"/>
        </a:accent3>
        <a:accent4>
          <a:srgbClr val="000000"/>
        </a:accent4>
        <a:accent5>
          <a:srgbClr val="B8E2FF"/>
        </a:accent5>
        <a:accent6>
          <a:srgbClr val="8A8AE7"/>
        </a:accent6>
        <a:hlink>
          <a:srgbClr val="3333CC"/>
        </a:hlink>
        <a:folHlink>
          <a:srgbClr val="00808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1043</TotalTime>
  <Words>1989</Words>
  <Application>Microsoft Office PowerPoint</Application>
  <PresentationFormat>On-screen Show (4:3)</PresentationFormat>
  <Paragraphs>140</Paragraphs>
  <Slides>52</Slides>
  <Notes>3</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52</vt:i4>
      </vt:variant>
    </vt:vector>
  </HeadingPairs>
  <TitlesOfParts>
    <vt:vector size="61" baseType="lpstr">
      <vt:lpstr>Wingdings</vt:lpstr>
      <vt:lpstr>PMingLiU</vt:lpstr>
      <vt:lpstr>宋体</vt:lpstr>
      <vt:lpstr>Times New Roman</vt:lpstr>
      <vt:lpstr>Tahoma</vt:lpstr>
      <vt:lpstr>Arial</vt:lpstr>
      <vt:lpstr>Calibri</vt:lpstr>
      <vt:lpstr>Quadrant</vt:lpstr>
      <vt:lpstr>ThemeKatharina</vt:lpstr>
      <vt:lpstr>Village-Global Village – City –Urbanism: Ancient China </vt:lpstr>
      <vt:lpstr>Evidence of high level of sophistication in early Chinese civilization </vt:lpstr>
      <vt:lpstr>Peking man</vt:lpstr>
      <vt:lpstr>A HISTORY OF CHINA, by WOLFRAM EBERHARD http://www.gutenberg.org/cache/epub/11367/pg11367-images.html </vt:lpstr>
      <vt:lpstr>Cradle of Civilization</vt:lpstr>
      <vt:lpstr>Cradle of civilisation</vt:lpstr>
      <vt:lpstr>Timetable for forming of ancient Villages </vt:lpstr>
      <vt:lpstr>Radiating Culture Generating System  (Chinese Neolithic Age) </vt:lpstr>
      <vt:lpstr>PowerPoint Presentation</vt:lpstr>
      <vt:lpstr>Banpo Village (excavated from 1954 to 1957)</vt:lpstr>
      <vt:lpstr>PowerPoint Presentation</vt:lpstr>
      <vt:lpstr>URBANIZATION IN ANCIENT CHINA</vt:lpstr>
      <vt:lpstr>Ban Po Village</vt:lpstr>
      <vt:lpstr>A model of Jiangzhai, a Yangshao village</vt:lpstr>
      <vt:lpstr>Regional cultures and local centers of the middle and lower Yellow River valley in the late 3rd millennium BCE</vt:lpstr>
      <vt:lpstr>  City in Longshan culture (3000-1900 BC)</vt:lpstr>
      <vt:lpstr>Structure of Longshan city </vt:lpstr>
      <vt:lpstr>Structure of Longshan city 2 </vt:lpstr>
      <vt:lpstr>PowerPoint Presentation</vt:lpstr>
      <vt:lpstr>PowerPoint Presentation</vt:lpstr>
      <vt:lpstr>Idealized geometry of central places</vt:lpstr>
      <vt:lpstr>Districts and their central places. What causes the distortions?</vt:lpstr>
      <vt:lpstr>Distribution of central places superimposed on a traditional Chinese map</vt:lpstr>
      <vt:lpstr>The central place hierarchy in 1050 AD, showing province, prefecture and county capitals. Notice the relationship between the situation of these cities and agriculturally important, lowland basins.</vt:lpstr>
      <vt:lpstr>PowerPoint Presentation</vt:lpstr>
      <vt:lpstr>PowerPoint Presentation</vt:lpstr>
      <vt:lpstr>Character of Longshan City</vt:lpstr>
      <vt:lpstr>Longshan Culture and Yellow Emperor</vt:lpstr>
      <vt:lpstr>Chengziya (城子崖 2500 BCE)</vt:lpstr>
      <vt:lpstr>Taosi 陶寺 City (2300 BCE)</vt:lpstr>
      <vt:lpstr>Earliest palace City of Yanshi</vt:lpstr>
      <vt:lpstr>            ErlitouCity</vt:lpstr>
      <vt:lpstr>Readings</vt:lpstr>
      <vt:lpstr>Dashigu (大石谷)</vt:lpstr>
      <vt:lpstr>City Wall and Moat of Dashigu</vt:lpstr>
      <vt:lpstr>Important role of Dashigu</vt:lpstr>
      <vt:lpstr> Chinese cities </vt:lpstr>
      <vt:lpstr>PowerPoint Presentation</vt:lpstr>
      <vt:lpstr>Shang: Main archaeological sites</vt:lpstr>
      <vt:lpstr>Yinxu: Political and ritual centre of the Shang</vt:lpstr>
      <vt:lpstr>Han Ideal City Structure: “Record for the Examination of Craftsmanship” (Kao gongji)</vt:lpstr>
      <vt:lpstr>Well-field system</vt:lpstr>
      <vt:lpstr>Chinese Imperial City Planning</vt:lpstr>
      <vt:lpstr>PowerPoint Presentation</vt:lpstr>
      <vt:lpstr>Qin Shihuangdi’s (r. 221-210 BCE) Mausoleum</vt:lpstr>
      <vt:lpstr>Qin Shihuang’s Mausoleum Reconstruction I</vt:lpstr>
      <vt:lpstr>… Reconstruction II</vt:lpstr>
      <vt:lpstr>PowerPoint Presentation</vt:lpstr>
      <vt:lpstr>PowerPoint Presentation</vt:lpstr>
      <vt:lpstr>PowerPoint Presentation</vt:lpstr>
      <vt:lpstr>PowerPoint Presentation</vt:lpstr>
      <vt:lpstr>Chinese family court yard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Threats from Within and Without</dc:title>
  <dc:creator>Thomas Jansen</dc:creator>
  <cp:lastModifiedBy>Thomas Jansen</cp:lastModifiedBy>
  <cp:revision>79</cp:revision>
  <dcterms:created xsi:type="dcterms:W3CDTF">2010-02-10T05:41:56Z</dcterms:created>
  <dcterms:modified xsi:type="dcterms:W3CDTF">2019-02-01T10:37:30Z</dcterms:modified>
</cp:coreProperties>
</file>