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0" d="100"/>
          <a:sy n="90" d="100"/>
        </p:scale>
        <p:origin x="35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8A788-0FD1-8E65-A762-BCB76525FD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D8D8F5-F41A-0A8E-59B2-8E448477B9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5F6C37-B416-FDC1-F19E-4B7E1534469D}"/>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5" name="Footer Placeholder 4">
            <a:extLst>
              <a:ext uri="{FF2B5EF4-FFF2-40B4-BE49-F238E27FC236}">
                <a16:creationId xmlns:a16="http://schemas.microsoft.com/office/drawing/2014/main" id="{1ECBF6E2-18AB-5BB2-6780-7986B17E3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A1256-07F0-E8C2-1E1B-E22279FB4D79}"/>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3003110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C3F96-7ACE-A5DD-586B-91EA158912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C5B51B-194A-6CA3-BF7A-7A33A46AC2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F54DA-3C15-6CFF-580F-7B198A7EF20D}"/>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5" name="Footer Placeholder 4">
            <a:extLst>
              <a:ext uri="{FF2B5EF4-FFF2-40B4-BE49-F238E27FC236}">
                <a16:creationId xmlns:a16="http://schemas.microsoft.com/office/drawing/2014/main" id="{BCAB1C7C-D85E-6234-426D-A79B94E79F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FB6C81-1E89-16A0-16CD-BA9448FC9346}"/>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3309928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A16A8-587A-47B3-41C6-EED4B4E385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19D2B9-F5DF-62CE-792E-3C6AC168E2C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01D292-612A-7622-6D03-64CC854D051C}"/>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5" name="Footer Placeholder 4">
            <a:extLst>
              <a:ext uri="{FF2B5EF4-FFF2-40B4-BE49-F238E27FC236}">
                <a16:creationId xmlns:a16="http://schemas.microsoft.com/office/drawing/2014/main" id="{F6538C88-3F21-5206-95BA-121B21F3B6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072011-15A1-3B56-EAC2-C60F65EA037F}"/>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1312509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D3C3B-9BFB-54A0-5727-6C76E68836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3D9EDC-D698-4453-6155-9646258B14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F28ADB-1FFF-9AF7-2C65-8AC6CDA4AB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70BBB7-7672-F53A-E7BE-658EC5BAFB94}"/>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6" name="Footer Placeholder 5">
            <a:extLst>
              <a:ext uri="{FF2B5EF4-FFF2-40B4-BE49-F238E27FC236}">
                <a16:creationId xmlns:a16="http://schemas.microsoft.com/office/drawing/2014/main" id="{7C48C53A-3A21-E04F-2AE0-03529B1E2E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B5042A-73BD-BC46-4671-052920226AA6}"/>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2932758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0FD3-B97B-8DA1-5E61-8A34A9639B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47D5FB-DB40-13C8-AF3D-8786B25202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D94359-A24A-25EF-A7B2-D80878DC88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A2AE62-0FF4-B4B5-A0BB-29E9B1986A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F50764-9082-1A07-BA78-3F2B19806C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A9B66F-1C5A-FEE1-80EA-B02240D379A9}"/>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8" name="Footer Placeholder 7">
            <a:extLst>
              <a:ext uri="{FF2B5EF4-FFF2-40B4-BE49-F238E27FC236}">
                <a16:creationId xmlns:a16="http://schemas.microsoft.com/office/drawing/2014/main" id="{AEC36EF4-17CE-6EA3-BE2B-0F51C40B57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236389C-7FEB-D3DE-8A73-D697AB01FDE9}"/>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3699734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C8F7F-A534-39F1-D8D1-ECDECCD729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45A572-46F5-5673-3840-88D2B01B4B2C}"/>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4" name="Footer Placeholder 3">
            <a:extLst>
              <a:ext uri="{FF2B5EF4-FFF2-40B4-BE49-F238E27FC236}">
                <a16:creationId xmlns:a16="http://schemas.microsoft.com/office/drawing/2014/main" id="{4A1D9C0D-DD35-517C-5072-F51CEE6EB1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C979CA-A9CB-7B4B-B1C8-02885FD5D06D}"/>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606038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D44CFB-3EF5-4FEB-1557-D803832784C0}"/>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3" name="Footer Placeholder 2">
            <a:extLst>
              <a:ext uri="{FF2B5EF4-FFF2-40B4-BE49-F238E27FC236}">
                <a16:creationId xmlns:a16="http://schemas.microsoft.com/office/drawing/2014/main" id="{115A3469-CF21-DDB9-946C-845F3C8CCB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F1661D-8895-02D7-E748-47629CA8EAC6}"/>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57760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E58DA-4ECD-0E45-EC11-FDC3CDB179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F07868-2371-1A9C-94F5-15FDA8D636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C937A5-1F16-9FDD-5010-5E5FAA3B7A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DB6D89-499B-6F0B-3A86-043DD2D12409}"/>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6" name="Footer Placeholder 5">
            <a:extLst>
              <a:ext uri="{FF2B5EF4-FFF2-40B4-BE49-F238E27FC236}">
                <a16:creationId xmlns:a16="http://schemas.microsoft.com/office/drawing/2014/main" id="{D198177E-BF0C-3C3C-56EC-294D45F898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5C8F1-8B91-13DD-8281-7498F980E80A}"/>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4285374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E001-18D5-0C23-2616-250CE61DAB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B8A062-2A7B-0BB4-C90A-61FC90484A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9A2192-ED70-8421-7280-E3A8E4C306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D6284C-759A-150A-76E3-385C4394C42C}"/>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6" name="Footer Placeholder 5">
            <a:extLst>
              <a:ext uri="{FF2B5EF4-FFF2-40B4-BE49-F238E27FC236}">
                <a16:creationId xmlns:a16="http://schemas.microsoft.com/office/drawing/2014/main" id="{BFE6456D-F4E0-910F-76DF-679A6EC787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F08FE0-8689-E318-5257-662DEF05E690}"/>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3160209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32E98-B0F0-E172-F823-A6EDADA89A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A5DAB3-0028-76CF-FA82-70122216A1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D24F80-C4ED-ACAA-E47C-A7F7AFE8F4E7}"/>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5" name="Footer Placeholder 4">
            <a:extLst>
              <a:ext uri="{FF2B5EF4-FFF2-40B4-BE49-F238E27FC236}">
                <a16:creationId xmlns:a16="http://schemas.microsoft.com/office/drawing/2014/main" id="{0B6BA808-9DEF-CE76-E50B-4B3270CAC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46EC0C-756A-2BCC-1366-A3D1150E9C22}"/>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3959006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E8E3C3-3034-1C12-4835-0F596D32E78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BB9BE5-E958-7DC4-A697-C82F8CC782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1B1DAC-746C-EE5F-50F0-FFBDE8B1648F}"/>
              </a:ext>
            </a:extLst>
          </p:cNvPr>
          <p:cNvSpPr>
            <a:spLocks noGrp="1"/>
          </p:cNvSpPr>
          <p:nvPr>
            <p:ph type="dt" sz="half" idx="10"/>
          </p:nvPr>
        </p:nvSpPr>
        <p:spPr/>
        <p:txBody>
          <a:bodyPr/>
          <a:lstStyle/>
          <a:p>
            <a:fld id="{42F16741-DC24-4537-8096-356EE6E37E84}" type="datetimeFigureOut">
              <a:rPr lang="en-GB" smtClean="0"/>
              <a:t>03/01/2025</a:t>
            </a:fld>
            <a:endParaRPr lang="en-GB"/>
          </a:p>
        </p:txBody>
      </p:sp>
      <p:sp>
        <p:nvSpPr>
          <p:cNvPr id="5" name="Footer Placeholder 4">
            <a:extLst>
              <a:ext uri="{FF2B5EF4-FFF2-40B4-BE49-F238E27FC236}">
                <a16:creationId xmlns:a16="http://schemas.microsoft.com/office/drawing/2014/main" id="{42408759-9C4D-D323-B70D-C253CC7512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971D3C-988B-39A0-C79F-732D89EA5116}"/>
              </a:ext>
            </a:extLst>
          </p:cNvPr>
          <p:cNvSpPr>
            <a:spLocks noGrp="1"/>
          </p:cNvSpPr>
          <p:nvPr>
            <p:ph type="sldNum" sz="quarter" idx="12"/>
          </p:nvPr>
        </p:nvSpPr>
        <p:spPr/>
        <p:txBody>
          <a:bodyPr/>
          <a:lstStyle/>
          <a:p>
            <a:fld id="{DE80E3C5-416A-4580-8C83-4EAAA380E279}" type="slidenum">
              <a:rPr lang="en-GB" smtClean="0"/>
              <a:t>‹#›</a:t>
            </a:fld>
            <a:endParaRPr lang="en-GB"/>
          </a:p>
        </p:txBody>
      </p:sp>
    </p:spTree>
    <p:extLst>
      <p:ext uri="{BB962C8B-B14F-4D97-AF65-F5344CB8AC3E}">
        <p14:creationId xmlns:p14="http://schemas.microsoft.com/office/powerpoint/2010/main" val="2758181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CCC726-EE22-420A-716C-4E650B4CD7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7E6EB7-ECC8-A140-F4A2-43DDBFA24D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ACBFA3-16AA-3558-3846-4849E8B2C3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F16741-DC24-4537-8096-356EE6E37E84}" type="datetimeFigureOut">
              <a:rPr lang="en-GB" smtClean="0"/>
              <a:t>03/01/2025</a:t>
            </a:fld>
            <a:endParaRPr lang="en-GB"/>
          </a:p>
        </p:txBody>
      </p:sp>
      <p:sp>
        <p:nvSpPr>
          <p:cNvPr id="5" name="Footer Placeholder 4">
            <a:extLst>
              <a:ext uri="{FF2B5EF4-FFF2-40B4-BE49-F238E27FC236}">
                <a16:creationId xmlns:a16="http://schemas.microsoft.com/office/drawing/2014/main" id="{827A6A1F-0C28-12C3-65C8-CE1F0AA0C5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9A64F1-2351-FC2B-D9A1-40A36F06B5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E80E3C5-416A-4580-8C83-4EAAA380E279}" type="slidenum">
              <a:rPr lang="en-GB" smtClean="0"/>
              <a:t>‹#›</a:t>
            </a:fld>
            <a:endParaRPr lang="en-GB"/>
          </a:p>
        </p:txBody>
      </p:sp>
    </p:spTree>
    <p:extLst>
      <p:ext uri="{BB962C8B-B14F-4D97-AF65-F5344CB8AC3E}">
        <p14:creationId xmlns:p14="http://schemas.microsoft.com/office/powerpoint/2010/main" val="1886938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3AE77-CF4D-9709-F07B-F584C9DF61D3}"/>
              </a:ext>
            </a:extLst>
          </p:cNvPr>
          <p:cNvSpPr>
            <a:spLocks noGrp="1"/>
          </p:cNvSpPr>
          <p:nvPr>
            <p:ph type="ctrTitle"/>
          </p:nvPr>
        </p:nvSpPr>
        <p:spPr/>
        <p:txBody>
          <a:bodyPr/>
          <a:lstStyle/>
          <a:p>
            <a:r>
              <a:rPr lang="en-GB" dirty="0"/>
              <a:t>The Valleys</a:t>
            </a:r>
          </a:p>
        </p:txBody>
      </p:sp>
      <p:sp>
        <p:nvSpPr>
          <p:cNvPr id="3" name="Subtitle 2">
            <a:extLst>
              <a:ext uri="{FF2B5EF4-FFF2-40B4-BE49-F238E27FC236}">
                <a16:creationId xmlns:a16="http://schemas.microsoft.com/office/drawing/2014/main" id="{79EB2BCF-7185-BE7D-08E8-4429E9D2F057}"/>
              </a:ext>
            </a:extLst>
          </p:cNvPr>
          <p:cNvSpPr>
            <a:spLocks noGrp="1"/>
          </p:cNvSpPr>
          <p:nvPr>
            <p:ph type="subTitle" idx="1"/>
          </p:nvPr>
        </p:nvSpPr>
        <p:spPr/>
        <p:txBody>
          <a:bodyPr/>
          <a:lstStyle/>
          <a:p>
            <a:r>
              <a:rPr lang="en-GB" dirty="0"/>
              <a:t>Exhibition Review</a:t>
            </a:r>
          </a:p>
        </p:txBody>
      </p:sp>
    </p:spTree>
    <p:extLst>
      <p:ext uri="{BB962C8B-B14F-4D97-AF65-F5344CB8AC3E}">
        <p14:creationId xmlns:p14="http://schemas.microsoft.com/office/powerpoint/2010/main" val="2635488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BA0043-9C3D-C238-9B79-EA07DF4B57CD}"/>
              </a:ext>
            </a:extLst>
          </p:cNvPr>
          <p:cNvSpPr>
            <a:spLocks noGrp="1"/>
          </p:cNvSpPr>
          <p:nvPr>
            <p:ph idx="1"/>
          </p:nvPr>
        </p:nvSpPr>
        <p:spPr>
          <a:xfrm>
            <a:off x="838200" y="491066"/>
            <a:ext cx="10515600" cy="6062133"/>
          </a:xfrm>
        </p:spPr>
        <p:txBody>
          <a:bodyPr>
            <a:normAutofit/>
          </a:bodyPr>
          <a:lstStyle/>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When most people think of the Valleys, there is one thing that comes to – coal mining. And whilst mining plays a role in this exhibition, the variety of work shown builds a phenomenally broader portrait of this distinct part of Wales. With pieces spanning from the early industrial period to the present day, a journey is presented through the traditions and transformations of the landscape and its people. This is not to say there is a specific chronological order, rather a continual conversation between the past and present. </a:t>
            </a:r>
          </a:p>
          <a:p>
            <a:pPr marL="0" indent="0">
              <a:buNone/>
            </a:pPr>
            <a:endParaRPr lang="en-GB" dirty="0"/>
          </a:p>
        </p:txBody>
      </p:sp>
      <p:pic>
        <p:nvPicPr>
          <p:cNvPr id="4" name="Picture 3" descr="A wall with pictures on it&#10;&#10;Description automatically generated">
            <a:extLst>
              <a:ext uri="{FF2B5EF4-FFF2-40B4-BE49-F238E27FC236}">
                <a16:creationId xmlns:a16="http://schemas.microsoft.com/office/drawing/2014/main" id="{5EC4E9F2-C558-099F-5B0F-27C748FE38B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77633" y="491066"/>
            <a:ext cx="6036734" cy="4179846"/>
          </a:xfrm>
          <a:prstGeom prst="rect">
            <a:avLst/>
          </a:prstGeom>
          <a:noFill/>
          <a:ln>
            <a:noFill/>
          </a:ln>
        </p:spPr>
      </p:pic>
    </p:spTree>
    <p:extLst>
      <p:ext uri="{BB962C8B-B14F-4D97-AF65-F5344CB8AC3E}">
        <p14:creationId xmlns:p14="http://schemas.microsoft.com/office/powerpoint/2010/main" val="2055169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144A93-B2B5-7D68-0F04-E51670457142}"/>
              </a:ext>
            </a:extLst>
          </p:cNvPr>
          <p:cNvSpPr>
            <a:spLocks noGrp="1"/>
          </p:cNvSpPr>
          <p:nvPr>
            <p:ph idx="1"/>
          </p:nvPr>
        </p:nvSpPr>
        <p:spPr>
          <a:xfrm>
            <a:off x="838200" y="355600"/>
            <a:ext cx="10515600" cy="6214533"/>
          </a:xfrm>
        </p:spPr>
        <p:txBody>
          <a:bodyPr/>
          <a:lstStyle/>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Tina Carr and Annemarie Schoene’s photo project </a:t>
            </a:r>
            <a:r>
              <a:rPr lang="en-GB" sz="1800" i="1" dirty="0">
                <a:effectLst/>
                <a:latin typeface="Aptos" panose="020B0004020202020204" pitchFamily="34" charset="0"/>
                <a:ea typeface="Aptos" panose="020B0004020202020204" pitchFamily="34" charset="0"/>
                <a:cs typeface="Times New Roman" panose="02020603050405020304" pitchFamily="18" charset="0"/>
              </a:rPr>
              <a:t>Coalfaces</a:t>
            </a:r>
            <a:r>
              <a:rPr lang="en-GB" sz="1800" dirty="0">
                <a:effectLst/>
                <a:latin typeface="Aptos" panose="020B0004020202020204" pitchFamily="34" charset="0"/>
                <a:ea typeface="Aptos" panose="020B0004020202020204" pitchFamily="34" charset="0"/>
                <a:cs typeface="Times New Roman" panose="02020603050405020304" pitchFamily="18" charset="0"/>
              </a:rPr>
              <a:t> kick-starts the exhibition in the 1990s. The viewer is immediately struck by the vibrancy of these images – deep blue skies meet the emerald hills and dense conifer plantations, and warm tones of pub and shop interior complement a rust tinted stream and slags of industrial waste, with specks of red motorbike, van and t-shirt, all arranged against a wall of valley green. Carr and Schoene’s careful use of snapshot aesthetic gives the project a sense of familiarity to those who have never visited the </a:t>
            </a:r>
            <a:r>
              <a:rPr lang="en-GB" sz="1800" dirty="0" err="1">
                <a:effectLst/>
                <a:latin typeface="Aptos" panose="020B0004020202020204" pitchFamily="34" charset="0"/>
                <a:ea typeface="Aptos" panose="020B0004020202020204" pitchFamily="34" charset="0"/>
                <a:cs typeface="Times New Roman" panose="02020603050405020304" pitchFamily="18" charset="0"/>
              </a:rPr>
              <a:t>Afan</a:t>
            </a:r>
            <a:r>
              <a:rPr lang="en-GB" sz="1800" dirty="0">
                <a:effectLst/>
                <a:latin typeface="Aptos" panose="020B0004020202020204" pitchFamily="34" charset="0"/>
                <a:ea typeface="Aptos" panose="020B0004020202020204" pitchFamily="34" charset="0"/>
                <a:cs typeface="Times New Roman" panose="02020603050405020304" pitchFamily="18" charset="0"/>
              </a:rPr>
              <a:t> Valley. These photographs document the community at a pivotal point, where local people, forced to part with their industrial past, must forge a new identity and future for themselves.  The exhibition progresses with works uncovering this past and unveiling the new identity formed from the time of </a:t>
            </a:r>
            <a:r>
              <a:rPr lang="en-GB" sz="1800" i="1" dirty="0">
                <a:effectLst/>
                <a:latin typeface="Aptos" panose="020B0004020202020204" pitchFamily="34" charset="0"/>
                <a:ea typeface="Aptos" panose="020B0004020202020204" pitchFamily="34" charset="0"/>
                <a:cs typeface="Times New Roman" panose="02020603050405020304" pitchFamily="18" charset="0"/>
              </a:rPr>
              <a:t>Coalfaces</a:t>
            </a:r>
            <a:r>
              <a:rPr lang="en-GB" sz="1800" dirty="0">
                <a:effectLst/>
                <a:latin typeface="Aptos" panose="020B0004020202020204" pitchFamily="34" charset="0"/>
                <a:ea typeface="Aptos" panose="020B0004020202020204" pitchFamily="34" charset="0"/>
                <a:cs typeface="Times New Roman" panose="02020603050405020304" pitchFamily="18" charset="0"/>
              </a:rPr>
              <a:t> onwards.</a:t>
            </a:r>
          </a:p>
          <a:p>
            <a:pPr marL="0" indent="0">
              <a:buNone/>
            </a:pPr>
            <a:endParaRPr lang="en-GB" dirty="0"/>
          </a:p>
        </p:txBody>
      </p:sp>
      <p:pic>
        <p:nvPicPr>
          <p:cNvPr id="4" name="Picture 3">
            <a:extLst>
              <a:ext uri="{FF2B5EF4-FFF2-40B4-BE49-F238E27FC236}">
                <a16:creationId xmlns:a16="http://schemas.microsoft.com/office/drawing/2014/main" id="{FF57ADCF-1D94-9012-E2BD-7689BF70D91F}"/>
              </a:ext>
            </a:extLst>
          </p:cNvPr>
          <p:cNvPicPr>
            <a:picLocks noChangeAspect="1"/>
          </p:cNvPicPr>
          <p:nvPr/>
        </p:nvPicPr>
        <p:blipFill>
          <a:blip r:embed="rId2"/>
          <a:stretch>
            <a:fillRect/>
          </a:stretch>
        </p:blipFill>
        <p:spPr>
          <a:xfrm>
            <a:off x="3928314" y="355600"/>
            <a:ext cx="4335372" cy="3408814"/>
          </a:xfrm>
          <a:prstGeom prst="rect">
            <a:avLst/>
          </a:prstGeom>
        </p:spPr>
      </p:pic>
    </p:spTree>
    <p:extLst>
      <p:ext uri="{BB962C8B-B14F-4D97-AF65-F5344CB8AC3E}">
        <p14:creationId xmlns:p14="http://schemas.microsoft.com/office/powerpoint/2010/main" val="3498076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C6B35F-7065-A415-5C64-DD1D42F0BB2E}"/>
              </a:ext>
            </a:extLst>
          </p:cNvPr>
          <p:cNvSpPr>
            <a:spLocks noGrp="1"/>
          </p:cNvSpPr>
          <p:nvPr>
            <p:ph idx="1"/>
          </p:nvPr>
        </p:nvSpPr>
        <p:spPr>
          <a:xfrm>
            <a:off x="838200" y="270933"/>
            <a:ext cx="10515600" cy="6299200"/>
          </a:xfrm>
        </p:spPr>
        <p:txBody>
          <a:bodyPr/>
          <a:lstStyle/>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The adjacent room displays predominantly 19</a:t>
            </a:r>
            <a:r>
              <a:rPr lang="en-GB" sz="18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dirty="0">
                <a:effectLst/>
                <a:latin typeface="Aptos" panose="020B0004020202020204" pitchFamily="34" charset="0"/>
                <a:ea typeface="Aptos" panose="020B0004020202020204" pitchFamily="34" charset="0"/>
                <a:cs typeface="Times New Roman" panose="02020603050405020304" pitchFamily="18" charset="0"/>
              </a:rPr>
              <a:t>-century oil paintings of the industrial landscape, with two exceptions which I want to discuss. Firstly, the photograph </a:t>
            </a:r>
            <a:r>
              <a:rPr lang="en-GB" sz="1800" i="1" dirty="0">
                <a:effectLst/>
                <a:latin typeface="Aptos" panose="020B0004020202020204" pitchFamily="34" charset="0"/>
                <a:ea typeface="Aptos" panose="020B0004020202020204" pitchFamily="34" charset="0"/>
                <a:cs typeface="Times New Roman" panose="02020603050405020304" pitchFamily="18" charset="0"/>
              </a:rPr>
              <a:t>Between IX </a:t>
            </a:r>
            <a:r>
              <a:rPr lang="en-GB" sz="1800" dirty="0">
                <a:effectLst/>
                <a:latin typeface="Aptos" panose="020B0004020202020204" pitchFamily="34" charset="0"/>
                <a:ea typeface="Aptos" panose="020B0004020202020204" pitchFamily="34" charset="0"/>
                <a:cs typeface="Times New Roman" panose="02020603050405020304" pitchFamily="18" charset="0"/>
              </a:rPr>
              <a:t>by Paul Seawright. It is the centrepiece of the room, larger than any other of the paintings or photos – and directly in front of the viewer as they walk in.  A fiery dawn cuts a sharp contrast across the top of a silhouetted hill - the image is simplistic compositionally, yet impactful, nonetheless. </a:t>
            </a:r>
            <a:r>
              <a:rPr lang="en-GB" sz="1800" i="1" dirty="0">
                <a:effectLst/>
                <a:latin typeface="Aptos" panose="020B0004020202020204" pitchFamily="34" charset="0"/>
                <a:ea typeface="Aptos" panose="020B0004020202020204" pitchFamily="34" charset="0"/>
                <a:cs typeface="Times New Roman" panose="02020603050405020304" pitchFamily="18" charset="0"/>
              </a:rPr>
              <a:t>Between IX </a:t>
            </a:r>
            <a:r>
              <a:rPr lang="en-GB" sz="1800" dirty="0">
                <a:effectLst/>
                <a:latin typeface="Aptos" panose="020B0004020202020204" pitchFamily="34" charset="0"/>
                <a:ea typeface="Aptos" panose="020B0004020202020204" pitchFamily="34" charset="0"/>
                <a:cs typeface="Times New Roman" panose="02020603050405020304" pitchFamily="18" charset="0"/>
              </a:rPr>
              <a:t>is a compelling starting point from which to delve into the valleys’ industrial past. At first glance, its burning skyline is mirrored in many of the other works in the room, however, taken in 2003, this sky is set alight by orange street-lights piercing the morning fog. It is a passionate image evoking the past whilst symbolizing new and bright beginnings. </a:t>
            </a:r>
            <a:endParaRPr lang="en-GB" dirty="0"/>
          </a:p>
        </p:txBody>
      </p:sp>
      <p:pic>
        <p:nvPicPr>
          <p:cNvPr id="4" name="Picture 3">
            <a:extLst>
              <a:ext uri="{FF2B5EF4-FFF2-40B4-BE49-F238E27FC236}">
                <a16:creationId xmlns:a16="http://schemas.microsoft.com/office/drawing/2014/main" id="{F6401022-51C4-225D-695E-FAD5A0A90751}"/>
              </a:ext>
            </a:extLst>
          </p:cNvPr>
          <p:cNvPicPr>
            <a:picLocks noChangeAspect="1"/>
          </p:cNvPicPr>
          <p:nvPr/>
        </p:nvPicPr>
        <p:blipFill>
          <a:blip r:embed="rId2"/>
          <a:stretch>
            <a:fillRect/>
          </a:stretch>
        </p:blipFill>
        <p:spPr>
          <a:xfrm>
            <a:off x="3568700" y="287867"/>
            <a:ext cx="5054599" cy="3792971"/>
          </a:xfrm>
          <a:prstGeom prst="rect">
            <a:avLst/>
          </a:prstGeom>
        </p:spPr>
      </p:pic>
    </p:spTree>
    <p:extLst>
      <p:ext uri="{BB962C8B-B14F-4D97-AF65-F5344CB8AC3E}">
        <p14:creationId xmlns:p14="http://schemas.microsoft.com/office/powerpoint/2010/main" val="2480996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D1F02-B008-E3D2-9957-BD679AA509CF}"/>
              </a:ext>
            </a:extLst>
          </p:cNvPr>
          <p:cNvSpPr>
            <a:spLocks noGrp="1"/>
          </p:cNvSpPr>
          <p:nvPr>
            <p:ph idx="1"/>
          </p:nvPr>
        </p:nvSpPr>
        <p:spPr>
          <a:xfrm>
            <a:off x="838200" y="338667"/>
            <a:ext cx="10515600" cy="6333066"/>
          </a:xfrm>
        </p:spPr>
        <p:txBody>
          <a:bodyPr>
            <a:normAutofit fontScale="92500" lnSpcReduction="10000"/>
          </a:bodyPr>
          <a:lstStyle/>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5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5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600" dirty="0">
                <a:effectLst/>
                <a:latin typeface="Aptos" panose="020B0004020202020204" pitchFamily="34" charset="0"/>
                <a:ea typeface="Aptos" panose="020B0004020202020204" pitchFamily="34" charset="0"/>
                <a:cs typeface="Times New Roman" panose="02020603050405020304" pitchFamily="18" charset="0"/>
              </a:rPr>
              <a:t>The second piece I’m going to discuss is Ryan Eynon-Moule’s wet collodion plates from the series </a:t>
            </a:r>
            <a:r>
              <a:rPr lang="en-GB" sz="1600" i="1" dirty="0">
                <a:effectLst/>
                <a:latin typeface="Aptos" panose="020B0004020202020204" pitchFamily="34" charset="0"/>
                <a:ea typeface="Aptos" panose="020B0004020202020204" pitchFamily="34" charset="0"/>
                <a:cs typeface="Times New Roman" panose="02020603050405020304" pitchFamily="18" charset="0"/>
              </a:rPr>
              <a:t>Objects to Place in a Tomb</a:t>
            </a:r>
            <a:r>
              <a:rPr lang="en-GB" sz="1600" dirty="0">
                <a:effectLst/>
                <a:latin typeface="Aptos" panose="020B0004020202020204" pitchFamily="34" charset="0"/>
                <a:ea typeface="Aptos" panose="020B0004020202020204" pitchFamily="34" charset="0"/>
                <a:cs typeface="Times New Roman" panose="02020603050405020304" pitchFamily="18" charset="0"/>
              </a:rPr>
              <a:t>. These works are placed next to John Dillwyn Llewelyn’s photograph </a:t>
            </a:r>
            <a:r>
              <a:rPr lang="en-GB" sz="1600" i="1" dirty="0" err="1">
                <a:effectLst/>
                <a:latin typeface="Aptos" panose="020B0004020202020204" pitchFamily="34" charset="0"/>
                <a:ea typeface="Aptos" panose="020B0004020202020204" pitchFamily="34" charset="0"/>
                <a:cs typeface="Times New Roman" panose="02020603050405020304" pitchFamily="18" charset="0"/>
              </a:rPr>
              <a:t>Penllergaer</a:t>
            </a:r>
            <a:r>
              <a:rPr lang="en-GB" sz="1600" i="1" dirty="0">
                <a:effectLst/>
                <a:latin typeface="Aptos" panose="020B0004020202020204" pitchFamily="34" charset="0"/>
                <a:ea typeface="Aptos" panose="020B0004020202020204" pitchFamily="34" charset="0"/>
                <a:cs typeface="Times New Roman" panose="02020603050405020304" pitchFamily="18" charset="0"/>
              </a:rPr>
              <a:t> </a:t>
            </a:r>
            <a:r>
              <a:rPr lang="en-GB" sz="1600" dirty="0">
                <a:effectLst/>
                <a:latin typeface="Aptos" panose="020B0004020202020204" pitchFamily="34" charset="0"/>
                <a:ea typeface="Aptos" panose="020B0004020202020204" pitchFamily="34" charset="0"/>
                <a:cs typeface="Times New Roman" panose="02020603050405020304" pitchFamily="18" charset="0"/>
              </a:rPr>
              <a:t>taken in the 1850s, himself being the pioneer of photography in Wales, whose predominant interest was the natural world.  Moule visits similar locations and photographs the landscape using the wet plate processes Dillwyn Llewelyn would have used, yet while Dillwyn Llewelyn attempted to capture nature untouched by man, often employing taxidermy animals for effect, Moule points his lens at the opposite, exploring how the industrial revolution has affected the South Wales Landscape. His use of 19</a:t>
            </a:r>
            <a:r>
              <a:rPr lang="en-GB" sz="16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600" dirty="0">
                <a:effectLst/>
                <a:latin typeface="Aptos" panose="020B0004020202020204" pitchFamily="34" charset="0"/>
                <a:ea typeface="Aptos" panose="020B0004020202020204" pitchFamily="34" charset="0"/>
                <a:cs typeface="Times New Roman" panose="02020603050405020304" pitchFamily="18" charset="0"/>
              </a:rPr>
              <a:t> century photographic techniques is crucial to the work; it is a nod to the early pioneers of photography in Wales, but more importantly produces a striking visual effect. The photographers using collodion plates as a modern technology, would have worked around its hindrances and tried to minimize any imperfections caused as a result. In the present day, Moule embraces these imperfections, highlighting the material nature of the technique and uses its metallic, corroded aesthetic as a metaphor for industrial pollution. Another interesting aspect of </a:t>
            </a:r>
            <a:r>
              <a:rPr lang="en-GB" sz="1600" i="1" dirty="0">
                <a:effectLst/>
                <a:latin typeface="Aptos" panose="020B0004020202020204" pitchFamily="34" charset="0"/>
                <a:ea typeface="Aptos" panose="020B0004020202020204" pitchFamily="34" charset="0"/>
                <a:cs typeface="Times New Roman" panose="02020603050405020304" pitchFamily="18" charset="0"/>
              </a:rPr>
              <a:t>Objects to Place in a Tomb </a:t>
            </a:r>
            <a:r>
              <a:rPr lang="en-GB" sz="1600" dirty="0">
                <a:effectLst/>
                <a:latin typeface="Aptos" panose="020B0004020202020204" pitchFamily="34" charset="0"/>
                <a:ea typeface="Aptos" panose="020B0004020202020204" pitchFamily="34" charset="0"/>
                <a:cs typeface="Times New Roman" panose="02020603050405020304" pitchFamily="18" charset="0"/>
              </a:rPr>
              <a:t>is the series’ size and fragmentary character. Here, the landscape is not portrayed ordinarily in one image, rather it is constructed from a collection of miniature details, providing a more intimate interaction between the viewer and the environment portrayed. </a:t>
            </a:r>
          </a:p>
          <a:p>
            <a:pPr marL="0" indent="0">
              <a:buNone/>
            </a:pPr>
            <a:endParaRPr lang="en-GB" dirty="0"/>
          </a:p>
        </p:txBody>
      </p:sp>
      <p:pic>
        <p:nvPicPr>
          <p:cNvPr id="10" name="Picture 9">
            <a:extLst>
              <a:ext uri="{FF2B5EF4-FFF2-40B4-BE49-F238E27FC236}">
                <a16:creationId xmlns:a16="http://schemas.microsoft.com/office/drawing/2014/main" id="{313E43E9-76D6-452F-AF9D-28396968D82A}"/>
              </a:ext>
            </a:extLst>
          </p:cNvPr>
          <p:cNvPicPr>
            <a:picLocks noChangeAspect="1"/>
          </p:cNvPicPr>
          <p:nvPr/>
        </p:nvPicPr>
        <p:blipFill>
          <a:blip r:embed="rId2"/>
          <a:stretch>
            <a:fillRect/>
          </a:stretch>
        </p:blipFill>
        <p:spPr>
          <a:xfrm>
            <a:off x="1094723" y="978747"/>
            <a:ext cx="4285859" cy="2255716"/>
          </a:xfrm>
          <a:prstGeom prst="rect">
            <a:avLst/>
          </a:prstGeom>
        </p:spPr>
      </p:pic>
      <p:pic>
        <p:nvPicPr>
          <p:cNvPr id="11" name="Picture 10">
            <a:extLst>
              <a:ext uri="{FF2B5EF4-FFF2-40B4-BE49-F238E27FC236}">
                <a16:creationId xmlns:a16="http://schemas.microsoft.com/office/drawing/2014/main" id="{1502D8FE-2357-FF83-8371-340BC729F05E}"/>
              </a:ext>
            </a:extLst>
          </p:cNvPr>
          <p:cNvPicPr>
            <a:picLocks noChangeAspect="1"/>
          </p:cNvPicPr>
          <p:nvPr/>
        </p:nvPicPr>
        <p:blipFill>
          <a:blip r:embed="rId3"/>
          <a:stretch>
            <a:fillRect/>
          </a:stretch>
        </p:blipFill>
        <p:spPr>
          <a:xfrm>
            <a:off x="6811420" y="701245"/>
            <a:ext cx="3264506" cy="2727755"/>
          </a:xfrm>
          <a:prstGeom prst="rect">
            <a:avLst/>
          </a:prstGeom>
        </p:spPr>
      </p:pic>
    </p:spTree>
    <p:extLst>
      <p:ext uri="{BB962C8B-B14F-4D97-AF65-F5344CB8AC3E}">
        <p14:creationId xmlns:p14="http://schemas.microsoft.com/office/powerpoint/2010/main" val="3144366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980306-037D-A85B-3928-6349B4BCF430}"/>
              </a:ext>
            </a:extLst>
          </p:cNvPr>
          <p:cNvSpPr>
            <a:spLocks noGrp="1"/>
          </p:cNvSpPr>
          <p:nvPr>
            <p:ph idx="1"/>
          </p:nvPr>
        </p:nvSpPr>
        <p:spPr>
          <a:xfrm>
            <a:off x="838200" y="508000"/>
            <a:ext cx="10515600" cy="5668963"/>
          </a:xfrm>
        </p:spPr>
        <p:txBody>
          <a:bodyPr/>
          <a:lstStyle/>
          <a:p>
            <a:pPr marL="0" indent="0">
              <a:lnSpc>
                <a:spcPct val="107000"/>
              </a:lnSpc>
              <a:spcAft>
                <a:spcPts val="800"/>
              </a:spcAft>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These are just a fraction of the works featured in this broad exhibition, and already we can see a wide range of approaches to documenting the Valleys. There is plenty more photography with painting, installation, spoken word pieces and film as well. No collection of artwork could better represent the immense culture and history of this area and shine such a positive light on it. I would strongly recommend a visit to </a:t>
            </a:r>
            <a:r>
              <a:rPr lang="en-GB" sz="1800" dirty="0" err="1">
                <a:effectLst/>
                <a:latin typeface="Aptos" panose="020B0004020202020204" pitchFamily="34" charset="0"/>
                <a:ea typeface="Aptos" panose="020B0004020202020204" pitchFamily="34" charset="0"/>
                <a:cs typeface="Times New Roman" panose="02020603050405020304" pitchFamily="18" charset="0"/>
              </a:rPr>
              <a:t>Amgueddfa</a:t>
            </a:r>
            <a:r>
              <a:rPr lang="en-GB" sz="1800" dirty="0">
                <a:effectLst/>
                <a:latin typeface="Aptos" panose="020B0004020202020204" pitchFamily="34" charset="0"/>
                <a:ea typeface="Aptos" panose="020B0004020202020204" pitchFamily="34" charset="0"/>
                <a:cs typeface="Times New Roman" panose="02020603050405020304" pitchFamily="18" charset="0"/>
              </a:rPr>
              <a:t> Cymru to see this excellent exhibition.  </a:t>
            </a:r>
          </a:p>
          <a:p>
            <a:pPr marL="0" indent="0">
              <a:lnSpc>
                <a:spcPct val="107000"/>
              </a:lnSpc>
              <a:spcAft>
                <a:spcPts val="800"/>
              </a:spcAft>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26909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763</Words>
  <Application>Microsoft Office PowerPoint</Application>
  <PresentationFormat>Widescreen</PresentationFormat>
  <Paragraphs>53</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The Valleys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Bunyan (2304492)</dc:creator>
  <cp:lastModifiedBy>Joe Bunyan (2304492)</cp:lastModifiedBy>
  <cp:revision>1</cp:revision>
  <dcterms:created xsi:type="dcterms:W3CDTF">2025-01-03T15:10:24Z</dcterms:created>
  <dcterms:modified xsi:type="dcterms:W3CDTF">2025-01-03T15:21:54Z</dcterms:modified>
</cp:coreProperties>
</file>