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8" r:id="rId10"/>
    <p:sldId id="26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F0CBC0-77C8-4E77-B91B-2E275A6B6C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3CEDC0-00B1-40AD-9E18-1D8035679549}">
      <dgm:prSet custT="1"/>
      <dgm:spPr/>
      <dgm:t>
        <a:bodyPr/>
        <a:lstStyle/>
        <a:p>
          <a:r>
            <a:rPr lang="en-GB" sz="5400" dirty="0"/>
            <a:t>History of Policing </a:t>
          </a:r>
          <a:endParaRPr lang="en-US" sz="5400" dirty="0"/>
        </a:p>
      </dgm:t>
    </dgm:pt>
    <dgm:pt modelId="{989581C3-4A16-465D-850E-75B14B1E870B}" type="parTrans" cxnId="{85DE26AB-468D-4616-A36B-29CB00E3C499}">
      <dgm:prSet/>
      <dgm:spPr/>
      <dgm:t>
        <a:bodyPr/>
        <a:lstStyle/>
        <a:p>
          <a:endParaRPr lang="en-US"/>
        </a:p>
      </dgm:t>
    </dgm:pt>
    <dgm:pt modelId="{CA43F0EB-B9EC-4550-BFFF-59402C53D59C}" type="sibTrans" cxnId="{85DE26AB-468D-4616-A36B-29CB00E3C499}">
      <dgm:prSet/>
      <dgm:spPr/>
      <dgm:t>
        <a:bodyPr/>
        <a:lstStyle/>
        <a:p>
          <a:endParaRPr lang="en-US"/>
        </a:p>
      </dgm:t>
    </dgm:pt>
    <dgm:pt modelId="{D6E75D5B-58DB-4E5D-9198-60083FF43F7A}">
      <dgm:prSet/>
      <dgm:spPr/>
      <dgm:t>
        <a:bodyPr/>
        <a:lstStyle/>
        <a:p>
          <a:r>
            <a:rPr lang="en-GB" dirty="0"/>
            <a:t>Modern Policing Structure </a:t>
          </a:r>
          <a:endParaRPr lang="en-US" dirty="0"/>
        </a:p>
      </dgm:t>
    </dgm:pt>
    <dgm:pt modelId="{D8D45E58-4E37-4F93-B255-B764254A7984}" type="parTrans" cxnId="{14490EF8-E9A9-42A3-BBE3-4067FEF2B64E}">
      <dgm:prSet/>
      <dgm:spPr/>
      <dgm:t>
        <a:bodyPr/>
        <a:lstStyle/>
        <a:p>
          <a:endParaRPr lang="en-US"/>
        </a:p>
      </dgm:t>
    </dgm:pt>
    <dgm:pt modelId="{6C8A46D3-7DE5-4F3B-87F6-9220480E510E}" type="sibTrans" cxnId="{14490EF8-E9A9-42A3-BBE3-4067FEF2B64E}">
      <dgm:prSet/>
      <dgm:spPr/>
      <dgm:t>
        <a:bodyPr/>
        <a:lstStyle/>
        <a:p>
          <a:endParaRPr lang="en-US"/>
        </a:p>
      </dgm:t>
    </dgm:pt>
    <dgm:pt modelId="{24A2CD88-C39A-4F5A-88D3-A39103C30CE0}">
      <dgm:prSet/>
      <dgm:spPr/>
      <dgm:t>
        <a:bodyPr/>
        <a:lstStyle/>
        <a:p>
          <a:r>
            <a:rPr lang="en-GB" dirty="0"/>
            <a:t>Community relations</a:t>
          </a:r>
          <a:endParaRPr lang="en-US" dirty="0"/>
        </a:p>
      </dgm:t>
    </dgm:pt>
    <dgm:pt modelId="{FF4235F0-2C51-45C0-A8FB-935436585AD4}" type="parTrans" cxnId="{D8A12024-C306-493D-AEEB-CAC3857E1A30}">
      <dgm:prSet/>
      <dgm:spPr/>
      <dgm:t>
        <a:bodyPr/>
        <a:lstStyle/>
        <a:p>
          <a:endParaRPr lang="en-US"/>
        </a:p>
      </dgm:t>
    </dgm:pt>
    <dgm:pt modelId="{B6367416-21DB-461E-BEFC-6A30A4A3A1F0}" type="sibTrans" cxnId="{D8A12024-C306-493D-AEEB-CAC3857E1A30}">
      <dgm:prSet/>
      <dgm:spPr/>
      <dgm:t>
        <a:bodyPr/>
        <a:lstStyle/>
        <a:p>
          <a:endParaRPr lang="en-US"/>
        </a:p>
      </dgm:t>
    </dgm:pt>
    <dgm:pt modelId="{B98FC504-3EA6-4C29-B908-B6519A125F45}">
      <dgm:prSet/>
      <dgm:spPr/>
      <dgm:t>
        <a:bodyPr/>
        <a:lstStyle/>
        <a:p>
          <a:r>
            <a:rPr lang="en-GB" dirty="0"/>
            <a:t>Questions and Answers</a:t>
          </a:r>
          <a:endParaRPr lang="en-US" dirty="0"/>
        </a:p>
      </dgm:t>
    </dgm:pt>
    <dgm:pt modelId="{74EF93CD-B16A-48FC-A316-EC24B7AB777F}" type="parTrans" cxnId="{B23F5C29-150C-498B-8ABF-96B64F9AB70C}">
      <dgm:prSet/>
      <dgm:spPr/>
      <dgm:t>
        <a:bodyPr/>
        <a:lstStyle/>
        <a:p>
          <a:endParaRPr lang="en-US"/>
        </a:p>
      </dgm:t>
    </dgm:pt>
    <dgm:pt modelId="{AEC49404-99A9-48D3-A25F-35C2AF76ADF9}" type="sibTrans" cxnId="{B23F5C29-150C-498B-8ABF-96B64F9AB70C}">
      <dgm:prSet/>
      <dgm:spPr/>
      <dgm:t>
        <a:bodyPr/>
        <a:lstStyle/>
        <a:p>
          <a:endParaRPr lang="en-US"/>
        </a:p>
      </dgm:t>
    </dgm:pt>
    <dgm:pt modelId="{46F95E4D-C08C-4C6D-89EB-F7EC1A32590B}" type="pres">
      <dgm:prSet presAssocID="{A5F0CBC0-77C8-4E77-B91B-2E275A6B6C9C}" presName="vert0" presStyleCnt="0">
        <dgm:presLayoutVars>
          <dgm:dir/>
          <dgm:animOne val="branch"/>
          <dgm:animLvl val="lvl"/>
        </dgm:presLayoutVars>
      </dgm:prSet>
      <dgm:spPr/>
    </dgm:pt>
    <dgm:pt modelId="{1127D063-B561-4154-9F91-3DC55B6AE9FD}" type="pres">
      <dgm:prSet presAssocID="{363CEDC0-00B1-40AD-9E18-1D8035679549}" presName="thickLine" presStyleLbl="alignNode1" presStyleIdx="0" presStyleCnt="4"/>
      <dgm:spPr/>
    </dgm:pt>
    <dgm:pt modelId="{CD8AFF88-8ED5-4D11-88E1-29A25C881F30}" type="pres">
      <dgm:prSet presAssocID="{363CEDC0-00B1-40AD-9E18-1D8035679549}" presName="horz1" presStyleCnt="0"/>
      <dgm:spPr/>
    </dgm:pt>
    <dgm:pt modelId="{08FD6E47-DF73-4DE9-8D7B-8040FC3F43EF}" type="pres">
      <dgm:prSet presAssocID="{363CEDC0-00B1-40AD-9E18-1D8035679549}" presName="tx1" presStyleLbl="revTx" presStyleIdx="0" presStyleCnt="4"/>
      <dgm:spPr/>
    </dgm:pt>
    <dgm:pt modelId="{BD070AF7-7B00-491D-AB5D-8AC4EF0C4C28}" type="pres">
      <dgm:prSet presAssocID="{363CEDC0-00B1-40AD-9E18-1D8035679549}" presName="vert1" presStyleCnt="0"/>
      <dgm:spPr/>
    </dgm:pt>
    <dgm:pt modelId="{1ED0F15B-12F9-47A4-8D98-48FD4529584C}" type="pres">
      <dgm:prSet presAssocID="{D6E75D5B-58DB-4E5D-9198-60083FF43F7A}" presName="thickLine" presStyleLbl="alignNode1" presStyleIdx="1" presStyleCnt="4"/>
      <dgm:spPr/>
    </dgm:pt>
    <dgm:pt modelId="{0488583A-F102-4F17-B73F-638C37660B41}" type="pres">
      <dgm:prSet presAssocID="{D6E75D5B-58DB-4E5D-9198-60083FF43F7A}" presName="horz1" presStyleCnt="0"/>
      <dgm:spPr/>
    </dgm:pt>
    <dgm:pt modelId="{8B96087C-4026-4F5F-AEBB-9A67E5321309}" type="pres">
      <dgm:prSet presAssocID="{D6E75D5B-58DB-4E5D-9198-60083FF43F7A}" presName="tx1" presStyleLbl="revTx" presStyleIdx="1" presStyleCnt="4"/>
      <dgm:spPr/>
    </dgm:pt>
    <dgm:pt modelId="{BE28BE09-3A99-4498-A8F3-F684273C3D47}" type="pres">
      <dgm:prSet presAssocID="{D6E75D5B-58DB-4E5D-9198-60083FF43F7A}" presName="vert1" presStyleCnt="0"/>
      <dgm:spPr/>
    </dgm:pt>
    <dgm:pt modelId="{4C8273C3-9145-40D5-A51D-A0A6A8FE5DDB}" type="pres">
      <dgm:prSet presAssocID="{24A2CD88-C39A-4F5A-88D3-A39103C30CE0}" presName="thickLine" presStyleLbl="alignNode1" presStyleIdx="2" presStyleCnt="4"/>
      <dgm:spPr/>
    </dgm:pt>
    <dgm:pt modelId="{8F8C61E4-784C-40F5-821C-8DFC70334D39}" type="pres">
      <dgm:prSet presAssocID="{24A2CD88-C39A-4F5A-88D3-A39103C30CE0}" presName="horz1" presStyleCnt="0"/>
      <dgm:spPr/>
    </dgm:pt>
    <dgm:pt modelId="{F212A7FC-F5A3-4076-822F-305C410E1DC9}" type="pres">
      <dgm:prSet presAssocID="{24A2CD88-C39A-4F5A-88D3-A39103C30CE0}" presName="tx1" presStyleLbl="revTx" presStyleIdx="2" presStyleCnt="4"/>
      <dgm:spPr/>
    </dgm:pt>
    <dgm:pt modelId="{5AF6D6D4-1A94-4B5F-B19C-54AEF3E05B3D}" type="pres">
      <dgm:prSet presAssocID="{24A2CD88-C39A-4F5A-88D3-A39103C30CE0}" presName="vert1" presStyleCnt="0"/>
      <dgm:spPr/>
    </dgm:pt>
    <dgm:pt modelId="{F3D431BC-1BCB-4E69-BD0E-34074B276C54}" type="pres">
      <dgm:prSet presAssocID="{B98FC504-3EA6-4C29-B908-B6519A125F45}" presName="thickLine" presStyleLbl="alignNode1" presStyleIdx="3" presStyleCnt="4"/>
      <dgm:spPr/>
    </dgm:pt>
    <dgm:pt modelId="{C512F5B3-9D74-4D7E-8D77-3CC809DF6FAA}" type="pres">
      <dgm:prSet presAssocID="{B98FC504-3EA6-4C29-B908-B6519A125F45}" presName="horz1" presStyleCnt="0"/>
      <dgm:spPr/>
    </dgm:pt>
    <dgm:pt modelId="{BC5763D6-A71F-4A18-8ACB-AB312243938F}" type="pres">
      <dgm:prSet presAssocID="{B98FC504-3EA6-4C29-B908-B6519A125F45}" presName="tx1" presStyleLbl="revTx" presStyleIdx="3" presStyleCnt="4"/>
      <dgm:spPr/>
    </dgm:pt>
    <dgm:pt modelId="{2181D9BC-64CC-444B-8529-7AF7152D5C60}" type="pres">
      <dgm:prSet presAssocID="{B98FC504-3EA6-4C29-B908-B6519A125F45}" presName="vert1" presStyleCnt="0"/>
      <dgm:spPr/>
    </dgm:pt>
  </dgm:ptLst>
  <dgm:cxnLst>
    <dgm:cxn modelId="{02A4F107-C58F-4403-8DCE-BACB82A88DF6}" type="presOf" srcId="{B98FC504-3EA6-4C29-B908-B6519A125F45}" destId="{BC5763D6-A71F-4A18-8ACB-AB312243938F}" srcOrd="0" destOrd="0" presId="urn:microsoft.com/office/officeart/2008/layout/LinedList"/>
    <dgm:cxn modelId="{D8A12024-C306-493D-AEEB-CAC3857E1A30}" srcId="{A5F0CBC0-77C8-4E77-B91B-2E275A6B6C9C}" destId="{24A2CD88-C39A-4F5A-88D3-A39103C30CE0}" srcOrd="2" destOrd="0" parTransId="{FF4235F0-2C51-45C0-A8FB-935436585AD4}" sibTransId="{B6367416-21DB-461E-BEFC-6A30A4A3A1F0}"/>
    <dgm:cxn modelId="{B23F5C29-150C-498B-8ABF-96B64F9AB70C}" srcId="{A5F0CBC0-77C8-4E77-B91B-2E275A6B6C9C}" destId="{B98FC504-3EA6-4C29-B908-B6519A125F45}" srcOrd="3" destOrd="0" parTransId="{74EF93CD-B16A-48FC-A316-EC24B7AB777F}" sibTransId="{AEC49404-99A9-48D3-A25F-35C2AF76ADF9}"/>
    <dgm:cxn modelId="{9B036B3C-A78F-4568-BE92-9B9863CE3A2D}" type="presOf" srcId="{24A2CD88-C39A-4F5A-88D3-A39103C30CE0}" destId="{F212A7FC-F5A3-4076-822F-305C410E1DC9}" srcOrd="0" destOrd="0" presId="urn:microsoft.com/office/officeart/2008/layout/LinedList"/>
    <dgm:cxn modelId="{22419E92-4B7E-4A7A-A8C6-C409323F0F9D}" type="presOf" srcId="{363CEDC0-00B1-40AD-9E18-1D8035679549}" destId="{08FD6E47-DF73-4DE9-8D7B-8040FC3F43EF}" srcOrd="0" destOrd="0" presId="urn:microsoft.com/office/officeart/2008/layout/LinedList"/>
    <dgm:cxn modelId="{BCBB88A8-A173-4286-8874-BA1BDB7E0810}" type="presOf" srcId="{D6E75D5B-58DB-4E5D-9198-60083FF43F7A}" destId="{8B96087C-4026-4F5F-AEBB-9A67E5321309}" srcOrd="0" destOrd="0" presId="urn:microsoft.com/office/officeart/2008/layout/LinedList"/>
    <dgm:cxn modelId="{85DE26AB-468D-4616-A36B-29CB00E3C499}" srcId="{A5F0CBC0-77C8-4E77-B91B-2E275A6B6C9C}" destId="{363CEDC0-00B1-40AD-9E18-1D8035679549}" srcOrd="0" destOrd="0" parTransId="{989581C3-4A16-465D-850E-75B14B1E870B}" sibTransId="{CA43F0EB-B9EC-4550-BFFF-59402C53D59C}"/>
    <dgm:cxn modelId="{14490EF8-E9A9-42A3-BBE3-4067FEF2B64E}" srcId="{A5F0CBC0-77C8-4E77-B91B-2E275A6B6C9C}" destId="{D6E75D5B-58DB-4E5D-9198-60083FF43F7A}" srcOrd="1" destOrd="0" parTransId="{D8D45E58-4E37-4F93-B255-B764254A7984}" sibTransId="{6C8A46D3-7DE5-4F3B-87F6-9220480E510E}"/>
    <dgm:cxn modelId="{D44040F9-FFED-4F33-AAF9-355A68CAC8FB}" type="presOf" srcId="{A5F0CBC0-77C8-4E77-B91B-2E275A6B6C9C}" destId="{46F95E4D-C08C-4C6D-89EB-F7EC1A32590B}" srcOrd="0" destOrd="0" presId="urn:microsoft.com/office/officeart/2008/layout/LinedList"/>
    <dgm:cxn modelId="{3EED12CC-644A-4446-B11C-6D754C8632A7}" type="presParOf" srcId="{46F95E4D-C08C-4C6D-89EB-F7EC1A32590B}" destId="{1127D063-B561-4154-9F91-3DC55B6AE9FD}" srcOrd="0" destOrd="0" presId="urn:microsoft.com/office/officeart/2008/layout/LinedList"/>
    <dgm:cxn modelId="{22102620-2F29-4CDA-BCCF-F073C2B54CDA}" type="presParOf" srcId="{46F95E4D-C08C-4C6D-89EB-F7EC1A32590B}" destId="{CD8AFF88-8ED5-4D11-88E1-29A25C881F30}" srcOrd="1" destOrd="0" presId="urn:microsoft.com/office/officeart/2008/layout/LinedList"/>
    <dgm:cxn modelId="{52217192-8B04-4850-9EAB-118CC09642F7}" type="presParOf" srcId="{CD8AFF88-8ED5-4D11-88E1-29A25C881F30}" destId="{08FD6E47-DF73-4DE9-8D7B-8040FC3F43EF}" srcOrd="0" destOrd="0" presId="urn:microsoft.com/office/officeart/2008/layout/LinedList"/>
    <dgm:cxn modelId="{DF935E9C-86E5-4502-89FF-2BB4AF19A6C3}" type="presParOf" srcId="{CD8AFF88-8ED5-4D11-88E1-29A25C881F30}" destId="{BD070AF7-7B00-491D-AB5D-8AC4EF0C4C28}" srcOrd="1" destOrd="0" presId="urn:microsoft.com/office/officeart/2008/layout/LinedList"/>
    <dgm:cxn modelId="{3D970347-9902-498E-97E9-E67609319B3A}" type="presParOf" srcId="{46F95E4D-C08C-4C6D-89EB-F7EC1A32590B}" destId="{1ED0F15B-12F9-47A4-8D98-48FD4529584C}" srcOrd="2" destOrd="0" presId="urn:microsoft.com/office/officeart/2008/layout/LinedList"/>
    <dgm:cxn modelId="{8360FCC1-51D7-4E56-B262-DD5D372D1C1C}" type="presParOf" srcId="{46F95E4D-C08C-4C6D-89EB-F7EC1A32590B}" destId="{0488583A-F102-4F17-B73F-638C37660B41}" srcOrd="3" destOrd="0" presId="urn:microsoft.com/office/officeart/2008/layout/LinedList"/>
    <dgm:cxn modelId="{EB724644-D9C9-4598-9F60-34E183C37644}" type="presParOf" srcId="{0488583A-F102-4F17-B73F-638C37660B41}" destId="{8B96087C-4026-4F5F-AEBB-9A67E5321309}" srcOrd="0" destOrd="0" presId="urn:microsoft.com/office/officeart/2008/layout/LinedList"/>
    <dgm:cxn modelId="{93692D69-B510-4408-B515-DFD8320B7749}" type="presParOf" srcId="{0488583A-F102-4F17-B73F-638C37660B41}" destId="{BE28BE09-3A99-4498-A8F3-F684273C3D47}" srcOrd="1" destOrd="0" presId="urn:microsoft.com/office/officeart/2008/layout/LinedList"/>
    <dgm:cxn modelId="{478C12D4-FC8A-44A8-9DB4-40DCD707199A}" type="presParOf" srcId="{46F95E4D-C08C-4C6D-89EB-F7EC1A32590B}" destId="{4C8273C3-9145-40D5-A51D-A0A6A8FE5DDB}" srcOrd="4" destOrd="0" presId="urn:microsoft.com/office/officeart/2008/layout/LinedList"/>
    <dgm:cxn modelId="{9F5B560E-B0AC-4382-A806-2DA5E1195606}" type="presParOf" srcId="{46F95E4D-C08C-4C6D-89EB-F7EC1A32590B}" destId="{8F8C61E4-784C-40F5-821C-8DFC70334D39}" srcOrd="5" destOrd="0" presId="urn:microsoft.com/office/officeart/2008/layout/LinedList"/>
    <dgm:cxn modelId="{C3E0A439-BACA-4A04-A747-91DB6815662C}" type="presParOf" srcId="{8F8C61E4-784C-40F5-821C-8DFC70334D39}" destId="{F212A7FC-F5A3-4076-822F-305C410E1DC9}" srcOrd="0" destOrd="0" presId="urn:microsoft.com/office/officeart/2008/layout/LinedList"/>
    <dgm:cxn modelId="{49730872-CC34-456D-9C1F-3179E0E6DF9D}" type="presParOf" srcId="{8F8C61E4-784C-40F5-821C-8DFC70334D39}" destId="{5AF6D6D4-1A94-4B5F-B19C-54AEF3E05B3D}" srcOrd="1" destOrd="0" presId="urn:microsoft.com/office/officeart/2008/layout/LinedList"/>
    <dgm:cxn modelId="{7395FCCE-2F07-4A8C-A049-060EA4692C9F}" type="presParOf" srcId="{46F95E4D-C08C-4C6D-89EB-F7EC1A32590B}" destId="{F3D431BC-1BCB-4E69-BD0E-34074B276C54}" srcOrd="6" destOrd="0" presId="urn:microsoft.com/office/officeart/2008/layout/LinedList"/>
    <dgm:cxn modelId="{2C64CE08-254E-4A19-A789-E80FFA9859A0}" type="presParOf" srcId="{46F95E4D-C08C-4C6D-89EB-F7EC1A32590B}" destId="{C512F5B3-9D74-4D7E-8D77-3CC809DF6FAA}" srcOrd="7" destOrd="0" presId="urn:microsoft.com/office/officeart/2008/layout/LinedList"/>
    <dgm:cxn modelId="{853EC378-A651-437C-9B37-C8ACA369910B}" type="presParOf" srcId="{C512F5B3-9D74-4D7E-8D77-3CC809DF6FAA}" destId="{BC5763D6-A71F-4A18-8ACB-AB312243938F}" srcOrd="0" destOrd="0" presId="urn:microsoft.com/office/officeart/2008/layout/LinedList"/>
    <dgm:cxn modelId="{60C008C8-1923-4597-B42F-A855051C23AF}" type="presParOf" srcId="{C512F5B3-9D74-4D7E-8D77-3CC809DF6FAA}" destId="{2181D9BC-64CC-444B-8529-7AF7152D5C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7D063-B561-4154-9F91-3DC55B6AE9FD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D6E47-DF73-4DE9-8D7B-8040FC3F43E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History of Policing </a:t>
          </a:r>
          <a:endParaRPr lang="en-US" sz="5400" kern="1200" dirty="0"/>
        </a:p>
      </dsp:txBody>
      <dsp:txXfrm>
        <a:off x="0" y="0"/>
        <a:ext cx="6900512" cy="1384035"/>
      </dsp:txXfrm>
    </dsp:sp>
    <dsp:sp modelId="{1ED0F15B-12F9-47A4-8D98-48FD4529584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6087C-4026-4F5F-AEBB-9A67E5321309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Modern Policing Structure </a:t>
          </a:r>
          <a:endParaRPr lang="en-US" sz="4600" kern="1200" dirty="0"/>
        </a:p>
      </dsp:txBody>
      <dsp:txXfrm>
        <a:off x="0" y="1384035"/>
        <a:ext cx="6900512" cy="1384035"/>
      </dsp:txXfrm>
    </dsp:sp>
    <dsp:sp modelId="{4C8273C3-9145-40D5-A51D-A0A6A8FE5DD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2A7FC-F5A3-4076-822F-305C410E1DC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Community relations</a:t>
          </a:r>
          <a:endParaRPr lang="en-US" sz="4600" kern="1200" dirty="0"/>
        </a:p>
      </dsp:txBody>
      <dsp:txXfrm>
        <a:off x="0" y="2768070"/>
        <a:ext cx="6900512" cy="1384035"/>
      </dsp:txXfrm>
    </dsp:sp>
    <dsp:sp modelId="{F3D431BC-1BCB-4E69-BD0E-34074B276C5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763D6-A71F-4A18-8ACB-AB312243938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Questions and Answers</a:t>
          </a:r>
          <a:endParaRPr lang="en-US" sz="46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7E6F6-400B-4905-BBE8-76EC68B3A6F0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3C726D-6BD0-4441-B272-A47ADCCFC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638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3C726D-6BD0-4441-B272-A47ADCCFC5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120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78B2D-FAEF-8A9A-77F8-3DAD63A366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7EE3B-E0E1-51DD-AC13-138A545CA6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E4A34-6D2C-C956-294F-B6C3F574C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3CB4D-AC47-71F5-114B-9E8F387F5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F1B0-3F31-9844-073D-B8662C56F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368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48C0-EF4A-EA50-86A5-E71853AC8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B2EF0-DD22-2626-CFF9-B1E907BBA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6E963-6959-E270-DF43-1499EAA87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3A1B13-FF7B-0E6E-0E88-83ABAC3FC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9B92C-7C71-3339-A149-EBAFCB2C3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93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164EF-89C9-9A7C-9D20-13C4D5D22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C0A5CA-33B3-C3DC-14C9-0E1002E80C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3056-34F9-68BE-D5E2-56A500EFB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76F9A-A98D-34FC-3AD7-A358C407F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F3E5B-9E6E-1003-671A-C7D53C71B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67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3D83-6C53-84EB-8E3D-7C6B8C1AB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07CFD-CFF7-875C-E0F2-18F84ABD09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B65D0-8FC2-0957-E33E-74C6E49E2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96FBE-0B47-3108-07E9-884C3759C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FF2FC-C869-194D-B061-A3E8069BF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515FA3-BE15-715A-3D12-8BCBB77AC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88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ACB63-1149-41C9-D5E4-8B61F3CAF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489F5-6213-DA6A-E0CC-80B821CED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61A642-BE77-EAB4-32DE-678059A58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652F51-FC83-6FC9-9963-8F3C7454B6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AFA698-A202-026D-F2B0-A9D2163E82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F66BFC-E8CF-AF76-1C71-CDD12DBBC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270781-19B4-10D5-4D67-32D47A122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B61DCC-E9AF-FC5C-301B-D99A02FD2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43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A8B0-93B4-19AD-310A-C366E0698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01C22-3CD3-8445-524C-2E9942A33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C4AD4-A54D-4C57-600C-0DE1C7BB4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AB7E9D-2A3F-6A3E-569E-A4212A72B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1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0DD200-DF4C-0F5A-BA03-57C2D709C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990DFB-895A-8DD9-2C16-B14E18FE0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31CA61-EF53-CD9B-7EDA-7A56C8D40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5E90E-9DBC-AC46-57F4-8EAAA1C1C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FC68F-EB5A-971F-A82C-980EDB250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E4F1BD-2255-E14A-81D2-0316202580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C4373-B372-8963-7BE7-F5F0F4829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7ABD6F-6797-1D97-E4BE-854713C6C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B4427-E5A5-6208-4695-FC062A0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246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F2007-09D0-BE72-6032-9D8451940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32662B-AF64-BA36-82EA-F92B2EAAAA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BF17B-1CF7-3145-F3B3-E81E0E846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4F478-C5E4-4FCD-F0BE-A7B29084F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F38A3-2F07-2A4F-3A52-FFF797811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A49D99-3656-7F13-9D90-44C747EB7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73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16C0F-CE30-6A55-24A3-CDE3B4217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5A6537-ABE3-FC5F-D710-8B7F84764B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1389D-79B7-3506-86A0-C96A1AD23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87E1-9424-77DB-2BD3-AA638D41B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C4510-6096-343A-E9B8-B8E147D6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57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62EADB-F696-FDC3-F265-4527DAD36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113AF-6282-7056-0D48-894EFEDB6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C58D8-BFC2-AE3D-7494-9C9EC2B1C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09B21-2C1E-02FF-41E8-1FE5F4C66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D16F8-BF37-578B-6D99-2799314E2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795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AD53DD-3F8C-8EDA-19B2-AF4A51EF9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A0245-95E7-C641-A869-D80310467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E9D4A-B4F4-FAE8-308A-7F1E1F8037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C9D6F0-9803-4716-87F5-26807073468C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C7059-7B15-97DA-480D-71E18C401B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CE27A-6CD6-87EF-8429-8C0C16F784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468C51-F457-4D05-BBF8-524D25EA6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943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men in uniform standing next to a truck&#10;&#10;Description automatically generated">
            <a:extLst>
              <a:ext uri="{FF2B5EF4-FFF2-40B4-BE49-F238E27FC236}">
                <a16:creationId xmlns:a16="http://schemas.microsoft.com/office/drawing/2014/main" id="{D00C3068-5463-ECF9-AF6E-92F4A74AD9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791" r="7342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943387-6754-52B6-35D4-9C0C610566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Police, Policing and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294661-E92F-94BD-BA19-8AB60BCF2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By Shavez Khan (BMCP5005)	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0447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FAF84-639E-72E7-693B-2EAE9D6E0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Introduction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05AFBE-6B26-F442-67A2-C1637A486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74952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0638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carrying guns and a person carrying guns&#10;&#10;Description automatically generated">
            <a:extLst>
              <a:ext uri="{FF2B5EF4-FFF2-40B4-BE49-F238E27FC236}">
                <a16:creationId xmlns:a16="http://schemas.microsoft.com/office/drawing/2014/main" id="{1EAE2950-79C2-1C5A-D067-223292C43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20F05-8E59-A9F5-9B3F-EC4846D4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History of Policing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062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566E47-B840-5B26-BCE4-3BE98B709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Vigils and Parish Constables</a:t>
            </a:r>
          </a:p>
        </p:txBody>
      </p:sp>
      <p:pic>
        <p:nvPicPr>
          <p:cNvPr id="2050" name="Picture 2" descr="The Vigiles Urbani: Rome's misunderstood city watch | Novels of Colin Hough">
            <a:extLst>
              <a:ext uri="{FF2B5EF4-FFF2-40B4-BE49-F238E27FC236}">
                <a16:creationId xmlns:a16="http://schemas.microsoft.com/office/drawing/2014/main" id="{197D9144-A75D-1D53-7AB8-73BE68DF5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2"/>
          <a:stretch/>
        </p:blipFill>
        <p:spPr bwMode="auto"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5EB6F-31FB-7135-557D-EEC17F034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8966" y="2147357"/>
            <a:ext cx="3810000" cy="4101042"/>
          </a:xfrm>
        </p:spPr>
        <p:txBody>
          <a:bodyPr>
            <a:norm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(Lyman, 1964)</a:t>
            </a:r>
          </a:p>
          <a:p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(Clinton &amp; Harti, 1982)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(Kent, 2009)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(UK Parliament, 2024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052" name="Picture 4" descr="The growth of civic and parish responsibilities - Enforcing law and order –  WJEC - GCSE History Revision - WJEC - BBC Bitesize">
            <a:extLst>
              <a:ext uri="{FF2B5EF4-FFF2-40B4-BE49-F238E27FC236}">
                <a16:creationId xmlns:a16="http://schemas.microsoft.com/office/drawing/2014/main" id="{8475C9AA-A3FE-165E-16C5-214AC8AA7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1" r="2969"/>
          <a:stretch/>
        </p:blipFill>
        <p:spPr bwMode="auto"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276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0481E7-B946-6510-2B5E-96428BD0A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78" r="19837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6EED9-8FD0-DCC3-CE99-DF4C378B2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dirty="0"/>
              <a:t>Formation of the MPS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BE7B6-963F-71C1-712A-1307D86A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(Home Office, 2012)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(Reith, 1956)</a:t>
            </a:r>
          </a:p>
          <a:p>
            <a:r>
              <a:rPr lang="en-GB" sz="1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(Tobias, 1972)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(Go, 2023)</a:t>
            </a:r>
          </a:p>
        </p:txBody>
      </p:sp>
    </p:spTree>
    <p:extLst>
      <p:ext uri="{BB962C8B-B14F-4D97-AF65-F5344CB8AC3E}">
        <p14:creationId xmlns:p14="http://schemas.microsoft.com/office/powerpoint/2010/main" val="506094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FBEEC-BED3-2998-2C95-6422C0B78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Modern Policing Structure </a:t>
            </a:r>
          </a:p>
        </p:txBody>
      </p:sp>
      <p:pic>
        <p:nvPicPr>
          <p:cNvPr id="3074" name="Picture 2" descr="Rookie police officers drop like flies as they stand to attention at  PASSING OUT parade | Daily Mail Online">
            <a:extLst>
              <a:ext uri="{FF2B5EF4-FFF2-40B4-BE49-F238E27FC236}">
                <a16:creationId xmlns:a16="http://schemas.microsoft.com/office/drawing/2014/main" id="{374EB044-3C64-688F-0221-0CD88F4FA4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" b="29028"/>
          <a:stretch/>
        </p:blipFill>
        <p:spPr bwMode="auto">
          <a:xfrm>
            <a:off x="20" y="-39"/>
            <a:ext cx="12191980" cy="417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9" name="Straight Connector 3078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054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7B8F0-F5F5-5CE5-9B23-D3CA38D0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4800"/>
              <a:t>Rank Structure  </a:t>
            </a:r>
          </a:p>
        </p:txBody>
      </p:sp>
      <p:sp>
        <p:nvSpPr>
          <p:cNvPr id="4107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0BA3D-3E9A-EC44-2498-AC052A524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GB" sz="3200" dirty="0"/>
              <a:t>(Burge 2024)</a:t>
            </a:r>
          </a:p>
          <a:p>
            <a:r>
              <a:rPr lang="en-GB" sz="3200" dirty="0"/>
              <a:t>(Metropolitan Police, 2025)</a:t>
            </a:r>
          </a:p>
        </p:txBody>
      </p:sp>
      <p:pic>
        <p:nvPicPr>
          <p:cNvPr id="4098" name="Picture 2" descr="UK Police Ranks | Line of Duty Wiki | Fandom">
            <a:extLst>
              <a:ext uri="{FF2B5EF4-FFF2-40B4-BE49-F238E27FC236}">
                <a16:creationId xmlns:a16="http://schemas.microsoft.com/office/drawing/2014/main" id="{EF37B618-A02B-4011-9D6D-400A23EDF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2421" y="2569463"/>
            <a:ext cx="4919317" cy="397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United Kingdom Police Rank Structure - Police Discount Offers">
            <a:extLst>
              <a:ext uri="{FF2B5EF4-FFF2-40B4-BE49-F238E27FC236}">
                <a16:creationId xmlns:a16="http://schemas.microsoft.com/office/drawing/2014/main" id="{53C5625E-EB02-9C7D-CCAF-7A69DF29B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74478" y="2746321"/>
            <a:ext cx="6081734" cy="361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272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90331-845B-7D83-0CF1-0D0C135D5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GB" dirty="0"/>
              <a:t>Chief Constable v Police and Crime Commissioner</a:t>
            </a:r>
          </a:p>
        </p:txBody>
      </p:sp>
      <p:pic>
        <p:nvPicPr>
          <p:cNvPr id="5124" name="Picture 4" descr="Chief Constable Jeremy Vaughan | South Wales Police">
            <a:extLst>
              <a:ext uri="{FF2B5EF4-FFF2-40B4-BE49-F238E27FC236}">
                <a16:creationId xmlns:a16="http://schemas.microsoft.com/office/drawing/2014/main" id="{B4E2B2CC-816E-3D56-F9D1-831A6DF5C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9952"/>
          <a:stretch/>
        </p:blipFill>
        <p:spPr bwMode="auto"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Your Commissioner - South Wales Police and Crime Commissioner">
            <a:extLst>
              <a:ext uri="{FF2B5EF4-FFF2-40B4-BE49-F238E27FC236}">
                <a16:creationId xmlns:a16="http://schemas.microsoft.com/office/drawing/2014/main" id="{E4806F2F-403E-A4C0-526E-BB520F429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4" r="-2" b="-2"/>
          <a:stretch/>
        </p:blipFill>
        <p:spPr bwMode="auto"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9A374-499E-487B-6518-7F8845361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>
            <a:normAutofit/>
          </a:bodyPr>
          <a:lstStyle/>
          <a:p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(The Association Of Police And Crime Commissioners, 2023.)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(Bainbridge, 2021)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(Cooper, 2021)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58232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0900E-E07E-9507-DAE6-375BAA234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5" y="347758"/>
            <a:ext cx="460534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Community relations</a:t>
            </a:r>
          </a:p>
        </p:txBody>
      </p:sp>
      <p:pic>
        <p:nvPicPr>
          <p:cNvPr id="7170" name="Picture 2" descr="Police–Community Relations in Times of Crisis">
            <a:extLst>
              <a:ext uri="{FF2B5EF4-FFF2-40B4-BE49-F238E27FC236}">
                <a16:creationId xmlns:a16="http://schemas.microsoft.com/office/drawing/2014/main" id="{30F2B9BF-E738-B1E7-A877-2655EE32642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641"/>
          <a:stretch/>
        </p:blipFill>
        <p:spPr bwMode="auto">
          <a:xfrm>
            <a:off x="7115177" y="115193"/>
            <a:ext cx="4950618" cy="662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AC65C03C-3F17-45DC-A1B9-35ACA4339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A4A161CC-6DC5-4863-B213-94529D6E0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1EDBD9-39D1-5AA0-D459-C25216A22DE1}"/>
              </a:ext>
            </a:extLst>
          </p:cNvPr>
          <p:cNvSpPr txBox="1"/>
          <p:nvPr/>
        </p:nvSpPr>
        <p:spPr>
          <a:xfrm>
            <a:off x="344129" y="3156155"/>
            <a:ext cx="404105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(Moult, 2018)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Ainsworth, 2001)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Civil Nuclear Police Authority, 2024)</a:t>
            </a:r>
            <a:b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</a:br>
            <a:endParaRPr lang="en-US" dirty="0">
              <a:solidFill>
                <a:schemeClr val="bg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(Weitzer, 1984)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(Meade &amp; </a:t>
            </a:r>
            <a:r>
              <a:rPr lang="en-US" dirty="0" err="1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Nickolls</a:t>
            </a:r>
            <a: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(UK Parliament, 2024)</a:t>
            </a:r>
          </a:p>
          <a:p>
            <a:endParaRPr lang="en-US" dirty="0">
              <a:solidFill>
                <a:schemeClr val="bg1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492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6E18-8AD7-6525-BFB7-D71DC1978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Any questions?</a:t>
            </a:r>
          </a:p>
        </p:txBody>
      </p:sp>
      <p:pic>
        <p:nvPicPr>
          <p:cNvPr id="14" name="Picture 13" descr="3D black question marks with one yellow question mark">
            <a:extLst>
              <a:ext uri="{FF2B5EF4-FFF2-40B4-BE49-F238E27FC236}">
                <a16:creationId xmlns:a16="http://schemas.microsoft.com/office/drawing/2014/main" id="{D56AE124-64CE-4710-F379-8567B48B43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5" b="5427"/>
          <a:stretch/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737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50277B-9112-3F1D-8441-0110D512ED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6034"/>
            <a:ext cx="14405518" cy="7130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Ainsworth, J., 2001. The Black &amp; Tans and Auxiliaries in Ireland, 1920-1921: Their Origins, Roles and Legacy.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Annual Conference of the Queensland History Teachers' Association,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pp. 1-8.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Bainbridge, L., 2021. Police and Crime Commissioners: new agents of crime and justice policy transfer?.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International Journal of Research and Policy 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31(6), pp. 721-734.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Burge, S., 2024.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Police Ranks – Lowest to Highest.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https://securityjournaluk.com/british-police-ranks/#Constable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11 December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Civil Nuclear Police Authority, 2024. Angiolini Inquiry.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Response from Chief Constable Chesterman to today's Angiolini Inquiry Report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29 February . 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Clinton, T. W. &amp; Harti, K. V., 1982. Police Authority and Reform in Augustan Rome and Nineteenth-Century England: Localizing and Nationalizing Police Work in Traditional and Modern Societies.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 and Human Behaviour,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6, pp. 295-311.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Cooper, S., 2021. Police and Crime Commissioners: A Dislocated Expectation?.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 Journal of Policy and Practice,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15(3), pp. 1916-1932.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Go, J., 2023. The Birth of the Civil Police in London, 1829. In: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 Empires: Militarization, Race, and the Imperial Boomerang in Britain and the US.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Oxford University Press, pp. 33-67.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Office, 2012.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https://www.gov.uk/government/publications/policing-by-consent/definition-of-policing-by-consent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 November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Kent, J. R., 2009. The centre and the localities: state formation and parish government in England, circa 1640–1740.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Historical Journal,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38(2), pp. 363-404.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Lyman, J., 1964. The Metropolitan Police Act of 1829.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Criminal Law and Criminology,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55(1), pp. 141-154.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Meade, L. &amp;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Nickolls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L., 2023.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https://commonslibrary.parliament.uk/research-briefings/cdp-2023-0160/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9 November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Metropolitan Police, 2025.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Metropolitan Police.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https://www.met.police.uk/police-forces/metropolitan-police/areas/c/careers/police-officer-roles/officer-promotion/overview/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 January 2025].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Moult, T., 2018.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Metropolitan Police in Nineteenth-Century London: A Brief Introduction.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https://newhistories.sites.sheffield.ac.uk/volumes/2011-12/volume-3/issue-5-crime-punishment/the-metropolitan-police-in-nineteenth-century-london-a-brief-introduction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9 January 2025].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Reith, C., 1956.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Study of Police History.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1st ed. Edinburgh: Oliver &amp; Boyd.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Stavro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&amp; Welch, R. M., 2024. Does Police Militarization Increase Repression?.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Conflict Resolution,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68(5), pp. 964-992.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Association Of Police And Crime Commissioners, 2023.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Association Of Police And Crime Commissioners.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https://www.apccs.police.uk/role-of-the-pcc/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16 December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Tobias, J., 1972. Police and Public in the United Kingdom.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Contemporary History,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7, pp. 201-219.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Parliament, 2024.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https://www.parliament.uk/about/living-heritage/transformingsociety/laworder/policeprisons/overview/watchmenconstables/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 November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Parliament, 2024.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https://hansard.parliament.uk/Commons/2024-10-23/debates/487296CD-DEF6-4E75-A3F2-642025CCEDF1/PoliceAccountability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January 2025].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Weitzer, R., 1985. Policing a Divided Society: Obstacles to Normalization in Northern Ireland.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Problems 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33(1), pp. 41-55.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0462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15308</TotalTime>
  <Words>897</Words>
  <Application>Microsoft Office PowerPoint</Application>
  <PresentationFormat>Widescreen</PresentationFormat>
  <Paragraphs>62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Meiryo</vt:lpstr>
      <vt:lpstr>Aptos</vt:lpstr>
      <vt:lpstr>Aptos Display</vt:lpstr>
      <vt:lpstr>Arial</vt:lpstr>
      <vt:lpstr>Office Theme</vt:lpstr>
      <vt:lpstr>Police, Policing and Society</vt:lpstr>
      <vt:lpstr>Introduction </vt:lpstr>
      <vt:lpstr>History of Policing </vt:lpstr>
      <vt:lpstr>Vigils and Parish Constables</vt:lpstr>
      <vt:lpstr>Formation of the MPS</vt:lpstr>
      <vt:lpstr>Modern Policing Structure </vt:lpstr>
      <vt:lpstr>Rank Structure  </vt:lpstr>
      <vt:lpstr>Chief Constable v Police and Crime Commissioner</vt:lpstr>
      <vt:lpstr>Community relations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Shavez Khan</dc:creator>
  <cp:lastModifiedBy>Shavez Khan</cp:lastModifiedBy>
  <cp:revision>3</cp:revision>
  <dcterms:created xsi:type="dcterms:W3CDTF">2024-12-09T12:59:54Z</dcterms:created>
  <dcterms:modified xsi:type="dcterms:W3CDTF">2025-01-10T00:41:10Z</dcterms:modified>
</cp:coreProperties>
</file>