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1"/>
  </p:notesMasterIdLst>
  <p:handoutMasterIdLst>
    <p:handoutMasterId r:id="rId52"/>
  </p:handoutMasterIdLst>
  <p:sldIdLst>
    <p:sldId id="363" r:id="rId2"/>
    <p:sldId id="391" r:id="rId3"/>
    <p:sldId id="331" r:id="rId4"/>
    <p:sldId id="367" r:id="rId5"/>
    <p:sldId id="424" r:id="rId6"/>
    <p:sldId id="434" r:id="rId7"/>
    <p:sldId id="393" r:id="rId8"/>
    <p:sldId id="425" r:id="rId9"/>
    <p:sldId id="426" r:id="rId10"/>
    <p:sldId id="427" r:id="rId11"/>
    <p:sldId id="428" r:id="rId12"/>
    <p:sldId id="429" r:id="rId13"/>
    <p:sldId id="395" r:id="rId14"/>
    <p:sldId id="396" r:id="rId15"/>
    <p:sldId id="430" r:id="rId16"/>
    <p:sldId id="368" r:id="rId17"/>
    <p:sldId id="372" r:id="rId18"/>
    <p:sldId id="398" r:id="rId19"/>
    <p:sldId id="399" r:id="rId20"/>
    <p:sldId id="394" r:id="rId21"/>
    <p:sldId id="379" r:id="rId22"/>
    <p:sldId id="423" r:id="rId23"/>
    <p:sldId id="431" r:id="rId24"/>
    <p:sldId id="412" r:id="rId25"/>
    <p:sldId id="414" r:id="rId26"/>
    <p:sldId id="413" r:id="rId27"/>
    <p:sldId id="415" r:id="rId28"/>
    <p:sldId id="419" r:id="rId29"/>
    <p:sldId id="400" r:id="rId30"/>
    <p:sldId id="373" r:id="rId31"/>
    <p:sldId id="386" r:id="rId32"/>
    <p:sldId id="384" r:id="rId33"/>
    <p:sldId id="432" r:id="rId34"/>
    <p:sldId id="433" r:id="rId35"/>
    <p:sldId id="402" r:id="rId36"/>
    <p:sldId id="417" r:id="rId37"/>
    <p:sldId id="418" r:id="rId38"/>
    <p:sldId id="420" r:id="rId39"/>
    <p:sldId id="405" r:id="rId40"/>
    <p:sldId id="403" r:id="rId41"/>
    <p:sldId id="404" r:id="rId42"/>
    <p:sldId id="407" r:id="rId43"/>
    <p:sldId id="409" r:id="rId44"/>
    <p:sldId id="408" r:id="rId45"/>
    <p:sldId id="401" r:id="rId46"/>
    <p:sldId id="410" r:id="rId47"/>
    <p:sldId id="411" r:id="rId48"/>
    <p:sldId id="369" r:id="rId49"/>
    <p:sldId id="370" r:id="rId5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326" autoAdjust="0"/>
  </p:normalViewPr>
  <p:slideViewPr>
    <p:cSldViewPr>
      <p:cViewPr varScale="1">
        <p:scale>
          <a:sx n="96" d="100"/>
          <a:sy n="96" d="100"/>
        </p:scale>
        <p:origin x="108" y="31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extLst>
      <p:ext uri="{BB962C8B-B14F-4D97-AF65-F5344CB8AC3E}">
        <p14:creationId xmlns:p14="http://schemas.microsoft.com/office/powerpoint/2010/main" val="724498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16846019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1396571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10346055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10372117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31400719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16583888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27140091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33169969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16868219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8711444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a:p>
        </p:txBody>
      </p:sp>
    </p:spTree>
    <p:extLst>
      <p:ext uri="{BB962C8B-B14F-4D97-AF65-F5344CB8AC3E}">
        <p14:creationId xmlns:p14="http://schemas.microsoft.com/office/powerpoint/2010/main" val="5378130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5170083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18284029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9738825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7244923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32872513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32648339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10567219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extLst>
      <p:ext uri="{BB962C8B-B14F-4D97-AF65-F5344CB8AC3E}">
        <p14:creationId xmlns:p14="http://schemas.microsoft.com/office/powerpoint/2010/main" val="34743251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31738848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4582080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4068890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36733963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2714492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36011031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13597566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255286216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33</a:t>
            </a:fld>
            <a:endParaRPr kumimoji="0" lang="en-GB" altLang="en-US" dirty="0"/>
          </a:p>
        </p:txBody>
      </p:sp>
    </p:spTree>
    <p:extLst>
      <p:ext uri="{BB962C8B-B14F-4D97-AF65-F5344CB8AC3E}">
        <p14:creationId xmlns:p14="http://schemas.microsoft.com/office/powerpoint/2010/main" val="42487871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34</a:t>
            </a:fld>
            <a:endParaRPr kumimoji="0" lang="en-GB" altLang="en-US"/>
          </a:p>
        </p:txBody>
      </p:sp>
    </p:spTree>
    <p:extLst>
      <p:ext uri="{BB962C8B-B14F-4D97-AF65-F5344CB8AC3E}">
        <p14:creationId xmlns:p14="http://schemas.microsoft.com/office/powerpoint/2010/main" val="394568764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35</a:t>
            </a:fld>
            <a:endParaRPr kumimoji="0" lang="en-GB" altLang="en-US" dirty="0"/>
          </a:p>
        </p:txBody>
      </p:sp>
    </p:spTree>
    <p:extLst>
      <p:ext uri="{BB962C8B-B14F-4D97-AF65-F5344CB8AC3E}">
        <p14:creationId xmlns:p14="http://schemas.microsoft.com/office/powerpoint/2010/main" val="58755396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36</a:t>
            </a:fld>
            <a:endParaRPr kumimoji="0" lang="en-GB" altLang="en-US" dirty="0"/>
          </a:p>
        </p:txBody>
      </p:sp>
    </p:spTree>
    <p:extLst>
      <p:ext uri="{BB962C8B-B14F-4D97-AF65-F5344CB8AC3E}">
        <p14:creationId xmlns:p14="http://schemas.microsoft.com/office/powerpoint/2010/main" val="245964981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37</a:t>
            </a:fld>
            <a:endParaRPr kumimoji="0" lang="en-GB" altLang="en-US" dirty="0"/>
          </a:p>
        </p:txBody>
      </p:sp>
    </p:spTree>
    <p:extLst>
      <p:ext uri="{BB962C8B-B14F-4D97-AF65-F5344CB8AC3E}">
        <p14:creationId xmlns:p14="http://schemas.microsoft.com/office/powerpoint/2010/main" val="380041468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38</a:t>
            </a:fld>
            <a:endParaRPr kumimoji="0" lang="en-GB" altLang="en-US" dirty="0"/>
          </a:p>
        </p:txBody>
      </p:sp>
    </p:spTree>
    <p:extLst>
      <p:ext uri="{BB962C8B-B14F-4D97-AF65-F5344CB8AC3E}">
        <p14:creationId xmlns:p14="http://schemas.microsoft.com/office/powerpoint/2010/main" val="135975664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39</a:t>
            </a:fld>
            <a:endParaRPr kumimoji="0" lang="en-GB" altLang="en-US" dirty="0"/>
          </a:p>
        </p:txBody>
      </p:sp>
    </p:spTree>
    <p:extLst>
      <p:ext uri="{BB962C8B-B14F-4D97-AF65-F5344CB8AC3E}">
        <p14:creationId xmlns:p14="http://schemas.microsoft.com/office/powerpoint/2010/main" val="85967331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40</a:t>
            </a:fld>
            <a:endParaRPr kumimoji="0" lang="en-GB" altLang="en-US" dirty="0"/>
          </a:p>
        </p:txBody>
      </p:sp>
    </p:spTree>
    <p:extLst>
      <p:ext uri="{BB962C8B-B14F-4D97-AF65-F5344CB8AC3E}">
        <p14:creationId xmlns:p14="http://schemas.microsoft.com/office/powerpoint/2010/main" val="28086801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41</a:t>
            </a:fld>
            <a:endParaRPr kumimoji="0" lang="en-GB" altLang="en-US" dirty="0"/>
          </a:p>
        </p:txBody>
      </p:sp>
    </p:spTree>
    <p:extLst>
      <p:ext uri="{BB962C8B-B14F-4D97-AF65-F5344CB8AC3E}">
        <p14:creationId xmlns:p14="http://schemas.microsoft.com/office/powerpoint/2010/main" val="247189379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42</a:t>
            </a:fld>
            <a:endParaRPr kumimoji="0" lang="en-GB" altLang="en-US" dirty="0"/>
          </a:p>
        </p:txBody>
      </p:sp>
    </p:spTree>
    <p:extLst>
      <p:ext uri="{BB962C8B-B14F-4D97-AF65-F5344CB8AC3E}">
        <p14:creationId xmlns:p14="http://schemas.microsoft.com/office/powerpoint/2010/main" val="260195755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43</a:t>
            </a:fld>
            <a:endParaRPr kumimoji="0" lang="en-GB" altLang="en-US" dirty="0"/>
          </a:p>
        </p:txBody>
      </p:sp>
    </p:spTree>
    <p:extLst>
      <p:ext uri="{BB962C8B-B14F-4D97-AF65-F5344CB8AC3E}">
        <p14:creationId xmlns:p14="http://schemas.microsoft.com/office/powerpoint/2010/main" val="413679499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44</a:t>
            </a:fld>
            <a:endParaRPr kumimoji="0" lang="en-GB" altLang="en-US" dirty="0"/>
          </a:p>
        </p:txBody>
      </p:sp>
    </p:spTree>
    <p:extLst>
      <p:ext uri="{BB962C8B-B14F-4D97-AF65-F5344CB8AC3E}">
        <p14:creationId xmlns:p14="http://schemas.microsoft.com/office/powerpoint/2010/main" val="345032184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45</a:t>
            </a:fld>
            <a:endParaRPr kumimoji="0" lang="en-GB" altLang="en-US" dirty="0"/>
          </a:p>
        </p:txBody>
      </p:sp>
    </p:spTree>
    <p:extLst>
      <p:ext uri="{BB962C8B-B14F-4D97-AF65-F5344CB8AC3E}">
        <p14:creationId xmlns:p14="http://schemas.microsoft.com/office/powerpoint/2010/main" val="373744653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46</a:t>
            </a:fld>
            <a:endParaRPr kumimoji="0" lang="en-GB" altLang="en-US" dirty="0"/>
          </a:p>
        </p:txBody>
      </p:sp>
    </p:spTree>
    <p:extLst>
      <p:ext uri="{BB962C8B-B14F-4D97-AF65-F5344CB8AC3E}">
        <p14:creationId xmlns:p14="http://schemas.microsoft.com/office/powerpoint/2010/main" val="420980871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47</a:t>
            </a:fld>
            <a:endParaRPr kumimoji="0" lang="en-GB" altLang="en-US" dirty="0"/>
          </a:p>
        </p:txBody>
      </p:sp>
    </p:spTree>
    <p:extLst>
      <p:ext uri="{BB962C8B-B14F-4D97-AF65-F5344CB8AC3E}">
        <p14:creationId xmlns:p14="http://schemas.microsoft.com/office/powerpoint/2010/main" val="69514489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48</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49</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09/10/2020</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09/10/2020</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09/10/2020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09/10/2020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09/10/2020</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09/10/2020</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09/10/2020</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09/10/2020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09/10/2020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09/10/2020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09/10/2020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09/10/2020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www.lexus.com/" TargetMode="External"/><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7.xml"/><Relationship Id="rId1" Type="http://schemas.openxmlformats.org/officeDocument/2006/relationships/video" Target="https://www.youtube.com/embed/2wgANUA34Gc?feature=oembed" TargetMode="External"/><Relationship Id="rId4" Type="http://schemas.openxmlformats.org/officeDocument/2006/relationships/image" Target="../media/image22.jpe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7.xml"/><Relationship Id="rId1" Type="http://schemas.openxmlformats.org/officeDocument/2006/relationships/video" Target="https://www.youtube.com/embed/28ap1Md-XmY?feature=oembed" TargetMode="External"/><Relationship Id="rId4" Type="http://schemas.openxmlformats.org/officeDocument/2006/relationships/image" Target="../media/image23.jpe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7.xml"/><Relationship Id="rId1" Type="http://schemas.openxmlformats.org/officeDocument/2006/relationships/video" Target="https://www.youtube.com/embed/jOSd-ovBL1I?feature=oembed" TargetMode="External"/><Relationship Id="rId4" Type="http://schemas.openxmlformats.org/officeDocument/2006/relationships/image" Target="../media/image24.jpe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BMSW5103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767408" y="4509120"/>
            <a:ext cx="10801200"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5</a:t>
            </a:r>
          </a:p>
          <a:p>
            <a:pPr eaLnBrk="1" hangingPunct="1"/>
            <a:r>
              <a:rPr lang="en-GB" altLang="en-US" sz="4000" dirty="0">
                <a:solidFill>
                  <a:srgbClr val="FFFF00"/>
                </a:solidFill>
              </a:rPr>
              <a:t>Relationship Marketing and CRM</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in the</a:t>
            </a:r>
          </a:p>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Customer Experience</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05390" y="1196752"/>
            <a:ext cx="10981219" cy="4464496"/>
          </a:xfrm>
        </p:spPr>
        <p:txBody>
          <a:bodyPr/>
          <a:lstStyle/>
          <a:p>
            <a:pPr marL="514350" indent="-514350" algn="just">
              <a:buFont typeface="+mj-lt"/>
              <a:buAutoNum type="arabicParenR"/>
            </a:pPr>
            <a:r>
              <a:rPr lang="en-GB" sz="3000" dirty="0"/>
              <a:t>Contrast transaction-based marketing with relationship-based marketing.</a:t>
            </a:r>
          </a:p>
          <a:p>
            <a:pPr marL="514350" indent="-514350" algn="just">
              <a:buFont typeface="+mj-lt"/>
              <a:buAutoNum type="arabicParenR"/>
            </a:pPr>
            <a:r>
              <a:rPr lang="en-GB" sz="3000" dirty="0"/>
              <a:t>Identify and explain the four basic elements of relationship marketing, as well as the importance of internal marketing.</a:t>
            </a:r>
          </a:p>
          <a:p>
            <a:pPr marL="514350" indent="-514350" algn="just">
              <a:buFont typeface="+mj-lt"/>
              <a:buAutoNum type="arabicParenR"/>
            </a:pPr>
            <a:r>
              <a:rPr lang="en-GB" sz="3000" dirty="0"/>
              <a:t>Identify the three levels of the relationship marketing continuum.</a:t>
            </a:r>
          </a:p>
          <a:p>
            <a:pPr marL="514350" indent="-514350" algn="just">
              <a:buFont typeface="+mj-lt"/>
              <a:buAutoNum type="arabicParenR"/>
            </a:pPr>
            <a:r>
              <a:rPr lang="en-GB" sz="3000" dirty="0"/>
              <a:t>Explain how firms can enhance customer satisfaction.</a:t>
            </a:r>
          </a:p>
          <a:p>
            <a:pPr marL="514350" indent="-514350" algn="just">
              <a:buFont typeface="+mj-lt"/>
              <a:buAutoNum type="arabicParenR"/>
            </a:pPr>
            <a:r>
              <a:rPr lang="en-GB" sz="3000" dirty="0"/>
              <a:t>Describe how companies build buyer-seller relationships.</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209577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05390" y="1196752"/>
            <a:ext cx="10981219" cy="4464496"/>
          </a:xfrm>
        </p:spPr>
        <p:txBody>
          <a:bodyPr/>
          <a:lstStyle/>
          <a:p>
            <a:pPr marL="514350" indent="-514350" algn="just">
              <a:buFont typeface="+mj-lt"/>
              <a:buAutoNum type="arabicParenR" startAt="6"/>
            </a:pPr>
            <a:r>
              <a:rPr lang="en-GB" sz="3000" dirty="0"/>
              <a:t>Explain customer relationship management (CRM) and the role of technology in building customer relationships.</a:t>
            </a:r>
          </a:p>
          <a:p>
            <a:pPr marL="514350" indent="-514350" algn="just">
              <a:buFont typeface="+mj-lt"/>
              <a:buAutoNum type="arabicParenR" startAt="6"/>
            </a:pPr>
            <a:r>
              <a:rPr lang="en-GB" sz="3000" dirty="0"/>
              <a:t>Describe the buyer-seller relationship in B2B marketing and identify the four types of business partnerships.</a:t>
            </a:r>
          </a:p>
          <a:p>
            <a:pPr marL="514350" indent="-514350" algn="just">
              <a:buFont typeface="+mj-lt"/>
              <a:buAutoNum type="arabicParenR" startAt="6"/>
            </a:pPr>
            <a:r>
              <a:rPr lang="en-GB" sz="3000" dirty="0"/>
              <a:t>Identify and evaluate the most common measurement and evaluation techniques within a relationship marketing program.</a:t>
            </a:r>
          </a:p>
          <a:p>
            <a:pPr marL="0" indent="0" algn="just">
              <a:buNone/>
            </a:pPr>
            <a:endParaRPr lang="en-GB" sz="2500" dirty="0"/>
          </a:p>
          <a:p>
            <a:pPr algn="just"/>
            <a:endParaRPr lang="en-GB" dirty="0"/>
          </a:p>
          <a:p>
            <a:pPr algn="just"/>
            <a:endParaRPr lang="en-GB" dirty="0"/>
          </a:p>
          <a:p>
            <a:endParaRPr lang="en-US" sz="2800" dirty="0"/>
          </a:p>
          <a:p>
            <a:pPr marL="0" indent="0" eaLnBrk="1" hangingPunct="1">
              <a:buNone/>
              <a:defRPr/>
            </a:pP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Introduction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052736"/>
            <a:ext cx="10693189"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dirty="0"/>
              <a:t>Since the early 1980s, relationship marketing has become the topic of great interest to both marketing scholars and marketing practitioners.</a:t>
            </a:r>
          </a:p>
          <a:p>
            <a:pPr algn="just"/>
            <a:r>
              <a:rPr lang="en-GB" sz="2400" dirty="0"/>
              <a:t>In the 1990s, people became more aware of the development of the buyer–seller relationship and realised that this relationship had consequences for entire organisations. Customer relationships were no longer just a marketing issue; everybody in the organisation played a direct or indirect role in customer contact. </a:t>
            </a:r>
          </a:p>
          <a:p>
            <a:pPr algn="just"/>
            <a:r>
              <a:rPr lang="en-GB" sz="2400" dirty="0"/>
              <a:t>Relationship marketing was implemented in organisations and affected company culture, communication patterns and reward systems.</a:t>
            </a:r>
          </a:p>
          <a:p>
            <a:pPr algn="just"/>
            <a:r>
              <a:rPr lang="en-GB" sz="2400" dirty="0"/>
              <a:t>Relationship marketing and customer relationship management (CRM) can be jointly utilised to provide a clear roadmap to excellence in customer management.</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13059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Transaction-based &amp; Relationship Marketing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1340768"/>
            <a:ext cx="10693189"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b="1" dirty="0">
                <a:solidFill>
                  <a:srgbClr val="FF0000"/>
                </a:solidFill>
                <a:latin typeface="+mj-lt"/>
              </a:rPr>
              <a:t>Transaction-based Marketing </a:t>
            </a:r>
            <a:r>
              <a:rPr lang="en-US" dirty="0">
                <a:latin typeface="+mj-lt"/>
              </a:rPr>
              <a:t>-</a:t>
            </a:r>
            <a:r>
              <a:rPr lang="en-US" b="1" dirty="0">
                <a:latin typeface="+mj-lt"/>
              </a:rPr>
              <a:t> </a:t>
            </a:r>
            <a:r>
              <a:rPr lang="en-US" dirty="0">
                <a:latin typeface="+mj-lt"/>
              </a:rPr>
              <a:t>Buyer and seller exchanges characterized by limited communications and little or no ongoing relationship between the parties</a:t>
            </a:r>
          </a:p>
          <a:p>
            <a:pPr algn="just"/>
            <a:r>
              <a:rPr lang="en-US" b="1" dirty="0">
                <a:solidFill>
                  <a:srgbClr val="FF0000"/>
                </a:solidFill>
                <a:latin typeface="+mj-lt"/>
              </a:rPr>
              <a:t>Relationship Marketing  </a:t>
            </a:r>
            <a:r>
              <a:rPr lang="en-US" dirty="0">
                <a:latin typeface="+mj-lt"/>
              </a:rPr>
              <a:t>-</a:t>
            </a:r>
            <a:r>
              <a:rPr lang="en-US" b="1" dirty="0">
                <a:latin typeface="+mj-lt"/>
              </a:rPr>
              <a:t> </a:t>
            </a:r>
            <a:r>
              <a:rPr lang="en-US" dirty="0">
                <a:latin typeface="+mj-lt"/>
                <a:cs typeface="Arial" charset="0"/>
              </a:rPr>
              <a:t>Development, growth, and maintenance of long-term, cost-effective relationships with individual customers, suppliers, employees, and other partners for mutual benefit</a:t>
            </a:r>
            <a:r>
              <a:rPr lang="en-US" b="1" dirty="0">
                <a:solidFill>
                  <a:srgbClr val="FF0000"/>
                </a:solidFill>
                <a:latin typeface="+mj-lt"/>
              </a:rPr>
              <a:t> </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120729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2800" b="1" dirty="0">
                <a:solidFill>
                  <a:schemeClr val="tx2">
                    <a:lumMod val="75000"/>
                  </a:schemeClr>
                </a:solidFill>
              </a:rPr>
              <a:t>Major Characteristics of Transactional and Relationship Marketing</a:t>
            </a:r>
          </a:p>
        </p:txBody>
      </p:sp>
      <p:pic>
        <p:nvPicPr>
          <p:cNvPr id="3" name="Picture 2">
            <a:extLst>
              <a:ext uri="{FF2B5EF4-FFF2-40B4-BE49-F238E27FC236}">
                <a16:creationId xmlns:a16="http://schemas.microsoft.com/office/drawing/2014/main" id="{496A4272-718C-4344-8348-F89BF1687211}"/>
              </a:ext>
            </a:extLst>
          </p:cNvPr>
          <p:cNvPicPr>
            <a:picLocks noChangeAspect="1"/>
          </p:cNvPicPr>
          <p:nvPr/>
        </p:nvPicPr>
        <p:blipFill>
          <a:blip r:embed="rId3"/>
          <a:stretch>
            <a:fillRect/>
          </a:stretch>
        </p:blipFill>
        <p:spPr>
          <a:xfrm>
            <a:off x="551384" y="1052736"/>
            <a:ext cx="11089232" cy="4517835"/>
          </a:xfrm>
          <a:prstGeom prst="rect">
            <a:avLst/>
          </a:prstGeom>
        </p:spPr>
      </p:pic>
    </p:spTree>
    <p:extLst>
      <p:ext uri="{BB962C8B-B14F-4D97-AF65-F5344CB8AC3E}">
        <p14:creationId xmlns:p14="http://schemas.microsoft.com/office/powerpoint/2010/main" val="1140240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Shift from Transaction-Based Marketing to Relationship Marketing</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143000"/>
            <a:ext cx="10693189"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b="1" dirty="0"/>
              <a:t>Shift away from production-oriented marketing</a:t>
            </a:r>
          </a:p>
          <a:p>
            <a:pPr lvl="1"/>
            <a:r>
              <a:rPr lang="en-US" sz="2400" dirty="0"/>
              <a:t>Emphasis on individual sales and transactions</a:t>
            </a:r>
          </a:p>
          <a:p>
            <a:pPr lvl="1"/>
            <a:r>
              <a:rPr lang="en-US" sz="2400" dirty="0"/>
              <a:t>Limited communication</a:t>
            </a:r>
          </a:p>
          <a:p>
            <a:pPr lvl="1"/>
            <a:r>
              <a:rPr lang="en-US" sz="2400" dirty="0"/>
              <a:t>No ongoing relationship</a:t>
            </a:r>
          </a:p>
          <a:p>
            <a:pPr lvl="1"/>
            <a:r>
              <a:rPr lang="en-US" sz="2400" dirty="0"/>
              <a:t>Limited in some markets, such as residential real estate</a:t>
            </a:r>
          </a:p>
          <a:p>
            <a:r>
              <a:rPr lang="en-US" b="1" dirty="0"/>
              <a:t>Shift toward relationship marketing</a:t>
            </a:r>
          </a:p>
          <a:p>
            <a:pPr lvl="1"/>
            <a:r>
              <a:rPr lang="en-US" sz="2400" dirty="0"/>
              <a:t>Views customers as equal partners in transactions</a:t>
            </a:r>
          </a:p>
          <a:p>
            <a:pPr lvl="1"/>
            <a:r>
              <a:rPr lang="en-US" sz="2400" dirty="0"/>
              <a:t>Encourages long-term relationships, repeat purchases, and multiple brand purchases from the firm</a:t>
            </a:r>
          </a:p>
          <a:p>
            <a:pPr lvl="1"/>
            <a:r>
              <a:rPr lang="en-US" sz="2400" dirty="0"/>
              <a:t>Leads to increased sales and low marketing costs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274354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1000"/>
                                        <p:tgtEl>
                                          <p:spTgt spid="6">
                                            <p:txEl>
                                              <p:pRg st="1" end="1"/>
                                            </p:txEl>
                                          </p:spTgt>
                                        </p:tgtEl>
                                      </p:cBhvr>
                                    </p:animEffect>
                                    <p:anim calcmode="lin" valueType="num">
                                      <p:cBhvr>
                                        <p:cTn id="2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xEl>
                                              <p:pRg st="2" end="2"/>
                                            </p:txEl>
                                          </p:spTgt>
                                        </p:tgtEl>
                                        <p:attrNameLst>
                                          <p:attrName>style.visibility</p:attrName>
                                        </p:attrNameLst>
                                      </p:cBhvr>
                                      <p:to>
                                        <p:strVal val="visible"/>
                                      </p:to>
                                    </p:set>
                                    <p:animEffect transition="in" filter="fade">
                                      <p:cBhvr>
                                        <p:cTn id="24" dur="1000"/>
                                        <p:tgtEl>
                                          <p:spTgt spid="6">
                                            <p:txEl>
                                              <p:pRg st="2" end="2"/>
                                            </p:txEl>
                                          </p:spTgt>
                                        </p:tgtEl>
                                      </p:cBhvr>
                                    </p:animEffect>
                                    <p:anim calcmode="lin" valueType="num">
                                      <p:cBhvr>
                                        <p:cTn id="2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6">
                                            <p:txEl>
                                              <p:pRg st="3" end="3"/>
                                            </p:txEl>
                                          </p:spTgt>
                                        </p:tgtEl>
                                        <p:attrNameLst>
                                          <p:attrName>style.visibility</p:attrName>
                                        </p:attrNameLst>
                                      </p:cBhvr>
                                      <p:to>
                                        <p:strVal val="visible"/>
                                      </p:to>
                                    </p:set>
                                    <p:animEffect transition="in" filter="fade">
                                      <p:cBhvr>
                                        <p:cTn id="29" dur="1000"/>
                                        <p:tgtEl>
                                          <p:spTgt spid="6">
                                            <p:txEl>
                                              <p:pRg st="3" end="3"/>
                                            </p:txEl>
                                          </p:spTgt>
                                        </p:tgtEl>
                                      </p:cBhvr>
                                    </p:animEffect>
                                    <p:anim calcmode="lin" valueType="num">
                                      <p:cBhvr>
                                        <p:cTn id="30"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6">
                                            <p:txEl>
                                              <p:pRg st="4" end="4"/>
                                            </p:txEl>
                                          </p:spTgt>
                                        </p:tgtEl>
                                        <p:attrNameLst>
                                          <p:attrName>style.visibility</p:attrName>
                                        </p:attrNameLst>
                                      </p:cBhvr>
                                      <p:to>
                                        <p:strVal val="visible"/>
                                      </p:to>
                                    </p:set>
                                    <p:animEffect transition="in" filter="fade">
                                      <p:cBhvr>
                                        <p:cTn id="34" dur="1000"/>
                                        <p:tgtEl>
                                          <p:spTgt spid="6">
                                            <p:txEl>
                                              <p:pRg st="4" end="4"/>
                                            </p:txEl>
                                          </p:spTgt>
                                        </p:tgtEl>
                                      </p:cBhvr>
                                    </p:animEffect>
                                    <p:anim calcmode="lin" valueType="num">
                                      <p:cBhvr>
                                        <p:cTn id="35"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5" end="5"/>
                                            </p:txEl>
                                          </p:spTgt>
                                        </p:tgtEl>
                                        <p:attrNameLst>
                                          <p:attrName>style.visibility</p:attrName>
                                        </p:attrNameLst>
                                      </p:cBhvr>
                                      <p:to>
                                        <p:strVal val="visible"/>
                                      </p:to>
                                    </p:set>
                                    <p:animEffect transition="in" filter="fade">
                                      <p:cBhvr>
                                        <p:cTn id="41" dur="1000"/>
                                        <p:tgtEl>
                                          <p:spTgt spid="6">
                                            <p:txEl>
                                              <p:pRg st="5" end="5"/>
                                            </p:txEl>
                                          </p:spTgt>
                                        </p:tgtEl>
                                      </p:cBhvr>
                                    </p:animEffect>
                                    <p:anim calcmode="lin" valueType="num">
                                      <p:cBhvr>
                                        <p:cTn id="42"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5" end="5"/>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6">
                                            <p:txEl>
                                              <p:pRg st="6" end="6"/>
                                            </p:txEl>
                                          </p:spTgt>
                                        </p:tgtEl>
                                        <p:attrNameLst>
                                          <p:attrName>style.visibility</p:attrName>
                                        </p:attrNameLst>
                                      </p:cBhvr>
                                      <p:to>
                                        <p:strVal val="visible"/>
                                      </p:to>
                                    </p:set>
                                    <p:animEffect transition="in" filter="fade">
                                      <p:cBhvr>
                                        <p:cTn id="46" dur="1000"/>
                                        <p:tgtEl>
                                          <p:spTgt spid="6">
                                            <p:txEl>
                                              <p:pRg st="6" end="6"/>
                                            </p:txEl>
                                          </p:spTgt>
                                        </p:tgtEl>
                                      </p:cBhvr>
                                    </p:animEffect>
                                    <p:anim calcmode="lin" valueType="num">
                                      <p:cBhvr>
                                        <p:cTn id="47"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8" dur="1000" fill="hold"/>
                                        <p:tgtEl>
                                          <p:spTgt spid="6">
                                            <p:txEl>
                                              <p:pRg st="6" end="6"/>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6">
                                            <p:txEl>
                                              <p:pRg st="7" end="7"/>
                                            </p:txEl>
                                          </p:spTgt>
                                        </p:tgtEl>
                                        <p:attrNameLst>
                                          <p:attrName>style.visibility</p:attrName>
                                        </p:attrNameLst>
                                      </p:cBhvr>
                                      <p:to>
                                        <p:strVal val="visible"/>
                                      </p:to>
                                    </p:set>
                                    <p:animEffect transition="in" filter="fade">
                                      <p:cBhvr>
                                        <p:cTn id="51" dur="1000"/>
                                        <p:tgtEl>
                                          <p:spTgt spid="6">
                                            <p:txEl>
                                              <p:pRg st="7" end="7"/>
                                            </p:txEl>
                                          </p:spTgt>
                                        </p:tgtEl>
                                      </p:cBhvr>
                                    </p:animEffect>
                                    <p:anim calcmode="lin" valueType="num">
                                      <p:cBhvr>
                                        <p:cTn id="52"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53" dur="1000" fill="hold"/>
                                        <p:tgtEl>
                                          <p:spTgt spid="6">
                                            <p:txEl>
                                              <p:pRg st="7" end="7"/>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6">
                                            <p:txEl>
                                              <p:pRg st="8" end="8"/>
                                            </p:txEl>
                                          </p:spTgt>
                                        </p:tgtEl>
                                        <p:attrNameLst>
                                          <p:attrName>style.visibility</p:attrName>
                                        </p:attrNameLst>
                                      </p:cBhvr>
                                      <p:to>
                                        <p:strVal val="visible"/>
                                      </p:to>
                                    </p:set>
                                    <p:animEffect transition="in" filter="fade">
                                      <p:cBhvr>
                                        <p:cTn id="56" dur="1000"/>
                                        <p:tgtEl>
                                          <p:spTgt spid="6">
                                            <p:txEl>
                                              <p:pRg st="8" end="8"/>
                                            </p:txEl>
                                          </p:spTgt>
                                        </p:tgtEl>
                                      </p:cBhvr>
                                    </p:animEffect>
                                    <p:anim calcmode="lin" valueType="num">
                                      <p:cBhvr>
                                        <p:cTn id="57"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Relationship Marketing</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143000"/>
            <a:ext cx="10693189"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bg2">
                  <a:lumMod val="10000"/>
                </a:schemeClr>
              </a:buClr>
            </a:pPr>
            <a:r>
              <a:rPr lang="en-GB" sz="2800" b="1" dirty="0">
                <a:solidFill>
                  <a:schemeClr val="accent6">
                    <a:lumMod val="50000"/>
                  </a:schemeClr>
                </a:solidFill>
              </a:rPr>
              <a:t>Relationship marketing </a:t>
            </a:r>
            <a:r>
              <a:rPr lang="en-GB" sz="2800" dirty="0"/>
              <a:t>is the process of identifying and establishing, maintaining, enhancing, and, when necessary, terminating relationships with customers and other stakeholders, at a profit, so that the objectives of all parties involved are met, where this is done by a mutual giving and fulfilment of promises.</a:t>
            </a:r>
          </a:p>
          <a:p>
            <a:pPr algn="just">
              <a:buClr>
                <a:schemeClr val="bg2">
                  <a:lumMod val="10000"/>
                </a:schemeClr>
              </a:buClr>
            </a:pPr>
            <a:r>
              <a:rPr lang="en-GB" sz="2800" dirty="0"/>
              <a:t>Relationship marketing involves the strategic management of relationships with multiple stakeholders. </a:t>
            </a:r>
          </a:p>
          <a:p>
            <a:pPr algn="just">
              <a:buClr>
                <a:schemeClr val="bg2">
                  <a:lumMod val="10000"/>
                </a:schemeClr>
              </a:buClr>
            </a:pPr>
            <a:r>
              <a:rPr lang="en-GB" sz="2800" dirty="0"/>
              <a:t>Social media has already had an important impact on relationship marketing and CRM and this will increase substantially in the next decade. </a:t>
            </a:r>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631307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animEffect transition="in" filter="fade">
                                      <p:cBhvr>
                                        <p:cTn id="21" dur="1000"/>
                                        <p:tgtEl>
                                          <p:spTgt spid="6">
                                            <p:txEl>
                                              <p:pRg st="1" end="1"/>
                                            </p:txEl>
                                          </p:spTgt>
                                        </p:tgtEl>
                                      </p:cBhvr>
                                    </p:animEffect>
                                    <p:anim calcmode="lin" valueType="num">
                                      <p:cBhvr>
                                        <p:cTn id="22"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2" end="2"/>
                                            </p:txEl>
                                          </p:spTgt>
                                        </p:tgtEl>
                                        <p:attrNameLst>
                                          <p:attrName>style.visibility</p:attrName>
                                        </p:attrNameLst>
                                      </p:cBhvr>
                                      <p:to>
                                        <p:strVal val="visible"/>
                                      </p:to>
                                    </p:set>
                                    <p:animEffect transition="in" filter="fade">
                                      <p:cBhvr>
                                        <p:cTn id="28" dur="1000"/>
                                        <p:tgtEl>
                                          <p:spTgt spid="6">
                                            <p:txEl>
                                              <p:pRg st="2" end="2"/>
                                            </p:txEl>
                                          </p:spTgt>
                                        </p:tgtEl>
                                      </p:cBhvr>
                                    </p:animEffect>
                                    <p:anim calcmode="lin" valueType="num">
                                      <p:cBhvr>
                                        <p:cTn id="29"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Domain of Strategic Customer Management</a:t>
            </a:r>
          </a:p>
        </p:txBody>
      </p:sp>
      <p:pic>
        <p:nvPicPr>
          <p:cNvPr id="3" name="Picture 2">
            <a:extLst>
              <a:ext uri="{FF2B5EF4-FFF2-40B4-BE49-F238E27FC236}">
                <a16:creationId xmlns:a16="http://schemas.microsoft.com/office/drawing/2014/main" id="{8AC2AE08-A6BE-444A-B701-81F7EB355864}"/>
              </a:ext>
            </a:extLst>
          </p:cNvPr>
          <p:cNvPicPr>
            <a:picLocks noChangeAspect="1"/>
          </p:cNvPicPr>
          <p:nvPr/>
        </p:nvPicPr>
        <p:blipFill>
          <a:blip r:embed="rId3"/>
          <a:stretch>
            <a:fillRect/>
          </a:stretch>
        </p:blipFill>
        <p:spPr>
          <a:xfrm>
            <a:off x="1694247" y="1157270"/>
            <a:ext cx="8803506" cy="4423059"/>
          </a:xfrm>
          <a:prstGeom prst="rect">
            <a:avLst/>
          </a:prstGeom>
        </p:spPr>
      </p:pic>
    </p:spTree>
    <p:extLst>
      <p:ext uri="{BB962C8B-B14F-4D97-AF65-F5344CB8AC3E}">
        <p14:creationId xmlns:p14="http://schemas.microsoft.com/office/powerpoint/2010/main" val="507148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Development of the Marketing Discipline</a:t>
            </a:r>
          </a:p>
        </p:txBody>
      </p:sp>
      <p:pic>
        <p:nvPicPr>
          <p:cNvPr id="4" name="Picture 3">
            <a:extLst>
              <a:ext uri="{FF2B5EF4-FFF2-40B4-BE49-F238E27FC236}">
                <a16:creationId xmlns:a16="http://schemas.microsoft.com/office/drawing/2014/main" id="{809AB60B-AB6F-4055-879A-D2789BA5F880}"/>
              </a:ext>
            </a:extLst>
          </p:cNvPr>
          <p:cNvPicPr>
            <a:picLocks noChangeAspect="1"/>
          </p:cNvPicPr>
          <p:nvPr/>
        </p:nvPicPr>
        <p:blipFill>
          <a:blip r:embed="rId3"/>
          <a:stretch>
            <a:fillRect/>
          </a:stretch>
        </p:blipFill>
        <p:spPr>
          <a:xfrm>
            <a:off x="1311535" y="980728"/>
            <a:ext cx="9568929" cy="4586291"/>
          </a:xfrm>
          <a:prstGeom prst="rect">
            <a:avLst/>
          </a:prstGeom>
        </p:spPr>
      </p:pic>
    </p:spTree>
    <p:extLst>
      <p:ext uri="{BB962C8B-B14F-4D97-AF65-F5344CB8AC3E}">
        <p14:creationId xmlns:p14="http://schemas.microsoft.com/office/powerpoint/2010/main" val="1639484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Relationship Marketing Strategy</a:t>
            </a:r>
          </a:p>
        </p:txBody>
      </p:sp>
      <p:pic>
        <p:nvPicPr>
          <p:cNvPr id="3" name="Picture 2">
            <a:extLst>
              <a:ext uri="{FF2B5EF4-FFF2-40B4-BE49-F238E27FC236}">
                <a16:creationId xmlns:a16="http://schemas.microsoft.com/office/drawing/2014/main" id="{8B6F46E2-FE2F-485F-A501-DDCDA3698F98}"/>
              </a:ext>
            </a:extLst>
          </p:cNvPr>
          <p:cNvPicPr>
            <a:picLocks noChangeAspect="1"/>
          </p:cNvPicPr>
          <p:nvPr/>
        </p:nvPicPr>
        <p:blipFill>
          <a:blip r:embed="rId3"/>
          <a:stretch>
            <a:fillRect/>
          </a:stretch>
        </p:blipFill>
        <p:spPr>
          <a:xfrm>
            <a:off x="428650" y="2006947"/>
            <a:ext cx="7332489" cy="2400300"/>
          </a:xfrm>
          <a:prstGeom prst="rect">
            <a:avLst/>
          </a:prstGeom>
        </p:spPr>
      </p:pic>
      <p:pic>
        <p:nvPicPr>
          <p:cNvPr id="6" name="Picture 5">
            <a:extLst>
              <a:ext uri="{FF2B5EF4-FFF2-40B4-BE49-F238E27FC236}">
                <a16:creationId xmlns:a16="http://schemas.microsoft.com/office/drawing/2014/main" id="{18AA598E-2334-45EF-BF5D-E06A9E348E85}"/>
              </a:ext>
            </a:extLst>
          </p:cNvPr>
          <p:cNvPicPr>
            <a:picLocks noChangeAspect="1"/>
          </p:cNvPicPr>
          <p:nvPr/>
        </p:nvPicPr>
        <p:blipFill>
          <a:blip r:embed="rId4"/>
          <a:stretch>
            <a:fillRect/>
          </a:stretch>
        </p:blipFill>
        <p:spPr>
          <a:xfrm>
            <a:off x="7896200" y="1268760"/>
            <a:ext cx="3867150" cy="3876675"/>
          </a:xfrm>
          <a:prstGeom prst="rect">
            <a:avLst/>
          </a:prstGeom>
        </p:spPr>
      </p:pic>
    </p:spTree>
    <p:extLst>
      <p:ext uri="{BB962C8B-B14F-4D97-AF65-F5344CB8AC3E}">
        <p14:creationId xmlns:p14="http://schemas.microsoft.com/office/powerpoint/2010/main" val="3322638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p:cTn id="14" dur="500" fill="hold"/>
                                        <p:tgtEl>
                                          <p:spTgt spid="6"/>
                                        </p:tgtEl>
                                        <p:attrNameLst>
                                          <p:attrName>ppt_w</p:attrName>
                                        </p:attrNameLst>
                                      </p:cBhvr>
                                      <p:tavLst>
                                        <p:tav tm="0">
                                          <p:val>
                                            <p:fltVal val="0"/>
                                          </p:val>
                                        </p:tav>
                                        <p:tav tm="100000">
                                          <p:val>
                                            <p:strVal val="#ppt_w"/>
                                          </p:val>
                                        </p:tav>
                                      </p:tavLst>
                                    </p:anim>
                                    <p:anim calcmode="lin" valueType="num">
                                      <p:cBhvr>
                                        <p:cTn id="15" dur="500" fill="hold"/>
                                        <p:tgtEl>
                                          <p:spTgt spid="6"/>
                                        </p:tgtEl>
                                        <p:attrNameLst>
                                          <p:attrName>ppt_h</p:attrName>
                                        </p:attrNameLst>
                                      </p:cBhvr>
                                      <p:tavLst>
                                        <p:tav tm="0">
                                          <p:val>
                                            <p:fltVal val="0"/>
                                          </p:val>
                                        </p:tav>
                                        <p:tav tm="100000">
                                          <p:val>
                                            <p:strVal val="#ppt_h"/>
                                          </p:val>
                                        </p:tav>
                                      </p:tavLst>
                                    </p:anim>
                                    <p:animEffect transition="in" filter="fade">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Principles of Relationship Marketing</a:t>
            </a:r>
          </a:p>
        </p:txBody>
      </p:sp>
      <p:sp>
        <p:nvSpPr>
          <p:cNvPr id="5" name="Content Placeholder 2">
            <a:extLst>
              <a:ext uri="{FF2B5EF4-FFF2-40B4-BE49-F238E27FC236}">
                <a16:creationId xmlns:a16="http://schemas.microsoft.com/office/drawing/2014/main" id="{590A45F2-D655-474A-8F6F-C95BFB3FEC93}"/>
              </a:ext>
            </a:extLst>
          </p:cNvPr>
          <p:cNvSpPr txBox="1">
            <a:spLocks/>
          </p:cNvSpPr>
          <p:nvPr/>
        </p:nvSpPr>
        <p:spPr bwMode="auto">
          <a:xfrm>
            <a:off x="695400" y="1268760"/>
            <a:ext cx="10693189"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600" dirty="0"/>
              <a:t>Requires a focus on relationships rather than transactions</a:t>
            </a:r>
          </a:p>
          <a:p>
            <a:pPr algn="just"/>
            <a:r>
              <a:rPr lang="en-GB" sz="2600" dirty="0"/>
              <a:t>Represents a shift from functionally based marketing to cross-functionally based marketing</a:t>
            </a:r>
          </a:p>
          <a:p>
            <a:pPr algn="just"/>
            <a:r>
              <a:rPr lang="en-GB" sz="2600" dirty="0"/>
              <a:t>Demands full attention being placed on the creation of value to customers</a:t>
            </a:r>
          </a:p>
          <a:p>
            <a:pPr algn="just"/>
            <a:r>
              <a:rPr lang="en-GB" sz="2600" dirty="0"/>
              <a:t>Is an approach which addresses multiple ‘market domains’, or stakeholder groups – not just the traditional customer market</a:t>
            </a:r>
          </a:p>
          <a:p>
            <a:pPr algn="just"/>
            <a:r>
              <a:rPr lang="en-GB" sz="2600" dirty="0"/>
              <a:t>Involves a shift from marketing activities which emphasise customer acquisition to marketing activities which emphasise customer retention as well as acquisition</a:t>
            </a:r>
            <a:r>
              <a:rPr lang="en-GB" dirty="0"/>
              <a:t>.</a:t>
            </a:r>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987130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Relationship Marketing</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556792"/>
            <a:ext cx="10693189"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t>Focuses on </a:t>
            </a:r>
            <a:r>
              <a:rPr lang="en-US" b="1" dirty="0">
                <a:solidFill>
                  <a:srgbClr val="FF0000"/>
                </a:solidFill>
              </a:rPr>
              <a:t>long term </a:t>
            </a:r>
            <a:r>
              <a:rPr lang="en-US" dirty="0"/>
              <a:t>rather than short term</a:t>
            </a:r>
          </a:p>
          <a:p>
            <a:r>
              <a:rPr lang="en-US" dirty="0"/>
              <a:t>Emphasizes </a:t>
            </a:r>
            <a:r>
              <a:rPr lang="en-US" b="1" dirty="0">
                <a:solidFill>
                  <a:srgbClr val="92D050"/>
                </a:solidFill>
              </a:rPr>
              <a:t>retaining customers </a:t>
            </a:r>
            <a:r>
              <a:rPr lang="en-US" dirty="0"/>
              <a:t>over making a sale</a:t>
            </a:r>
          </a:p>
          <a:p>
            <a:r>
              <a:rPr lang="en-US" dirty="0"/>
              <a:t>Ranks </a:t>
            </a:r>
            <a:r>
              <a:rPr lang="en-US" b="1" dirty="0">
                <a:solidFill>
                  <a:srgbClr val="FFC000"/>
                </a:solidFill>
              </a:rPr>
              <a:t>customer service </a:t>
            </a:r>
            <a:r>
              <a:rPr lang="en-US" dirty="0"/>
              <a:t>as a high priority</a:t>
            </a:r>
          </a:p>
          <a:p>
            <a:r>
              <a:rPr lang="en-US" dirty="0"/>
              <a:t>Encourages frequent </a:t>
            </a:r>
            <a:r>
              <a:rPr lang="en-US" b="1" dirty="0">
                <a:solidFill>
                  <a:srgbClr val="7030A0"/>
                </a:solidFill>
              </a:rPr>
              <a:t>customer contact</a:t>
            </a:r>
          </a:p>
          <a:p>
            <a:r>
              <a:rPr lang="en-US" dirty="0"/>
              <a:t>Fosters </a:t>
            </a:r>
            <a:r>
              <a:rPr lang="en-US" b="1" dirty="0">
                <a:solidFill>
                  <a:srgbClr val="C00000"/>
                </a:solidFill>
              </a:rPr>
              <a:t>customer commitment </a:t>
            </a:r>
            <a:r>
              <a:rPr lang="en-US" dirty="0"/>
              <a:t>with the firm</a:t>
            </a:r>
          </a:p>
          <a:p>
            <a:r>
              <a:rPr lang="en-US" dirty="0"/>
              <a:t>Bases customer interactions on </a:t>
            </a:r>
            <a:r>
              <a:rPr lang="en-US" b="1" dirty="0">
                <a:solidFill>
                  <a:schemeClr val="tx2">
                    <a:lumMod val="60000"/>
                    <a:lumOff val="40000"/>
                  </a:schemeClr>
                </a:solidFill>
              </a:rPr>
              <a:t>cooperation and trust</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883334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Elements of Relationship Marketing</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556792"/>
            <a:ext cx="10945216"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3600" b="1" dirty="0"/>
              <a:t>Firms build long-term relationships in four ways</a:t>
            </a:r>
          </a:p>
          <a:p>
            <a:pPr lvl="1" algn="just"/>
            <a:r>
              <a:rPr lang="en-US" sz="3200" dirty="0"/>
              <a:t>Gather information about their customers</a:t>
            </a:r>
          </a:p>
          <a:p>
            <a:pPr lvl="1" algn="just"/>
            <a:r>
              <a:rPr lang="en-US" sz="3200" dirty="0"/>
              <a:t>Analyze the data and use it to modify the marketing mix</a:t>
            </a:r>
          </a:p>
          <a:p>
            <a:pPr lvl="1" algn="just"/>
            <a:r>
              <a:rPr lang="en-US" sz="3200" dirty="0"/>
              <a:t>Monitor interactions with customers</a:t>
            </a:r>
          </a:p>
          <a:p>
            <a:pPr lvl="1" algn="just"/>
            <a:r>
              <a:rPr lang="en-US" sz="3200" dirty="0"/>
              <a:t>Use customers’ preferences and knowledge</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550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 1 - British Telecommunications (BT)</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2999"/>
            <a:ext cx="11072344" cy="154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dirty="0"/>
              <a:t>Read the case study and discuss how BT is creating new customer value propositions through building excellent relationships with clients.</a:t>
            </a:r>
          </a:p>
        </p:txBody>
      </p:sp>
      <p:pic>
        <p:nvPicPr>
          <p:cNvPr id="3" name="Picture 2" descr="Logo&#10;&#10;Description automatically generated">
            <a:extLst>
              <a:ext uri="{FF2B5EF4-FFF2-40B4-BE49-F238E27FC236}">
                <a16:creationId xmlns:a16="http://schemas.microsoft.com/office/drawing/2014/main" id="{ACD9FB90-D6D4-4449-895A-3B7A0FC30FC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36032" y="2856790"/>
            <a:ext cx="5519936" cy="2616450"/>
          </a:xfrm>
          <a:prstGeom prst="rect">
            <a:avLst/>
          </a:prstGeom>
        </p:spPr>
      </p:pic>
    </p:spTree>
    <p:extLst>
      <p:ext uri="{BB962C8B-B14F-4D97-AF65-F5344CB8AC3E}">
        <p14:creationId xmlns:p14="http://schemas.microsoft.com/office/powerpoint/2010/main" val="3687908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Three Levels of Relationship Marketing</a:t>
            </a:r>
          </a:p>
        </p:txBody>
      </p:sp>
      <p:pic>
        <p:nvPicPr>
          <p:cNvPr id="2" name="Picture 1">
            <a:extLst>
              <a:ext uri="{FF2B5EF4-FFF2-40B4-BE49-F238E27FC236}">
                <a16:creationId xmlns:a16="http://schemas.microsoft.com/office/drawing/2014/main" id="{0FCDE34F-F223-4896-A3AD-63F7CE177F53}"/>
              </a:ext>
            </a:extLst>
          </p:cNvPr>
          <p:cNvPicPr>
            <a:picLocks noChangeAspect="1"/>
          </p:cNvPicPr>
          <p:nvPr/>
        </p:nvPicPr>
        <p:blipFill rotWithShape="1">
          <a:blip r:embed="rId3">
            <a:extLst>
              <a:ext uri="{28A0092B-C50C-407E-A947-70E740481C1C}">
                <a14:useLocalDpi xmlns:a14="http://schemas.microsoft.com/office/drawing/2010/main" val="0"/>
              </a:ext>
            </a:extLst>
          </a:blip>
          <a:srcRect t="14286"/>
          <a:stretch/>
        </p:blipFill>
        <p:spPr>
          <a:xfrm>
            <a:off x="536094" y="1700808"/>
            <a:ext cx="11073942" cy="3177480"/>
          </a:xfrm>
          <a:prstGeom prst="rect">
            <a:avLst/>
          </a:prstGeom>
        </p:spPr>
      </p:pic>
    </p:spTree>
    <p:extLst>
      <p:ext uri="{BB962C8B-B14F-4D97-AF65-F5344CB8AC3E}">
        <p14:creationId xmlns:p14="http://schemas.microsoft.com/office/powerpoint/2010/main" val="2341685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First Level: Focus on Price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1340768"/>
            <a:ext cx="7182798" cy="4320480"/>
          </a:xfrm>
        </p:spPr>
        <p:txBody>
          <a:bodyPr/>
          <a:lstStyle/>
          <a:p>
            <a:pPr algn="just"/>
            <a:r>
              <a:rPr lang="en-US" sz="3600" dirty="0"/>
              <a:t>Most superficial level, least likely to lead to long-term relationships</a:t>
            </a:r>
          </a:p>
          <a:p>
            <a:pPr algn="just"/>
            <a:r>
              <a:rPr lang="en-US" sz="3600" dirty="0"/>
              <a:t>Marketers rely on pricing to motivate customers</a:t>
            </a:r>
          </a:p>
          <a:p>
            <a:pPr algn="just"/>
            <a:r>
              <a:rPr lang="en-US" sz="3600" dirty="0"/>
              <a:t>Competitors can easily duplicate pricing benefits</a:t>
            </a:r>
          </a:p>
          <a:p>
            <a:pPr marL="0" indent="0" eaLnBrk="1" hangingPunct="1">
              <a:buNone/>
              <a:defRPr/>
            </a:pPr>
            <a:endParaRPr lang="en-GB" altLang="en-US" sz="2400" dirty="0"/>
          </a:p>
        </p:txBody>
      </p:sp>
      <p:pic>
        <p:nvPicPr>
          <p:cNvPr id="3" name="Picture 2" descr="A picture containing logo&#10;&#10;Description automatically generated">
            <a:extLst>
              <a:ext uri="{FF2B5EF4-FFF2-40B4-BE49-F238E27FC236}">
                <a16:creationId xmlns:a16="http://schemas.microsoft.com/office/drawing/2014/main" id="{1A4E07C6-26E4-40D1-887B-C837736F5E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98023" y="1844824"/>
            <a:ext cx="3842593" cy="2695550"/>
          </a:xfrm>
          <a:prstGeom prst="rect">
            <a:avLst/>
          </a:prstGeom>
        </p:spPr>
      </p:pic>
    </p:spTree>
    <p:extLst>
      <p:ext uri="{BB962C8B-B14F-4D97-AF65-F5344CB8AC3E}">
        <p14:creationId xmlns:p14="http://schemas.microsoft.com/office/powerpoint/2010/main" val="2007084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7172">
                                            <p:txEl>
                                              <p:pRg st="1" end="1"/>
                                            </p:txEl>
                                          </p:spTgt>
                                        </p:tgtEl>
                                        <p:attrNameLst>
                                          <p:attrName>style.visibility</p:attrName>
                                        </p:attrNameLst>
                                      </p:cBhvr>
                                      <p:to>
                                        <p:strVal val="visible"/>
                                      </p:to>
                                    </p:set>
                                    <p:animEffect transition="in" filter="fade">
                                      <p:cBhvr>
                                        <p:cTn id="20" dur="1000"/>
                                        <p:tgtEl>
                                          <p:spTgt spid="7172">
                                            <p:txEl>
                                              <p:pRg st="1" end="1"/>
                                            </p:txEl>
                                          </p:spTgt>
                                        </p:tgtEl>
                                      </p:cBhvr>
                                    </p:animEffect>
                                    <p:anim calcmode="lin" valueType="num">
                                      <p:cBhvr>
                                        <p:cTn id="21"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7172">
                                            <p:txEl>
                                              <p:pRg st="2" end="2"/>
                                            </p:txEl>
                                          </p:spTgt>
                                        </p:tgtEl>
                                        <p:attrNameLst>
                                          <p:attrName>style.visibility</p:attrName>
                                        </p:attrNameLst>
                                      </p:cBhvr>
                                      <p:to>
                                        <p:strVal val="visible"/>
                                      </p:to>
                                    </p:set>
                                    <p:animEffect transition="in" filter="fade">
                                      <p:cBhvr>
                                        <p:cTn id="27" dur="1000"/>
                                        <p:tgtEl>
                                          <p:spTgt spid="7172">
                                            <p:txEl>
                                              <p:pRg st="2" end="2"/>
                                            </p:txEl>
                                          </p:spTgt>
                                        </p:tgtEl>
                                      </p:cBhvr>
                                    </p:animEffect>
                                    <p:anim calcmode="lin" valueType="num">
                                      <p:cBhvr>
                                        <p:cTn id="2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4" name="Picture 3" descr="Icon&#10;&#10;Description automatically generated">
            <a:extLst>
              <a:ext uri="{FF2B5EF4-FFF2-40B4-BE49-F238E27FC236}">
                <a16:creationId xmlns:a16="http://schemas.microsoft.com/office/drawing/2014/main" id="{38E8A3DC-FBCA-4216-876E-1C63207D4D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96201" y="1484784"/>
            <a:ext cx="4145389" cy="3122860"/>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Second Level: Social Interactions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1340768"/>
            <a:ext cx="7182798" cy="4320480"/>
          </a:xfrm>
        </p:spPr>
        <p:txBody>
          <a:bodyPr/>
          <a:lstStyle/>
          <a:p>
            <a:pPr algn="just"/>
            <a:r>
              <a:rPr lang="en-GB" sz="3600" dirty="0"/>
              <a:t>Customer service and communication are key factors</a:t>
            </a:r>
          </a:p>
          <a:p>
            <a:pPr algn="just"/>
            <a:r>
              <a:rPr lang="en-GB" sz="3600" dirty="0"/>
              <a:t>Example: A wine shop holding a wine-tasting reception</a:t>
            </a:r>
          </a:p>
          <a:p>
            <a:pPr marL="0" indent="0" eaLnBrk="1" hangingPunct="1">
              <a:buNone/>
              <a:defRPr/>
            </a:pPr>
            <a:endParaRPr lang="en-GB" altLang="en-US" sz="2400" dirty="0"/>
          </a:p>
        </p:txBody>
      </p:sp>
    </p:spTree>
    <p:extLst>
      <p:ext uri="{BB962C8B-B14F-4D97-AF65-F5344CB8AC3E}">
        <p14:creationId xmlns:p14="http://schemas.microsoft.com/office/powerpoint/2010/main" val="3423854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fltVal val="0"/>
                                          </p:val>
                                        </p:tav>
                                        <p:tav tm="100000">
                                          <p:val>
                                            <p:strVal val="#ppt_h"/>
                                          </p:val>
                                        </p:tav>
                                      </p:tavLst>
                                    </p:anim>
                                    <p:animEffect transition="in" filter="fad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7172">
                                            <p:txEl>
                                              <p:pRg st="1" end="1"/>
                                            </p:txEl>
                                          </p:spTgt>
                                        </p:tgtEl>
                                        <p:attrNameLst>
                                          <p:attrName>style.visibility</p:attrName>
                                        </p:attrNameLst>
                                      </p:cBhvr>
                                      <p:to>
                                        <p:strVal val="visible"/>
                                      </p:to>
                                    </p:set>
                                    <p:animEffect transition="in" filter="fade">
                                      <p:cBhvr>
                                        <p:cTn id="20" dur="1000"/>
                                        <p:tgtEl>
                                          <p:spTgt spid="7172">
                                            <p:txEl>
                                              <p:pRg st="1" end="1"/>
                                            </p:txEl>
                                          </p:spTgt>
                                        </p:tgtEl>
                                      </p:cBhvr>
                                    </p:animEffect>
                                    <p:anim calcmode="lin" valueType="num">
                                      <p:cBhvr>
                                        <p:cTn id="21"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Third Level: Interdependent Partnership</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6525" y="1268760"/>
            <a:ext cx="7182798" cy="4320480"/>
          </a:xfrm>
        </p:spPr>
        <p:txBody>
          <a:bodyPr/>
          <a:lstStyle/>
          <a:p>
            <a:pPr algn="just"/>
            <a:r>
              <a:rPr lang="en-GB" sz="3000" dirty="0"/>
              <a:t>Relationship transformed into structural changes that ensure partnership and interdependence between buyer and seller</a:t>
            </a:r>
          </a:p>
          <a:p>
            <a:pPr algn="just"/>
            <a:r>
              <a:rPr lang="en-GB" sz="3000" dirty="0"/>
              <a:t>Example: Canadian software marketer Corel chose a cloud-based approach</a:t>
            </a:r>
          </a:p>
          <a:p>
            <a:pPr algn="just"/>
            <a:r>
              <a:rPr lang="en-GB" sz="3000" dirty="0"/>
              <a:t>Its tech-help agents can now answer customer queries via chat, telephone, the Web, or social media</a:t>
            </a:r>
          </a:p>
          <a:p>
            <a:pPr marL="0" indent="0" eaLnBrk="1" hangingPunct="1">
              <a:buNone/>
              <a:defRPr/>
            </a:pPr>
            <a:endParaRPr lang="en-GB" altLang="en-US" sz="2400" dirty="0"/>
          </a:p>
        </p:txBody>
      </p:sp>
      <p:pic>
        <p:nvPicPr>
          <p:cNvPr id="3" name="Picture 2" descr="Text, whiteboard&#10;&#10;Description automatically generated">
            <a:extLst>
              <a:ext uri="{FF2B5EF4-FFF2-40B4-BE49-F238E27FC236}">
                <a16:creationId xmlns:a16="http://schemas.microsoft.com/office/drawing/2014/main" id="{B937CBF6-8B56-4312-95FD-BC81E97E96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99323" y="1929614"/>
            <a:ext cx="4176463" cy="3142788"/>
          </a:xfrm>
          <a:prstGeom prst="rect">
            <a:avLst/>
          </a:prstGeom>
        </p:spPr>
      </p:pic>
    </p:spTree>
    <p:extLst>
      <p:ext uri="{BB962C8B-B14F-4D97-AF65-F5344CB8AC3E}">
        <p14:creationId xmlns:p14="http://schemas.microsoft.com/office/powerpoint/2010/main" val="515808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7172">
                                            <p:txEl>
                                              <p:pRg st="1" end="1"/>
                                            </p:txEl>
                                          </p:spTgt>
                                        </p:tgtEl>
                                        <p:attrNameLst>
                                          <p:attrName>style.visibility</p:attrName>
                                        </p:attrNameLst>
                                      </p:cBhvr>
                                      <p:to>
                                        <p:strVal val="visible"/>
                                      </p:to>
                                    </p:set>
                                    <p:animEffect transition="in" filter="fade">
                                      <p:cBhvr>
                                        <p:cTn id="20" dur="1000"/>
                                        <p:tgtEl>
                                          <p:spTgt spid="7172">
                                            <p:txEl>
                                              <p:pRg st="1" end="1"/>
                                            </p:txEl>
                                          </p:spTgt>
                                        </p:tgtEl>
                                      </p:cBhvr>
                                    </p:animEffect>
                                    <p:anim calcmode="lin" valueType="num">
                                      <p:cBhvr>
                                        <p:cTn id="21"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7172">
                                            <p:txEl>
                                              <p:pRg st="2" end="2"/>
                                            </p:txEl>
                                          </p:spTgt>
                                        </p:tgtEl>
                                        <p:attrNameLst>
                                          <p:attrName>style.visibility</p:attrName>
                                        </p:attrNameLst>
                                      </p:cBhvr>
                                      <p:to>
                                        <p:strVal val="visible"/>
                                      </p:to>
                                    </p:set>
                                    <p:animEffect transition="in" filter="fade">
                                      <p:cBhvr>
                                        <p:cTn id="27" dur="1000"/>
                                        <p:tgtEl>
                                          <p:spTgt spid="7172">
                                            <p:txEl>
                                              <p:pRg st="2" end="2"/>
                                            </p:txEl>
                                          </p:spTgt>
                                        </p:tgtEl>
                                      </p:cBhvr>
                                    </p:animEffect>
                                    <p:anim calcmode="lin" valueType="num">
                                      <p:cBhvr>
                                        <p:cTn id="2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35360" y="0"/>
            <a:ext cx="11521280" cy="1143000"/>
          </a:xfrm>
        </p:spPr>
        <p:txBody>
          <a:bodyPr/>
          <a:lstStyle/>
          <a:p>
            <a:pPr eaLnBrk="1" hangingPunct="1"/>
            <a:r>
              <a:rPr lang="en-GB" altLang="en-US" sz="3000" b="1" dirty="0">
                <a:solidFill>
                  <a:schemeClr val="tx2">
                    <a:lumMod val="75000"/>
                  </a:schemeClr>
                </a:solidFill>
              </a:rPr>
              <a:t>Forms of Buyer-Seller Interactions from Conflict to Integration</a:t>
            </a:r>
          </a:p>
        </p:txBody>
      </p:sp>
      <p:pic>
        <p:nvPicPr>
          <p:cNvPr id="2" name="Picture 1">
            <a:extLst>
              <a:ext uri="{FF2B5EF4-FFF2-40B4-BE49-F238E27FC236}">
                <a16:creationId xmlns:a16="http://schemas.microsoft.com/office/drawing/2014/main" id="{D59144FC-A2B4-4973-8602-10C48AA9BC95}"/>
              </a:ext>
            </a:extLst>
          </p:cNvPr>
          <p:cNvPicPr>
            <a:picLocks noChangeAspect="1"/>
          </p:cNvPicPr>
          <p:nvPr/>
        </p:nvPicPr>
        <p:blipFill rotWithShape="1">
          <a:blip r:embed="rId3">
            <a:extLst>
              <a:ext uri="{28A0092B-C50C-407E-A947-70E740481C1C}">
                <a14:useLocalDpi xmlns:a14="http://schemas.microsoft.com/office/drawing/2010/main" val="0"/>
              </a:ext>
            </a:extLst>
          </a:blip>
          <a:srcRect r="37037"/>
          <a:stretch/>
        </p:blipFill>
        <p:spPr>
          <a:xfrm>
            <a:off x="2027548" y="1143000"/>
            <a:ext cx="8136904" cy="4489372"/>
          </a:xfrm>
          <a:prstGeom prst="rect">
            <a:avLst/>
          </a:prstGeom>
        </p:spPr>
      </p:pic>
    </p:spTree>
    <p:extLst>
      <p:ext uri="{BB962C8B-B14F-4D97-AF65-F5344CB8AC3E}">
        <p14:creationId xmlns:p14="http://schemas.microsoft.com/office/powerpoint/2010/main" val="3172247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Building Buyer-Seller Relationships</a:t>
            </a:r>
          </a:p>
        </p:txBody>
      </p:sp>
      <p:pic>
        <p:nvPicPr>
          <p:cNvPr id="3" name="Picture 2" descr="A picture containing toy, drawing&#10;&#10;Description automatically generated">
            <a:extLst>
              <a:ext uri="{FF2B5EF4-FFF2-40B4-BE49-F238E27FC236}">
                <a16:creationId xmlns:a16="http://schemas.microsoft.com/office/drawing/2014/main" id="{684C7897-6D9C-43AC-9FC9-B607CB7591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64352" y="2207003"/>
            <a:ext cx="2696021" cy="2696021"/>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340768"/>
            <a:ext cx="8777579" cy="4428492"/>
          </a:xfrm>
        </p:spPr>
        <p:txBody>
          <a:bodyPr/>
          <a:lstStyle/>
          <a:p>
            <a:pPr marL="0" indent="0">
              <a:buNone/>
            </a:pPr>
            <a:r>
              <a:rPr lang="en-US" b="1" dirty="0"/>
              <a:t>Consumers form relationships to:</a:t>
            </a:r>
          </a:p>
          <a:p>
            <a:pPr lvl="1" algn="just"/>
            <a:r>
              <a:rPr lang="en-US" sz="2500" dirty="0"/>
              <a:t>Reduce choices</a:t>
            </a:r>
          </a:p>
          <a:p>
            <a:pPr lvl="1" algn="just"/>
            <a:r>
              <a:rPr lang="en-US" sz="2500" dirty="0"/>
              <a:t>Simplify information gathering and the entire buying process</a:t>
            </a:r>
          </a:p>
          <a:p>
            <a:pPr lvl="1" algn="just"/>
            <a:r>
              <a:rPr lang="en-US" sz="2500" dirty="0"/>
              <a:t>Reduce the risk of dissatisfaction</a:t>
            </a:r>
          </a:p>
          <a:p>
            <a:pPr lvl="1" algn="just"/>
            <a:r>
              <a:rPr lang="en-GB" sz="2500" dirty="0"/>
              <a:t>Perceived positive value received in a long-term buyer-seller relationships is a key benefit for customers</a:t>
            </a:r>
          </a:p>
          <a:p>
            <a:pPr lvl="1" algn="just"/>
            <a:r>
              <a:rPr lang="en-GB" sz="2500" dirty="0"/>
              <a:t>Customers may switch loyalties if they perceive better benefits from a competitor</a:t>
            </a:r>
          </a:p>
          <a:p>
            <a:pPr lvl="1"/>
            <a:endParaRPr lang="en-US" dirty="0"/>
          </a:p>
        </p:txBody>
      </p:sp>
    </p:spTree>
    <p:extLst>
      <p:ext uri="{BB962C8B-B14F-4D97-AF65-F5344CB8AC3E}">
        <p14:creationId xmlns:p14="http://schemas.microsoft.com/office/powerpoint/2010/main" val="2762667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7172">
                                            <p:txEl>
                                              <p:pRg st="1" end="1"/>
                                            </p:txEl>
                                          </p:spTgt>
                                        </p:tgtEl>
                                        <p:attrNameLst>
                                          <p:attrName>style.visibility</p:attrName>
                                        </p:attrNameLst>
                                      </p:cBhvr>
                                      <p:to>
                                        <p:strVal val="visible"/>
                                      </p:to>
                                    </p:set>
                                    <p:animEffect transition="in" filter="fade">
                                      <p:cBhvr>
                                        <p:cTn id="20" dur="1000"/>
                                        <p:tgtEl>
                                          <p:spTgt spid="7172">
                                            <p:txEl>
                                              <p:pRg st="1" end="1"/>
                                            </p:txEl>
                                          </p:spTgt>
                                        </p:tgtEl>
                                      </p:cBhvr>
                                    </p:animEffect>
                                    <p:anim calcmode="lin" valueType="num">
                                      <p:cBhvr>
                                        <p:cTn id="21"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7172">
                                            <p:txEl>
                                              <p:pRg st="2" end="2"/>
                                            </p:txEl>
                                          </p:spTgt>
                                        </p:tgtEl>
                                        <p:attrNameLst>
                                          <p:attrName>style.visibility</p:attrName>
                                        </p:attrNameLst>
                                      </p:cBhvr>
                                      <p:to>
                                        <p:strVal val="visible"/>
                                      </p:to>
                                    </p:set>
                                    <p:animEffect transition="in" filter="fade">
                                      <p:cBhvr>
                                        <p:cTn id="27" dur="1000"/>
                                        <p:tgtEl>
                                          <p:spTgt spid="7172">
                                            <p:txEl>
                                              <p:pRg st="2" end="2"/>
                                            </p:txEl>
                                          </p:spTgt>
                                        </p:tgtEl>
                                      </p:cBhvr>
                                    </p:animEffect>
                                    <p:anim calcmode="lin" valueType="num">
                                      <p:cBhvr>
                                        <p:cTn id="2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7172">
                                            <p:txEl>
                                              <p:pRg st="3" end="3"/>
                                            </p:txEl>
                                          </p:spTgt>
                                        </p:tgtEl>
                                        <p:attrNameLst>
                                          <p:attrName>style.visibility</p:attrName>
                                        </p:attrNameLst>
                                      </p:cBhvr>
                                      <p:to>
                                        <p:strVal val="visible"/>
                                      </p:to>
                                    </p:set>
                                    <p:animEffect transition="in" filter="fade">
                                      <p:cBhvr>
                                        <p:cTn id="34" dur="1000"/>
                                        <p:tgtEl>
                                          <p:spTgt spid="7172">
                                            <p:txEl>
                                              <p:pRg st="3" end="3"/>
                                            </p:txEl>
                                          </p:spTgt>
                                        </p:tgtEl>
                                      </p:cBhvr>
                                    </p:animEffect>
                                    <p:anim calcmode="lin" valueType="num">
                                      <p:cBhvr>
                                        <p:cTn id="3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7172">
                                            <p:txEl>
                                              <p:pRg st="4" end="4"/>
                                            </p:txEl>
                                          </p:spTgt>
                                        </p:tgtEl>
                                        <p:attrNameLst>
                                          <p:attrName>style.visibility</p:attrName>
                                        </p:attrNameLst>
                                      </p:cBhvr>
                                      <p:to>
                                        <p:strVal val="visible"/>
                                      </p:to>
                                    </p:set>
                                    <p:animEffect transition="in" filter="fade">
                                      <p:cBhvr>
                                        <p:cTn id="41" dur="1000"/>
                                        <p:tgtEl>
                                          <p:spTgt spid="7172">
                                            <p:txEl>
                                              <p:pRg st="4" end="4"/>
                                            </p:txEl>
                                          </p:spTgt>
                                        </p:tgtEl>
                                      </p:cBhvr>
                                    </p:animEffect>
                                    <p:anim calcmode="lin" valueType="num">
                                      <p:cBhvr>
                                        <p:cTn id="42"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7172">
                                            <p:txEl>
                                              <p:pRg st="5" end="5"/>
                                            </p:txEl>
                                          </p:spTgt>
                                        </p:tgtEl>
                                        <p:attrNameLst>
                                          <p:attrName>style.visibility</p:attrName>
                                        </p:attrNameLst>
                                      </p:cBhvr>
                                      <p:to>
                                        <p:strVal val="visible"/>
                                      </p:to>
                                    </p:set>
                                    <p:animEffect transition="in" filter="fade">
                                      <p:cBhvr>
                                        <p:cTn id="48" dur="1000"/>
                                        <p:tgtEl>
                                          <p:spTgt spid="7172">
                                            <p:txEl>
                                              <p:pRg st="5" end="5"/>
                                            </p:txEl>
                                          </p:spTgt>
                                        </p:tgtEl>
                                      </p:cBhvr>
                                    </p:animEffect>
                                    <p:anim calcmode="lin" valueType="num">
                                      <p:cBhvr>
                                        <p:cTn id="49"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Group Task</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1286762"/>
            <a:ext cx="11009827" cy="4284476"/>
          </a:xfrm>
        </p:spPr>
        <p:txBody>
          <a:bodyPr/>
          <a:lstStyle/>
          <a:p>
            <a:pPr marL="514350" indent="-514350" algn="just">
              <a:buFont typeface="+mj-lt"/>
              <a:buAutoNum type="arabicPeriod"/>
            </a:pPr>
            <a:r>
              <a:rPr lang="en-GB" sz="2600" dirty="0"/>
              <a:t>What should you know about a customer in order to be capable of and desirous of developing a long-term relationship with them?</a:t>
            </a:r>
          </a:p>
          <a:p>
            <a:pPr marL="514350" indent="-514350" algn="just">
              <a:buFont typeface="+mj-lt"/>
              <a:buAutoNum type="arabicPeriod"/>
            </a:pPr>
            <a:r>
              <a:rPr lang="en-GB" sz="2600" dirty="0"/>
              <a:t>Analyse a relationship you have with a supplier or service provider as a customer. Choose a company with which you have a relatively close relationship. Describe the trust and the commitment on the part of both parties in the relationship, and explain how these have grown.</a:t>
            </a:r>
          </a:p>
          <a:p>
            <a:pPr marL="514350" indent="-514350" algn="just">
              <a:buFont typeface="+mj-lt"/>
              <a:buAutoNum type="arabicPeriod"/>
            </a:pPr>
            <a:r>
              <a:rPr lang="en-GB" sz="2600" dirty="0"/>
              <a:t>Analyse the influence of social networks on the development of trust and commitment in bilateral relationships between customers and organisations. Illustrate your answer for a company of your choice in the service industry.</a:t>
            </a:r>
          </a:p>
          <a:p>
            <a:endParaRPr lang="en-US" dirty="0"/>
          </a:p>
        </p:txBody>
      </p:sp>
    </p:spTree>
    <p:extLst>
      <p:ext uri="{BB962C8B-B14F-4D97-AF65-F5344CB8AC3E}">
        <p14:creationId xmlns:p14="http://schemas.microsoft.com/office/powerpoint/2010/main" val="818918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Case Study 2 - Cisco Systems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68272" y="2780928"/>
            <a:ext cx="11072344" cy="280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800" dirty="0"/>
              <a:t>1. define the core competence of cisco systems.</a:t>
            </a:r>
          </a:p>
          <a:p>
            <a:pPr marL="0" indent="0" algn="just">
              <a:buClr>
                <a:schemeClr val="tx1"/>
              </a:buClr>
              <a:buNone/>
            </a:pPr>
            <a:r>
              <a:rPr lang="en-GB" sz="2800" dirty="0"/>
              <a:t>2. describe the type of buyer-seller relationships that cisco systems have develop in order to increase their international competitiveness.</a:t>
            </a:r>
          </a:p>
          <a:p>
            <a:pPr marL="0" indent="0" algn="just">
              <a:buClr>
                <a:schemeClr val="tx1"/>
              </a:buClr>
              <a:buNone/>
            </a:pPr>
            <a:r>
              <a:rPr lang="en-GB" sz="2800" dirty="0"/>
              <a:t>3. how do cisco systems increase the internal competences among employees, so they can better handle the external relationships to key customers?</a:t>
            </a:r>
          </a:p>
        </p:txBody>
      </p:sp>
      <p:pic>
        <p:nvPicPr>
          <p:cNvPr id="7" name="Picture 6" descr="A picture containing dishware, tableware, plate, food&#10;&#10;Description automatically generated">
            <a:extLst>
              <a:ext uri="{FF2B5EF4-FFF2-40B4-BE49-F238E27FC236}">
                <a16:creationId xmlns:a16="http://schemas.microsoft.com/office/drawing/2014/main" id="{03FFB5BB-A789-4D4B-8979-7AC8129996A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76252" y="955525"/>
            <a:ext cx="3456384" cy="1825403"/>
          </a:xfrm>
          <a:prstGeom prst="rect">
            <a:avLst/>
          </a:prstGeom>
        </p:spPr>
      </p:pic>
    </p:spTree>
    <p:extLst>
      <p:ext uri="{BB962C8B-B14F-4D97-AF65-F5344CB8AC3E}">
        <p14:creationId xmlns:p14="http://schemas.microsoft.com/office/powerpoint/2010/main" val="366261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63352" y="0"/>
            <a:ext cx="11593288" cy="1143000"/>
          </a:xfrm>
        </p:spPr>
        <p:txBody>
          <a:bodyPr/>
          <a:lstStyle/>
          <a:p>
            <a:pPr eaLnBrk="1" hangingPunct="1"/>
            <a:r>
              <a:rPr lang="en-GB" altLang="en-US" sz="3200" b="1" dirty="0">
                <a:solidFill>
                  <a:schemeClr val="tx2">
                    <a:lumMod val="75000"/>
                  </a:schemeClr>
                </a:solidFill>
              </a:rPr>
              <a:t>Buyer-Seller Relationships in Business-to-Business Markets</a:t>
            </a:r>
          </a:p>
        </p:txBody>
      </p:sp>
      <p:pic>
        <p:nvPicPr>
          <p:cNvPr id="3" name="Picture 2" descr="Diagram&#10;&#10;Description automatically generated">
            <a:extLst>
              <a:ext uri="{FF2B5EF4-FFF2-40B4-BE49-F238E27FC236}">
                <a16:creationId xmlns:a16="http://schemas.microsoft.com/office/drawing/2014/main" id="{D5C59774-72E1-458B-AFBB-72358A248D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15880" y="2352209"/>
            <a:ext cx="6956835" cy="2549625"/>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484784"/>
            <a:ext cx="11153843" cy="4284476"/>
          </a:xfrm>
        </p:spPr>
        <p:txBody>
          <a:bodyPr/>
          <a:lstStyle/>
          <a:p>
            <a:r>
              <a:rPr lang="en-US" dirty="0"/>
              <a:t>Advantages of buyer-seller relationships</a:t>
            </a:r>
          </a:p>
          <a:p>
            <a:pPr lvl="1"/>
            <a:r>
              <a:rPr lang="en-US" dirty="0"/>
              <a:t>Lower prices</a:t>
            </a:r>
          </a:p>
          <a:p>
            <a:pPr lvl="1"/>
            <a:r>
              <a:rPr lang="en-US" dirty="0"/>
              <a:t>Quicker delivery</a:t>
            </a:r>
          </a:p>
          <a:p>
            <a:pPr lvl="1"/>
            <a:r>
              <a:rPr lang="en-US" dirty="0"/>
              <a:t>Improved quality and reliability</a:t>
            </a:r>
          </a:p>
          <a:p>
            <a:pPr lvl="1"/>
            <a:r>
              <a:rPr lang="en-US" dirty="0"/>
              <a:t>Customized product features</a:t>
            </a:r>
          </a:p>
          <a:p>
            <a:pPr lvl="1"/>
            <a:r>
              <a:rPr lang="en-US" dirty="0"/>
              <a:t>Favorable financing terms</a:t>
            </a:r>
          </a:p>
          <a:p>
            <a:pPr algn="just"/>
            <a:endParaRPr lang="en-US" dirty="0"/>
          </a:p>
          <a:p>
            <a:pPr lvl="1"/>
            <a:endParaRPr lang="en-US" dirty="0"/>
          </a:p>
        </p:txBody>
      </p:sp>
    </p:spTree>
    <p:extLst>
      <p:ext uri="{BB962C8B-B14F-4D97-AF65-F5344CB8AC3E}">
        <p14:creationId xmlns:p14="http://schemas.microsoft.com/office/powerpoint/2010/main" val="2862149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par>
                          <p:cTn id="35" fill="hold">
                            <p:stCondLst>
                              <p:cond delay="1000"/>
                            </p:stCondLst>
                            <p:childTnLst>
                              <p:par>
                                <p:cTn id="36" presetID="53" presetClass="entr" presetSubtype="16" fill="hold" nodeType="afterEffect">
                                  <p:stCondLst>
                                    <p:cond delay="0"/>
                                  </p:stCondLst>
                                  <p:childTnLst>
                                    <p:set>
                                      <p:cBhvr>
                                        <p:cTn id="37" dur="1" fill="hold">
                                          <p:stCondLst>
                                            <p:cond delay="0"/>
                                          </p:stCondLst>
                                        </p:cTn>
                                        <p:tgtEl>
                                          <p:spTgt spid="3"/>
                                        </p:tgtEl>
                                        <p:attrNameLst>
                                          <p:attrName>style.visibility</p:attrName>
                                        </p:attrNameLst>
                                      </p:cBhvr>
                                      <p:to>
                                        <p:strVal val="visible"/>
                                      </p:to>
                                    </p:set>
                                    <p:anim calcmode="lin" valueType="num">
                                      <p:cBhvr>
                                        <p:cTn id="38" dur="500" fill="hold"/>
                                        <p:tgtEl>
                                          <p:spTgt spid="3"/>
                                        </p:tgtEl>
                                        <p:attrNameLst>
                                          <p:attrName>ppt_w</p:attrName>
                                        </p:attrNameLst>
                                      </p:cBhvr>
                                      <p:tavLst>
                                        <p:tav tm="0">
                                          <p:val>
                                            <p:fltVal val="0"/>
                                          </p:val>
                                        </p:tav>
                                        <p:tav tm="100000">
                                          <p:val>
                                            <p:strVal val="#ppt_w"/>
                                          </p:val>
                                        </p:tav>
                                      </p:tavLst>
                                    </p:anim>
                                    <p:anim calcmode="lin" valueType="num">
                                      <p:cBhvr>
                                        <p:cTn id="39" dur="500" fill="hold"/>
                                        <p:tgtEl>
                                          <p:spTgt spid="3"/>
                                        </p:tgtEl>
                                        <p:attrNameLst>
                                          <p:attrName>ppt_h</p:attrName>
                                        </p:attrNameLst>
                                      </p:cBhvr>
                                      <p:tavLst>
                                        <p:tav tm="0">
                                          <p:val>
                                            <p:fltVal val="0"/>
                                          </p:val>
                                        </p:tav>
                                        <p:tav tm="100000">
                                          <p:val>
                                            <p:strVal val="#ppt_h"/>
                                          </p:val>
                                        </p:tav>
                                      </p:tavLst>
                                    </p:anim>
                                    <p:animEffect transition="in" filter="fade">
                                      <p:cBhvr>
                                        <p:cTn id="4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63352" y="0"/>
            <a:ext cx="11593288" cy="1143000"/>
          </a:xfrm>
        </p:spPr>
        <p:txBody>
          <a:bodyPr/>
          <a:lstStyle/>
          <a:p>
            <a:pPr eaLnBrk="1" hangingPunct="1"/>
            <a:r>
              <a:rPr lang="en-GB" altLang="en-US" sz="3200" b="1" dirty="0">
                <a:solidFill>
                  <a:schemeClr val="tx2">
                    <a:lumMod val="75000"/>
                  </a:schemeClr>
                </a:solidFill>
              </a:rPr>
              <a:t>Buyer-Seller Relationships in Business-to-Business Markets</a:t>
            </a:r>
          </a:p>
        </p:txBody>
      </p:sp>
      <p:pic>
        <p:nvPicPr>
          <p:cNvPr id="4" name="Picture 3" descr="Text, whiteboard&#10;&#10;Description automatically generated">
            <a:extLst>
              <a:ext uri="{FF2B5EF4-FFF2-40B4-BE49-F238E27FC236}">
                <a16:creationId xmlns:a16="http://schemas.microsoft.com/office/drawing/2014/main" id="{8152DE0D-2C43-4913-833E-ECD5751D05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56240" y="2930121"/>
            <a:ext cx="3528392" cy="2655115"/>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19078" y="1412776"/>
            <a:ext cx="11153843" cy="4284476"/>
          </a:xfrm>
        </p:spPr>
        <p:txBody>
          <a:bodyPr/>
          <a:lstStyle/>
          <a:p>
            <a:pPr marL="0" indent="0">
              <a:buNone/>
            </a:pPr>
            <a:r>
              <a:rPr lang="en-US" b="1" dirty="0">
                <a:solidFill>
                  <a:srgbClr val="FF0000"/>
                </a:solidFill>
              </a:rPr>
              <a:t>Partnership</a:t>
            </a:r>
            <a:r>
              <a:rPr lang="en-US" dirty="0"/>
              <a:t> - Affiliation of two or more companies that help each other achieve common goals</a:t>
            </a:r>
          </a:p>
          <a:p>
            <a:pPr lvl="1"/>
            <a:r>
              <a:rPr lang="en-US" dirty="0"/>
              <a:t>Protect or improve position in existing markets</a:t>
            </a:r>
          </a:p>
          <a:p>
            <a:pPr lvl="1"/>
            <a:r>
              <a:rPr lang="en-US" dirty="0"/>
              <a:t>Gain access to new domestic or international markets</a:t>
            </a:r>
          </a:p>
          <a:p>
            <a:pPr lvl="1"/>
            <a:r>
              <a:rPr lang="en-US" dirty="0"/>
              <a:t>Quickly enter new markets</a:t>
            </a:r>
          </a:p>
          <a:p>
            <a:pPr algn="just"/>
            <a:endParaRPr lang="en-US" dirty="0"/>
          </a:p>
          <a:p>
            <a:pPr lvl="1"/>
            <a:endParaRPr lang="en-US" dirty="0"/>
          </a:p>
        </p:txBody>
      </p:sp>
    </p:spTree>
    <p:extLst>
      <p:ext uri="{BB962C8B-B14F-4D97-AF65-F5344CB8AC3E}">
        <p14:creationId xmlns:p14="http://schemas.microsoft.com/office/powerpoint/2010/main" val="2815620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1000"/>
                                        <p:tgtEl>
                                          <p:spTgt spid="7172">
                                            <p:txEl>
                                              <p:pRg st="3" end="3"/>
                                            </p:txEl>
                                          </p:spTgt>
                                        </p:tgtEl>
                                      </p:cBhvr>
                                    </p:animEffect>
                                    <p:anim calcmode="lin" valueType="num">
                                      <p:cBhvr>
                                        <p:cTn id="26"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53" presetClass="entr" presetSubtype="16" fill="hold" nodeType="after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p:cTn id="31" dur="500" fill="hold"/>
                                        <p:tgtEl>
                                          <p:spTgt spid="4"/>
                                        </p:tgtEl>
                                        <p:attrNameLst>
                                          <p:attrName>ppt_w</p:attrName>
                                        </p:attrNameLst>
                                      </p:cBhvr>
                                      <p:tavLst>
                                        <p:tav tm="0">
                                          <p:val>
                                            <p:fltVal val="0"/>
                                          </p:val>
                                        </p:tav>
                                        <p:tav tm="100000">
                                          <p:val>
                                            <p:strVal val="#ppt_w"/>
                                          </p:val>
                                        </p:tav>
                                      </p:tavLst>
                                    </p:anim>
                                    <p:anim calcmode="lin" valueType="num">
                                      <p:cBhvr>
                                        <p:cTn id="32" dur="500" fill="hold"/>
                                        <p:tgtEl>
                                          <p:spTgt spid="4"/>
                                        </p:tgtEl>
                                        <p:attrNameLst>
                                          <p:attrName>ppt_h</p:attrName>
                                        </p:attrNameLst>
                                      </p:cBhvr>
                                      <p:tavLst>
                                        <p:tav tm="0">
                                          <p:val>
                                            <p:fltVal val="0"/>
                                          </p:val>
                                        </p:tav>
                                        <p:tav tm="100000">
                                          <p:val>
                                            <p:strVal val="#ppt_h"/>
                                          </p:val>
                                        </p:tav>
                                      </p:tavLst>
                                    </p:anim>
                                    <p:animEffect transition="in" filter="fade">
                                      <p:cBhvr>
                                        <p:cTn id="3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Choosing Business Partners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75995" y="1143000"/>
            <a:ext cx="11153843" cy="1925960"/>
          </a:xfrm>
        </p:spPr>
        <p:txBody>
          <a:bodyPr/>
          <a:lstStyle/>
          <a:p>
            <a:r>
              <a:rPr lang="en-US" dirty="0"/>
              <a:t>Partner firm must add value to the relationship</a:t>
            </a:r>
          </a:p>
          <a:p>
            <a:r>
              <a:rPr lang="en-US" dirty="0"/>
              <a:t>Partner firms often complement each other</a:t>
            </a:r>
          </a:p>
          <a:p>
            <a:r>
              <a:rPr lang="en-US" dirty="0"/>
              <a:t>Firms must share similar values and goals</a:t>
            </a:r>
          </a:p>
          <a:p>
            <a:pPr algn="just"/>
            <a:endParaRPr lang="en-US" dirty="0"/>
          </a:p>
          <a:p>
            <a:pPr algn="just"/>
            <a:endParaRPr lang="en-US" dirty="0"/>
          </a:p>
          <a:p>
            <a:pPr lvl="1"/>
            <a:endParaRPr lang="en-US" dirty="0"/>
          </a:p>
        </p:txBody>
      </p:sp>
      <p:pic>
        <p:nvPicPr>
          <p:cNvPr id="3" name="Picture 2" descr="A close up of a piece of paper&#10;&#10;Description automatically generated">
            <a:extLst>
              <a:ext uri="{FF2B5EF4-FFF2-40B4-BE49-F238E27FC236}">
                <a16:creationId xmlns:a16="http://schemas.microsoft.com/office/drawing/2014/main" id="{006229B8-5E46-411F-A3EB-D2FBB34EBE1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72288" y="3059772"/>
            <a:ext cx="6047424" cy="2492896"/>
          </a:xfrm>
          <a:prstGeom prst="rect">
            <a:avLst/>
          </a:prstGeom>
        </p:spPr>
      </p:pic>
    </p:spTree>
    <p:extLst>
      <p:ext uri="{BB962C8B-B14F-4D97-AF65-F5344CB8AC3E}">
        <p14:creationId xmlns:p14="http://schemas.microsoft.com/office/powerpoint/2010/main" val="93370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0" end="0"/>
                                            </p:txEl>
                                          </p:spTgt>
                                        </p:tgtEl>
                                        <p:attrNameLst>
                                          <p:attrName>style.visibility</p:attrName>
                                        </p:attrNameLst>
                                      </p:cBhvr>
                                      <p:to>
                                        <p:strVal val="visible"/>
                                      </p:to>
                                    </p:set>
                                    <p:animEffect transition="in" filter="fade">
                                      <p:cBhvr>
                                        <p:cTn id="14" dur="1000"/>
                                        <p:tgtEl>
                                          <p:spTgt spid="7172">
                                            <p:txEl>
                                              <p:pRg st="0" end="0"/>
                                            </p:txEl>
                                          </p:spTgt>
                                        </p:tgtEl>
                                      </p:cBhvr>
                                    </p:animEffect>
                                    <p:anim calcmode="lin" valueType="num">
                                      <p:cBhvr>
                                        <p:cTn id="15"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42" presetClass="entr" presetSubtype="0" fill="hold" grpId="0" nodeType="afterEffect">
                                  <p:stCondLst>
                                    <p:cond delay="0"/>
                                  </p:stCondLst>
                                  <p:childTnLst>
                                    <p:set>
                                      <p:cBhvr>
                                        <p:cTn id="19" dur="1" fill="hold">
                                          <p:stCondLst>
                                            <p:cond delay="0"/>
                                          </p:stCondLst>
                                        </p:cTn>
                                        <p:tgtEl>
                                          <p:spTgt spid="7172">
                                            <p:txEl>
                                              <p:pRg st="1" end="1"/>
                                            </p:txEl>
                                          </p:spTgt>
                                        </p:tgtEl>
                                        <p:attrNameLst>
                                          <p:attrName>style.visibility</p:attrName>
                                        </p:attrNameLst>
                                      </p:cBhvr>
                                      <p:to>
                                        <p:strVal val="visible"/>
                                      </p:to>
                                    </p:set>
                                    <p:animEffect transition="in" filter="fade">
                                      <p:cBhvr>
                                        <p:cTn id="20" dur="1000"/>
                                        <p:tgtEl>
                                          <p:spTgt spid="7172">
                                            <p:txEl>
                                              <p:pRg st="1" end="1"/>
                                            </p:txEl>
                                          </p:spTgt>
                                        </p:tgtEl>
                                      </p:cBhvr>
                                    </p:animEffect>
                                    <p:anim calcmode="lin" valueType="num">
                                      <p:cBhvr>
                                        <p:cTn id="21"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23" fill="hold">
                            <p:stCondLst>
                              <p:cond delay="2000"/>
                            </p:stCondLst>
                            <p:childTnLst>
                              <p:par>
                                <p:cTn id="24" presetID="42" presetClass="entr" presetSubtype="0" fill="hold" grpId="0" nodeType="afterEffect">
                                  <p:stCondLst>
                                    <p:cond delay="0"/>
                                  </p:stCondLst>
                                  <p:childTnLst>
                                    <p:set>
                                      <p:cBhvr>
                                        <p:cTn id="25" dur="1" fill="hold">
                                          <p:stCondLst>
                                            <p:cond delay="0"/>
                                          </p:stCondLst>
                                        </p:cTn>
                                        <p:tgtEl>
                                          <p:spTgt spid="7172">
                                            <p:txEl>
                                              <p:pRg st="2" end="2"/>
                                            </p:txEl>
                                          </p:spTgt>
                                        </p:tgtEl>
                                        <p:attrNameLst>
                                          <p:attrName>style.visibility</p:attrName>
                                        </p:attrNameLst>
                                      </p:cBhvr>
                                      <p:to>
                                        <p:strVal val="visible"/>
                                      </p:to>
                                    </p:set>
                                    <p:animEffect transition="in" filter="fade">
                                      <p:cBhvr>
                                        <p:cTn id="26" dur="1000"/>
                                        <p:tgtEl>
                                          <p:spTgt spid="7172">
                                            <p:txEl>
                                              <p:pRg st="2" end="2"/>
                                            </p:txEl>
                                          </p:spTgt>
                                        </p:tgtEl>
                                      </p:cBhvr>
                                    </p:animEffect>
                                    <p:anim calcmode="lin" valueType="num">
                                      <p:cBhvr>
                                        <p:cTn id="27"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63352" y="0"/>
            <a:ext cx="11593288" cy="1143000"/>
          </a:xfrm>
        </p:spPr>
        <p:txBody>
          <a:bodyPr/>
          <a:lstStyle/>
          <a:p>
            <a:pPr eaLnBrk="1" hangingPunct="1"/>
            <a:r>
              <a:rPr lang="en-GB" altLang="en-US" sz="3600" b="1" dirty="0">
                <a:solidFill>
                  <a:schemeClr val="tx2">
                    <a:lumMod val="75000"/>
                  </a:schemeClr>
                </a:solidFill>
              </a:rPr>
              <a:t>Types of Partnerships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19078" y="1196752"/>
            <a:ext cx="11153843" cy="4500500"/>
          </a:xfrm>
        </p:spPr>
        <p:txBody>
          <a:bodyPr/>
          <a:lstStyle/>
          <a:p>
            <a:pPr algn="just"/>
            <a:r>
              <a:rPr lang="en-US" sz="2800" b="1" dirty="0">
                <a:solidFill>
                  <a:srgbClr val="FF0000"/>
                </a:solidFill>
              </a:rPr>
              <a:t>Buyer partnership</a:t>
            </a:r>
            <a:r>
              <a:rPr lang="en-US" sz="2800" b="1" dirty="0"/>
              <a:t> </a:t>
            </a:r>
            <a:r>
              <a:rPr lang="en-US" sz="2800" dirty="0"/>
              <a:t>- Firm purchases goods and services from one or more providers</a:t>
            </a:r>
          </a:p>
          <a:p>
            <a:pPr algn="just"/>
            <a:r>
              <a:rPr lang="en-US" sz="2800" b="1" dirty="0">
                <a:solidFill>
                  <a:srgbClr val="FF0000"/>
                </a:solidFill>
              </a:rPr>
              <a:t>Seller partnership </a:t>
            </a:r>
            <a:r>
              <a:rPr lang="en-US" sz="2800" dirty="0"/>
              <a:t>- Long-term exchanges of goods and services in return for cash or other consideration</a:t>
            </a:r>
          </a:p>
          <a:p>
            <a:pPr algn="just"/>
            <a:r>
              <a:rPr lang="en-US" sz="2800" b="1" dirty="0">
                <a:solidFill>
                  <a:srgbClr val="FF0000"/>
                </a:solidFill>
              </a:rPr>
              <a:t>Internal partnerships</a:t>
            </a:r>
            <a:r>
              <a:rPr lang="en-US" sz="2800" b="1" dirty="0"/>
              <a:t> </a:t>
            </a:r>
            <a:r>
              <a:rPr lang="en-US" sz="2800" dirty="0"/>
              <a:t>- </a:t>
            </a:r>
            <a:r>
              <a:rPr lang="en-IN" sz="2800" dirty="0"/>
              <a:t>Relationship involving customers within an organization</a:t>
            </a:r>
          </a:p>
          <a:p>
            <a:pPr lvl="1" algn="just"/>
            <a:r>
              <a:rPr lang="en-US" sz="2400" dirty="0"/>
              <a:t>Foundation of an organization’s ability to meet its commitment to external entities</a:t>
            </a:r>
          </a:p>
          <a:p>
            <a:pPr algn="just"/>
            <a:r>
              <a:rPr lang="en-US" sz="2800" b="1" dirty="0">
                <a:solidFill>
                  <a:srgbClr val="FF0000"/>
                </a:solidFill>
              </a:rPr>
              <a:t>Lateral partnerships</a:t>
            </a:r>
            <a:r>
              <a:rPr lang="en-US" sz="2800" dirty="0"/>
              <a:t> - Strategic relationship that extends to external entities but involves no direct buyer-seller interactions</a:t>
            </a:r>
          </a:p>
          <a:p>
            <a:pPr algn="just"/>
            <a:endParaRPr lang="en-US" dirty="0"/>
          </a:p>
          <a:p>
            <a:pPr lvl="1"/>
            <a:endParaRPr lang="en-US" dirty="0"/>
          </a:p>
        </p:txBody>
      </p:sp>
    </p:spTree>
    <p:extLst>
      <p:ext uri="{BB962C8B-B14F-4D97-AF65-F5344CB8AC3E}">
        <p14:creationId xmlns:p14="http://schemas.microsoft.com/office/powerpoint/2010/main" val="2295097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63352" y="0"/>
            <a:ext cx="11593288" cy="1143000"/>
          </a:xfrm>
        </p:spPr>
        <p:txBody>
          <a:bodyPr/>
          <a:lstStyle/>
          <a:p>
            <a:pPr eaLnBrk="1" hangingPunct="1"/>
            <a:r>
              <a:rPr lang="en-GB" altLang="en-US" sz="3600" b="1" dirty="0">
                <a:solidFill>
                  <a:schemeClr val="tx2">
                    <a:lumMod val="75000"/>
                  </a:schemeClr>
                </a:solidFill>
              </a:rPr>
              <a:t>Evaluating Customer Relationship Programs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19078" y="1196752"/>
            <a:ext cx="11153843" cy="4500500"/>
          </a:xfrm>
        </p:spPr>
        <p:txBody>
          <a:bodyPr/>
          <a:lstStyle/>
          <a:p>
            <a:pPr marL="338138" indent="-338138" algn="just"/>
            <a:r>
              <a:rPr lang="en-US" b="1" dirty="0">
                <a:solidFill>
                  <a:srgbClr val="FF0000"/>
                </a:solidFill>
              </a:rPr>
              <a:t>Lifetime value of a customer </a:t>
            </a:r>
            <a:r>
              <a:rPr lang="en-US" dirty="0"/>
              <a:t>-</a:t>
            </a:r>
            <a:r>
              <a:rPr lang="en-US" b="1" dirty="0"/>
              <a:t> </a:t>
            </a:r>
            <a:r>
              <a:rPr lang="en-US" dirty="0">
                <a:solidFill>
                  <a:srgbClr val="000000"/>
                </a:solidFill>
              </a:rPr>
              <a:t>Revenues and intangible benefits a customer brings to the seller over an average lifetime.</a:t>
            </a:r>
          </a:p>
          <a:p>
            <a:pPr marL="338138" indent="-338138" algn="just"/>
            <a:r>
              <a:rPr lang="en-GB" dirty="0">
                <a:solidFill>
                  <a:srgbClr val="000000"/>
                </a:solidFill>
              </a:rPr>
              <a:t>This leads to the core CRM idea that a customer should not be viewed as a set of independent transactions but as a lifetime income stream.</a:t>
            </a:r>
            <a:endParaRPr lang="en-US" dirty="0">
              <a:solidFill>
                <a:srgbClr val="000000"/>
              </a:solidFill>
            </a:endParaRPr>
          </a:p>
          <a:p>
            <a:pPr marL="338138" indent="-338138" algn="just"/>
            <a:r>
              <a:rPr lang="en-US" dirty="0"/>
              <a:t>May influence the types of customers a firm tries to reach</a:t>
            </a:r>
          </a:p>
          <a:p>
            <a:pPr marL="738188" lvl="1" indent="-338138" algn="just"/>
            <a:r>
              <a:rPr lang="en-US" sz="2500" dirty="0"/>
              <a:t>Example: </a:t>
            </a:r>
            <a:r>
              <a:rPr lang="en-US" sz="2500" dirty="0">
                <a:hlinkClick r:id="rId3"/>
              </a:rPr>
              <a:t>Lexus</a:t>
            </a:r>
            <a:r>
              <a:rPr lang="en-US" sz="2500" dirty="0"/>
              <a:t> targets former owners of Mercedes and Cadillac cars</a:t>
            </a:r>
          </a:p>
          <a:p>
            <a:pPr algn="just"/>
            <a:endParaRPr lang="en-US" dirty="0"/>
          </a:p>
          <a:p>
            <a:pPr lvl="1"/>
            <a:endParaRPr lang="en-US" dirty="0"/>
          </a:p>
        </p:txBody>
      </p:sp>
    </p:spTree>
    <p:extLst>
      <p:ext uri="{BB962C8B-B14F-4D97-AF65-F5344CB8AC3E}">
        <p14:creationId xmlns:p14="http://schemas.microsoft.com/office/powerpoint/2010/main" val="3197081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7172">
                                            <p:txEl>
                                              <p:pRg st="3" end="3"/>
                                            </p:txEl>
                                          </p:spTgt>
                                        </p:tgtEl>
                                        <p:attrNameLst>
                                          <p:attrName>style.visibility</p:attrName>
                                        </p:attrNameLst>
                                      </p:cBhvr>
                                      <p:to>
                                        <p:strVal val="visible"/>
                                      </p:to>
                                    </p:set>
                                    <p:animEffect transition="in" filter="fade">
                                      <p:cBhvr>
                                        <p:cTn id="26" dur="1000"/>
                                        <p:tgtEl>
                                          <p:spTgt spid="7172">
                                            <p:txEl>
                                              <p:pRg st="3" end="3"/>
                                            </p:txEl>
                                          </p:spTgt>
                                        </p:tgtEl>
                                      </p:cBhvr>
                                    </p:animEffect>
                                    <p:anim calcmode="lin" valueType="num">
                                      <p:cBhvr>
                                        <p:cTn id="27"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Three Steps to Measure Consumer Satisfaction</a:t>
            </a:r>
          </a:p>
        </p:txBody>
      </p:sp>
      <p:pic>
        <p:nvPicPr>
          <p:cNvPr id="2" name="Picture 1">
            <a:extLst>
              <a:ext uri="{FF2B5EF4-FFF2-40B4-BE49-F238E27FC236}">
                <a16:creationId xmlns:a16="http://schemas.microsoft.com/office/drawing/2014/main" id="{4EA2E291-4AC0-441C-A738-FD74ECFE8F61}"/>
              </a:ext>
            </a:extLst>
          </p:cNvPr>
          <p:cNvPicPr>
            <a:picLocks noChangeAspect="1"/>
          </p:cNvPicPr>
          <p:nvPr/>
        </p:nvPicPr>
        <p:blipFill rotWithShape="1">
          <a:blip r:embed="rId3">
            <a:extLst>
              <a:ext uri="{28A0092B-C50C-407E-A947-70E740481C1C}">
                <a14:useLocalDpi xmlns:a14="http://schemas.microsoft.com/office/drawing/2010/main" val="0"/>
              </a:ext>
            </a:extLst>
          </a:blip>
          <a:srcRect l="38610"/>
          <a:stretch/>
        </p:blipFill>
        <p:spPr>
          <a:xfrm>
            <a:off x="11833" y="1143000"/>
            <a:ext cx="6565873" cy="4484722"/>
          </a:xfrm>
          <a:prstGeom prst="rect">
            <a:avLst/>
          </a:prstGeom>
        </p:spPr>
      </p:pic>
      <p:sp>
        <p:nvSpPr>
          <p:cNvPr id="4" name="Content Placeholder 2">
            <a:extLst>
              <a:ext uri="{FF2B5EF4-FFF2-40B4-BE49-F238E27FC236}">
                <a16:creationId xmlns:a16="http://schemas.microsoft.com/office/drawing/2014/main" id="{3714FB1F-FAB9-4DE7-90A8-40EDFABA90D6}"/>
              </a:ext>
            </a:extLst>
          </p:cNvPr>
          <p:cNvSpPr txBox="1">
            <a:spLocks/>
          </p:cNvSpPr>
          <p:nvPr/>
        </p:nvSpPr>
        <p:spPr bwMode="auto">
          <a:xfrm>
            <a:off x="4583832" y="1143000"/>
            <a:ext cx="684076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000" b="1" dirty="0">
                <a:solidFill>
                  <a:srgbClr val="FF0000"/>
                </a:solidFill>
              </a:rPr>
              <a:t>Customer satisfaction </a:t>
            </a:r>
            <a:r>
              <a:rPr lang="en-GB" sz="2000" dirty="0"/>
              <a:t>depends on the product’s perceived performance relative to a buyer’s expectations. If the product’s performance falls short of expectations, the customer is dissatisfied. If performance matches expectations, the customer is satisfied. If performance exceeds expectations, the customer is highly satisfied or delighted.</a:t>
            </a:r>
            <a:endParaRPr lang="en-US" sz="2000" dirty="0"/>
          </a:p>
        </p:txBody>
      </p:sp>
      <p:sp>
        <p:nvSpPr>
          <p:cNvPr id="5" name="Content Placeholder 2">
            <a:extLst>
              <a:ext uri="{FF2B5EF4-FFF2-40B4-BE49-F238E27FC236}">
                <a16:creationId xmlns:a16="http://schemas.microsoft.com/office/drawing/2014/main" id="{8C29A6B9-D018-45B5-AA16-F5E45BBC5E4E}"/>
              </a:ext>
            </a:extLst>
          </p:cNvPr>
          <p:cNvSpPr txBox="1">
            <a:spLocks/>
          </p:cNvSpPr>
          <p:nvPr/>
        </p:nvSpPr>
        <p:spPr bwMode="auto">
          <a:xfrm>
            <a:off x="6132004" y="3650641"/>
            <a:ext cx="5292588" cy="1755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000" b="1" dirty="0">
                <a:solidFill>
                  <a:srgbClr val="7030A0"/>
                </a:solidFill>
              </a:rPr>
              <a:t>Customer satisfaction</a:t>
            </a:r>
            <a:r>
              <a:rPr lang="en-GB" sz="2000" dirty="0">
                <a:solidFill>
                  <a:srgbClr val="7030A0"/>
                </a:solidFill>
              </a:rPr>
              <a:t> </a:t>
            </a:r>
            <a:r>
              <a:rPr lang="en-GB" sz="2000" dirty="0"/>
              <a:t>is a key to building profitable relationships with consumers – to keeping and growing consumers and reaping their customer lifetime value.</a:t>
            </a:r>
            <a:endParaRPr lang="en-US" sz="2000" dirty="0"/>
          </a:p>
        </p:txBody>
      </p:sp>
    </p:spTree>
    <p:extLst>
      <p:ext uri="{BB962C8B-B14F-4D97-AF65-F5344CB8AC3E}">
        <p14:creationId xmlns:p14="http://schemas.microsoft.com/office/powerpoint/2010/main" val="3182208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par>
                          <p:cTn id="10" fill="hold">
                            <p:stCondLst>
                              <p:cond delay="500"/>
                            </p:stCondLst>
                            <p:childTnLst>
                              <p:par>
                                <p:cTn id="11" presetID="42" presetClass="entr" presetSubtype="0" fill="hold" nodeType="after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1000"/>
                                        <p:tgtEl>
                                          <p:spTgt spid="4">
                                            <p:txEl>
                                              <p:pRg st="0" end="0"/>
                                            </p:txEl>
                                          </p:spTgt>
                                        </p:tgtEl>
                                      </p:cBhvr>
                                    </p:animEffect>
                                    <p:anim calcmode="lin" valueType="num">
                                      <p:cBhvr>
                                        <p:cTn id="1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1500"/>
                            </p:stCondLst>
                            <p:childTnLst>
                              <p:par>
                                <p:cTn id="17" presetID="42" presetClass="entr" presetSubtype="0" fill="hold" nodeType="after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Effect transition="in" filter="fade">
                                      <p:cBhvr>
                                        <p:cTn id="19" dur="1000"/>
                                        <p:tgtEl>
                                          <p:spTgt spid="5">
                                            <p:txEl>
                                              <p:pRg st="0" end="0"/>
                                            </p:txEl>
                                          </p:spTgt>
                                        </p:tgtEl>
                                      </p:cBhvr>
                                    </p:animEffect>
                                    <p:anim calcmode="lin" valueType="num">
                                      <p:cBhvr>
                                        <p:cTn id="20"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Understanding Customer Needs</a:t>
            </a:r>
          </a:p>
        </p:txBody>
      </p:sp>
      <p:sp>
        <p:nvSpPr>
          <p:cNvPr id="7" name="Content Placeholder 2">
            <a:extLst>
              <a:ext uri="{FF2B5EF4-FFF2-40B4-BE49-F238E27FC236}">
                <a16:creationId xmlns:a16="http://schemas.microsoft.com/office/drawing/2014/main" id="{5C23AE00-5474-4B84-A8E5-1082943A8C75}"/>
              </a:ext>
            </a:extLst>
          </p:cNvPr>
          <p:cNvSpPr txBox="1">
            <a:spLocks/>
          </p:cNvSpPr>
          <p:nvPr/>
        </p:nvSpPr>
        <p:spPr bwMode="auto">
          <a:xfrm>
            <a:off x="551385" y="1268760"/>
            <a:ext cx="8280920"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3600" dirty="0"/>
              <a:t>To build long-term relationships firms must understand what customers need, want, and expect</a:t>
            </a:r>
          </a:p>
          <a:p>
            <a:r>
              <a:rPr lang="en-US" sz="3600" dirty="0"/>
              <a:t>Must measure customer satisfaction</a:t>
            </a:r>
          </a:p>
          <a:p>
            <a:r>
              <a:rPr lang="en-US" sz="3600" dirty="0"/>
              <a:t>Marketers need to keep in touch with the needs of current and potential customers</a:t>
            </a:r>
          </a:p>
        </p:txBody>
      </p:sp>
      <p:pic>
        <p:nvPicPr>
          <p:cNvPr id="5" name="Picture 4" descr="Diagram&#10;&#10;Description automatically generated">
            <a:extLst>
              <a:ext uri="{FF2B5EF4-FFF2-40B4-BE49-F238E27FC236}">
                <a16:creationId xmlns:a16="http://schemas.microsoft.com/office/drawing/2014/main" id="{0CD0D712-8CB1-463D-B5C1-D20CCD64CF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28248" y="1995950"/>
            <a:ext cx="3492142" cy="2866100"/>
          </a:xfrm>
          <a:prstGeom prst="rect">
            <a:avLst/>
          </a:prstGeom>
        </p:spPr>
      </p:pic>
    </p:spTree>
    <p:extLst>
      <p:ext uri="{BB962C8B-B14F-4D97-AF65-F5344CB8AC3E}">
        <p14:creationId xmlns:p14="http://schemas.microsoft.com/office/powerpoint/2010/main" val="3280979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500" fill="hold"/>
                                        <p:tgtEl>
                                          <p:spTgt spid="5"/>
                                        </p:tgtEl>
                                        <p:attrNameLst>
                                          <p:attrName>ppt_w</p:attrName>
                                        </p:attrNameLst>
                                      </p:cBhvr>
                                      <p:tavLst>
                                        <p:tav tm="0">
                                          <p:val>
                                            <p:fltVal val="0"/>
                                          </p:val>
                                        </p:tav>
                                        <p:tav tm="100000">
                                          <p:val>
                                            <p:strVal val="#ppt_w"/>
                                          </p:val>
                                        </p:tav>
                                      </p:tavLst>
                                    </p:anim>
                                    <p:anim calcmode="lin" valueType="num">
                                      <p:cBhvr>
                                        <p:cTn id="14" dur="500" fill="hold"/>
                                        <p:tgtEl>
                                          <p:spTgt spid="5"/>
                                        </p:tgtEl>
                                        <p:attrNameLst>
                                          <p:attrName>ppt_h</p:attrName>
                                        </p:attrNameLst>
                                      </p:cBhvr>
                                      <p:tavLst>
                                        <p:tav tm="0">
                                          <p:val>
                                            <p:fltVal val="0"/>
                                          </p:val>
                                        </p:tav>
                                        <p:tav tm="100000">
                                          <p:val>
                                            <p:strVal val="#ppt_h"/>
                                          </p:val>
                                        </p:tav>
                                      </p:tavLst>
                                    </p:anim>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7">
                                            <p:txEl>
                                              <p:pRg st="1" end="1"/>
                                            </p:txEl>
                                          </p:spTgt>
                                        </p:tgtEl>
                                        <p:attrNameLst>
                                          <p:attrName>style.visibility</p:attrName>
                                        </p:attrNameLst>
                                      </p:cBhvr>
                                      <p:to>
                                        <p:strVal val="visible"/>
                                      </p:to>
                                    </p:set>
                                    <p:animEffect transition="in" filter="fade">
                                      <p:cBhvr>
                                        <p:cTn id="20" dur="1000"/>
                                        <p:tgtEl>
                                          <p:spTgt spid="7">
                                            <p:txEl>
                                              <p:pRg st="1" end="1"/>
                                            </p:txEl>
                                          </p:spTgt>
                                        </p:tgtEl>
                                      </p:cBhvr>
                                    </p:animEffect>
                                    <p:anim calcmode="lin" valueType="num">
                                      <p:cBhvr>
                                        <p:cTn id="21"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7">
                                            <p:txEl>
                                              <p:pRg st="2" end="2"/>
                                            </p:txEl>
                                          </p:spTgt>
                                        </p:tgtEl>
                                        <p:attrNameLst>
                                          <p:attrName>style.visibility</p:attrName>
                                        </p:attrNameLst>
                                      </p:cBhvr>
                                      <p:to>
                                        <p:strVal val="visible"/>
                                      </p:to>
                                    </p:set>
                                    <p:animEffect transition="in" filter="fade">
                                      <p:cBhvr>
                                        <p:cTn id="27" dur="1000"/>
                                        <p:tgtEl>
                                          <p:spTgt spid="7">
                                            <p:txEl>
                                              <p:pRg st="2" end="2"/>
                                            </p:txEl>
                                          </p:spTgt>
                                        </p:tgtEl>
                                      </p:cBhvr>
                                    </p:animEffect>
                                    <p:anim calcmode="lin" valueType="num">
                                      <p:cBhvr>
                                        <p:cTn id="28"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Obtaining Customer Feedback and Ensuring Satisfaction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1484784"/>
            <a:ext cx="10765195" cy="4248472"/>
          </a:xfrm>
        </p:spPr>
        <p:txBody>
          <a:bodyPr/>
          <a:lstStyle/>
          <a:p>
            <a:pPr algn="just"/>
            <a:r>
              <a:rPr lang="en-US" dirty="0"/>
              <a:t>Sources of information include toll free numbers or online feedback</a:t>
            </a:r>
          </a:p>
          <a:p>
            <a:pPr algn="just"/>
            <a:r>
              <a:rPr lang="en-US" dirty="0"/>
              <a:t>Some firms hire mystery shoppers posing as customers to evaluate service</a:t>
            </a:r>
          </a:p>
          <a:p>
            <a:pPr algn="just"/>
            <a:r>
              <a:rPr lang="en-US" dirty="0"/>
              <a:t>Complaints help firms overcome problems and demonstrate commitment to service</a:t>
            </a:r>
          </a:p>
          <a:p>
            <a:pPr algn="just"/>
            <a:r>
              <a:rPr lang="en-US" dirty="0"/>
              <a:t>Some firms conduct surveys to measure satisfaction</a:t>
            </a:r>
          </a:p>
        </p:txBody>
      </p:sp>
    </p:spTree>
    <p:extLst>
      <p:ext uri="{BB962C8B-B14F-4D97-AF65-F5344CB8AC3E}">
        <p14:creationId xmlns:p14="http://schemas.microsoft.com/office/powerpoint/2010/main" val="3977980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3645024"/>
            <a:ext cx="11089232" cy="1656184"/>
          </a:xfrm>
        </p:spPr>
        <p:txBody>
          <a:bodyPr/>
          <a:lstStyle/>
          <a:p>
            <a:pPr algn="just" eaLnBrk="1" hangingPunct="1"/>
            <a:r>
              <a:rPr lang="en-GB" altLang="en-US" sz="3200" b="1" dirty="0">
                <a:solidFill>
                  <a:schemeClr val="tx2">
                    <a:lumMod val="75000"/>
                  </a:schemeClr>
                </a:solidFill>
              </a:rPr>
              <a:t>Can you explain why investments in customer satisfaction lead to a higher return on investment as well a reduction in risk?</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87888" y="1117036"/>
            <a:ext cx="2492896" cy="2492896"/>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Ongoing Measurement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43000"/>
            <a:ext cx="10765195" cy="4518248"/>
          </a:xfrm>
        </p:spPr>
        <p:txBody>
          <a:bodyPr/>
          <a:lstStyle/>
          <a:p>
            <a:pPr algn="just"/>
            <a:r>
              <a:rPr lang="en-GB" sz="2600" dirty="0"/>
              <a:t>There are a number of different methods for measuring customer satisfaction. The simplest method involves the direct measurement of performance across various factors, using simple rating scales. For example, a customer might be asked to rate the quality of housekeeping services in a hotel using a 10-point scale ranging from poor to excellent.</a:t>
            </a:r>
          </a:p>
          <a:p>
            <a:pPr algn="just"/>
            <a:r>
              <a:rPr lang="en-GB" sz="2600" dirty="0"/>
              <a:t>The ongoing measurement of customer satisfaction has changed dramatically over the last decade. Although most firms track their customer satisfaction ratings over time, firms that are serious about customer relationship management have adopted more robust means of tracking satisfaction based on actual customer behaviour.</a:t>
            </a:r>
            <a:endParaRPr lang="en-US" sz="2600" dirty="0"/>
          </a:p>
        </p:txBody>
      </p:sp>
    </p:spTree>
    <p:extLst>
      <p:ext uri="{BB962C8B-B14F-4D97-AF65-F5344CB8AC3E}">
        <p14:creationId xmlns:p14="http://schemas.microsoft.com/office/powerpoint/2010/main" val="3782238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Case Study 3 - </a:t>
            </a:r>
            <a:r>
              <a:rPr lang="en-GB" altLang="en-US" sz="3600" b="1" dirty="0" err="1">
                <a:solidFill>
                  <a:schemeClr val="tx2">
                    <a:lumMod val="75000"/>
                  </a:schemeClr>
                </a:solidFill>
              </a:rPr>
              <a:t>Teepack</a:t>
            </a:r>
            <a:r>
              <a:rPr lang="en-GB" altLang="en-US" sz="3600" b="1" dirty="0">
                <a:solidFill>
                  <a:schemeClr val="tx2">
                    <a:lumMod val="75000"/>
                  </a:schemeClr>
                </a:solidFill>
              </a:rPr>
              <a:t> </a:t>
            </a:r>
            <a:r>
              <a:rPr lang="en-GB" altLang="en-US" sz="3600" b="1" dirty="0" err="1">
                <a:solidFill>
                  <a:schemeClr val="tx2">
                    <a:lumMod val="75000"/>
                  </a:schemeClr>
                </a:solidFill>
              </a:rPr>
              <a:t>Spezialmaschinen</a:t>
            </a:r>
            <a:r>
              <a:rPr lang="en-GB" altLang="en-US" sz="3600" b="1" dirty="0">
                <a:solidFill>
                  <a:schemeClr val="tx2">
                    <a:lumMod val="75000"/>
                  </a:schemeClr>
                </a:solidFill>
              </a:rPr>
              <a:t> GmbH</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9828" y="1143000"/>
            <a:ext cx="11072344"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800" b="1" dirty="0">
                <a:solidFill>
                  <a:srgbClr val="FF0000"/>
                </a:solidFill>
              </a:rPr>
              <a:t>Organizing A Global Survey Of Customer Satisfaction</a:t>
            </a:r>
          </a:p>
          <a:p>
            <a:pPr marL="514350" indent="-514350" algn="just">
              <a:buClr>
                <a:schemeClr val="tx1"/>
              </a:buClr>
              <a:buAutoNum type="arabicPeriod"/>
            </a:pPr>
            <a:r>
              <a:rPr lang="en-GB" sz="2400" dirty="0"/>
              <a:t>How would you forecast worldwide demand for tea bag machines?</a:t>
            </a:r>
          </a:p>
          <a:p>
            <a:pPr marL="514350" indent="-514350" algn="just">
              <a:buClr>
                <a:schemeClr val="tx1"/>
              </a:buClr>
              <a:buAutoNum type="arabicPeriod"/>
            </a:pPr>
            <a:r>
              <a:rPr lang="en-GB" sz="2400" dirty="0"/>
              <a:t>How can </a:t>
            </a:r>
            <a:r>
              <a:rPr lang="en-GB" sz="2400" dirty="0" err="1"/>
              <a:t>Teepack</a:t>
            </a:r>
            <a:r>
              <a:rPr lang="en-GB" sz="2400" dirty="0"/>
              <a:t> and </a:t>
            </a:r>
            <a:r>
              <a:rPr lang="en-GB" sz="2400" dirty="0" err="1"/>
              <a:t>Teekanne</a:t>
            </a:r>
            <a:r>
              <a:rPr lang="en-GB" sz="2400" dirty="0"/>
              <a:t> use their relationship to each other with regard to collecting relevant market research data for both companies?</a:t>
            </a:r>
          </a:p>
          <a:p>
            <a:pPr marL="514350" indent="-514350" algn="just">
              <a:buClr>
                <a:schemeClr val="tx1"/>
              </a:buClr>
              <a:buAutoNum type="arabicPeriod"/>
            </a:pPr>
            <a:r>
              <a:rPr lang="en-GB" sz="2400" dirty="0"/>
              <a:t>Argue the case for the market analysis method you would choose if you had to evaluate the competitiveness of </a:t>
            </a:r>
            <a:r>
              <a:rPr lang="en-GB" sz="2400" dirty="0" err="1"/>
              <a:t>Teepack</a:t>
            </a:r>
            <a:r>
              <a:rPr lang="en-GB" sz="2400" dirty="0"/>
              <a:t> </a:t>
            </a:r>
            <a:r>
              <a:rPr lang="en-GB" sz="2400" dirty="0" err="1"/>
              <a:t>Spezialmaschinen</a:t>
            </a:r>
            <a:r>
              <a:rPr lang="en-GB" sz="2400" dirty="0"/>
              <a:t> on the global tea bag packaging machine market.</a:t>
            </a:r>
          </a:p>
          <a:p>
            <a:pPr marL="514350" indent="-514350" algn="just">
              <a:buClr>
                <a:schemeClr val="tx1"/>
              </a:buClr>
              <a:buAutoNum type="arabicPeriod"/>
            </a:pPr>
            <a:r>
              <a:rPr lang="en-GB" sz="2400" dirty="0"/>
              <a:t>In order to achieve better customer feedback, the top management of </a:t>
            </a:r>
            <a:r>
              <a:rPr lang="en-GB" sz="2400" dirty="0" err="1"/>
              <a:t>Teepack</a:t>
            </a:r>
            <a:r>
              <a:rPr lang="en-GB" sz="2400" dirty="0"/>
              <a:t> is interested in learning how to measure customer satisfaction. Propose a questionnaire design that contains some of the themes it would be relevant to include in the questionnaire.</a:t>
            </a:r>
          </a:p>
        </p:txBody>
      </p:sp>
      <p:pic>
        <p:nvPicPr>
          <p:cNvPr id="6" name="Picture 5" descr="A picture containing drawing&#10;&#10;Description automatically generated">
            <a:extLst>
              <a:ext uri="{FF2B5EF4-FFF2-40B4-BE49-F238E27FC236}">
                <a16:creationId xmlns:a16="http://schemas.microsoft.com/office/drawing/2014/main" id="{8EE0189F-9082-4E6A-A1FB-83376227E7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96200" y="5229200"/>
            <a:ext cx="3376678" cy="466372"/>
          </a:xfrm>
          <a:prstGeom prst="rect">
            <a:avLst/>
          </a:prstGeom>
        </p:spPr>
      </p:pic>
    </p:spTree>
    <p:extLst>
      <p:ext uri="{BB962C8B-B14F-4D97-AF65-F5344CB8AC3E}">
        <p14:creationId xmlns:p14="http://schemas.microsoft.com/office/powerpoint/2010/main" val="2394967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42" presetClass="entr" presetSubtype="0" fill="hold" nodeType="after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animEffect transition="in" filter="fade">
                                      <p:cBhvr>
                                        <p:cTn id="20" dur="1000"/>
                                        <p:tgtEl>
                                          <p:spTgt spid="5">
                                            <p:txEl>
                                              <p:pRg st="1" end="1"/>
                                            </p:txEl>
                                          </p:spTgt>
                                        </p:tgtEl>
                                      </p:cBhvr>
                                    </p:animEffect>
                                    <p:anim calcmode="lin" valueType="num">
                                      <p:cBhvr>
                                        <p:cTn id="21"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5">
                                            <p:txEl>
                                              <p:pRg st="1" end="1"/>
                                            </p:txEl>
                                          </p:spTgt>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Effect transition="in" filter="fade">
                                      <p:cBhvr>
                                        <p:cTn id="25" dur="1000"/>
                                        <p:tgtEl>
                                          <p:spTgt spid="5">
                                            <p:txEl>
                                              <p:pRg st="2" end="2"/>
                                            </p:txEl>
                                          </p:spTgt>
                                        </p:tgtEl>
                                      </p:cBhvr>
                                    </p:animEffect>
                                    <p:anim calcmode="lin" valueType="num">
                                      <p:cBhvr>
                                        <p:cTn id="2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5">
                                            <p:txEl>
                                              <p:pRg st="3" end="3"/>
                                            </p:txEl>
                                          </p:spTgt>
                                        </p:tgtEl>
                                        <p:attrNameLst>
                                          <p:attrName>style.visibility</p:attrName>
                                        </p:attrNameLst>
                                      </p:cBhvr>
                                      <p:to>
                                        <p:strVal val="visible"/>
                                      </p:to>
                                    </p:set>
                                    <p:animEffect transition="in" filter="fade">
                                      <p:cBhvr>
                                        <p:cTn id="30" dur="1000"/>
                                        <p:tgtEl>
                                          <p:spTgt spid="5">
                                            <p:txEl>
                                              <p:pRg st="3" end="3"/>
                                            </p:txEl>
                                          </p:spTgt>
                                        </p:tgtEl>
                                      </p:cBhvr>
                                    </p:animEffect>
                                    <p:anim calcmode="lin" valueType="num">
                                      <p:cBhvr>
                                        <p:cTn id="31"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5">
                                            <p:txEl>
                                              <p:pRg st="3" end="3"/>
                                            </p:txEl>
                                          </p:spTgt>
                                        </p:tgtEl>
                                        <p:attrNameLst>
                                          <p:attrName>ppt_y</p:attrName>
                                        </p:attrNameLst>
                                      </p:cBhvr>
                                      <p:tavLst>
                                        <p:tav tm="0">
                                          <p:val>
                                            <p:strVal val="#ppt_y+.1"/>
                                          </p:val>
                                        </p:tav>
                                        <p:tav tm="100000">
                                          <p:val>
                                            <p:strVal val="#ppt_y"/>
                                          </p:val>
                                        </p:tav>
                                      </p:tavLst>
                                    </p:anim>
                                  </p:childTnLst>
                                </p:cTn>
                              </p:par>
                              <p:par>
                                <p:cTn id="33" presetID="42" presetClass="entr" presetSubtype="0" fill="hold" nodeType="with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38" fill="hold">
                            <p:stCondLst>
                              <p:cond delay="2000"/>
                            </p:stCondLst>
                            <p:childTnLst>
                              <p:par>
                                <p:cTn id="39" presetID="53" presetClass="entr" presetSubtype="16" fill="hold" nodeType="afterEffect">
                                  <p:stCondLst>
                                    <p:cond delay="0"/>
                                  </p:stCondLst>
                                  <p:childTnLst>
                                    <p:set>
                                      <p:cBhvr>
                                        <p:cTn id="40" dur="1" fill="hold">
                                          <p:stCondLst>
                                            <p:cond delay="0"/>
                                          </p:stCondLst>
                                        </p:cTn>
                                        <p:tgtEl>
                                          <p:spTgt spid="6"/>
                                        </p:tgtEl>
                                        <p:attrNameLst>
                                          <p:attrName>style.visibility</p:attrName>
                                        </p:attrNameLst>
                                      </p:cBhvr>
                                      <p:to>
                                        <p:strVal val="visible"/>
                                      </p:to>
                                    </p:set>
                                    <p:anim calcmode="lin" valueType="num">
                                      <p:cBhvr>
                                        <p:cTn id="41" dur="500" fill="hold"/>
                                        <p:tgtEl>
                                          <p:spTgt spid="6"/>
                                        </p:tgtEl>
                                        <p:attrNameLst>
                                          <p:attrName>ppt_w</p:attrName>
                                        </p:attrNameLst>
                                      </p:cBhvr>
                                      <p:tavLst>
                                        <p:tav tm="0">
                                          <p:val>
                                            <p:fltVal val="0"/>
                                          </p:val>
                                        </p:tav>
                                        <p:tav tm="100000">
                                          <p:val>
                                            <p:strVal val="#ppt_w"/>
                                          </p:val>
                                        </p:tav>
                                      </p:tavLst>
                                    </p:anim>
                                    <p:anim calcmode="lin" valueType="num">
                                      <p:cBhvr>
                                        <p:cTn id="42" dur="500" fill="hold"/>
                                        <p:tgtEl>
                                          <p:spTgt spid="6"/>
                                        </p:tgtEl>
                                        <p:attrNameLst>
                                          <p:attrName>ppt_h</p:attrName>
                                        </p:attrNameLst>
                                      </p:cBhvr>
                                      <p:tavLst>
                                        <p:tav tm="0">
                                          <p:val>
                                            <p:fltVal val="0"/>
                                          </p:val>
                                        </p:tav>
                                        <p:tav tm="100000">
                                          <p:val>
                                            <p:strVal val="#ppt_h"/>
                                          </p:val>
                                        </p:tav>
                                      </p:tavLst>
                                    </p:anim>
                                    <p:animEffect transition="in" filter="fade">
                                      <p:cBhvr>
                                        <p:cTn id="4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Database Marketing</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340768"/>
            <a:ext cx="11153843" cy="4428492"/>
          </a:xfrm>
        </p:spPr>
        <p:txBody>
          <a:bodyPr/>
          <a:lstStyle/>
          <a:p>
            <a:pPr algn="just"/>
            <a:r>
              <a:rPr lang="en-GB" b="1" dirty="0"/>
              <a:t>Use of software to analyse data about customers</a:t>
            </a:r>
          </a:p>
          <a:p>
            <a:pPr algn="just"/>
            <a:r>
              <a:rPr lang="en-GB" b="1" dirty="0"/>
              <a:t>Helps firms to:</a:t>
            </a:r>
          </a:p>
          <a:p>
            <a:pPr lvl="1" algn="just"/>
            <a:r>
              <a:rPr lang="en-GB" sz="2400" dirty="0"/>
              <a:t>Identify their most profitable customers</a:t>
            </a:r>
          </a:p>
          <a:p>
            <a:pPr lvl="1" algn="just"/>
            <a:r>
              <a:rPr lang="en-GB" sz="2400" dirty="0"/>
              <a:t>Calculate the </a:t>
            </a:r>
            <a:r>
              <a:rPr lang="en-GB" sz="2400" dirty="0">
                <a:solidFill>
                  <a:srgbClr val="FF0000"/>
                </a:solidFill>
              </a:rPr>
              <a:t>lifetime value </a:t>
            </a:r>
            <a:r>
              <a:rPr lang="en-GB" sz="2400" dirty="0"/>
              <a:t>of each customer’s business</a:t>
            </a:r>
          </a:p>
          <a:p>
            <a:pPr lvl="1" algn="just"/>
            <a:r>
              <a:rPr lang="en-GB" sz="2400" dirty="0"/>
              <a:t>Build relationships and encourage genuine brand loyalty</a:t>
            </a:r>
          </a:p>
          <a:p>
            <a:pPr lvl="1" algn="just"/>
            <a:r>
              <a:rPr lang="en-GB" sz="2400" dirty="0"/>
              <a:t>Improve customer retention and referral rates</a:t>
            </a:r>
          </a:p>
          <a:p>
            <a:pPr lvl="1" algn="just"/>
            <a:r>
              <a:rPr lang="en-GB" sz="2400" dirty="0"/>
              <a:t>Reduce marketing and promotion costs</a:t>
            </a:r>
          </a:p>
          <a:p>
            <a:pPr lvl="1" algn="just"/>
            <a:r>
              <a:rPr lang="en-GB" sz="2400" dirty="0"/>
              <a:t>Boost sales volume per customer or targeted customer group</a:t>
            </a:r>
          </a:p>
          <a:p>
            <a:pPr lvl="1" algn="just"/>
            <a:r>
              <a:rPr lang="en-GB" sz="2400" dirty="0"/>
              <a:t>Expand loyalty programs</a:t>
            </a:r>
          </a:p>
          <a:p>
            <a:pPr lvl="1" algn="just"/>
            <a:endParaRPr lang="en-GB" dirty="0"/>
          </a:p>
          <a:p>
            <a:pPr algn="just"/>
            <a:endParaRPr lang="en-US" dirty="0"/>
          </a:p>
          <a:p>
            <a:pPr lvl="1"/>
            <a:endParaRPr lang="en-US" dirty="0"/>
          </a:p>
        </p:txBody>
      </p:sp>
    </p:spTree>
    <p:extLst>
      <p:ext uri="{BB962C8B-B14F-4D97-AF65-F5344CB8AC3E}">
        <p14:creationId xmlns:p14="http://schemas.microsoft.com/office/powerpoint/2010/main" val="3805227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1000"/>
                                        <p:tgtEl>
                                          <p:spTgt spid="7172">
                                            <p:txEl>
                                              <p:pRg st="3" end="3"/>
                                            </p:txEl>
                                          </p:spTgt>
                                        </p:tgtEl>
                                      </p:cBhvr>
                                    </p:animEffect>
                                    <p:anim calcmode="lin" valueType="num">
                                      <p:cBhvr>
                                        <p:cTn id="2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7172">
                                            <p:txEl>
                                              <p:pRg st="4" end="4"/>
                                            </p:txEl>
                                          </p:spTgt>
                                        </p:tgtEl>
                                        <p:attrNameLst>
                                          <p:attrName>style.visibility</p:attrName>
                                        </p:attrNameLst>
                                      </p:cBhvr>
                                      <p:to>
                                        <p:strVal val="visible"/>
                                      </p:to>
                                    </p:set>
                                    <p:animEffect transition="in" filter="fade">
                                      <p:cBhvr>
                                        <p:cTn id="29" dur="1000"/>
                                        <p:tgtEl>
                                          <p:spTgt spid="7172">
                                            <p:txEl>
                                              <p:pRg st="4" end="4"/>
                                            </p:txEl>
                                          </p:spTgt>
                                        </p:tgtEl>
                                      </p:cBhvr>
                                    </p:animEffect>
                                    <p:anim calcmode="lin" valueType="num">
                                      <p:cBhvr>
                                        <p:cTn id="30"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7172">
                                            <p:txEl>
                                              <p:pRg st="5" end="5"/>
                                            </p:txEl>
                                          </p:spTgt>
                                        </p:tgtEl>
                                        <p:attrNameLst>
                                          <p:attrName>style.visibility</p:attrName>
                                        </p:attrNameLst>
                                      </p:cBhvr>
                                      <p:to>
                                        <p:strVal val="visible"/>
                                      </p:to>
                                    </p:set>
                                    <p:animEffect transition="in" filter="fade">
                                      <p:cBhvr>
                                        <p:cTn id="34" dur="1000"/>
                                        <p:tgtEl>
                                          <p:spTgt spid="7172">
                                            <p:txEl>
                                              <p:pRg st="5" end="5"/>
                                            </p:txEl>
                                          </p:spTgt>
                                        </p:tgtEl>
                                      </p:cBhvr>
                                    </p:animEffect>
                                    <p:anim calcmode="lin" valueType="num">
                                      <p:cBhvr>
                                        <p:cTn id="35"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7172">
                                            <p:txEl>
                                              <p:pRg st="6" end="6"/>
                                            </p:txEl>
                                          </p:spTgt>
                                        </p:tgtEl>
                                        <p:attrNameLst>
                                          <p:attrName>style.visibility</p:attrName>
                                        </p:attrNameLst>
                                      </p:cBhvr>
                                      <p:to>
                                        <p:strVal val="visible"/>
                                      </p:to>
                                    </p:set>
                                    <p:animEffect transition="in" filter="fade">
                                      <p:cBhvr>
                                        <p:cTn id="39" dur="1000"/>
                                        <p:tgtEl>
                                          <p:spTgt spid="7172">
                                            <p:txEl>
                                              <p:pRg st="6" end="6"/>
                                            </p:txEl>
                                          </p:spTgt>
                                        </p:tgtEl>
                                      </p:cBhvr>
                                    </p:animEffect>
                                    <p:anim calcmode="lin" valueType="num">
                                      <p:cBhvr>
                                        <p:cTn id="4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7172">
                                            <p:txEl>
                                              <p:pRg st="7" end="7"/>
                                            </p:txEl>
                                          </p:spTgt>
                                        </p:tgtEl>
                                        <p:attrNameLst>
                                          <p:attrName>style.visibility</p:attrName>
                                        </p:attrNameLst>
                                      </p:cBhvr>
                                      <p:to>
                                        <p:strVal val="visible"/>
                                      </p:to>
                                    </p:set>
                                    <p:animEffect transition="in" filter="fade">
                                      <p:cBhvr>
                                        <p:cTn id="44" dur="1000"/>
                                        <p:tgtEl>
                                          <p:spTgt spid="7172">
                                            <p:txEl>
                                              <p:pRg st="7" end="7"/>
                                            </p:txEl>
                                          </p:spTgt>
                                        </p:tgtEl>
                                      </p:cBhvr>
                                    </p:animEffect>
                                    <p:anim calcmode="lin" valueType="num">
                                      <p:cBhvr>
                                        <p:cTn id="45"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7172">
                                            <p:txEl>
                                              <p:pRg st="8" end="8"/>
                                            </p:txEl>
                                          </p:spTgt>
                                        </p:tgtEl>
                                        <p:attrNameLst>
                                          <p:attrName>style.visibility</p:attrName>
                                        </p:attrNameLst>
                                      </p:cBhvr>
                                      <p:to>
                                        <p:strVal val="visible"/>
                                      </p:to>
                                    </p:set>
                                    <p:animEffect transition="in" filter="fade">
                                      <p:cBhvr>
                                        <p:cTn id="49" dur="1000"/>
                                        <p:tgtEl>
                                          <p:spTgt spid="7172">
                                            <p:txEl>
                                              <p:pRg st="8" end="8"/>
                                            </p:txEl>
                                          </p:spTgt>
                                        </p:tgtEl>
                                      </p:cBhvr>
                                    </p:animEffect>
                                    <p:anim calcmode="lin" valueType="num">
                                      <p:cBhvr>
                                        <p:cTn id="50"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63352" y="0"/>
            <a:ext cx="11593288" cy="1143000"/>
          </a:xfrm>
        </p:spPr>
        <p:txBody>
          <a:bodyPr/>
          <a:lstStyle/>
          <a:p>
            <a:pPr eaLnBrk="1" hangingPunct="1"/>
            <a:r>
              <a:rPr lang="en-GB" altLang="en-US" sz="3600" b="1" dirty="0">
                <a:solidFill>
                  <a:schemeClr val="tx2">
                    <a:lumMod val="75000"/>
                  </a:schemeClr>
                </a:solidFill>
              </a:rPr>
              <a:t>What is Customer Lifetime Value</a:t>
            </a:r>
          </a:p>
        </p:txBody>
      </p:sp>
      <p:pic>
        <p:nvPicPr>
          <p:cNvPr id="2" name="Online Media 1" title="What is Customer Lifetime Value in 3 minutes">
            <a:hlinkClick r:id="" action="ppaction://media"/>
            <a:extLst>
              <a:ext uri="{FF2B5EF4-FFF2-40B4-BE49-F238E27FC236}">
                <a16:creationId xmlns:a16="http://schemas.microsoft.com/office/drawing/2014/main" id="{B5C80FED-29CA-4F3B-A1FA-6A40C1E8C5D6}"/>
              </a:ext>
            </a:extLst>
          </p:cNvPr>
          <p:cNvPicPr>
            <a:picLocks noRot="1" noChangeAspect="1"/>
          </p:cNvPicPr>
          <p:nvPr>
            <a:videoFile r:link="rId1"/>
          </p:nvPr>
        </p:nvPicPr>
        <p:blipFill>
          <a:blip r:embed="rId4"/>
          <a:stretch>
            <a:fillRect/>
          </a:stretch>
        </p:blipFill>
        <p:spPr>
          <a:xfrm>
            <a:off x="2027548" y="1052736"/>
            <a:ext cx="8136904" cy="4577009"/>
          </a:xfrm>
          <a:prstGeom prst="rect">
            <a:avLst/>
          </a:prstGeom>
        </p:spPr>
      </p:pic>
    </p:spTree>
    <p:extLst>
      <p:ext uri="{BB962C8B-B14F-4D97-AF65-F5344CB8AC3E}">
        <p14:creationId xmlns:p14="http://schemas.microsoft.com/office/powerpoint/2010/main" val="305520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119336" y="0"/>
            <a:ext cx="11953328" cy="1143000"/>
          </a:xfrm>
        </p:spPr>
        <p:txBody>
          <a:bodyPr/>
          <a:lstStyle/>
          <a:p>
            <a:pPr eaLnBrk="1" hangingPunct="1"/>
            <a:r>
              <a:rPr lang="en-GB" altLang="en-US" sz="3000" b="1" dirty="0">
                <a:solidFill>
                  <a:schemeClr val="tx2">
                    <a:lumMod val="75000"/>
                  </a:schemeClr>
                </a:solidFill>
              </a:rPr>
              <a:t>Customer Retention Strategies - 5 Tips To Increase Lifetime Value</a:t>
            </a:r>
          </a:p>
        </p:txBody>
      </p:sp>
      <p:pic>
        <p:nvPicPr>
          <p:cNvPr id="3" name="Online Media 2" title="Customer Retention Strategies - 5 Tips To Increase Lifetime Value | Marketing 360®">
            <a:hlinkClick r:id="" action="ppaction://media"/>
            <a:extLst>
              <a:ext uri="{FF2B5EF4-FFF2-40B4-BE49-F238E27FC236}">
                <a16:creationId xmlns:a16="http://schemas.microsoft.com/office/drawing/2014/main" id="{836ECA16-28B7-4B59-B73F-E8F5A26BFA5B}"/>
              </a:ext>
            </a:extLst>
          </p:cNvPr>
          <p:cNvPicPr>
            <a:picLocks noRot="1" noChangeAspect="1"/>
          </p:cNvPicPr>
          <p:nvPr>
            <a:videoFile r:link="rId1"/>
          </p:nvPr>
        </p:nvPicPr>
        <p:blipFill>
          <a:blip r:embed="rId4"/>
          <a:stretch>
            <a:fillRect/>
          </a:stretch>
        </p:blipFill>
        <p:spPr>
          <a:xfrm>
            <a:off x="1739516" y="980728"/>
            <a:ext cx="8712968" cy="4667019"/>
          </a:xfrm>
          <a:prstGeom prst="rect">
            <a:avLst/>
          </a:prstGeom>
        </p:spPr>
      </p:pic>
    </p:spTree>
    <p:extLst>
      <p:ext uri="{BB962C8B-B14F-4D97-AF65-F5344CB8AC3E}">
        <p14:creationId xmlns:p14="http://schemas.microsoft.com/office/powerpoint/2010/main" val="3034503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 - </a:t>
            </a:r>
            <a:r>
              <a:rPr lang="en-GB" altLang="en-US" sz="2800" b="1" dirty="0">
                <a:solidFill>
                  <a:schemeClr val="tx2">
                    <a:lumMod val="75000"/>
                  </a:schemeClr>
                </a:solidFill>
              </a:rPr>
              <a:t>Customer Lifetime Value in the Banking Industry</a:t>
            </a:r>
            <a:endParaRPr lang="en-GB" altLang="en-US" sz="3200" b="1" dirty="0">
              <a:solidFill>
                <a:schemeClr val="tx2">
                  <a:lumMod val="75000"/>
                </a:schemeClr>
              </a:solidFill>
            </a:endParaRP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2" y="1052736"/>
            <a:ext cx="10765195"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100" dirty="0"/>
              <a:t>One in five banking executives does not measure CLV. Couple this with the 22 per cent who do not measure portfolio or share-of-wallet, and it is easy to see why cross-selling is such a challenge for financial service providers. Unless a banker knows which of a customer’s financial needs are being met, it is exceedingly difficult to suggest additional services. A robust business intelligence system can provide a financial services firm with a 360-degree view of the customer. Transactions can be consolidated with demographic and psychographic data, revenue and profit measures, as well as historical customer service incidents and queries. With this total picture, the provider can see the customer from multiple perspectives and craft programmes that will satisfy a broad range of client requirements. Part of this multifaceted view of the customer is the ability to aggregate multiple customers into a household perspective. The benefits of this consolidated view are clear and strong. Multiple financial service needs can be seen in toto, investment opportunities can be tied to life events for cohabiting family members and marketing costs can be driven down by providing a single, comprehensive marketing message.</a:t>
            </a:r>
          </a:p>
        </p:txBody>
      </p:sp>
    </p:spTree>
    <p:extLst>
      <p:ext uri="{BB962C8B-B14F-4D97-AF65-F5344CB8AC3E}">
        <p14:creationId xmlns:p14="http://schemas.microsoft.com/office/powerpoint/2010/main" val="505193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Database Marketing</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340768"/>
            <a:ext cx="5753243" cy="4428492"/>
          </a:xfrm>
        </p:spPr>
        <p:txBody>
          <a:bodyPr/>
          <a:lstStyle/>
          <a:p>
            <a:r>
              <a:rPr lang="en-US" b="1" dirty="0"/>
              <a:t>Possible sources of data</a:t>
            </a:r>
          </a:p>
          <a:p>
            <a:pPr lvl="1"/>
            <a:r>
              <a:rPr lang="en-US" dirty="0"/>
              <a:t>Credit card applications</a:t>
            </a:r>
          </a:p>
          <a:p>
            <a:pPr lvl="1"/>
            <a:r>
              <a:rPr lang="en-US" dirty="0"/>
              <a:t>Software registration</a:t>
            </a:r>
          </a:p>
          <a:p>
            <a:pPr lvl="1"/>
            <a:r>
              <a:rPr lang="en-US" dirty="0"/>
              <a:t>Product warranties</a:t>
            </a:r>
          </a:p>
          <a:p>
            <a:pPr lvl="1"/>
            <a:r>
              <a:rPr lang="en-US" dirty="0"/>
              <a:t>Point-of-sale register scanners</a:t>
            </a:r>
          </a:p>
          <a:p>
            <a:pPr lvl="1"/>
            <a:r>
              <a:rPr lang="en-US" dirty="0"/>
              <a:t>Customer opinion surveys</a:t>
            </a:r>
          </a:p>
          <a:p>
            <a:pPr lvl="1"/>
            <a:r>
              <a:rPr lang="en-US" dirty="0"/>
              <a:t>Websites</a:t>
            </a:r>
          </a:p>
          <a:p>
            <a:pPr lvl="1"/>
            <a:r>
              <a:rPr lang="en-US" dirty="0"/>
              <a:t>Telecom companies database</a:t>
            </a:r>
          </a:p>
          <a:p>
            <a:pPr lvl="1" algn="just"/>
            <a:endParaRPr lang="en-GB" dirty="0"/>
          </a:p>
          <a:p>
            <a:pPr algn="just"/>
            <a:endParaRPr lang="en-US" dirty="0"/>
          </a:p>
          <a:p>
            <a:pPr lvl="1"/>
            <a:endParaRPr lang="en-US" dirty="0"/>
          </a:p>
        </p:txBody>
      </p:sp>
      <p:pic>
        <p:nvPicPr>
          <p:cNvPr id="2" name="Online Media 1" title="Database marketing is sexy - 5 essential tips">
            <a:hlinkClick r:id="" action="ppaction://media"/>
            <a:extLst>
              <a:ext uri="{FF2B5EF4-FFF2-40B4-BE49-F238E27FC236}">
                <a16:creationId xmlns:a16="http://schemas.microsoft.com/office/drawing/2014/main" id="{99DBBA8C-803B-409E-8465-11A7274AF40A}"/>
              </a:ext>
            </a:extLst>
          </p:cNvPr>
          <p:cNvPicPr>
            <a:picLocks noRot="1" noChangeAspect="1"/>
          </p:cNvPicPr>
          <p:nvPr>
            <a:videoFile r:link="rId1"/>
          </p:nvPr>
        </p:nvPicPr>
        <p:blipFill>
          <a:blip r:embed="rId4"/>
          <a:stretch>
            <a:fillRect/>
          </a:stretch>
        </p:blipFill>
        <p:spPr>
          <a:xfrm>
            <a:off x="6256622" y="1916832"/>
            <a:ext cx="5376597" cy="3096344"/>
          </a:xfrm>
          <a:prstGeom prst="rect">
            <a:avLst/>
          </a:prstGeom>
        </p:spPr>
      </p:pic>
    </p:spTree>
    <p:extLst>
      <p:ext uri="{BB962C8B-B14F-4D97-AF65-F5344CB8AC3E}">
        <p14:creationId xmlns:p14="http://schemas.microsoft.com/office/powerpoint/2010/main" val="316986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par>
                          <p:cTn id="45" fill="hold">
                            <p:stCondLst>
                              <p:cond delay="1000"/>
                            </p:stCondLst>
                            <p:childTnLst>
                              <p:par>
                                <p:cTn id="46" presetID="53" presetClass="entr" presetSubtype="16" fill="hold" nodeType="afterEffect">
                                  <p:stCondLst>
                                    <p:cond delay="0"/>
                                  </p:stCondLst>
                                  <p:childTnLst>
                                    <p:set>
                                      <p:cBhvr>
                                        <p:cTn id="47" dur="1" fill="hold">
                                          <p:stCondLst>
                                            <p:cond delay="0"/>
                                          </p:stCondLst>
                                        </p:cTn>
                                        <p:tgtEl>
                                          <p:spTgt spid="2"/>
                                        </p:tgtEl>
                                        <p:attrNameLst>
                                          <p:attrName>style.visibility</p:attrName>
                                        </p:attrNameLst>
                                      </p:cBhvr>
                                      <p:to>
                                        <p:strVal val="visible"/>
                                      </p:to>
                                    </p:set>
                                    <p:anim calcmode="lin" valueType="num">
                                      <p:cBhvr>
                                        <p:cTn id="48" dur="500" fill="hold"/>
                                        <p:tgtEl>
                                          <p:spTgt spid="2"/>
                                        </p:tgtEl>
                                        <p:attrNameLst>
                                          <p:attrName>ppt_w</p:attrName>
                                        </p:attrNameLst>
                                      </p:cBhvr>
                                      <p:tavLst>
                                        <p:tav tm="0">
                                          <p:val>
                                            <p:fltVal val="0"/>
                                          </p:val>
                                        </p:tav>
                                        <p:tav tm="100000">
                                          <p:val>
                                            <p:strVal val="#ppt_w"/>
                                          </p:val>
                                        </p:tav>
                                      </p:tavLst>
                                    </p:anim>
                                    <p:anim calcmode="lin" valueType="num">
                                      <p:cBhvr>
                                        <p:cTn id="49" dur="500" fill="hold"/>
                                        <p:tgtEl>
                                          <p:spTgt spid="2"/>
                                        </p:tgtEl>
                                        <p:attrNameLst>
                                          <p:attrName>ppt_h</p:attrName>
                                        </p:attrNameLst>
                                      </p:cBhvr>
                                      <p:tavLst>
                                        <p:tav tm="0">
                                          <p:val>
                                            <p:fltVal val="0"/>
                                          </p:val>
                                        </p:tav>
                                        <p:tav tm="100000">
                                          <p:val>
                                            <p:strVal val="#ppt_h"/>
                                          </p:val>
                                        </p:tav>
                                      </p:tavLst>
                                    </p:anim>
                                    <p:animEffect transition="in" filter="fade">
                                      <p:cBhvr>
                                        <p:cTn id="5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51" fill="hold" display="0">
                  <p:stCondLst>
                    <p:cond delay="indefinite"/>
                  </p:stCondLst>
                </p:cTn>
                <p:tgtEl>
                  <p:spTgt spid="2"/>
                </p:tgtEl>
              </p:cMediaNode>
            </p:video>
          </p:childTnLst>
        </p:cTn>
      </p:par>
    </p:tnLst>
    <p:bldLst>
      <p:bldP spid="7172" grpId="0" build="p"/>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Value of Transactional and Analytical Information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340768"/>
            <a:ext cx="11153843" cy="4428492"/>
          </a:xfrm>
        </p:spPr>
        <p:txBody>
          <a:bodyPr/>
          <a:lstStyle/>
          <a:p>
            <a:pPr algn="just"/>
            <a:r>
              <a:rPr lang="en-GB" sz="3500" b="1" dirty="0">
                <a:solidFill>
                  <a:srgbClr val="FF0000"/>
                </a:solidFill>
              </a:rPr>
              <a:t>Transactional information </a:t>
            </a:r>
            <a:r>
              <a:rPr lang="en-GB" sz="3500" dirty="0"/>
              <a:t>– encompasses all of the information contained within a single business process or unit of work, and its primary purpose is to support the performing of daily operational tasks</a:t>
            </a:r>
          </a:p>
          <a:p>
            <a:pPr algn="just"/>
            <a:r>
              <a:rPr lang="en-GB" sz="3500" b="1" dirty="0">
                <a:solidFill>
                  <a:srgbClr val="00B0F0"/>
                </a:solidFill>
              </a:rPr>
              <a:t>Analytical information </a:t>
            </a:r>
            <a:r>
              <a:rPr lang="en-GB" sz="3500" dirty="0"/>
              <a:t>– encompasses all organizational information, and its primary purpose is to support the performing of managerial analysis tasks</a:t>
            </a:r>
          </a:p>
          <a:p>
            <a:pPr algn="just"/>
            <a:endParaRPr lang="en-US" dirty="0"/>
          </a:p>
          <a:p>
            <a:pPr lvl="1"/>
            <a:endParaRPr lang="en-US" dirty="0"/>
          </a:p>
        </p:txBody>
      </p:sp>
    </p:spTree>
    <p:extLst>
      <p:ext uri="{BB962C8B-B14F-4D97-AF65-F5344CB8AC3E}">
        <p14:creationId xmlns:p14="http://schemas.microsoft.com/office/powerpoint/2010/main" val="793410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Value of Transactional and Analytical Information </a:t>
            </a:r>
          </a:p>
        </p:txBody>
      </p:sp>
      <p:pic>
        <p:nvPicPr>
          <p:cNvPr id="2" name="Picture 4" descr="bal76736_0602.jpg">
            <a:extLst>
              <a:ext uri="{FF2B5EF4-FFF2-40B4-BE49-F238E27FC236}">
                <a16:creationId xmlns:a16="http://schemas.microsoft.com/office/drawing/2014/main" id="{06606C39-90AB-4CAF-BA74-CC432ABF6932}"/>
              </a:ext>
            </a:extLst>
          </p:cNvPr>
          <p:cNvPicPr>
            <a:picLocks noChangeAspect="1"/>
          </p:cNvPicPr>
          <p:nvPr/>
        </p:nvPicPr>
        <p:blipFill>
          <a:blip r:embed="rId3">
            <a:clrChange>
              <a:clrFrom>
                <a:srgbClr val="FDFAC1"/>
              </a:clrFrom>
              <a:clrTo>
                <a:srgbClr val="FDFAC1">
                  <a:alpha val="0"/>
                </a:srgbClr>
              </a:clrTo>
            </a:clrChange>
            <a:extLst>
              <a:ext uri="{28A0092B-C50C-407E-A947-70E740481C1C}">
                <a14:useLocalDpi xmlns:a14="http://schemas.microsoft.com/office/drawing/2010/main" val="0"/>
              </a:ext>
            </a:extLst>
          </a:blip>
          <a:srcRect l="26213" t="8920"/>
          <a:stretch>
            <a:fillRect/>
          </a:stretch>
        </p:blipFill>
        <p:spPr bwMode="auto">
          <a:xfrm>
            <a:off x="1019436" y="1143000"/>
            <a:ext cx="10153128" cy="4567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29183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Customer Relationship Management (CRM)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484784"/>
            <a:ext cx="11153843" cy="4284476"/>
          </a:xfrm>
        </p:spPr>
        <p:txBody>
          <a:bodyPr/>
          <a:lstStyle/>
          <a:p>
            <a:pPr algn="just"/>
            <a:r>
              <a:rPr lang="en-US" sz="3600" dirty="0"/>
              <a:t>Combination of strategies and tools that drive customer relationship programs</a:t>
            </a:r>
          </a:p>
          <a:p>
            <a:pPr algn="just"/>
            <a:r>
              <a:rPr lang="en-US" sz="3600" dirty="0"/>
              <a:t>Leverages technology to manage customer relationships</a:t>
            </a:r>
          </a:p>
          <a:p>
            <a:pPr algn="just"/>
            <a:r>
              <a:rPr lang="en-US" sz="3600" dirty="0"/>
              <a:t>Integrates all stakeholders into a company’s product design and development</a:t>
            </a:r>
          </a:p>
          <a:p>
            <a:pPr algn="just"/>
            <a:endParaRPr lang="en-US" dirty="0"/>
          </a:p>
          <a:p>
            <a:pPr lvl="1"/>
            <a:endParaRPr lang="en-US" dirty="0"/>
          </a:p>
        </p:txBody>
      </p:sp>
    </p:spTree>
    <p:extLst>
      <p:ext uri="{BB962C8B-B14F-4D97-AF65-F5344CB8AC3E}">
        <p14:creationId xmlns:p14="http://schemas.microsoft.com/office/powerpoint/2010/main" val="3945812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Benefits of CRM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484784"/>
            <a:ext cx="7409427" cy="4284476"/>
          </a:xfrm>
        </p:spPr>
        <p:txBody>
          <a:bodyPr/>
          <a:lstStyle/>
          <a:p>
            <a:pPr algn="just"/>
            <a:r>
              <a:rPr lang="en-GB" dirty="0"/>
              <a:t>Software systems can make sense of huge amounts of data</a:t>
            </a:r>
          </a:p>
          <a:p>
            <a:pPr algn="just"/>
            <a:r>
              <a:rPr lang="en-GB" dirty="0"/>
              <a:t>Simplifies complex business processes </a:t>
            </a:r>
          </a:p>
          <a:p>
            <a:pPr algn="just"/>
            <a:r>
              <a:rPr lang="en-GB" dirty="0"/>
              <a:t>CRM can be used at two different levels </a:t>
            </a:r>
          </a:p>
          <a:p>
            <a:pPr lvl="1" algn="just"/>
            <a:r>
              <a:rPr lang="en-GB" dirty="0"/>
              <a:t>On-demand</a:t>
            </a:r>
          </a:p>
          <a:p>
            <a:pPr lvl="1" algn="just"/>
            <a:r>
              <a:rPr lang="en-GB" dirty="0"/>
              <a:t>On-premises</a:t>
            </a:r>
          </a:p>
          <a:p>
            <a:pPr algn="just"/>
            <a:endParaRPr lang="en-US" dirty="0"/>
          </a:p>
          <a:p>
            <a:pPr lvl="1"/>
            <a:endParaRPr lang="en-US" dirty="0"/>
          </a:p>
        </p:txBody>
      </p:sp>
      <p:pic>
        <p:nvPicPr>
          <p:cNvPr id="5" name="Picture 4" descr="Diagram&#10;&#10;Description automatically generated">
            <a:extLst>
              <a:ext uri="{FF2B5EF4-FFF2-40B4-BE49-F238E27FC236}">
                <a16:creationId xmlns:a16="http://schemas.microsoft.com/office/drawing/2014/main" id="{71843772-F44F-47F7-9909-5C129B228A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55304" y="1478607"/>
            <a:ext cx="4136696" cy="3102522"/>
          </a:xfrm>
          <a:prstGeom prst="rect">
            <a:avLst/>
          </a:prstGeom>
        </p:spPr>
      </p:pic>
    </p:spTree>
    <p:extLst>
      <p:ext uri="{BB962C8B-B14F-4D97-AF65-F5344CB8AC3E}">
        <p14:creationId xmlns:p14="http://schemas.microsoft.com/office/powerpoint/2010/main" val="3687743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7172">
                                            <p:txEl>
                                              <p:pRg st="3" end="3"/>
                                            </p:txEl>
                                          </p:spTgt>
                                        </p:tgtEl>
                                        <p:attrNameLst>
                                          <p:attrName>style.visibility</p:attrName>
                                        </p:attrNameLst>
                                      </p:cBhvr>
                                      <p:to>
                                        <p:strVal val="visible"/>
                                      </p:to>
                                    </p:set>
                                    <p:animEffect transition="in" filter="fade">
                                      <p:cBhvr>
                                        <p:cTn id="26" dur="1000"/>
                                        <p:tgtEl>
                                          <p:spTgt spid="7172">
                                            <p:txEl>
                                              <p:pRg st="3" end="3"/>
                                            </p:txEl>
                                          </p:spTgt>
                                        </p:tgtEl>
                                      </p:cBhvr>
                                    </p:animEffect>
                                    <p:anim calcmode="lin" valueType="num">
                                      <p:cBhvr>
                                        <p:cTn id="27"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1000"/>
                                        <p:tgtEl>
                                          <p:spTgt spid="7172">
                                            <p:txEl>
                                              <p:pRg st="4" end="4"/>
                                            </p:txEl>
                                          </p:spTgt>
                                        </p:tgtEl>
                                      </p:cBhvr>
                                    </p:animEffect>
                                    <p:anim calcmode="lin" valueType="num">
                                      <p:cBhvr>
                                        <p:cTn id="32"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1000"/>
                            </p:stCondLst>
                            <p:childTnLst>
                              <p:par>
                                <p:cTn id="35" presetID="53" presetClass="entr" presetSubtype="16" fill="hold" nodeType="after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p:cTn id="37" dur="500" fill="hold"/>
                                        <p:tgtEl>
                                          <p:spTgt spid="5"/>
                                        </p:tgtEl>
                                        <p:attrNameLst>
                                          <p:attrName>ppt_w</p:attrName>
                                        </p:attrNameLst>
                                      </p:cBhvr>
                                      <p:tavLst>
                                        <p:tav tm="0">
                                          <p:val>
                                            <p:fltVal val="0"/>
                                          </p:val>
                                        </p:tav>
                                        <p:tav tm="100000">
                                          <p:val>
                                            <p:strVal val="#ppt_w"/>
                                          </p:val>
                                        </p:tav>
                                      </p:tavLst>
                                    </p:anim>
                                    <p:anim calcmode="lin" valueType="num">
                                      <p:cBhvr>
                                        <p:cTn id="38" dur="500" fill="hold"/>
                                        <p:tgtEl>
                                          <p:spTgt spid="5"/>
                                        </p:tgtEl>
                                        <p:attrNameLst>
                                          <p:attrName>ppt_h</p:attrName>
                                        </p:attrNameLst>
                                      </p:cBhvr>
                                      <p:tavLst>
                                        <p:tav tm="0">
                                          <p:val>
                                            <p:fltVal val="0"/>
                                          </p:val>
                                        </p:tav>
                                        <p:tav tm="100000">
                                          <p:val>
                                            <p:strVal val="#ppt_h"/>
                                          </p:val>
                                        </p:tav>
                                      </p:tavLst>
                                    </p:anim>
                                    <p:animEffect transition="in" filter="fade">
                                      <p:cBhvr>
                                        <p:cTn id="3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Problems With CRM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484784"/>
            <a:ext cx="11153843" cy="4284476"/>
          </a:xfrm>
        </p:spPr>
        <p:txBody>
          <a:bodyPr/>
          <a:lstStyle/>
          <a:p>
            <a:pPr algn="just"/>
            <a:r>
              <a:rPr lang="en-GB" sz="3600" dirty="0"/>
              <a:t>Requires companywide commitment and knowledge to use the CRM system</a:t>
            </a:r>
          </a:p>
          <a:p>
            <a:pPr algn="just"/>
            <a:r>
              <a:rPr lang="en-GB" sz="3600" dirty="0"/>
              <a:t>Failure to effectively reorganize firm’s people and processes to take advantage of benefits a CRM system offers</a:t>
            </a:r>
          </a:p>
          <a:p>
            <a:pPr algn="just"/>
            <a:endParaRPr lang="en-US" dirty="0"/>
          </a:p>
          <a:p>
            <a:pPr lvl="1"/>
            <a:endParaRPr lang="en-US" dirty="0"/>
          </a:p>
        </p:txBody>
      </p:sp>
      <p:pic>
        <p:nvPicPr>
          <p:cNvPr id="3" name="Picture 2" descr="A picture containing shape&#10;&#10;Description automatically generated">
            <a:extLst>
              <a:ext uri="{FF2B5EF4-FFF2-40B4-BE49-F238E27FC236}">
                <a16:creationId xmlns:a16="http://schemas.microsoft.com/office/drawing/2014/main" id="{CD2780E8-CAB0-4927-B8A3-7B2E406859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19936" y="3933056"/>
            <a:ext cx="4382817" cy="1707362"/>
          </a:xfrm>
          <a:prstGeom prst="rect">
            <a:avLst/>
          </a:prstGeom>
        </p:spPr>
      </p:pic>
    </p:spTree>
    <p:extLst>
      <p:ext uri="{BB962C8B-B14F-4D97-AF65-F5344CB8AC3E}">
        <p14:creationId xmlns:p14="http://schemas.microsoft.com/office/powerpoint/2010/main" val="2705895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7" presetID="53" presetClass="entr" presetSubtype="16"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p:cTn id="19" dur="500" fill="hold"/>
                                        <p:tgtEl>
                                          <p:spTgt spid="3"/>
                                        </p:tgtEl>
                                        <p:attrNameLst>
                                          <p:attrName>ppt_w</p:attrName>
                                        </p:attrNameLst>
                                      </p:cBhvr>
                                      <p:tavLst>
                                        <p:tav tm="0">
                                          <p:val>
                                            <p:fltVal val="0"/>
                                          </p:val>
                                        </p:tav>
                                        <p:tav tm="100000">
                                          <p:val>
                                            <p:strVal val="#ppt_w"/>
                                          </p:val>
                                        </p:tav>
                                      </p:tavLst>
                                    </p:anim>
                                    <p:anim calcmode="lin" valueType="num">
                                      <p:cBhvr>
                                        <p:cTn id="20" dur="500" fill="hold"/>
                                        <p:tgtEl>
                                          <p:spTgt spid="3"/>
                                        </p:tgtEl>
                                        <p:attrNameLst>
                                          <p:attrName>ppt_h</p:attrName>
                                        </p:attrNameLst>
                                      </p:cBhvr>
                                      <p:tavLst>
                                        <p:tav tm="0">
                                          <p:val>
                                            <p:fltVal val="0"/>
                                          </p:val>
                                        </p:tav>
                                        <p:tav tm="100000">
                                          <p:val>
                                            <p:strVal val="#ppt_h"/>
                                          </p:val>
                                        </p:tav>
                                      </p:tavLst>
                                    </p:anim>
                                    <p:animEffect transition="in" filter="fade">
                                      <p:cBhvr>
                                        <p:cTn id="2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How Marketers Keep Customers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340768"/>
            <a:ext cx="10937819" cy="4428492"/>
          </a:xfrm>
        </p:spPr>
        <p:txBody>
          <a:bodyPr/>
          <a:lstStyle/>
          <a:p>
            <a:pPr algn="just"/>
            <a:r>
              <a:rPr lang="en-US" sz="2800" dirty="0"/>
              <a:t>Retaining customers is more profitable than losing them</a:t>
            </a:r>
          </a:p>
          <a:p>
            <a:pPr algn="just"/>
            <a:r>
              <a:rPr lang="en-US" sz="2800" b="1" dirty="0">
                <a:solidFill>
                  <a:srgbClr val="FF0000"/>
                </a:solidFill>
              </a:rPr>
              <a:t>Customer churn</a:t>
            </a:r>
            <a:r>
              <a:rPr lang="en-US" sz="2800" dirty="0"/>
              <a:t> - Customer turnover</a:t>
            </a:r>
          </a:p>
          <a:p>
            <a:pPr lvl="1" algn="just"/>
            <a:r>
              <a:rPr lang="en-US" sz="2400" dirty="0"/>
              <a:t>Is expensive for a company</a:t>
            </a:r>
          </a:p>
          <a:p>
            <a:pPr algn="just"/>
            <a:r>
              <a:rPr lang="en-US" sz="2800" dirty="0"/>
              <a:t>Firms generate more profits with each additional year of a relationship</a:t>
            </a:r>
          </a:p>
          <a:p>
            <a:pPr algn="just"/>
            <a:r>
              <a:rPr lang="en-GB" sz="2800" b="1" dirty="0">
                <a:solidFill>
                  <a:srgbClr val="FF0000"/>
                </a:solidFill>
              </a:rPr>
              <a:t>Frequency marketing </a:t>
            </a:r>
            <a:r>
              <a:rPr lang="en-GB" sz="2800" dirty="0"/>
              <a:t>- Frequent-buyer or -user marketing programs that reward customers </a:t>
            </a:r>
          </a:p>
          <a:p>
            <a:pPr algn="just"/>
            <a:r>
              <a:rPr lang="en-GB" sz="2800" b="1" dirty="0">
                <a:solidFill>
                  <a:srgbClr val="FF0000"/>
                </a:solidFill>
              </a:rPr>
              <a:t>Affinity marketing </a:t>
            </a:r>
            <a:r>
              <a:rPr lang="en-GB" sz="2800" dirty="0"/>
              <a:t>- Solicits responses from individuals who share common interests and activities</a:t>
            </a:r>
          </a:p>
          <a:p>
            <a:pPr algn="just"/>
            <a:endParaRPr lang="en-US" dirty="0"/>
          </a:p>
          <a:p>
            <a:pPr lvl="1"/>
            <a:endParaRPr lang="en-US" dirty="0"/>
          </a:p>
        </p:txBody>
      </p:sp>
    </p:spTree>
    <p:extLst>
      <p:ext uri="{BB962C8B-B14F-4D97-AF65-F5344CB8AC3E}">
        <p14:creationId xmlns:p14="http://schemas.microsoft.com/office/powerpoint/2010/main" val="2793365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Retrieving Lost Customers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75995" y="980728"/>
            <a:ext cx="11153843" cy="4824536"/>
          </a:xfrm>
        </p:spPr>
        <p:txBody>
          <a:bodyPr/>
          <a:lstStyle/>
          <a:p>
            <a:pPr algn="just"/>
            <a:r>
              <a:rPr lang="en-US" sz="2800" b="1" dirty="0"/>
              <a:t>Customers leave for a variety of reasons</a:t>
            </a:r>
          </a:p>
          <a:p>
            <a:pPr lvl="1" algn="just"/>
            <a:r>
              <a:rPr lang="en-US" sz="2200" dirty="0"/>
              <a:t>Boredom </a:t>
            </a:r>
          </a:p>
          <a:p>
            <a:pPr lvl="1" algn="just"/>
            <a:r>
              <a:rPr lang="en-US" sz="2200" dirty="0"/>
              <a:t>Move to a new location</a:t>
            </a:r>
          </a:p>
          <a:p>
            <a:pPr lvl="1" algn="just"/>
            <a:r>
              <a:rPr lang="en-US" sz="2200" dirty="0"/>
              <a:t>No longer have a need for the product</a:t>
            </a:r>
          </a:p>
          <a:p>
            <a:pPr lvl="1" algn="just"/>
            <a:r>
              <a:rPr lang="en-US" sz="2200" dirty="0"/>
              <a:t>Prefer competing products</a:t>
            </a:r>
          </a:p>
          <a:p>
            <a:pPr algn="just"/>
            <a:r>
              <a:rPr lang="en-US" sz="2800" b="1" dirty="0">
                <a:solidFill>
                  <a:srgbClr val="FF0000"/>
                </a:solidFill>
              </a:rPr>
              <a:t>Customer win-back</a:t>
            </a:r>
            <a:r>
              <a:rPr lang="en-US" sz="2800" dirty="0"/>
              <a:t> - Process of rejuvenating lost relationships with customers</a:t>
            </a:r>
          </a:p>
          <a:p>
            <a:pPr algn="just"/>
            <a:r>
              <a:rPr lang="en-GB" sz="2800" dirty="0"/>
              <a:t>Rules for service providers</a:t>
            </a:r>
          </a:p>
          <a:p>
            <a:pPr lvl="1" algn="just"/>
            <a:r>
              <a:rPr lang="en-GB" sz="2200" dirty="0"/>
              <a:t>To anticipate where problems will arise and figure out how to prevent them</a:t>
            </a:r>
          </a:p>
          <a:p>
            <a:pPr lvl="1" algn="just"/>
            <a:r>
              <a:rPr lang="en-GB" sz="2200" dirty="0"/>
              <a:t>To accept that mistakes will occur in even the best systems and have a high-quality recovery effort in place that employees are empowered to enact</a:t>
            </a:r>
          </a:p>
          <a:p>
            <a:pPr algn="just"/>
            <a:endParaRPr lang="en-US" dirty="0"/>
          </a:p>
          <a:p>
            <a:pPr algn="just"/>
            <a:endParaRPr lang="en-US" dirty="0"/>
          </a:p>
          <a:p>
            <a:pPr lvl="1"/>
            <a:endParaRPr lang="en-US" dirty="0"/>
          </a:p>
        </p:txBody>
      </p:sp>
    </p:spTree>
    <p:extLst>
      <p:ext uri="{BB962C8B-B14F-4D97-AF65-F5344CB8AC3E}">
        <p14:creationId xmlns:p14="http://schemas.microsoft.com/office/powerpoint/2010/main" val="1345295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7172">
                                            <p:txEl>
                                              <p:pRg st="5" end="5"/>
                                            </p:txEl>
                                          </p:spTgt>
                                        </p:tgtEl>
                                        <p:attrNameLst>
                                          <p:attrName>style.visibility</p:attrName>
                                        </p:attrNameLst>
                                      </p:cBhvr>
                                      <p:to>
                                        <p:strVal val="visible"/>
                                      </p:to>
                                    </p:set>
                                    <p:animEffect transition="in" filter="fade">
                                      <p:cBhvr>
                                        <p:cTn id="34" dur="1000"/>
                                        <p:tgtEl>
                                          <p:spTgt spid="7172">
                                            <p:txEl>
                                              <p:pRg st="5" end="5"/>
                                            </p:txEl>
                                          </p:spTgt>
                                        </p:tgtEl>
                                      </p:cBhvr>
                                    </p:animEffect>
                                    <p:anim calcmode="lin" valueType="num">
                                      <p:cBhvr>
                                        <p:cTn id="35"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7172">
                                            <p:txEl>
                                              <p:pRg st="6" end="6"/>
                                            </p:txEl>
                                          </p:spTgt>
                                        </p:tgtEl>
                                        <p:attrNameLst>
                                          <p:attrName>style.visibility</p:attrName>
                                        </p:attrNameLst>
                                      </p:cBhvr>
                                      <p:to>
                                        <p:strVal val="visible"/>
                                      </p:to>
                                    </p:set>
                                    <p:animEffect transition="in" filter="fade">
                                      <p:cBhvr>
                                        <p:cTn id="41" dur="1000"/>
                                        <p:tgtEl>
                                          <p:spTgt spid="7172">
                                            <p:txEl>
                                              <p:pRg st="6" end="6"/>
                                            </p:txEl>
                                          </p:spTgt>
                                        </p:tgtEl>
                                      </p:cBhvr>
                                    </p:animEffect>
                                    <p:anim calcmode="lin" valueType="num">
                                      <p:cBhvr>
                                        <p:cTn id="42"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7172">
                                            <p:txEl>
                                              <p:pRg st="7" end="7"/>
                                            </p:txEl>
                                          </p:spTgt>
                                        </p:tgtEl>
                                        <p:attrNameLst>
                                          <p:attrName>style.visibility</p:attrName>
                                        </p:attrNameLst>
                                      </p:cBhvr>
                                      <p:to>
                                        <p:strVal val="visible"/>
                                      </p:to>
                                    </p:set>
                                    <p:animEffect transition="in" filter="fade">
                                      <p:cBhvr>
                                        <p:cTn id="46" dur="1000"/>
                                        <p:tgtEl>
                                          <p:spTgt spid="7172">
                                            <p:txEl>
                                              <p:pRg st="7" end="7"/>
                                            </p:txEl>
                                          </p:spTgt>
                                        </p:tgtEl>
                                      </p:cBhvr>
                                    </p:animEffect>
                                    <p:anim calcmode="lin" valueType="num">
                                      <p:cBhvr>
                                        <p:cTn id="4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8"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7172">
                                            <p:txEl>
                                              <p:pRg st="8" end="8"/>
                                            </p:txEl>
                                          </p:spTgt>
                                        </p:tgtEl>
                                        <p:attrNameLst>
                                          <p:attrName>style.visibility</p:attrName>
                                        </p:attrNameLst>
                                      </p:cBhvr>
                                      <p:to>
                                        <p:strVal val="visible"/>
                                      </p:to>
                                    </p:set>
                                    <p:animEffect transition="in" filter="fade">
                                      <p:cBhvr>
                                        <p:cTn id="51" dur="1000"/>
                                        <p:tgtEl>
                                          <p:spTgt spid="7172">
                                            <p:txEl>
                                              <p:pRg st="8" end="8"/>
                                            </p:txEl>
                                          </p:spTgt>
                                        </p:tgtEl>
                                      </p:cBhvr>
                                    </p:animEffect>
                                    <p:anim calcmode="lin" valueType="num">
                                      <p:cBhvr>
                                        <p:cTn id="52"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53"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Customer Retention in the Auto Industry: A Representative Sample</a:t>
            </a:r>
          </a:p>
        </p:txBody>
      </p:sp>
      <p:pic>
        <p:nvPicPr>
          <p:cNvPr id="2" name="Picture 1">
            <a:extLst>
              <a:ext uri="{FF2B5EF4-FFF2-40B4-BE49-F238E27FC236}">
                <a16:creationId xmlns:a16="http://schemas.microsoft.com/office/drawing/2014/main" id="{C176E541-AA92-45F4-BB9C-1F66ADB1E9C8}"/>
              </a:ext>
            </a:extLst>
          </p:cNvPr>
          <p:cNvPicPr>
            <a:picLocks noChangeAspect="1"/>
          </p:cNvPicPr>
          <p:nvPr/>
        </p:nvPicPr>
        <p:blipFill rotWithShape="1">
          <a:blip r:embed="rId3">
            <a:extLst>
              <a:ext uri="{28A0092B-C50C-407E-A947-70E740481C1C}">
                <a14:useLocalDpi xmlns:a14="http://schemas.microsoft.com/office/drawing/2010/main" val="0"/>
              </a:ext>
            </a:extLst>
          </a:blip>
          <a:srcRect l="36575"/>
          <a:stretch/>
        </p:blipFill>
        <p:spPr>
          <a:xfrm>
            <a:off x="0" y="1243636"/>
            <a:ext cx="6123347" cy="4370727"/>
          </a:xfrm>
          <a:prstGeom prst="rect">
            <a:avLst/>
          </a:prstGeom>
        </p:spPr>
      </p:pic>
      <p:sp>
        <p:nvSpPr>
          <p:cNvPr id="4" name="Content Placeholder 2">
            <a:extLst>
              <a:ext uri="{FF2B5EF4-FFF2-40B4-BE49-F238E27FC236}">
                <a16:creationId xmlns:a16="http://schemas.microsoft.com/office/drawing/2014/main" id="{A96E78B2-6C70-4D7F-970A-92DA992099CF}"/>
              </a:ext>
            </a:extLst>
          </p:cNvPr>
          <p:cNvSpPr txBox="1">
            <a:spLocks/>
          </p:cNvSpPr>
          <p:nvPr/>
        </p:nvSpPr>
        <p:spPr bwMode="auto">
          <a:xfrm>
            <a:off x="6023992" y="1412776"/>
            <a:ext cx="5753243" cy="41775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600" dirty="0"/>
              <a:t>Customer satisfaction is the key to customer retention.</a:t>
            </a:r>
          </a:p>
          <a:p>
            <a:pPr algn="just"/>
            <a:r>
              <a:rPr lang="en-GB" sz="2600" dirty="0"/>
              <a:t>Fully satisfied customers are more likely to become loyal customers, or even advocates for the firm and its products.</a:t>
            </a:r>
          </a:p>
          <a:p>
            <a:pPr algn="just"/>
            <a:r>
              <a:rPr lang="en-GB" sz="2600" dirty="0"/>
              <a:t>Wise firms measure customer satisfaction regularly because it is one key to customer retention.</a:t>
            </a:r>
          </a:p>
          <a:p>
            <a:pPr algn="just"/>
            <a:endParaRPr lang="en-GB" sz="2600" dirty="0"/>
          </a:p>
          <a:p>
            <a:pPr algn="just"/>
            <a:endParaRPr lang="en-US" dirty="0"/>
          </a:p>
          <a:p>
            <a:pPr lvl="1"/>
            <a:endParaRPr lang="en-US" dirty="0"/>
          </a:p>
        </p:txBody>
      </p:sp>
    </p:spTree>
    <p:extLst>
      <p:ext uri="{BB962C8B-B14F-4D97-AF65-F5344CB8AC3E}">
        <p14:creationId xmlns:p14="http://schemas.microsoft.com/office/powerpoint/2010/main" val="229877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par>
                          <p:cTn id="21" fill="hold">
                            <p:stCondLst>
                              <p:cond delay="2000"/>
                            </p:stCondLst>
                            <p:childTnLst>
                              <p:par>
                                <p:cTn id="22" presetID="53" presetClass="entr" presetSubtype="16"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000" dirty="0" err="1"/>
              <a:t>Baltzan</a:t>
            </a:r>
            <a:r>
              <a:rPr lang="en-GB" sz="2000" dirty="0"/>
              <a:t>, P. &amp; Philips, A., 2012. M: Information Systems. 1 </a:t>
            </a:r>
            <a:r>
              <a:rPr lang="en-GB" sz="2000" dirty="0" err="1"/>
              <a:t>st.</a:t>
            </a:r>
            <a:r>
              <a:rPr lang="en-GB" sz="2000" dirty="0"/>
              <a:t> Boston: McGraw Hill Higher Education. </a:t>
            </a:r>
          </a:p>
          <a:p>
            <a:pPr algn="just"/>
            <a:r>
              <a:rPr lang="en-GB" sz="2000" dirty="0"/>
              <a:t>Boone, L E. &amp; Kurtz, D L., 2014. Contemporary Marketing. 16 ed. Mason, OH: Cengage Learning.</a:t>
            </a:r>
          </a:p>
          <a:p>
            <a:pPr algn="just"/>
            <a:r>
              <a:rPr lang="en-GB" sz="2000" dirty="0"/>
              <a:t>Buttle, F. &amp; </a:t>
            </a:r>
            <a:r>
              <a:rPr lang="en-GB" sz="2000" dirty="0" err="1"/>
              <a:t>Maklan</a:t>
            </a:r>
            <a:r>
              <a:rPr lang="en-GB" sz="2000" dirty="0"/>
              <a:t>, S., 2015. Customer Relationship Management: Concepts and Technologies. 3 ed. Abingdon, Oxon: Routledge.</a:t>
            </a:r>
          </a:p>
          <a:p>
            <a:pPr algn="just"/>
            <a:r>
              <a:rPr lang="en-GB" sz="2000" dirty="0"/>
              <a:t>Ferrell, O. C. &amp; Hartline, M. D., 2014. Marketing Strategy: Text and Cases. 6 ed. Mason, OH : South-Western, Cengage Learning.</a:t>
            </a:r>
          </a:p>
          <a:p>
            <a:pPr algn="just"/>
            <a:r>
              <a:rPr lang="en-GB" sz="2000" dirty="0"/>
              <a:t>Payne, A. &amp; Frow, P., 2013. Strategic Customer Management: Integrating Relationship Marketing and CRM. Cambridge: Cambridge University Press.</a:t>
            </a:r>
          </a:p>
          <a:p>
            <a:pPr algn="just"/>
            <a:r>
              <a:rPr lang="en-GB" sz="2000" dirty="0" err="1"/>
              <a:t>Peelen</a:t>
            </a:r>
            <a:r>
              <a:rPr lang="en-GB" sz="2000" dirty="0"/>
              <a:t>, E. &amp; Beltman, R., 2013. Customer Relationship Management. 2 ed. Harlow: Pearson Education Limited.</a:t>
            </a:r>
          </a:p>
          <a:p>
            <a:pPr algn="just"/>
            <a:endParaRPr lang="en-GB" sz="2000" dirty="0"/>
          </a:p>
          <a:p>
            <a:endParaRPr lang="en-GB" sz="1700" dirty="0"/>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3659</TotalTime>
  <Words>2509</Words>
  <Application>Microsoft Office PowerPoint</Application>
  <PresentationFormat>Widescreen</PresentationFormat>
  <Paragraphs>289</Paragraphs>
  <Slides>49</Slides>
  <Notes>48</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Aharoni</vt:lpstr>
      <vt:lpstr>Arial</vt:lpstr>
      <vt:lpstr>Candara</vt:lpstr>
      <vt:lpstr>Myriad Pro</vt:lpstr>
      <vt:lpstr>Symbol</vt:lpstr>
      <vt:lpstr>Verdana</vt:lpstr>
      <vt:lpstr>20140311PresentationUWTSDTemplate</vt:lpstr>
      <vt:lpstr>BMSW5103</vt:lpstr>
      <vt:lpstr>Learning Objectives</vt:lpstr>
      <vt:lpstr>Learning Objectives</vt:lpstr>
      <vt:lpstr>Introduction</vt:lpstr>
      <vt:lpstr>Transaction-based &amp; Relationship Marketing </vt:lpstr>
      <vt:lpstr>Major Characteristics of Transactional and Relationship Marketing</vt:lpstr>
      <vt:lpstr>The Shift from Transaction-Based Marketing to Relationship Marketing</vt:lpstr>
      <vt:lpstr>Relationship Marketing</vt:lpstr>
      <vt:lpstr>The Domain of Strategic Customer Management</vt:lpstr>
      <vt:lpstr>The Development of the Marketing Discipline</vt:lpstr>
      <vt:lpstr>Relationship Marketing Strategy</vt:lpstr>
      <vt:lpstr>Principles of Relationship Marketing</vt:lpstr>
      <vt:lpstr>Relationship Marketing</vt:lpstr>
      <vt:lpstr>Elements of Relationship Marketing</vt:lpstr>
      <vt:lpstr>Case Study 1 - British Telecommunications (BT)</vt:lpstr>
      <vt:lpstr>Three Levels of Relationship Marketing</vt:lpstr>
      <vt:lpstr>First Level: Focus on Price</vt:lpstr>
      <vt:lpstr>Second Level: Social Interactions</vt:lpstr>
      <vt:lpstr>Third Level: Interdependent Partnership</vt:lpstr>
      <vt:lpstr>Forms of Buyer-Seller Interactions from Conflict to Integration</vt:lpstr>
      <vt:lpstr>Building Buyer-Seller Relationships</vt:lpstr>
      <vt:lpstr>Group Task</vt:lpstr>
      <vt:lpstr>Case Study 2 - Cisco Systems</vt:lpstr>
      <vt:lpstr>Buyer-Seller Relationships in Business-to-Business Markets</vt:lpstr>
      <vt:lpstr>Buyer-Seller Relationships in Business-to-Business Markets</vt:lpstr>
      <vt:lpstr>Choosing Business Partners</vt:lpstr>
      <vt:lpstr>Types of Partnerships</vt:lpstr>
      <vt:lpstr>Evaluating Customer Relationship Programs</vt:lpstr>
      <vt:lpstr>Three Steps to Measure Consumer Satisfaction</vt:lpstr>
      <vt:lpstr>Understanding Customer Needs</vt:lpstr>
      <vt:lpstr>Obtaining Customer Feedback and Ensuring Satisfaction</vt:lpstr>
      <vt:lpstr>Can you explain why investments in customer satisfaction lead to a higher return on investment as well a reduction in risk?</vt:lpstr>
      <vt:lpstr>Ongoing Measurement</vt:lpstr>
      <vt:lpstr>Case Study 3 - Teepack Spezialmaschinen GmbH</vt:lpstr>
      <vt:lpstr>Database Marketing</vt:lpstr>
      <vt:lpstr>What is Customer Lifetime Value</vt:lpstr>
      <vt:lpstr>Customer Retention Strategies - 5 Tips To Increase Lifetime Value</vt:lpstr>
      <vt:lpstr>Case Study - Customer Lifetime Value in the Banking Industry</vt:lpstr>
      <vt:lpstr>Database Marketing</vt:lpstr>
      <vt:lpstr>The Value of Transactional and Analytical Information </vt:lpstr>
      <vt:lpstr>The Value of Transactional and Analytical Information </vt:lpstr>
      <vt:lpstr>Customer Relationship Management (CRM)</vt:lpstr>
      <vt:lpstr>Benefits of CRM</vt:lpstr>
      <vt:lpstr>Problems With CRM</vt:lpstr>
      <vt:lpstr>How Marketers Keep Customers</vt:lpstr>
      <vt:lpstr>Retrieving Lost Customers</vt:lpstr>
      <vt:lpstr>Customer Retention in the Auto Industry: A Representative Sample</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 (Doctoral Researcher)</cp:lastModifiedBy>
  <cp:revision>283</cp:revision>
  <cp:lastPrinted>2018-07-09T15:27:01Z</cp:lastPrinted>
  <dcterms:created xsi:type="dcterms:W3CDTF">2002-10-07T19:43:58Z</dcterms:created>
  <dcterms:modified xsi:type="dcterms:W3CDTF">2020-10-09T22:18:28Z</dcterms:modified>
</cp:coreProperties>
</file>