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8"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5291" autoAdjust="0"/>
  </p:normalViewPr>
  <p:slideViewPr>
    <p:cSldViewPr snapToGrid="0">
      <p:cViewPr>
        <p:scale>
          <a:sx n="68" d="100"/>
          <a:sy n="68" d="100"/>
        </p:scale>
        <p:origin x="750" y="4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96C58E-8609-499C-88DC-DE46B4E202D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20350DD-80D7-4FF0-AB0E-45AC89F17AB8}">
      <dgm:prSet/>
      <dgm:spPr/>
      <dgm:t>
        <a:bodyPr/>
        <a:lstStyle/>
        <a:p>
          <a:pPr>
            <a:defRPr cap="all"/>
          </a:pPr>
          <a:r>
            <a:rPr lang="en-GB"/>
            <a:t>Illness must be shock induced. </a:t>
          </a:r>
          <a:endParaRPr lang="en-US"/>
        </a:p>
      </dgm:t>
    </dgm:pt>
    <dgm:pt modelId="{6BBC7F52-3093-4B57-87F2-2D5DA5E035A0}" type="parTrans" cxnId="{7BCEBB5B-3F8D-48E4-835A-5EF9024FD1A1}">
      <dgm:prSet/>
      <dgm:spPr/>
      <dgm:t>
        <a:bodyPr/>
        <a:lstStyle/>
        <a:p>
          <a:endParaRPr lang="en-US"/>
        </a:p>
      </dgm:t>
    </dgm:pt>
    <dgm:pt modelId="{D801B5B0-A0F7-4CDF-A26C-AB029D33EAEA}" type="sibTrans" cxnId="{7BCEBB5B-3F8D-48E4-835A-5EF9024FD1A1}">
      <dgm:prSet/>
      <dgm:spPr/>
      <dgm:t>
        <a:bodyPr/>
        <a:lstStyle/>
        <a:p>
          <a:endParaRPr lang="en-US"/>
        </a:p>
      </dgm:t>
    </dgm:pt>
    <dgm:pt modelId="{C5438ACE-18B1-412B-A903-F7259F3876C0}">
      <dgm:prSet/>
      <dgm:spPr/>
      <dgm:t>
        <a:bodyPr/>
        <a:lstStyle/>
        <a:p>
          <a:pPr>
            <a:defRPr cap="all"/>
          </a:pPr>
          <a:r>
            <a:rPr lang="en-GB"/>
            <a:t>Increasing effect of nervous system not usually compensated. </a:t>
          </a:r>
          <a:endParaRPr lang="en-US"/>
        </a:p>
      </dgm:t>
    </dgm:pt>
    <dgm:pt modelId="{27681088-8503-4A22-8AA4-CCAA04508933}" type="parTrans" cxnId="{98CC4AE3-A99F-42D6-8713-27E0E236FFBF}">
      <dgm:prSet/>
      <dgm:spPr/>
      <dgm:t>
        <a:bodyPr/>
        <a:lstStyle/>
        <a:p>
          <a:endParaRPr lang="en-US"/>
        </a:p>
      </dgm:t>
    </dgm:pt>
    <dgm:pt modelId="{8A890EC7-F959-4A0D-A8C5-2601BFB8298D}" type="sibTrans" cxnId="{98CC4AE3-A99F-42D6-8713-27E0E236FFBF}">
      <dgm:prSet/>
      <dgm:spPr/>
      <dgm:t>
        <a:bodyPr/>
        <a:lstStyle/>
        <a:p>
          <a:endParaRPr lang="en-US"/>
        </a:p>
      </dgm:t>
    </dgm:pt>
    <dgm:pt modelId="{EB989228-F022-495D-A856-AE504CC407C9}" type="pres">
      <dgm:prSet presAssocID="{4196C58E-8609-499C-88DC-DE46B4E202D1}" presName="root" presStyleCnt="0">
        <dgm:presLayoutVars>
          <dgm:dir/>
          <dgm:resizeHandles val="exact"/>
        </dgm:presLayoutVars>
      </dgm:prSet>
      <dgm:spPr/>
    </dgm:pt>
    <dgm:pt modelId="{7DA8DCD1-C748-486C-BDF0-8B10529E4D29}" type="pres">
      <dgm:prSet presAssocID="{E20350DD-80D7-4FF0-AB0E-45AC89F17AB8}" presName="compNode" presStyleCnt="0"/>
      <dgm:spPr/>
    </dgm:pt>
    <dgm:pt modelId="{B88ED0A5-520E-4C66-A525-F7AB2B55C83A}" type="pres">
      <dgm:prSet presAssocID="{E20350DD-80D7-4FF0-AB0E-45AC89F17AB8}" presName="iconBgRect" presStyleLbl="bgShp" presStyleIdx="0" presStyleCnt="2"/>
      <dgm:spPr/>
    </dgm:pt>
    <dgm:pt modelId="{459C945D-CE63-455F-9EA6-3CBBB9375B4C}" type="pres">
      <dgm:prSet presAssocID="{E20350DD-80D7-4FF0-AB0E-45AC89F17AB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beat"/>
        </a:ext>
      </dgm:extLst>
    </dgm:pt>
    <dgm:pt modelId="{F0861142-7BF2-49C8-AC1F-8DD1E1F737AF}" type="pres">
      <dgm:prSet presAssocID="{E20350DD-80D7-4FF0-AB0E-45AC89F17AB8}" presName="spaceRect" presStyleCnt="0"/>
      <dgm:spPr/>
    </dgm:pt>
    <dgm:pt modelId="{7182AC97-2769-4025-B45C-FF2238B6AB35}" type="pres">
      <dgm:prSet presAssocID="{E20350DD-80D7-4FF0-AB0E-45AC89F17AB8}" presName="textRect" presStyleLbl="revTx" presStyleIdx="0" presStyleCnt="2">
        <dgm:presLayoutVars>
          <dgm:chMax val="1"/>
          <dgm:chPref val="1"/>
        </dgm:presLayoutVars>
      </dgm:prSet>
      <dgm:spPr/>
    </dgm:pt>
    <dgm:pt modelId="{B07C9E88-5008-43B1-B2D8-6B5EFBDDBF40}" type="pres">
      <dgm:prSet presAssocID="{D801B5B0-A0F7-4CDF-A26C-AB029D33EAEA}" presName="sibTrans" presStyleCnt="0"/>
      <dgm:spPr/>
    </dgm:pt>
    <dgm:pt modelId="{F15A1DDC-0672-4708-8CAD-0BD6A11ED762}" type="pres">
      <dgm:prSet presAssocID="{C5438ACE-18B1-412B-A903-F7259F3876C0}" presName="compNode" presStyleCnt="0"/>
      <dgm:spPr/>
    </dgm:pt>
    <dgm:pt modelId="{1DF9ADC9-757C-45A0-A0B3-B3DAA2F8CE8E}" type="pres">
      <dgm:prSet presAssocID="{C5438ACE-18B1-412B-A903-F7259F3876C0}" presName="iconBgRect" presStyleLbl="bgShp" presStyleIdx="1" presStyleCnt="2"/>
      <dgm:spPr/>
    </dgm:pt>
    <dgm:pt modelId="{7D5773D2-F247-4E96-8510-B0A64E809B8B}" type="pres">
      <dgm:prSet presAssocID="{C5438ACE-18B1-412B-A903-F7259F3876C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1B7F9786-17C0-4D76-9F4A-520DCD59F760}" type="pres">
      <dgm:prSet presAssocID="{C5438ACE-18B1-412B-A903-F7259F3876C0}" presName="spaceRect" presStyleCnt="0"/>
      <dgm:spPr/>
    </dgm:pt>
    <dgm:pt modelId="{40E2E271-904E-4391-8ECC-6C7162A81B41}" type="pres">
      <dgm:prSet presAssocID="{C5438ACE-18B1-412B-A903-F7259F3876C0}" presName="textRect" presStyleLbl="revTx" presStyleIdx="1" presStyleCnt="2">
        <dgm:presLayoutVars>
          <dgm:chMax val="1"/>
          <dgm:chPref val="1"/>
        </dgm:presLayoutVars>
      </dgm:prSet>
      <dgm:spPr/>
    </dgm:pt>
  </dgm:ptLst>
  <dgm:cxnLst>
    <dgm:cxn modelId="{7BCEBB5B-3F8D-48E4-835A-5EF9024FD1A1}" srcId="{4196C58E-8609-499C-88DC-DE46B4E202D1}" destId="{E20350DD-80D7-4FF0-AB0E-45AC89F17AB8}" srcOrd="0" destOrd="0" parTransId="{6BBC7F52-3093-4B57-87F2-2D5DA5E035A0}" sibTransId="{D801B5B0-A0F7-4CDF-A26C-AB029D33EAEA}"/>
    <dgm:cxn modelId="{41E4024E-FD53-45B2-8A4E-D0CB9E73C8FD}" type="presOf" srcId="{4196C58E-8609-499C-88DC-DE46B4E202D1}" destId="{EB989228-F022-495D-A856-AE504CC407C9}" srcOrd="0" destOrd="0" presId="urn:microsoft.com/office/officeart/2018/5/layout/IconCircleLabelList"/>
    <dgm:cxn modelId="{24B95A76-B774-4977-A408-10F895BDFCAB}" type="presOf" srcId="{C5438ACE-18B1-412B-A903-F7259F3876C0}" destId="{40E2E271-904E-4391-8ECC-6C7162A81B41}" srcOrd="0" destOrd="0" presId="urn:microsoft.com/office/officeart/2018/5/layout/IconCircleLabelList"/>
    <dgm:cxn modelId="{E82404E3-6A79-41A3-8E63-26CA6B4594E4}" type="presOf" srcId="{E20350DD-80D7-4FF0-AB0E-45AC89F17AB8}" destId="{7182AC97-2769-4025-B45C-FF2238B6AB35}" srcOrd="0" destOrd="0" presId="urn:microsoft.com/office/officeart/2018/5/layout/IconCircleLabelList"/>
    <dgm:cxn modelId="{98CC4AE3-A99F-42D6-8713-27E0E236FFBF}" srcId="{4196C58E-8609-499C-88DC-DE46B4E202D1}" destId="{C5438ACE-18B1-412B-A903-F7259F3876C0}" srcOrd="1" destOrd="0" parTransId="{27681088-8503-4A22-8AA4-CCAA04508933}" sibTransId="{8A890EC7-F959-4A0D-A8C5-2601BFB8298D}"/>
    <dgm:cxn modelId="{6ADC6B65-5E44-4E07-9008-E0ABE5DF7B28}" type="presParOf" srcId="{EB989228-F022-495D-A856-AE504CC407C9}" destId="{7DA8DCD1-C748-486C-BDF0-8B10529E4D29}" srcOrd="0" destOrd="0" presId="urn:microsoft.com/office/officeart/2018/5/layout/IconCircleLabelList"/>
    <dgm:cxn modelId="{1AE150B1-9CED-4262-BA41-F8DE185BFBBF}" type="presParOf" srcId="{7DA8DCD1-C748-486C-BDF0-8B10529E4D29}" destId="{B88ED0A5-520E-4C66-A525-F7AB2B55C83A}" srcOrd="0" destOrd="0" presId="urn:microsoft.com/office/officeart/2018/5/layout/IconCircleLabelList"/>
    <dgm:cxn modelId="{CCDA5A81-8D97-4A0F-AB7D-B8BEA823ACFA}" type="presParOf" srcId="{7DA8DCD1-C748-486C-BDF0-8B10529E4D29}" destId="{459C945D-CE63-455F-9EA6-3CBBB9375B4C}" srcOrd="1" destOrd="0" presId="urn:microsoft.com/office/officeart/2018/5/layout/IconCircleLabelList"/>
    <dgm:cxn modelId="{555DABCF-009B-4613-A049-6552CA8F8AD9}" type="presParOf" srcId="{7DA8DCD1-C748-486C-BDF0-8B10529E4D29}" destId="{F0861142-7BF2-49C8-AC1F-8DD1E1F737AF}" srcOrd="2" destOrd="0" presId="urn:microsoft.com/office/officeart/2018/5/layout/IconCircleLabelList"/>
    <dgm:cxn modelId="{C1CE3AA2-3446-4DD7-A1A6-DE725CC43573}" type="presParOf" srcId="{7DA8DCD1-C748-486C-BDF0-8B10529E4D29}" destId="{7182AC97-2769-4025-B45C-FF2238B6AB35}" srcOrd="3" destOrd="0" presId="urn:microsoft.com/office/officeart/2018/5/layout/IconCircleLabelList"/>
    <dgm:cxn modelId="{3D87D3F1-0036-4D0C-9A92-0095836FFF1C}" type="presParOf" srcId="{EB989228-F022-495D-A856-AE504CC407C9}" destId="{B07C9E88-5008-43B1-B2D8-6B5EFBDDBF40}" srcOrd="1" destOrd="0" presId="urn:microsoft.com/office/officeart/2018/5/layout/IconCircleLabelList"/>
    <dgm:cxn modelId="{77971A9A-5EF7-497F-8438-51C844D8C74C}" type="presParOf" srcId="{EB989228-F022-495D-A856-AE504CC407C9}" destId="{F15A1DDC-0672-4708-8CAD-0BD6A11ED762}" srcOrd="2" destOrd="0" presId="urn:microsoft.com/office/officeart/2018/5/layout/IconCircleLabelList"/>
    <dgm:cxn modelId="{81074115-F974-4E9F-88C9-F5B3FC058E7B}" type="presParOf" srcId="{F15A1DDC-0672-4708-8CAD-0BD6A11ED762}" destId="{1DF9ADC9-757C-45A0-A0B3-B3DAA2F8CE8E}" srcOrd="0" destOrd="0" presId="urn:microsoft.com/office/officeart/2018/5/layout/IconCircleLabelList"/>
    <dgm:cxn modelId="{03435151-7A06-4D3E-AB32-6527A98BD390}" type="presParOf" srcId="{F15A1DDC-0672-4708-8CAD-0BD6A11ED762}" destId="{7D5773D2-F247-4E96-8510-B0A64E809B8B}" srcOrd="1" destOrd="0" presId="urn:microsoft.com/office/officeart/2018/5/layout/IconCircleLabelList"/>
    <dgm:cxn modelId="{425ED395-D109-40F2-851E-3AE0610D87DB}" type="presParOf" srcId="{F15A1DDC-0672-4708-8CAD-0BD6A11ED762}" destId="{1B7F9786-17C0-4D76-9F4A-520DCD59F760}" srcOrd="2" destOrd="0" presId="urn:microsoft.com/office/officeart/2018/5/layout/IconCircleLabelList"/>
    <dgm:cxn modelId="{869D26E4-8C15-432D-BC96-24DCEA137853}" type="presParOf" srcId="{F15A1DDC-0672-4708-8CAD-0BD6A11ED762}" destId="{40E2E271-904E-4391-8ECC-6C7162A81B4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8ED0A5-520E-4C66-A525-F7AB2B55C83A}">
      <dsp:nvSpPr>
        <dsp:cNvPr id="0" name=""/>
        <dsp:cNvSpPr/>
      </dsp:nvSpPr>
      <dsp:spPr>
        <a:xfrm>
          <a:off x="2044800" y="37566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9C945D-CE63-455F-9EA6-3CBBB9375B4C}">
      <dsp:nvSpPr>
        <dsp:cNvPr id="0" name=""/>
        <dsp:cNvSpPr/>
      </dsp:nvSpPr>
      <dsp:spPr>
        <a:xfrm>
          <a:off x="2512800"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82AC97-2769-4025-B45C-FF2238B6AB35}">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Illness must be shock induced. </a:t>
          </a:r>
          <a:endParaRPr lang="en-US" sz="1700" kern="1200"/>
        </a:p>
      </dsp:txBody>
      <dsp:txXfrm>
        <a:off x="1342800" y="3255669"/>
        <a:ext cx="3600000" cy="720000"/>
      </dsp:txXfrm>
    </dsp:sp>
    <dsp:sp modelId="{1DF9ADC9-757C-45A0-A0B3-B3DAA2F8CE8E}">
      <dsp:nvSpPr>
        <dsp:cNvPr id="0" name=""/>
        <dsp:cNvSpPr/>
      </dsp:nvSpPr>
      <dsp:spPr>
        <a:xfrm>
          <a:off x="6274800" y="37566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773D2-F247-4E96-8510-B0A64E809B8B}">
      <dsp:nvSpPr>
        <dsp:cNvPr id="0" name=""/>
        <dsp:cNvSpPr/>
      </dsp:nvSpPr>
      <dsp:spPr>
        <a:xfrm>
          <a:off x="674280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E2E271-904E-4391-8ECC-6C7162A81B41}">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Increasing effect of nervous system not usually compensated. </a:t>
          </a:r>
          <a:endParaRPr lang="en-US" sz="1700" kern="1200"/>
        </a:p>
      </dsp:txBody>
      <dsp:txXfrm>
        <a:off x="5572800"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3940F3-337A-4C3F-A2CB-3379E4ABBB16}" type="datetimeFigureOut">
              <a:rPr lang="en-GB" smtClean="0"/>
              <a:t>24/10/2024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A67305-E939-4004-B48B-9C342FB9A23E}" type="slidenum">
              <a:rPr lang="en-GB" smtClean="0"/>
              <a:t>‹#›</a:t>
            </a:fld>
            <a:endParaRPr lang="en-GB"/>
          </a:p>
        </p:txBody>
      </p:sp>
    </p:spTree>
    <p:extLst>
      <p:ext uri="{BB962C8B-B14F-4D97-AF65-F5344CB8AC3E}">
        <p14:creationId xmlns:p14="http://schemas.microsoft.com/office/powerpoint/2010/main" val="4277569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A67305-E939-4004-B48B-9C342FB9A23E}" type="slidenum">
              <a:rPr lang="en-GB" smtClean="0"/>
              <a:t>5</a:t>
            </a:fld>
            <a:endParaRPr lang="en-GB"/>
          </a:p>
        </p:txBody>
      </p:sp>
    </p:spTree>
    <p:extLst>
      <p:ext uri="{BB962C8B-B14F-4D97-AF65-F5344CB8AC3E}">
        <p14:creationId xmlns:p14="http://schemas.microsoft.com/office/powerpoint/2010/main" val="855409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the first court originally said no they laid down a test in relation to proximity; </a:t>
            </a:r>
          </a:p>
          <a:p>
            <a:endParaRPr lang="en-GB" dirty="0"/>
          </a:p>
          <a:p>
            <a:pPr marL="228600" indent="-228600">
              <a:buAutoNum type="arabicPeriod"/>
            </a:pPr>
            <a:r>
              <a:rPr lang="en-GB" dirty="0"/>
              <a:t>Necessary degree of relationship between the claimant and the person in danger. </a:t>
            </a:r>
          </a:p>
          <a:p>
            <a:pPr marL="228600" indent="-228600">
              <a:buAutoNum type="arabicPeriod"/>
            </a:pPr>
            <a:r>
              <a:rPr lang="en-GB" dirty="0"/>
              <a:t>Geographical proximity to the accident. </a:t>
            </a:r>
          </a:p>
        </p:txBody>
      </p:sp>
      <p:sp>
        <p:nvSpPr>
          <p:cNvPr id="4" name="Slide Number Placeholder 3"/>
          <p:cNvSpPr>
            <a:spLocks noGrp="1"/>
          </p:cNvSpPr>
          <p:nvPr>
            <p:ph type="sldNum" sz="quarter" idx="5"/>
          </p:nvPr>
        </p:nvSpPr>
        <p:spPr/>
        <p:txBody>
          <a:bodyPr/>
          <a:lstStyle/>
          <a:p>
            <a:fld id="{63A67305-E939-4004-B48B-9C342FB9A23E}" type="slidenum">
              <a:rPr lang="en-GB" smtClean="0"/>
              <a:t>6</a:t>
            </a:fld>
            <a:endParaRPr lang="en-GB"/>
          </a:p>
        </p:txBody>
      </p:sp>
    </p:spTree>
    <p:extLst>
      <p:ext uri="{BB962C8B-B14F-4D97-AF65-F5344CB8AC3E}">
        <p14:creationId xmlns:p14="http://schemas.microsoft.com/office/powerpoint/2010/main" val="474128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Much of the test arose from the case of Mcloughlin v </a:t>
            </a:r>
            <a:r>
              <a:rPr lang="en-GB" dirty="0" err="1"/>
              <a:t>O’brian</a:t>
            </a:r>
            <a:r>
              <a:rPr lang="en-GB" dirty="0"/>
              <a:t> [1982] </a:t>
            </a:r>
          </a:p>
        </p:txBody>
      </p:sp>
      <p:sp>
        <p:nvSpPr>
          <p:cNvPr id="4" name="Slide Number Placeholder 3"/>
          <p:cNvSpPr>
            <a:spLocks noGrp="1"/>
          </p:cNvSpPr>
          <p:nvPr>
            <p:ph type="sldNum" sz="quarter" idx="5"/>
          </p:nvPr>
        </p:nvSpPr>
        <p:spPr/>
        <p:txBody>
          <a:bodyPr/>
          <a:lstStyle/>
          <a:p>
            <a:fld id="{63A67305-E939-4004-B48B-9C342FB9A23E}" type="slidenum">
              <a:rPr lang="en-GB" smtClean="0"/>
              <a:t>7</a:t>
            </a:fld>
            <a:endParaRPr lang="en-GB"/>
          </a:p>
        </p:txBody>
      </p:sp>
    </p:spTree>
    <p:extLst>
      <p:ext uri="{BB962C8B-B14F-4D97-AF65-F5344CB8AC3E}">
        <p14:creationId xmlns:p14="http://schemas.microsoft.com/office/powerpoint/2010/main" val="1982258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includes elements such as hearing and seeing. </a:t>
            </a:r>
          </a:p>
        </p:txBody>
      </p:sp>
      <p:sp>
        <p:nvSpPr>
          <p:cNvPr id="4" name="Slide Number Placeholder 3"/>
          <p:cNvSpPr>
            <a:spLocks noGrp="1"/>
          </p:cNvSpPr>
          <p:nvPr>
            <p:ph type="sldNum" sz="quarter" idx="5"/>
          </p:nvPr>
        </p:nvSpPr>
        <p:spPr/>
        <p:txBody>
          <a:bodyPr/>
          <a:lstStyle/>
          <a:p>
            <a:fld id="{63A67305-E939-4004-B48B-9C342FB9A23E}" type="slidenum">
              <a:rPr lang="en-GB" smtClean="0"/>
              <a:t>8</a:t>
            </a:fld>
            <a:endParaRPr lang="en-GB"/>
          </a:p>
        </p:txBody>
      </p:sp>
    </p:spTree>
    <p:extLst>
      <p:ext uri="{BB962C8B-B14F-4D97-AF65-F5344CB8AC3E}">
        <p14:creationId xmlns:p14="http://schemas.microsoft.com/office/powerpoint/2010/main" val="2521371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Immediate aftermath can also include where the defendant has withheld information. </a:t>
            </a:r>
          </a:p>
        </p:txBody>
      </p:sp>
      <p:sp>
        <p:nvSpPr>
          <p:cNvPr id="4" name="Slide Number Placeholder 3"/>
          <p:cNvSpPr>
            <a:spLocks noGrp="1"/>
          </p:cNvSpPr>
          <p:nvPr>
            <p:ph type="sldNum" sz="quarter" idx="5"/>
          </p:nvPr>
        </p:nvSpPr>
        <p:spPr/>
        <p:txBody>
          <a:bodyPr/>
          <a:lstStyle/>
          <a:p>
            <a:fld id="{63A67305-E939-4004-B48B-9C342FB9A23E}" type="slidenum">
              <a:rPr lang="en-GB" smtClean="0"/>
              <a:t>9</a:t>
            </a:fld>
            <a:endParaRPr lang="en-GB"/>
          </a:p>
        </p:txBody>
      </p:sp>
    </p:spTree>
    <p:extLst>
      <p:ext uri="{BB962C8B-B14F-4D97-AF65-F5344CB8AC3E}">
        <p14:creationId xmlns:p14="http://schemas.microsoft.com/office/powerpoint/2010/main" val="3647481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Tv no claim because of broadcasting rules, if the people's faces are shown it will be classed as in intervening act. </a:t>
            </a:r>
          </a:p>
        </p:txBody>
      </p:sp>
      <p:sp>
        <p:nvSpPr>
          <p:cNvPr id="4" name="Slide Number Placeholder 3"/>
          <p:cNvSpPr>
            <a:spLocks noGrp="1"/>
          </p:cNvSpPr>
          <p:nvPr>
            <p:ph type="sldNum" sz="quarter" idx="5"/>
          </p:nvPr>
        </p:nvSpPr>
        <p:spPr/>
        <p:txBody>
          <a:bodyPr/>
          <a:lstStyle/>
          <a:p>
            <a:fld id="{63A67305-E939-4004-B48B-9C342FB9A23E}" type="slidenum">
              <a:rPr lang="en-GB" smtClean="0"/>
              <a:t>10</a:t>
            </a:fld>
            <a:endParaRPr lang="en-GB"/>
          </a:p>
        </p:txBody>
      </p:sp>
    </p:spTree>
    <p:extLst>
      <p:ext uri="{BB962C8B-B14F-4D97-AF65-F5344CB8AC3E}">
        <p14:creationId xmlns:p14="http://schemas.microsoft.com/office/powerpoint/2010/main" val="3338030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encompasses instant communication. </a:t>
            </a:r>
          </a:p>
        </p:txBody>
      </p:sp>
      <p:sp>
        <p:nvSpPr>
          <p:cNvPr id="4" name="Slide Number Placeholder 3"/>
          <p:cNvSpPr>
            <a:spLocks noGrp="1"/>
          </p:cNvSpPr>
          <p:nvPr>
            <p:ph type="sldNum" sz="quarter" idx="5"/>
          </p:nvPr>
        </p:nvSpPr>
        <p:spPr/>
        <p:txBody>
          <a:bodyPr/>
          <a:lstStyle/>
          <a:p>
            <a:fld id="{63A67305-E939-4004-B48B-9C342FB9A23E}" type="slidenum">
              <a:rPr lang="en-GB" smtClean="0"/>
              <a:t>11</a:t>
            </a:fld>
            <a:endParaRPr lang="en-GB"/>
          </a:p>
        </p:txBody>
      </p:sp>
    </p:spTree>
    <p:extLst>
      <p:ext uri="{BB962C8B-B14F-4D97-AF65-F5344CB8AC3E}">
        <p14:creationId xmlns:p14="http://schemas.microsoft.com/office/powerpoint/2010/main" val="32731097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any other claimant would suffer psychiatric harm – then the individual can claim. </a:t>
            </a:r>
          </a:p>
          <a:p>
            <a:endParaRPr lang="en-GB" dirty="0"/>
          </a:p>
          <a:p>
            <a:r>
              <a:rPr lang="en-GB" dirty="0"/>
              <a:t>This does not apply to primary victims where physical damage was not foreseeable. </a:t>
            </a:r>
          </a:p>
        </p:txBody>
      </p:sp>
      <p:sp>
        <p:nvSpPr>
          <p:cNvPr id="4" name="Slide Number Placeholder 3"/>
          <p:cNvSpPr>
            <a:spLocks noGrp="1"/>
          </p:cNvSpPr>
          <p:nvPr>
            <p:ph type="sldNum" sz="quarter" idx="5"/>
          </p:nvPr>
        </p:nvSpPr>
        <p:spPr/>
        <p:txBody>
          <a:bodyPr/>
          <a:lstStyle/>
          <a:p>
            <a:fld id="{63A67305-E939-4004-B48B-9C342FB9A23E}" type="slidenum">
              <a:rPr lang="en-GB" smtClean="0"/>
              <a:t>15</a:t>
            </a:fld>
            <a:endParaRPr lang="en-GB"/>
          </a:p>
        </p:txBody>
      </p:sp>
    </p:spTree>
    <p:extLst>
      <p:ext uri="{BB962C8B-B14F-4D97-AF65-F5344CB8AC3E}">
        <p14:creationId xmlns:p14="http://schemas.microsoft.com/office/powerpoint/2010/main" val="2445146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9285C-FDEA-01D9-E5AE-2C67E74091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A40B16-2A59-0067-99FB-D33E1BF1CC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8D5381-FBB0-0728-D863-FA8D586514EE}"/>
              </a:ext>
            </a:extLst>
          </p:cNvPr>
          <p:cNvSpPr>
            <a:spLocks noGrp="1"/>
          </p:cNvSpPr>
          <p:nvPr>
            <p:ph type="dt" sz="half" idx="10"/>
          </p:nvPr>
        </p:nvSpPr>
        <p:spPr/>
        <p:txBody>
          <a:bodyPr/>
          <a:lstStyle/>
          <a:p>
            <a:fld id="{0C269C20-DA70-4BCB-8376-F8358544E3D3}" type="datetimeFigureOut">
              <a:rPr lang="en-GB" smtClean="0"/>
              <a:t>24/10/2024</a:t>
            </a:fld>
            <a:endParaRPr lang="en-GB"/>
          </a:p>
        </p:txBody>
      </p:sp>
      <p:sp>
        <p:nvSpPr>
          <p:cNvPr id="5" name="Footer Placeholder 4">
            <a:extLst>
              <a:ext uri="{FF2B5EF4-FFF2-40B4-BE49-F238E27FC236}">
                <a16:creationId xmlns:a16="http://schemas.microsoft.com/office/drawing/2014/main" id="{4B6E0CBA-5CB2-934B-05EE-03A3E03DF6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D77BB6-3009-9CB7-A1AB-8898416871F6}"/>
              </a:ext>
            </a:extLst>
          </p:cNvPr>
          <p:cNvSpPr>
            <a:spLocks noGrp="1"/>
          </p:cNvSpPr>
          <p:nvPr>
            <p:ph type="sldNum" sz="quarter" idx="12"/>
          </p:nvPr>
        </p:nvSpPr>
        <p:spPr/>
        <p:txBody>
          <a:bodyPr/>
          <a:lstStyle/>
          <a:p>
            <a:fld id="{08EB2265-04DF-4EC6-8DD8-4F0162B692ED}" type="slidenum">
              <a:rPr lang="en-GB" smtClean="0"/>
              <a:t>‹#›</a:t>
            </a:fld>
            <a:endParaRPr lang="en-GB"/>
          </a:p>
        </p:txBody>
      </p:sp>
    </p:spTree>
    <p:extLst>
      <p:ext uri="{BB962C8B-B14F-4D97-AF65-F5344CB8AC3E}">
        <p14:creationId xmlns:p14="http://schemas.microsoft.com/office/powerpoint/2010/main" val="698721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05EC-1CD4-5209-52F5-CCEC5AEA27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DD71B4-86ED-2939-D7FD-ED121E8A7A9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00302C-D13D-5BA2-7713-32FEB66B4E17}"/>
              </a:ext>
            </a:extLst>
          </p:cNvPr>
          <p:cNvSpPr>
            <a:spLocks noGrp="1"/>
          </p:cNvSpPr>
          <p:nvPr>
            <p:ph type="dt" sz="half" idx="10"/>
          </p:nvPr>
        </p:nvSpPr>
        <p:spPr/>
        <p:txBody>
          <a:bodyPr/>
          <a:lstStyle/>
          <a:p>
            <a:fld id="{0C269C20-DA70-4BCB-8376-F8358544E3D3}" type="datetimeFigureOut">
              <a:rPr lang="en-GB" smtClean="0"/>
              <a:t>24/10/2024</a:t>
            </a:fld>
            <a:endParaRPr lang="en-GB"/>
          </a:p>
        </p:txBody>
      </p:sp>
      <p:sp>
        <p:nvSpPr>
          <p:cNvPr id="5" name="Footer Placeholder 4">
            <a:extLst>
              <a:ext uri="{FF2B5EF4-FFF2-40B4-BE49-F238E27FC236}">
                <a16:creationId xmlns:a16="http://schemas.microsoft.com/office/drawing/2014/main" id="{81CA5557-1505-9EE5-C466-2F599AF0E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73CF4B-8827-A832-A381-9D69A593A0D3}"/>
              </a:ext>
            </a:extLst>
          </p:cNvPr>
          <p:cNvSpPr>
            <a:spLocks noGrp="1"/>
          </p:cNvSpPr>
          <p:nvPr>
            <p:ph type="sldNum" sz="quarter" idx="12"/>
          </p:nvPr>
        </p:nvSpPr>
        <p:spPr/>
        <p:txBody>
          <a:bodyPr/>
          <a:lstStyle/>
          <a:p>
            <a:fld id="{08EB2265-04DF-4EC6-8DD8-4F0162B692ED}" type="slidenum">
              <a:rPr lang="en-GB" smtClean="0"/>
              <a:t>‹#›</a:t>
            </a:fld>
            <a:endParaRPr lang="en-GB"/>
          </a:p>
        </p:txBody>
      </p:sp>
    </p:spTree>
    <p:extLst>
      <p:ext uri="{BB962C8B-B14F-4D97-AF65-F5344CB8AC3E}">
        <p14:creationId xmlns:p14="http://schemas.microsoft.com/office/powerpoint/2010/main" val="1775849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A71D-4211-4785-DF77-B049BACA34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B4AB7C2-3191-2372-71B6-0AC3D8EB5F4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6C354F-8952-E80B-0DA7-B0F79CDC869D}"/>
              </a:ext>
            </a:extLst>
          </p:cNvPr>
          <p:cNvSpPr>
            <a:spLocks noGrp="1"/>
          </p:cNvSpPr>
          <p:nvPr>
            <p:ph type="dt" sz="half" idx="10"/>
          </p:nvPr>
        </p:nvSpPr>
        <p:spPr/>
        <p:txBody>
          <a:bodyPr/>
          <a:lstStyle/>
          <a:p>
            <a:fld id="{0C269C20-DA70-4BCB-8376-F8358544E3D3}" type="datetimeFigureOut">
              <a:rPr lang="en-GB" smtClean="0"/>
              <a:t>24/10/2024</a:t>
            </a:fld>
            <a:endParaRPr lang="en-GB"/>
          </a:p>
        </p:txBody>
      </p:sp>
      <p:sp>
        <p:nvSpPr>
          <p:cNvPr id="5" name="Footer Placeholder 4">
            <a:extLst>
              <a:ext uri="{FF2B5EF4-FFF2-40B4-BE49-F238E27FC236}">
                <a16:creationId xmlns:a16="http://schemas.microsoft.com/office/drawing/2014/main" id="{901DBC94-2FC9-B383-D586-5AA94AD66E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B8C6A0-E6BB-9CA1-5573-A1243C894666}"/>
              </a:ext>
            </a:extLst>
          </p:cNvPr>
          <p:cNvSpPr>
            <a:spLocks noGrp="1"/>
          </p:cNvSpPr>
          <p:nvPr>
            <p:ph type="sldNum" sz="quarter" idx="12"/>
          </p:nvPr>
        </p:nvSpPr>
        <p:spPr/>
        <p:txBody>
          <a:bodyPr/>
          <a:lstStyle/>
          <a:p>
            <a:fld id="{08EB2265-04DF-4EC6-8DD8-4F0162B692ED}" type="slidenum">
              <a:rPr lang="en-GB" smtClean="0"/>
              <a:t>‹#›</a:t>
            </a:fld>
            <a:endParaRPr lang="en-GB"/>
          </a:p>
        </p:txBody>
      </p:sp>
    </p:spTree>
    <p:extLst>
      <p:ext uri="{BB962C8B-B14F-4D97-AF65-F5344CB8AC3E}">
        <p14:creationId xmlns:p14="http://schemas.microsoft.com/office/powerpoint/2010/main" val="3728817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23781-6BFF-3C4D-0914-EE754AB281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E583F8-0A2A-65B2-96DD-D638EA3AF5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574136C-D6CD-A48E-4511-F5465C1CE9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B3A791-5650-807F-A30F-229B64DE4DC9}"/>
              </a:ext>
            </a:extLst>
          </p:cNvPr>
          <p:cNvSpPr>
            <a:spLocks noGrp="1"/>
          </p:cNvSpPr>
          <p:nvPr>
            <p:ph type="dt" sz="half" idx="10"/>
          </p:nvPr>
        </p:nvSpPr>
        <p:spPr/>
        <p:txBody>
          <a:bodyPr/>
          <a:lstStyle/>
          <a:p>
            <a:fld id="{0C269C20-DA70-4BCB-8376-F8358544E3D3}" type="datetimeFigureOut">
              <a:rPr lang="en-GB" smtClean="0"/>
              <a:t>24/10/2024</a:t>
            </a:fld>
            <a:endParaRPr lang="en-GB"/>
          </a:p>
        </p:txBody>
      </p:sp>
      <p:sp>
        <p:nvSpPr>
          <p:cNvPr id="6" name="Footer Placeholder 5">
            <a:extLst>
              <a:ext uri="{FF2B5EF4-FFF2-40B4-BE49-F238E27FC236}">
                <a16:creationId xmlns:a16="http://schemas.microsoft.com/office/drawing/2014/main" id="{F748407C-546B-C897-319C-71F1116587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D0D8FF-9075-60CE-E3B5-06FCA5DF8856}"/>
              </a:ext>
            </a:extLst>
          </p:cNvPr>
          <p:cNvSpPr>
            <a:spLocks noGrp="1"/>
          </p:cNvSpPr>
          <p:nvPr>
            <p:ph type="sldNum" sz="quarter" idx="12"/>
          </p:nvPr>
        </p:nvSpPr>
        <p:spPr/>
        <p:txBody>
          <a:bodyPr/>
          <a:lstStyle/>
          <a:p>
            <a:fld id="{08EB2265-04DF-4EC6-8DD8-4F0162B692ED}" type="slidenum">
              <a:rPr lang="en-GB" smtClean="0"/>
              <a:t>‹#›</a:t>
            </a:fld>
            <a:endParaRPr lang="en-GB"/>
          </a:p>
        </p:txBody>
      </p:sp>
    </p:spTree>
    <p:extLst>
      <p:ext uri="{BB962C8B-B14F-4D97-AF65-F5344CB8AC3E}">
        <p14:creationId xmlns:p14="http://schemas.microsoft.com/office/powerpoint/2010/main" val="3008843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25430-6B46-6950-8110-9078C2DE414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3A1F0D-5DA8-BC89-6DF8-CA574592CF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74D036-2829-68D1-5A66-D03A62C64F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DF3ADC-7386-C98E-1A40-25DA27EC67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4C020F-9BFB-C21D-371D-46A5269509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D366FF-D9E0-53AC-DE63-5D16252E042A}"/>
              </a:ext>
            </a:extLst>
          </p:cNvPr>
          <p:cNvSpPr>
            <a:spLocks noGrp="1"/>
          </p:cNvSpPr>
          <p:nvPr>
            <p:ph type="dt" sz="half" idx="10"/>
          </p:nvPr>
        </p:nvSpPr>
        <p:spPr/>
        <p:txBody>
          <a:bodyPr/>
          <a:lstStyle/>
          <a:p>
            <a:fld id="{0C269C20-DA70-4BCB-8376-F8358544E3D3}" type="datetimeFigureOut">
              <a:rPr lang="en-GB" smtClean="0"/>
              <a:t>24/10/2024</a:t>
            </a:fld>
            <a:endParaRPr lang="en-GB"/>
          </a:p>
        </p:txBody>
      </p:sp>
      <p:sp>
        <p:nvSpPr>
          <p:cNvPr id="8" name="Footer Placeholder 7">
            <a:extLst>
              <a:ext uri="{FF2B5EF4-FFF2-40B4-BE49-F238E27FC236}">
                <a16:creationId xmlns:a16="http://schemas.microsoft.com/office/drawing/2014/main" id="{395C64FA-25D2-938F-42E0-59BC2C61A8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5AEED1-8024-D9D0-64FB-96AE633EBB6D}"/>
              </a:ext>
            </a:extLst>
          </p:cNvPr>
          <p:cNvSpPr>
            <a:spLocks noGrp="1"/>
          </p:cNvSpPr>
          <p:nvPr>
            <p:ph type="sldNum" sz="quarter" idx="12"/>
          </p:nvPr>
        </p:nvSpPr>
        <p:spPr/>
        <p:txBody>
          <a:bodyPr/>
          <a:lstStyle/>
          <a:p>
            <a:fld id="{08EB2265-04DF-4EC6-8DD8-4F0162B692ED}" type="slidenum">
              <a:rPr lang="en-GB" smtClean="0"/>
              <a:t>‹#›</a:t>
            </a:fld>
            <a:endParaRPr lang="en-GB"/>
          </a:p>
        </p:txBody>
      </p:sp>
    </p:spTree>
    <p:extLst>
      <p:ext uri="{BB962C8B-B14F-4D97-AF65-F5344CB8AC3E}">
        <p14:creationId xmlns:p14="http://schemas.microsoft.com/office/powerpoint/2010/main" val="944539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D3746-AC53-4D79-2244-CA3B87D5F7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B296BF-D781-C17D-A87A-552290596534}"/>
              </a:ext>
            </a:extLst>
          </p:cNvPr>
          <p:cNvSpPr>
            <a:spLocks noGrp="1"/>
          </p:cNvSpPr>
          <p:nvPr>
            <p:ph type="dt" sz="half" idx="10"/>
          </p:nvPr>
        </p:nvSpPr>
        <p:spPr/>
        <p:txBody>
          <a:bodyPr/>
          <a:lstStyle/>
          <a:p>
            <a:fld id="{0C269C20-DA70-4BCB-8376-F8358544E3D3}" type="datetimeFigureOut">
              <a:rPr lang="en-GB" smtClean="0"/>
              <a:t>24/10/2024</a:t>
            </a:fld>
            <a:endParaRPr lang="en-GB"/>
          </a:p>
        </p:txBody>
      </p:sp>
      <p:sp>
        <p:nvSpPr>
          <p:cNvPr id="4" name="Footer Placeholder 3">
            <a:extLst>
              <a:ext uri="{FF2B5EF4-FFF2-40B4-BE49-F238E27FC236}">
                <a16:creationId xmlns:a16="http://schemas.microsoft.com/office/drawing/2014/main" id="{BA42C542-4603-FF2F-4286-E3E1ACA42A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82AA78D-70E4-189C-8557-7413EF3AC5B2}"/>
              </a:ext>
            </a:extLst>
          </p:cNvPr>
          <p:cNvSpPr>
            <a:spLocks noGrp="1"/>
          </p:cNvSpPr>
          <p:nvPr>
            <p:ph type="sldNum" sz="quarter" idx="12"/>
          </p:nvPr>
        </p:nvSpPr>
        <p:spPr/>
        <p:txBody>
          <a:bodyPr/>
          <a:lstStyle/>
          <a:p>
            <a:fld id="{08EB2265-04DF-4EC6-8DD8-4F0162B692ED}" type="slidenum">
              <a:rPr lang="en-GB" smtClean="0"/>
              <a:t>‹#›</a:t>
            </a:fld>
            <a:endParaRPr lang="en-GB"/>
          </a:p>
        </p:txBody>
      </p:sp>
    </p:spTree>
    <p:extLst>
      <p:ext uri="{BB962C8B-B14F-4D97-AF65-F5344CB8AC3E}">
        <p14:creationId xmlns:p14="http://schemas.microsoft.com/office/powerpoint/2010/main" val="2777571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11A715-EF2A-41A7-DA29-481C631115B6}"/>
              </a:ext>
            </a:extLst>
          </p:cNvPr>
          <p:cNvSpPr>
            <a:spLocks noGrp="1"/>
          </p:cNvSpPr>
          <p:nvPr>
            <p:ph type="dt" sz="half" idx="10"/>
          </p:nvPr>
        </p:nvSpPr>
        <p:spPr/>
        <p:txBody>
          <a:bodyPr/>
          <a:lstStyle/>
          <a:p>
            <a:fld id="{0C269C20-DA70-4BCB-8376-F8358544E3D3}" type="datetimeFigureOut">
              <a:rPr lang="en-GB" smtClean="0"/>
              <a:t>24/10/2024</a:t>
            </a:fld>
            <a:endParaRPr lang="en-GB"/>
          </a:p>
        </p:txBody>
      </p:sp>
      <p:sp>
        <p:nvSpPr>
          <p:cNvPr id="3" name="Footer Placeholder 2">
            <a:extLst>
              <a:ext uri="{FF2B5EF4-FFF2-40B4-BE49-F238E27FC236}">
                <a16:creationId xmlns:a16="http://schemas.microsoft.com/office/drawing/2014/main" id="{E17EC659-49BD-45E5-B480-22CB0483A4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04D1C1-F4FE-47D7-8400-6D4769E01FC2}"/>
              </a:ext>
            </a:extLst>
          </p:cNvPr>
          <p:cNvSpPr>
            <a:spLocks noGrp="1"/>
          </p:cNvSpPr>
          <p:nvPr>
            <p:ph type="sldNum" sz="quarter" idx="12"/>
          </p:nvPr>
        </p:nvSpPr>
        <p:spPr/>
        <p:txBody>
          <a:bodyPr/>
          <a:lstStyle/>
          <a:p>
            <a:fld id="{08EB2265-04DF-4EC6-8DD8-4F0162B692ED}" type="slidenum">
              <a:rPr lang="en-GB" smtClean="0"/>
              <a:t>‹#›</a:t>
            </a:fld>
            <a:endParaRPr lang="en-GB"/>
          </a:p>
        </p:txBody>
      </p:sp>
    </p:spTree>
    <p:extLst>
      <p:ext uri="{BB962C8B-B14F-4D97-AF65-F5344CB8AC3E}">
        <p14:creationId xmlns:p14="http://schemas.microsoft.com/office/powerpoint/2010/main" val="2279912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99E36-AC33-400C-A5C3-48912CD238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B45381-2886-35DF-AF11-6E4C81A9A2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A84971-E458-D7E5-B448-35C212166D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D4A986-1B01-667C-D8A4-DA5210FCFBE3}"/>
              </a:ext>
            </a:extLst>
          </p:cNvPr>
          <p:cNvSpPr>
            <a:spLocks noGrp="1"/>
          </p:cNvSpPr>
          <p:nvPr>
            <p:ph type="dt" sz="half" idx="10"/>
          </p:nvPr>
        </p:nvSpPr>
        <p:spPr/>
        <p:txBody>
          <a:bodyPr/>
          <a:lstStyle/>
          <a:p>
            <a:fld id="{0C269C20-DA70-4BCB-8376-F8358544E3D3}" type="datetimeFigureOut">
              <a:rPr lang="en-GB" smtClean="0"/>
              <a:t>24/10/2024</a:t>
            </a:fld>
            <a:endParaRPr lang="en-GB"/>
          </a:p>
        </p:txBody>
      </p:sp>
      <p:sp>
        <p:nvSpPr>
          <p:cNvPr id="6" name="Footer Placeholder 5">
            <a:extLst>
              <a:ext uri="{FF2B5EF4-FFF2-40B4-BE49-F238E27FC236}">
                <a16:creationId xmlns:a16="http://schemas.microsoft.com/office/drawing/2014/main" id="{51338E19-1B08-DF29-EB87-2C53EA54A8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52FC6F-4264-56A8-BE1B-2C8A99CA82B5}"/>
              </a:ext>
            </a:extLst>
          </p:cNvPr>
          <p:cNvSpPr>
            <a:spLocks noGrp="1"/>
          </p:cNvSpPr>
          <p:nvPr>
            <p:ph type="sldNum" sz="quarter" idx="12"/>
          </p:nvPr>
        </p:nvSpPr>
        <p:spPr/>
        <p:txBody>
          <a:bodyPr/>
          <a:lstStyle/>
          <a:p>
            <a:fld id="{08EB2265-04DF-4EC6-8DD8-4F0162B692ED}" type="slidenum">
              <a:rPr lang="en-GB" smtClean="0"/>
              <a:t>‹#›</a:t>
            </a:fld>
            <a:endParaRPr lang="en-GB"/>
          </a:p>
        </p:txBody>
      </p:sp>
    </p:spTree>
    <p:extLst>
      <p:ext uri="{BB962C8B-B14F-4D97-AF65-F5344CB8AC3E}">
        <p14:creationId xmlns:p14="http://schemas.microsoft.com/office/powerpoint/2010/main" val="3223081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70FD3-B0D7-1B70-91C6-F6B9278A4F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367CB0-8B22-F613-F24A-95B1097863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72F49F-ADE9-1737-58FA-1D1F974674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A2FFA1-8B49-3518-E540-16DEBF89F5F0}"/>
              </a:ext>
            </a:extLst>
          </p:cNvPr>
          <p:cNvSpPr>
            <a:spLocks noGrp="1"/>
          </p:cNvSpPr>
          <p:nvPr>
            <p:ph type="dt" sz="half" idx="10"/>
          </p:nvPr>
        </p:nvSpPr>
        <p:spPr/>
        <p:txBody>
          <a:bodyPr/>
          <a:lstStyle/>
          <a:p>
            <a:fld id="{0C269C20-DA70-4BCB-8376-F8358544E3D3}" type="datetimeFigureOut">
              <a:rPr lang="en-GB" smtClean="0"/>
              <a:t>24/10/2024</a:t>
            </a:fld>
            <a:endParaRPr lang="en-GB"/>
          </a:p>
        </p:txBody>
      </p:sp>
      <p:sp>
        <p:nvSpPr>
          <p:cNvPr id="6" name="Footer Placeholder 5">
            <a:extLst>
              <a:ext uri="{FF2B5EF4-FFF2-40B4-BE49-F238E27FC236}">
                <a16:creationId xmlns:a16="http://schemas.microsoft.com/office/drawing/2014/main" id="{70BC265E-42A2-2CD8-88D3-F2C63E4647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73FF20-448A-D042-4A57-E3B85F5977FB}"/>
              </a:ext>
            </a:extLst>
          </p:cNvPr>
          <p:cNvSpPr>
            <a:spLocks noGrp="1"/>
          </p:cNvSpPr>
          <p:nvPr>
            <p:ph type="sldNum" sz="quarter" idx="12"/>
          </p:nvPr>
        </p:nvSpPr>
        <p:spPr/>
        <p:txBody>
          <a:bodyPr/>
          <a:lstStyle/>
          <a:p>
            <a:fld id="{08EB2265-04DF-4EC6-8DD8-4F0162B692ED}" type="slidenum">
              <a:rPr lang="en-GB" smtClean="0"/>
              <a:t>‹#›</a:t>
            </a:fld>
            <a:endParaRPr lang="en-GB"/>
          </a:p>
        </p:txBody>
      </p:sp>
    </p:spTree>
    <p:extLst>
      <p:ext uri="{BB962C8B-B14F-4D97-AF65-F5344CB8AC3E}">
        <p14:creationId xmlns:p14="http://schemas.microsoft.com/office/powerpoint/2010/main" val="1202802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C35BB-0A1E-D71F-09BA-BCC50E6D88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1FC3F6-AC18-F2EE-864B-8403646C37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F52875-9710-EE14-EE8D-47BADD04763D}"/>
              </a:ext>
            </a:extLst>
          </p:cNvPr>
          <p:cNvSpPr>
            <a:spLocks noGrp="1"/>
          </p:cNvSpPr>
          <p:nvPr>
            <p:ph type="dt" sz="half" idx="10"/>
          </p:nvPr>
        </p:nvSpPr>
        <p:spPr/>
        <p:txBody>
          <a:bodyPr/>
          <a:lstStyle/>
          <a:p>
            <a:fld id="{0C269C20-DA70-4BCB-8376-F8358544E3D3}" type="datetimeFigureOut">
              <a:rPr lang="en-GB" smtClean="0"/>
              <a:t>24/10/2024</a:t>
            </a:fld>
            <a:endParaRPr lang="en-GB"/>
          </a:p>
        </p:txBody>
      </p:sp>
      <p:sp>
        <p:nvSpPr>
          <p:cNvPr id="5" name="Footer Placeholder 4">
            <a:extLst>
              <a:ext uri="{FF2B5EF4-FFF2-40B4-BE49-F238E27FC236}">
                <a16:creationId xmlns:a16="http://schemas.microsoft.com/office/drawing/2014/main" id="{179CB2EF-17F2-7C33-80BD-6E70C041F5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3C7B2D-2865-321F-559F-4582622D6E1F}"/>
              </a:ext>
            </a:extLst>
          </p:cNvPr>
          <p:cNvSpPr>
            <a:spLocks noGrp="1"/>
          </p:cNvSpPr>
          <p:nvPr>
            <p:ph type="sldNum" sz="quarter" idx="12"/>
          </p:nvPr>
        </p:nvSpPr>
        <p:spPr/>
        <p:txBody>
          <a:bodyPr/>
          <a:lstStyle/>
          <a:p>
            <a:fld id="{08EB2265-04DF-4EC6-8DD8-4F0162B692ED}" type="slidenum">
              <a:rPr lang="en-GB" smtClean="0"/>
              <a:t>‹#›</a:t>
            </a:fld>
            <a:endParaRPr lang="en-GB"/>
          </a:p>
        </p:txBody>
      </p:sp>
    </p:spTree>
    <p:extLst>
      <p:ext uri="{BB962C8B-B14F-4D97-AF65-F5344CB8AC3E}">
        <p14:creationId xmlns:p14="http://schemas.microsoft.com/office/powerpoint/2010/main" val="218422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4DA8FD-085F-7081-F344-45B79DF08D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58752A-CF66-5C94-45CE-714165C3D3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999058-C482-A13F-8955-1B3181F1790F}"/>
              </a:ext>
            </a:extLst>
          </p:cNvPr>
          <p:cNvSpPr>
            <a:spLocks noGrp="1"/>
          </p:cNvSpPr>
          <p:nvPr>
            <p:ph type="dt" sz="half" idx="10"/>
          </p:nvPr>
        </p:nvSpPr>
        <p:spPr/>
        <p:txBody>
          <a:bodyPr/>
          <a:lstStyle/>
          <a:p>
            <a:fld id="{0C269C20-DA70-4BCB-8376-F8358544E3D3}" type="datetimeFigureOut">
              <a:rPr lang="en-GB" smtClean="0"/>
              <a:t>24/10/2024</a:t>
            </a:fld>
            <a:endParaRPr lang="en-GB"/>
          </a:p>
        </p:txBody>
      </p:sp>
      <p:sp>
        <p:nvSpPr>
          <p:cNvPr id="5" name="Footer Placeholder 4">
            <a:extLst>
              <a:ext uri="{FF2B5EF4-FFF2-40B4-BE49-F238E27FC236}">
                <a16:creationId xmlns:a16="http://schemas.microsoft.com/office/drawing/2014/main" id="{EA7EC86F-55E3-7C45-8AE6-45F775C30F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C60A47-1F86-1157-5983-85375C8C0ECB}"/>
              </a:ext>
            </a:extLst>
          </p:cNvPr>
          <p:cNvSpPr>
            <a:spLocks noGrp="1"/>
          </p:cNvSpPr>
          <p:nvPr>
            <p:ph type="sldNum" sz="quarter" idx="12"/>
          </p:nvPr>
        </p:nvSpPr>
        <p:spPr/>
        <p:txBody>
          <a:bodyPr/>
          <a:lstStyle/>
          <a:p>
            <a:fld id="{08EB2265-04DF-4EC6-8DD8-4F0162B692ED}" type="slidenum">
              <a:rPr lang="en-GB" smtClean="0"/>
              <a:t>‹#›</a:t>
            </a:fld>
            <a:endParaRPr lang="en-GB"/>
          </a:p>
        </p:txBody>
      </p:sp>
    </p:spTree>
    <p:extLst>
      <p:ext uri="{BB962C8B-B14F-4D97-AF65-F5344CB8AC3E}">
        <p14:creationId xmlns:p14="http://schemas.microsoft.com/office/powerpoint/2010/main" val="2301247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CA3453-F23B-B20B-2E8A-A7122B53CC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46B1EF-C1AE-D7AD-E7FB-83BB4B4272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D9E7DD-2576-57EC-2EA6-97B2285B54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C269C20-DA70-4BCB-8376-F8358544E3D3}" type="datetimeFigureOut">
              <a:rPr lang="en-GB" smtClean="0"/>
              <a:t>24/10/2024</a:t>
            </a:fld>
            <a:endParaRPr lang="en-GB"/>
          </a:p>
        </p:txBody>
      </p:sp>
      <p:sp>
        <p:nvSpPr>
          <p:cNvPr id="5" name="Footer Placeholder 4">
            <a:extLst>
              <a:ext uri="{FF2B5EF4-FFF2-40B4-BE49-F238E27FC236}">
                <a16:creationId xmlns:a16="http://schemas.microsoft.com/office/drawing/2014/main" id="{F5E30B7F-EBA0-27CE-D7C2-53BB81C85E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1AA66B5-C901-E3A8-C204-83DDA26A19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EB2265-04DF-4EC6-8DD8-4F0162B692ED}" type="slidenum">
              <a:rPr lang="en-GB" smtClean="0"/>
              <a:t>‹#›</a:t>
            </a:fld>
            <a:endParaRPr lang="en-GB"/>
          </a:p>
        </p:txBody>
      </p:sp>
    </p:spTree>
    <p:extLst>
      <p:ext uri="{BB962C8B-B14F-4D97-AF65-F5344CB8AC3E}">
        <p14:creationId xmlns:p14="http://schemas.microsoft.com/office/powerpoint/2010/main" val="21396911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yotepr.uk/history/remembering-hillsborough-25-years/"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en.wikipedia.org/wiki/Hillsborough_disaster" TargetMode="External"/><Relationship Id="rId5" Type="http://schemas.openxmlformats.org/officeDocument/2006/relationships/image" Target="../media/image6.jpg"/><Relationship Id="rId4" Type="http://schemas.openxmlformats.org/officeDocument/2006/relationships/hyperlink" Target="https://acutting.org/hillsborough-20"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pixabay.com/fr/tv-ensemble-t%C3%A9l%C3%A9vision-vintage-36723/"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openclipart.org/detail/140701/brain-by-trubinial-guru"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s/caf%C3%A9-taza-coffee-break-vacaciones-393836/" TargetMode="External"/><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en.wikipedia.org/wiki/Hillsborough_disaster"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rowd of people in a stadium&#10;&#10;Description automatically generated">
            <a:extLst>
              <a:ext uri="{FF2B5EF4-FFF2-40B4-BE49-F238E27FC236}">
                <a16:creationId xmlns:a16="http://schemas.microsoft.com/office/drawing/2014/main" id="{172CD536-683A-405B-3525-2E7680AFF2C1}"/>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250" b="2845"/>
          <a:stretch/>
        </p:blipFill>
        <p:spPr>
          <a:xfrm>
            <a:off x="20" y="1"/>
            <a:ext cx="12191980" cy="6857999"/>
          </a:xfrm>
          <a:prstGeom prst="rect">
            <a:avLst/>
          </a:prstGeom>
        </p:spPr>
      </p:pic>
      <p:sp>
        <p:nvSpPr>
          <p:cNvPr id="2" name="Title 1">
            <a:extLst>
              <a:ext uri="{FF2B5EF4-FFF2-40B4-BE49-F238E27FC236}">
                <a16:creationId xmlns:a16="http://schemas.microsoft.com/office/drawing/2014/main" id="{AC3D9EB0-B1B2-D6C1-6AB3-0E2787D16882}"/>
              </a:ext>
            </a:extLst>
          </p:cNvPr>
          <p:cNvSpPr>
            <a:spLocks noGrp="1"/>
          </p:cNvSpPr>
          <p:nvPr>
            <p:ph type="ctrTitle"/>
          </p:nvPr>
        </p:nvSpPr>
        <p:spPr>
          <a:xfrm>
            <a:off x="1524000" y="1122362"/>
            <a:ext cx="9144000" cy="2900518"/>
          </a:xfrm>
        </p:spPr>
        <p:txBody>
          <a:bodyPr>
            <a:normAutofit/>
          </a:bodyPr>
          <a:lstStyle/>
          <a:p>
            <a:r>
              <a:rPr lang="en-GB" b="1" i="1" u="sng" dirty="0">
                <a:solidFill>
                  <a:srgbClr val="FFFFFF"/>
                </a:solidFill>
              </a:rPr>
              <a:t>Special cases continued…</a:t>
            </a:r>
          </a:p>
        </p:txBody>
      </p:sp>
      <p:sp>
        <p:nvSpPr>
          <p:cNvPr id="3" name="Subtitle 2">
            <a:extLst>
              <a:ext uri="{FF2B5EF4-FFF2-40B4-BE49-F238E27FC236}">
                <a16:creationId xmlns:a16="http://schemas.microsoft.com/office/drawing/2014/main" id="{77F019B9-4E63-CE9B-3CCB-33723AFDC02B}"/>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By Zita Draper </a:t>
            </a:r>
          </a:p>
        </p:txBody>
      </p:sp>
    </p:spTree>
    <p:extLst>
      <p:ext uri="{BB962C8B-B14F-4D97-AF65-F5344CB8AC3E}">
        <p14:creationId xmlns:p14="http://schemas.microsoft.com/office/powerpoint/2010/main" val="238989895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85E68-17A4-55B2-2081-E36C053D3894}"/>
              </a:ext>
            </a:extLst>
          </p:cNvPr>
          <p:cNvSpPr>
            <a:spLocks noGrp="1"/>
          </p:cNvSpPr>
          <p:nvPr>
            <p:ph type="title"/>
          </p:nvPr>
        </p:nvSpPr>
        <p:spPr>
          <a:xfrm>
            <a:off x="5297762" y="329184"/>
            <a:ext cx="6251110" cy="1783080"/>
          </a:xfrm>
        </p:spPr>
        <p:txBody>
          <a:bodyPr anchor="b">
            <a:normAutofit/>
          </a:bodyPr>
          <a:lstStyle/>
          <a:p>
            <a:r>
              <a:rPr lang="en-GB" sz="5400" b="1" i="1" u="sng" dirty="0"/>
              <a:t>Content </a:t>
            </a:r>
          </a:p>
        </p:txBody>
      </p:sp>
      <p:pic>
        <p:nvPicPr>
          <p:cNvPr id="9" name="Picture 8" descr="Directional sign with colorful arrows">
            <a:extLst>
              <a:ext uri="{FF2B5EF4-FFF2-40B4-BE49-F238E27FC236}">
                <a16:creationId xmlns:a16="http://schemas.microsoft.com/office/drawing/2014/main" id="{73A3F678-108E-9D25-F2D6-57553654DC3B}"/>
              </a:ext>
            </a:extLst>
          </p:cNvPr>
          <p:cNvPicPr>
            <a:picLocks noChangeAspect="1"/>
          </p:cNvPicPr>
          <p:nvPr/>
        </p:nvPicPr>
        <p:blipFill>
          <a:blip r:embed="rId2">
            <a:extLst>
              <a:ext uri="{28A0092B-C50C-407E-A947-70E740481C1C}">
                <a14:useLocalDpi xmlns:a14="http://schemas.microsoft.com/office/drawing/2010/main" val="0"/>
              </a:ext>
            </a:extLst>
          </a:blip>
          <a:srcRect l="10581" r="4408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08351F-84F3-660B-A847-C00AACEF95D9}"/>
              </a:ext>
            </a:extLst>
          </p:cNvPr>
          <p:cNvSpPr>
            <a:spLocks noGrp="1"/>
          </p:cNvSpPr>
          <p:nvPr>
            <p:ph idx="1"/>
          </p:nvPr>
        </p:nvSpPr>
        <p:spPr>
          <a:xfrm>
            <a:off x="5297762" y="2706624"/>
            <a:ext cx="6251110" cy="3483864"/>
          </a:xfrm>
        </p:spPr>
        <p:txBody>
          <a:bodyPr>
            <a:normAutofit/>
          </a:bodyPr>
          <a:lstStyle/>
          <a:p>
            <a:r>
              <a:rPr lang="en-GB" sz="2200"/>
              <a:t>Aims and Learning Objectives </a:t>
            </a:r>
          </a:p>
          <a:p>
            <a:r>
              <a:rPr lang="en-GB" sz="2200"/>
              <a:t>Secondary Victims </a:t>
            </a:r>
          </a:p>
          <a:p>
            <a:r>
              <a:rPr lang="en-GB" sz="2200"/>
              <a:t>Activities</a:t>
            </a:r>
          </a:p>
          <a:p>
            <a:r>
              <a:rPr lang="en-GB" sz="2200"/>
              <a:t>Summary </a:t>
            </a:r>
          </a:p>
          <a:p>
            <a:r>
              <a:rPr lang="en-GB" sz="2200"/>
              <a:t>Thank you, any questions?</a:t>
            </a:r>
          </a:p>
          <a:p>
            <a:endParaRPr lang="en-GB" sz="2200"/>
          </a:p>
        </p:txBody>
      </p:sp>
    </p:spTree>
    <p:extLst>
      <p:ext uri="{BB962C8B-B14F-4D97-AF65-F5344CB8AC3E}">
        <p14:creationId xmlns:p14="http://schemas.microsoft.com/office/powerpoint/2010/main" val="4068962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66077-6D19-EE82-E704-E8E990C58FF9}"/>
              </a:ext>
            </a:extLst>
          </p:cNvPr>
          <p:cNvSpPr>
            <a:spLocks noGrp="1"/>
          </p:cNvSpPr>
          <p:nvPr>
            <p:ph type="title"/>
          </p:nvPr>
        </p:nvSpPr>
        <p:spPr>
          <a:xfrm>
            <a:off x="640080" y="325369"/>
            <a:ext cx="4368602" cy="1956841"/>
          </a:xfrm>
        </p:spPr>
        <p:txBody>
          <a:bodyPr anchor="b">
            <a:normAutofit/>
          </a:bodyPr>
          <a:lstStyle/>
          <a:p>
            <a:pPr algn="ctr"/>
            <a:r>
              <a:rPr lang="en-GB" sz="4200" b="1" i="1" u="sng" dirty="0"/>
              <a:t>Aims and Learning Objectives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8230FC-DFCA-0D78-13DB-AC93E770991A}"/>
              </a:ext>
            </a:extLst>
          </p:cNvPr>
          <p:cNvSpPr>
            <a:spLocks noGrp="1"/>
          </p:cNvSpPr>
          <p:nvPr>
            <p:ph idx="1"/>
          </p:nvPr>
        </p:nvSpPr>
        <p:spPr>
          <a:xfrm>
            <a:off x="640080" y="2872899"/>
            <a:ext cx="4243589" cy="3320668"/>
          </a:xfrm>
        </p:spPr>
        <p:txBody>
          <a:bodyPr>
            <a:normAutofit/>
          </a:bodyPr>
          <a:lstStyle/>
          <a:p>
            <a:r>
              <a:rPr lang="en-GB" sz="2000"/>
              <a:t>The aim of today’s session is to discuss secondary victims. </a:t>
            </a:r>
          </a:p>
          <a:p>
            <a:endParaRPr lang="en-GB" sz="2000"/>
          </a:p>
          <a:p>
            <a:r>
              <a:rPr lang="en-GB" sz="2000"/>
              <a:t>By the end of today’s session students should be able to demonstrate their understanding of secondary victims and should be able to apply what they have learnt to a scenario question. </a:t>
            </a:r>
          </a:p>
        </p:txBody>
      </p:sp>
      <p:pic>
        <p:nvPicPr>
          <p:cNvPr id="5" name="Picture 4" descr="Arrows piercing notes">
            <a:extLst>
              <a:ext uri="{FF2B5EF4-FFF2-40B4-BE49-F238E27FC236}">
                <a16:creationId xmlns:a16="http://schemas.microsoft.com/office/drawing/2014/main" id="{F851D99D-E9F0-16EE-6588-D46644E8FAEA}"/>
              </a:ext>
            </a:extLst>
          </p:cNvPr>
          <p:cNvPicPr>
            <a:picLocks noChangeAspect="1"/>
          </p:cNvPicPr>
          <p:nvPr/>
        </p:nvPicPr>
        <p:blipFill>
          <a:blip r:embed="rId2">
            <a:extLst>
              <a:ext uri="{28A0092B-C50C-407E-A947-70E740481C1C}">
                <a14:useLocalDpi xmlns:a14="http://schemas.microsoft.com/office/drawing/2010/main" val="0"/>
              </a:ext>
            </a:extLst>
          </a:blip>
          <a:srcRect l="14172" r="2238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48897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2881E5-764C-70B2-0B73-A65F7D4E7F5E}"/>
              </a:ext>
            </a:extLst>
          </p:cNvPr>
          <p:cNvSpPr>
            <a:spLocks noGrp="1"/>
          </p:cNvSpPr>
          <p:nvPr>
            <p:ph type="title"/>
          </p:nvPr>
        </p:nvSpPr>
        <p:spPr>
          <a:xfrm>
            <a:off x="640080" y="325369"/>
            <a:ext cx="4368602" cy="1956841"/>
          </a:xfrm>
        </p:spPr>
        <p:txBody>
          <a:bodyPr anchor="b">
            <a:normAutofit/>
          </a:bodyPr>
          <a:lstStyle/>
          <a:p>
            <a:pPr algn="ctr"/>
            <a:r>
              <a:rPr lang="en-GB" sz="4200" b="1" i="1" u="sng" dirty="0"/>
              <a:t>What is a secondary victim?</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1D5522-63E9-825F-B238-109DF1E23B84}"/>
              </a:ext>
            </a:extLst>
          </p:cNvPr>
          <p:cNvSpPr>
            <a:spLocks noGrp="1"/>
          </p:cNvSpPr>
          <p:nvPr>
            <p:ph idx="1"/>
          </p:nvPr>
        </p:nvSpPr>
        <p:spPr>
          <a:xfrm>
            <a:off x="640080" y="2872899"/>
            <a:ext cx="4243589" cy="3320668"/>
          </a:xfrm>
        </p:spPr>
        <p:txBody>
          <a:bodyPr>
            <a:normAutofit/>
          </a:bodyPr>
          <a:lstStyle/>
          <a:p>
            <a:r>
              <a:rPr lang="en-GB" sz="1700"/>
              <a:t>The test for a secondary victim arises from cases that arose as a result of the tragic Hillsborough tragedy. </a:t>
            </a:r>
          </a:p>
          <a:p>
            <a:endParaRPr lang="en-GB" sz="1700"/>
          </a:p>
          <a:p>
            <a:r>
              <a:rPr lang="en-GB" sz="1700"/>
              <a:t>More specifically the case of Alcock v Chief Constable of South Yorkshire Police [1991] 4 All ER 907. </a:t>
            </a:r>
          </a:p>
          <a:p>
            <a:endParaRPr lang="en-GB" sz="1700"/>
          </a:p>
          <a:p>
            <a:r>
              <a:rPr lang="en-GB" sz="1700"/>
              <a:t>This case included a number of claimants including 4 that were at the event and 9 who watched on TV. </a:t>
            </a:r>
          </a:p>
        </p:txBody>
      </p:sp>
      <p:pic>
        <p:nvPicPr>
          <p:cNvPr id="5" name="Picture 4" descr="Curly blank movie reel">
            <a:extLst>
              <a:ext uri="{FF2B5EF4-FFF2-40B4-BE49-F238E27FC236}">
                <a16:creationId xmlns:a16="http://schemas.microsoft.com/office/drawing/2014/main" id="{3DCC5864-EEDD-EF1C-B9E4-0D2DE9EB55FF}"/>
              </a:ext>
            </a:extLst>
          </p:cNvPr>
          <p:cNvPicPr>
            <a:picLocks noChangeAspect="1"/>
          </p:cNvPicPr>
          <p:nvPr/>
        </p:nvPicPr>
        <p:blipFill>
          <a:blip r:embed="rId2">
            <a:extLst>
              <a:ext uri="{28A0092B-C50C-407E-A947-70E740481C1C}">
                <a14:useLocalDpi xmlns:a14="http://schemas.microsoft.com/office/drawing/2010/main" val="0"/>
              </a:ext>
            </a:extLst>
          </a:blip>
          <a:srcRect l="17506" r="726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45754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arge crowd of people in a stadium&#10;&#10;Description automatically generated">
            <a:extLst>
              <a:ext uri="{FF2B5EF4-FFF2-40B4-BE49-F238E27FC236}">
                <a16:creationId xmlns:a16="http://schemas.microsoft.com/office/drawing/2014/main" id="{BCC1895E-EA31-423B-423E-183AA15C5FB7}"/>
              </a:ext>
            </a:extLst>
          </p:cNvPr>
          <p:cNvPicPr>
            <a:picLocks noChangeAspect="1"/>
          </p:cNvPicPr>
          <p:nvPr/>
        </p:nvPicPr>
        <p:blipFill>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128" r="15239" b="-1"/>
          <a:stretch/>
        </p:blipFill>
        <p:spPr>
          <a:xfrm>
            <a:off x="20" y="10"/>
            <a:ext cx="8450297" cy="6857990"/>
          </a:xfrm>
          <a:prstGeom prst="rect">
            <a:avLst/>
          </a:prstGeom>
        </p:spPr>
      </p:pic>
      <p:sp>
        <p:nvSpPr>
          <p:cNvPr id="2" name="Title 1">
            <a:extLst>
              <a:ext uri="{FF2B5EF4-FFF2-40B4-BE49-F238E27FC236}">
                <a16:creationId xmlns:a16="http://schemas.microsoft.com/office/drawing/2014/main" id="{9E37756F-AC9B-DEA7-4697-BA9ABCFE36BF}"/>
              </a:ext>
            </a:extLst>
          </p:cNvPr>
          <p:cNvSpPr>
            <a:spLocks noGrp="1"/>
          </p:cNvSpPr>
          <p:nvPr>
            <p:ph type="title"/>
          </p:nvPr>
        </p:nvSpPr>
        <p:spPr>
          <a:xfrm>
            <a:off x="838201" y="365125"/>
            <a:ext cx="5251316" cy="1627636"/>
          </a:xfrm>
        </p:spPr>
        <p:txBody>
          <a:bodyPr>
            <a:normAutofit/>
          </a:bodyPr>
          <a:lstStyle/>
          <a:p>
            <a:r>
              <a:rPr lang="en-GB" sz="3700" b="1" u="sng">
                <a:solidFill>
                  <a:srgbClr val="FFFFFF"/>
                </a:solidFill>
              </a:rPr>
              <a:t>Alcock v Chief Constable of South Yorkshire Police [1991]</a:t>
            </a:r>
          </a:p>
        </p:txBody>
      </p:sp>
      <p:sp>
        <p:nvSpPr>
          <p:cNvPr id="3" name="Content Placeholder 2">
            <a:extLst>
              <a:ext uri="{FF2B5EF4-FFF2-40B4-BE49-F238E27FC236}">
                <a16:creationId xmlns:a16="http://schemas.microsoft.com/office/drawing/2014/main" id="{BD7F5720-9D55-C7DB-3051-342FC287DB18}"/>
              </a:ext>
            </a:extLst>
          </p:cNvPr>
          <p:cNvSpPr>
            <a:spLocks noGrp="1"/>
          </p:cNvSpPr>
          <p:nvPr>
            <p:ph idx="1"/>
          </p:nvPr>
        </p:nvSpPr>
        <p:spPr>
          <a:xfrm>
            <a:off x="838200" y="2219785"/>
            <a:ext cx="4619621" cy="3957178"/>
          </a:xfrm>
        </p:spPr>
        <p:txBody>
          <a:bodyPr>
            <a:normAutofit/>
          </a:bodyPr>
          <a:lstStyle/>
          <a:p>
            <a:r>
              <a:rPr lang="en-GB" sz="2000">
                <a:solidFill>
                  <a:srgbClr val="FFFFFF"/>
                </a:solidFill>
              </a:rPr>
              <a:t>Number of claimants; </a:t>
            </a:r>
          </a:p>
          <a:p>
            <a:endParaRPr lang="en-GB" sz="2000">
              <a:solidFill>
                <a:srgbClr val="FFFFFF"/>
              </a:solidFill>
            </a:endParaRPr>
          </a:p>
          <a:p>
            <a:r>
              <a:rPr lang="en-GB" sz="2000">
                <a:solidFill>
                  <a:srgbClr val="FFFFFF"/>
                </a:solidFill>
              </a:rPr>
              <a:t> 1.1 had left the stadium and was watching the events on a TV screen in a coach outside the grounds. </a:t>
            </a:r>
          </a:p>
          <a:p>
            <a:r>
              <a:rPr lang="en-GB" sz="2000">
                <a:solidFill>
                  <a:srgbClr val="FFFFFF"/>
                </a:solidFill>
              </a:rPr>
              <a:t>2. 1 heard the event on the radio and then later on watch it on TV. </a:t>
            </a:r>
          </a:p>
          <a:p>
            <a:r>
              <a:rPr lang="en-GB" sz="2000">
                <a:solidFill>
                  <a:srgbClr val="FFFFFF"/>
                </a:solidFill>
              </a:rPr>
              <a:t>3. 1 was out shopping and heard the news, they then heard the events on the radio and then went home and watch it on tv. </a:t>
            </a:r>
          </a:p>
          <a:p>
            <a:pPr marL="0" indent="0">
              <a:buNone/>
            </a:pPr>
            <a:endParaRPr lang="en-GB" sz="2000">
              <a:solidFill>
                <a:srgbClr val="FFFFFF"/>
              </a:solidFill>
            </a:endParaRPr>
          </a:p>
          <a:p>
            <a:endParaRPr lang="en-GB" sz="2000">
              <a:solidFill>
                <a:srgbClr val="FFFFFF"/>
              </a:solidFill>
            </a:endParaRPr>
          </a:p>
          <a:p>
            <a:endParaRPr lang="en-GB" sz="2000">
              <a:solidFill>
                <a:srgbClr val="FFFFFF"/>
              </a:solidFill>
            </a:endParaRPr>
          </a:p>
        </p:txBody>
      </p:sp>
      <p:pic>
        <p:nvPicPr>
          <p:cNvPr id="11" name="Picture 10" descr="A crowd of people at a football game&#10;&#10;Description automatically generated">
            <a:extLst>
              <a:ext uri="{FF2B5EF4-FFF2-40B4-BE49-F238E27FC236}">
                <a16:creationId xmlns:a16="http://schemas.microsoft.com/office/drawing/2014/main" id="{51C8F406-C3E4-5FD2-F940-88927A41C28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4188" r="29107"/>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395609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0778F24-30AE-45C7-8458-EF7755CC9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110" y="2"/>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D50B288-E533-F7A9-3F49-9CDB6A6EF7C3}"/>
              </a:ext>
            </a:extLst>
          </p:cNvPr>
          <p:cNvSpPr>
            <a:spLocks noGrp="1"/>
          </p:cNvSpPr>
          <p:nvPr>
            <p:ph type="title"/>
          </p:nvPr>
        </p:nvSpPr>
        <p:spPr>
          <a:xfrm>
            <a:off x="838200" y="407990"/>
            <a:ext cx="5334000" cy="1662071"/>
          </a:xfrm>
        </p:spPr>
        <p:txBody>
          <a:bodyPr anchor="b">
            <a:normAutofit/>
          </a:bodyPr>
          <a:lstStyle/>
          <a:p>
            <a:r>
              <a:rPr lang="en-GB" b="1" i="1" u="sng"/>
              <a:t>Did they suffer psychological harm </a:t>
            </a:r>
          </a:p>
        </p:txBody>
      </p:sp>
      <p:sp>
        <p:nvSpPr>
          <p:cNvPr id="3" name="Content Placeholder 2">
            <a:extLst>
              <a:ext uri="{FF2B5EF4-FFF2-40B4-BE49-F238E27FC236}">
                <a16:creationId xmlns:a16="http://schemas.microsoft.com/office/drawing/2014/main" id="{5EE0D556-7DFE-F81E-3EB7-4F589C430A3C}"/>
              </a:ext>
            </a:extLst>
          </p:cNvPr>
          <p:cNvSpPr>
            <a:spLocks noGrp="1"/>
          </p:cNvSpPr>
          <p:nvPr>
            <p:ph idx="1"/>
          </p:nvPr>
        </p:nvSpPr>
        <p:spPr>
          <a:xfrm>
            <a:off x="838200" y="2070062"/>
            <a:ext cx="5334000" cy="4149766"/>
          </a:xfrm>
        </p:spPr>
        <p:txBody>
          <a:bodyPr>
            <a:normAutofit/>
          </a:bodyPr>
          <a:lstStyle/>
          <a:p>
            <a:r>
              <a:rPr lang="en-GB" sz="2000"/>
              <a:t>The answer to this question is yes, as confirmed by a medical professional. </a:t>
            </a:r>
          </a:p>
          <a:p>
            <a:endParaRPr lang="en-GB" sz="2000"/>
          </a:p>
          <a:p>
            <a:r>
              <a:rPr lang="en-GB" sz="2000"/>
              <a:t>The question arose as to whether the individuals were owed a duty of care. </a:t>
            </a:r>
          </a:p>
          <a:p>
            <a:endParaRPr lang="en-GB" sz="2000"/>
          </a:p>
          <a:p>
            <a:r>
              <a:rPr lang="en-GB" sz="2000"/>
              <a:t>The courts  said no – foreseeability does not give rise to a duty of care. </a:t>
            </a:r>
          </a:p>
          <a:p>
            <a:endParaRPr lang="en-GB" sz="2000"/>
          </a:p>
          <a:p>
            <a:r>
              <a:rPr lang="en-GB" sz="2000"/>
              <a:t>House of Lords expressed that the test for a secondary victims is as follows; </a:t>
            </a:r>
          </a:p>
          <a:p>
            <a:endParaRPr lang="en-GB" sz="2000"/>
          </a:p>
          <a:p>
            <a:pPr marL="0" indent="0">
              <a:buNone/>
            </a:pPr>
            <a:endParaRPr lang="en-GB" sz="2000"/>
          </a:p>
        </p:txBody>
      </p:sp>
      <p:pic>
        <p:nvPicPr>
          <p:cNvPr id="5" name="Graphic 4" descr="Old man wearing jacket">
            <a:extLst>
              <a:ext uri="{FF2B5EF4-FFF2-40B4-BE49-F238E27FC236}">
                <a16:creationId xmlns:a16="http://schemas.microsoft.com/office/drawing/2014/main" id="{D260BAD9-F2A9-A399-43F9-6F5811D924D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66788" y="643234"/>
            <a:ext cx="837044" cy="2605997"/>
          </a:xfrm>
          <a:prstGeom prst="rect">
            <a:avLst/>
          </a:prstGeom>
        </p:spPr>
      </p:pic>
      <p:pic>
        <p:nvPicPr>
          <p:cNvPr id="9" name="Graphic 8" descr="Woman with ponytail hair">
            <a:extLst>
              <a:ext uri="{FF2B5EF4-FFF2-40B4-BE49-F238E27FC236}">
                <a16:creationId xmlns:a16="http://schemas.microsoft.com/office/drawing/2014/main" id="{B2033133-4817-249D-24FA-5F89D2E28BA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83269" y="643232"/>
            <a:ext cx="1369535" cy="2605998"/>
          </a:xfrm>
          <a:prstGeom prst="rect">
            <a:avLst/>
          </a:prstGeom>
        </p:spPr>
      </p:pic>
      <p:pic>
        <p:nvPicPr>
          <p:cNvPr id="7" name="Graphic 6" descr="Woman with polka dots shirt">
            <a:extLst>
              <a:ext uri="{FF2B5EF4-FFF2-40B4-BE49-F238E27FC236}">
                <a16:creationId xmlns:a16="http://schemas.microsoft.com/office/drawing/2014/main" id="{917DF7D2-7E9D-F213-A643-8A3B6FF052F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181658" y="3570965"/>
            <a:ext cx="807305" cy="2606444"/>
          </a:xfrm>
          <a:prstGeom prst="rect">
            <a:avLst/>
          </a:prstGeom>
        </p:spPr>
      </p:pic>
      <p:pic>
        <p:nvPicPr>
          <p:cNvPr id="11" name="Graphic 10" descr="Woman with ribbon on hair">
            <a:extLst>
              <a:ext uri="{FF2B5EF4-FFF2-40B4-BE49-F238E27FC236}">
                <a16:creationId xmlns:a16="http://schemas.microsoft.com/office/drawing/2014/main" id="{25713D56-EACB-CBDD-BEC7-52B8257ABE3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980497" y="3570965"/>
            <a:ext cx="1375079" cy="2605998"/>
          </a:xfrm>
          <a:prstGeom prst="rect">
            <a:avLst/>
          </a:prstGeom>
        </p:spPr>
      </p:pic>
    </p:spTree>
    <p:extLst>
      <p:ext uri="{BB962C8B-B14F-4D97-AF65-F5344CB8AC3E}">
        <p14:creationId xmlns:p14="http://schemas.microsoft.com/office/powerpoint/2010/main" val="2631167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69420E-9048-2AEE-A603-F235BA34AE1F}"/>
              </a:ext>
            </a:extLst>
          </p:cNvPr>
          <p:cNvSpPr>
            <a:spLocks noGrp="1"/>
          </p:cNvSpPr>
          <p:nvPr>
            <p:ph type="title"/>
          </p:nvPr>
        </p:nvSpPr>
        <p:spPr>
          <a:xfrm>
            <a:off x="572493" y="238539"/>
            <a:ext cx="11018520" cy="1434415"/>
          </a:xfrm>
        </p:spPr>
        <p:txBody>
          <a:bodyPr anchor="b">
            <a:normAutofit/>
          </a:bodyPr>
          <a:lstStyle/>
          <a:p>
            <a:pPr algn="ctr"/>
            <a:r>
              <a:rPr lang="en-GB" sz="5400" b="1" i="1" u="sng" dirty="0"/>
              <a:t>The test for a secondary victim </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A57B3E-B810-9F47-65D4-C00398CE37F0}"/>
              </a:ext>
            </a:extLst>
          </p:cNvPr>
          <p:cNvSpPr>
            <a:spLocks noGrp="1"/>
          </p:cNvSpPr>
          <p:nvPr>
            <p:ph idx="1"/>
          </p:nvPr>
        </p:nvSpPr>
        <p:spPr>
          <a:xfrm>
            <a:off x="572493" y="2071316"/>
            <a:ext cx="6713552" cy="4119172"/>
          </a:xfrm>
        </p:spPr>
        <p:txBody>
          <a:bodyPr anchor="t">
            <a:normAutofit/>
          </a:bodyPr>
          <a:lstStyle/>
          <a:p>
            <a:pPr marL="514350" indent="-514350">
              <a:buAutoNum type="arabicPeriod"/>
            </a:pPr>
            <a:r>
              <a:rPr lang="en-GB" sz="2200"/>
              <a:t>Close relationship of love and affection to the primary victim to make it reasonably foreseeable that the claimant may suffer psychiatric harm. However, they must apprehend that the primary victim has been injured or might be injured. </a:t>
            </a:r>
          </a:p>
          <a:p>
            <a:pPr marL="514350" indent="-514350">
              <a:buAutoNum type="arabicPeriod"/>
            </a:pPr>
            <a:endParaRPr lang="en-GB" sz="2200"/>
          </a:p>
          <a:p>
            <a:pPr marL="0" indent="0">
              <a:buNone/>
            </a:pPr>
            <a:r>
              <a:rPr lang="en-GB" sz="2200"/>
              <a:t>- This encompasses a number of relationships but also can be rebutted because whilst there may be a relationship between two individuals' evidence may need to be presented to prove that there is a relationship – an example is siblings. </a:t>
            </a:r>
          </a:p>
        </p:txBody>
      </p:sp>
      <p:pic>
        <p:nvPicPr>
          <p:cNvPr id="5" name="Picture 4" descr="Brother and sister baking">
            <a:extLst>
              <a:ext uri="{FF2B5EF4-FFF2-40B4-BE49-F238E27FC236}">
                <a16:creationId xmlns:a16="http://schemas.microsoft.com/office/drawing/2014/main" id="{F2DAB292-B902-FEED-6C42-6DDDAEAEBC39}"/>
              </a:ext>
            </a:extLst>
          </p:cNvPr>
          <p:cNvPicPr>
            <a:picLocks noChangeAspect="1"/>
          </p:cNvPicPr>
          <p:nvPr/>
        </p:nvPicPr>
        <p:blipFill>
          <a:blip r:embed="rId3">
            <a:extLst>
              <a:ext uri="{28A0092B-C50C-407E-A947-70E740481C1C}">
                <a14:useLocalDpi xmlns:a14="http://schemas.microsoft.com/office/drawing/2010/main" val="0"/>
              </a:ext>
            </a:extLst>
          </a:blip>
          <a:srcRect l="19892" r="15892" b="2"/>
          <a:stretch/>
        </p:blipFill>
        <p:spPr>
          <a:xfrm>
            <a:off x="7675658" y="2093976"/>
            <a:ext cx="3941064" cy="4096512"/>
          </a:xfrm>
          <a:prstGeom prst="rect">
            <a:avLst/>
          </a:prstGeom>
        </p:spPr>
      </p:pic>
    </p:spTree>
    <p:extLst>
      <p:ext uri="{BB962C8B-B14F-4D97-AF65-F5344CB8AC3E}">
        <p14:creationId xmlns:p14="http://schemas.microsoft.com/office/powerpoint/2010/main" val="3563519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E7AAE-65D1-19B7-FB77-D6F2339E91BB}"/>
              </a:ext>
            </a:extLst>
          </p:cNvPr>
          <p:cNvSpPr>
            <a:spLocks noGrp="1"/>
          </p:cNvSpPr>
          <p:nvPr>
            <p:ph type="title"/>
          </p:nvPr>
        </p:nvSpPr>
        <p:spPr>
          <a:xfrm>
            <a:off x="6513788" y="365125"/>
            <a:ext cx="4840010" cy="1807305"/>
          </a:xfrm>
        </p:spPr>
        <p:txBody>
          <a:bodyPr>
            <a:normAutofit/>
          </a:bodyPr>
          <a:lstStyle/>
          <a:p>
            <a:r>
              <a:rPr lang="en-GB" b="1" i="1" u="sng"/>
              <a:t>Test for secondary victims continued</a:t>
            </a:r>
          </a:p>
        </p:txBody>
      </p:sp>
      <p:pic>
        <p:nvPicPr>
          <p:cNvPr id="5" name="Picture 4" descr="Red retro alarm clock on red background">
            <a:extLst>
              <a:ext uri="{FF2B5EF4-FFF2-40B4-BE49-F238E27FC236}">
                <a16:creationId xmlns:a16="http://schemas.microsoft.com/office/drawing/2014/main" id="{AF4C898D-9CE9-5793-8F54-07750F694DEE}"/>
              </a:ext>
            </a:extLst>
          </p:cNvPr>
          <p:cNvPicPr>
            <a:picLocks noChangeAspect="1"/>
          </p:cNvPicPr>
          <p:nvPr/>
        </p:nvPicPr>
        <p:blipFill>
          <a:blip r:embed="rId3">
            <a:extLst>
              <a:ext uri="{28A0092B-C50C-407E-A947-70E740481C1C}">
                <a14:useLocalDpi xmlns:a14="http://schemas.microsoft.com/office/drawing/2010/main" val="0"/>
              </a:ext>
            </a:extLst>
          </a:blip>
          <a:srcRect l="4073" r="3639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336E597-7392-1B50-B3F7-D040E0227D87}"/>
              </a:ext>
            </a:extLst>
          </p:cNvPr>
          <p:cNvSpPr>
            <a:spLocks noGrp="1"/>
          </p:cNvSpPr>
          <p:nvPr>
            <p:ph idx="1"/>
          </p:nvPr>
        </p:nvSpPr>
        <p:spPr>
          <a:xfrm>
            <a:off x="6513788" y="2333297"/>
            <a:ext cx="4840010" cy="3843666"/>
          </a:xfrm>
        </p:spPr>
        <p:txBody>
          <a:bodyPr>
            <a:normAutofit/>
          </a:bodyPr>
          <a:lstStyle/>
          <a:p>
            <a:r>
              <a:rPr lang="en-GB" sz="2000"/>
              <a:t>2. Proximity to the incident or the aftermath is close in time and space. </a:t>
            </a:r>
          </a:p>
          <a:p>
            <a:endParaRPr lang="en-GB" sz="2000"/>
          </a:p>
          <a:p>
            <a:endParaRPr lang="en-GB" sz="2000"/>
          </a:p>
          <a:p>
            <a:r>
              <a:rPr lang="en-GB" sz="2000"/>
              <a:t>The claimant can still claim even if the facts are the same as those in the case of Mclouglin v O’Brian [1982] – Saw the state of her children and husband, which is the same as when the event took place. </a:t>
            </a:r>
          </a:p>
          <a:p>
            <a:endParaRPr lang="en-GB" sz="2000"/>
          </a:p>
          <a:p>
            <a:endParaRPr lang="en-GB" sz="2000"/>
          </a:p>
          <a:p>
            <a:pPr marL="0" indent="0">
              <a:buNone/>
            </a:pPr>
            <a:endParaRPr lang="en-GB" sz="2000"/>
          </a:p>
        </p:txBody>
      </p:sp>
    </p:spTree>
    <p:extLst>
      <p:ext uri="{BB962C8B-B14F-4D97-AF65-F5344CB8AC3E}">
        <p14:creationId xmlns:p14="http://schemas.microsoft.com/office/powerpoint/2010/main" val="1139609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70AD2-BDEA-77CC-904D-5A45B5725E16}"/>
              </a:ext>
            </a:extLst>
          </p:cNvPr>
          <p:cNvSpPr>
            <a:spLocks noGrp="1"/>
          </p:cNvSpPr>
          <p:nvPr>
            <p:ph type="title"/>
          </p:nvPr>
        </p:nvSpPr>
        <p:spPr>
          <a:xfrm>
            <a:off x="6417733" y="490537"/>
            <a:ext cx="5291663" cy="1628775"/>
          </a:xfrm>
        </p:spPr>
        <p:txBody>
          <a:bodyPr anchor="b">
            <a:normAutofit/>
          </a:bodyPr>
          <a:lstStyle/>
          <a:p>
            <a:r>
              <a:rPr lang="en-GB" sz="4000" b="1" i="1" u="sng"/>
              <a:t>Activity</a:t>
            </a:r>
          </a:p>
        </p:txBody>
      </p:sp>
      <p:pic>
        <p:nvPicPr>
          <p:cNvPr id="5" name="Picture 4" descr="Question mark on green pastel background">
            <a:extLst>
              <a:ext uri="{FF2B5EF4-FFF2-40B4-BE49-F238E27FC236}">
                <a16:creationId xmlns:a16="http://schemas.microsoft.com/office/drawing/2014/main" id="{3476CEEC-2F9C-55A0-544C-3D64D38A94D1}"/>
              </a:ext>
            </a:extLst>
          </p:cNvPr>
          <p:cNvPicPr>
            <a:picLocks noChangeAspect="1"/>
          </p:cNvPicPr>
          <p:nvPr/>
        </p:nvPicPr>
        <p:blipFill>
          <a:blip r:embed="rId3">
            <a:extLst>
              <a:ext uri="{28A0092B-C50C-407E-A947-70E740481C1C}">
                <a14:useLocalDpi xmlns:a14="http://schemas.microsoft.com/office/drawing/2010/main" val="0"/>
              </a:ext>
            </a:extLst>
          </a:blip>
          <a:srcRect l="33317" r="1" b="1"/>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BDC9F3B9-2169-915D-580B-156B6F01E3B1}"/>
              </a:ext>
            </a:extLst>
          </p:cNvPr>
          <p:cNvSpPr>
            <a:spLocks noGrp="1"/>
          </p:cNvSpPr>
          <p:nvPr>
            <p:ph idx="1"/>
          </p:nvPr>
        </p:nvSpPr>
        <p:spPr>
          <a:xfrm>
            <a:off x="6417734" y="2614612"/>
            <a:ext cx="5291663" cy="3752849"/>
          </a:xfrm>
        </p:spPr>
        <p:txBody>
          <a:bodyPr>
            <a:normAutofit/>
          </a:bodyPr>
          <a:lstStyle/>
          <a:p>
            <a:r>
              <a:rPr lang="en-GB" sz="1800"/>
              <a:t>This also applied in other cases such as; </a:t>
            </a:r>
          </a:p>
          <a:p>
            <a:endParaRPr lang="en-GB" sz="1800"/>
          </a:p>
          <a:p>
            <a:r>
              <a:rPr lang="en-GB" sz="1800"/>
              <a:t>Galli-Atkinson v Seghal [2003] </a:t>
            </a:r>
          </a:p>
          <a:p>
            <a:endParaRPr lang="en-GB" sz="1800"/>
          </a:p>
          <a:p>
            <a:r>
              <a:rPr lang="en-GB" sz="1800"/>
              <a:t>Palmer v Tees Health Authority [1999] </a:t>
            </a:r>
          </a:p>
          <a:p>
            <a:endParaRPr lang="en-GB" sz="1800"/>
          </a:p>
          <a:p>
            <a:r>
              <a:rPr lang="en-GB" sz="1800"/>
              <a:t>Research one of these cases and feedback to the class. </a:t>
            </a:r>
          </a:p>
        </p:txBody>
      </p:sp>
    </p:spTree>
    <p:extLst>
      <p:ext uri="{BB962C8B-B14F-4D97-AF65-F5344CB8AC3E}">
        <p14:creationId xmlns:p14="http://schemas.microsoft.com/office/powerpoint/2010/main" val="1206285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D938A4-397D-4F8D-ADFF-E916F0E8C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2D0491-3826-4F04-5F52-56723C566B0F}"/>
              </a:ext>
            </a:extLst>
          </p:cNvPr>
          <p:cNvSpPr>
            <a:spLocks noGrp="1"/>
          </p:cNvSpPr>
          <p:nvPr>
            <p:ph type="title"/>
          </p:nvPr>
        </p:nvSpPr>
        <p:spPr>
          <a:xfrm>
            <a:off x="5997944" y="365125"/>
            <a:ext cx="5393360" cy="1325563"/>
          </a:xfrm>
        </p:spPr>
        <p:txBody>
          <a:bodyPr>
            <a:normAutofit/>
          </a:bodyPr>
          <a:lstStyle/>
          <a:p>
            <a:r>
              <a:rPr lang="en-GB" b="1" i="1" u="sng"/>
              <a:t>Secondary Victim test continued </a:t>
            </a:r>
          </a:p>
        </p:txBody>
      </p:sp>
      <p:sp>
        <p:nvSpPr>
          <p:cNvPr id="14" name="Freeform: Shape 13">
            <a:extLst>
              <a:ext uri="{FF2B5EF4-FFF2-40B4-BE49-F238E27FC236}">
                <a16:creationId xmlns:a16="http://schemas.microsoft.com/office/drawing/2014/main" id="{CB147A70-DC29-4DDF-A34C-2B82C6E22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036"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6" name="Straight Connector 15">
            <a:extLst>
              <a:ext uri="{FF2B5EF4-FFF2-40B4-BE49-F238E27FC236}">
                <a16:creationId xmlns:a16="http://schemas.microsoft.com/office/drawing/2014/main" id="{2F61ABFD-DE05-41FD-A6B7-6D40196C15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5036"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5" name="Graphic 4" descr="Ear outline">
            <a:extLst>
              <a:ext uri="{FF2B5EF4-FFF2-40B4-BE49-F238E27FC236}">
                <a16:creationId xmlns:a16="http://schemas.microsoft.com/office/drawing/2014/main" id="{EB3BB9EB-7B8D-30C2-FD05-9C862E3575E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60036" y="1109670"/>
            <a:ext cx="2482114" cy="2482114"/>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sp>
        <p:nvSpPr>
          <p:cNvPr id="18" name="Freeform: Shape 17">
            <a:extLst>
              <a:ext uri="{FF2B5EF4-FFF2-40B4-BE49-F238E27FC236}">
                <a16:creationId xmlns:a16="http://schemas.microsoft.com/office/drawing/2014/main" id="{6C077334-5571-4B83-A83E-4CCCFA7B5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356045" y="0"/>
            <a:ext cx="2093996" cy="1402773"/>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20" name="Oval 19">
            <a:extLst>
              <a:ext uri="{FF2B5EF4-FFF2-40B4-BE49-F238E27FC236}">
                <a16:creationId xmlns:a16="http://schemas.microsoft.com/office/drawing/2014/main" id="{3B438362-1E1E-4C62-A99E-4134CB163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7614" y="2755933"/>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F646DF8-223D-47DD-95B1-F2654229E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7" name="Graphic 6" descr="Eye with solid fill">
            <a:extLst>
              <a:ext uri="{FF2B5EF4-FFF2-40B4-BE49-F238E27FC236}">
                <a16:creationId xmlns:a16="http://schemas.microsoft.com/office/drawing/2014/main" id="{AC8509FA-3D6D-E947-365A-42823758E09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522326" y="4626194"/>
            <a:ext cx="2066062" cy="2066062"/>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sp>
        <p:nvSpPr>
          <p:cNvPr id="3" name="Content Placeholder 2">
            <a:extLst>
              <a:ext uri="{FF2B5EF4-FFF2-40B4-BE49-F238E27FC236}">
                <a16:creationId xmlns:a16="http://schemas.microsoft.com/office/drawing/2014/main" id="{901758EC-B879-FA2A-DA90-4271CECF3EC7}"/>
              </a:ext>
            </a:extLst>
          </p:cNvPr>
          <p:cNvSpPr>
            <a:spLocks noGrp="1"/>
          </p:cNvSpPr>
          <p:nvPr>
            <p:ph idx="1"/>
          </p:nvPr>
        </p:nvSpPr>
        <p:spPr>
          <a:xfrm>
            <a:off x="5997943" y="1825625"/>
            <a:ext cx="5393361" cy="4351338"/>
          </a:xfrm>
        </p:spPr>
        <p:txBody>
          <a:bodyPr>
            <a:normAutofit/>
          </a:bodyPr>
          <a:lstStyle/>
          <a:p>
            <a:r>
              <a:rPr lang="en-GB" dirty="0"/>
              <a:t>3. The Psychiatric Harm (Nervous shock) is caused through seeing or hearing the incident or the immediate aftermath. </a:t>
            </a:r>
          </a:p>
          <a:p>
            <a:endParaRPr lang="en-GB" dirty="0"/>
          </a:p>
          <a:p>
            <a:r>
              <a:rPr lang="en-GB" dirty="0"/>
              <a:t>Two situations; if someone tells you about it (There is no claim) </a:t>
            </a:r>
          </a:p>
          <a:p>
            <a:pPr marL="0" indent="0">
              <a:buNone/>
            </a:pPr>
            <a:r>
              <a:rPr lang="en-GB" dirty="0"/>
              <a:t>                             If you watch it on TV (There is no claim usually)</a:t>
            </a:r>
          </a:p>
        </p:txBody>
      </p:sp>
      <p:sp>
        <p:nvSpPr>
          <p:cNvPr id="24" name="Arc 23">
            <a:extLst>
              <a:ext uri="{FF2B5EF4-FFF2-40B4-BE49-F238E27FC236}">
                <a16:creationId xmlns:a16="http://schemas.microsoft.com/office/drawing/2014/main" id="{4D3DC50D-CA0F-48F9-B17E-20D8669AA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53204" y="402001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405528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E23220-DC13-86FE-5B4B-B736B179A6BC}"/>
              </a:ext>
            </a:extLst>
          </p:cNvPr>
          <p:cNvSpPr>
            <a:spLocks noGrp="1"/>
          </p:cNvSpPr>
          <p:nvPr>
            <p:ph type="title"/>
          </p:nvPr>
        </p:nvSpPr>
        <p:spPr>
          <a:xfrm>
            <a:off x="5894962" y="479493"/>
            <a:ext cx="5458838" cy="1325563"/>
          </a:xfrm>
        </p:spPr>
        <p:txBody>
          <a:bodyPr>
            <a:normAutofit/>
          </a:bodyPr>
          <a:lstStyle/>
          <a:p>
            <a:r>
              <a:rPr lang="en-GB" b="1" i="1" u="sng"/>
              <a:t>Seen on television </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lose-up of a television&#10;&#10;Description automatically generated">
            <a:extLst>
              <a:ext uri="{FF2B5EF4-FFF2-40B4-BE49-F238E27FC236}">
                <a16:creationId xmlns:a16="http://schemas.microsoft.com/office/drawing/2014/main" id="{D8D1CC11-C35E-7CAB-FE66-8286BA99615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3182" y="768720"/>
            <a:ext cx="4777381" cy="515081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6E3E659-8EE2-4255-D640-5A495D4F9364}"/>
              </a:ext>
            </a:extLst>
          </p:cNvPr>
          <p:cNvSpPr>
            <a:spLocks noGrp="1"/>
          </p:cNvSpPr>
          <p:nvPr>
            <p:ph idx="1"/>
          </p:nvPr>
        </p:nvSpPr>
        <p:spPr>
          <a:xfrm>
            <a:off x="5894962" y="1984443"/>
            <a:ext cx="5458838" cy="4192520"/>
          </a:xfrm>
        </p:spPr>
        <p:txBody>
          <a:bodyPr>
            <a:normAutofit/>
          </a:bodyPr>
          <a:lstStyle/>
          <a:p>
            <a:r>
              <a:rPr lang="en-GB" dirty="0"/>
              <a:t>If seen on television and it is broadcast live – that can be classed as seeing or hearing. </a:t>
            </a:r>
          </a:p>
          <a:p>
            <a:endParaRPr lang="en-GB" dirty="0"/>
          </a:p>
          <a:p>
            <a:r>
              <a:rPr lang="en-GB" dirty="0"/>
              <a:t>Research the case of; </a:t>
            </a:r>
          </a:p>
          <a:p>
            <a:endParaRPr lang="en-GB" dirty="0"/>
          </a:p>
          <a:p>
            <a:r>
              <a:rPr lang="en-GB" dirty="0" err="1"/>
              <a:t>Frogatt</a:t>
            </a:r>
            <a:r>
              <a:rPr lang="en-GB" dirty="0"/>
              <a:t> v Chesterfield and North Derbyshire Royal Hospital NHS Trust [2002] </a:t>
            </a:r>
          </a:p>
        </p:txBody>
      </p:sp>
    </p:spTree>
    <p:extLst>
      <p:ext uri="{BB962C8B-B14F-4D97-AF65-F5344CB8AC3E}">
        <p14:creationId xmlns:p14="http://schemas.microsoft.com/office/powerpoint/2010/main" val="1270859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6712FE-56B3-42BA-E85F-3922E807012D}"/>
              </a:ext>
            </a:extLst>
          </p:cNvPr>
          <p:cNvSpPr>
            <a:spLocks noGrp="1"/>
          </p:cNvSpPr>
          <p:nvPr>
            <p:ph type="title"/>
          </p:nvPr>
        </p:nvSpPr>
        <p:spPr>
          <a:xfrm>
            <a:off x="1137034" y="609597"/>
            <a:ext cx="9392421" cy="1330841"/>
          </a:xfrm>
        </p:spPr>
        <p:txBody>
          <a:bodyPr>
            <a:normAutofit/>
          </a:bodyPr>
          <a:lstStyle/>
          <a:p>
            <a:r>
              <a:rPr lang="en-GB" b="1" i="1" u="sng"/>
              <a:t>Secondary Victim test continued </a:t>
            </a:r>
            <a:endParaRPr lang="en-GB"/>
          </a:p>
        </p:txBody>
      </p:sp>
      <p:sp>
        <p:nvSpPr>
          <p:cNvPr id="3" name="Content Placeholder 2">
            <a:extLst>
              <a:ext uri="{FF2B5EF4-FFF2-40B4-BE49-F238E27FC236}">
                <a16:creationId xmlns:a16="http://schemas.microsoft.com/office/drawing/2014/main" id="{C4325A0B-2BD2-BAB3-C0E5-38FFB57A471C}"/>
              </a:ext>
            </a:extLst>
          </p:cNvPr>
          <p:cNvSpPr>
            <a:spLocks noGrp="1"/>
          </p:cNvSpPr>
          <p:nvPr>
            <p:ph idx="1"/>
          </p:nvPr>
        </p:nvSpPr>
        <p:spPr>
          <a:xfrm>
            <a:off x="1137034" y="2198362"/>
            <a:ext cx="4958966" cy="3917773"/>
          </a:xfrm>
        </p:spPr>
        <p:txBody>
          <a:bodyPr>
            <a:normAutofit/>
          </a:bodyPr>
          <a:lstStyle/>
          <a:p>
            <a:r>
              <a:rPr lang="en-GB" sz="2000"/>
              <a:t>Psychiatric harm must be recognised by law. </a:t>
            </a:r>
          </a:p>
          <a:p>
            <a:endParaRPr lang="en-GB" sz="2000"/>
          </a:p>
          <a:p>
            <a:endParaRPr lang="en-GB" sz="2000"/>
          </a:p>
          <a:p>
            <a:r>
              <a:rPr lang="en-GB" sz="2000"/>
              <a:t>Research one of the following cases; </a:t>
            </a:r>
          </a:p>
          <a:p>
            <a:endParaRPr lang="en-GB" sz="2000"/>
          </a:p>
          <a:p>
            <a:r>
              <a:rPr lang="en-GB" sz="2000"/>
              <a:t>Vennon v Bosley [1997] </a:t>
            </a:r>
          </a:p>
          <a:p>
            <a:r>
              <a:rPr lang="en-GB" sz="2000"/>
              <a:t>Attia v British Gas PLC [1987] </a:t>
            </a:r>
          </a:p>
        </p:txBody>
      </p:sp>
      <p:pic>
        <p:nvPicPr>
          <p:cNvPr id="5" name="Picture 4" descr="A close up of a brain&#10;&#10;Description automatically generated">
            <a:extLst>
              <a:ext uri="{FF2B5EF4-FFF2-40B4-BE49-F238E27FC236}">
                <a16:creationId xmlns:a16="http://schemas.microsoft.com/office/drawing/2014/main" id="{CAF24440-D374-3E12-3F23-A2F1688C52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19367" y="2255211"/>
            <a:ext cx="4788505" cy="3615320"/>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84666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up of coffee on a saucer&#10;&#10;Description automatically generated">
            <a:extLst>
              <a:ext uri="{FF2B5EF4-FFF2-40B4-BE49-F238E27FC236}">
                <a16:creationId xmlns:a16="http://schemas.microsoft.com/office/drawing/2014/main" id="{54FC4391-689D-9FCB-F566-34CA87B5FBA5}"/>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0495"/>
          <a:stretch/>
        </p:blipFill>
        <p:spPr>
          <a:xfrm>
            <a:off x="20" y="1"/>
            <a:ext cx="12191980" cy="6857999"/>
          </a:xfrm>
          <a:prstGeom prst="rect">
            <a:avLst/>
          </a:prstGeom>
        </p:spPr>
      </p:pic>
      <p:sp>
        <p:nvSpPr>
          <p:cNvPr id="4" name="Title 3">
            <a:extLst>
              <a:ext uri="{FF2B5EF4-FFF2-40B4-BE49-F238E27FC236}">
                <a16:creationId xmlns:a16="http://schemas.microsoft.com/office/drawing/2014/main" id="{42427B9B-1372-3B7C-609B-51A7EDAEDCEC}"/>
              </a:ext>
            </a:extLst>
          </p:cNvPr>
          <p:cNvSpPr>
            <a:spLocks noGrp="1"/>
          </p:cNvSpPr>
          <p:nvPr>
            <p:ph type="ctrTitle"/>
          </p:nvPr>
        </p:nvSpPr>
        <p:spPr>
          <a:xfrm>
            <a:off x="1524000" y="1122362"/>
            <a:ext cx="9144000" cy="2900518"/>
          </a:xfrm>
        </p:spPr>
        <p:txBody>
          <a:bodyPr>
            <a:normAutofit/>
          </a:bodyPr>
          <a:lstStyle/>
          <a:p>
            <a:r>
              <a:rPr lang="en-GB">
                <a:solidFill>
                  <a:srgbClr val="FFFFFF"/>
                </a:solidFill>
              </a:rPr>
              <a:t>Let’s take a break!</a:t>
            </a:r>
          </a:p>
        </p:txBody>
      </p:sp>
    </p:spTree>
    <p:extLst>
      <p:ext uri="{BB962C8B-B14F-4D97-AF65-F5344CB8AC3E}">
        <p14:creationId xmlns:p14="http://schemas.microsoft.com/office/powerpoint/2010/main" val="15006152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Red Animated Clock">
            <a:extLst>
              <a:ext uri="{FF2B5EF4-FFF2-40B4-BE49-F238E27FC236}">
                <a16:creationId xmlns:a16="http://schemas.microsoft.com/office/drawing/2014/main" id="{93B88C62-6E8D-04F6-E671-9730637D44C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BD47A89-3781-AAA5-4A12-C15AD934C239}"/>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Quiz Time!</a:t>
            </a:r>
          </a:p>
        </p:txBody>
      </p:sp>
    </p:spTree>
    <p:extLst>
      <p:ext uri="{BB962C8B-B14F-4D97-AF65-F5344CB8AC3E}">
        <p14:creationId xmlns:p14="http://schemas.microsoft.com/office/powerpoint/2010/main" val="2839655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4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059170-52B1-E8B6-2851-A83BCB20121A}"/>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Other key elements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6224195-6B65-8567-BB22-C6976C52BD6B}"/>
              </a:ext>
            </a:extLst>
          </p:cNvPr>
          <p:cNvSpPr>
            <a:spLocks noGrp="1"/>
          </p:cNvSpPr>
          <p:nvPr>
            <p:ph idx="1"/>
          </p:nvPr>
        </p:nvSpPr>
        <p:spPr>
          <a:xfrm>
            <a:off x="4447308" y="591344"/>
            <a:ext cx="6906491" cy="5585619"/>
          </a:xfrm>
        </p:spPr>
        <p:txBody>
          <a:bodyPr anchor="ctr">
            <a:normAutofit/>
          </a:bodyPr>
          <a:lstStyle/>
          <a:p>
            <a:r>
              <a:rPr lang="en-GB" dirty="0"/>
              <a:t>Foreseeability is a key element. </a:t>
            </a:r>
          </a:p>
          <a:p>
            <a:endParaRPr lang="en-GB" dirty="0"/>
          </a:p>
          <a:p>
            <a:r>
              <a:rPr lang="en-GB" dirty="0"/>
              <a:t>Alongside it is the think skull test – they have to take their secondary victim as they find them. </a:t>
            </a:r>
          </a:p>
          <a:p>
            <a:endParaRPr lang="en-GB" dirty="0"/>
          </a:p>
          <a:p>
            <a:r>
              <a:rPr lang="en-GB" dirty="0"/>
              <a:t>This was explained in the case of Brice v Brown [1984] </a:t>
            </a:r>
          </a:p>
          <a:p>
            <a:endParaRPr lang="en-GB" dirty="0"/>
          </a:p>
          <a:p>
            <a:r>
              <a:rPr lang="en-GB" dirty="0"/>
              <a:t>Where the mother suffered psychiatric harm – Person Customary Phlegm. </a:t>
            </a:r>
          </a:p>
        </p:txBody>
      </p:sp>
    </p:spTree>
    <p:extLst>
      <p:ext uri="{BB962C8B-B14F-4D97-AF65-F5344CB8AC3E}">
        <p14:creationId xmlns:p14="http://schemas.microsoft.com/office/powerpoint/2010/main" val="1513776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DFCED-52BD-10AD-25C6-8632ABB5FC32}"/>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Continued </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155EA99-555F-58BF-5616-D69DBE253CA0}"/>
              </a:ext>
            </a:extLst>
          </p:cNvPr>
          <p:cNvGraphicFramePr>
            <a:graphicFrameLocks noGrp="1"/>
          </p:cNvGraphicFramePr>
          <p:nvPr>
            <p:ph idx="1"/>
            <p:extLst>
              <p:ext uri="{D42A27DB-BD31-4B8C-83A1-F6EECF244321}">
                <p14:modId xmlns:p14="http://schemas.microsoft.com/office/powerpoint/2010/main" val="498465565"/>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9554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5" name="Picture 4" descr="Black and white buildings">
            <a:extLst>
              <a:ext uri="{FF2B5EF4-FFF2-40B4-BE49-F238E27FC236}">
                <a16:creationId xmlns:a16="http://schemas.microsoft.com/office/drawing/2014/main" id="{893EB4CA-DB63-A640-5F60-08829A726BC6}"/>
              </a:ext>
            </a:extLst>
          </p:cNvPr>
          <p:cNvPicPr>
            <a:picLocks noChangeAspect="1"/>
          </p:cNvPicPr>
          <p:nvPr/>
        </p:nvPicPr>
        <p:blipFill>
          <a:blip r:embed="rId2">
            <a:alphaModFix amt="60000"/>
          </a:blip>
          <a:srcRect t="4024" b="11706"/>
          <a:stretch/>
        </p:blipFill>
        <p:spPr>
          <a:xfrm>
            <a:off x="-1" y="10"/>
            <a:ext cx="12192001" cy="6857990"/>
          </a:xfrm>
          <a:prstGeom prst="rect">
            <a:avLst/>
          </a:prstGeom>
        </p:spPr>
      </p:pic>
      <p:sp>
        <p:nvSpPr>
          <p:cNvPr id="2" name="Title 1">
            <a:extLst>
              <a:ext uri="{FF2B5EF4-FFF2-40B4-BE49-F238E27FC236}">
                <a16:creationId xmlns:a16="http://schemas.microsoft.com/office/drawing/2014/main" id="{60C2C1D3-D14E-1AC7-9D5B-BB08C1A1C487}"/>
              </a:ext>
            </a:extLst>
          </p:cNvPr>
          <p:cNvSpPr>
            <a:spLocks noGrp="1"/>
          </p:cNvSpPr>
          <p:nvPr>
            <p:ph type="title"/>
          </p:nvPr>
        </p:nvSpPr>
        <p:spPr>
          <a:xfrm>
            <a:off x="1198181" y="1122363"/>
            <a:ext cx="9795637" cy="2220775"/>
          </a:xfrm>
        </p:spPr>
        <p:txBody>
          <a:bodyPr vert="horz" lIns="91440" tIns="45720" rIns="91440" bIns="45720" rtlCol="0" anchor="b">
            <a:normAutofit/>
          </a:bodyPr>
          <a:lstStyle/>
          <a:p>
            <a:pPr algn="ctr"/>
            <a:r>
              <a:rPr lang="en-US" sz="5200" b="1" i="1" u="sng">
                <a:solidFill>
                  <a:srgbClr val="FFFFFF"/>
                </a:solidFill>
              </a:rPr>
              <a:t>Summing it all up </a:t>
            </a:r>
          </a:p>
        </p:txBody>
      </p:sp>
    </p:spTree>
    <p:extLst>
      <p:ext uri="{BB962C8B-B14F-4D97-AF65-F5344CB8AC3E}">
        <p14:creationId xmlns:p14="http://schemas.microsoft.com/office/powerpoint/2010/main" val="36760358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onfetti on pink background">
            <a:extLst>
              <a:ext uri="{FF2B5EF4-FFF2-40B4-BE49-F238E27FC236}">
                <a16:creationId xmlns:a16="http://schemas.microsoft.com/office/drawing/2014/main" id="{76A3270E-6E13-D8CF-A675-2D744CF59E1E}"/>
              </a:ext>
            </a:extLst>
          </p:cNvPr>
          <p:cNvPicPr>
            <a:picLocks noChangeAspect="1"/>
          </p:cNvPicPr>
          <p:nvPr/>
        </p:nvPicPr>
        <p:blipFill>
          <a:blip r:embed="rId2">
            <a:extLst>
              <a:ext uri="{28A0092B-C50C-407E-A947-70E740481C1C}">
                <a14:useLocalDpi xmlns:a14="http://schemas.microsoft.com/office/drawing/2010/main" val="0"/>
              </a:ext>
            </a:extLst>
          </a:blip>
          <a:srcRect r="5882" b="-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B227AE-88D9-4C70-507C-FEF58F503320}"/>
              </a:ext>
            </a:extLst>
          </p:cNvPr>
          <p:cNvSpPr>
            <a:spLocks noGrp="1"/>
          </p:cNvSpPr>
          <p:nvPr>
            <p:ph type="title"/>
          </p:nvPr>
        </p:nvSpPr>
        <p:spPr>
          <a:xfrm>
            <a:off x="838200" y="365125"/>
            <a:ext cx="3822189" cy="1899912"/>
          </a:xfrm>
        </p:spPr>
        <p:txBody>
          <a:bodyPr>
            <a:normAutofit/>
          </a:bodyPr>
          <a:lstStyle/>
          <a:p>
            <a:r>
              <a:rPr lang="en-GB" sz="4000" b="1" i="1" u="sng"/>
              <a:t>Primary Victim </a:t>
            </a:r>
          </a:p>
        </p:txBody>
      </p:sp>
      <p:sp>
        <p:nvSpPr>
          <p:cNvPr id="3" name="Content Placeholder 2">
            <a:extLst>
              <a:ext uri="{FF2B5EF4-FFF2-40B4-BE49-F238E27FC236}">
                <a16:creationId xmlns:a16="http://schemas.microsoft.com/office/drawing/2014/main" id="{2BF1911C-928C-95EC-FD5C-5DC607944FC7}"/>
              </a:ext>
            </a:extLst>
          </p:cNvPr>
          <p:cNvSpPr>
            <a:spLocks noGrp="1"/>
          </p:cNvSpPr>
          <p:nvPr>
            <p:ph idx="1"/>
          </p:nvPr>
        </p:nvSpPr>
        <p:spPr>
          <a:xfrm>
            <a:off x="838200" y="2434201"/>
            <a:ext cx="3822189" cy="3742762"/>
          </a:xfrm>
        </p:spPr>
        <p:txBody>
          <a:bodyPr>
            <a:normAutofit/>
          </a:bodyPr>
          <a:lstStyle/>
          <a:p>
            <a:r>
              <a:rPr lang="en-GB" sz="2000"/>
              <a:t>2 stage test. </a:t>
            </a:r>
          </a:p>
          <a:p>
            <a:endParaRPr lang="en-GB" sz="2000"/>
          </a:p>
          <a:p>
            <a:r>
              <a:rPr lang="en-GB" sz="2000"/>
              <a:t>For foreseeability we do not differentiated between psychological harm and physical harm. </a:t>
            </a:r>
          </a:p>
          <a:p>
            <a:endParaRPr lang="en-GB" sz="2000"/>
          </a:p>
          <a:p>
            <a:r>
              <a:rPr lang="en-GB" sz="2000"/>
              <a:t>Primary victim is the one who is involved. </a:t>
            </a:r>
          </a:p>
        </p:txBody>
      </p:sp>
    </p:spTree>
    <p:extLst>
      <p:ext uri="{BB962C8B-B14F-4D97-AF65-F5344CB8AC3E}">
        <p14:creationId xmlns:p14="http://schemas.microsoft.com/office/powerpoint/2010/main" val="2230843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EF917-3512-1699-79A5-7A24B04E9E0A}"/>
              </a:ext>
            </a:extLst>
          </p:cNvPr>
          <p:cNvSpPr>
            <a:spLocks noGrp="1"/>
          </p:cNvSpPr>
          <p:nvPr>
            <p:ph type="title"/>
          </p:nvPr>
        </p:nvSpPr>
        <p:spPr>
          <a:xfrm>
            <a:off x="838201" y="365125"/>
            <a:ext cx="5251316" cy="1807305"/>
          </a:xfrm>
        </p:spPr>
        <p:txBody>
          <a:bodyPr>
            <a:normAutofit/>
          </a:bodyPr>
          <a:lstStyle/>
          <a:p>
            <a:r>
              <a:rPr lang="en-GB" b="1" i="1" u="sng"/>
              <a:t>Secondary Victim </a:t>
            </a:r>
          </a:p>
        </p:txBody>
      </p:sp>
      <p:sp>
        <p:nvSpPr>
          <p:cNvPr id="3" name="Content Placeholder 2">
            <a:extLst>
              <a:ext uri="{FF2B5EF4-FFF2-40B4-BE49-F238E27FC236}">
                <a16:creationId xmlns:a16="http://schemas.microsoft.com/office/drawing/2014/main" id="{F9ACB1CE-F002-6795-F8CD-08F64AC10359}"/>
              </a:ext>
            </a:extLst>
          </p:cNvPr>
          <p:cNvSpPr>
            <a:spLocks noGrp="1"/>
          </p:cNvSpPr>
          <p:nvPr>
            <p:ph idx="1"/>
          </p:nvPr>
        </p:nvSpPr>
        <p:spPr>
          <a:xfrm>
            <a:off x="838200" y="2333297"/>
            <a:ext cx="4619621" cy="3843666"/>
          </a:xfrm>
        </p:spPr>
        <p:txBody>
          <a:bodyPr>
            <a:normAutofit/>
          </a:bodyPr>
          <a:lstStyle/>
          <a:p>
            <a:r>
              <a:rPr lang="en-GB" sz="2000"/>
              <a:t>Witness the events. </a:t>
            </a:r>
          </a:p>
          <a:p>
            <a:endParaRPr lang="en-GB" sz="2000"/>
          </a:p>
          <a:p>
            <a:r>
              <a:rPr lang="en-GB" sz="2000"/>
              <a:t>Subject to a control test. </a:t>
            </a:r>
          </a:p>
          <a:p>
            <a:endParaRPr lang="en-GB" sz="2000"/>
          </a:p>
          <a:p>
            <a:r>
              <a:rPr lang="en-GB" sz="2000"/>
              <a:t>Need to close tie of love and affection to the victim for example. </a:t>
            </a:r>
          </a:p>
          <a:p>
            <a:endParaRPr lang="en-GB" sz="2000"/>
          </a:p>
          <a:p>
            <a:r>
              <a:rPr lang="en-GB" sz="2000"/>
              <a:t>Recognised psychiatric condition. </a:t>
            </a:r>
          </a:p>
        </p:txBody>
      </p:sp>
      <p:pic>
        <p:nvPicPr>
          <p:cNvPr id="5" name="Picture 4" descr="Colorful confetti on pink background">
            <a:extLst>
              <a:ext uri="{FF2B5EF4-FFF2-40B4-BE49-F238E27FC236}">
                <a16:creationId xmlns:a16="http://schemas.microsoft.com/office/drawing/2014/main" id="{5D8E330F-4567-284C-4977-FA1E000E1BB1}"/>
              </a:ext>
            </a:extLst>
          </p:cNvPr>
          <p:cNvPicPr>
            <a:picLocks noChangeAspect="1"/>
          </p:cNvPicPr>
          <p:nvPr/>
        </p:nvPicPr>
        <p:blipFill>
          <a:blip r:embed="rId2">
            <a:extLst>
              <a:ext uri="{28A0092B-C50C-407E-A947-70E740481C1C}">
                <a14:useLocalDpi xmlns:a14="http://schemas.microsoft.com/office/drawing/2010/main" val="0"/>
              </a:ext>
            </a:extLst>
          </a:blip>
          <a:srcRect l="15869" r="2609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238032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97DEB4-4A88-4293-A935-9B25506C1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BE42BC3-6707-4CBF-9386-048B994A4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886" y="0"/>
            <a:ext cx="7538114" cy="685800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5E8124-8756-6728-56B4-6EF4440BEE1F}"/>
              </a:ext>
            </a:extLst>
          </p:cNvPr>
          <p:cNvSpPr>
            <a:spLocks noGrp="1"/>
          </p:cNvSpPr>
          <p:nvPr>
            <p:ph type="title"/>
          </p:nvPr>
        </p:nvSpPr>
        <p:spPr>
          <a:xfrm>
            <a:off x="5867400" y="609600"/>
            <a:ext cx="5310116" cy="1322887"/>
          </a:xfrm>
        </p:spPr>
        <p:txBody>
          <a:bodyPr>
            <a:normAutofit/>
          </a:bodyPr>
          <a:lstStyle/>
          <a:p>
            <a:r>
              <a:rPr lang="en-GB" b="1" i="1" u="sng"/>
              <a:t>Activity</a:t>
            </a:r>
          </a:p>
        </p:txBody>
      </p:sp>
      <p:pic>
        <p:nvPicPr>
          <p:cNvPr id="5" name="Graphic 4" descr="Woman in black skirt">
            <a:extLst>
              <a:ext uri="{FF2B5EF4-FFF2-40B4-BE49-F238E27FC236}">
                <a16:creationId xmlns:a16="http://schemas.microsoft.com/office/drawing/2014/main" id="{577C68D6-7BDD-61B8-50F1-B3154CA2D1A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305885" y="675564"/>
            <a:ext cx="2457235" cy="5516967"/>
          </a:xfrm>
          <a:prstGeom prst="rect">
            <a:avLst/>
          </a:prstGeom>
        </p:spPr>
      </p:pic>
      <p:sp>
        <p:nvSpPr>
          <p:cNvPr id="3" name="Content Placeholder 2">
            <a:extLst>
              <a:ext uri="{FF2B5EF4-FFF2-40B4-BE49-F238E27FC236}">
                <a16:creationId xmlns:a16="http://schemas.microsoft.com/office/drawing/2014/main" id="{09C95DB9-9B0B-FBBB-E347-00C93909500F}"/>
              </a:ext>
            </a:extLst>
          </p:cNvPr>
          <p:cNvSpPr>
            <a:spLocks noGrp="1"/>
          </p:cNvSpPr>
          <p:nvPr>
            <p:ph idx="1"/>
          </p:nvPr>
        </p:nvSpPr>
        <p:spPr>
          <a:xfrm>
            <a:off x="5867400" y="2194102"/>
            <a:ext cx="5310116" cy="3908585"/>
          </a:xfrm>
        </p:spPr>
        <p:txBody>
          <a:bodyPr>
            <a:normAutofit/>
          </a:bodyPr>
          <a:lstStyle/>
          <a:p>
            <a:r>
              <a:rPr lang="en-GB" sz="2000"/>
              <a:t>Take a look at the scenario on the sheet in front of you. </a:t>
            </a:r>
          </a:p>
          <a:p>
            <a:endParaRPr lang="en-GB" sz="2000"/>
          </a:p>
          <a:p>
            <a:r>
              <a:rPr lang="en-GB" sz="2000"/>
              <a:t>Decide using case law if any of them are primary and secondary victims. </a:t>
            </a:r>
          </a:p>
          <a:p>
            <a:endParaRPr lang="en-GB" sz="2000"/>
          </a:p>
          <a:p>
            <a:r>
              <a:rPr lang="en-GB" sz="2000"/>
              <a:t>Who is the defendant?</a:t>
            </a:r>
          </a:p>
        </p:txBody>
      </p:sp>
    </p:spTree>
    <p:extLst>
      <p:ext uri="{BB962C8B-B14F-4D97-AF65-F5344CB8AC3E}">
        <p14:creationId xmlns:p14="http://schemas.microsoft.com/office/powerpoint/2010/main" val="29567347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rowd of people at a football game&#10;&#10;Description automatically generated">
            <a:extLst>
              <a:ext uri="{FF2B5EF4-FFF2-40B4-BE49-F238E27FC236}">
                <a16:creationId xmlns:a16="http://schemas.microsoft.com/office/drawing/2014/main" id="{1E1457E1-4044-17B7-EB42-AA111D194CC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8044"/>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4E0BFF-2E72-0F2B-BAA7-F2D35C0E8D07}"/>
              </a:ext>
            </a:extLst>
          </p:cNvPr>
          <p:cNvSpPr>
            <a:spLocks noGrp="1"/>
          </p:cNvSpPr>
          <p:nvPr>
            <p:ph type="title"/>
          </p:nvPr>
        </p:nvSpPr>
        <p:spPr>
          <a:xfrm>
            <a:off x="838200" y="365125"/>
            <a:ext cx="3822189" cy="1899912"/>
          </a:xfrm>
        </p:spPr>
        <p:txBody>
          <a:bodyPr>
            <a:normAutofit/>
          </a:bodyPr>
          <a:lstStyle/>
          <a:p>
            <a:r>
              <a:rPr lang="en-GB" sz="4000" b="1" i="1" u="sng"/>
              <a:t>Summary </a:t>
            </a:r>
          </a:p>
        </p:txBody>
      </p:sp>
      <p:sp>
        <p:nvSpPr>
          <p:cNvPr id="3" name="Content Placeholder 2">
            <a:extLst>
              <a:ext uri="{FF2B5EF4-FFF2-40B4-BE49-F238E27FC236}">
                <a16:creationId xmlns:a16="http://schemas.microsoft.com/office/drawing/2014/main" id="{08989748-66DA-573B-3090-78FDDC47F880}"/>
              </a:ext>
            </a:extLst>
          </p:cNvPr>
          <p:cNvSpPr>
            <a:spLocks noGrp="1"/>
          </p:cNvSpPr>
          <p:nvPr>
            <p:ph idx="1"/>
          </p:nvPr>
        </p:nvSpPr>
        <p:spPr>
          <a:xfrm>
            <a:off x="838200" y="2434201"/>
            <a:ext cx="3822189" cy="3742762"/>
          </a:xfrm>
        </p:spPr>
        <p:txBody>
          <a:bodyPr>
            <a:normAutofit/>
          </a:bodyPr>
          <a:lstStyle/>
          <a:p>
            <a:r>
              <a:rPr lang="en-GB" sz="2000"/>
              <a:t>Primary and secondary victims. </a:t>
            </a:r>
          </a:p>
          <a:p>
            <a:endParaRPr lang="en-GB" sz="2000"/>
          </a:p>
          <a:p>
            <a:r>
              <a:rPr lang="en-GB" sz="2000"/>
              <a:t>The Hillsborough disaster. </a:t>
            </a:r>
          </a:p>
          <a:p>
            <a:endParaRPr lang="en-GB" sz="2000"/>
          </a:p>
          <a:p>
            <a:r>
              <a:rPr lang="en-GB" sz="2000"/>
              <a:t>The position in the 21</a:t>
            </a:r>
            <a:r>
              <a:rPr lang="en-GB" sz="2000" baseline="30000"/>
              <a:t>st</a:t>
            </a:r>
            <a:r>
              <a:rPr lang="en-GB" sz="2000"/>
              <a:t> century. </a:t>
            </a:r>
          </a:p>
        </p:txBody>
      </p:sp>
    </p:spTree>
    <p:extLst>
      <p:ext uri="{BB962C8B-B14F-4D97-AF65-F5344CB8AC3E}">
        <p14:creationId xmlns:p14="http://schemas.microsoft.com/office/powerpoint/2010/main" val="17209338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03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illsborough Disaster victims">
            <a:extLst>
              <a:ext uri="{FF2B5EF4-FFF2-40B4-BE49-F238E27FC236}">
                <a16:creationId xmlns:a16="http://schemas.microsoft.com/office/drawing/2014/main" id="{4B07A449-5E93-8808-72D1-22802311C7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93" r="9089" b="18894"/>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75E68761-4B37-6770-3E39-BB272FBEA2D0}"/>
              </a:ext>
            </a:extLst>
          </p:cNvPr>
          <p:cNvSpPr>
            <a:spLocks noGrp="1"/>
          </p:cNvSpPr>
          <p:nvPr>
            <p:ph type="ctrTitle"/>
          </p:nvPr>
        </p:nvSpPr>
        <p:spPr>
          <a:xfrm>
            <a:off x="477981" y="1122363"/>
            <a:ext cx="4023360" cy="3204134"/>
          </a:xfrm>
        </p:spPr>
        <p:txBody>
          <a:bodyPr anchor="b">
            <a:normAutofit/>
          </a:bodyPr>
          <a:lstStyle/>
          <a:p>
            <a:r>
              <a:rPr lang="en-GB" sz="4800" u="sng" dirty="0">
                <a:solidFill>
                  <a:schemeClr val="bg1"/>
                </a:solidFill>
              </a:rPr>
              <a:t>Thank you!</a:t>
            </a:r>
          </a:p>
        </p:txBody>
      </p:sp>
      <p:sp>
        <p:nvSpPr>
          <p:cNvPr id="5" name="Subtitle 4">
            <a:extLst>
              <a:ext uri="{FF2B5EF4-FFF2-40B4-BE49-F238E27FC236}">
                <a16:creationId xmlns:a16="http://schemas.microsoft.com/office/drawing/2014/main" id="{47C5C148-36CE-49AF-EDF2-C9250FEC4445}"/>
              </a:ext>
            </a:extLst>
          </p:cNvPr>
          <p:cNvSpPr>
            <a:spLocks noGrp="1"/>
          </p:cNvSpPr>
          <p:nvPr>
            <p:ph type="subTitle" idx="1"/>
          </p:nvPr>
        </p:nvSpPr>
        <p:spPr>
          <a:xfrm>
            <a:off x="477980" y="4872922"/>
            <a:ext cx="4023359" cy="1208141"/>
          </a:xfrm>
        </p:spPr>
        <p:txBody>
          <a:bodyPr>
            <a:normAutofit/>
          </a:bodyPr>
          <a:lstStyle/>
          <a:p>
            <a:r>
              <a:rPr lang="en-GB" sz="2000" dirty="0">
                <a:solidFill>
                  <a:schemeClr val="bg1"/>
                </a:solidFill>
              </a:rPr>
              <a:t>Any Questions?</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1962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937</Words>
  <Application>Microsoft Office PowerPoint</Application>
  <PresentationFormat>Widescreen</PresentationFormat>
  <Paragraphs>132</Paragraphs>
  <Slides>22</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Aptos</vt:lpstr>
      <vt:lpstr>Aptos Display</vt:lpstr>
      <vt:lpstr>Arial</vt:lpstr>
      <vt:lpstr>Calibri</vt:lpstr>
      <vt:lpstr>Office Theme</vt:lpstr>
      <vt:lpstr>Special cases continued…</vt:lpstr>
      <vt:lpstr>Content </vt:lpstr>
      <vt:lpstr>Aims and Learning Objectives </vt:lpstr>
      <vt:lpstr>What is a secondary victim?</vt:lpstr>
      <vt:lpstr>Alcock v Chief Constable of South Yorkshire Police [1991]</vt:lpstr>
      <vt:lpstr>Did they suffer psychological harm </vt:lpstr>
      <vt:lpstr>The test for a secondary victim </vt:lpstr>
      <vt:lpstr>Test for secondary victims continued</vt:lpstr>
      <vt:lpstr>Activity</vt:lpstr>
      <vt:lpstr>Secondary Victim test continued </vt:lpstr>
      <vt:lpstr>Seen on television </vt:lpstr>
      <vt:lpstr>Secondary Victim test continued </vt:lpstr>
      <vt:lpstr>Let’s take a break!</vt:lpstr>
      <vt:lpstr>Quiz Time!</vt:lpstr>
      <vt:lpstr>Other key elements </vt:lpstr>
      <vt:lpstr>Continued </vt:lpstr>
      <vt:lpstr>Summing it all up </vt:lpstr>
      <vt:lpstr>Primary Victim </vt:lpstr>
      <vt:lpstr>Secondary Victim </vt:lpstr>
      <vt:lpstr>Activity</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2024-10-24T08:47:10Z</dcterms:created>
  <dcterms:modified xsi:type="dcterms:W3CDTF">2024-10-24T11:29:53Z</dcterms:modified>
</cp:coreProperties>
</file>