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 id="2147483690" r:id="rId2"/>
  </p:sldMasterIdLst>
  <p:notesMasterIdLst>
    <p:notesMasterId r:id="rId9"/>
  </p:notesMasterIdLst>
  <p:sldIdLst>
    <p:sldId id="259" r:id="rId3"/>
    <p:sldId id="260" r:id="rId4"/>
    <p:sldId id="261" r:id="rId5"/>
    <p:sldId id="256" r:id="rId6"/>
    <p:sldId id="257" r:id="rId7"/>
    <p:sldId id="25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435" autoAdjust="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CD34DC-FA86-48F4-BE81-37C1B652D7A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D25E532-E28F-42CF-A90D-872CA19F6158}">
      <dgm:prSet/>
      <dgm:spPr/>
      <dgm:t>
        <a:bodyPr/>
        <a:lstStyle/>
        <a:p>
          <a:r>
            <a:rPr lang="en-US"/>
            <a:t>What is it?</a:t>
          </a:r>
        </a:p>
      </dgm:t>
    </dgm:pt>
    <dgm:pt modelId="{8BE2E57C-CD86-4740-8E40-1CAEEE8F0A26}" type="parTrans" cxnId="{8766AA8E-A328-4E5F-91DC-6723ACF3D3E1}">
      <dgm:prSet/>
      <dgm:spPr/>
      <dgm:t>
        <a:bodyPr/>
        <a:lstStyle/>
        <a:p>
          <a:endParaRPr lang="en-US"/>
        </a:p>
      </dgm:t>
    </dgm:pt>
    <dgm:pt modelId="{5EA3A57C-0C7D-47DA-8D6E-A0A64E774557}" type="sibTrans" cxnId="{8766AA8E-A328-4E5F-91DC-6723ACF3D3E1}">
      <dgm:prSet/>
      <dgm:spPr/>
      <dgm:t>
        <a:bodyPr/>
        <a:lstStyle/>
        <a:p>
          <a:endParaRPr lang="en-US"/>
        </a:p>
      </dgm:t>
    </dgm:pt>
    <dgm:pt modelId="{862EBFEA-63F8-4ECE-9210-3A66DDACBB01}">
      <dgm:prSet/>
      <dgm:spPr/>
      <dgm:t>
        <a:bodyPr/>
        <a:lstStyle/>
        <a:p>
          <a:r>
            <a:rPr lang="en-US"/>
            <a:t>When someone keeps delaying a task for a deadline or avoid doing something because it is ”boring” </a:t>
          </a:r>
        </a:p>
      </dgm:t>
    </dgm:pt>
    <dgm:pt modelId="{6C4C3A7F-8486-479E-BFC0-6256BDD59FA7}" type="parTrans" cxnId="{92774DB7-2DC8-456C-B58B-224D0DF64F3B}">
      <dgm:prSet/>
      <dgm:spPr/>
      <dgm:t>
        <a:bodyPr/>
        <a:lstStyle/>
        <a:p>
          <a:endParaRPr lang="en-US"/>
        </a:p>
      </dgm:t>
    </dgm:pt>
    <dgm:pt modelId="{7677D024-6260-491A-9ED8-27C4D1D51D44}" type="sibTrans" cxnId="{92774DB7-2DC8-456C-B58B-224D0DF64F3B}">
      <dgm:prSet/>
      <dgm:spPr/>
      <dgm:t>
        <a:bodyPr/>
        <a:lstStyle/>
        <a:p>
          <a:endParaRPr lang="en-US"/>
        </a:p>
      </dgm:t>
    </dgm:pt>
    <dgm:pt modelId="{A164B17C-2870-4164-A1FF-CC4887EFE8A8}">
      <dgm:prSet/>
      <dgm:spPr/>
      <dgm:t>
        <a:bodyPr/>
        <a:lstStyle/>
        <a:p>
          <a:r>
            <a:rPr lang="en-US"/>
            <a:t>Why do we do it?</a:t>
          </a:r>
        </a:p>
      </dgm:t>
    </dgm:pt>
    <dgm:pt modelId="{F8239282-5703-4EB7-843A-3479861774C0}" type="parTrans" cxnId="{D5C9A1AC-26F5-47EA-8922-B76B4CC0613E}">
      <dgm:prSet/>
      <dgm:spPr/>
      <dgm:t>
        <a:bodyPr/>
        <a:lstStyle/>
        <a:p>
          <a:endParaRPr lang="en-US"/>
        </a:p>
      </dgm:t>
    </dgm:pt>
    <dgm:pt modelId="{7657C378-3A54-49DA-8905-1D419F191563}" type="sibTrans" cxnId="{D5C9A1AC-26F5-47EA-8922-B76B4CC0613E}">
      <dgm:prSet/>
      <dgm:spPr/>
      <dgm:t>
        <a:bodyPr/>
        <a:lstStyle/>
        <a:p>
          <a:endParaRPr lang="en-US"/>
        </a:p>
      </dgm:t>
    </dgm:pt>
    <dgm:pt modelId="{93FD78F7-63A9-46E5-B0CC-93BEA6C36390}">
      <dgm:prSet/>
      <dgm:spPr/>
      <dgm:t>
        <a:bodyPr/>
        <a:lstStyle/>
        <a:p>
          <a:r>
            <a:rPr lang="en-US"/>
            <a:t>One of the main reasons is because of certain “hindering factors”. For example, the rewards that are far into the future.</a:t>
          </a:r>
        </a:p>
      </dgm:t>
    </dgm:pt>
    <dgm:pt modelId="{6AE892E8-CF4A-4F02-9009-5BD746C5A96D}" type="parTrans" cxnId="{2E717F1C-7A68-4561-A21B-EA07E4B5DE39}">
      <dgm:prSet/>
      <dgm:spPr/>
      <dgm:t>
        <a:bodyPr/>
        <a:lstStyle/>
        <a:p>
          <a:endParaRPr lang="en-US"/>
        </a:p>
      </dgm:t>
    </dgm:pt>
    <dgm:pt modelId="{9BA88529-967B-4424-990F-B93F85EC3645}" type="sibTrans" cxnId="{2E717F1C-7A68-4561-A21B-EA07E4B5DE39}">
      <dgm:prSet/>
      <dgm:spPr/>
      <dgm:t>
        <a:bodyPr/>
        <a:lstStyle/>
        <a:p>
          <a:endParaRPr lang="en-US"/>
        </a:p>
      </dgm:t>
    </dgm:pt>
    <dgm:pt modelId="{62459DF8-58B5-42C0-81FA-63F4BFA4D77A}" type="pres">
      <dgm:prSet presAssocID="{6BCD34DC-FA86-48F4-BE81-37C1B652D7A4}" presName="root" presStyleCnt="0">
        <dgm:presLayoutVars>
          <dgm:dir/>
          <dgm:resizeHandles val="exact"/>
        </dgm:presLayoutVars>
      </dgm:prSet>
      <dgm:spPr/>
    </dgm:pt>
    <dgm:pt modelId="{DFF59586-B710-434C-A02D-E11F7F39CB04}" type="pres">
      <dgm:prSet presAssocID="{CD25E532-E28F-42CF-A90D-872CA19F6158}" presName="compNode" presStyleCnt="0"/>
      <dgm:spPr/>
    </dgm:pt>
    <dgm:pt modelId="{1AB09D40-590F-4362-A829-641A4078007C}" type="pres">
      <dgm:prSet presAssocID="{CD25E532-E28F-42CF-A90D-872CA19F6158}" presName="bgRect" presStyleLbl="bgShp" presStyleIdx="0" presStyleCnt="4"/>
      <dgm:spPr/>
    </dgm:pt>
    <dgm:pt modelId="{1BAB690B-3411-4A18-BD1E-207F36613F20}" type="pres">
      <dgm:prSet presAssocID="{CD25E532-E28F-42CF-A90D-872CA19F615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lp"/>
        </a:ext>
      </dgm:extLst>
    </dgm:pt>
    <dgm:pt modelId="{75739989-23BC-4F63-A416-6C2E2767032E}" type="pres">
      <dgm:prSet presAssocID="{CD25E532-E28F-42CF-A90D-872CA19F6158}" presName="spaceRect" presStyleCnt="0"/>
      <dgm:spPr/>
    </dgm:pt>
    <dgm:pt modelId="{DEB5F5C3-9C07-43CD-AE70-1652D975454C}" type="pres">
      <dgm:prSet presAssocID="{CD25E532-E28F-42CF-A90D-872CA19F6158}" presName="parTx" presStyleLbl="revTx" presStyleIdx="0" presStyleCnt="4">
        <dgm:presLayoutVars>
          <dgm:chMax val="0"/>
          <dgm:chPref val="0"/>
        </dgm:presLayoutVars>
      </dgm:prSet>
      <dgm:spPr/>
    </dgm:pt>
    <dgm:pt modelId="{0D55B24A-1478-4BD9-8B51-4A5673FC55DE}" type="pres">
      <dgm:prSet presAssocID="{5EA3A57C-0C7D-47DA-8D6E-A0A64E774557}" presName="sibTrans" presStyleCnt="0"/>
      <dgm:spPr/>
    </dgm:pt>
    <dgm:pt modelId="{AF409E8B-6FAE-45E8-9755-742138781799}" type="pres">
      <dgm:prSet presAssocID="{862EBFEA-63F8-4ECE-9210-3A66DDACBB01}" presName="compNode" presStyleCnt="0"/>
      <dgm:spPr/>
    </dgm:pt>
    <dgm:pt modelId="{9192022A-9D0F-4F86-8ABF-1D533F808D6B}" type="pres">
      <dgm:prSet presAssocID="{862EBFEA-63F8-4ECE-9210-3A66DDACBB01}" presName="bgRect" presStyleLbl="bgShp" presStyleIdx="1" presStyleCnt="4"/>
      <dgm:spPr/>
    </dgm:pt>
    <dgm:pt modelId="{BE3A56B4-EB87-4FD0-86B7-3929DFCC8ACE}" type="pres">
      <dgm:prSet presAssocID="{862EBFEA-63F8-4ECE-9210-3A66DDACBB0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238907EF-D40C-4ACF-9EA2-9DF5EA7B3859}" type="pres">
      <dgm:prSet presAssocID="{862EBFEA-63F8-4ECE-9210-3A66DDACBB01}" presName="spaceRect" presStyleCnt="0"/>
      <dgm:spPr/>
    </dgm:pt>
    <dgm:pt modelId="{9F3EE67E-B77B-42B0-8650-2EE9EB9468E4}" type="pres">
      <dgm:prSet presAssocID="{862EBFEA-63F8-4ECE-9210-3A66DDACBB01}" presName="parTx" presStyleLbl="revTx" presStyleIdx="1" presStyleCnt="4">
        <dgm:presLayoutVars>
          <dgm:chMax val="0"/>
          <dgm:chPref val="0"/>
        </dgm:presLayoutVars>
      </dgm:prSet>
      <dgm:spPr/>
    </dgm:pt>
    <dgm:pt modelId="{96D51E02-28B9-4114-AE6A-CCF95A757129}" type="pres">
      <dgm:prSet presAssocID="{7677D024-6260-491A-9ED8-27C4D1D51D44}" presName="sibTrans" presStyleCnt="0"/>
      <dgm:spPr/>
    </dgm:pt>
    <dgm:pt modelId="{91637E8D-2DEE-4415-867E-DD363373FF0C}" type="pres">
      <dgm:prSet presAssocID="{A164B17C-2870-4164-A1FF-CC4887EFE8A8}" presName="compNode" presStyleCnt="0"/>
      <dgm:spPr/>
    </dgm:pt>
    <dgm:pt modelId="{4F9AADA2-AA6A-446E-8FCF-1F0F8E5A5E20}" type="pres">
      <dgm:prSet presAssocID="{A164B17C-2870-4164-A1FF-CC4887EFE8A8}" presName="bgRect" presStyleLbl="bgShp" presStyleIdx="2" presStyleCnt="4"/>
      <dgm:spPr/>
    </dgm:pt>
    <dgm:pt modelId="{EBFA4B5F-5708-4DEF-85CA-8C8B2B3C086A}" type="pres">
      <dgm:prSet presAssocID="{A164B17C-2870-4164-A1FF-CC4887EFE8A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 mark"/>
        </a:ext>
      </dgm:extLst>
    </dgm:pt>
    <dgm:pt modelId="{9B03148E-5A41-4782-AE05-77A88081A079}" type="pres">
      <dgm:prSet presAssocID="{A164B17C-2870-4164-A1FF-CC4887EFE8A8}" presName="spaceRect" presStyleCnt="0"/>
      <dgm:spPr/>
    </dgm:pt>
    <dgm:pt modelId="{C4C2071B-7A6C-423E-AC66-9DC385A71F9A}" type="pres">
      <dgm:prSet presAssocID="{A164B17C-2870-4164-A1FF-CC4887EFE8A8}" presName="parTx" presStyleLbl="revTx" presStyleIdx="2" presStyleCnt="4">
        <dgm:presLayoutVars>
          <dgm:chMax val="0"/>
          <dgm:chPref val="0"/>
        </dgm:presLayoutVars>
      </dgm:prSet>
      <dgm:spPr/>
    </dgm:pt>
    <dgm:pt modelId="{9EA167FD-7A1D-4192-955E-B8B988F94EF3}" type="pres">
      <dgm:prSet presAssocID="{7657C378-3A54-49DA-8905-1D419F191563}" presName="sibTrans" presStyleCnt="0"/>
      <dgm:spPr/>
    </dgm:pt>
    <dgm:pt modelId="{D988DD9E-E4AB-42A6-8A8B-A0E103E912F7}" type="pres">
      <dgm:prSet presAssocID="{93FD78F7-63A9-46E5-B0CC-93BEA6C36390}" presName="compNode" presStyleCnt="0"/>
      <dgm:spPr/>
    </dgm:pt>
    <dgm:pt modelId="{059AB6D8-3E06-4D28-949A-9ABDD3FB0E88}" type="pres">
      <dgm:prSet presAssocID="{93FD78F7-63A9-46E5-B0CC-93BEA6C36390}" presName="bgRect" presStyleLbl="bgShp" presStyleIdx="3" presStyleCnt="4"/>
      <dgm:spPr/>
    </dgm:pt>
    <dgm:pt modelId="{7D72ADAE-E16B-4302-9511-AABDFCEF025B}" type="pres">
      <dgm:prSet presAssocID="{93FD78F7-63A9-46E5-B0CC-93BEA6C3639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ghtbulb"/>
        </a:ext>
      </dgm:extLst>
    </dgm:pt>
    <dgm:pt modelId="{217481A8-13DE-4D8C-9D84-367906311EC6}" type="pres">
      <dgm:prSet presAssocID="{93FD78F7-63A9-46E5-B0CC-93BEA6C36390}" presName="spaceRect" presStyleCnt="0"/>
      <dgm:spPr/>
    </dgm:pt>
    <dgm:pt modelId="{65152649-FE86-4A5E-A805-1CF886CC794A}" type="pres">
      <dgm:prSet presAssocID="{93FD78F7-63A9-46E5-B0CC-93BEA6C36390}" presName="parTx" presStyleLbl="revTx" presStyleIdx="3" presStyleCnt="4">
        <dgm:presLayoutVars>
          <dgm:chMax val="0"/>
          <dgm:chPref val="0"/>
        </dgm:presLayoutVars>
      </dgm:prSet>
      <dgm:spPr/>
    </dgm:pt>
  </dgm:ptLst>
  <dgm:cxnLst>
    <dgm:cxn modelId="{2326F816-0B42-4D14-ADBC-97A2A199B09C}" type="presOf" srcId="{6BCD34DC-FA86-48F4-BE81-37C1B652D7A4}" destId="{62459DF8-58B5-42C0-81FA-63F4BFA4D77A}" srcOrd="0" destOrd="0" presId="urn:microsoft.com/office/officeart/2018/2/layout/IconVerticalSolidList"/>
    <dgm:cxn modelId="{2E717F1C-7A68-4561-A21B-EA07E4B5DE39}" srcId="{6BCD34DC-FA86-48F4-BE81-37C1B652D7A4}" destId="{93FD78F7-63A9-46E5-B0CC-93BEA6C36390}" srcOrd="3" destOrd="0" parTransId="{6AE892E8-CF4A-4F02-9009-5BD746C5A96D}" sibTransId="{9BA88529-967B-4424-990F-B93F85EC3645}"/>
    <dgm:cxn modelId="{0CB5C65C-F988-4E45-9BE4-D6A9DB0D7CDF}" type="presOf" srcId="{93FD78F7-63A9-46E5-B0CC-93BEA6C36390}" destId="{65152649-FE86-4A5E-A805-1CF886CC794A}" srcOrd="0" destOrd="0" presId="urn:microsoft.com/office/officeart/2018/2/layout/IconVerticalSolidList"/>
    <dgm:cxn modelId="{560C194E-DCCC-4E8D-95C5-442C5C87B982}" type="presOf" srcId="{CD25E532-E28F-42CF-A90D-872CA19F6158}" destId="{DEB5F5C3-9C07-43CD-AE70-1652D975454C}" srcOrd="0" destOrd="0" presId="urn:microsoft.com/office/officeart/2018/2/layout/IconVerticalSolidList"/>
    <dgm:cxn modelId="{56A81678-AC7E-4C6C-9BC4-3B63BBBAE8C7}" type="presOf" srcId="{862EBFEA-63F8-4ECE-9210-3A66DDACBB01}" destId="{9F3EE67E-B77B-42B0-8650-2EE9EB9468E4}" srcOrd="0" destOrd="0" presId="urn:microsoft.com/office/officeart/2018/2/layout/IconVerticalSolidList"/>
    <dgm:cxn modelId="{8766AA8E-A328-4E5F-91DC-6723ACF3D3E1}" srcId="{6BCD34DC-FA86-48F4-BE81-37C1B652D7A4}" destId="{CD25E532-E28F-42CF-A90D-872CA19F6158}" srcOrd="0" destOrd="0" parTransId="{8BE2E57C-CD86-4740-8E40-1CAEEE8F0A26}" sibTransId="{5EA3A57C-0C7D-47DA-8D6E-A0A64E774557}"/>
    <dgm:cxn modelId="{8B00B490-5856-4C3F-B15C-163793E95D36}" type="presOf" srcId="{A164B17C-2870-4164-A1FF-CC4887EFE8A8}" destId="{C4C2071B-7A6C-423E-AC66-9DC385A71F9A}" srcOrd="0" destOrd="0" presId="urn:microsoft.com/office/officeart/2018/2/layout/IconVerticalSolidList"/>
    <dgm:cxn modelId="{D5C9A1AC-26F5-47EA-8922-B76B4CC0613E}" srcId="{6BCD34DC-FA86-48F4-BE81-37C1B652D7A4}" destId="{A164B17C-2870-4164-A1FF-CC4887EFE8A8}" srcOrd="2" destOrd="0" parTransId="{F8239282-5703-4EB7-843A-3479861774C0}" sibTransId="{7657C378-3A54-49DA-8905-1D419F191563}"/>
    <dgm:cxn modelId="{92774DB7-2DC8-456C-B58B-224D0DF64F3B}" srcId="{6BCD34DC-FA86-48F4-BE81-37C1B652D7A4}" destId="{862EBFEA-63F8-4ECE-9210-3A66DDACBB01}" srcOrd="1" destOrd="0" parTransId="{6C4C3A7F-8486-479E-BFC0-6256BDD59FA7}" sibTransId="{7677D024-6260-491A-9ED8-27C4D1D51D44}"/>
    <dgm:cxn modelId="{F52475A7-8348-4CD7-97D8-6726AE6731A7}" type="presParOf" srcId="{62459DF8-58B5-42C0-81FA-63F4BFA4D77A}" destId="{DFF59586-B710-434C-A02D-E11F7F39CB04}" srcOrd="0" destOrd="0" presId="urn:microsoft.com/office/officeart/2018/2/layout/IconVerticalSolidList"/>
    <dgm:cxn modelId="{A8BC9BFD-04A5-4381-931F-F7224F297C64}" type="presParOf" srcId="{DFF59586-B710-434C-A02D-E11F7F39CB04}" destId="{1AB09D40-590F-4362-A829-641A4078007C}" srcOrd="0" destOrd="0" presId="urn:microsoft.com/office/officeart/2018/2/layout/IconVerticalSolidList"/>
    <dgm:cxn modelId="{57F275D6-5144-4E23-9A10-38EE5F41E8AB}" type="presParOf" srcId="{DFF59586-B710-434C-A02D-E11F7F39CB04}" destId="{1BAB690B-3411-4A18-BD1E-207F36613F20}" srcOrd="1" destOrd="0" presId="urn:microsoft.com/office/officeart/2018/2/layout/IconVerticalSolidList"/>
    <dgm:cxn modelId="{BF686C71-7F83-4403-AE9E-278E27FD7E80}" type="presParOf" srcId="{DFF59586-B710-434C-A02D-E11F7F39CB04}" destId="{75739989-23BC-4F63-A416-6C2E2767032E}" srcOrd="2" destOrd="0" presId="urn:microsoft.com/office/officeart/2018/2/layout/IconVerticalSolidList"/>
    <dgm:cxn modelId="{62939D68-9A91-4C18-B4FE-F6D4820D0C24}" type="presParOf" srcId="{DFF59586-B710-434C-A02D-E11F7F39CB04}" destId="{DEB5F5C3-9C07-43CD-AE70-1652D975454C}" srcOrd="3" destOrd="0" presId="urn:microsoft.com/office/officeart/2018/2/layout/IconVerticalSolidList"/>
    <dgm:cxn modelId="{F60CE9AB-3171-43FE-AC97-3CD0A5D532F1}" type="presParOf" srcId="{62459DF8-58B5-42C0-81FA-63F4BFA4D77A}" destId="{0D55B24A-1478-4BD9-8B51-4A5673FC55DE}" srcOrd="1" destOrd="0" presId="urn:microsoft.com/office/officeart/2018/2/layout/IconVerticalSolidList"/>
    <dgm:cxn modelId="{6D8E12DF-C2B5-4288-8E46-62CF2E03C24A}" type="presParOf" srcId="{62459DF8-58B5-42C0-81FA-63F4BFA4D77A}" destId="{AF409E8B-6FAE-45E8-9755-742138781799}" srcOrd="2" destOrd="0" presId="urn:microsoft.com/office/officeart/2018/2/layout/IconVerticalSolidList"/>
    <dgm:cxn modelId="{A2AEEF08-9F16-4124-AA53-290336A4E1E3}" type="presParOf" srcId="{AF409E8B-6FAE-45E8-9755-742138781799}" destId="{9192022A-9D0F-4F86-8ABF-1D533F808D6B}" srcOrd="0" destOrd="0" presId="urn:microsoft.com/office/officeart/2018/2/layout/IconVerticalSolidList"/>
    <dgm:cxn modelId="{868E7E36-5267-4EF2-99CB-B52EA4CF71D4}" type="presParOf" srcId="{AF409E8B-6FAE-45E8-9755-742138781799}" destId="{BE3A56B4-EB87-4FD0-86B7-3929DFCC8ACE}" srcOrd="1" destOrd="0" presId="urn:microsoft.com/office/officeart/2018/2/layout/IconVerticalSolidList"/>
    <dgm:cxn modelId="{B062CDDC-6321-4AB2-953E-9CCAFCA306C4}" type="presParOf" srcId="{AF409E8B-6FAE-45E8-9755-742138781799}" destId="{238907EF-D40C-4ACF-9EA2-9DF5EA7B3859}" srcOrd="2" destOrd="0" presId="urn:microsoft.com/office/officeart/2018/2/layout/IconVerticalSolidList"/>
    <dgm:cxn modelId="{BDBE8474-B57B-4023-958F-A5384460B699}" type="presParOf" srcId="{AF409E8B-6FAE-45E8-9755-742138781799}" destId="{9F3EE67E-B77B-42B0-8650-2EE9EB9468E4}" srcOrd="3" destOrd="0" presId="urn:microsoft.com/office/officeart/2018/2/layout/IconVerticalSolidList"/>
    <dgm:cxn modelId="{8E9FEE62-8ECA-4CC7-8CC6-5B04EF35DBB3}" type="presParOf" srcId="{62459DF8-58B5-42C0-81FA-63F4BFA4D77A}" destId="{96D51E02-28B9-4114-AE6A-CCF95A757129}" srcOrd="3" destOrd="0" presId="urn:microsoft.com/office/officeart/2018/2/layout/IconVerticalSolidList"/>
    <dgm:cxn modelId="{F88B3A09-B264-48CA-95A4-49FB4A5C1508}" type="presParOf" srcId="{62459DF8-58B5-42C0-81FA-63F4BFA4D77A}" destId="{91637E8D-2DEE-4415-867E-DD363373FF0C}" srcOrd="4" destOrd="0" presId="urn:microsoft.com/office/officeart/2018/2/layout/IconVerticalSolidList"/>
    <dgm:cxn modelId="{2EB25620-2E8A-4499-A607-43EE1385EA1F}" type="presParOf" srcId="{91637E8D-2DEE-4415-867E-DD363373FF0C}" destId="{4F9AADA2-AA6A-446E-8FCF-1F0F8E5A5E20}" srcOrd="0" destOrd="0" presId="urn:microsoft.com/office/officeart/2018/2/layout/IconVerticalSolidList"/>
    <dgm:cxn modelId="{993821D4-8199-49F1-9D28-21BBAA9707D3}" type="presParOf" srcId="{91637E8D-2DEE-4415-867E-DD363373FF0C}" destId="{EBFA4B5F-5708-4DEF-85CA-8C8B2B3C086A}" srcOrd="1" destOrd="0" presId="urn:microsoft.com/office/officeart/2018/2/layout/IconVerticalSolidList"/>
    <dgm:cxn modelId="{6EF8C5F1-FB2F-4B37-89C7-CDF5933DB7C7}" type="presParOf" srcId="{91637E8D-2DEE-4415-867E-DD363373FF0C}" destId="{9B03148E-5A41-4782-AE05-77A88081A079}" srcOrd="2" destOrd="0" presId="urn:microsoft.com/office/officeart/2018/2/layout/IconVerticalSolidList"/>
    <dgm:cxn modelId="{D9B47819-24A6-4467-B2E1-EF361122F9C9}" type="presParOf" srcId="{91637E8D-2DEE-4415-867E-DD363373FF0C}" destId="{C4C2071B-7A6C-423E-AC66-9DC385A71F9A}" srcOrd="3" destOrd="0" presId="urn:microsoft.com/office/officeart/2018/2/layout/IconVerticalSolidList"/>
    <dgm:cxn modelId="{E5B69745-51B6-41C1-86A3-A9F5254164F4}" type="presParOf" srcId="{62459DF8-58B5-42C0-81FA-63F4BFA4D77A}" destId="{9EA167FD-7A1D-4192-955E-B8B988F94EF3}" srcOrd="5" destOrd="0" presId="urn:microsoft.com/office/officeart/2018/2/layout/IconVerticalSolidList"/>
    <dgm:cxn modelId="{947A30FC-7A11-4E63-A39F-A88B50844743}" type="presParOf" srcId="{62459DF8-58B5-42C0-81FA-63F4BFA4D77A}" destId="{D988DD9E-E4AB-42A6-8A8B-A0E103E912F7}" srcOrd="6" destOrd="0" presId="urn:microsoft.com/office/officeart/2018/2/layout/IconVerticalSolidList"/>
    <dgm:cxn modelId="{959F621F-3BEC-431C-A2A1-FDD27177ED0F}" type="presParOf" srcId="{D988DD9E-E4AB-42A6-8A8B-A0E103E912F7}" destId="{059AB6D8-3E06-4D28-949A-9ABDD3FB0E88}" srcOrd="0" destOrd="0" presId="urn:microsoft.com/office/officeart/2018/2/layout/IconVerticalSolidList"/>
    <dgm:cxn modelId="{E4559D6B-70BC-42C6-9063-9AA9F2F40F4E}" type="presParOf" srcId="{D988DD9E-E4AB-42A6-8A8B-A0E103E912F7}" destId="{7D72ADAE-E16B-4302-9511-AABDFCEF025B}" srcOrd="1" destOrd="0" presId="urn:microsoft.com/office/officeart/2018/2/layout/IconVerticalSolidList"/>
    <dgm:cxn modelId="{055D9409-CAAF-423F-941B-1DAA73AC6AB1}" type="presParOf" srcId="{D988DD9E-E4AB-42A6-8A8B-A0E103E912F7}" destId="{217481A8-13DE-4D8C-9D84-367906311EC6}" srcOrd="2" destOrd="0" presId="urn:microsoft.com/office/officeart/2018/2/layout/IconVerticalSolidList"/>
    <dgm:cxn modelId="{484D9356-43CB-454D-9E6C-05641C6AC13D}" type="presParOf" srcId="{D988DD9E-E4AB-42A6-8A8B-A0E103E912F7}" destId="{65152649-FE86-4A5E-A805-1CF886CC794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0BE8BE-5660-476F-B06B-99F27E00B506}"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57DD2AA5-B739-414B-B333-E321CD3E800E}">
      <dgm:prSet/>
      <dgm:spPr/>
      <dgm:t>
        <a:bodyPr/>
        <a:lstStyle/>
        <a:p>
          <a:r>
            <a:rPr lang="en-US"/>
            <a:t>The only thing that stops your brain from making Rational Decisions is the “instant gratification monkey”</a:t>
          </a:r>
        </a:p>
      </dgm:t>
    </dgm:pt>
    <dgm:pt modelId="{2CDE6145-244D-4E14-AB4D-235C856CB3F1}" type="parTrans" cxnId="{0C9CD416-FBFD-4981-8CD9-03A0F7BE24A2}">
      <dgm:prSet/>
      <dgm:spPr/>
      <dgm:t>
        <a:bodyPr/>
        <a:lstStyle/>
        <a:p>
          <a:endParaRPr lang="en-US"/>
        </a:p>
      </dgm:t>
    </dgm:pt>
    <dgm:pt modelId="{BA6F0A83-C360-45D9-AA90-5EB13A389ED9}" type="sibTrans" cxnId="{0C9CD416-FBFD-4981-8CD9-03A0F7BE24A2}">
      <dgm:prSet/>
      <dgm:spPr/>
      <dgm:t>
        <a:bodyPr/>
        <a:lstStyle/>
        <a:p>
          <a:endParaRPr lang="en-US"/>
        </a:p>
      </dgm:t>
    </dgm:pt>
    <dgm:pt modelId="{41C58996-21DE-4291-AC43-86950DA3647A}">
      <dgm:prSet/>
      <dgm:spPr/>
      <dgm:t>
        <a:bodyPr/>
        <a:lstStyle/>
        <a:p>
          <a:r>
            <a:rPr lang="en-US"/>
            <a:t>The instant gratification monkey only lives in the present and only cares about is “easy and fun”.</a:t>
          </a:r>
        </a:p>
      </dgm:t>
    </dgm:pt>
    <dgm:pt modelId="{9DD8DD91-F8E0-42C6-94BE-63CC34BFDEB9}" type="parTrans" cxnId="{7EEDA5A9-1D79-43B7-8A6D-2039CCD660C9}">
      <dgm:prSet/>
      <dgm:spPr/>
      <dgm:t>
        <a:bodyPr/>
        <a:lstStyle/>
        <a:p>
          <a:endParaRPr lang="en-US"/>
        </a:p>
      </dgm:t>
    </dgm:pt>
    <dgm:pt modelId="{E9E9099E-2E10-4A1C-B49C-2ACD70899E3A}" type="sibTrans" cxnId="{7EEDA5A9-1D79-43B7-8A6D-2039CCD660C9}">
      <dgm:prSet/>
      <dgm:spPr/>
      <dgm:t>
        <a:bodyPr/>
        <a:lstStyle/>
        <a:p>
          <a:endParaRPr lang="en-US"/>
        </a:p>
      </dgm:t>
    </dgm:pt>
    <dgm:pt modelId="{C2F38E82-3E6A-4724-AA3F-1CCE3DB1F79D}">
      <dgm:prSet/>
      <dgm:spPr/>
      <dgm:t>
        <a:bodyPr/>
        <a:lstStyle/>
        <a:p>
          <a:r>
            <a:rPr lang="en-US"/>
            <a:t>However, the rational decision-making side of our brain allows us to make and eventually reach our long-term goals. Therefore, its only purpose is to tell us to do ”whatever makes sense to do right now”</a:t>
          </a:r>
        </a:p>
      </dgm:t>
    </dgm:pt>
    <dgm:pt modelId="{59A69929-95B9-4620-B816-31B3422A2A19}" type="parTrans" cxnId="{884B0F0A-94CD-48A3-A226-ACC54DB53E30}">
      <dgm:prSet/>
      <dgm:spPr/>
      <dgm:t>
        <a:bodyPr/>
        <a:lstStyle/>
        <a:p>
          <a:endParaRPr lang="en-US"/>
        </a:p>
      </dgm:t>
    </dgm:pt>
    <dgm:pt modelId="{2ABBFDE0-0C5D-4F84-B83A-BE089B06BBE6}" type="sibTrans" cxnId="{884B0F0A-94CD-48A3-A226-ACC54DB53E30}">
      <dgm:prSet/>
      <dgm:spPr/>
      <dgm:t>
        <a:bodyPr/>
        <a:lstStyle/>
        <a:p>
          <a:endParaRPr lang="en-US"/>
        </a:p>
      </dgm:t>
    </dgm:pt>
    <dgm:pt modelId="{4CDFEE9B-58A8-B048-818F-0C1948BAAD7E}" type="pres">
      <dgm:prSet presAssocID="{0A0BE8BE-5660-476F-B06B-99F27E00B506}" presName="Name0" presStyleCnt="0">
        <dgm:presLayoutVars>
          <dgm:dir/>
          <dgm:animLvl val="lvl"/>
          <dgm:resizeHandles val="exact"/>
        </dgm:presLayoutVars>
      </dgm:prSet>
      <dgm:spPr/>
    </dgm:pt>
    <dgm:pt modelId="{A4782339-B903-AB43-BDCA-A96C47980ACE}" type="pres">
      <dgm:prSet presAssocID="{C2F38E82-3E6A-4724-AA3F-1CCE3DB1F79D}" presName="boxAndChildren" presStyleCnt="0"/>
      <dgm:spPr/>
    </dgm:pt>
    <dgm:pt modelId="{740AF28C-51B2-5F4A-B610-804378536503}" type="pres">
      <dgm:prSet presAssocID="{C2F38E82-3E6A-4724-AA3F-1CCE3DB1F79D}" presName="parentTextBox" presStyleLbl="node1" presStyleIdx="0" presStyleCnt="3"/>
      <dgm:spPr/>
    </dgm:pt>
    <dgm:pt modelId="{404A38BC-BDA8-1E4B-B58F-4B116FFA5392}" type="pres">
      <dgm:prSet presAssocID="{E9E9099E-2E10-4A1C-B49C-2ACD70899E3A}" presName="sp" presStyleCnt="0"/>
      <dgm:spPr/>
    </dgm:pt>
    <dgm:pt modelId="{69B9A21B-F65C-BD43-8179-AC144A59C507}" type="pres">
      <dgm:prSet presAssocID="{41C58996-21DE-4291-AC43-86950DA3647A}" presName="arrowAndChildren" presStyleCnt="0"/>
      <dgm:spPr/>
    </dgm:pt>
    <dgm:pt modelId="{9A6A01C8-60C6-104F-9334-8D2F69221D5E}" type="pres">
      <dgm:prSet presAssocID="{41C58996-21DE-4291-AC43-86950DA3647A}" presName="parentTextArrow" presStyleLbl="node1" presStyleIdx="1" presStyleCnt="3"/>
      <dgm:spPr/>
    </dgm:pt>
    <dgm:pt modelId="{ABD68E4C-8E40-D24B-9350-B477B78DE71C}" type="pres">
      <dgm:prSet presAssocID="{BA6F0A83-C360-45D9-AA90-5EB13A389ED9}" presName="sp" presStyleCnt="0"/>
      <dgm:spPr/>
    </dgm:pt>
    <dgm:pt modelId="{D91EBFC5-860C-694F-B88B-9881EA4D83AC}" type="pres">
      <dgm:prSet presAssocID="{57DD2AA5-B739-414B-B333-E321CD3E800E}" presName="arrowAndChildren" presStyleCnt="0"/>
      <dgm:spPr/>
    </dgm:pt>
    <dgm:pt modelId="{DD6F74B7-CB43-9642-9FF3-64EB4CBA9208}" type="pres">
      <dgm:prSet presAssocID="{57DD2AA5-B739-414B-B333-E321CD3E800E}" presName="parentTextArrow" presStyleLbl="node1" presStyleIdx="2" presStyleCnt="3"/>
      <dgm:spPr/>
    </dgm:pt>
  </dgm:ptLst>
  <dgm:cxnLst>
    <dgm:cxn modelId="{884B0F0A-94CD-48A3-A226-ACC54DB53E30}" srcId="{0A0BE8BE-5660-476F-B06B-99F27E00B506}" destId="{C2F38E82-3E6A-4724-AA3F-1CCE3DB1F79D}" srcOrd="2" destOrd="0" parTransId="{59A69929-95B9-4620-B816-31B3422A2A19}" sibTransId="{2ABBFDE0-0C5D-4F84-B83A-BE089B06BBE6}"/>
    <dgm:cxn modelId="{0C9CD416-FBFD-4981-8CD9-03A0F7BE24A2}" srcId="{0A0BE8BE-5660-476F-B06B-99F27E00B506}" destId="{57DD2AA5-B739-414B-B333-E321CD3E800E}" srcOrd="0" destOrd="0" parTransId="{2CDE6145-244D-4E14-AB4D-235C856CB3F1}" sibTransId="{BA6F0A83-C360-45D9-AA90-5EB13A389ED9}"/>
    <dgm:cxn modelId="{7E51321C-E4FB-D447-A923-B587E4F78A90}" type="presOf" srcId="{0A0BE8BE-5660-476F-B06B-99F27E00B506}" destId="{4CDFEE9B-58A8-B048-818F-0C1948BAAD7E}" srcOrd="0" destOrd="0" presId="urn:microsoft.com/office/officeart/2005/8/layout/process4"/>
    <dgm:cxn modelId="{D7B8E86B-5630-B742-984F-6FC13E0D764D}" type="presOf" srcId="{57DD2AA5-B739-414B-B333-E321CD3E800E}" destId="{DD6F74B7-CB43-9642-9FF3-64EB4CBA9208}" srcOrd="0" destOrd="0" presId="urn:microsoft.com/office/officeart/2005/8/layout/process4"/>
    <dgm:cxn modelId="{B800E987-FF17-3147-A2F4-24E8CD56E9DD}" type="presOf" srcId="{41C58996-21DE-4291-AC43-86950DA3647A}" destId="{9A6A01C8-60C6-104F-9334-8D2F69221D5E}" srcOrd="0" destOrd="0" presId="urn:microsoft.com/office/officeart/2005/8/layout/process4"/>
    <dgm:cxn modelId="{7EEDA5A9-1D79-43B7-8A6D-2039CCD660C9}" srcId="{0A0BE8BE-5660-476F-B06B-99F27E00B506}" destId="{41C58996-21DE-4291-AC43-86950DA3647A}" srcOrd="1" destOrd="0" parTransId="{9DD8DD91-F8E0-42C6-94BE-63CC34BFDEB9}" sibTransId="{E9E9099E-2E10-4A1C-B49C-2ACD70899E3A}"/>
    <dgm:cxn modelId="{36A6DCB4-4B49-6D40-8CC9-6680204B8E0C}" type="presOf" srcId="{C2F38E82-3E6A-4724-AA3F-1CCE3DB1F79D}" destId="{740AF28C-51B2-5F4A-B610-804378536503}" srcOrd="0" destOrd="0" presId="urn:microsoft.com/office/officeart/2005/8/layout/process4"/>
    <dgm:cxn modelId="{3911B1BE-F61F-474E-9641-308181B857B9}" type="presParOf" srcId="{4CDFEE9B-58A8-B048-818F-0C1948BAAD7E}" destId="{A4782339-B903-AB43-BDCA-A96C47980ACE}" srcOrd="0" destOrd="0" presId="urn:microsoft.com/office/officeart/2005/8/layout/process4"/>
    <dgm:cxn modelId="{F71CED4A-DE14-A541-B46A-4523DBE9CD7B}" type="presParOf" srcId="{A4782339-B903-AB43-BDCA-A96C47980ACE}" destId="{740AF28C-51B2-5F4A-B610-804378536503}" srcOrd="0" destOrd="0" presId="urn:microsoft.com/office/officeart/2005/8/layout/process4"/>
    <dgm:cxn modelId="{75B5DF0B-E177-FB41-B545-6B3D82F1EF28}" type="presParOf" srcId="{4CDFEE9B-58A8-B048-818F-0C1948BAAD7E}" destId="{404A38BC-BDA8-1E4B-B58F-4B116FFA5392}" srcOrd="1" destOrd="0" presId="urn:microsoft.com/office/officeart/2005/8/layout/process4"/>
    <dgm:cxn modelId="{4056B6CD-2394-2845-8664-7511DE9BDDE2}" type="presParOf" srcId="{4CDFEE9B-58A8-B048-818F-0C1948BAAD7E}" destId="{69B9A21B-F65C-BD43-8179-AC144A59C507}" srcOrd="2" destOrd="0" presId="urn:microsoft.com/office/officeart/2005/8/layout/process4"/>
    <dgm:cxn modelId="{8B4504B3-BB31-A343-A59C-1F23A18F5558}" type="presParOf" srcId="{69B9A21B-F65C-BD43-8179-AC144A59C507}" destId="{9A6A01C8-60C6-104F-9334-8D2F69221D5E}" srcOrd="0" destOrd="0" presId="urn:microsoft.com/office/officeart/2005/8/layout/process4"/>
    <dgm:cxn modelId="{16429402-BA4D-624D-A90C-9CB166EE17BD}" type="presParOf" srcId="{4CDFEE9B-58A8-B048-818F-0C1948BAAD7E}" destId="{ABD68E4C-8E40-D24B-9350-B477B78DE71C}" srcOrd="3" destOrd="0" presId="urn:microsoft.com/office/officeart/2005/8/layout/process4"/>
    <dgm:cxn modelId="{43FB4A10-C42F-BB49-B4DA-B06D24913A5F}" type="presParOf" srcId="{4CDFEE9B-58A8-B048-818F-0C1948BAAD7E}" destId="{D91EBFC5-860C-694F-B88B-9881EA4D83AC}" srcOrd="4" destOrd="0" presId="urn:microsoft.com/office/officeart/2005/8/layout/process4"/>
    <dgm:cxn modelId="{D43D4736-3558-A74C-A688-4CFF026AB725}" type="presParOf" srcId="{D91EBFC5-860C-694F-B88B-9881EA4D83AC}" destId="{DD6F74B7-CB43-9642-9FF3-64EB4CBA920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B09D40-590F-4362-A829-641A4078007C}">
      <dsp:nvSpPr>
        <dsp:cNvPr id="0" name=""/>
        <dsp:cNvSpPr/>
      </dsp:nvSpPr>
      <dsp:spPr>
        <a:xfrm>
          <a:off x="0" y="1838"/>
          <a:ext cx="9810750" cy="93167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AB690B-3411-4A18-BD1E-207F36613F20}">
      <dsp:nvSpPr>
        <dsp:cNvPr id="0" name=""/>
        <dsp:cNvSpPr/>
      </dsp:nvSpPr>
      <dsp:spPr>
        <a:xfrm>
          <a:off x="281831" y="211464"/>
          <a:ext cx="512420" cy="512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EB5F5C3-9C07-43CD-AE70-1652D975454C}">
      <dsp:nvSpPr>
        <dsp:cNvPr id="0" name=""/>
        <dsp:cNvSpPr/>
      </dsp:nvSpPr>
      <dsp:spPr>
        <a:xfrm>
          <a:off x="1076082" y="1838"/>
          <a:ext cx="8734667" cy="931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602" tIns="98602" rIns="98602" bIns="98602" numCol="1" spcCol="1270" anchor="ctr" anchorCtr="0">
          <a:noAutofit/>
        </a:bodyPr>
        <a:lstStyle/>
        <a:p>
          <a:pPr marL="0" lvl="0" indent="0" algn="l" defTabSz="977900">
            <a:lnSpc>
              <a:spcPct val="90000"/>
            </a:lnSpc>
            <a:spcBef>
              <a:spcPct val="0"/>
            </a:spcBef>
            <a:spcAft>
              <a:spcPct val="35000"/>
            </a:spcAft>
            <a:buNone/>
          </a:pPr>
          <a:r>
            <a:rPr lang="en-US" sz="2200" kern="1200"/>
            <a:t>What is it?</a:t>
          </a:r>
        </a:p>
      </dsp:txBody>
      <dsp:txXfrm>
        <a:off x="1076082" y="1838"/>
        <a:ext cx="8734667" cy="931673"/>
      </dsp:txXfrm>
    </dsp:sp>
    <dsp:sp modelId="{9192022A-9D0F-4F86-8ABF-1D533F808D6B}">
      <dsp:nvSpPr>
        <dsp:cNvPr id="0" name=""/>
        <dsp:cNvSpPr/>
      </dsp:nvSpPr>
      <dsp:spPr>
        <a:xfrm>
          <a:off x="0" y="1166429"/>
          <a:ext cx="9810750" cy="93167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3A56B4-EB87-4FD0-86B7-3929DFCC8ACE}">
      <dsp:nvSpPr>
        <dsp:cNvPr id="0" name=""/>
        <dsp:cNvSpPr/>
      </dsp:nvSpPr>
      <dsp:spPr>
        <a:xfrm>
          <a:off x="281831" y="1376056"/>
          <a:ext cx="512420" cy="512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F3EE67E-B77B-42B0-8650-2EE9EB9468E4}">
      <dsp:nvSpPr>
        <dsp:cNvPr id="0" name=""/>
        <dsp:cNvSpPr/>
      </dsp:nvSpPr>
      <dsp:spPr>
        <a:xfrm>
          <a:off x="1076082" y="1166429"/>
          <a:ext cx="8734667" cy="931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602" tIns="98602" rIns="98602" bIns="98602" numCol="1" spcCol="1270" anchor="ctr" anchorCtr="0">
          <a:noAutofit/>
        </a:bodyPr>
        <a:lstStyle/>
        <a:p>
          <a:pPr marL="0" lvl="0" indent="0" algn="l" defTabSz="977900">
            <a:lnSpc>
              <a:spcPct val="90000"/>
            </a:lnSpc>
            <a:spcBef>
              <a:spcPct val="0"/>
            </a:spcBef>
            <a:spcAft>
              <a:spcPct val="35000"/>
            </a:spcAft>
            <a:buNone/>
          </a:pPr>
          <a:r>
            <a:rPr lang="en-US" sz="2200" kern="1200"/>
            <a:t>When someone keeps delaying a task for a deadline or avoid doing something because it is ”boring” </a:t>
          </a:r>
        </a:p>
      </dsp:txBody>
      <dsp:txXfrm>
        <a:off x="1076082" y="1166429"/>
        <a:ext cx="8734667" cy="931673"/>
      </dsp:txXfrm>
    </dsp:sp>
    <dsp:sp modelId="{4F9AADA2-AA6A-446E-8FCF-1F0F8E5A5E20}">
      <dsp:nvSpPr>
        <dsp:cNvPr id="0" name=""/>
        <dsp:cNvSpPr/>
      </dsp:nvSpPr>
      <dsp:spPr>
        <a:xfrm>
          <a:off x="0" y="2331021"/>
          <a:ext cx="9810750" cy="93167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FA4B5F-5708-4DEF-85CA-8C8B2B3C086A}">
      <dsp:nvSpPr>
        <dsp:cNvPr id="0" name=""/>
        <dsp:cNvSpPr/>
      </dsp:nvSpPr>
      <dsp:spPr>
        <a:xfrm>
          <a:off x="281831" y="2540648"/>
          <a:ext cx="512420" cy="512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C2071B-7A6C-423E-AC66-9DC385A71F9A}">
      <dsp:nvSpPr>
        <dsp:cNvPr id="0" name=""/>
        <dsp:cNvSpPr/>
      </dsp:nvSpPr>
      <dsp:spPr>
        <a:xfrm>
          <a:off x="1076082" y="2331021"/>
          <a:ext cx="8734667" cy="931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602" tIns="98602" rIns="98602" bIns="98602" numCol="1" spcCol="1270" anchor="ctr" anchorCtr="0">
          <a:noAutofit/>
        </a:bodyPr>
        <a:lstStyle/>
        <a:p>
          <a:pPr marL="0" lvl="0" indent="0" algn="l" defTabSz="977900">
            <a:lnSpc>
              <a:spcPct val="90000"/>
            </a:lnSpc>
            <a:spcBef>
              <a:spcPct val="0"/>
            </a:spcBef>
            <a:spcAft>
              <a:spcPct val="35000"/>
            </a:spcAft>
            <a:buNone/>
          </a:pPr>
          <a:r>
            <a:rPr lang="en-US" sz="2200" kern="1200"/>
            <a:t>Why do we do it?</a:t>
          </a:r>
        </a:p>
      </dsp:txBody>
      <dsp:txXfrm>
        <a:off x="1076082" y="2331021"/>
        <a:ext cx="8734667" cy="931673"/>
      </dsp:txXfrm>
    </dsp:sp>
    <dsp:sp modelId="{059AB6D8-3E06-4D28-949A-9ABDD3FB0E88}">
      <dsp:nvSpPr>
        <dsp:cNvPr id="0" name=""/>
        <dsp:cNvSpPr/>
      </dsp:nvSpPr>
      <dsp:spPr>
        <a:xfrm>
          <a:off x="0" y="3495613"/>
          <a:ext cx="9810750" cy="93167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72ADAE-E16B-4302-9511-AABDFCEF025B}">
      <dsp:nvSpPr>
        <dsp:cNvPr id="0" name=""/>
        <dsp:cNvSpPr/>
      </dsp:nvSpPr>
      <dsp:spPr>
        <a:xfrm>
          <a:off x="281831" y="3705239"/>
          <a:ext cx="512420" cy="512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5152649-FE86-4A5E-A805-1CF886CC794A}">
      <dsp:nvSpPr>
        <dsp:cNvPr id="0" name=""/>
        <dsp:cNvSpPr/>
      </dsp:nvSpPr>
      <dsp:spPr>
        <a:xfrm>
          <a:off x="1076082" y="3495613"/>
          <a:ext cx="8734667" cy="931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602" tIns="98602" rIns="98602" bIns="98602" numCol="1" spcCol="1270" anchor="ctr" anchorCtr="0">
          <a:noAutofit/>
        </a:bodyPr>
        <a:lstStyle/>
        <a:p>
          <a:pPr marL="0" lvl="0" indent="0" algn="l" defTabSz="977900">
            <a:lnSpc>
              <a:spcPct val="90000"/>
            </a:lnSpc>
            <a:spcBef>
              <a:spcPct val="0"/>
            </a:spcBef>
            <a:spcAft>
              <a:spcPct val="35000"/>
            </a:spcAft>
            <a:buNone/>
          </a:pPr>
          <a:r>
            <a:rPr lang="en-US" sz="2200" kern="1200"/>
            <a:t>One of the main reasons is because of certain “hindering factors”. For example, the rewards that are far into the future.</a:t>
          </a:r>
        </a:p>
      </dsp:txBody>
      <dsp:txXfrm>
        <a:off x="1076082" y="3495613"/>
        <a:ext cx="8734667" cy="9316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0AF28C-51B2-5F4A-B610-804378536503}">
      <dsp:nvSpPr>
        <dsp:cNvPr id="0" name=""/>
        <dsp:cNvSpPr/>
      </dsp:nvSpPr>
      <dsp:spPr>
        <a:xfrm>
          <a:off x="0" y="3333756"/>
          <a:ext cx="9810604" cy="1094213"/>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However, the rational decision-making side of our brain allows us to make and eventually reach our long-term goals. Therefore, its only purpose is to tell us to do ”whatever makes sense to do right now”</a:t>
          </a:r>
        </a:p>
      </dsp:txBody>
      <dsp:txXfrm>
        <a:off x="0" y="3333756"/>
        <a:ext cx="9810604" cy="1094213"/>
      </dsp:txXfrm>
    </dsp:sp>
    <dsp:sp modelId="{9A6A01C8-60C6-104F-9334-8D2F69221D5E}">
      <dsp:nvSpPr>
        <dsp:cNvPr id="0" name=""/>
        <dsp:cNvSpPr/>
      </dsp:nvSpPr>
      <dsp:spPr>
        <a:xfrm rot="10800000">
          <a:off x="0" y="1667269"/>
          <a:ext cx="9810604" cy="1682900"/>
        </a:xfrm>
        <a:prstGeom prst="upArrowCallou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The instant gratification monkey only lives in the present and only cares about is “easy and fun”.</a:t>
          </a:r>
        </a:p>
      </dsp:txBody>
      <dsp:txXfrm rot="10800000">
        <a:off x="0" y="1667269"/>
        <a:ext cx="9810604" cy="1093498"/>
      </dsp:txXfrm>
    </dsp:sp>
    <dsp:sp modelId="{DD6F74B7-CB43-9642-9FF3-64EB4CBA9208}">
      <dsp:nvSpPr>
        <dsp:cNvPr id="0" name=""/>
        <dsp:cNvSpPr/>
      </dsp:nvSpPr>
      <dsp:spPr>
        <a:xfrm rot="10800000">
          <a:off x="0" y="782"/>
          <a:ext cx="9810604" cy="1682900"/>
        </a:xfrm>
        <a:prstGeom prst="upArrowCallou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The only thing that stops your brain from making Rational Decisions is the “instant gratification monkey”</a:t>
          </a:r>
        </a:p>
      </dsp:txBody>
      <dsp:txXfrm rot="10800000">
        <a:off x="0" y="782"/>
        <a:ext cx="9810604" cy="109349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F6D2D4-E532-4B5F-B725-FE001B2EDA9A}" type="datetimeFigureOut">
              <a:rPr lang="en-GB" smtClean="0"/>
              <a:t>13/10/2021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45E615-131F-4A14-B341-1F7F8EC4949D}" type="slidenum">
              <a:rPr lang="en-GB" smtClean="0"/>
              <a:t>‹#›</a:t>
            </a:fld>
            <a:endParaRPr lang="en-GB"/>
          </a:p>
        </p:txBody>
      </p:sp>
    </p:spTree>
    <p:extLst>
      <p:ext uri="{BB962C8B-B14F-4D97-AF65-F5344CB8AC3E}">
        <p14:creationId xmlns:p14="http://schemas.microsoft.com/office/powerpoint/2010/main" val="1280123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Therefore, procrastinating over something that has no deadline such as starting a business tells the ”instant gratification monkey”, you have can start it tomorrow or next month. Instead of your rational decision making part of your brain which tells you to start your business now or never as mentioned on the TED talk.</a:t>
            </a:r>
          </a:p>
        </p:txBody>
      </p:sp>
      <p:sp>
        <p:nvSpPr>
          <p:cNvPr id="4" name="Slide Number Placeholder 3"/>
          <p:cNvSpPr>
            <a:spLocks noGrp="1"/>
          </p:cNvSpPr>
          <p:nvPr>
            <p:ph type="sldNum" sz="quarter" idx="5"/>
          </p:nvPr>
        </p:nvSpPr>
        <p:spPr/>
        <p:txBody>
          <a:bodyPr/>
          <a:lstStyle/>
          <a:p>
            <a:fld id="{79A84CF2-F3E8-924A-AC96-9BE6E51F3447}" type="slidenum">
              <a:rPr lang="en-US" smtClean="0"/>
              <a:t>2</a:t>
            </a:fld>
            <a:endParaRPr lang="en-US"/>
          </a:p>
        </p:txBody>
      </p:sp>
    </p:spTree>
    <p:extLst>
      <p:ext uri="{BB962C8B-B14F-4D97-AF65-F5344CB8AC3E}">
        <p14:creationId xmlns:p14="http://schemas.microsoft.com/office/powerpoint/2010/main" val="3913628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monkey and rational decision-making only have a conflict when coming across a more difficult task and completing it for the sake of the ”big picture”. This is where the monkey takes over and let’s you do whatever you please since the deadline is not near. Tim Urban calls this the “dark playground” where leisure activities happened at the wrong times</a:t>
            </a:r>
            <a:r>
              <a:rPr lang="en-US"/>
              <a:t>. </a:t>
            </a:r>
            <a:endParaRPr lang="en-US" dirty="0"/>
          </a:p>
        </p:txBody>
      </p:sp>
      <p:sp>
        <p:nvSpPr>
          <p:cNvPr id="4" name="Slide Number Placeholder 3"/>
          <p:cNvSpPr>
            <a:spLocks noGrp="1"/>
          </p:cNvSpPr>
          <p:nvPr>
            <p:ph type="sldNum" sz="quarter" idx="5"/>
          </p:nvPr>
        </p:nvSpPr>
        <p:spPr/>
        <p:txBody>
          <a:bodyPr/>
          <a:lstStyle/>
          <a:p>
            <a:fld id="{79A84CF2-F3E8-924A-AC96-9BE6E51F3447}" type="slidenum">
              <a:rPr lang="en-US" smtClean="0"/>
              <a:t>3</a:t>
            </a:fld>
            <a:endParaRPr lang="en-US"/>
          </a:p>
        </p:txBody>
      </p:sp>
    </p:spTree>
    <p:extLst>
      <p:ext uri="{BB962C8B-B14F-4D97-AF65-F5344CB8AC3E}">
        <p14:creationId xmlns:p14="http://schemas.microsoft.com/office/powerpoint/2010/main" val="1980956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72741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10/12/2021</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32909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980728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176635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665834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947039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67857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846891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453093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294236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5239781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567443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EAACC7-3B3F-47D1-959A-EF58926E955E}" type="datetimeFigureOut">
              <a:rPr lang="en-US" smtClean="0"/>
              <a:t>10/12/2021</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6235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6484925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9747651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EAACC7-3B3F-47D1-959A-EF58926E955E}" type="datetimeFigureOut">
              <a:rPr lang="en-US" smtClean="0"/>
              <a:t>10/12/2021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2838551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EAACC7-3B3F-47D1-959A-EF58926E955E}" type="datetimeFigureOut">
              <a:rPr lang="en-US" smtClean="0"/>
              <a:t>10/12/2021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6029983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EAACC7-3B3F-47D1-959A-EF58926E955E}" type="datetimeFigureOut">
              <a:rPr lang="en-US" smtClean="0"/>
              <a:t>10/12/2021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2454512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7635856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3951199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63483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4985884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64864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10/12/2021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4050704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1EAACC7-3B3F-47D1-959A-EF58926E955E}" type="datetimeFigureOut">
              <a:rPr lang="en-US" smtClean="0"/>
              <a:t>10/12/2021</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713557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1EAACC7-3B3F-47D1-959A-EF58926E955E}" type="datetimeFigureOut">
              <a:rPr lang="en-US" smtClean="0"/>
              <a:t>10/12/2021</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0563476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8223615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EAACC7-3B3F-47D1-959A-EF58926E955E}" type="datetimeFigureOut">
              <a:rPr lang="en-US" smtClean="0"/>
              <a:t>10/12/2021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2641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10/12/2021</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368979795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89" r:id="rId7"/>
    <p:sldLayoutId id="2147483688" r:id="rId8"/>
    <p:sldLayoutId id="2147483687" r:id="rId9"/>
    <p:sldLayoutId id="2147483686" r:id="rId10"/>
    <p:sldLayoutId id="2147483679"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1EAACC7-3B3F-47D1-959A-EF58926E955E}" type="datetimeFigureOut">
              <a:rPr lang="en-US" smtClean="0"/>
              <a:t>10/12/2021</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249799194"/>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C6C950-464E-4BA8-A3C1-6724024F654A}"/>
              </a:ext>
            </a:extLst>
          </p:cNvPr>
          <p:cNvPicPr>
            <a:picLocks noChangeAspect="1"/>
          </p:cNvPicPr>
          <p:nvPr/>
        </p:nvPicPr>
        <p:blipFill rotWithShape="1">
          <a:blip r:embed="rId2"/>
          <a:srcRect l="1871" r="9240"/>
          <a:stretch/>
        </p:blipFill>
        <p:spPr>
          <a:xfrm>
            <a:off x="20" y="10"/>
            <a:ext cx="12191979" cy="6857989"/>
          </a:xfrm>
          <a:prstGeom prst="rect">
            <a:avLst/>
          </a:prstGeom>
        </p:spPr>
      </p:pic>
      <p:sp>
        <p:nvSpPr>
          <p:cNvPr id="2" name="Title 1">
            <a:extLst>
              <a:ext uri="{FF2B5EF4-FFF2-40B4-BE49-F238E27FC236}">
                <a16:creationId xmlns:a16="http://schemas.microsoft.com/office/drawing/2014/main" id="{DC3B95FE-0404-5846-AE25-F4F994550C4A}"/>
              </a:ext>
            </a:extLst>
          </p:cNvPr>
          <p:cNvSpPr>
            <a:spLocks noGrp="1"/>
          </p:cNvSpPr>
          <p:nvPr>
            <p:ph type="ctrTitle"/>
          </p:nvPr>
        </p:nvSpPr>
        <p:spPr>
          <a:xfrm>
            <a:off x="704665" y="1253925"/>
            <a:ext cx="3353466" cy="2068992"/>
          </a:xfrm>
        </p:spPr>
        <p:txBody>
          <a:bodyPr anchor="b">
            <a:normAutofit/>
          </a:bodyPr>
          <a:lstStyle/>
          <a:p>
            <a:pPr>
              <a:lnSpc>
                <a:spcPct val="100000"/>
              </a:lnSpc>
            </a:pPr>
            <a:r>
              <a:rPr lang="en-US" sz="1500"/>
              <a:t>Inside the mind of a master procrastinator</a:t>
            </a:r>
          </a:p>
        </p:txBody>
      </p:sp>
      <p:sp>
        <p:nvSpPr>
          <p:cNvPr id="3" name="Subtitle 2">
            <a:extLst>
              <a:ext uri="{FF2B5EF4-FFF2-40B4-BE49-F238E27FC236}">
                <a16:creationId xmlns:a16="http://schemas.microsoft.com/office/drawing/2014/main" id="{038D404B-56E3-BF40-9B2C-EBFA12160CA7}"/>
              </a:ext>
            </a:extLst>
          </p:cNvPr>
          <p:cNvSpPr>
            <a:spLocks noGrp="1"/>
          </p:cNvSpPr>
          <p:nvPr>
            <p:ph type="subTitle" idx="1"/>
          </p:nvPr>
        </p:nvSpPr>
        <p:spPr>
          <a:xfrm>
            <a:off x="1093694" y="3477169"/>
            <a:ext cx="2545977" cy="825890"/>
          </a:xfrm>
        </p:spPr>
        <p:txBody>
          <a:bodyPr>
            <a:normAutofit/>
          </a:bodyPr>
          <a:lstStyle/>
          <a:p>
            <a:r>
              <a:rPr lang="en-US" sz="1800" dirty="0"/>
              <a:t>Salma, Hasan, Yousef</a:t>
            </a:r>
          </a:p>
        </p:txBody>
      </p:sp>
    </p:spTree>
    <p:extLst>
      <p:ext uri="{BB962C8B-B14F-4D97-AF65-F5344CB8AC3E}">
        <p14:creationId xmlns:p14="http://schemas.microsoft.com/office/powerpoint/2010/main" val="158078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1D321-52F0-FD42-AB7F-3C2F7F296428}"/>
              </a:ext>
            </a:extLst>
          </p:cNvPr>
          <p:cNvSpPr>
            <a:spLocks noGrp="1"/>
          </p:cNvSpPr>
          <p:nvPr>
            <p:ph type="title"/>
          </p:nvPr>
        </p:nvSpPr>
        <p:spPr>
          <a:xfrm>
            <a:off x="1050879" y="609601"/>
            <a:ext cx="9810604" cy="1216024"/>
          </a:xfrm>
        </p:spPr>
        <p:txBody>
          <a:bodyPr>
            <a:normAutofit/>
          </a:bodyPr>
          <a:lstStyle/>
          <a:p>
            <a:r>
              <a:rPr lang="en-US" dirty="0"/>
              <a:t>Procrastination</a:t>
            </a:r>
          </a:p>
        </p:txBody>
      </p:sp>
      <p:graphicFrame>
        <p:nvGraphicFramePr>
          <p:cNvPr id="5" name="Content Placeholder 2">
            <a:extLst>
              <a:ext uri="{FF2B5EF4-FFF2-40B4-BE49-F238E27FC236}">
                <a16:creationId xmlns:a16="http://schemas.microsoft.com/office/drawing/2014/main" id="{08FE0044-61E9-4494-971B-AF9289F61575}"/>
              </a:ext>
            </a:extLst>
          </p:cNvPr>
          <p:cNvGraphicFramePr>
            <a:graphicFrameLocks noGrp="1"/>
          </p:cNvGraphicFramePr>
          <p:nvPr>
            <p:ph idx="1"/>
          </p:nvPr>
        </p:nvGraphicFramePr>
        <p:xfrm>
          <a:off x="1050925" y="1825625"/>
          <a:ext cx="9810750" cy="4429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6783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A6D6D-3B90-8E44-ACA1-9BE7CE210080}"/>
              </a:ext>
            </a:extLst>
          </p:cNvPr>
          <p:cNvSpPr>
            <a:spLocks noGrp="1"/>
          </p:cNvSpPr>
          <p:nvPr>
            <p:ph type="title"/>
          </p:nvPr>
        </p:nvSpPr>
        <p:spPr/>
        <p:txBody>
          <a:bodyPr/>
          <a:lstStyle/>
          <a:p>
            <a:r>
              <a:rPr lang="en-US" dirty="0"/>
              <a:t>Rational Decision-making</a:t>
            </a:r>
          </a:p>
        </p:txBody>
      </p:sp>
      <p:graphicFrame>
        <p:nvGraphicFramePr>
          <p:cNvPr id="6" name="Content Placeholder 2">
            <a:extLst>
              <a:ext uri="{FF2B5EF4-FFF2-40B4-BE49-F238E27FC236}">
                <a16:creationId xmlns:a16="http://schemas.microsoft.com/office/drawing/2014/main" id="{DF9D211A-2D9A-4971-81B2-569C56C8969F}"/>
              </a:ext>
            </a:extLst>
          </p:cNvPr>
          <p:cNvGraphicFramePr>
            <a:graphicFrameLocks noGrp="1"/>
          </p:cNvGraphicFramePr>
          <p:nvPr>
            <p:ph idx="1"/>
          </p:nvPr>
        </p:nvGraphicFramePr>
        <p:xfrm>
          <a:off x="1050879" y="1825624"/>
          <a:ext cx="9810604" cy="44287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48139ECB-D5BF-864C-B051-DBD9BBFC34CB}"/>
              </a:ext>
            </a:extLst>
          </p:cNvPr>
          <p:cNvSpPr txBox="1"/>
          <p:nvPr/>
        </p:nvSpPr>
        <p:spPr>
          <a:xfrm>
            <a:off x="2336800" y="119380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058760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8B2BAECB-35E2-4DD9-8B8C-22D215DD0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unt Rushmore on a sunny day">
            <a:extLst>
              <a:ext uri="{FF2B5EF4-FFF2-40B4-BE49-F238E27FC236}">
                <a16:creationId xmlns:a16="http://schemas.microsoft.com/office/drawing/2014/main" id="{0951C8FE-15E8-4211-A912-B64BF7F16697}"/>
              </a:ext>
            </a:extLst>
          </p:cNvPr>
          <p:cNvPicPr>
            <a:picLocks noChangeAspect="1"/>
          </p:cNvPicPr>
          <p:nvPr/>
        </p:nvPicPr>
        <p:blipFill rotWithShape="1">
          <a:blip r:embed="rId2"/>
          <a:srcRect l="26998" r="21680" b="2"/>
          <a:stretch/>
        </p:blipFill>
        <p:spPr>
          <a:xfrm>
            <a:off x="6938682" y="10"/>
            <a:ext cx="5253320" cy="6857990"/>
          </a:xfrm>
          <a:custGeom>
            <a:avLst/>
            <a:gdLst/>
            <a:ahLst/>
            <a:cxnLst/>
            <a:rect l="l" t="t" r="r" b="b"/>
            <a:pathLst>
              <a:path w="5253320" h="6858000">
                <a:moveTo>
                  <a:pt x="722088" y="0"/>
                </a:moveTo>
                <a:lnTo>
                  <a:pt x="5253320" y="0"/>
                </a:lnTo>
                <a:lnTo>
                  <a:pt x="5253320" y="6858000"/>
                </a:lnTo>
                <a:lnTo>
                  <a:pt x="0" y="6858000"/>
                </a:lnTo>
                <a:close/>
              </a:path>
            </a:pathLst>
          </a:custGeom>
        </p:spPr>
      </p:pic>
      <p:sp>
        <p:nvSpPr>
          <p:cNvPr id="2" name="Title 1">
            <a:extLst>
              <a:ext uri="{FF2B5EF4-FFF2-40B4-BE49-F238E27FC236}">
                <a16:creationId xmlns:a16="http://schemas.microsoft.com/office/drawing/2014/main" id="{31370D0C-4622-44E9-9193-0D0F17F230B7}"/>
              </a:ext>
            </a:extLst>
          </p:cNvPr>
          <p:cNvSpPr>
            <a:spLocks noGrp="1"/>
          </p:cNvSpPr>
          <p:nvPr>
            <p:ph type="ctrTitle"/>
          </p:nvPr>
        </p:nvSpPr>
        <p:spPr>
          <a:xfrm>
            <a:off x="-1" y="17583"/>
            <a:ext cx="6793181" cy="2188671"/>
          </a:xfrm>
          <a:solidFill>
            <a:schemeClr val="accent3">
              <a:lumMod val="50000"/>
            </a:schemeClr>
          </a:solidFill>
        </p:spPr>
        <p:txBody>
          <a:bodyPr vert="horz" lIns="91440" tIns="45720" rIns="91440" bIns="45720" rtlCol="0" anchor="ctr">
            <a:normAutofit/>
          </a:bodyPr>
          <a:lstStyle/>
          <a:p>
            <a:r>
              <a:rPr lang="en-US" sz="6000" b="1" i="0" u="none" strike="noStrike" dirty="0">
                <a:solidFill>
                  <a:srgbClr val="00B0F0"/>
                </a:solidFill>
                <a:effectLst/>
              </a:rPr>
              <a:t>Hasan Rahman</a:t>
            </a:r>
            <a:r>
              <a:rPr lang="en-US" sz="4400" b="0" dirty="0">
                <a:effectLst/>
              </a:rPr>
              <a:t>​</a:t>
            </a:r>
            <a:br>
              <a:rPr lang="en-US" sz="4400" b="0" dirty="0">
                <a:effectLst/>
              </a:rPr>
            </a:br>
            <a:endParaRPr lang="en-US" sz="4400" dirty="0"/>
          </a:p>
        </p:txBody>
      </p:sp>
      <p:cxnSp>
        <p:nvCxnSpPr>
          <p:cNvPr id="25" name="Straight Connector 24">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528235" y="0"/>
            <a:ext cx="6663765" cy="9920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0A820497-32DC-4611-94C7-3B9DBAF4EEE8}"/>
              </a:ext>
            </a:extLst>
          </p:cNvPr>
          <p:cNvSpPr>
            <a:spLocks noGrp="1"/>
          </p:cNvSpPr>
          <p:nvPr>
            <p:ph type="subTitle" idx="1"/>
          </p:nvPr>
        </p:nvSpPr>
        <p:spPr>
          <a:xfrm>
            <a:off x="-1" y="2206256"/>
            <a:ext cx="6793181" cy="4651744"/>
          </a:xfrm>
          <a:solidFill>
            <a:schemeClr val="tx1"/>
          </a:solidFill>
        </p:spPr>
        <p:txBody>
          <a:bodyPr vert="horz" lIns="91440" tIns="45720" rIns="91440" bIns="45720" rtlCol="0">
            <a:normAutofit/>
          </a:bodyPr>
          <a:lstStyle/>
          <a:p>
            <a:pPr indent="-228600" algn="l" fontAlgn="base">
              <a:lnSpc>
                <a:spcPct val="100000"/>
              </a:lnSpc>
              <a:buFont typeface="Arial" panose="020B0604020202020204" pitchFamily="34" charset="0"/>
              <a:buChar char="•"/>
            </a:pPr>
            <a:endParaRPr lang="en-US" b="0" i="0" u="none" strike="noStrike" dirty="0">
              <a:effectLst/>
            </a:endParaRPr>
          </a:p>
          <a:p>
            <a:pPr indent="-228600" algn="l" fontAlgn="base">
              <a:lnSpc>
                <a:spcPct val="100000"/>
              </a:lnSpc>
              <a:buFont typeface="Arial" panose="020B0604020202020204" pitchFamily="34" charset="0"/>
              <a:buChar char="•"/>
            </a:pPr>
            <a:endParaRPr lang="en-US" dirty="0"/>
          </a:p>
          <a:p>
            <a:pPr indent="-228600" algn="l" fontAlgn="base">
              <a:lnSpc>
                <a:spcPct val="100000"/>
              </a:lnSpc>
              <a:buFont typeface="Arial" panose="020B0604020202020204" pitchFamily="34" charset="0"/>
              <a:buChar char="•"/>
            </a:pPr>
            <a:endParaRPr lang="en-US" b="0" i="0" u="none" strike="noStrike" dirty="0">
              <a:effectLst/>
            </a:endParaRPr>
          </a:p>
          <a:p>
            <a:pPr indent="-228600" algn="l" fontAlgn="base">
              <a:lnSpc>
                <a:spcPct val="100000"/>
              </a:lnSpc>
              <a:buFont typeface="Arial" panose="020B0604020202020204" pitchFamily="34" charset="0"/>
              <a:buChar char="•"/>
            </a:pPr>
            <a:endParaRPr lang="en-US" dirty="0"/>
          </a:p>
          <a:p>
            <a:pPr indent="-228600" algn="l" fontAlgn="base">
              <a:lnSpc>
                <a:spcPct val="100000"/>
              </a:lnSpc>
              <a:buFont typeface="Arial" panose="020B0604020202020204" pitchFamily="34" charset="0"/>
              <a:buChar char="•"/>
            </a:pPr>
            <a:endParaRPr lang="en-US" b="0" i="0" u="none" strike="noStrike" dirty="0">
              <a:effectLst/>
            </a:endParaRPr>
          </a:p>
          <a:p>
            <a:pPr indent="-228600" algn="l" fontAlgn="base">
              <a:lnSpc>
                <a:spcPct val="100000"/>
              </a:lnSpc>
              <a:buFont typeface="Arial" panose="020B0604020202020204" pitchFamily="34" charset="0"/>
              <a:buChar char="•"/>
            </a:pPr>
            <a:r>
              <a:rPr lang="en-US" sz="3600" i="0" u="none" strike="noStrike" dirty="0">
                <a:solidFill>
                  <a:srgbClr val="FFC000"/>
                </a:solidFill>
                <a:effectLst/>
              </a:rPr>
              <a:t>I am a student of </a:t>
            </a:r>
            <a:r>
              <a:rPr lang="en-US" sz="3600" i="0" u="none" strike="noStrike" dirty="0" err="1">
                <a:solidFill>
                  <a:srgbClr val="FFC000"/>
                </a:solidFill>
                <a:effectLst/>
              </a:rPr>
              <a:t>uwtsd</a:t>
            </a:r>
            <a:r>
              <a:rPr lang="en-US" sz="3600" i="0" dirty="0">
                <a:solidFill>
                  <a:srgbClr val="FFC000"/>
                </a:solidFill>
                <a:effectLst/>
              </a:rPr>
              <a:t>​</a:t>
            </a:r>
          </a:p>
          <a:p>
            <a:pPr indent="-228600" algn="l" fontAlgn="base">
              <a:lnSpc>
                <a:spcPct val="100000"/>
              </a:lnSpc>
              <a:buFont typeface="Arial" panose="020B0604020202020204" pitchFamily="34" charset="0"/>
              <a:buChar char="•"/>
            </a:pPr>
            <a:r>
              <a:rPr lang="en-US" sz="3600" i="0" u="none" strike="noStrike" dirty="0">
                <a:solidFill>
                  <a:srgbClr val="FFC000"/>
                </a:solidFill>
                <a:effectLst/>
              </a:rPr>
              <a:t>weekend study’s </a:t>
            </a:r>
            <a:r>
              <a:rPr lang="en-US" sz="3600" i="0" dirty="0">
                <a:solidFill>
                  <a:srgbClr val="FFC000"/>
                </a:solidFill>
                <a:effectLst/>
              </a:rPr>
              <a:t>​</a:t>
            </a:r>
          </a:p>
          <a:p>
            <a:pPr indent="-228600" algn="l" fontAlgn="base">
              <a:lnSpc>
                <a:spcPct val="100000"/>
              </a:lnSpc>
              <a:buFont typeface="Arial" panose="020B0604020202020204" pitchFamily="34" charset="0"/>
              <a:buChar char="•"/>
            </a:pPr>
            <a:r>
              <a:rPr lang="en-US" sz="3600" i="0" u="none" strike="noStrike" dirty="0">
                <a:solidFill>
                  <a:srgbClr val="FFC000"/>
                </a:solidFill>
                <a:effectLst/>
              </a:rPr>
              <a:t>I drive my car to get here</a:t>
            </a:r>
            <a:r>
              <a:rPr lang="en-US" sz="3600" b="0" i="0" dirty="0">
                <a:effectLst/>
              </a:rPr>
              <a:t>​</a:t>
            </a:r>
          </a:p>
          <a:p>
            <a:pPr indent="-228600" algn="l">
              <a:lnSpc>
                <a:spcPct val="100000"/>
              </a:lnSpc>
              <a:buFont typeface="Arial" panose="020B0604020202020204" pitchFamily="34" charset="0"/>
              <a:buChar char="•"/>
            </a:pPr>
            <a:endParaRPr lang="en-US" dirty="0"/>
          </a:p>
        </p:txBody>
      </p:sp>
      <p:pic>
        <p:nvPicPr>
          <p:cNvPr id="6" name="Picture 5" descr="A person sitting on a white bench&#10;&#10;Description automatically generated with medium confidence">
            <a:extLst>
              <a:ext uri="{FF2B5EF4-FFF2-40B4-BE49-F238E27FC236}">
                <a16:creationId xmlns:a16="http://schemas.microsoft.com/office/drawing/2014/main" id="{036999D2-0386-4EE4-AE6F-0C305117E4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3182" y="-8779"/>
            <a:ext cx="5398819" cy="6866779"/>
          </a:xfrm>
          <a:prstGeom prst="rect">
            <a:avLst/>
          </a:prstGeom>
        </p:spPr>
      </p:pic>
    </p:spTree>
    <p:extLst>
      <p:ext uri="{BB962C8B-B14F-4D97-AF65-F5344CB8AC3E}">
        <p14:creationId xmlns:p14="http://schemas.microsoft.com/office/powerpoint/2010/main" val="2823118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54F7A-42EF-4C76-841E-91072B2C2923}"/>
              </a:ext>
            </a:extLst>
          </p:cNvPr>
          <p:cNvSpPr>
            <a:spLocks noGrp="1"/>
          </p:cNvSpPr>
          <p:nvPr>
            <p:ph type="title"/>
          </p:nvPr>
        </p:nvSpPr>
        <p:spPr>
          <a:xfrm>
            <a:off x="-1" y="0"/>
            <a:ext cx="12192000" cy="1382156"/>
          </a:xfrm>
          <a:solidFill>
            <a:schemeClr val="tx1">
              <a:lumMod val="75000"/>
              <a:lumOff val="25000"/>
            </a:schemeClr>
          </a:solidFill>
        </p:spPr>
        <p:txBody>
          <a:bodyPr>
            <a:normAutofit/>
          </a:bodyPr>
          <a:lstStyle/>
          <a:p>
            <a:pPr algn="ctr"/>
            <a:r>
              <a:rPr lang="en-GB" sz="3600" b="1" i="0" u="none" strike="noStrike" dirty="0">
                <a:solidFill>
                  <a:srgbClr val="FFFF00"/>
                </a:solidFill>
                <a:effectLst/>
                <a:latin typeface="Calibri Light" panose="020F0302020204030204" pitchFamily="34" charset="0"/>
              </a:rPr>
              <a:t>BMSW4003: Rules for effective communication</a:t>
            </a:r>
            <a:r>
              <a:rPr lang="en-GB" sz="3600" b="1" i="0" dirty="0">
                <a:solidFill>
                  <a:srgbClr val="FFFF00"/>
                </a:solidFill>
                <a:effectLst/>
                <a:latin typeface="Calibri Light" panose="020F0302020204030204" pitchFamily="34" charset="0"/>
              </a:rPr>
              <a:t>​</a:t>
            </a:r>
            <a:endParaRPr lang="en-GB" sz="3600" b="1" dirty="0">
              <a:solidFill>
                <a:srgbClr val="FFFF00"/>
              </a:solidFill>
            </a:endParaRPr>
          </a:p>
        </p:txBody>
      </p:sp>
      <p:pic>
        <p:nvPicPr>
          <p:cNvPr id="1026" name="Picture 2">
            <a:extLst>
              <a:ext uri="{FF2B5EF4-FFF2-40B4-BE49-F238E27FC236}">
                <a16:creationId xmlns:a16="http://schemas.microsoft.com/office/drawing/2014/main" id="{9033376C-E222-4477-B41D-C3B2852FB3A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1421300"/>
            <a:ext cx="12192000" cy="546619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5ECB058-F1AF-4323-A608-353106BFE2C4}"/>
              </a:ext>
            </a:extLst>
          </p:cNvPr>
          <p:cNvSpPr txBox="1"/>
          <p:nvPr/>
        </p:nvSpPr>
        <p:spPr>
          <a:xfrm>
            <a:off x="1607575" y="2537984"/>
            <a:ext cx="2949676" cy="523220"/>
          </a:xfrm>
          <a:prstGeom prst="rect">
            <a:avLst/>
          </a:prstGeom>
          <a:noFill/>
        </p:spPr>
        <p:txBody>
          <a:bodyPr wrap="square" rtlCol="0">
            <a:spAutoFit/>
          </a:bodyPr>
          <a:lstStyle/>
          <a:p>
            <a:r>
              <a:rPr lang="en-GB" sz="2600" b="1" u="none" strike="noStrike" dirty="0">
                <a:solidFill>
                  <a:srgbClr val="C00000"/>
                </a:solidFill>
                <a:effectLst/>
                <a:latin typeface="Rockwell" panose="02060603020205020403" pitchFamily="18" charset="0"/>
              </a:rPr>
              <a:t>communication</a:t>
            </a:r>
            <a:r>
              <a:rPr lang="en-GB" sz="2800" b="0" i="0" dirty="0">
                <a:solidFill>
                  <a:srgbClr val="000000"/>
                </a:solidFill>
                <a:effectLst/>
                <a:latin typeface="Rockwell" panose="02060603020205020403" pitchFamily="18" charset="0"/>
              </a:rPr>
              <a:t>​</a:t>
            </a:r>
            <a:endParaRPr lang="en-GB" sz="2800" dirty="0"/>
          </a:p>
        </p:txBody>
      </p:sp>
      <p:sp>
        <p:nvSpPr>
          <p:cNvPr id="5" name="Arrow: Right 4">
            <a:extLst>
              <a:ext uri="{FF2B5EF4-FFF2-40B4-BE49-F238E27FC236}">
                <a16:creationId xmlns:a16="http://schemas.microsoft.com/office/drawing/2014/main" id="{0AB511C4-71B5-4A73-B5C5-ED5012B556D4}"/>
              </a:ext>
            </a:extLst>
          </p:cNvPr>
          <p:cNvSpPr/>
          <p:nvPr/>
        </p:nvSpPr>
        <p:spPr>
          <a:xfrm>
            <a:off x="4306528" y="2586219"/>
            <a:ext cx="1120877" cy="484632"/>
          </a:xfrm>
          <a:prstGeom prst="right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294A263-3507-47B9-9AC7-8DAF76CD937A}"/>
              </a:ext>
            </a:extLst>
          </p:cNvPr>
          <p:cNvSpPr txBox="1"/>
          <p:nvPr/>
        </p:nvSpPr>
        <p:spPr>
          <a:xfrm>
            <a:off x="5464274" y="2537984"/>
            <a:ext cx="3583859" cy="400110"/>
          </a:xfrm>
          <a:prstGeom prst="rect">
            <a:avLst/>
          </a:prstGeom>
          <a:noFill/>
        </p:spPr>
        <p:txBody>
          <a:bodyPr wrap="square" rtlCol="0">
            <a:spAutoFit/>
          </a:bodyPr>
          <a:lstStyle/>
          <a:p>
            <a:r>
              <a:rPr lang="en-GB" sz="2000" b="1" i="0" u="none" strike="noStrike" dirty="0">
                <a:solidFill>
                  <a:srgbClr val="002060"/>
                </a:solidFill>
                <a:effectLst/>
                <a:latin typeface="Rockwell" panose="02060603020205020403" pitchFamily="18" charset="0"/>
              </a:rPr>
              <a:t>Use the correct words</a:t>
            </a:r>
            <a:r>
              <a:rPr lang="en-GB" b="0" i="0" dirty="0">
                <a:solidFill>
                  <a:srgbClr val="000000"/>
                </a:solidFill>
                <a:effectLst/>
                <a:latin typeface="Rockwell" panose="02060603020205020403" pitchFamily="18" charset="0"/>
              </a:rPr>
              <a:t>​</a:t>
            </a:r>
            <a:endParaRPr lang="en-GB" dirty="0"/>
          </a:p>
        </p:txBody>
      </p:sp>
      <p:sp>
        <p:nvSpPr>
          <p:cNvPr id="7" name="Arrow: Left 6">
            <a:extLst>
              <a:ext uri="{FF2B5EF4-FFF2-40B4-BE49-F238E27FC236}">
                <a16:creationId xmlns:a16="http://schemas.microsoft.com/office/drawing/2014/main" id="{814EE462-232F-4E8C-9FDE-F169CADA8CE6}"/>
              </a:ext>
            </a:extLst>
          </p:cNvPr>
          <p:cNvSpPr/>
          <p:nvPr/>
        </p:nvSpPr>
        <p:spPr>
          <a:xfrm>
            <a:off x="1375290" y="2858032"/>
            <a:ext cx="427702"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8" name="TextBox 7">
            <a:extLst>
              <a:ext uri="{FF2B5EF4-FFF2-40B4-BE49-F238E27FC236}">
                <a16:creationId xmlns:a16="http://schemas.microsoft.com/office/drawing/2014/main" id="{8834E984-D0B2-4118-A53D-66B5319093AB}"/>
              </a:ext>
            </a:extLst>
          </p:cNvPr>
          <p:cNvSpPr txBox="1"/>
          <p:nvPr/>
        </p:nvSpPr>
        <p:spPr>
          <a:xfrm>
            <a:off x="713891" y="3228945"/>
            <a:ext cx="1322798" cy="400110"/>
          </a:xfrm>
          <a:prstGeom prst="rect">
            <a:avLst/>
          </a:prstGeom>
          <a:noFill/>
        </p:spPr>
        <p:txBody>
          <a:bodyPr wrap="none" rtlCol="0">
            <a:spAutoFit/>
          </a:bodyPr>
          <a:lstStyle/>
          <a:p>
            <a:r>
              <a:rPr lang="en-GB" sz="2000" b="1" i="0" dirty="0">
                <a:solidFill>
                  <a:srgbClr val="0D0D0D"/>
                </a:solidFill>
                <a:effectLst/>
                <a:latin typeface="Rockwell" panose="02060603020205020403" pitchFamily="18" charset="0"/>
              </a:rPr>
              <a:t>Be direct</a:t>
            </a:r>
            <a:endParaRPr lang="en-GB" sz="2000" dirty="0"/>
          </a:p>
        </p:txBody>
      </p:sp>
      <p:sp>
        <p:nvSpPr>
          <p:cNvPr id="9" name="Arrow: Circular 8">
            <a:extLst>
              <a:ext uri="{FF2B5EF4-FFF2-40B4-BE49-F238E27FC236}">
                <a16:creationId xmlns:a16="http://schemas.microsoft.com/office/drawing/2014/main" id="{6C755DC2-F7CF-467B-8331-6DE031650403}"/>
              </a:ext>
            </a:extLst>
          </p:cNvPr>
          <p:cNvSpPr/>
          <p:nvPr/>
        </p:nvSpPr>
        <p:spPr>
          <a:xfrm rot="289016">
            <a:off x="3004960" y="1413331"/>
            <a:ext cx="7429937" cy="2331741"/>
          </a:xfrm>
          <a:prstGeom prst="circularArrow">
            <a:avLst>
              <a:gd name="adj1" fmla="val 1074"/>
              <a:gd name="adj2" fmla="val 764451"/>
              <a:gd name="adj3" fmla="val 20512806"/>
              <a:gd name="adj4" fmla="val 10800000"/>
              <a:gd name="adj5" fmla="val 107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0" name="TextBox 9">
            <a:extLst>
              <a:ext uri="{FF2B5EF4-FFF2-40B4-BE49-F238E27FC236}">
                <a16:creationId xmlns:a16="http://schemas.microsoft.com/office/drawing/2014/main" id="{3CEF81BC-85D7-44C1-9CD0-24B4DE67E61D}"/>
              </a:ext>
            </a:extLst>
          </p:cNvPr>
          <p:cNvSpPr txBox="1"/>
          <p:nvPr/>
        </p:nvSpPr>
        <p:spPr>
          <a:xfrm>
            <a:off x="8318219" y="2828395"/>
            <a:ext cx="3273874" cy="400110"/>
          </a:xfrm>
          <a:prstGeom prst="rect">
            <a:avLst/>
          </a:prstGeom>
          <a:noFill/>
        </p:spPr>
        <p:txBody>
          <a:bodyPr wrap="square" rtlCol="0">
            <a:spAutoFit/>
          </a:bodyPr>
          <a:lstStyle/>
          <a:p>
            <a:r>
              <a:rPr lang="en-GB" sz="2000" b="1" i="0" u="none" strike="noStrike" dirty="0">
                <a:solidFill>
                  <a:schemeClr val="tx1">
                    <a:lumMod val="95000"/>
                    <a:lumOff val="5000"/>
                  </a:schemeClr>
                </a:solidFill>
                <a:effectLst/>
                <a:latin typeface="Rockwell" panose="02060603020205020403" pitchFamily="18" charset="0"/>
              </a:rPr>
              <a:t>Keep things simple</a:t>
            </a:r>
            <a:r>
              <a:rPr lang="en-GB" sz="2000" b="1" i="0" dirty="0">
                <a:solidFill>
                  <a:schemeClr val="tx1">
                    <a:lumMod val="95000"/>
                    <a:lumOff val="5000"/>
                  </a:schemeClr>
                </a:solidFill>
                <a:effectLst/>
                <a:latin typeface="Rockwell" panose="02060603020205020403" pitchFamily="18" charset="0"/>
              </a:rPr>
              <a:t>​</a:t>
            </a:r>
            <a:endParaRPr lang="en-GB" sz="2000" b="1" dirty="0">
              <a:solidFill>
                <a:schemeClr val="tx1">
                  <a:lumMod val="95000"/>
                  <a:lumOff val="5000"/>
                </a:schemeClr>
              </a:solidFill>
            </a:endParaRPr>
          </a:p>
        </p:txBody>
      </p:sp>
    </p:spTree>
    <p:extLst>
      <p:ext uri="{BB962C8B-B14F-4D97-AF65-F5344CB8AC3E}">
        <p14:creationId xmlns:p14="http://schemas.microsoft.com/office/powerpoint/2010/main" val="2868520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09BDF-09E6-48F5-91ED-441543B48114}"/>
              </a:ext>
            </a:extLst>
          </p:cNvPr>
          <p:cNvSpPr>
            <a:spLocks noGrp="1"/>
          </p:cNvSpPr>
          <p:nvPr>
            <p:ph type="title"/>
          </p:nvPr>
        </p:nvSpPr>
        <p:spPr>
          <a:xfrm>
            <a:off x="1143000" y="533401"/>
            <a:ext cx="10169013" cy="1133167"/>
          </a:xfrm>
        </p:spPr>
        <p:txBody>
          <a:bodyPr>
            <a:normAutofit/>
          </a:bodyPr>
          <a:lstStyle/>
          <a:p>
            <a:r>
              <a:rPr lang="en-GB" sz="3600" i="0" u="none" strike="noStrike" dirty="0">
                <a:solidFill>
                  <a:srgbClr val="FFC000"/>
                </a:solidFill>
                <a:effectLst/>
                <a:latin typeface="Arial Black" panose="020B0A04020102020204" pitchFamily="34" charset="0"/>
              </a:rPr>
              <a:t>Presentation Design Principles</a:t>
            </a:r>
            <a:r>
              <a:rPr lang="en-GB" sz="3600" i="0" dirty="0">
                <a:solidFill>
                  <a:srgbClr val="000000"/>
                </a:solidFill>
                <a:effectLst/>
                <a:latin typeface="Arial Black" panose="020B0A04020102020204" pitchFamily="34" charset="0"/>
              </a:rPr>
              <a:t>​</a:t>
            </a:r>
            <a:endParaRPr lang="en-GB" sz="36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BC699948-416E-48F9-BD49-BE4915421AD3}"/>
              </a:ext>
            </a:extLst>
          </p:cNvPr>
          <p:cNvSpPr>
            <a:spLocks noGrp="1"/>
          </p:cNvSpPr>
          <p:nvPr>
            <p:ph idx="1"/>
          </p:nvPr>
        </p:nvSpPr>
        <p:spPr>
          <a:xfrm>
            <a:off x="1143000" y="2009553"/>
            <a:ext cx="10169013" cy="3830807"/>
          </a:xfrm>
        </p:spPr>
        <p:txBody>
          <a:bodyPr>
            <a:normAutofit/>
          </a:bodyPr>
          <a:lstStyle/>
          <a:p>
            <a:pPr algn="l" rtl="0" fontAlgn="base">
              <a:buFont typeface="Arial" panose="020B0604020202020204" pitchFamily="34" charset="0"/>
              <a:buChar char="•"/>
            </a:pPr>
            <a:r>
              <a:rPr lang="en-GB" sz="4800" b="0" i="0" u="none" strike="noStrike" dirty="0">
                <a:effectLst/>
                <a:latin typeface="Rockwell" panose="02060603020205020403" pitchFamily="18" charset="0"/>
              </a:rPr>
              <a:t>Use Colour with Purpose</a:t>
            </a:r>
            <a:r>
              <a:rPr lang="en-US" sz="4800" b="0" i="0" dirty="0">
                <a:effectLst/>
                <a:latin typeface="Rockwell" panose="02060603020205020403" pitchFamily="18" charset="0"/>
              </a:rPr>
              <a:t>​</a:t>
            </a:r>
            <a:endParaRPr lang="en-US" sz="4800" b="0" i="0" dirty="0">
              <a:effectLst/>
              <a:latin typeface="Arial" panose="020B0604020202020204" pitchFamily="34" charset="0"/>
            </a:endParaRPr>
          </a:p>
          <a:p>
            <a:pPr algn="l" rtl="0" fontAlgn="base">
              <a:buFont typeface="Arial" panose="020B0604020202020204" pitchFamily="34" charset="0"/>
              <a:buChar char="•"/>
            </a:pPr>
            <a:r>
              <a:rPr lang="en-GB" sz="4800" b="0" i="0" u="none" strike="noStrike" dirty="0">
                <a:effectLst/>
                <a:latin typeface="Rockwell" panose="02060603020205020403" pitchFamily="18" charset="0"/>
              </a:rPr>
              <a:t>Use Animation with Intention</a:t>
            </a:r>
            <a:r>
              <a:rPr lang="en-US" sz="4800" b="0" i="0" dirty="0">
                <a:effectLst/>
                <a:latin typeface="Rockwell" panose="02060603020205020403" pitchFamily="18" charset="0"/>
              </a:rPr>
              <a:t>​</a:t>
            </a:r>
            <a:endParaRPr lang="en-US" sz="4800" b="0" i="0" dirty="0">
              <a:effectLst/>
              <a:latin typeface="Arial" panose="020B0604020202020204" pitchFamily="34" charset="0"/>
            </a:endParaRPr>
          </a:p>
          <a:p>
            <a:pPr algn="l" rtl="0" fontAlgn="base">
              <a:buFont typeface="Arial" panose="020B0604020202020204" pitchFamily="34" charset="0"/>
              <a:buChar char="•"/>
            </a:pPr>
            <a:r>
              <a:rPr lang="en-GB" sz="4800" b="0" i="0" u="none" strike="noStrike" dirty="0">
                <a:effectLst/>
                <a:latin typeface="Rockwell" panose="02060603020205020403" pitchFamily="18" charset="0"/>
              </a:rPr>
              <a:t>Tell a Story with Your Presentation</a:t>
            </a:r>
            <a:r>
              <a:rPr lang="en-US" b="0" i="0" dirty="0">
                <a:solidFill>
                  <a:srgbClr val="000000"/>
                </a:solidFill>
                <a:effectLst/>
                <a:latin typeface="Rockwell" panose="02060603020205020403" pitchFamily="18" charset="0"/>
              </a:rPr>
              <a:t>​</a:t>
            </a:r>
            <a:endParaRPr lang="en-US" b="0" i="0" dirty="0">
              <a:solidFill>
                <a:srgbClr val="000000"/>
              </a:solidFill>
              <a:effectLst/>
              <a:latin typeface="Arial" panose="020B0604020202020204" pitchFamily="34" charset="0"/>
            </a:endParaRPr>
          </a:p>
          <a:p>
            <a:endParaRPr lang="en-GB" dirty="0"/>
          </a:p>
        </p:txBody>
      </p:sp>
    </p:spTree>
    <p:extLst>
      <p:ext uri="{BB962C8B-B14F-4D97-AF65-F5344CB8AC3E}">
        <p14:creationId xmlns:p14="http://schemas.microsoft.com/office/powerpoint/2010/main" val="3727754104"/>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ngleLinesVTI">
  <a:themeElements>
    <a:clrScheme name="AnalogousFromLightSeed_2SEEDS">
      <a:dk1>
        <a:srgbClr val="000000"/>
      </a:dk1>
      <a:lt1>
        <a:srgbClr val="FFFFFF"/>
      </a:lt1>
      <a:dk2>
        <a:srgbClr val="313820"/>
      </a:dk2>
      <a:lt2>
        <a:srgbClr val="E2E8E8"/>
      </a:lt2>
      <a:accent1>
        <a:srgbClr val="BA827F"/>
      </a:accent1>
      <a:accent2>
        <a:srgbClr val="C696A8"/>
      </a:accent2>
      <a:accent3>
        <a:srgbClr val="BC9E83"/>
      </a:accent3>
      <a:accent4>
        <a:srgbClr val="7BA9B4"/>
      </a:accent4>
      <a:accent5>
        <a:srgbClr val="91A5C4"/>
      </a:accent5>
      <a:accent6>
        <a:srgbClr val="807FBA"/>
      </a:accent6>
      <a:hlink>
        <a:srgbClr val="578D90"/>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56</TotalTime>
  <Words>336</Words>
  <Application>Microsoft Office PowerPoint</Application>
  <PresentationFormat>Widescreen</PresentationFormat>
  <Paragraphs>33</Paragraphs>
  <Slides>6</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vt:i4>
      </vt:variant>
    </vt:vector>
  </HeadingPairs>
  <TitlesOfParts>
    <vt:vector size="16" baseType="lpstr">
      <vt:lpstr>Arial</vt:lpstr>
      <vt:lpstr>Arial Black</vt:lpstr>
      <vt:lpstr>Bookman Old Style</vt:lpstr>
      <vt:lpstr>Calibri</vt:lpstr>
      <vt:lpstr>Calibri Light</vt:lpstr>
      <vt:lpstr>Rockwell</vt:lpstr>
      <vt:lpstr>Univers Condensed Light</vt:lpstr>
      <vt:lpstr>Walbaum Display Light</vt:lpstr>
      <vt:lpstr>AngleLinesVTI</vt:lpstr>
      <vt:lpstr>Damask</vt:lpstr>
      <vt:lpstr>Inside the mind of a master procrastinator</vt:lpstr>
      <vt:lpstr>Procrastination</vt:lpstr>
      <vt:lpstr>Rational Decision-making</vt:lpstr>
      <vt:lpstr>Hasan Rahman​ </vt:lpstr>
      <vt:lpstr>BMSW4003: Rules for effective communication​</vt:lpstr>
      <vt:lpstr>Presentation Design Principles​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Hasan Rahman​ </dc:title>
  <dc:creator>Hasan Rahman (2029462)</dc:creator>
  <cp:lastModifiedBy>Hasan Rahman (2029462)</cp:lastModifiedBy>
  <cp:revision>2</cp:revision>
  <dcterms:created xsi:type="dcterms:W3CDTF">2021-10-12T22:05:55Z</dcterms:created>
  <dcterms:modified xsi:type="dcterms:W3CDTF">2021-10-12T23:02:37Z</dcterms:modified>
</cp:coreProperties>
</file>