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32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02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851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139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8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192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666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706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333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482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3670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99948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857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499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7032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310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250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9298087-1456-4ABD-B8BA-DE7AA4A4DFA1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7E0460-202C-4C7E-89FF-9B34DB5DA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3483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43AA34-1D96-355C-5295-F83C5943B556}"/>
              </a:ext>
            </a:extLst>
          </p:cNvPr>
          <p:cNvSpPr txBox="1"/>
          <p:nvPr/>
        </p:nvSpPr>
        <p:spPr>
          <a:xfrm>
            <a:off x="59522" y="193040"/>
            <a:ext cx="681879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masis MT Pro Medium" panose="020B0604020202020204" pitchFamily="18" charset="0"/>
              </a:rPr>
              <a:t>Programme: Certificate of Higher Education in Skills for the Workplace</a:t>
            </a:r>
          </a:p>
          <a:p>
            <a:r>
              <a:rPr lang="en-GB" sz="2800" b="1" dirty="0">
                <a:latin typeface="Amasis MT Pro Medium" panose="020B0604020202020204" pitchFamily="18" charset="0"/>
              </a:rPr>
              <a:t>Module:  </a:t>
            </a:r>
            <a:r>
              <a:rPr lang="en-US" sz="2800" b="1" dirty="0">
                <a:latin typeface="Amasis MT Pro Medium" panose="020B0604020202020204" pitchFamily="18" charset="0"/>
              </a:rPr>
              <a:t>Problem Solving and Decision Making</a:t>
            </a:r>
          </a:p>
          <a:p>
            <a:r>
              <a:rPr lang="en-GB" sz="2800" b="1" dirty="0">
                <a:latin typeface="Amasis MT Pro Medium" panose="020B0604020202020204" pitchFamily="18" charset="0"/>
              </a:rPr>
              <a:t>Module code: BMSW4004 </a:t>
            </a:r>
          </a:p>
          <a:p>
            <a:r>
              <a:rPr lang="en-GB" sz="2800" b="1" dirty="0">
                <a:latin typeface="Amasis MT Pro Medium" panose="020B0604020202020204" pitchFamily="18" charset="0"/>
              </a:rPr>
              <a:t>Module Coordinator: Dr Chijioke D Uba</a:t>
            </a:r>
          </a:p>
          <a:p>
            <a:endParaRPr lang="en-GB" sz="2800" b="1" dirty="0">
              <a:latin typeface="Amasis MT Pro Medium" panose="020B0604020202020204" pitchFamily="18" charset="0"/>
            </a:endParaRPr>
          </a:p>
          <a:p>
            <a:endParaRPr lang="en-GB" sz="2800" b="1" dirty="0">
              <a:latin typeface="Amasis MT Pro Medium" panose="020B0604020202020204" pitchFamily="18" charset="0"/>
            </a:endParaRPr>
          </a:p>
          <a:p>
            <a:r>
              <a:rPr lang="en-GB" sz="2800" b="1" dirty="0">
                <a:latin typeface="Amasis MT Pro Medium" panose="020B0604020202020204" pitchFamily="18" charset="0"/>
              </a:rPr>
              <a:t>Student name : Cristina Serban</a:t>
            </a:r>
          </a:p>
          <a:p>
            <a:r>
              <a:rPr lang="en-GB" sz="2800" b="1" dirty="0">
                <a:latin typeface="Amasis MT Pro Medium" panose="020B0604020202020204" pitchFamily="18" charset="0"/>
              </a:rPr>
              <a:t>Student ID : 2128929 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sz="1800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1028" name="Picture 4" descr="Best Premium Business Seminar, Speaker Doing problem solving Presentation  Illustration download in PNG &amp; Vector format">
            <a:extLst>
              <a:ext uri="{FF2B5EF4-FFF2-40B4-BE49-F238E27FC236}">
                <a16:creationId xmlns:a16="http://schemas.microsoft.com/office/drawing/2014/main" id="{FF71FC73-A61D-04B0-24BF-44239C5A0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000" y="2032001"/>
            <a:ext cx="5290279" cy="352044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TM Lewin Logo | Tm logo, Lettering, ? logo">
            <a:extLst>
              <a:ext uri="{FF2B5EF4-FFF2-40B4-BE49-F238E27FC236}">
                <a16:creationId xmlns:a16="http://schemas.microsoft.com/office/drawing/2014/main" id="{3DABC04E-D346-16D4-A078-1B4A29CF28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5" t="29463" r="8199" b="31642"/>
          <a:stretch/>
        </p:blipFill>
        <p:spPr bwMode="auto">
          <a:xfrm>
            <a:off x="0" y="4752288"/>
            <a:ext cx="5449471" cy="191267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726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ADDB35-F767-B7DE-DE73-CAAD660182A5}"/>
              </a:ext>
            </a:extLst>
          </p:cNvPr>
          <p:cNvSpPr txBox="1"/>
          <p:nvPr/>
        </p:nvSpPr>
        <p:spPr>
          <a:xfrm>
            <a:off x="646112" y="452718"/>
            <a:ext cx="41655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u="sng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Discussion on the nature and impact of problem</a:t>
            </a:r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7DAA46B9-B7E8-4487-B28E-C63A6EB7A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059" name="Freeform 23">
            <a:extLst>
              <a:ext uri="{FF2B5EF4-FFF2-40B4-BE49-F238E27FC236}">
                <a16:creationId xmlns:a16="http://schemas.microsoft.com/office/drawing/2014/main" id="{C866818C-1E5F-475A-B310-3C06B555F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CA2310-9CCF-2826-BB84-BF0A62C8C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0" y="673393"/>
            <a:ext cx="5449471" cy="2631942"/>
          </a:xfrm>
          <a:prstGeom prst="rect">
            <a:avLst/>
          </a:prstGeom>
          <a:effectLst/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D12AFDE8-E1ED-4A49-B8B3-4953F4B8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91EFC7-F413-2A3E-67B1-1A82E074D579}"/>
              </a:ext>
            </a:extLst>
          </p:cNvPr>
          <p:cNvSpPr txBox="1"/>
          <p:nvPr/>
        </p:nvSpPr>
        <p:spPr>
          <a:xfrm>
            <a:off x="646113" y="2052918"/>
            <a:ext cx="4165146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Retail sector has been negatively impacted by the pandemic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In 2020, total retail sales volumes fell by 1.9% compared with 2019 (ONS, 2022)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Lockdown restrictions, supply chain, rising inflation issues affected many retailers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In September 2021, 1400 companies shut down (Guardian, 2022)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The retail industry comprises 5.2% of the UK’s gross domestic products and accounts for 9.3% of all UK employees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T M Lewin faced challenges caused by the fall in formal shirt purchases as consumers worked from home during the pandemic </a:t>
            </a:r>
          </a:p>
        </p:txBody>
      </p:sp>
      <p:pic>
        <p:nvPicPr>
          <p:cNvPr id="2052" name="Picture 4" descr="TM Lewin Logo | Tm logo, Lettering, ? logo">
            <a:extLst>
              <a:ext uri="{FF2B5EF4-FFF2-40B4-BE49-F238E27FC236}">
                <a16:creationId xmlns:a16="http://schemas.microsoft.com/office/drawing/2014/main" id="{12C2FC98-0CAC-02E3-F343-05D192C74A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5" t="29463" r="8199" b="31642"/>
          <a:stretch/>
        </p:blipFill>
        <p:spPr bwMode="auto">
          <a:xfrm>
            <a:off x="6094410" y="3931348"/>
            <a:ext cx="5449471" cy="1912672"/>
          </a:xfrm>
          <a:prstGeom prst="rect">
            <a:avLst/>
          </a:prstGeom>
          <a:solidFill>
            <a:srgbClr val="000000">
              <a:shade val="95000"/>
            </a:srgbClr>
          </a:solidFill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433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C890D8-1B73-53D9-1B9D-EFE21B5F2A09}"/>
              </a:ext>
            </a:extLst>
          </p:cNvPr>
          <p:cNvSpPr txBox="1"/>
          <p:nvPr/>
        </p:nvSpPr>
        <p:spPr>
          <a:xfrm>
            <a:off x="7967251" y="2373591"/>
            <a:ext cx="4067452" cy="20558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 b="1" i="1" kern="1200" dirty="0">
                <a:solidFill>
                  <a:srgbClr val="EBEBEB"/>
                </a:solidFill>
                <a:latin typeface="Algerian" panose="04020705040A02060702" pitchFamily="82" charset="0"/>
                <a:ea typeface="+mj-ea"/>
                <a:cs typeface="+mj-cs"/>
              </a:rPr>
              <a:t>PESTLE Analysis</a:t>
            </a:r>
          </a:p>
        </p:txBody>
      </p:sp>
      <p:sp>
        <p:nvSpPr>
          <p:cNvPr id="40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table">
            <a:extLst>
              <a:ext uri="{FF2B5EF4-FFF2-40B4-BE49-F238E27FC236}">
                <a16:creationId xmlns:a16="http://schemas.microsoft.com/office/drawing/2014/main" id="{D8F1AF70-8C28-AA31-427C-4E759C886E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77" y="2336568"/>
            <a:ext cx="7476848" cy="4521432"/>
          </a:xfrm>
          <a:prstGeom prst="rect">
            <a:avLst/>
          </a:prstGeom>
          <a:effectLst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436D98-BFC8-4C82-CDD5-77D3A2D62F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7484" y="7729"/>
            <a:ext cx="4064623" cy="1987994"/>
          </a:xfrm>
          <a:prstGeom prst="ellipse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632519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231AB99-493C-8271-E13C-7A0A7DF4D7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63" t="16001" r="10193" b="18741"/>
          <a:stretch/>
        </p:blipFill>
        <p:spPr>
          <a:xfrm>
            <a:off x="0" y="541065"/>
            <a:ext cx="9925527" cy="6177892"/>
          </a:xfrm>
          <a:prstGeom prst="rect">
            <a:avLst/>
          </a:prstGeom>
        </p:spPr>
      </p:pic>
      <p:pic>
        <p:nvPicPr>
          <p:cNvPr id="6" name="Picture 4" descr="TM Lewin Logo | Tm logo, Lettering, ? logo">
            <a:extLst>
              <a:ext uri="{FF2B5EF4-FFF2-40B4-BE49-F238E27FC236}">
                <a16:creationId xmlns:a16="http://schemas.microsoft.com/office/drawing/2014/main" id="{4094CF51-891E-1FA3-0538-C6F9BEBB28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5" t="29463" r="8199" b="31642"/>
          <a:stretch/>
        </p:blipFill>
        <p:spPr bwMode="auto">
          <a:xfrm rot="5400000">
            <a:off x="8114764" y="2995522"/>
            <a:ext cx="5534198" cy="19126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9102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9E4357-F13E-8FA5-810D-90DCA33BBC36}"/>
              </a:ext>
            </a:extLst>
          </p:cNvPr>
          <p:cNvSpPr txBox="1"/>
          <p:nvPr/>
        </p:nvSpPr>
        <p:spPr>
          <a:xfrm>
            <a:off x="1182429" y="435522"/>
            <a:ext cx="98271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i="1" dirty="0">
                <a:latin typeface="Algerian" panose="04020705040A02060702" pitchFamily="82" charset="0"/>
              </a:rPr>
              <a:t>Evaluation of alternative solutions</a:t>
            </a:r>
            <a:endParaRPr lang="en-GB" sz="3600" b="1" i="1" dirty="0">
              <a:latin typeface="Algerian" panose="04020705040A02060702" pitchFamily="82" charset="0"/>
            </a:endParaRPr>
          </a:p>
        </p:txBody>
      </p:sp>
      <p:pic>
        <p:nvPicPr>
          <p:cNvPr id="6" name="table">
            <a:extLst>
              <a:ext uri="{FF2B5EF4-FFF2-40B4-BE49-F238E27FC236}">
                <a16:creationId xmlns:a16="http://schemas.microsoft.com/office/drawing/2014/main" id="{9B21FA07-5D2C-C832-7965-57790ABBC9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242" y="1100263"/>
            <a:ext cx="10879516" cy="4657474"/>
          </a:xfrm>
          <a:prstGeom prst="rect">
            <a:avLst/>
          </a:prstGeom>
        </p:spPr>
      </p:pic>
      <p:pic>
        <p:nvPicPr>
          <p:cNvPr id="7" name="Picture 4" descr="TM Lewin Logo | Tm logo, Lettering, ? logo">
            <a:extLst>
              <a:ext uri="{FF2B5EF4-FFF2-40B4-BE49-F238E27FC236}">
                <a16:creationId xmlns:a16="http://schemas.microsoft.com/office/drawing/2014/main" id="{38676EE1-1A80-0F99-789A-4FAA47AD19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5" t="29463" r="8199" b="31642"/>
          <a:stretch/>
        </p:blipFill>
        <p:spPr bwMode="auto">
          <a:xfrm>
            <a:off x="1900114" y="5776147"/>
            <a:ext cx="8391771" cy="9569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6382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68</TotalTime>
  <Words>147</Words>
  <Application>Microsoft Office PowerPoint</Application>
  <PresentationFormat>Widescreen</PresentationFormat>
  <Paragraphs>21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Algerian</vt:lpstr>
      <vt:lpstr>Amasis MT Pro Medium</vt:lpstr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Elena Serban</dc:creator>
  <cp:lastModifiedBy>Elena Serban</cp:lastModifiedBy>
  <cp:revision>1</cp:revision>
  <dcterms:created xsi:type="dcterms:W3CDTF">2022-10-30T15:49:05Z</dcterms:created>
  <dcterms:modified xsi:type="dcterms:W3CDTF">2022-10-30T16:57:42Z</dcterms:modified>
</cp:coreProperties>
</file>