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57" r:id="rId3"/>
    <p:sldId id="266" r:id="rId4"/>
    <p:sldId id="270" r:id="rId5"/>
    <p:sldId id="268" r:id="rId6"/>
    <p:sldId id="273" r:id="rId7"/>
    <p:sldId id="259" r:id="rId8"/>
    <p:sldId id="275" r:id="rId9"/>
    <p:sldId id="274" r:id="rId10"/>
    <p:sldId id="271" r:id="rId11"/>
    <p:sldId id="263" r:id="rId12"/>
    <p:sldId id="264" r:id="rId13"/>
    <p:sldId id="265" r:id="rId14"/>
    <p:sldId id="272"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21" autoAdjust="0"/>
    <p:restoredTop sz="94660"/>
  </p:normalViewPr>
  <p:slideViewPr>
    <p:cSldViewPr snapToGrid="0">
      <p:cViewPr varScale="1">
        <p:scale>
          <a:sx n="74" d="100"/>
          <a:sy n="74" d="100"/>
        </p:scale>
        <p:origin x="811"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3AF5790-1EC9-41C5-8330-11B4A11A376E}"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GB"/>
        </a:p>
      </dgm:t>
    </dgm:pt>
    <dgm:pt modelId="{3A6E1705-60EF-4CE4-BD32-8E0014801D9D}">
      <dgm:prSet phldrT="[Text]" phldr="0" custT="1"/>
      <dgm:spPr/>
      <dgm:t>
        <a:bodyPr/>
        <a:lstStyle/>
        <a:p>
          <a:pPr>
            <a:lnSpc>
              <a:spcPct val="100000"/>
            </a:lnSpc>
          </a:pPr>
          <a:r>
            <a:rPr lang="en-GB" sz="1500"/>
            <a:t>     </a:t>
          </a:r>
          <a:r>
            <a:rPr lang="en-GB" sz="1800"/>
            <a:t>Key aspects and interpretations</a:t>
          </a:r>
        </a:p>
      </dgm:t>
    </dgm:pt>
    <dgm:pt modelId="{0FD076B2-203B-476B-B2B9-7818D530FD43}" type="parTrans" cxnId="{EE3BA1A3-F67A-4575-86F7-F9D64AD6C9E3}">
      <dgm:prSet/>
      <dgm:spPr/>
      <dgm:t>
        <a:bodyPr/>
        <a:lstStyle/>
        <a:p>
          <a:endParaRPr lang="en-GB"/>
        </a:p>
      </dgm:t>
    </dgm:pt>
    <dgm:pt modelId="{F5DC3CD1-F941-4EBE-B495-02958FE69364}" type="sibTrans" cxnId="{EE3BA1A3-F67A-4575-86F7-F9D64AD6C9E3}">
      <dgm:prSet/>
      <dgm:spPr/>
      <dgm:t>
        <a:bodyPr/>
        <a:lstStyle/>
        <a:p>
          <a:pPr>
            <a:lnSpc>
              <a:spcPct val="100000"/>
            </a:lnSpc>
          </a:pPr>
          <a:endParaRPr lang="en-GB"/>
        </a:p>
      </dgm:t>
    </dgm:pt>
    <dgm:pt modelId="{57E2B4C1-5E1F-4797-8B41-791598AF2084}">
      <dgm:prSet/>
      <dgm:spPr/>
      <dgm:t>
        <a:bodyPr/>
        <a:lstStyle/>
        <a:p>
          <a:pPr>
            <a:lnSpc>
              <a:spcPct val="100000"/>
            </a:lnSpc>
          </a:pPr>
          <a:r>
            <a:rPr lang="en-GB" b="1"/>
            <a:t>Holistic/integrative: </a:t>
          </a:r>
          <a:r>
            <a:rPr lang="en-GB"/>
            <a:t>Public health and health systems increasingly emphasise social, environmental, and behavioural determinants (e.g. housing, nutrition, education) rather than just medical care ((Martin, 2025).</a:t>
          </a:r>
        </a:p>
      </dgm:t>
    </dgm:pt>
    <dgm:pt modelId="{D376F420-93E3-4FAC-8FBD-2AB78D0915F5}" type="parTrans" cxnId="{02572B1E-9592-4F2C-ADBB-4208054318F9}">
      <dgm:prSet/>
      <dgm:spPr/>
      <dgm:t>
        <a:bodyPr/>
        <a:lstStyle/>
        <a:p>
          <a:endParaRPr lang="en-GB"/>
        </a:p>
      </dgm:t>
    </dgm:pt>
    <dgm:pt modelId="{5A8E5100-0418-4A7A-9794-DE6DD8DE82A3}" type="sibTrans" cxnId="{02572B1E-9592-4F2C-ADBB-4208054318F9}">
      <dgm:prSet/>
      <dgm:spPr/>
      <dgm:t>
        <a:bodyPr/>
        <a:lstStyle/>
        <a:p>
          <a:pPr>
            <a:lnSpc>
              <a:spcPct val="100000"/>
            </a:lnSpc>
          </a:pPr>
          <a:endParaRPr lang="en-GB"/>
        </a:p>
      </dgm:t>
    </dgm:pt>
    <dgm:pt modelId="{BE6222EB-802A-4986-BA22-3CE131E20C8A}">
      <dgm:prSet/>
      <dgm:spPr/>
      <dgm:t>
        <a:bodyPr/>
        <a:lstStyle/>
        <a:p>
          <a:pPr>
            <a:lnSpc>
              <a:spcPct val="100000"/>
            </a:lnSpc>
          </a:pPr>
          <a:r>
            <a:rPr lang="en-GB" b="1"/>
            <a:t>Dynamic/functional: </a:t>
          </a:r>
          <a:r>
            <a:rPr lang="en-GB"/>
            <a:t>Modern definitions for health include the ability to adapt, recover, and remain strong to physical, psychological, and environmental obstacles (WHO, 1948).</a:t>
          </a:r>
        </a:p>
      </dgm:t>
    </dgm:pt>
    <dgm:pt modelId="{4D051B69-9085-4936-999E-5849473F6D9E}" type="parTrans" cxnId="{94461568-A065-4DBC-8EE1-5E97F53F6A41}">
      <dgm:prSet/>
      <dgm:spPr/>
      <dgm:t>
        <a:bodyPr/>
        <a:lstStyle/>
        <a:p>
          <a:endParaRPr lang="en-GB"/>
        </a:p>
      </dgm:t>
    </dgm:pt>
    <dgm:pt modelId="{CFBB1954-8CCD-4669-AB59-F93127957933}" type="sibTrans" cxnId="{94461568-A065-4DBC-8EE1-5E97F53F6A41}">
      <dgm:prSet/>
      <dgm:spPr/>
      <dgm:t>
        <a:bodyPr/>
        <a:lstStyle/>
        <a:p>
          <a:endParaRPr lang="en-GB"/>
        </a:p>
      </dgm:t>
    </dgm:pt>
    <dgm:pt modelId="{74DE2F01-ADF9-43C8-9606-76E04EB35335}">
      <dgm:prSet/>
      <dgm:spPr/>
      <dgm:t>
        <a:bodyPr/>
        <a:lstStyle/>
        <a:p>
          <a:pPr>
            <a:lnSpc>
              <a:spcPct val="100000"/>
            </a:lnSpc>
          </a:pPr>
          <a:r>
            <a:rPr lang="en-GB"/>
            <a:t>Health is now viewed as a multifaceted and flexible concept that is impacted by environmental, social, psychological, and biological factors (Marmot et al., 2020).</a:t>
          </a:r>
        </a:p>
      </dgm:t>
    </dgm:pt>
    <dgm:pt modelId="{9027582A-6B40-42E5-92BB-026E0CEC55DC}" type="parTrans" cxnId="{8377478C-FCE6-4360-8C73-8809924D7EB9}">
      <dgm:prSet/>
      <dgm:spPr/>
      <dgm:t>
        <a:bodyPr/>
        <a:lstStyle/>
        <a:p>
          <a:endParaRPr lang="en-GB"/>
        </a:p>
      </dgm:t>
    </dgm:pt>
    <dgm:pt modelId="{C11B0D99-A641-4B4D-BE10-41B35E52C802}" type="sibTrans" cxnId="{8377478C-FCE6-4360-8C73-8809924D7EB9}">
      <dgm:prSet/>
      <dgm:spPr/>
      <dgm:t>
        <a:bodyPr/>
        <a:lstStyle/>
        <a:p>
          <a:pPr>
            <a:lnSpc>
              <a:spcPct val="100000"/>
            </a:lnSpc>
          </a:pPr>
          <a:endParaRPr lang="en-GB"/>
        </a:p>
      </dgm:t>
    </dgm:pt>
    <dgm:pt modelId="{3B263E38-B2FA-446F-A6F4-3D11C69035DC}" type="pres">
      <dgm:prSet presAssocID="{13AF5790-1EC9-41C5-8330-11B4A11A376E}" presName="root" presStyleCnt="0">
        <dgm:presLayoutVars>
          <dgm:dir/>
          <dgm:resizeHandles val="exact"/>
        </dgm:presLayoutVars>
      </dgm:prSet>
      <dgm:spPr/>
    </dgm:pt>
    <dgm:pt modelId="{3FA90FAD-CF86-4A98-8E62-53DFBB40883E}" type="pres">
      <dgm:prSet presAssocID="{13AF5790-1EC9-41C5-8330-11B4A11A376E}" presName="container" presStyleCnt="0">
        <dgm:presLayoutVars>
          <dgm:dir/>
          <dgm:resizeHandles val="exact"/>
        </dgm:presLayoutVars>
      </dgm:prSet>
      <dgm:spPr/>
    </dgm:pt>
    <dgm:pt modelId="{059D1470-1483-4D5F-9A35-CD46C8667EE9}" type="pres">
      <dgm:prSet presAssocID="{3A6E1705-60EF-4CE4-BD32-8E0014801D9D}" presName="compNode" presStyleCnt="0"/>
      <dgm:spPr/>
    </dgm:pt>
    <dgm:pt modelId="{97292530-A625-4898-9F19-27CCDEEEB884}" type="pres">
      <dgm:prSet presAssocID="{3A6E1705-60EF-4CE4-BD32-8E0014801D9D}" presName="iconBgRect" presStyleLbl="bgShp" presStyleIdx="0" presStyleCnt="4"/>
      <dgm:spPr/>
    </dgm:pt>
    <dgm:pt modelId="{513BFC68-3F8E-4CA0-BF6F-C7A95AE0A353}" type="pres">
      <dgm:prSet presAssocID="{3A6E1705-60EF-4CE4-BD32-8E0014801D9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Key"/>
        </a:ext>
      </dgm:extLst>
    </dgm:pt>
    <dgm:pt modelId="{19CCE732-A7C0-4FD0-B68F-8EE41170AA97}" type="pres">
      <dgm:prSet presAssocID="{3A6E1705-60EF-4CE4-BD32-8E0014801D9D}" presName="spaceRect" presStyleCnt="0"/>
      <dgm:spPr/>
    </dgm:pt>
    <dgm:pt modelId="{B0FD5908-7E6F-47A6-9C42-1055762F779C}" type="pres">
      <dgm:prSet presAssocID="{3A6E1705-60EF-4CE4-BD32-8E0014801D9D}" presName="textRect" presStyleLbl="revTx" presStyleIdx="0" presStyleCnt="4">
        <dgm:presLayoutVars>
          <dgm:chMax val="1"/>
          <dgm:chPref val="1"/>
        </dgm:presLayoutVars>
      </dgm:prSet>
      <dgm:spPr/>
    </dgm:pt>
    <dgm:pt modelId="{305D50D7-2B4D-4606-9FA6-4854C96DC00E}" type="pres">
      <dgm:prSet presAssocID="{F5DC3CD1-F941-4EBE-B495-02958FE69364}" presName="sibTrans" presStyleLbl="sibTrans2D1" presStyleIdx="0" presStyleCnt="0"/>
      <dgm:spPr/>
    </dgm:pt>
    <dgm:pt modelId="{2D4877C3-8271-4F91-9F45-FB614388EEA8}" type="pres">
      <dgm:prSet presAssocID="{74DE2F01-ADF9-43C8-9606-76E04EB35335}" presName="compNode" presStyleCnt="0"/>
      <dgm:spPr/>
    </dgm:pt>
    <dgm:pt modelId="{429E0440-3F9A-46EE-9F6E-B754253E32A4}" type="pres">
      <dgm:prSet presAssocID="{74DE2F01-ADF9-43C8-9606-76E04EB35335}" presName="iconBgRect" presStyleLbl="bgShp" presStyleIdx="1" presStyleCnt="4"/>
      <dgm:spPr/>
    </dgm:pt>
    <dgm:pt modelId="{7483D628-03DD-4F1C-8DB8-3687F71823DD}" type="pres">
      <dgm:prSet presAssocID="{74DE2F01-ADF9-43C8-9606-76E04EB3533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roup"/>
        </a:ext>
      </dgm:extLst>
    </dgm:pt>
    <dgm:pt modelId="{62F70E79-BFC5-4AA7-9F82-004AB308A14C}" type="pres">
      <dgm:prSet presAssocID="{74DE2F01-ADF9-43C8-9606-76E04EB35335}" presName="spaceRect" presStyleCnt="0"/>
      <dgm:spPr/>
    </dgm:pt>
    <dgm:pt modelId="{1D6E0403-6442-4E76-9577-BBF2F0AF9B22}" type="pres">
      <dgm:prSet presAssocID="{74DE2F01-ADF9-43C8-9606-76E04EB35335}" presName="textRect" presStyleLbl="revTx" presStyleIdx="1" presStyleCnt="4">
        <dgm:presLayoutVars>
          <dgm:chMax val="1"/>
          <dgm:chPref val="1"/>
        </dgm:presLayoutVars>
      </dgm:prSet>
      <dgm:spPr/>
    </dgm:pt>
    <dgm:pt modelId="{63D4A89F-07A7-4D43-92FD-9A570DAB7E17}" type="pres">
      <dgm:prSet presAssocID="{C11B0D99-A641-4B4D-BE10-41B35E52C802}" presName="sibTrans" presStyleLbl="sibTrans2D1" presStyleIdx="0" presStyleCnt="0"/>
      <dgm:spPr/>
    </dgm:pt>
    <dgm:pt modelId="{C666BBB4-779D-4852-A195-1818D6C06757}" type="pres">
      <dgm:prSet presAssocID="{57E2B4C1-5E1F-4797-8B41-791598AF2084}" presName="compNode" presStyleCnt="0"/>
      <dgm:spPr/>
    </dgm:pt>
    <dgm:pt modelId="{6BF9412E-E1CB-4678-BC31-977EA9E42434}" type="pres">
      <dgm:prSet presAssocID="{57E2B4C1-5E1F-4797-8B41-791598AF2084}" presName="iconBgRect" presStyleLbl="bgShp" presStyleIdx="2" presStyleCnt="4"/>
      <dgm:spPr/>
    </dgm:pt>
    <dgm:pt modelId="{C6CA0FFC-8A55-421E-B023-447A14F96408}" type="pres">
      <dgm:prSet presAssocID="{57E2B4C1-5E1F-4797-8B41-791598AF208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Run"/>
        </a:ext>
      </dgm:extLst>
    </dgm:pt>
    <dgm:pt modelId="{234E7B92-3C33-45EA-8A86-336F57BC2B4A}" type="pres">
      <dgm:prSet presAssocID="{57E2B4C1-5E1F-4797-8B41-791598AF2084}" presName="spaceRect" presStyleCnt="0"/>
      <dgm:spPr/>
    </dgm:pt>
    <dgm:pt modelId="{49371F48-D0DE-494F-804F-256A6C75B455}" type="pres">
      <dgm:prSet presAssocID="{57E2B4C1-5E1F-4797-8B41-791598AF2084}" presName="textRect" presStyleLbl="revTx" presStyleIdx="2" presStyleCnt="4">
        <dgm:presLayoutVars>
          <dgm:chMax val="1"/>
          <dgm:chPref val="1"/>
        </dgm:presLayoutVars>
      </dgm:prSet>
      <dgm:spPr/>
    </dgm:pt>
    <dgm:pt modelId="{03D43227-1C28-4F00-AFD3-10192B819C19}" type="pres">
      <dgm:prSet presAssocID="{5A8E5100-0418-4A7A-9794-DE6DD8DE82A3}" presName="sibTrans" presStyleLbl="sibTrans2D1" presStyleIdx="0" presStyleCnt="0"/>
      <dgm:spPr/>
    </dgm:pt>
    <dgm:pt modelId="{1A9F885C-D8EA-4099-850B-3590DFE03907}" type="pres">
      <dgm:prSet presAssocID="{BE6222EB-802A-4986-BA22-3CE131E20C8A}" presName="compNode" presStyleCnt="0"/>
      <dgm:spPr/>
    </dgm:pt>
    <dgm:pt modelId="{6790BCD9-A543-4906-BC45-C02BE3D07763}" type="pres">
      <dgm:prSet presAssocID="{BE6222EB-802A-4986-BA22-3CE131E20C8A}" presName="iconBgRect" presStyleLbl="bgShp" presStyleIdx="3" presStyleCnt="4"/>
      <dgm:spPr/>
    </dgm:pt>
    <dgm:pt modelId="{9A119B1F-68BF-42F6-A0EC-C998670EC112}" type="pres">
      <dgm:prSet presAssocID="{BE6222EB-802A-4986-BA22-3CE131E20C8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Doctor"/>
        </a:ext>
      </dgm:extLst>
    </dgm:pt>
    <dgm:pt modelId="{AED48961-9C04-4399-9421-ED04159749E7}" type="pres">
      <dgm:prSet presAssocID="{BE6222EB-802A-4986-BA22-3CE131E20C8A}" presName="spaceRect" presStyleCnt="0"/>
      <dgm:spPr/>
    </dgm:pt>
    <dgm:pt modelId="{E7DD4785-6A58-4A3E-A671-F6D594F6CC47}" type="pres">
      <dgm:prSet presAssocID="{BE6222EB-802A-4986-BA22-3CE131E20C8A}" presName="textRect" presStyleLbl="revTx" presStyleIdx="3" presStyleCnt="4">
        <dgm:presLayoutVars>
          <dgm:chMax val="1"/>
          <dgm:chPref val="1"/>
        </dgm:presLayoutVars>
      </dgm:prSet>
      <dgm:spPr/>
    </dgm:pt>
  </dgm:ptLst>
  <dgm:cxnLst>
    <dgm:cxn modelId="{41C5DB11-C8E1-4899-AD63-9378E5B53019}" type="presOf" srcId="{3A6E1705-60EF-4CE4-BD32-8E0014801D9D}" destId="{B0FD5908-7E6F-47A6-9C42-1055762F779C}" srcOrd="0" destOrd="0" presId="urn:microsoft.com/office/officeart/2018/2/layout/IconCircleList"/>
    <dgm:cxn modelId="{CFE7EA16-64CD-4CB9-B4FB-E1697CE7CA99}" type="presOf" srcId="{74DE2F01-ADF9-43C8-9606-76E04EB35335}" destId="{1D6E0403-6442-4E76-9577-BBF2F0AF9B22}" srcOrd="0" destOrd="0" presId="urn:microsoft.com/office/officeart/2018/2/layout/IconCircleList"/>
    <dgm:cxn modelId="{02572B1E-9592-4F2C-ADBB-4208054318F9}" srcId="{13AF5790-1EC9-41C5-8330-11B4A11A376E}" destId="{57E2B4C1-5E1F-4797-8B41-791598AF2084}" srcOrd="2" destOrd="0" parTransId="{D376F420-93E3-4FAC-8FBD-2AB78D0915F5}" sibTransId="{5A8E5100-0418-4A7A-9794-DE6DD8DE82A3}"/>
    <dgm:cxn modelId="{86EFF941-CA6C-4983-8ABE-3B5DA15DC001}" type="presOf" srcId="{F5DC3CD1-F941-4EBE-B495-02958FE69364}" destId="{305D50D7-2B4D-4606-9FA6-4854C96DC00E}" srcOrd="0" destOrd="0" presId="urn:microsoft.com/office/officeart/2018/2/layout/IconCircleList"/>
    <dgm:cxn modelId="{834DFE67-2A21-42AD-AAF1-2B0D150CCA6C}" type="presOf" srcId="{5A8E5100-0418-4A7A-9794-DE6DD8DE82A3}" destId="{03D43227-1C28-4F00-AFD3-10192B819C19}" srcOrd="0" destOrd="0" presId="urn:microsoft.com/office/officeart/2018/2/layout/IconCircleList"/>
    <dgm:cxn modelId="{94461568-A065-4DBC-8EE1-5E97F53F6A41}" srcId="{13AF5790-1EC9-41C5-8330-11B4A11A376E}" destId="{BE6222EB-802A-4986-BA22-3CE131E20C8A}" srcOrd="3" destOrd="0" parTransId="{4D051B69-9085-4936-999E-5849473F6D9E}" sibTransId="{CFBB1954-8CCD-4669-AB59-F93127957933}"/>
    <dgm:cxn modelId="{45D6D54E-40A1-45BD-9ED0-290DD1B9CAAC}" type="presOf" srcId="{13AF5790-1EC9-41C5-8330-11B4A11A376E}" destId="{3B263E38-B2FA-446F-A6F4-3D11C69035DC}" srcOrd="0" destOrd="0" presId="urn:microsoft.com/office/officeart/2018/2/layout/IconCircleList"/>
    <dgm:cxn modelId="{2ACE6150-B169-4E47-AFC7-295FEBE4C9C6}" type="presOf" srcId="{C11B0D99-A641-4B4D-BE10-41B35E52C802}" destId="{63D4A89F-07A7-4D43-92FD-9A570DAB7E17}" srcOrd="0" destOrd="0" presId="urn:microsoft.com/office/officeart/2018/2/layout/IconCircleList"/>
    <dgm:cxn modelId="{9DBAB185-6552-4CD9-9939-B53BD976EE43}" type="presOf" srcId="{BE6222EB-802A-4986-BA22-3CE131E20C8A}" destId="{E7DD4785-6A58-4A3E-A671-F6D594F6CC47}" srcOrd="0" destOrd="0" presId="urn:microsoft.com/office/officeart/2018/2/layout/IconCircleList"/>
    <dgm:cxn modelId="{4F0CE689-6EA1-49B8-A99A-8BEFEED1A5E5}" type="presOf" srcId="{57E2B4C1-5E1F-4797-8B41-791598AF2084}" destId="{49371F48-D0DE-494F-804F-256A6C75B455}" srcOrd="0" destOrd="0" presId="urn:microsoft.com/office/officeart/2018/2/layout/IconCircleList"/>
    <dgm:cxn modelId="{8377478C-FCE6-4360-8C73-8809924D7EB9}" srcId="{13AF5790-1EC9-41C5-8330-11B4A11A376E}" destId="{74DE2F01-ADF9-43C8-9606-76E04EB35335}" srcOrd="1" destOrd="0" parTransId="{9027582A-6B40-42E5-92BB-026E0CEC55DC}" sibTransId="{C11B0D99-A641-4B4D-BE10-41B35E52C802}"/>
    <dgm:cxn modelId="{EE3BA1A3-F67A-4575-86F7-F9D64AD6C9E3}" srcId="{13AF5790-1EC9-41C5-8330-11B4A11A376E}" destId="{3A6E1705-60EF-4CE4-BD32-8E0014801D9D}" srcOrd="0" destOrd="0" parTransId="{0FD076B2-203B-476B-B2B9-7818D530FD43}" sibTransId="{F5DC3CD1-F941-4EBE-B495-02958FE69364}"/>
    <dgm:cxn modelId="{243D2E6D-E283-48AC-9D1D-8A06224C97AF}" type="presParOf" srcId="{3B263E38-B2FA-446F-A6F4-3D11C69035DC}" destId="{3FA90FAD-CF86-4A98-8E62-53DFBB40883E}" srcOrd="0" destOrd="0" presId="urn:microsoft.com/office/officeart/2018/2/layout/IconCircleList"/>
    <dgm:cxn modelId="{83DC523F-2244-43E0-A333-0C7BA9D685D9}" type="presParOf" srcId="{3FA90FAD-CF86-4A98-8E62-53DFBB40883E}" destId="{059D1470-1483-4D5F-9A35-CD46C8667EE9}" srcOrd="0" destOrd="0" presId="urn:microsoft.com/office/officeart/2018/2/layout/IconCircleList"/>
    <dgm:cxn modelId="{A3890CDB-070B-47D8-A785-D2B758C41869}" type="presParOf" srcId="{059D1470-1483-4D5F-9A35-CD46C8667EE9}" destId="{97292530-A625-4898-9F19-27CCDEEEB884}" srcOrd="0" destOrd="0" presId="urn:microsoft.com/office/officeart/2018/2/layout/IconCircleList"/>
    <dgm:cxn modelId="{13A7D3E5-19FC-40EC-83CC-FD1A1BF0BECA}" type="presParOf" srcId="{059D1470-1483-4D5F-9A35-CD46C8667EE9}" destId="{513BFC68-3F8E-4CA0-BF6F-C7A95AE0A353}" srcOrd="1" destOrd="0" presId="urn:microsoft.com/office/officeart/2018/2/layout/IconCircleList"/>
    <dgm:cxn modelId="{F498879A-14ED-458E-AE47-50B8C05BA100}" type="presParOf" srcId="{059D1470-1483-4D5F-9A35-CD46C8667EE9}" destId="{19CCE732-A7C0-4FD0-B68F-8EE41170AA97}" srcOrd="2" destOrd="0" presId="urn:microsoft.com/office/officeart/2018/2/layout/IconCircleList"/>
    <dgm:cxn modelId="{169A666C-86C7-4203-8736-BE1D85056622}" type="presParOf" srcId="{059D1470-1483-4D5F-9A35-CD46C8667EE9}" destId="{B0FD5908-7E6F-47A6-9C42-1055762F779C}" srcOrd="3" destOrd="0" presId="urn:microsoft.com/office/officeart/2018/2/layout/IconCircleList"/>
    <dgm:cxn modelId="{64F014BD-8071-4D44-8871-F7D767E57F85}" type="presParOf" srcId="{3FA90FAD-CF86-4A98-8E62-53DFBB40883E}" destId="{305D50D7-2B4D-4606-9FA6-4854C96DC00E}" srcOrd="1" destOrd="0" presId="urn:microsoft.com/office/officeart/2018/2/layout/IconCircleList"/>
    <dgm:cxn modelId="{8711968E-13FC-4C47-83DD-CAC806154783}" type="presParOf" srcId="{3FA90FAD-CF86-4A98-8E62-53DFBB40883E}" destId="{2D4877C3-8271-4F91-9F45-FB614388EEA8}" srcOrd="2" destOrd="0" presId="urn:microsoft.com/office/officeart/2018/2/layout/IconCircleList"/>
    <dgm:cxn modelId="{D46F91EE-5762-4725-90AC-69134AFB7B78}" type="presParOf" srcId="{2D4877C3-8271-4F91-9F45-FB614388EEA8}" destId="{429E0440-3F9A-46EE-9F6E-B754253E32A4}" srcOrd="0" destOrd="0" presId="urn:microsoft.com/office/officeart/2018/2/layout/IconCircleList"/>
    <dgm:cxn modelId="{FC626ACD-8D3D-4E0E-AEA6-12B3CCD50F3E}" type="presParOf" srcId="{2D4877C3-8271-4F91-9F45-FB614388EEA8}" destId="{7483D628-03DD-4F1C-8DB8-3687F71823DD}" srcOrd="1" destOrd="0" presId="urn:microsoft.com/office/officeart/2018/2/layout/IconCircleList"/>
    <dgm:cxn modelId="{6FB841A5-F658-4E4E-8831-6A72EC76D2B3}" type="presParOf" srcId="{2D4877C3-8271-4F91-9F45-FB614388EEA8}" destId="{62F70E79-BFC5-4AA7-9F82-004AB308A14C}" srcOrd="2" destOrd="0" presId="urn:microsoft.com/office/officeart/2018/2/layout/IconCircleList"/>
    <dgm:cxn modelId="{A5DE8F41-5354-4617-B03B-EA1D2E10E411}" type="presParOf" srcId="{2D4877C3-8271-4F91-9F45-FB614388EEA8}" destId="{1D6E0403-6442-4E76-9577-BBF2F0AF9B22}" srcOrd="3" destOrd="0" presId="urn:microsoft.com/office/officeart/2018/2/layout/IconCircleList"/>
    <dgm:cxn modelId="{2694A625-6CAC-4FC4-8FB9-8E5D9A99B236}" type="presParOf" srcId="{3FA90FAD-CF86-4A98-8E62-53DFBB40883E}" destId="{63D4A89F-07A7-4D43-92FD-9A570DAB7E17}" srcOrd="3" destOrd="0" presId="urn:microsoft.com/office/officeart/2018/2/layout/IconCircleList"/>
    <dgm:cxn modelId="{1A36A659-0381-4CDD-94E3-B241A871E5C7}" type="presParOf" srcId="{3FA90FAD-CF86-4A98-8E62-53DFBB40883E}" destId="{C666BBB4-779D-4852-A195-1818D6C06757}" srcOrd="4" destOrd="0" presId="urn:microsoft.com/office/officeart/2018/2/layout/IconCircleList"/>
    <dgm:cxn modelId="{B2992344-09CA-4BF5-BB43-036085198874}" type="presParOf" srcId="{C666BBB4-779D-4852-A195-1818D6C06757}" destId="{6BF9412E-E1CB-4678-BC31-977EA9E42434}" srcOrd="0" destOrd="0" presId="urn:microsoft.com/office/officeart/2018/2/layout/IconCircleList"/>
    <dgm:cxn modelId="{2F5E1A37-BBFB-4C56-BDC9-1FA492E7EEAF}" type="presParOf" srcId="{C666BBB4-779D-4852-A195-1818D6C06757}" destId="{C6CA0FFC-8A55-421E-B023-447A14F96408}" srcOrd="1" destOrd="0" presId="urn:microsoft.com/office/officeart/2018/2/layout/IconCircleList"/>
    <dgm:cxn modelId="{FA48292E-5C03-4953-AD4B-CC20FD435677}" type="presParOf" srcId="{C666BBB4-779D-4852-A195-1818D6C06757}" destId="{234E7B92-3C33-45EA-8A86-336F57BC2B4A}" srcOrd="2" destOrd="0" presId="urn:microsoft.com/office/officeart/2018/2/layout/IconCircleList"/>
    <dgm:cxn modelId="{BB172DBE-161A-4A14-919F-A698F310B086}" type="presParOf" srcId="{C666BBB4-779D-4852-A195-1818D6C06757}" destId="{49371F48-D0DE-494F-804F-256A6C75B455}" srcOrd="3" destOrd="0" presId="urn:microsoft.com/office/officeart/2018/2/layout/IconCircleList"/>
    <dgm:cxn modelId="{DFB6FB5B-0026-4C62-A379-72BA4036273E}" type="presParOf" srcId="{3FA90FAD-CF86-4A98-8E62-53DFBB40883E}" destId="{03D43227-1C28-4F00-AFD3-10192B819C19}" srcOrd="5" destOrd="0" presId="urn:microsoft.com/office/officeart/2018/2/layout/IconCircleList"/>
    <dgm:cxn modelId="{C9379F48-AC20-4033-A466-2D70D5B72ED0}" type="presParOf" srcId="{3FA90FAD-CF86-4A98-8E62-53DFBB40883E}" destId="{1A9F885C-D8EA-4099-850B-3590DFE03907}" srcOrd="6" destOrd="0" presId="urn:microsoft.com/office/officeart/2018/2/layout/IconCircleList"/>
    <dgm:cxn modelId="{71526AE1-2018-4CA1-AF1C-21CACB74A141}" type="presParOf" srcId="{1A9F885C-D8EA-4099-850B-3590DFE03907}" destId="{6790BCD9-A543-4906-BC45-C02BE3D07763}" srcOrd="0" destOrd="0" presId="urn:microsoft.com/office/officeart/2018/2/layout/IconCircleList"/>
    <dgm:cxn modelId="{9505D55F-8A4D-41EB-9589-AD5DE3DB7E2B}" type="presParOf" srcId="{1A9F885C-D8EA-4099-850B-3590DFE03907}" destId="{9A119B1F-68BF-42F6-A0EC-C998670EC112}" srcOrd="1" destOrd="0" presId="urn:microsoft.com/office/officeart/2018/2/layout/IconCircleList"/>
    <dgm:cxn modelId="{9C64D6AF-4732-415E-B6E6-0C90DCFB2CD5}" type="presParOf" srcId="{1A9F885C-D8EA-4099-850B-3590DFE03907}" destId="{AED48961-9C04-4399-9421-ED04159749E7}" srcOrd="2" destOrd="0" presId="urn:microsoft.com/office/officeart/2018/2/layout/IconCircleList"/>
    <dgm:cxn modelId="{68051BF9-4F8E-4B62-8E2F-2B9206927E2A}" type="presParOf" srcId="{1A9F885C-D8EA-4099-850B-3590DFE03907}" destId="{E7DD4785-6A58-4A3E-A671-F6D594F6CC47}"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292530-A625-4898-9F19-27CCDEEEB884}">
      <dsp:nvSpPr>
        <dsp:cNvPr id="0" name=""/>
        <dsp:cNvSpPr/>
      </dsp:nvSpPr>
      <dsp:spPr>
        <a:xfrm>
          <a:off x="223491" y="205298"/>
          <a:ext cx="1341673" cy="1341673"/>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3BFC68-3F8E-4CA0-BF6F-C7A95AE0A353}">
      <dsp:nvSpPr>
        <dsp:cNvPr id="0" name=""/>
        <dsp:cNvSpPr/>
      </dsp:nvSpPr>
      <dsp:spPr>
        <a:xfrm>
          <a:off x="505243" y="487049"/>
          <a:ext cx="778170" cy="7781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0FD5908-7E6F-47A6-9C42-1055762F779C}">
      <dsp:nvSpPr>
        <dsp:cNvPr id="0" name=""/>
        <dsp:cNvSpPr/>
      </dsp:nvSpPr>
      <dsp:spPr>
        <a:xfrm>
          <a:off x="1852666" y="205298"/>
          <a:ext cx="3162515" cy="13416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100000"/>
            </a:lnSpc>
            <a:spcBef>
              <a:spcPct val="0"/>
            </a:spcBef>
            <a:spcAft>
              <a:spcPct val="35000"/>
            </a:spcAft>
            <a:buNone/>
          </a:pPr>
          <a:r>
            <a:rPr lang="en-GB" sz="1500" kern="1200"/>
            <a:t>     </a:t>
          </a:r>
          <a:r>
            <a:rPr lang="en-GB" sz="1800" kern="1200"/>
            <a:t>Key aspects and interpretations</a:t>
          </a:r>
        </a:p>
      </dsp:txBody>
      <dsp:txXfrm>
        <a:off x="1852666" y="205298"/>
        <a:ext cx="3162515" cy="1341673"/>
      </dsp:txXfrm>
    </dsp:sp>
    <dsp:sp modelId="{429E0440-3F9A-46EE-9F6E-B754253E32A4}">
      <dsp:nvSpPr>
        <dsp:cNvPr id="0" name=""/>
        <dsp:cNvSpPr/>
      </dsp:nvSpPr>
      <dsp:spPr>
        <a:xfrm>
          <a:off x="5566226" y="205298"/>
          <a:ext cx="1341673" cy="1341673"/>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83D628-03DD-4F1C-8DB8-3687F71823DD}">
      <dsp:nvSpPr>
        <dsp:cNvPr id="0" name=""/>
        <dsp:cNvSpPr/>
      </dsp:nvSpPr>
      <dsp:spPr>
        <a:xfrm>
          <a:off x="5847977" y="487049"/>
          <a:ext cx="778170" cy="7781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6E0403-6442-4E76-9577-BBF2F0AF9B22}">
      <dsp:nvSpPr>
        <dsp:cNvPr id="0" name=""/>
        <dsp:cNvSpPr/>
      </dsp:nvSpPr>
      <dsp:spPr>
        <a:xfrm>
          <a:off x="7195400" y="205298"/>
          <a:ext cx="3162515" cy="13416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a:t>Health is now viewed as a multifaceted and flexible concept that is impacted by environmental, social, psychological, and biological factors (Marmot et al., 2020).</a:t>
          </a:r>
        </a:p>
      </dsp:txBody>
      <dsp:txXfrm>
        <a:off x="7195400" y="205298"/>
        <a:ext cx="3162515" cy="1341673"/>
      </dsp:txXfrm>
    </dsp:sp>
    <dsp:sp modelId="{6BF9412E-E1CB-4678-BC31-977EA9E42434}">
      <dsp:nvSpPr>
        <dsp:cNvPr id="0" name=""/>
        <dsp:cNvSpPr/>
      </dsp:nvSpPr>
      <dsp:spPr>
        <a:xfrm>
          <a:off x="223491" y="2180670"/>
          <a:ext cx="1341673" cy="1341673"/>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CA0FFC-8A55-421E-B023-447A14F96408}">
      <dsp:nvSpPr>
        <dsp:cNvPr id="0" name=""/>
        <dsp:cNvSpPr/>
      </dsp:nvSpPr>
      <dsp:spPr>
        <a:xfrm>
          <a:off x="505243" y="2462421"/>
          <a:ext cx="778170" cy="77817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9371F48-D0DE-494F-804F-256A6C75B455}">
      <dsp:nvSpPr>
        <dsp:cNvPr id="0" name=""/>
        <dsp:cNvSpPr/>
      </dsp:nvSpPr>
      <dsp:spPr>
        <a:xfrm>
          <a:off x="1852666" y="2180670"/>
          <a:ext cx="3162515" cy="13416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b="1" kern="1200"/>
            <a:t>Holistic/integrative: </a:t>
          </a:r>
          <a:r>
            <a:rPr lang="en-GB" sz="1400" kern="1200"/>
            <a:t>Public health and health systems increasingly emphasise social, environmental, and behavioural determinants (e.g. housing, nutrition, education) rather than just medical care ((Martin, 2025).</a:t>
          </a:r>
        </a:p>
      </dsp:txBody>
      <dsp:txXfrm>
        <a:off x="1852666" y="2180670"/>
        <a:ext cx="3162515" cy="1341673"/>
      </dsp:txXfrm>
    </dsp:sp>
    <dsp:sp modelId="{6790BCD9-A543-4906-BC45-C02BE3D07763}">
      <dsp:nvSpPr>
        <dsp:cNvPr id="0" name=""/>
        <dsp:cNvSpPr/>
      </dsp:nvSpPr>
      <dsp:spPr>
        <a:xfrm>
          <a:off x="5566226" y="2180670"/>
          <a:ext cx="1341673" cy="1341673"/>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A119B1F-68BF-42F6-A0EC-C998670EC112}">
      <dsp:nvSpPr>
        <dsp:cNvPr id="0" name=""/>
        <dsp:cNvSpPr/>
      </dsp:nvSpPr>
      <dsp:spPr>
        <a:xfrm>
          <a:off x="5847977" y="2462421"/>
          <a:ext cx="778170" cy="77817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7DD4785-6A58-4A3E-A671-F6D594F6CC47}">
      <dsp:nvSpPr>
        <dsp:cNvPr id="0" name=""/>
        <dsp:cNvSpPr/>
      </dsp:nvSpPr>
      <dsp:spPr>
        <a:xfrm>
          <a:off x="7195400" y="2180670"/>
          <a:ext cx="3162515" cy="13416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b="1" kern="1200"/>
            <a:t>Dynamic/functional: </a:t>
          </a:r>
          <a:r>
            <a:rPr lang="en-GB" sz="1400" kern="1200"/>
            <a:t>Modern definitions for health include the ability to adapt, recover, and remain strong to physical, psychological, and environmental obstacles (WHO, 1948).</a:t>
          </a:r>
        </a:p>
      </dsp:txBody>
      <dsp:txXfrm>
        <a:off x="7195400" y="2180670"/>
        <a:ext cx="3162515" cy="1341673"/>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41577F0-708B-445E-B4C0-846014DA340B}" type="datetimeFigureOut">
              <a:rPr lang="en-GB" smtClean="0"/>
              <a:t>11/10/2025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B5AF94F-4C4D-432A-8BCC-B518EE0D2303}" type="slidenum">
              <a:rPr lang="en-GB" smtClean="0"/>
              <a:t>‹#›</a:t>
            </a:fld>
            <a:endParaRPr lang="en-GB"/>
          </a:p>
        </p:txBody>
      </p:sp>
    </p:spTree>
    <p:extLst>
      <p:ext uri="{BB962C8B-B14F-4D97-AF65-F5344CB8AC3E}">
        <p14:creationId xmlns:p14="http://schemas.microsoft.com/office/powerpoint/2010/main" val="19458778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B5AF94F-4C4D-432A-8BCC-B518EE0D2303}" type="slidenum">
              <a:rPr lang="en-GB" smtClean="0"/>
              <a:t>4</a:t>
            </a:fld>
            <a:endParaRPr lang="en-GB"/>
          </a:p>
        </p:txBody>
      </p:sp>
    </p:spTree>
    <p:extLst>
      <p:ext uri="{BB962C8B-B14F-4D97-AF65-F5344CB8AC3E}">
        <p14:creationId xmlns:p14="http://schemas.microsoft.com/office/powerpoint/2010/main" val="24692258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B5AF94F-4C4D-432A-8BCC-B518EE0D2303}" type="slidenum">
              <a:rPr lang="en-GB" smtClean="0"/>
              <a:t>7</a:t>
            </a:fld>
            <a:endParaRPr lang="en-GB"/>
          </a:p>
        </p:txBody>
      </p:sp>
    </p:spTree>
    <p:extLst>
      <p:ext uri="{BB962C8B-B14F-4D97-AF65-F5344CB8AC3E}">
        <p14:creationId xmlns:p14="http://schemas.microsoft.com/office/powerpoint/2010/main" val="4178190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B5AF94F-4C4D-432A-8BCC-B518EE0D2303}" type="slidenum">
              <a:rPr lang="en-GB" smtClean="0"/>
              <a:t>12</a:t>
            </a:fld>
            <a:endParaRPr lang="en-GB"/>
          </a:p>
        </p:txBody>
      </p:sp>
    </p:spTree>
    <p:extLst>
      <p:ext uri="{BB962C8B-B14F-4D97-AF65-F5344CB8AC3E}">
        <p14:creationId xmlns:p14="http://schemas.microsoft.com/office/powerpoint/2010/main" val="7046464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8878EF-F032-0F20-C88B-F61A5B4C5E8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FC22777-4A5D-63C1-A4B2-C3D2DF77D55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01AE5C2-4BAA-195D-C0E9-3CABA60310E6}"/>
              </a:ext>
            </a:extLst>
          </p:cNvPr>
          <p:cNvSpPr>
            <a:spLocks noGrp="1"/>
          </p:cNvSpPr>
          <p:nvPr>
            <p:ph type="dt" sz="half" idx="10"/>
          </p:nvPr>
        </p:nvSpPr>
        <p:spPr/>
        <p:txBody>
          <a:bodyPr/>
          <a:lstStyle/>
          <a:p>
            <a:fld id="{7BFB445C-BAF9-4729-8100-6C723EC15CE4}" type="datetimeFigureOut">
              <a:rPr lang="en-GB" smtClean="0"/>
              <a:t>11/10/2025</a:t>
            </a:fld>
            <a:endParaRPr lang="en-GB"/>
          </a:p>
        </p:txBody>
      </p:sp>
      <p:sp>
        <p:nvSpPr>
          <p:cNvPr id="5" name="Footer Placeholder 4">
            <a:extLst>
              <a:ext uri="{FF2B5EF4-FFF2-40B4-BE49-F238E27FC236}">
                <a16:creationId xmlns:a16="http://schemas.microsoft.com/office/drawing/2014/main" id="{E6EA84EF-613C-2FE2-BD80-5909B7D634E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FE1085D-E9D0-6B0F-023C-CC7DA0109D7C}"/>
              </a:ext>
            </a:extLst>
          </p:cNvPr>
          <p:cNvSpPr>
            <a:spLocks noGrp="1"/>
          </p:cNvSpPr>
          <p:nvPr>
            <p:ph type="sldNum" sz="quarter" idx="12"/>
          </p:nvPr>
        </p:nvSpPr>
        <p:spPr/>
        <p:txBody>
          <a:bodyPr/>
          <a:lstStyle/>
          <a:p>
            <a:fld id="{5F89C3A2-9F05-4D25-82F6-7E8644B1459D}" type="slidenum">
              <a:rPr lang="en-GB" smtClean="0"/>
              <a:t>‹#›</a:t>
            </a:fld>
            <a:endParaRPr lang="en-GB"/>
          </a:p>
        </p:txBody>
      </p:sp>
    </p:spTree>
    <p:extLst>
      <p:ext uri="{BB962C8B-B14F-4D97-AF65-F5344CB8AC3E}">
        <p14:creationId xmlns:p14="http://schemas.microsoft.com/office/powerpoint/2010/main" val="29155776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C88044-4405-BC06-7215-32418FA3CB9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1E47223-F652-A2D9-50D3-5F9F6AFA3ED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E987E8-0296-42AC-FF90-DC1B66F50F5F}"/>
              </a:ext>
            </a:extLst>
          </p:cNvPr>
          <p:cNvSpPr>
            <a:spLocks noGrp="1"/>
          </p:cNvSpPr>
          <p:nvPr>
            <p:ph type="dt" sz="half" idx="10"/>
          </p:nvPr>
        </p:nvSpPr>
        <p:spPr/>
        <p:txBody>
          <a:bodyPr/>
          <a:lstStyle/>
          <a:p>
            <a:fld id="{7BFB445C-BAF9-4729-8100-6C723EC15CE4}" type="datetimeFigureOut">
              <a:rPr lang="en-GB" smtClean="0"/>
              <a:t>11/10/2025</a:t>
            </a:fld>
            <a:endParaRPr lang="en-GB"/>
          </a:p>
        </p:txBody>
      </p:sp>
      <p:sp>
        <p:nvSpPr>
          <p:cNvPr id="5" name="Footer Placeholder 4">
            <a:extLst>
              <a:ext uri="{FF2B5EF4-FFF2-40B4-BE49-F238E27FC236}">
                <a16:creationId xmlns:a16="http://schemas.microsoft.com/office/drawing/2014/main" id="{DEC5B9D6-EC1C-6458-DFA5-EF07F64E5B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FAA1D16-B6EC-2331-8E12-2BADDB781925}"/>
              </a:ext>
            </a:extLst>
          </p:cNvPr>
          <p:cNvSpPr>
            <a:spLocks noGrp="1"/>
          </p:cNvSpPr>
          <p:nvPr>
            <p:ph type="sldNum" sz="quarter" idx="12"/>
          </p:nvPr>
        </p:nvSpPr>
        <p:spPr/>
        <p:txBody>
          <a:bodyPr/>
          <a:lstStyle/>
          <a:p>
            <a:fld id="{5F89C3A2-9F05-4D25-82F6-7E8644B1459D}" type="slidenum">
              <a:rPr lang="en-GB" smtClean="0"/>
              <a:t>‹#›</a:t>
            </a:fld>
            <a:endParaRPr lang="en-GB"/>
          </a:p>
        </p:txBody>
      </p:sp>
    </p:spTree>
    <p:extLst>
      <p:ext uri="{BB962C8B-B14F-4D97-AF65-F5344CB8AC3E}">
        <p14:creationId xmlns:p14="http://schemas.microsoft.com/office/powerpoint/2010/main" val="27490596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A74BE6-6129-0068-8427-DD4FD72E603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656CAF5-E5B2-F04D-4014-A4AD1F75187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70794B5-7239-3662-0277-59C81B6488E2}"/>
              </a:ext>
            </a:extLst>
          </p:cNvPr>
          <p:cNvSpPr>
            <a:spLocks noGrp="1"/>
          </p:cNvSpPr>
          <p:nvPr>
            <p:ph type="dt" sz="half" idx="10"/>
          </p:nvPr>
        </p:nvSpPr>
        <p:spPr/>
        <p:txBody>
          <a:bodyPr/>
          <a:lstStyle/>
          <a:p>
            <a:fld id="{7BFB445C-BAF9-4729-8100-6C723EC15CE4}" type="datetimeFigureOut">
              <a:rPr lang="en-GB" smtClean="0"/>
              <a:t>11/10/2025</a:t>
            </a:fld>
            <a:endParaRPr lang="en-GB"/>
          </a:p>
        </p:txBody>
      </p:sp>
      <p:sp>
        <p:nvSpPr>
          <p:cNvPr id="5" name="Footer Placeholder 4">
            <a:extLst>
              <a:ext uri="{FF2B5EF4-FFF2-40B4-BE49-F238E27FC236}">
                <a16:creationId xmlns:a16="http://schemas.microsoft.com/office/drawing/2014/main" id="{11DEFE9D-DE81-0E42-F8E2-0E27D75F164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3A498BF-9BA8-1A34-ABFB-85F2A57AACF7}"/>
              </a:ext>
            </a:extLst>
          </p:cNvPr>
          <p:cNvSpPr>
            <a:spLocks noGrp="1"/>
          </p:cNvSpPr>
          <p:nvPr>
            <p:ph type="sldNum" sz="quarter" idx="12"/>
          </p:nvPr>
        </p:nvSpPr>
        <p:spPr/>
        <p:txBody>
          <a:bodyPr/>
          <a:lstStyle/>
          <a:p>
            <a:fld id="{5F89C3A2-9F05-4D25-82F6-7E8644B1459D}" type="slidenum">
              <a:rPr lang="en-GB" smtClean="0"/>
              <a:t>‹#›</a:t>
            </a:fld>
            <a:endParaRPr lang="en-GB"/>
          </a:p>
        </p:txBody>
      </p:sp>
    </p:spTree>
    <p:extLst>
      <p:ext uri="{BB962C8B-B14F-4D97-AF65-F5344CB8AC3E}">
        <p14:creationId xmlns:p14="http://schemas.microsoft.com/office/powerpoint/2010/main" val="32092952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8BE729-DC47-9D97-7532-DF6C1109F5C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E7CDFD7-ADCE-F565-3E27-5F5E7368835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ABD5C1E-5060-356D-7BAA-C43C66741DB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C593655-CC12-4FF7-5F57-02410930B38C}"/>
              </a:ext>
            </a:extLst>
          </p:cNvPr>
          <p:cNvSpPr>
            <a:spLocks noGrp="1"/>
          </p:cNvSpPr>
          <p:nvPr>
            <p:ph type="dt" sz="half" idx="10"/>
          </p:nvPr>
        </p:nvSpPr>
        <p:spPr/>
        <p:txBody>
          <a:bodyPr/>
          <a:lstStyle/>
          <a:p>
            <a:fld id="{7BFB445C-BAF9-4729-8100-6C723EC15CE4}" type="datetimeFigureOut">
              <a:rPr lang="en-GB" smtClean="0"/>
              <a:t>11/10/2025</a:t>
            </a:fld>
            <a:endParaRPr lang="en-GB"/>
          </a:p>
        </p:txBody>
      </p:sp>
      <p:sp>
        <p:nvSpPr>
          <p:cNvPr id="6" name="Footer Placeholder 5">
            <a:extLst>
              <a:ext uri="{FF2B5EF4-FFF2-40B4-BE49-F238E27FC236}">
                <a16:creationId xmlns:a16="http://schemas.microsoft.com/office/drawing/2014/main" id="{0C4CBE35-2E1F-5E9A-C5FD-ABA09B31F1C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7ECCEAC-DBDA-5D43-1223-6EADCE2BF9B9}"/>
              </a:ext>
            </a:extLst>
          </p:cNvPr>
          <p:cNvSpPr>
            <a:spLocks noGrp="1"/>
          </p:cNvSpPr>
          <p:nvPr>
            <p:ph type="sldNum" sz="quarter" idx="12"/>
          </p:nvPr>
        </p:nvSpPr>
        <p:spPr/>
        <p:txBody>
          <a:bodyPr/>
          <a:lstStyle/>
          <a:p>
            <a:fld id="{5F89C3A2-9F05-4D25-82F6-7E8644B1459D}" type="slidenum">
              <a:rPr lang="en-GB" smtClean="0"/>
              <a:t>‹#›</a:t>
            </a:fld>
            <a:endParaRPr lang="en-GB"/>
          </a:p>
        </p:txBody>
      </p:sp>
    </p:spTree>
    <p:extLst>
      <p:ext uri="{BB962C8B-B14F-4D97-AF65-F5344CB8AC3E}">
        <p14:creationId xmlns:p14="http://schemas.microsoft.com/office/powerpoint/2010/main" val="41767199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FE9AD9-B294-D738-CC8C-5D7D414E6F7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17B92CC-263C-7E2D-5847-50464A644CA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2679522-1E8D-15F8-9071-73F84DD7AF9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F28F2A5-28D5-417A-A44D-72AB0DD6382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5E86C6C-0335-6929-5A16-CE2F3947CB2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1F8D899-AAA0-9E6E-D618-4D041447EA0F}"/>
              </a:ext>
            </a:extLst>
          </p:cNvPr>
          <p:cNvSpPr>
            <a:spLocks noGrp="1"/>
          </p:cNvSpPr>
          <p:nvPr>
            <p:ph type="dt" sz="half" idx="10"/>
          </p:nvPr>
        </p:nvSpPr>
        <p:spPr/>
        <p:txBody>
          <a:bodyPr/>
          <a:lstStyle/>
          <a:p>
            <a:fld id="{7BFB445C-BAF9-4729-8100-6C723EC15CE4}" type="datetimeFigureOut">
              <a:rPr lang="en-GB" smtClean="0"/>
              <a:t>11/10/2025</a:t>
            </a:fld>
            <a:endParaRPr lang="en-GB"/>
          </a:p>
        </p:txBody>
      </p:sp>
      <p:sp>
        <p:nvSpPr>
          <p:cNvPr id="8" name="Footer Placeholder 7">
            <a:extLst>
              <a:ext uri="{FF2B5EF4-FFF2-40B4-BE49-F238E27FC236}">
                <a16:creationId xmlns:a16="http://schemas.microsoft.com/office/drawing/2014/main" id="{D01F9FCF-F346-C39A-45D7-27DC2150D09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B976FC9-D43B-967A-F271-ABB24057659A}"/>
              </a:ext>
            </a:extLst>
          </p:cNvPr>
          <p:cNvSpPr>
            <a:spLocks noGrp="1"/>
          </p:cNvSpPr>
          <p:nvPr>
            <p:ph type="sldNum" sz="quarter" idx="12"/>
          </p:nvPr>
        </p:nvSpPr>
        <p:spPr/>
        <p:txBody>
          <a:bodyPr/>
          <a:lstStyle/>
          <a:p>
            <a:fld id="{5F89C3A2-9F05-4D25-82F6-7E8644B1459D}" type="slidenum">
              <a:rPr lang="en-GB" smtClean="0"/>
              <a:t>‹#›</a:t>
            </a:fld>
            <a:endParaRPr lang="en-GB"/>
          </a:p>
        </p:txBody>
      </p:sp>
    </p:spTree>
    <p:extLst>
      <p:ext uri="{BB962C8B-B14F-4D97-AF65-F5344CB8AC3E}">
        <p14:creationId xmlns:p14="http://schemas.microsoft.com/office/powerpoint/2010/main" val="41149223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104F69-EE3F-7EE5-764D-0298AA0AD73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009460B-F408-FD3E-55FD-8CAC62838A8B}"/>
              </a:ext>
            </a:extLst>
          </p:cNvPr>
          <p:cNvSpPr>
            <a:spLocks noGrp="1"/>
          </p:cNvSpPr>
          <p:nvPr>
            <p:ph type="dt" sz="half" idx="10"/>
          </p:nvPr>
        </p:nvSpPr>
        <p:spPr/>
        <p:txBody>
          <a:bodyPr/>
          <a:lstStyle/>
          <a:p>
            <a:fld id="{7BFB445C-BAF9-4729-8100-6C723EC15CE4}" type="datetimeFigureOut">
              <a:rPr lang="en-GB" smtClean="0"/>
              <a:t>11/10/2025</a:t>
            </a:fld>
            <a:endParaRPr lang="en-GB"/>
          </a:p>
        </p:txBody>
      </p:sp>
      <p:sp>
        <p:nvSpPr>
          <p:cNvPr id="4" name="Footer Placeholder 3">
            <a:extLst>
              <a:ext uri="{FF2B5EF4-FFF2-40B4-BE49-F238E27FC236}">
                <a16:creationId xmlns:a16="http://schemas.microsoft.com/office/drawing/2014/main" id="{8389515D-8510-B001-79F4-3832E444B7C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81D83F5-427A-44FA-70BF-503937F917E0}"/>
              </a:ext>
            </a:extLst>
          </p:cNvPr>
          <p:cNvSpPr>
            <a:spLocks noGrp="1"/>
          </p:cNvSpPr>
          <p:nvPr>
            <p:ph type="sldNum" sz="quarter" idx="12"/>
          </p:nvPr>
        </p:nvSpPr>
        <p:spPr/>
        <p:txBody>
          <a:bodyPr/>
          <a:lstStyle/>
          <a:p>
            <a:fld id="{5F89C3A2-9F05-4D25-82F6-7E8644B1459D}" type="slidenum">
              <a:rPr lang="en-GB" smtClean="0"/>
              <a:t>‹#›</a:t>
            </a:fld>
            <a:endParaRPr lang="en-GB"/>
          </a:p>
        </p:txBody>
      </p:sp>
    </p:spTree>
    <p:extLst>
      <p:ext uri="{BB962C8B-B14F-4D97-AF65-F5344CB8AC3E}">
        <p14:creationId xmlns:p14="http://schemas.microsoft.com/office/powerpoint/2010/main" val="8513883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400D26C-1576-4470-2639-DAC1EE7C3992}"/>
              </a:ext>
            </a:extLst>
          </p:cNvPr>
          <p:cNvSpPr>
            <a:spLocks noGrp="1"/>
          </p:cNvSpPr>
          <p:nvPr>
            <p:ph type="dt" sz="half" idx="10"/>
          </p:nvPr>
        </p:nvSpPr>
        <p:spPr/>
        <p:txBody>
          <a:bodyPr/>
          <a:lstStyle/>
          <a:p>
            <a:fld id="{7BFB445C-BAF9-4729-8100-6C723EC15CE4}" type="datetimeFigureOut">
              <a:rPr lang="en-GB" smtClean="0"/>
              <a:t>11/10/2025</a:t>
            </a:fld>
            <a:endParaRPr lang="en-GB"/>
          </a:p>
        </p:txBody>
      </p:sp>
      <p:sp>
        <p:nvSpPr>
          <p:cNvPr id="3" name="Footer Placeholder 2">
            <a:extLst>
              <a:ext uri="{FF2B5EF4-FFF2-40B4-BE49-F238E27FC236}">
                <a16:creationId xmlns:a16="http://schemas.microsoft.com/office/drawing/2014/main" id="{4C490590-FA26-6100-778E-E0636930BA2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52AE510-4396-FBD4-C026-201478CD94E4}"/>
              </a:ext>
            </a:extLst>
          </p:cNvPr>
          <p:cNvSpPr>
            <a:spLocks noGrp="1"/>
          </p:cNvSpPr>
          <p:nvPr>
            <p:ph type="sldNum" sz="quarter" idx="12"/>
          </p:nvPr>
        </p:nvSpPr>
        <p:spPr/>
        <p:txBody>
          <a:bodyPr/>
          <a:lstStyle/>
          <a:p>
            <a:fld id="{5F89C3A2-9F05-4D25-82F6-7E8644B1459D}" type="slidenum">
              <a:rPr lang="en-GB" smtClean="0"/>
              <a:t>‹#›</a:t>
            </a:fld>
            <a:endParaRPr lang="en-GB"/>
          </a:p>
        </p:txBody>
      </p:sp>
    </p:spTree>
    <p:extLst>
      <p:ext uri="{BB962C8B-B14F-4D97-AF65-F5344CB8AC3E}">
        <p14:creationId xmlns:p14="http://schemas.microsoft.com/office/powerpoint/2010/main" val="41858009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03C713-2D18-7AD7-815D-D0F39774492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32FC55D-E1FB-8D9C-6605-61FD3751F86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7C0546B-C447-60C8-8DD9-831AC1D6030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550B1DE-39E1-9288-DC53-52E5B177DF1A}"/>
              </a:ext>
            </a:extLst>
          </p:cNvPr>
          <p:cNvSpPr>
            <a:spLocks noGrp="1"/>
          </p:cNvSpPr>
          <p:nvPr>
            <p:ph type="dt" sz="half" idx="10"/>
          </p:nvPr>
        </p:nvSpPr>
        <p:spPr/>
        <p:txBody>
          <a:bodyPr/>
          <a:lstStyle/>
          <a:p>
            <a:fld id="{7BFB445C-BAF9-4729-8100-6C723EC15CE4}" type="datetimeFigureOut">
              <a:rPr lang="en-GB" smtClean="0"/>
              <a:t>11/10/2025</a:t>
            </a:fld>
            <a:endParaRPr lang="en-GB"/>
          </a:p>
        </p:txBody>
      </p:sp>
      <p:sp>
        <p:nvSpPr>
          <p:cNvPr id="6" name="Footer Placeholder 5">
            <a:extLst>
              <a:ext uri="{FF2B5EF4-FFF2-40B4-BE49-F238E27FC236}">
                <a16:creationId xmlns:a16="http://schemas.microsoft.com/office/drawing/2014/main" id="{0D4F70AA-6EE6-9AB4-587D-F216E3F679B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185829F-B140-B70B-F3C8-0A6A212E1E50}"/>
              </a:ext>
            </a:extLst>
          </p:cNvPr>
          <p:cNvSpPr>
            <a:spLocks noGrp="1"/>
          </p:cNvSpPr>
          <p:nvPr>
            <p:ph type="sldNum" sz="quarter" idx="12"/>
          </p:nvPr>
        </p:nvSpPr>
        <p:spPr/>
        <p:txBody>
          <a:bodyPr/>
          <a:lstStyle/>
          <a:p>
            <a:fld id="{5F89C3A2-9F05-4D25-82F6-7E8644B1459D}" type="slidenum">
              <a:rPr lang="en-GB" smtClean="0"/>
              <a:t>‹#›</a:t>
            </a:fld>
            <a:endParaRPr lang="en-GB"/>
          </a:p>
        </p:txBody>
      </p:sp>
    </p:spTree>
    <p:extLst>
      <p:ext uri="{BB962C8B-B14F-4D97-AF65-F5344CB8AC3E}">
        <p14:creationId xmlns:p14="http://schemas.microsoft.com/office/powerpoint/2010/main" val="31579238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774242-C217-5935-B4F4-2C69F1F90A0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AEB593B-457F-0DAD-B38D-F478CF5DE77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F7BA503-64E8-9852-B74F-2DCCF951B5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A387CF-8B65-F9F6-67AF-FCC43D8B70F5}"/>
              </a:ext>
            </a:extLst>
          </p:cNvPr>
          <p:cNvSpPr>
            <a:spLocks noGrp="1"/>
          </p:cNvSpPr>
          <p:nvPr>
            <p:ph type="dt" sz="half" idx="10"/>
          </p:nvPr>
        </p:nvSpPr>
        <p:spPr/>
        <p:txBody>
          <a:bodyPr/>
          <a:lstStyle/>
          <a:p>
            <a:fld id="{7BFB445C-BAF9-4729-8100-6C723EC15CE4}" type="datetimeFigureOut">
              <a:rPr lang="en-GB" smtClean="0"/>
              <a:t>11/10/2025</a:t>
            </a:fld>
            <a:endParaRPr lang="en-GB"/>
          </a:p>
        </p:txBody>
      </p:sp>
      <p:sp>
        <p:nvSpPr>
          <p:cNvPr id="6" name="Footer Placeholder 5">
            <a:extLst>
              <a:ext uri="{FF2B5EF4-FFF2-40B4-BE49-F238E27FC236}">
                <a16:creationId xmlns:a16="http://schemas.microsoft.com/office/drawing/2014/main" id="{55D593EC-5985-2112-F9D0-3CDAE1C6D73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6763E89-8E63-CB24-2619-07F5CA665397}"/>
              </a:ext>
            </a:extLst>
          </p:cNvPr>
          <p:cNvSpPr>
            <a:spLocks noGrp="1"/>
          </p:cNvSpPr>
          <p:nvPr>
            <p:ph type="sldNum" sz="quarter" idx="12"/>
          </p:nvPr>
        </p:nvSpPr>
        <p:spPr/>
        <p:txBody>
          <a:bodyPr/>
          <a:lstStyle/>
          <a:p>
            <a:fld id="{5F89C3A2-9F05-4D25-82F6-7E8644B1459D}" type="slidenum">
              <a:rPr lang="en-GB" smtClean="0"/>
              <a:t>‹#›</a:t>
            </a:fld>
            <a:endParaRPr lang="en-GB"/>
          </a:p>
        </p:txBody>
      </p:sp>
    </p:spTree>
    <p:extLst>
      <p:ext uri="{BB962C8B-B14F-4D97-AF65-F5344CB8AC3E}">
        <p14:creationId xmlns:p14="http://schemas.microsoft.com/office/powerpoint/2010/main" val="19563287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E2EB14-7F0B-34DE-018B-8871E2CC712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60000B8-D12A-2AD5-66C6-DB930937AFC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6FBAC6-3DF1-4A18-C031-3E91E2F43E4D}"/>
              </a:ext>
            </a:extLst>
          </p:cNvPr>
          <p:cNvSpPr>
            <a:spLocks noGrp="1"/>
          </p:cNvSpPr>
          <p:nvPr>
            <p:ph type="dt" sz="half" idx="10"/>
          </p:nvPr>
        </p:nvSpPr>
        <p:spPr/>
        <p:txBody>
          <a:bodyPr/>
          <a:lstStyle/>
          <a:p>
            <a:fld id="{7BFB445C-BAF9-4729-8100-6C723EC15CE4}" type="datetimeFigureOut">
              <a:rPr lang="en-GB" smtClean="0"/>
              <a:t>11/10/2025</a:t>
            </a:fld>
            <a:endParaRPr lang="en-GB"/>
          </a:p>
        </p:txBody>
      </p:sp>
      <p:sp>
        <p:nvSpPr>
          <p:cNvPr id="5" name="Footer Placeholder 4">
            <a:extLst>
              <a:ext uri="{FF2B5EF4-FFF2-40B4-BE49-F238E27FC236}">
                <a16:creationId xmlns:a16="http://schemas.microsoft.com/office/drawing/2014/main" id="{7617116D-4AAE-F667-56E1-E86487DFA48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7BAE725-4BDB-B14E-889E-D6D6890A95CA}"/>
              </a:ext>
            </a:extLst>
          </p:cNvPr>
          <p:cNvSpPr>
            <a:spLocks noGrp="1"/>
          </p:cNvSpPr>
          <p:nvPr>
            <p:ph type="sldNum" sz="quarter" idx="12"/>
          </p:nvPr>
        </p:nvSpPr>
        <p:spPr/>
        <p:txBody>
          <a:bodyPr/>
          <a:lstStyle/>
          <a:p>
            <a:fld id="{5F89C3A2-9F05-4D25-82F6-7E8644B1459D}" type="slidenum">
              <a:rPr lang="en-GB" smtClean="0"/>
              <a:t>‹#›</a:t>
            </a:fld>
            <a:endParaRPr lang="en-GB"/>
          </a:p>
        </p:txBody>
      </p:sp>
    </p:spTree>
    <p:extLst>
      <p:ext uri="{BB962C8B-B14F-4D97-AF65-F5344CB8AC3E}">
        <p14:creationId xmlns:p14="http://schemas.microsoft.com/office/powerpoint/2010/main" val="26156440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75B9C62-093F-B735-07A0-D4AAF9348FF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EF4F4E2-27C9-A7D1-45D9-67EC690D3E8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AF7493D-2B36-343F-66FB-4D16D4E41C75}"/>
              </a:ext>
            </a:extLst>
          </p:cNvPr>
          <p:cNvSpPr>
            <a:spLocks noGrp="1"/>
          </p:cNvSpPr>
          <p:nvPr>
            <p:ph type="dt" sz="half" idx="10"/>
          </p:nvPr>
        </p:nvSpPr>
        <p:spPr/>
        <p:txBody>
          <a:bodyPr/>
          <a:lstStyle/>
          <a:p>
            <a:fld id="{7BFB445C-BAF9-4729-8100-6C723EC15CE4}" type="datetimeFigureOut">
              <a:rPr lang="en-GB" smtClean="0"/>
              <a:t>11/10/2025</a:t>
            </a:fld>
            <a:endParaRPr lang="en-GB"/>
          </a:p>
        </p:txBody>
      </p:sp>
      <p:sp>
        <p:nvSpPr>
          <p:cNvPr id="5" name="Footer Placeholder 4">
            <a:extLst>
              <a:ext uri="{FF2B5EF4-FFF2-40B4-BE49-F238E27FC236}">
                <a16:creationId xmlns:a16="http://schemas.microsoft.com/office/drawing/2014/main" id="{142308F4-5C09-2023-0431-CE596BE9F5C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9910682-2337-F250-05D1-141575F98D04}"/>
              </a:ext>
            </a:extLst>
          </p:cNvPr>
          <p:cNvSpPr>
            <a:spLocks noGrp="1"/>
          </p:cNvSpPr>
          <p:nvPr>
            <p:ph type="sldNum" sz="quarter" idx="12"/>
          </p:nvPr>
        </p:nvSpPr>
        <p:spPr/>
        <p:txBody>
          <a:bodyPr/>
          <a:lstStyle/>
          <a:p>
            <a:fld id="{5F89C3A2-9F05-4D25-82F6-7E8644B1459D}" type="slidenum">
              <a:rPr lang="en-GB" smtClean="0"/>
              <a:t>‹#›</a:t>
            </a:fld>
            <a:endParaRPr lang="en-GB"/>
          </a:p>
        </p:txBody>
      </p:sp>
    </p:spTree>
    <p:extLst>
      <p:ext uri="{BB962C8B-B14F-4D97-AF65-F5344CB8AC3E}">
        <p14:creationId xmlns:p14="http://schemas.microsoft.com/office/powerpoint/2010/main" val="7296864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C1AFA25-C36D-483F-AF53-72D57872259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9AEB98-2227-B8CA-3616-DC166B2D7B4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F26B8F-3FFF-EFF5-7CF7-753CD5436B1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BFB445C-BAF9-4729-8100-6C723EC15CE4}" type="datetimeFigureOut">
              <a:rPr lang="en-GB" smtClean="0"/>
              <a:t>11/10/2025</a:t>
            </a:fld>
            <a:endParaRPr lang="en-GB"/>
          </a:p>
        </p:txBody>
      </p:sp>
      <p:sp>
        <p:nvSpPr>
          <p:cNvPr id="5" name="Footer Placeholder 4">
            <a:extLst>
              <a:ext uri="{FF2B5EF4-FFF2-40B4-BE49-F238E27FC236}">
                <a16:creationId xmlns:a16="http://schemas.microsoft.com/office/drawing/2014/main" id="{1CC58EA6-D7BF-2530-F4EF-6ACCB5D41E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954E4F8-A64D-C71F-1986-E1620BB95FB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F89C3A2-9F05-4D25-82F6-7E8644B1459D}" type="slidenum">
              <a:rPr lang="en-GB" smtClean="0"/>
              <a:t>‹#›</a:t>
            </a:fld>
            <a:endParaRPr lang="en-GB"/>
          </a:p>
        </p:txBody>
      </p:sp>
    </p:spTree>
    <p:extLst>
      <p:ext uri="{BB962C8B-B14F-4D97-AF65-F5344CB8AC3E}">
        <p14:creationId xmlns:p14="http://schemas.microsoft.com/office/powerpoint/2010/main" val="22173136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21.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p:cNvGrpSpPr/>
        <p:nvPr/>
      </p:nvGrpSpPr>
      <p:grpSpPr>
        <a:xfrm>
          <a:off x="0" y="0"/>
          <a:ext cx="0" cy="0"/>
          <a:chOff x="0" y="0"/>
          <a:chExt cx="0" cy="0"/>
        </a:xfrm>
      </p:grpSpPr>
      <p:sp>
        <p:nvSpPr>
          <p:cNvPr id="79" name="Rectangle 78">
            <a:extLst>
              <a:ext uri="{FF2B5EF4-FFF2-40B4-BE49-F238E27FC236}">
                <a16:creationId xmlns:a16="http://schemas.microsoft.com/office/drawing/2014/main" id="{0DF0987A-4AA9-4EAA-8555-56CA2AC5FD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75670" cy="237104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0" name="Graphic 79">
            <a:extLst>
              <a:ext uri="{FF2B5EF4-FFF2-40B4-BE49-F238E27FC236}">
                <a16:creationId xmlns:a16="http://schemas.microsoft.com/office/drawing/2014/main" id="{162D4572-9A7D-4F5C-8592-71CEDD98A2E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3366236" y="-1954480"/>
            <a:ext cx="5486400" cy="12188952"/>
          </a:xfrm>
          <a:prstGeom prst="rect">
            <a:avLst/>
          </a:prstGeom>
        </p:spPr>
      </p:pic>
      <p:sp>
        <p:nvSpPr>
          <p:cNvPr id="2" name="Title 1">
            <a:extLst>
              <a:ext uri="{FF2B5EF4-FFF2-40B4-BE49-F238E27FC236}">
                <a16:creationId xmlns:a16="http://schemas.microsoft.com/office/drawing/2014/main" id="{234B380E-7B76-5EFD-8DFD-B00C77224D38}"/>
              </a:ext>
            </a:extLst>
          </p:cNvPr>
          <p:cNvSpPr>
            <a:spLocks noGrp="1"/>
          </p:cNvSpPr>
          <p:nvPr>
            <p:ph type="ctrTitle"/>
          </p:nvPr>
        </p:nvSpPr>
        <p:spPr>
          <a:xfrm>
            <a:off x="1403632" y="2633601"/>
            <a:ext cx="9283781" cy="1730098"/>
          </a:xfrm>
        </p:spPr>
        <p:txBody>
          <a:bodyPr>
            <a:normAutofit/>
          </a:bodyPr>
          <a:lstStyle/>
          <a:p>
            <a:r>
              <a:rPr lang="en-GB" sz="1600"/>
              <a:t>Student name: Ekos Adamu</a:t>
            </a:r>
            <a:br>
              <a:rPr lang="en-GB" sz="1600"/>
            </a:br>
            <a:r>
              <a:rPr lang="en-GB" sz="1600"/>
              <a:t>student number: 2016551</a:t>
            </a:r>
            <a:br>
              <a:rPr lang="en-GB" sz="1600"/>
            </a:br>
            <a:r>
              <a:rPr lang="en-GB" sz="1600"/>
              <a:t>Module Title: Health Wellbeing and sustainability</a:t>
            </a:r>
            <a:br>
              <a:rPr lang="en-GB" sz="1600"/>
            </a:br>
            <a:r>
              <a:rPr lang="en-GB" sz="1600"/>
              <a:t>Module code: BMHP6030</a:t>
            </a:r>
            <a:br>
              <a:rPr lang="en-GB" sz="1600"/>
            </a:br>
            <a:r>
              <a:rPr lang="en-GB" sz="1600"/>
              <a:t>Lecturer: Parese Ahmed</a:t>
            </a:r>
            <a:br>
              <a:rPr lang="en-GB" sz="1600"/>
            </a:br>
            <a:br>
              <a:rPr lang="en-GB" sz="1600"/>
            </a:br>
            <a:endParaRPr lang="en-GB" sz="1600"/>
          </a:p>
        </p:txBody>
      </p:sp>
      <p:sp>
        <p:nvSpPr>
          <p:cNvPr id="3" name="Subtitle 2">
            <a:extLst>
              <a:ext uri="{FF2B5EF4-FFF2-40B4-BE49-F238E27FC236}">
                <a16:creationId xmlns:a16="http://schemas.microsoft.com/office/drawing/2014/main" id="{04B3A5D8-D21E-C157-B6B5-614413E12CF7}"/>
              </a:ext>
            </a:extLst>
          </p:cNvPr>
          <p:cNvSpPr>
            <a:spLocks noGrp="1"/>
          </p:cNvSpPr>
          <p:nvPr>
            <p:ph type="subTitle" idx="1"/>
          </p:nvPr>
        </p:nvSpPr>
        <p:spPr>
          <a:xfrm>
            <a:off x="1403632" y="4626251"/>
            <a:ext cx="9283781" cy="1545949"/>
          </a:xfrm>
        </p:spPr>
        <p:txBody>
          <a:bodyPr>
            <a:normAutofit/>
          </a:bodyPr>
          <a:lstStyle/>
          <a:p>
            <a:r>
              <a:rPr lang="en-GB" sz="2200"/>
              <a:t>Component 1 presentation</a:t>
            </a:r>
          </a:p>
          <a:p>
            <a:r>
              <a:rPr lang="en-GB" sz="2200"/>
              <a:t>Health wellbeing and sustainability development</a:t>
            </a:r>
          </a:p>
        </p:txBody>
      </p:sp>
      <p:pic>
        <p:nvPicPr>
          <p:cNvPr id="8" name="Picture 7">
            <a:extLst>
              <a:ext uri="{FF2B5EF4-FFF2-40B4-BE49-F238E27FC236}">
                <a16:creationId xmlns:a16="http://schemas.microsoft.com/office/drawing/2014/main" id="{5DDFAC1D-5929-31A0-6C6C-8AFDD8B4BB5A}"/>
              </a:ext>
            </a:extLst>
          </p:cNvPr>
          <p:cNvPicPr>
            <a:picLocks noChangeAspect="1"/>
          </p:cNvPicPr>
          <p:nvPr/>
        </p:nvPicPr>
        <p:blipFill>
          <a:blip r:embed="rId4"/>
          <a:stretch>
            <a:fillRect/>
          </a:stretch>
        </p:blipFill>
        <p:spPr>
          <a:xfrm>
            <a:off x="905016" y="0"/>
            <a:ext cx="3420310" cy="1034643"/>
          </a:xfrm>
          <a:prstGeom prst="rect">
            <a:avLst/>
          </a:prstGeom>
        </p:spPr>
      </p:pic>
      <p:pic>
        <p:nvPicPr>
          <p:cNvPr id="6" name="Picture 5">
            <a:extLst>
              <a:ext uri="{FF2B5EF4-FFF2-40B4-BE49-F238E27FC236}">
                <a16:creationId xmlns:a16="http://schemas.microsoft.com/office/drawing/2014/main" id="{C1E60738-31CE-C811-D3AB-9E105D2EAD66}"/>
              </a:ext>
            </a:extLst>
          </p:cNvPr>
          <p:cNvPicPr>
            <a:picLocks noChangeAspect="1"/>
          </p:cNvPicPr>
          <p:nvPr/>
        </p:nvPicPr>
        <p:blipFill>
          <a:blip r:embed="rId5"/>
          <a:stretch>
            <a:fillRect/>
          </a:stretch>
        </p:blipFill>
        <p:spPr>
          <a:xfrm>
            <a:off x="4581721" y="-4120"/>
            <a:ext cx="3049508" cy="2287131"/>
          </a:xfrm>
          <a:prstGeom prst="rect">
            <a:avLst/>
          </a:prstGeom>
        </p:spPr>
      </p:pic>
      <p:pic>
        <p:nvPicPr>
          <p:cNvPr id="5" name="Picture 4">
            <a:extLst>
              <a:ext uri="{FF2B5EF4-FFF2-40B4-BE49-F238E27FC236}">
                <a16:creationId xmlns:a16="http://schemas.microsoft.com/office/drawing/2014/main" id="{6992B011-C4ED-2EA8-6795-C485F60BB3EE}"/>
              </a:ext>
            </a:extLst>
          </p:cNvPr>
          <p:cNvPicPr>
            <a:picLocks noChangeAspect="1"/>
          </p:cNvPicPr>
          <p:nvPr/>
        </p:nvPicPr>
        <p:blipFill>
          <a:blip r:embed="rId6"/>
          <a:stretch>
            <a:fillRect/>
          </a:stretch>
        </p:blipFill>
        <p:spPr>
          <a:xfrm>
            <a:off x="7880910" y="-4120"/>
            <a:ext cx="3418046" cy="1563756"/>
          </a:xfrm>
          <a:prstGeom prst="rect">
            <a:avLst/>
          </a:prstGeom>
        </p:spPr>
      </p:pic>
      <p:sp>
        <p:nvSpPr>
          <p:cNvPr id="81" name="Rectangle 80">
            <a:extLst>
              <a:ext uri="{FF2B5EF4-FFF2-40B4-BE49-F238E27FC236}">
                <a16:creationId xmlns:a16="http://schemas.microsoft.com/office/drawing/2014/main" id="{5AB13834-0417-4942-A0C7-09925A754D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73128" y="6172201"/>
            <a:ext cx="118872" cy="685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206787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useBgFill="1">
        <p:nvSpPr>
          <p:cNvPr id="92" name="Rectangle 91">
            <a:extLst>
              <a:ext uri="{FF2B5EF4-FFF2-40B4-BE49-F238E27FC236}">
                <a16:creationId xmlns:a16="http://schemas.microsoft.com/office/drawing/2014/main" id="{6DDA8CE9-E0A6-4FF2-823D-D0860760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4" name="Rectangle 93">
            <a:extLst>
              <a:ext uri="{FF2B5EF4-FFF2-40B4-BE49-F238E27FC236}">
                <a16:creationId xmlns:a16="http://schemas.microsoft.com/office/drawing/2014/main" id="{11195564-33B9-434B-9641-764F5905A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96" name="Group 95">
            <a:extLst>
              <a:ext uri="{FF2B5EF4-FFF2-40B4-BE49-F238E27FC236}">
                <a16:creationId xmlns:a16="http://schemas.microsoft.com/office/drawing/2014/main" id="{1D18C537-E336-47C4-836B-C342A230F8F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2475" y="1"/>
            <a:ext cx="4262009" cy="2602764"/>
            <a:chOff x="6867015" y="-1"/>
            <a:chExt cx="5324985" cy="3251912"/>
          </a:xfrm>
          <a:solidFill>
            <a:schemeClr val="accent5">
              <a:alpha val="5000"/>
            </a:schemeClr>
          </a:solidFill>
        </p:grpSpPr>
        <p:sp>
          <p:nvSpPr>
            <p:cNvPr id="97" name="Freeform: Shape 96">
              <a:extLst>
                <a:ext uri="{FF2B5EF4-FFF2-40B4-BE49-F238E27FC236}">
                  <a16:creationId xmlns:a16="http://schemas.microsoft.com/office/drawing/2014/main" id="{481F97D2-9A0D-4CA5-B9AF-27B558BCF1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Freeform: Shape 97">
              <a:extLst>
                <a:ext uri="{FF2B5EF4-FFF2-40B4-BE49-F238E27FC236}">
                  <a16:creationId xmlns:a16="http://schemas.microsoft.com/office/drawing/2014/main" id="{6678A47C-892D-47C9-A5D8-F8860B1B05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Freeform: Shape 98">
              <a:extLst>
                <a:ext uri="{FF2B5EF4-FFF2-40B4-BE49-F238E27FC236}">
                  <a16:creationId xmlns:a16="http://schemas.microsoft.com/office/drawing/2014/main" id="{D9E8FDFA-59ED-4D6F-BA20-10CDF8436C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Freeform: Shape 99">
              <a:extLst>
                <a:ext uri="{FF2B5EF4-FFF2-40B4-BE49-F238E27FC236}">
                  <a16:creationId xmlns:a16="http://schemas.microsoft.com/office/drawing/2014/main" id="{E958D9A5-8003-4D92-8C05-787C630F75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2" name="Group 101">
            <a:extLst>
              <a:ext uri="{FF2B5EF4-FFF2-40B4-BE49-F238E27FC236}">
                <a16:creationId xmlns:a16="http://schemas.microsoft.com/office/drawing/2014/main" id="{5A1259D8-0C3A-4069-A22F-537BBBB61A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60995" y="62352"/>
            <a:ext cx="6028697" cy="6795648"/>
            <a:chOff x="6160995" y="62352"/>
            <a:chExt cx="6028697" cy="6795648"/>
          </a:xfrm>
        </p:grpSpPr>
        <p:sp>
          <p:nvSpPr>
            <p:cNvPr id="103" name="Freeform: Shape 102">
              <a:extLst>
                <a:ext uri="{FF2B5EF4-FFF2-40B4-BE49-F238E27FC236}">
                  <a16:creationId xmlns:a16="http://schemas.microsoft.com/office/drawing/2014/main" id="{D90700B4-CEB5-450F-9EA7-95E355B503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82080" y="81632"/>
              <a:ext cx="6007612" cy="6776368"/>
            </a:xfrm>
            <a:custGeom>
              <a:avLst/>
              <a:gdLst>
                <a:gd name="connsiteX0" fmla="*/ 4493599 w 6007612"/>
                <a:gd name="connsiteY0" fmla="*/ 0 h 6797829"/>
                <a:gd name="connsiteX1" fmla="*/ 5981837 w 6007612"/>
                <a:gd name="connsiteY1" fmla="*/ 314220 h 6797829"/>
                <a:gd name="connsiteX2" fmla="*/ 6007612 w 6007612"/>
                <a:gd name="connsiteY2" fmla="*/ 327088 h 6797829"/>
                <a:gd name="connsiteX3" fmla="*/ 6007612 w 6007612"/>
                <a:gd name="connsiteY3" fmla="*/ 1316637 h 6797829"/>
                <a:gd name="connsiteX4" fmla="*/ 5852405 w 6007612"/>
                <a:gd name="connsiteY4" fmla="*/ 1209899 h 6797829"/>
                <a:gd name="connsiteX5" fmla="*/ 5622498 w 6007612"/>
                <a:gd name="connsiteY5" fmla="*/ 1086619 h 6797829"/>
                <a:gd name="connsiteX6" fmla="*/ 4493032 w 6007612"/>
                <a:gd name="connsiteY6" fmla="*/ 851533 h 6797829"/>
                <a:gd name="connsiteX7" fmla="*/ 3155579 w 6007612"/>
                <a:gd name="connsiteY7" fmla="*/ 1108326 h 6797829"/>
                <a:gd name="connsiteX8" fmla="*/ 1963832 w 6007612"/>
                <a:gd name="connsiteY8" fmla="*/ 1817700 h 6797829"/>
                <a:gd name="connsiteX9" fmla="*/ 1144646 w 6007612"/>
                <a:gd name="connsiteY9" fmla="*/ 2832814 h 6797829"/>
                <a:gd name="connsiteX10" fmla="*/ 851249 w 6007612"/>
                <a:gd name="connsiteY10" fmla="*/ 3998599 h 6797829"/>
                <a:gd name="connsiteX11" fmla="*/ 1336319 w 6007612"/>
                <a:gd name="connsiteY11" fmla="*/ 5057837 h 6797829"/>
                <a:gd name="connsiteX12" fmla="*/ 1597084 w 6007612"/>
                <a:gd name="connsiteY12" fmla="*/ 5424583 h 6797829"/>
                <a:gd name="connsiteX13" fmla="*/ 2591910 w 6007612"/>
                <a:gd name="connsiteY13" fmla="*/ 6440122 h 6797829"/>
                <a:gd name="connsiteX14" fmla="*/ 3899854 w 6007612"/>
                <a:gd name="connsiteY14" fmla="*/ 6780621 h 6797829"/>
                <a:gd name="connsiteX15" fmla="*/ 4741172 w 6007612"/>
                <a:gd name="connsiteY15" fmla="*/ 6563979 h 6797829"/>
                <a:gd name="connsiteX16" fmla="*/ 5649171 w 6007612"/>
                <a:gd name="connsiteY16" fmla="*/ 5938452 h 6797829"/>
                <a:gd name="connsiteX17" fmla="*/ 5873475 w 6007612"/>
                <a:gd name="connsiteY17" fmla="*/ 5764656 h 6797829"/>
                <a:gd name="connsiteX18" fmla="*/ 6007612 w 6007612"/>
                <a:gd name="connsiteY18" fmla="*/ 5660343 h 6797829"/>
                <a:gd name="connsiteX19" fmla="*/ 6007612 w 6007612"/>
                <a:gd name="connsiteY19" fmla="*/ 6737454 h 6797829"/>
                <a:gd name="connsiteX20" fmla="*/ 5929386 w 6007612"/>
                <a:gd name="connsiteY20" fmla="*/ 6797829 h 6797829"/>
                <a:gd name="connsiteX21" fmla="*/ 1656512 w 6007612"/>
                <a:gd name="connsiteY21" fmla="*/ 6797829 h 6797829"/>
                <a:gd name="connsiteX22" fmla="*/ 1630254 w 6007612"/>
                <a:gd name="connsiteY22" fmla="*/ 6775222 h 6797829"/>
                <a:gd name="connsiteX23" fmla="*/ 892250 w 6007612"/>
                <a:gd name="connsiteY23" fmla="*/ 5902700 h 6797829"/>
                <a:gd name="connsiteX24" fmla="*/ 0 w 6007612"/>
                <a:gd name="connsiteY24" fmla="*/ 3998599 h 6797829"/>
                <a:gd name="connsiteX25" fmla="*/ 4493032 w 6007612"/>
                <a:gd name="connsiteY25" fmla="*/ 285 h 6797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6007612" h="6797829">
                  <a:moveTo>
                    <a:pt x="4493599" y="0"/>
                  </a:moveTo>
                  <a:cubicBezTo>
                    <a:pt x="5048011" y="0"/>
                    <a:pt x="5546284" y="111886"/>
                    <a:pt x="5981837" y="314220"/>
                  </a:cubicBezTo>
                  <a:lnTo>
                    <a:pt x="6007612" y="327088"/>
                  </a:lnTo>
                  <a:lnTo>
                    <a:pt x="6007612" y="1316637"/>
                  </a:lnTo>
                  <a:lnTo>
                    <a:pt x="5852405" y="1209899"/>
                  </a:lnTo>
                  <a:cubicBezTo>
                    <a:pt x="5778266" y="1164709"/>
                    <a:pt x="5701526" y="1123535"/>
                    <a:pt x="5622498" y="1086619"/>
                  </a:cubicBezTo>
                  <a:cubicBezTo>
                    <a:pt x="5286822" y="930699"/>
                    <a:pt x="4906882" y="851533"/>
                    <a:pt x="4493032" y="851533"/>
                  </a:cubicBezTo>
                  <a:cubicBezTo>
                    <a:pt x="4056201" y="851533"/>
                    <a:pt x="3593263" y="940631"/>
                    <a:pt x="3155579" y="1108326"/>
                  </a:cubicBezTo>
                  <a:cubicBezTo>
                    <a:pt x="2721215" y="1275979"/>
                    <a:pt x="2318305" y="1515819"/>
                    <a:pt x="1963832" y="1817700"/>
                  </a:cubicBezTo>
                  <a:cubicBezTo>
                    <a:pt x="1617657" y="2114360"/>
                    <a:pt x="1334332" y="2465358"/>
                    <a:pt x="1144646" y="2832814"/>
                  </a:cubicBezTo>
                  <a:cubicBezTo>
                    <a:pt x="950561" y="3210060"/>
                    <a:pt x="851249" y="3602202"/>
                    <a:pt x="851249" y="3998599"/>
                  </a:cubicBezTo>
                  <a:cubicBezTo>
                    <a:pt x="851249" y="4377547"/>
                    <a:pt x="999792" y="4597311"/>
                    <a:pt x="1336319" y="5057837"/>
                  </a:cubicBezTo>
                  <a:cubicBezTo>
                    <a:pt x="1420450" y="5173181"/>
                    <a:pt x="1507419" y="5292497"/>
                    <a:pt x="1597084" y="5424583"/>
                  </a:cubicBezTo>
                  <a:cubicBezTo>
                    <a:pt x="1914175" y="5891917"/>
                    <a:pt x="2239493" y="6224189"/>
                    <a:pt x="2591910" y="6440122"/>
                  </a:cubicBezTo>
                  <a:cubicBezTo>
                    <a:pt x="2965467" y="6669393"/>
                    <a:pt x="3393219" y="6780621"/>
                    <a:pt x="3899854" y="6780621"/>
                  </a:cubicBezTo>
                  <a:cubicBezTo>
                    <a:pt x="4187861" y="6780621"/>
                    <a:pt x="4454583" y="6711812"/>
                    <a:pt x="4741172" y="6563979"/>
                  </a:cubicBezTo>
                  <a:cubicBezTo>
                    <a:pt x="5034852" y="6412173"/>
                    <a:pt x="5326263" y="6190848"/>
                    <a:pt x="5649171" y="5938452"/>
                  </a:cubicBezTo>
                  <a:cubicBezTo>
                    <a:pt x="5724931" y="5879291"/>
                    <a:pt x="5800409" y="5821406"/>
                    <a:pt x="5873475" y="5764656"/>
                  </a:cubicBezTo>
                  <a:lnTo>
                    <a:pt x="6007612" y="5660343"/>
                  </a:lnTo>
                  <a:lnTo>
                    <a:pt x="6007612" y="6737454"/>
                  </a:lnTo>
                  <a:lnTo>
                    <a:pt x="5929386" y="6797829"/>
                  </a:lnTo>
                  <a:lnTo>
                    <a:pt x="1656512" y="6797829"/>
                  </a:lnTo>
                  <a:lnTo>
                    <a:pt x="1630254" y="6775222"/>
                  </a:lnTo>
                  <a:cubicBezTo>
                    <a:pt x="1360562" y="6528765"/>
                    <a:pt x="1117699" y="6235219"/>
                    <a:pt x="892250" y="5902700"/>
                  </a:cubicBezTo>
                  <a:cubicBezTo>
                    <a:pt x="459249" y="5264548"/>
                    <a:pt x="0" y="4826722"/>
                    <a:pt x="0" y="3998599"/>
                  </a:cubicBezTo>
                  <a:cubicBezTo>
                    <a:pt x="0" y="1790460"/>
                    <a:pt x="2262336" y="285"/>
                    <a:pt x="4493032" y="2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 name="Freeform: Shape 103">
              <a:extLst>
                <a:ext uri="{FF2B5EF4-FFF2-40B4-BE49-F238E27FC236}">
                  <a16:creationId xmlns:a16="http://schemas.microsoft.com/office/drawing/2014/main" id="{0582300F-F646-4FC3-94FC-0582F4B5E0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60995" y="62352"/>
              <a:ext cx="6028697" cy="6795648"/>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5" name="Freeform: Shape 104">
              <a:extLst>
                <a:ext uri="{FF2B5EF4-FFF2-40B4-BE49-F238E27FC236}">
                  <a16:creationId xmlns:a16="http://schemas.microsoft.com/office/drawing/2014/main" id="{FBB8E8B8-1900-4326-8858-F375F5D8A0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63721" y="81632"/>
              <a:ext cx="6025971" cy="6776368"/>
            </a:xfrm>
            <a:custGeom>
              <a:avLst/>
              <a:gdLst>
                <a:gd name="connsiteX0" fmla="*/ 6025971 w 6025971"/>
                <a:gd name="connsiteY0" fmla="*/ 5825635 h 6797829"/>
                <a:gd name="connsiteX1" fmla="*/ 6025971 w 6025971"/>
                <a:gd name="connsiteY1" fmla="*/ 6723285 h 6797829"/>
                <a:gd name="connsiteX2" fmla="*/ 5929386 w 6025971"/>
                <a:gd name="connsiteY2" fmla="*/ 6797829 h 6797829"/>
                <a:gd name="connsiteX3" fmla="*/ 4560411 w 6025971"/>
                <a:gd name="connsiteY3" fmla="*/ 6797829 h 6797829"/>
                <a:gd name="connsiteX4" fmla="*/ 4597731 w 6025971"/>
                <a:gd name="connsiteY4" fmla="*/ 6785305 h 6797829"/>
                <a:gd name="connsiteX5" fmla="*/ 5736707 w 6025971"/>
                <a:gd name="connsiteY5" fmla="*/ 6050108 h 6797829"/>
                <a:gd name="connsiteX6" fmla="*/ 5960301 w 6025971"/>
                <a:gd name="connsiteY6" fmla="*/ 5876738 h 6797829"/>
                <a:gd name="connsiteX7" fmla="*/ 4493599 w 6025971"/>
                <a:gd name="connsiteY7" fmla="*/ 0 h 6797829"/>
                <a:gd name="connsiteX8" fmla="*/ 5981837 w 6025971"/>
                <a:gd name="connsiteY8" fmla="*/ 314220 h 6797829"/>
                <a:gd name="connsiteX9" fmla="*/ 6025971 w 6025971"/>
                <a:gd name="connsiteY9" fmla="*/ 336254 h 6797829"/>
                <a:gd name="connsiteX10" fmla="*/ 6025971 w 6025971"/>
                <a:gd name="connsiteY10" fmla="*/ 1157325 h 6797829"/>
                <a:gd name="connsiteX11" fmla="*/ 5925889 w 6025971"/>
                <a:gd name="connsiteY11" fmla="*/ 1088522 h 6797829"/>
                <a:gd name="connsiteX12" fmla="*/ 5682227 w 6025971"/>
                <a:gd name="connsiteY12" fmla="*/ 957939 h 6797829"/>
                <a:gd name="connsiteX13" fmla="*/ 4493032 w 6025971"/>
                <a:gd name="connsiteY13" fmla="*/ 709658 h 6797829"/>
                <a:gd name="connsiteX14" fmla="*/ 3104646 w 6025971"/>
                <a:gd name="connsiteY14" fmla="*/ 976666 h 6797829"/>
                <a:gd name="connsiteX15" fmla="*/ 1871612 w 6025971"/>
                <a:gd name="connsiteY15" fmla="*/ 1710017 h 6797829"/>
                <a:gd name="connsiteX16" fmla="*/ 1018661 w 6025971"/>
                <a:gd name="connsiteY16" fmla="*/ 2767694 h 6797829"/>
                <a:gd name="connsiteX17" fmla="*/ 709374 w 6025971"/>
                <a:gd name="connsiteY17" fmla="*/ 3998599 h 6797829"/>
                <a:gd name="connsiteX18" fmla="*/ 1221258 w 6025971"/>
                <a:gd name="connsiteY18" fmla="*/ 5141684 h 6797829"/>
                <a:gd name="connsiteX19" fmla="*/ 1479187 w 6025971"/>
                <a:gd name="connsiteY19" fmla="*/ 5504459 h 6797829"/>
                <a:gd name="connsiteX20" fmla="*/ 3021272 w 6025971"/>
                <a:gd name="connsiteY20" fmla="*/ 6793670 h 6797829"/>
                <a:gd name="connsiteX21" fmla="*/ 3035805 w 6025971"/>
                <a:gd name="connsiteY21" fmla="*/ 6797829 h 6797829"/>
                <a:gd name="connsiteX22" fmla="*/ 1656512 w 6025971"/>
                <a:gd name="connsiteY22" fmla="*/ 6797829 h 6797829"/>
                <a:gd name="connsiteX23" fmla="*/ 1630254 w 6025971"/>
                <a:gd name="connsiteY23" fmla="*/ 6775222 h 6797829"/>
                <a:gd name="connsiteX24" fmla="*/ 892250 w 6025971"/>
                <a:gd name="connsiteY24" fmla="*/ 5902700 h 6797829"/>
                <a:gd name="connsiteX25" fmla="*/ 0 w 6025971"/>
                <a:gd name="connsiteY25" fmla="*/ 3998599 h 6797829"/>
                <a:gd name="connsiteX26" fmla="*/ 4493032 w 6025971"/>
                <a:gd name="connsiteY26" fmla="*/ 285 h 6797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6025971" h="6797829">
                  <a:moveTo>
                    <a:pt x="6025971" y="5825635"/>
                  </a:moveTo>
                  <a:lnTo>
                    <a:pt x="6025971" y="6723285"/>
                  </a:lnTo>
                  <a:lnTo>
                    <a:pt x="5929386" y="6797829"/>
                  </a:lnTo>
                  <a:lnTo>
                    <a:pt x="4560411" y="6797829"/>
                  </a:lnTo>
                  <a:lnTo>
                    <a:pt x="4597731" y="6785305"/>
                  </a:lnTo>
                  <a:cubicBezTo>
                    <a:pt x="4964953" y="6637825"/>
                    <a:pt x="5315251" y="6379435"/>
                    <a:pt x="5736707" y="6050108"/>
                  </a:cubicBezTo>
                  <a:cubicBezTo>
                    <a:pt x="5812043" y="5991230"/>
                    <a:pt x="5887377" y="5933488"/>
                    <a:pt x="5960301" y="5876738"/>
                  </a:cubicBezTo>
                  <a:close/>
                  <a:moveTo>
                    <a:pt x="4493599" y="0"/>
                  </a:moveTo>
                  <a:cubicBezTo>
                    <a:pt x="5048011" y="0"/>
                    <a:pt x="5546284" y="111886"/>
                    <a:pt x="5981837" y="314220"/>
                  </a:cubicBezTo>
                  <a:lnTo>
                    <a:pt x="6025971" y="336254"/>
                  </a:lnTo>
                  <a:lnTo>
                    <a:pt x="6025971" y="1157325"/>
                  </a:lnTo>
                  <a:lnTo>
                    <a:pt x="5925889" y="1088522"/>
                  </a:lnTo>
                  <a:cubicBezTo>
                    <a:pt x="5847314" y="1040649"/>
                    <a:pt x="5765982" y="997036"/>
                    <a:pt x="5682227" y="957939"/>
                  </a:cubicBezTo>
                  <a:cubicBezTo>
                    <a:pt x="5327823" y="793222"/>
                    <a:pt x="4927595" y="709658"/>
                    <a:pt x="4493032" y="709658"/>
                  </a:cubicBezTo>
                  <a:cubicBezTo>
                    <a:pt x="4031940" y="709658"/>
                    <a:pt x="3564888" y="799465"/>
                    <a:pt x="3104646" y="976666"/>
                  </a:cubicBezTo>
                  <a:cubicBezTo>
                    <a:pt x="2655243" y="1149867"/>
                    <a:pt x="2238358" y="1397822"/>
                    <a:pt x="1871612" y="1710017"/>
                  </a:cubicBezTo>
                  <a:cubicBezTo>
                    <a:pt x="1506427" y="2022852"/>
                    <a:pt x="1219414" y="2378815"/>
                    <a:pt x="1018661" y="2767694"/>
                  </a:cubicBezTo>
                  <a:cubicBezTo>
                    <a:pt x="813368" y="3165227"/>
                    <a:pt x="709374" y="3579358"/>
                    <a:pt x="709374" y="3998599"/>
                  </a:cubicBezTo>
                  <a:cubicBezTo>
                    <a:pt x="709374" y="4421103"/>
                    <a:pt x="875510" y="4667680"/>
                    <a:pt x="1221258" y="5141684"/>
                  </a:cubicBezTo>
                  <a:cubicBezTo>
                    <a:pt x="1304681" y="5256035"/>
                    <a:pt x="1390941" y="5374217"/>
                    <a:pt x="1479187" y="5504459"/>
                  </a:cubicBezTo>
                  <a:cubicBezTo>
                    <a:pt x="1942790" y="6187719"/>
                    <a:pt x="2430063" y="6601673"/>
                    <a:pt x="3021272" y="6793670"/>
                  </a:cubicBezTo>
                  <a:lnTo>
                    <a:pt x="3035805" y="6797829"/>
                  </a:lnTo>
                  <a:lnTo>
                    <a:pt x="1656512" y="6797829"/>
                  </a:lnTo>
                  <a:lnTo>
                    <a:pt x="1630254" y="6775222"/>
                  </a:lnTo>
                  <a:cubicBezTo>
                    <a:pt x="1360562" y="6528765"/>
                    <a:pt x="1117699" y="6235219"/>
                    <a:pt x="892250" y="5902700"/>
                  </a:cubicBezTo>
                  <a:cubicBezTo>
                    <a:pt x="459249" y="5264548"/>
                    <a:pt x="0" y="4826722"/>
                    <a:pt x="0" y="3998599"/>
                  </a:cubicBezTo>
                  <a:cubicBezTo>
                    <a:pt x="0" y="1790460"/>
                    <a:pt x="2262336" y="285"/>
                    <a:pt x="4493032" y="2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0DAEB7E8-FFA4-0E41-CB71-CE936B370818}"/>
              </a:ext>
            </a:extLst>
          </p:cNvPr>
          <p:cNvSpPr>
            <a:spLocks noGrp="1"/>
          </p:cNvSpPr>
          <p:nvPr>
            <p:ph type="ctrTitle"/>
          </p:nvPr>
        </p:nvSpPr>
        <p:spPr>
          <a:xfrm>
            <a:off x="804672" y="1055098"/>
            <a:ext cx="5760719" cy="4747805"/>
          </a:xfrm>
        </p:spPr>
        <p:txBody>
          <a:bodyPr anchor="ctr">
            <a:normAutofit/>
          </a:bodyPr>
          <a:lstStyle/>
          <a:p>
            <a:pPr algn="l"/>
            <a:r>
              <a:rPr lang="en-GB" dirty="0">
                <a:ln w="22225">
                  <a:solidFill>
                    <a:schemeClr val="tx1"/>
                  </a:solidFill>
                  <a:miter lim="800000"/>
                </a:ln>
                <a:solidFill>
                  <a:schemeClr val="tx2"/>
                </a:solidFill>
              </a:rPr>
              <a:t>    Introduction</a:t>
            </a:r>
          </a:p>
        </p:txBody>
      </p:sp>
      <p:sp>
        <p:nvSpPr>
          <p:cNvPr id="3" name="Subtitle 2">
            <a:extLst>
              <a:ext uri="{FF2B5EF4-FFF2-40B4-BE49-F238E27FC236}">
                <a16:creationId xmlns:a16="http://schemas.microsoft.com/office/drawing/2014/main" id="{0E96263A-B7DF-C184-3A3B-9CAB25C9B1FA}"/>
              </a:ext>
            </a:extLst>
          </p:cNvPr>
          <p:cNvSpPr>
            <a:spLocks noGrp="1"/>
          </p:cNvSpPr>
          <p:nvPr>
            <p:ph type="subTitle" idx="1"/>
          </p:nvPr>
        </p:nvSpPr>
        <p:spPr>
          <a:xfrm>
            <a:off x="8342357" y="1638300"/>
            <a:ext cx="3330531" cy="3581400"/>
          </a:xfrm>
        </p:spPr>
        <p:txBody>
          <a:bodyPr anchor="ctr">
            <a:normAutofit/>
          </a:bodyPr>
          <a:lstStyle/>
          <a:p>
            <a:pPr algn="l"/>
            <a:r>
              <a:rPr lang="en-GB" sz="2000" dirty="0">
                <a:solidFill>
                  <a:schemeClr val="tx2"/>
                </a:solidFill>
              </a:rPr>
              <a:t>Health, wellbeing, and sustainability shapes health and social care services.</a:t>
            </a:r>
          </a:p>
          <a:p>
            <a:pPr algn="l"/>
            <a:r>
              <a:rPr lang="en-GB" sz="2000" dirty="0">
                <a:solidFill>
                  <a:schemeClr val="tx2"/>
                </a:solidFill>
              </a:rPr>
              <a:t>These principles support inclusive, person-centred, and sustainable care that addresses the physical, mental, social and environmental determinant of health through biopsychosocial, ecological, and holistic models.</a:t>
            </a:r>
          </a:p>
        </p:txBody>
      </p:sp>
    </p:spTree>
    <p:extLst>
      <p:ext uri="{BB962C8B-B14F-4D97-AF65-F5344CB8AC3E}">
        <p14:creationId xmlns:p14="http://schemas.microsoft.com/office/powerpoint/2010/main" val="12374639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10" presetClass="entr" presetSubtype="0" fill="hold" grpId="0" nodeType="withEffect">
                                  <p:stCondLst>
                                    <p:cond delay="1000"/>
                                  </p:stCondLst>
                                  <p:iterate type="wd">
                                    <p:tmPct val="15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10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000"/>
                                  </p:stCondLst>
                                  <p:iterate type="wd">
                                    <p:tmPct val="15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1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6D1EFB-B76B-CADB-9706-5D6FF6804C91}"/>
              </a:ext>
            </a:extLst>
          </p:cNvPr>
          <p:cNvSpPr>
            <a:spLocks noGrp="1"/>
          </p:cNvSpPr>
          <p:nvPr>
            <p:ph type="title"/>
          </p:nvPr>
        </p:nvSpPr>
        <p:spPr>
          <a:xfrm>
            <a:off x="838200" y="135082"/>
            <a:ext cx="10515600" cy="665018"/>
          </a:xfrm>
        </p:spPr>
        <p:txBody>
          <a:bodyPr>
            <a:normAutofit fontScale="90000"/>
          </a:bodyPr>
          <a:lstStyle/>
          <a:p>
            <a:r>
              <a:rPr lang="en-GB" dirty="0"/>
              <a:t>                                       Health</a:t>
            </a:r>
          </a:p>
        </p:txBody>
      </p:sp>
      <p:grpSp>
        <p:nvGrpSpPr>
          <p:cNvPr id="7" name="Group 6">
            <a:extLst>
              <a:ext uri="{FF2B5EF4-FFF2-40B4-BE49-F238E27FC236}">
                <a16:creationId xmlns:a16="http://schemas.microsoft.com/office/drawing/2014/main" id="{56F74957-E42D-6805-39DE-93AF0FCC6775}"/>
              </a:ext>
            </a:extLst>
          </p:cNvPr>
          <p:cNvGrpSpPr/>
          <p:nvPr/>
        </p:nvGrpSpPr>
        <p:grpSpPr>
          <a:xfrm>
            <a:off x="176645" y="863663"/>
            <a:ext cx="11772900" cy="5744829"/>
            <a:chOff x="838200" y="858529"/>
            <a:chExt cx="10515600" cy="5744829"/>
          </a:xfrm>
        </p:grpSpPr>
        <p:sp>
          <p:nvSpPr>
            <p:cNvPr id="8" name="Freeform: Shape 7">
              <a:extLst>
                <a:ext uri="{FF2B5EF4-FFF2-40B4-BE49-F238E27FC236}">
                  <a16:creationId xmlns:a16="http://schemas.microsoft.com/office/drawing/2014/main" id="{6C62318F-1AAF-98DA-B1B5-3C9AA65999AB}"/>
                </a:ext>
              </a:extLst>
            </p:cNvPr>
            <p:cNvSpPr/>
            <p:nvPr/>
          </p:nvSpPr>
          <p:spPr>
            <a:xfrm>
              <a:off x="838200" y="858529"/>
              <a:ext cx="10515600" cy="1483465"/>
            </a:xfrm>
            <a:custGeom>
              <a:avLst/>
              <a:gdLst>
                <a:gd name="connsiteX0" fmla="*/ 0 w 10515600"/>
                <a:gd name="connsiteY0" fmla="*/ 0 h 1181191"/>
                <a:gd name="connsiteX1" fmla="*/ 10515600 w 10515600"/>
                <a:gd name="connsiteY1" fmla="*/ 0 h 1181191"/>
                <a:gd name="connsiteX2" fmla="*/ 10515600 w 10515600"/>
                <a:gd name="connsiteY2" fmla="*/ 1181191 h 1181191"/>
                <a:gd name="connsiteX3" fmla="*/ 0 w 10515600"/>
                <a:gd name="connsiteY3" fmla="*/ 1181191 h 1181191"/>
                <a:gd name="connsiteX4" fmla="*/ 0 w 10515600"/>
                <a:gd name="connsiteY4" fmla="*/ 0 h 118119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15600" h="1181191">
                  <a:moveTo>
                    <a:pt x="0" y="0"/>
                  </a:moveTo>
                  <a:lnTo>
                    <a:pt x="10515600" y="0"/>
                  </a:lnTo>
                  <a:lnTo>
                    <a:pt x="10515600" y="1181191"/>
                  </a:lnTo>
                  <a:lnTo>
                    <a:pt x="0" y="1181191"/>
                  </a:lnTo>
                  <a:lnTo>
                    <a:pt x="0" y="0"/>
                  </a:lnTo>
                  <a:close/>
                </a:path>
              </a:pathLst>
            </a:custGeom>
          </p:spPr>
          <p:style>
            <a:lnRef idx="0">
              <a:schemeClr val="accent1">
                <a:hueOff val="0"/>
                <a:satOff val="0"/>
                <a:lumOff val="0"/>
                <a:alphaOff val="0"/>
              </a:schemeClr>
            </a:lnRef>
            <a:fillRef idx="1">
              <a:schemeClr val="accent1">
                <a:shade val="80000"/>
                <a:hueOff val="0"/>
                <a:satOff val="0"/>
                <a:lumOff val="0"/>
                <a:alphaOff val="0"/>
              </a:schemeClr>
            </a:fillRef>
            <a:effectRef idx="0">
              <a:schemeClr val="accent1">
                <a:shade val="80000"/>
                <a:hueOff val="0"/>
                <a:satOff val="0"/>
                <a:lumOff val="0"/>
                <a:alphaOff val="0"/>
              </a:schemeClr>
            </a:effectRef>
            <a:fontRef idx="minor">
              <a:schemeClr val="lt1">
                <a:hueOff val="0"/>
                <a:satOff val="0"/>
                <a:lumOff val="0"/>
                <a:alphaOff val="0"/>
              </a:schemeClr>
            </a:fontRef>
          </p:style>
          <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1600" kern="1200" dirty="0"/>
                <a:t>Health constitutes a condition of comprehensive physical, mental, and social well-being, rather than only the lack of disease or disability (WHO, 1948). This traditional definition underscores that health transcends the scientific model, which primarily concerns itself with the absence of disease, to encompass a holistic perspective that includes social and psychological aspects.  The term "complete" has been criticism for establishing an unattainable benchmark that could lead to widespread unhealthiest at various stages of life  (Huber et al., 2011).</a:t>
              </a:r>
            </a:p>
          </p:txBody>
        </p:sp>
        <p:sp>
          <p:nvSpPr>
            <p:cNvPr id="12" name="Rectangle 11">
              <a:extLst>
                <a:ext uri="{FF2B5EF4-FFF2-40B4-BE49-F238E27FC236}">
                  <a16:creationId xmlns:a16="http://schemas.microsoft.com/office/drawing/2014/main" id="{0D73BF1C-38D7-DDC4-9AC1-EE47E24E02C6}"/>
                </a:ext>
              </a:extLst>
            </p:cNvPr>
            <p:cNvSpPr/>
            <p:nvPr/>
          </p:nvSpPr>
          <p:spPr>
            <a:xfrm>
              <a:off x="838200" y="6196762"/>
              <a:ext cx="10515600" cy="406596"/>
            </a:xfrm>
            <a:prstGeom prst="rect">
              <a:avLst/>
            </a:prstGeom>
          </p:spPr>
          <p:style>
            <a:lnRef idx="0">
              <a:schemeClr val="accent1">
                <a:hueOff val="0"/>
                <a:satOff val="0"/>
                <a:lumOff val="0"/>
                <a:alphaOff val="0"/>
              </a:schemeClr>
            </a:lnRef>
            <a:fillRef idx="1">
              <a:schemeClr val="accent1">
                <a:shade val="80000"/>
                <a:hueOff val="0"/>
                <a:satOff val="0"/>
                <a:lumOff val="0"/>
                <a:alphaOff val="0"/>
              </a:schemeClr>
            </a:fillRef>
            <a:effectRef idx="0">
              <a:schemeClr val="accent1">
                <a:shade val="80000"/>
                <a:hueOff val="0"/>
                <a:satOff val="0"/>
                <a:lumOff val="0"/>
                <a:alphaOff val="0"/>
              </a:schemeClr>
            </a:effectRef>
            <a:fontRef idx="minor">
              <a:schemeClr val="lt1">
                <a:hueOff val="0"/>
                <a:satOff val="0"/>
                <a:lumOff val="0"/>
                <a:alphaOff val="0"/>
              </a:schemeClr>
            </a:fontRef>
          </p:style>
          <p:txBody>
            <a:bodyPr/>
            <a:lstStyle/>
            <a:p>
              <a:endParaRPr lang="en-GB"/>
            </a:p>
          </p:txBody>
        </p:sp>
      </p:grpSp>
      <p:graphicFrame>
        <p:nvGraphicFramePr>
          <p:cNvPr id="13" name="Diagram 12">
            <a:extLst>
              <a:ext uri="{FF2B5EF4-FFF2-40B4-BE49-F238E27FC236}">
                <a16:creationId xmlns:a16="http://schemas.microsoft.com/office/drawing/2014/main" id="{0A318E0B-E8B3-B921-1942-B6C89BC040EF}"/>
              </a:ext>
            </a:extLst>
          </p:cNvPr>
          <p:cNvGraphicFramePr/>
          <p:nvPr>
            <p:extLst>
              <p:ext uri="{D42A27DB-BD31-4B8C-83A1-F6EECF244321}">
                <p14:modId xmlns:p14="http://schemas.microsoft.com/office/powerpoint/2010/main" val="509064812"/>
              </p:ext>
            </p:extLst>
          </p:nvPr>
        </p:nvGraphicFramePr>
        <p:xfrm>
          <a:off x="772392" y="2410691"/>
          <a:ext cx="10581408" cy="372764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791836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DA9402-2B3F-2A69-FB2E-E740E17E1CF0}"/>
              </a:ext>
            </a:extLst>
          </p:cNvPr>
          <p:cNvSpPr>
            <a:spLocks noGrp="1"/>
          </p:cNvSpPr>
          <p:nvPr>
            <p:ph type="title"/>
          </p:nvPr>
        </p:nvSpPr>
        <p:spPr>
          <a:xfrm>
            <a:off x="1731980" y="41729"/>
            <a:ext cx="7250655" cy="872671"/>
          </a:xfrm>
        </p:spPr>
        <p:txBody>
          <a:bodyPr>
            <a:normAutofit/>
          </a:bodyPr>
          <a:lstStyle/>
          <a:p>
            <a:r>
              <a:rPr lang="en-GB" dirty="0"/>
              <a:t>                 Models of Health</a:t>
            </a:r>
          </a:p>
        </p:txBody>
      </p:sp>
      <p:sp>
        <p:nvSpPr>
          <p:cNvPr id="3" name="Content Placeholder 2">
            <a:extLst>
              <a:ext uri="{FF2B5EF4-FFF2-40B4-BE49-F238E27FC236}">
                <a16:creationId xmlns:a16="http://schemas.microsoft.com/office/drawing/2014/main" id="{D39E745F-5648-E038-57E9-B72C91C5330D}"/>
              </a:ext>
            </a:extLst>
          </p:cNvPr>
          <p:cNvSpPr>
            <a:spLocks noGrp="1"/>
          </p:cNvSpPr>
          <p:nvPr>
            <p:ph idx="1"/>
          </p:nvPr>
        </p:nvSpPr>
        <p:spPr>
          <a:xfrm>
            <a:off x="1" y="742278"/>
            <a:ext cx="11353800" cy="6605579"/>
          </a:xfrm>
        </p:spPr>
        <p:txBody>
          <a:bodyPr>
            <a:normAutofit fontScale="25000" lnSpcReduction="20000"/>
          </a:bodyPr>
          <a:lstStyle/>
          <a:p>
            <a:pPr marL="0" indent="0">
              <a:buNone/>
            </a:pPr>
            <a:r>
              <a:rPr lang="en-GB" sz="5600" b="1" dirty="0"/>
              <a:t>Biomedical</a:t>
            </a:r>
            <a:r>
              <a:rPr lang="en-GB" sz="5600" dirty="0"/>
              <a:t> -</a:t>
            </a:r>
          </a:p>
          <a:p>
            <a:r>
              <a:rPr lang="en-GB" sz="5600" dirty="0"/>
              <a:t>absence of health and disease. </a:t>
            </a:r>
          </a:p>
          <a:p>
            <a:r>
              <a:rPr lang="en-GB" sz="5600" dirty="0"/>
              <a:t>focus on diagnosis, treatment and cure using medical science.</a:t>
            </a:r>
          </a:p>
          <a:p>
            <a:pPr marL="0" indent="0">
              <a:buNone/>
            </a:pPr>
            <a:r>
              <a:rPr lang="en-GB" sz="5600" b="1" dirty="0"/>
              <a:t>Ecological </a:t>
            </a:r>
            <a:r>
              <a:rPr lang="en-GB" sz="5600" dirty="0"/>
              <a:t>–</a:t>
            </a:r>
          </a:p>
          <a:p>
            <a:r>
              <a:rPr lang="en-GB" sz="5600" dirty="0"/>
              <a:t> Health result from a dynamic balance between people and their environment (Dubos,1965). </a:t>
            </a:r>
          </a:p>
          <a:p>
            <a:r>
              <a:rPr lang="en-GB" sz="5600" dirty="0"/>
              <a:t>Considers environmental influences such as, pollution, housing and community safety. </a:t>
            </a:r>
          </a:p>
          <a:p>
            <a:pPr marL="0" indent="0">
              <a:buNone/>
            </a:pPr>
            <a:r>
              <a:rPr lang="en-GB" sz="5600" b="1" dirty="0"/>
              <a:t>Biopsychosocial</a:t>
            </a:r>
            <a:r>
              <a:rPr lang="en-GB" sz="5600" dirty="0"/>
              <a:t> –</a:t>
            </a:r>
          </a:p>
          <a:p>
            <a:r>
              <a:rPr lang="en-GB" sz="5600" dirty="0"/>
              <a:t> Recognises the influence of social and psychological factors as health. </a:t>
            </a:r>
          </a:p>
          <a:p>
            <a:r>
              <a:rPr lang="en-GB" sz="5600" dirty="0"/>
              <a:t>Health is by emotions, behaviour, stress and relationships. </a:t>
            </a:r>
          </a:p>
          <a:p>
            <a:r>
              <a:rPr lang="en-GB" sz="5600" dirty="0"/>
              <a:t>Support holistic and mental health care approaches.</a:t>
            </a:r>
          </a:p>
          <a:p>
            <a:pPr marL="0" indent="0">
              <a:buNone/>
            </a:pPr>
            <a:r>
              <a:rPr lang="en-GB" sz="5600" b="1" dirty="0"/>
              <a:t>Holistic</a:t>
            </a:r>
            <a:r>
              <a:rPr lang="en-GB" sz="5600" dirty="0"/>
              <a:t> – Views the person’s whole body, mind and spirit. </a:t>
            </a:r>
          </a:p>
          <a:p>
            <a:r>
              <a:rPr lang="en-GB" sz="5600" dirty="0"/>
              <a:t>Encourages wellbeing, not just absence of illness. </a:t>
            </a:r>
          </a:p>
          <a:p>
            <a:r>
              <a:rPr lang="en-GB" sz="5600" dirty="0"/>
              <a:t>Aligns with health promotion and person-centred care in practises.</a:t>
            </a:r>
          </a:p>
          <a:p>
            <a:pPr marL="0" indent="0">
              <a:buNone/>
            </a:pPr>
            <a:endParaRPr lang="en-GB" sz="5600" b="1" dirty="0"/>
          </a:p>
          <a:p>
            <a:pPr marL="0" indent="0">
              <a:buNone/>
            </a:pPr>
            <a:r>
              <a:rPr lang="en-GB" sz="5600" b="1" dirty="0"/>
              <a:t>How are models of health used?</a:t>
            </a:r>
          </a:p>
          <a:p>
            <a:r>
              <a:rPr lang="en-GB" sz="5600" dirty="0"/>
              <a:t>To access health needs</a:t>
            </a:r>
          </a:p>
          <a:p>
            <a:r>
              <a:rPr lang="en-GB" sz="5600" dirty="0"/>
              <a:t>To plan and deliver care</a:t>
            </a:r>
          </a:p>
          <a:p>
            <a:r>
              <a:rPr lang="en-GB" sz="5600" dirty="0"/>
              <a:t>To promote health and prevention</a:t>
            </a:r>
          </a:p>
          <a:p>
            <a:r>
              <a:rPr lang="en-GB" sz="5600" dirty="0"/>
              <a:t>To reduce health inequalities</a:t>
            </a:r>
          </a:p>
          <a:p>
            <a:r>
              <a:rPr lang="en-GB" sz="5600" dirty="0"/>
              <a:t>To educate and train staff</a:t>
            </a:r>
          </a:p>
          <a:p>
            <a:pPr marL="0" indent="0">
              <a:buNone/>
            </a:pPr>
            <a:endParaRPr lang="en-GB" sz="5600" dirty="0"/>
          </a:p>
          <a:p>
            <a:pPr marL="0" indent="0">
              <a:buNone/>
            </a:pPr>
            <a:r>
              <a:rPr lang="en-GB" sz="5600" dirty="0"/>
              <a:t>(Dubos, 1965; Engel, 1977; Huber et al., 2011)</a:t>
            </a:r>
          </a:p>
          <a:p>
            <a:pPr marL="0" indent="0">
              <a:buNone/>
            </a:pPr>
            <a:endParaRPr lang="en-GB" dirty="0"/>
          </a:p>
        </p:txBody>
      </p:sp>
      <p:pic>
        <p:nvPicPr>
          <p:cNvPr id="4" name="Picture 3">
            <a:extLst>
              <a:ext uri="{FF2B5EF4-FFF2-40B4-BE49-F238E27FC236}">
                <a16:creationId xmlns:a16="http://schemas.microsoft.com/office/drawing/2014/main" id="{DE67CB82-B14C-C08D-86FA-E3B05C7B0FCA}"/>
              </a:ext>
            </a:extLst>
          </p:cNvPr>
          <p:cNvPicPr>
            <a:picLocks noChangeAspect="1"/>
          </p:cNvPicPr>
          <p:nvPr/>
        </p:nvPicPr>
        <p:blipFill>
          <a:blip r:embed="rId3"/>
          <a:stretch>
            <a:fillRect/>
          </a:stretch>
        </p:blipFill>
        <p:spPr>
          <a:xfrm>
            <a:off x="9659402" y="41729"/>
            <a:ext cx="2574351" cy="1992085"/>
          </a:xfrm>
          <a:prstGeom prst="rect">
            <a:avLst/>
          </a:prstGeom>
        </p:spPr>
      </p:pic>
      <p:pic>
        <p:nvPicPr>
          <p:cNvPr id="5" name="Picture 4">
            <a:extLst>
              <a:ext uri="{FF2B5EF4-FFF2-40B4-BE49-F238E27FC236}">
                <a16:creationId xmlns:a16="http://schemas.microsoft.com/office/drawing/2014/main" id="{E7A99C51-F2D5-7997-F373-D3BDA3ABD2CE}"/>
              </a:ext>
            </a:extLst>
          </p:cNvPr>
          <p:cNvPicPr>
            <a:picLocks noChangeAspect="1"/>
          </p:cNvPicPr>
          <p:nvPr/>
        </p:nvPicPr>
        <p:blipFill>
          <a:blip r:embed="rId4"/>
          <a:stretch>
            <a:fillRect/>
          </a:stretch>
        </p:blipFill>
        <p:spPr>
          <a:xfrm>
            <a:off x="9810130" y="2033814"/>
            <a:ext cx="2397522" cy="2148377"/>
          </a:xfrm>
          <a:prstGeom prst="rect">
            <a:avLst/>
          </a:prstGeom>
        </p:spPr>
      </p:pic>
      <p:pic>
        <p:nvPicPr>
          <p:cNvPr id="6" name="Picture 5">
            <a:extLst>
              <a:ext uri="{FF2B5EF4-FFF2-40B4-BE49-F238E27FC236}">
                <a16:creationId xmlns:a16="http://schemas.microsoft.com/office/drawing/2014/main" id="{59796186-E24C-7EBF-140B-CC597B4F5BB5}"/>
              </a:ext>
            </a:extLst>
          </p:cNvPr>
          <p:cNvPicPr>
            <a:picLocks noChangeAspect="1"/>
          </p:cNvPicPr>
          <p:nvPr/>
        </p:nvPicPr>
        <p:blipFill>
          <a:blip r:embed="rId5"/>
          <a:stretch>
            <a:fillRect/>
          </a:stretch>
        </p:blipFill>
        <p:spPr>
          <a:xfrm>
            <a:off x="7005952" y="3304515"/>
            <a:ext cx="2653450" cy="2388382"/>
          </a:xfrm>
          <a:prstGeom prst="rect">
            <a:avLst/>
          </a:prstGeom>
        </p:spPr>
      </p:pic>
      <p:pic>
        <p:nvPicPr>
          <p:cNvPr id="7" name="Picture 6">
            <a:extLst>
              <a:ext uri="{FF2B5EF4-FFF2-40B4-BE49-F238E27FC236}">
                <a16:creationId xmlns:a16="http://schemas.microsoft.com/office/drawing/2014/main" id="{BABB2944-A7EA-42DF-A733-8EAE2167DF4F}"/>
              </a:ext>
            </a:extLst>
          </p:cNvPr>
          <p:cNvPicPr>
            <a:picLocks noChangeAspect="1"/>
          </p:cNvPicPr>
          <p:nvPr/>
        </p:nvPicPr>
        <p:blipFill>
          <a:blip r:embed="rId6"/>
          <a:stretch>
            <a:fillRect/>
          </a:stretch>
        </p:blipFill>
        <p:spPr>
          <a:xfrm>
            <a:off x="9541327" y="4337532"/>
            <a:ext cx="2650673" cy="2182557"/>
          </a:xfrm>
          <a:prstGeom prst="rect">
            <a:avLst/>
          </a:prstGeom>
        </p:spPr>
      </p:pic>
    </p:spTree>
    <p:extLst>
      <p:ext uri="{BB962C8B-B14F-4D97-AF65-F5344CB8AC3E}">
        <p14:creationId xmlns:p14="http://schemas.microsoft.com/office/powerpoint/2010/main" val="41990917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p:cNvGrpSpPr/>
        <p:nvPr/>
      </p:nvGrpSpPr>
      <p:grpSpPr>
        <a:xfrm>
          <a:off x="0" y="0"/>
          <a:ext cx="0" cy="0"/>
          <a:chOff x="0" y="0"/>
          <a:chExt cx="0" cy="0"/>
        </a:xfrm>
      </p:grpSpPr>
      <p:sp useBgFill="1">
        <p:nvSpPr>
          <p:cNvPr id="58" name="Rectangle 57">
            <a:extLst>
              <a:ext uri="{FF2B5EF4-FFF2-40B4-BE49-F238E27FC236}">
                <a16:creationId xmlns:a16="http://schemas.microsoft.com/office/drawing/2014/main" id="{131BAD53-4E89-4F62-BBB7-26359763E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Freeform: Shape 59">
            <a:extLst>
              <a:ext uri="{FF2B5EF4-FFF2-40B4-BE49-F238E27FC236}">
                <a16:creationId xmlns:a16="http://schemas.microsoft.com/office/drawing/2014/main" id="{62756DA2-40EB-4C6F-B962-5822FFB54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53438" cy="6858000"/>
          </a:xfrm>
          <a:custGeom>
            <a:avLst/>
            <a:gdLst>
              <a:gd name="connsiteX0" fmla="*/ 0 w 6096000"/>
              <a:gd name="connsiteY0" fmla="*/ 0 h 6858000"/>
              <a:gd name="connsiteX1" fmla="*/ 5567517 w 6096000"/>
              <a:gd name="connsiteY1" fmla="*/ 0 h 6858000"/>
              <a:gd name="connsiteX2" fmla="*/ 5566938 w 6096000"/>
              <a:gd name="connsiteY2" fmla="*/ 1705 h 6858000"/>
              <a:gd name="connsiteX3" fmla="*/ 5551594 w 6096000"/>
              <a:gd name="connsiteY3" fmla="*/ 17287 h 6858000"/>
              <a:gd name="connsiteX4" fmla="*/ 5545641 w 6096000"/>
              <a:gd name="connsiteY4" fmla="*/ 130336 h 6858000"/>
              <a:gd name="connsiteX5" fmla="*/ 5538289 w 6096000"/>
              <a:gd name="connsiteY5" fmla="*/ 187093 h 6858000"/>
              <a:gd name="connsiteX6" fmla="*/ 5545790 w 6096000"/>
              <a:gd name="connsiteY6" fmla="*/ 265704 h 6858000"/>
              <a:gd name="connsiteX7" fmla="*/ 5542313 w 6096000"/>
              <a:gd name="connsiteY7" fmla="*/ 354566 h 6858000"/>
              <a:gd name="connsiteX8" fmla="*/ 5524126 w 6096000"/>
              <a:gd name="connsiteY8" fmla="*/ 472000 h 6858000"/>
              <a:gd name="connsiteX9" fmla="*/ 5522170 w 6096000"/>
              <a:gd name="connsiteY9" fmla="*/ 473782 h 6858000"/>
              <a:gd name="connsiteX10" fmla="*/ 5521798 w 6096000"/>
              <a:gd name="connsiteY10" fmla="*/ 491380 h 6858000"/>
              <a:gd name="connsiteX11" fmla="*/ 5536419 w 6096000"/>
              <a:gd name="connsiteY11" fmla="*/ 531675 h 6858000"/>
              <a:gd name="connsiteX12" fmla="*/ 5533435 w 6096000"/>
              <a:gd name="connsiteY12" fmla="*/ 536015 h 6858000"/>
              <a:gd name="connsiteX13" fmla="*/ 5538088 w 6096000"/>
              <a:gd name="connsiteY13" fmla="*/ 572092 h 6858000"/>
              <a:gd name="connsiteX14" fmla="*/ 5536061 w 6096000"/>
              <a:gd name="connsiteY14" fmla="*/ 572511 h 6858000"/>
              <a:gd name="connsiteX15" fmla="*/ 5528218 w 6096000"/>
              <a:gd name="connsiteY15" fmla="*/ 582332 h 6858000"/>
              <a:gd name="connsiteX16" fmla="*/ 5518011 w 6096000"/>
              <a:gd name="connsiteY16" fmla="*/ 601285 h 6858000"/>
              <a:gd name="connsiteX17" fmla="*/ 5473174 w 6096000"/>
              <a:gd name="connsiteY17" fmla="*/ 681608 h 6858000"/>
              <a:gd name="connsiteX18" fmla="*/ 5472963 w 6096000"/>
              <a:gd name="connsiteY18" fmla="*/ 689151 h 6858000"/>
              <a:gd name="connsiteX19" fmla="*/ 5472485 w 6096000"/>
              <a:gd name="connsiteY19" fmla="*/ 689289 h 6858000"/>
              <a:gd name="connsiteX20" fmla="*/ 5471326 w 6096000"/>
              <a:gd name="connsiteY20" fmla="*/ 697222 h 6858000"/>
              <a:gd name="connsiteX21" fmla="*/ 5472164 w 6096000"/>
              <a:gd name="connsiteY21" fmla="*/ 717531 h 6858000"/>
              <a:gd name="connsiteX22" fmla="*/ 5468891 w 6096000"/>
              <a:gd name="connsiteY22" fmla="*/ 722494 h 6858000"/>
              <a:gd name="connsiteX23" fmla="*/ 5463081 w 6096000"/>
              <a:gd name="connsiteY23" fmla="*/ 724368 h 6858000"/>
              <a:gd name="connsiteX24" fmla="*/ 5446981 w 6096000"/>
              <a:gd name="connsiteY24" fmla="*/ 752692 h 6858000"/>
              <a:gd name="connsiteX25" fmla="*/ 5417190 w 6096000"/>
              <a:gd name="connsiteY25" fmla="*/ 816346 h 6858000"/>
              <a:gd name="connsiteX26" fmla="*/ 5388958 w 6096000"/>
              <a:gd name="connsiteY26" fmla="*/ 889417 h 6858000"/>
              <a:gd name="connsiteX27" fmla="*/ 5307044 w 6096000"/>
              <a:gd name="connsiteY27" fmla="*/ 1063288 h 6858000"/>
              <a:gd name="connsiteX28" fmla="*/ 5303837 w 6096000"/>
              <a:gd name="connsiteY28" fmla="*/ 1157176 h 6858000"/>
              <a:gd name="connsiteX29" fmla="*/ 5286494 w 6096000"/>
              <a:gd name="connsiteY29" fmla="*/ 1210776 h 6858000"/>
              <a:gd name="connsiteX30" fmla="*/ 5282463 w 6096000"/>
              <a:gd name="connsiteY30" fmla="*/ 1301993 h 6858000"/>
              <a:gd name="connsiteX31" fmla="*/ 5252235 w 6096000"/>
              <a:gd name="connsiteY31" fmla="*/ 1360879 h 6858000"/>
              <a:gd name="connsiteX32" fmla="*/ 5244497 w 6096000"/>
              <a:gd name="connsiteY32" fmla="*/ 1404045 h 6858000"/>
              <a:gd name="connsiteX33" fmla="*/ 5223823 w 6096000"/>
              <a:gd name="connsiteY33" fmla="*/ 1429568 h 6858000"/>
              <a:gd name="connsiteX34" fmla="*/ 5224851 w 6096000"/>
              <a:gd name="connsiteY34" fmla="*/ 1430305 h 6858000"/>
              <a:gd name="connsiteX35" fmla="*/ 5212394 w 6096000"/>
              <a:gd name="connsiteY35" fmla="*/ 1463304 h 6858000"/>
              <a:gd name="connsiteX36" fmla="*/ 5209958 w 6096000"/>
              <a:gd name="connsiteY36" fmla="*/ 1514846 h 6858000"/>
              <a:gd name="connsiteX37" fmla="*/ 5206417 w 6096000"/>
              <a:gd name="connsiteY37" fmla="*/ 1519731 h 6858000"/>
              <a:gd name="connsiteX38" fmla="*/ 5206640 w 6096000"/>
              <a:gd name="connsiteY38" fmla="*/ 1519929 h 6858000"/>
              <a:gd name="connsiteX39" fmla="*/ 5207632 w 6096000"/>
              <a:gd name="connsiteY39" fmla="*/ 1546022 h 6858000"/>
              <a:gd name="connsiteX40" fmla="*/ 5212030 w 6096000"/>
              <a:gd name="connsiteY40" fmla="*/ 1578752 h 6858000"/>
              <a:gd name="connsiteX41" fmla="*/ 5203533 w 6096000"/>
              <a:gd name="connsiteY41" fmla="*/ 1647555 h 6858000"/>
              <a:gd name="connsiteX42" fmla="*/ 5190877 w 6096000"/>
              <a:gd name="connsiteY42" fmla="*/ 1715685 h 6858000"/>
              <a:gd name="connsiteX43" fmla="*/ 5184235 w 6096000"/>
              <a:gd name="connsiteY43" fmla="*/ 1740358 h 6858000"/>
              <a:gd name="connsiteX44" fmla="*/ 5181475 w 6096000"/>
              <a:gd name="connsiteY44" fmla="*/ 1784314 h 6858000"/>
              <a:gd name="connsiteX45" fmla="*/ 5185845 w 6096000"/>
              <a:gd name="connsiteY45" fmla="*/ 1804434 h 6858000"/>
              <a:gd name="connsiteX46" fmla="*/ 5185068 w 6096000"/>
              <a:gd name="connsiteY46" fmla="*/ 1805316 h 6858000"/>
              <a:gd name="connsiteX47" fmla="*/ 5188593 w 6096000"/>
              <a:gd name="connsiteY47" fmla="*/ 1807109 h 6858000"/>
              <a:gd name="connsiteX48" fmla="*/ 5185920 w 6096000"/>
              <a:gd name="connsiteY48" fmla="*/ 1821003 h 6858000"/>
              <a:gd name="connsiteX49" fmla="*/ 5183543 w 6096000"/>
              <a:gd name="connsiteY49" fmla="*/ 1824832 h 6858000"/>
              <a:gd name="connsiteX50" fmla="*/ 5182235 w 6096000"/>
              <a:gd name="connsiteY50" fmla="*/ 1830429 h 6858000"/>
              <a:gd name="connsiteX51" fmla="*/ 5182525 w 6096000"/>
              <a:gd name="connsiteY51" fmla="*/ 1830569 h 6858000"/>
              <a:gd name="connsiteX52" fmla="*/ 5180663 w 6096000"/>
              <a:gd name="connsiteY52" fmla="*/ 1835810 h 6858000"/>
              <a:gd name="connsiteX53" fmla="*/ 5167452 w 6096000"/>
              <a:gd name="connsiteY53" fmla="*/ 1861483 h 6858000"/>
              <a:gd name="connsiteX54" fmla="*/ 5174266 w 6096000"/>
              <a:gd name="connsiteY54" fmla="*/ 1892417 h 6858000"/>
              <a:gd name="connsiteX55" fmla="*/ 5189262 w 6096000"/>
              <a:gd name="connsiteY55" fmla="*/ 1895114 h 6858000"/>
              <a:gd name="connsiteX56" fmla="*/ 5187100 w 6096000"/>
              <a:gd name="connsiteY56" fmla="*/ 1899379 h 6858000"/>
              <a:gd name="connsiteX57" fmla="*/ 5180471 w 6096000"/>
              <a:gd name="connsiteY57" fmla="*/ 1907867 h 6858000"/>
              <a:gd name="connsiteX58" fmla="*/ 5181361 w 6096000"/>
              <a:gd name="connsiteY58" fmla="*/ 1910265 h 6858000"/>
              <a:gd name="connsiteX59" fmla="*/ 5178268 w 6096000"/>
              <a:gd name="connsiteY59" fmla="*/ 1935584 h 6858000"/>
              <a:gd name="connsiteX60" fmla="*/ 5183619 w 6096000"/>
              <a:gd name="connsiteY60" fmla="*/ 1942021 h 6858000"/>
              <a:gd name="connsiteX61" fmla="*/ 5184480 w 6096000"/>
              <a:gd name="connsiteY61" fmla="*/ 1945112 h 6858000"/>
              <a:gd name="connsiteX62" fmla="*/ 5172776 w 6096000"/>
              <a:gd name="connsiteY62" fmla="*/ 1961162 h 6858000"/>
              <a:gd name="connsiteX63" fmla="*/ 5168513 w 6096000"/>
              <a:gd name="connsiteY63" fmla="*/ 1969445 h 6858000"/>
              <a:gd name="connsiteX64" fmla="*/ 5126597 w 6096000"/>
              <a:gd name="connsiteY64" fmla="*/ 2024270 h 6858000"/>
              <a:gd name="connsiteX65" fmla="*/ 5119528 w 6096000"/>
              <a:gd name="connsiteY65" fmla="*/ 2107942 h 6858000"/>
              <a:gd name="connsiteX66" fmla="*/ 5110356 w 6096000"/>
              <a:gd name="connsiteY66" fmla="*/ 2193455 h 6858000"/>
              <a:gd name="connsiteX67" fmla="*/ 5104992 w 6096000"/>
              <a:gd name="connsiteY67" fmla="*/ 2260088 h 6858000"/>
              <a:gd name="connsiteX68" fmla="*/ 5059439 w 6096000"/>
              <a:gd name="connsiteY68" fmla="*/ 2335735 h 6858000"/>
              <a:gd name="connsiteX69" fmla="*/ 5022061 w 6096000"/>
              <a:gd name="connsiteY69" fmla="*/ 2408995 h 6858000"/>
              <a:gd name="connsiteX70" fmla="*/ 5022253 w 6096000"/>
              <a:gd name="connsiteY70" fmla="*/ 2445869 h 6858000"/>
              <a:gd name="connsiteX71" fmla="*/ 5011426 w 6096000"/>
              <a:gd name="connsiteY71" fmla="*/ 2496499 h 6858000"/>
              <a:gd name="connsiteX72" fmla="*/ 4994224 w 6096000"/>
              <a:gd name="connsiteY72" fmla="*/ 2549900 h 6858000"/>
              <a:gd name="connsiteX73" fmla="*/ 4995245 w 6096000"/>
              <a:gd name="connsiteY73" fmla="*/ 2596456 h 6858000"/>
              <a:gd name="connsiteX74" fmla="*/ 4988570 w 6096000"/>
              <a:gd name="connsiteY74" fmla="*/ 2606088 h 6858000"/>
              <a:gd name="connsiteX75" fmla="*/ 4988371 w 6096000"/>
              <a:gd name="connsiteY75" fmla="*/ 2635351 h 6858000"/>
              <a:gd name="connsiteX76" fmla="*/ 4983212 w 6096000"/>
              <a:gd name="connsiteY76" fmla="*/ 2665666 h 6858000"/>
              <a:gd name="connsiteX77" fmla="*/ 4968234 w 6096000"/>
              <a:gd name="connsiteY77" fmla="*/ 2715895 h 6858000"/>
              <a:gd name="connsiteX78" fmla="*/ 4975888 w 6096000"/>
              <a:gd name="connsiteY78" fmla="*/ 2725052 h 6858000"/>
              <a:gd name="connsiteX79" fmla="*/ 4980195 w 6096000"/>
              <a:gd name="connsiteY79" fmla="*/ 2726489 h 6858000"/>
              <a:gd name="connsiteX80" fmla="*/ 4976218 w 6096000"/>
              <a:gd name="connsiteY80" fmla="*/ 2740278 h 6858000"/>
              <a:gd name="connsiteX81" fmla="*/ 4980571 w 6096000"/>
              <a:gd name="connsiteY81" fmla="*/ 2751112 h 6858000"/>
              <a:gd name="connsiteX82" fmla="*/ 4973893 w 6096000"/>
              <a:gd name="connsiteY82" fmla="*/ 2760208 h 6858000"/>
              <a:gd name="connsiteX83" fmla="*/ 4979005 w 6096000"/>
              <a:gd name="connsiteY83" fmla="*/ 2790136 h 6858000"/>
              <a:gd name="connsiteX84" fmla="*/ 4986137 w 6096000"/>
              <a:gd name="connsiteY84" fmla="*/ 2804183 h 6858000"/>
              <a:gd name="connsiteX85" fmla="*/ 4986175 w 6096000"/>
              <a:gd name="connsiteY85" fmla="*/ 2825860 h 6858000"/>
              <a:gd name="connsiteX86" fmla="*/ 4993936 w 6096000"/>
              <a:gd name="connsiteY86" fmla="*/ 2911749 h 6858000"/>
              <a:gd name="connsiteX87" fmla="*/ 4992563 w 6096000"/>
              <a:gd name="connsiteY87" fmla="*/ 2977278 h 6858000"/>
              <a:gd name="connsiteX88" fmla="*/ 4980516 w 6096000"/>
              <a:gd name="connsiteY88" fmla="*/ 2991092 h 6858000"/>
              <a:gd name="connsiteX89" fmla="*/ 4992801 w 6096000"/>
              <a:gd name="connsiteY89" fmla="*/ 3020247 h 6858000"/>
              <a:gd name="connsiteX90" fmla="*/ 5014805 w 6096000"/>
              <a:gd name="connsiteY90" fmla="*/ 3065434 h 6858000"/>
              <a:gd name="connsiteX91" fmla="*/ 5002733 w 6096000"/>
              <a:gd name="connsiteY91" fmla="*/ 3103777 h 6858000"/>
              <a:gd name="connsiteX92" fmla="*/ 5002941 w 6096000"/>
              <a:gd name="connsiteY92" fmla="*/ 3151828 h 6858000"/>
              <a:gd name="connsiteX93" fmla="*/ 5002883 w 6096000"/>
              <a:gd name="connsiteY93" fmla="*/ 3180546 h 6858000"/>
              <a:gd name="connsiteX94" fmla="*/ 5016711 w 6096000"/>
              <a:gd name="connsiteY94" fmla="*/ 3258677 h 6858000"/>
              <a:gd name="connsiteX95" fmla="*/ 5017918 w 6096000"/>
              <a:gd name="connsiteY95" fmla="*/ 3262610 h 6858000"/>
              <a:gd name="connsiteX96" fmla="*/ 5011672 w 6096000"/>
              <a:gd name="connsiteY96" fmla="*/ 3277179 h 6858000"/>
              <a:gd name="connsiteX97" fmla="*/ 5009344 w 6096000"/>
              <a:gd name="connsiteY97" fmla="*/ 3278130 h 6858000"/>
              <a:gd name="connsiteX98" fmla="*/ 5026770 w 6096000"/>
              <a:gd name="connsiteY98" fmla="*/ 3325671 h 6858000"/>
              <a:gd name="connsiteX99" fmla="*/ 5024571 w 6096000"/>
              <a:gd name="connsiteY99" fmla="*/ 3332072 h 6858000"/>
              <a:gd name="connsiteX100" fmla="*/ 5041705 w 6096000"/>
              <a:gd name="connsiteY100" fmla="*/ 3362948 h 6858000"/>
              <a:gd name="connsiteX101" fmla="*/ 5047477 w 6096000"/>
              <a:gd name="connsiteY101" fmla="*/ 3378959 h 6858000"/>
              <a:gd name="connsiteX102" fmla="*/ 5060758 w 6096000"/>
              <a:gd name="connsiteY102" fmla="*/ 3407057 h 6858000"/>
              <a:gd name="connsiteX103" fmla="*/ 5058968 w 6096000"/>
              <a:gd name="connsiteY103" fmla="*/ 3409825 h 6858000"/>
              <a:gd name="connsiteX104" fmla="*/ 5062667 w 6096000"/>
              <a:gd name="connsiteY104" fmla="*/ 3415218 h 6858000"/>
              <a:gd name="connsiteX105" fmla="*/ 5060928 w 6096000"/>
              <a:gd name="connsiteY105" fmla="*/ 3419880 h 6858000"/>
              <a:gd name="connsiteX106" fmla="*/ 5062923 w 6096000"/>
              <a:gd name="connsiteY106" fmla="*/ 3424545 h 6858000"/>
              <a:gd name="connsiteX107" fmla="*/ 5064623 w 6096000"/>
              <a:gd name="connsiteY107" fmla="*/ 3476412 h 6858000"/>
              <a:gd name="connsiteX108" fmla="*/ 5069684 w 6096000"/>
              <a:gd name="connsiteY108" fmla="*/ 3486850 h 6858000"/>
              <a:gd name="connsiteX109" fmla="*/ 5063339 w 6096000"/>
              <a:gd name="connsiteY109" fmla="*/ 3496391 h 6858000"/>
              <a:gd name="connsiteX110" fmla="*/ 5070139 w 6096000"/>
              <a:gd name="connsiteY110" fmla="*/ 3531201 h 6858000"/>
              <a:gd name="connsiteX111" fmla="*/ 5079896 w 6096000"/>
              <a:gd name="connsiteY111" fmla="*/ 3542019 h 6858000"/>
              <a:gd name="connsiteX112" fmla="*/ 5087540 w 6096000"/>
              <a:gd name="connsiteY112" fmla="*/ 3552249 h 6858000"/>
              <a:gd name="connsiteX113" fmla="*/ 5087902 w 6096000"/>
              <a:gd name="connsiteY113" fmla="*/ 3553678 h 6858000"/>
              <a:gd name="connsiteX114" fmla="*/ 5091509 w 6096000"/>
              <a:gd name="connsiteY114" fmla="*/ 3568021 h 6858000"/>
              <a:gd name="connsiteX115" fmla="*/ 5091934 w 6096000"/>
              <a:gd name="connsiteY115" fmla="*/ 3569719 h 6858000"/>
              <a:gd name="connsiteX116" fmla="*/ 5089362 w 6096000"/>
              <a:gd name="connsiteY116" fmla="*/ 3586412 h 6858000"/>
              <a:gd name="connsiteX117" fmla="*/ 5092358 w 6096000"/>
              <a:gd name="connsiteY117" fmla="*/ 3597336 h 6858000"/>
              <a:gd name="connsiteX118" fmla="*/ 5084254 w 6096000"/>
              <a:gd name="connsiteY118" fmla="*/ 3606007 h 6858000"/>
              <a:gd name="connsiteX119" fmla="*/ 5084281 w 6096000"/>
              <a:gd name="connsiteY119" fmla="*/ 3641228 h 6858000"/>
              <a:gd name="connsiteX120" fmla="*/ 5091848 w 6096000"/>
              <a:gd name="connsiteY120" fmla="*/ 3653088 h 6858000"/>
              <a:gd name="connsiteX121" fmla="*/ 5097436 w 6096000"/>
              <a:gd name="connsiteY121" fmla="*/ 3664114 h 6858000"/>
              <a:gd name="connsiteX122" fmla="*/ 5097518 w 6096000"/>
              <a:gd name="connsiteY122" fmla="*/ 3665569 h 6858000"/>
              <a:gd name="connsiteX123" fmla="*/ 5099829 w 6096000"/>
              <a:gd name="connsiteY123" fmla="*/ 3707357 h 6858000"/>
              <a:gd name="connsiteX124" fmla="*/ 5114696 w 6096000"/>
              <a:gd name="connsiteY124" fmla="*/ 3778166 h 6858000"/>
              <a:gd name="connsiteX125" fmla="*/ 5135379 w 6096000"/>
              <a:gd name="connsiteY125" fmla="*/ 3878222 h 6858000"/>
              <a:gd name="connsiteX126" fmla="*/ 5130138 w 6096000"/>
              <a:gd name="connsiteY126" fmla="*/ 4048117 h 6858000"/>
              <a:gd name="connsiteX127" fmla="*/ 5090040 w 6096000"/>
              <a:gd name="connsiteY127" fmla="*/ 4219510 h 6858000"/>
              <a:gd name="connsiteX128" fmla="*/ 5092812 w 6096000"/>
              <a:gd name="connsiteY128" fmla="*/ 4411258 h 6858000"/>
              <a:gd name="connsiteX129" fmla="*/ 5084599 w 6096000"/>
              <a:gd name="connsiteY129" fmla="*/ 4488531 h 6858000"/>
              <a:gd name="connsiteX130" fmla="*/ 5084072 w 6096000"/>
              <a:gd name="connsiteY130" fmla="*/ 4539168 h 6858000"/>
              <a:gd name="connsiteX131" fmla="*/ 5068936 w 6096000"/>
              <a:gd name="connsiteY131" fmla="*/ 4625153 h 6858000"/>
              <a:gd name="connsiteX132" fmla="*/ 5059114 w 6096000"/>
              <a:gd name="connsiteY132" fmla="*/ 4733115 h 6858000"/>
              <a:gd name="connsiteX133" fmla="*/ 5037209 w 6096000"/>
              <a:gd name="connsiteY133" fmla="*/ 4844323 h 6858000"/>
              <a:gd name="connsiteX134" fmla="*/ 5020638 w 6096000"/>
              <a:gd name="connsiteY134" fmla="*/ 4877992 h 6858000"/>
              <a:gd name="connsiteX135" fmla="*/ 5006413 w 6096000"/>
              <a:gd name="connsiteY135" fmla="*/ 4925805 h 6858000"/>
              <a:gd name="connsiteX136" fmla="*/ 4971037 w 6096000"/>
              <a:gd name="connsiteY136" fmla="*/ 5009272 h 6858000"/>
              <a:gd name="connsiteX137" fmla="*/ 4963105 w 6096000"/>
              <a:gd name="connsiteY137" fmla="*/ 5111369 h 6858000"/>
              <a:gd name="connsiteX138" fmla="*/ 4976341 w 6096000"/>
              <a:gd name="connsiteY138" fmla="*/ 5210876 h 6858000"/>
              <a:gd name="connsiteX139" fmla="*/ 4980617 w 6096000"/>
              <a:gd name="connsiteY139" fmla="*/ 5269726 h 6858000"/>
              <a:gd name="connsiteX140" fmla="*/ 4997733 w 6096000"/>
              <a:gd name="connsiteY140" fmla="*/ 5464225 h 6858000"/>
              <a:gd name="connsiteX141" fmla="*/ 5001400 w 6096000"/>
              <a:gd name="connsiteY141" fmla="*/ 5594585 h 6858000"/>
              <a:gd name="connsiteX142" fmla="*/ 4983700 w 6096000"/>
              <a:gd name="connsiteY142" fmla="*/ 5667896 h 6858000"/>
              <a:gd name="connsiteX143" fmla="*/ 4968506 w 6096000"/>
              <a:gd name="connsiteY143" fmla="*/ 5769225 h 6858000"/>
              <a:gd name="connsiteX144" fmla="*/ 4969765 w 6096000"/>
              <a:gd name="connsiteY144" fmla="*/ 5823324 h 6858000"/>
              <a:gd name="connsiteX145" fmla="*/ 4966129 w 6096000"/>
              <a:gd name="connsiteY145" fmla="*/ 5862699 h 6858000"/>
              <a:gd name="connsiteX146" fmla="*/ 4970695 w 6096000"/>
              <a:gd name="connsiteY146" fmla="*/ 5906467 h 6858000"/>
              <a:gd name="connsiteX147" fmla="*/ 4991568 w 6096000"/>
              <a:gd name="connsiteY147" fmla="*/ 5939847 h 6858000"/>
              <a:gd name="connsiteX148" fmla="*/ 4986815 w 6096000"/>
              <a:gd name="connsiteY148" fmla="*/ 5973994 h 6858000"/>
              <a:gd name="connsiteX149" fmla="*/ 4987776 w 6096000"/>
              <a:gd name="connsiteY149" fmla="*/ 6089693 h 6858000"/>
              <a:gd name="connsiteX150" fmla="*/ 4991621 w 6096000"/>
              <a:gd name="connsiteY150" fmla="*/ 6224938 h 6858000"/>
              <a:gd name="connsiteX151" fmla="*/ 5017157 w 6096000"/>
              <a:gd name="connsiteY151" fmla="*/ 6370251 h 6858000"/>
              <a:gd name="connsiteX152" fmla="*/ 5040797 w 6096000"/>
              <a:gd name="connsiteY152" fmla="*/ 6541313 h 6858000"/>
              <a:gd name="connsiteX153" fmla="*/ 5045375 w 6096000"/>
              <a:gd name="connsiteY153" fmla="*/ 6640957 h 6858000"/>
              <a:gd name="connsiteX154" fmla="*/ 5058442 w 6096000"/>
              <a:gd name="connsiteY154" fmla="*/ 6705297 h 6858000"/>
              <a:gd name="connsiteX155" fmla="*/ 5071125 w 6096000"/>
              <a:gd name="connsiteY155" fmla="*/ 6759582 h 6858000"/>
              <a:gd name="connsiteX156" fmla="*/ 5069172 w 6096000"/>
              <a:gd name="connsiteY156" fmla="*/ 6817746 h 6858000"/>
              <a:gd name="connsiteX157" fmla="*/ 5072322 w 6096000"/>
              <a:gd name="connsiteY157" fmla="*/ 6843646 h 6858000"/>
              <a:gd name="connsiteX158" fmla="*/ 5091388 w 6096000"/>
              <a:gd name="connsiteY158" fmla="*/ 6857998 h 6858000"/>
              <a:gd name="connsiteX159" fmla="*/ 6096000 w 6096000"/>
              <a:gd name="connsiteY159" fmla="*/ 6857998 h 6858000"/>
              <a:gd name="connsiteX160" fmla="*/ 6096000 w 6096000"/>
              <a:gd name="connsiteY160" fmla="*/ 6858000 h 6858000"/>
              <a:gd name="connsiteX161" fmla="*/ 0 w 6096000"/>
              <a:gd name="connsiteY16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Lst>
            <a:rect l="l" t="t" r="r" b="b"/>
            <a:pathLst>
              <a:path w="6096000" h="6858000">
                <a:moveTo>
                  <a:pt x="0" y="0"/>
                </a:moveTo>
                <a:lnTo>
                  <a:pt x="5567517" y="0"/>
                </a:lnTo>
                <a:lnTo>
                  <a:pt x="5566938" y="1705"/>
                </a:lnTo>
                <a:cubicBezTo>
                  <a:pt x="5563126" y="8440"/>
                  <a:pt x="5558112" y="13784"/>
                  <a:pt x="5551594" y="17287"/>
                </a:cubicBezTo>
                <a:cubicBezTo>
                  <a:pt x="5562364" y="82036"/>
                  <a:pt x="5510349" y="69804"/>
                  <a:pt x="5545641" y="130336"/>
                </a:cubicBezTo>
                <a:cubicBezTo>
                  <a:pt x="5526953" y="117589"/>
                  <a:pt x="5536978" y="162458"/>
                  <a:pt x="5538289" y="187093"/>
                </a:cubicBezTo>
                <a:cubicBezTo>
                  <a:pt x="5536205" y="226511"/>
                  <a:pt x="5545722" y="205530"/>
                  <a:pt x="5545790" y="265704"/>
                </a:cubicBezTo>
                <a:cubicBezTo>
                  <a:pt x="5542296" y="317533"/>
                  <a:pt x="5543813" y="325288"/>
                  <a:pt x="5542313" y="354566"/>
                </a:cubicBezTo>
                <a:lnTo>
                  <a:pt x="5524126" y="472000"/>
                </a:lnTo>
                <a:lnTo>
                  <a:pt x="5522170" y="473782"/>
                </a:lnTo>
                <a:cubicBezTo>
                  <a:pt x="5517847" y="482008"/>
                  <a:pt x="5518682" y="487340"/>
                  <a:pt x="5521798" y="491380"/>
                </a:cubicBezTo>
                <a:lnTo>
                  <a:pt x="5536419" y="531675"/>
                </a:lnTo>
                <a:lnTo>
                  <a:pt x="5533435" y="536015"/>
                </a:lnTo>
                <a:lnTo>
                  <a:pt x="5538088" y="572092"/>
                </a:lnTo>
                <a:lnTo>
                  <a:pt x="5536061" y="572511"/>
                </a:lnTo>
                <a:cubicBezTo>
                  <a:pt x="5531611" y="574271"/>
                  <a:pt x="5528529" y="577121"/>
                  <a:pt x="5528218" y="582332"/>
                </a:cubicBezTo>
                <a:cubicBezTo>
                  <a:pt x="5498002" y="573171"/>
                  <a:pt x="5516262" y="585107"/>
                  <a:pt x="5518011" y="601285"/>
                </a:cubicBezTo>
                <a:cubicBezTo>
                  <a:pt x="5508838" y="617831"/>
                  <a:pt x="5480684" y="666964"/>
                  <a:pt x="5473174" y="681608"/>
                </a:cubicBezTo>
                <a:cubicBezTo>
                  <a:pt x="5473102" y="684122"/>
                  <a:pt x="5473033" y="686637"/>
                  <a:pt x="5472963" y="689151"/>
                </a:cubicBezTo>
                <a:lnTo>
                  <a:pt x="5472485" y="689289"/>
                </a:lnTo>
                <a:cubicBezTo>
                  <a:pt x="5471434" y="690905"/>
                  <a:pt x="5470986" y="693376"/>
                  <a:pt x="5471326" y="697222"/>
                </a:cubicBezTo>
                <a:cubicBezTo>
                  <a:pt x="5471606" y="703992"/>
                  <a:pt x="5471884" y="710761"/>
                  <a:pt x="5472164" y="717531"/>
                </a:cubicBezTo>
                <a:lnTo>
                  <a:pt x="5468891" y="722494"/>
                </a:lnTo>
                <a:lnTo>
                  <a:pt x="5463081" y="724368"/>
                </a:lnTo>
                <a:lnTo>
                  <a:pt x="5446981" y="752692"/>
                </a:lnTo>
                <a:cubicBezTo>
                  <a:pt x="5454691" y="764380"/>
                  <a:pt x="5422719" y="808083"/>
                  <a:pt x="5417190" y="816346"/>
                </a:cubicBezTo>
                <a:lnTo>
                  <a:pt x="5388958" y="889417"/>
                </a:lnTo>
                <a:cubicBezTo>
                  <a:pt x="5320491" y="969963"/>
                  <a:pt x="5321907" y="1005331"/>
                  <a:pt x="5307044" y="1063288"/>
                </a:cubicBezTo>
                <a:cubicBezTo>
                  <a:pt x="5313332" y="1111028"/>
                  <a:pt x="5317096" y="1110140"/>
                  <a:pt x="5303837" y="1157176"/>
                </a:cubicBezTo>
                <a:cubicBezTo>
                  <a:pt x="5301103" y="1192124"/>
                  <a:pt x="5301884" y="1197232"/>
                  <a:pt x="5286494" y="1210776"/>
                </a:cubicBezTo>
                <a:lnTo>
                  <a:pt x="5282463" y="1301993"/>
                </a:lnTo>
                <a:lnTo>
                  <a:pt x="5252235" y="1360879"/>
                </a:lnTo>
                <a:lnTo>
                  <a:pt x="5244497" y="1404045"/>
                </a:lnTo>
                <a:lnTo>
                  <a:pt x="5223823" y="1429568"/>
                </a:lnTo>
                <a:lnTo>
                  <a:pt x="5224851" y="1430305"/>
                </a:lnTo>
                <a:cubicBezTo>
                  <a:pt x="5226697" y="1432466"/>
                  <a:pt x="5214738" y="1459891"/>
                  <a:pt x="5212394" y="1463304"/>
                </a:cubicBezTo>
                <a:cubicBezTo>
                  <a:pt x="5209912" y="1477394"/>
                  <a:pt x="5213027" y="1501295"/>
                  <a:pt x="5209958" y="1514846"/>
                </a:cubicBezTo>
                <a:lnTo>
                  <a:pt x="5206417" y="1519731"/>
                </a:lnTo>
                <a:lnTo>
                  <a:pt x="5206640" y="1519929"/>
                </a:lnTo>
                <a:cubicBezTo>
                  <a:pt x="5206490" y="1521210"/>
                  <a:pt x="5209710" y="1543635"/>
                  <a:pt x="5207632" y="1546022"/>
                </a:cubicBezTo>
                <a:lnTo>
                  <a:pt x="5212030" y="1578752"/>
                </a:lnTo>
                <a:cubicBezTo>
                  <a:pt x="5206147" y="1605585"/>
                  <a:pt x="5226381" y="1622803"/>
                  <a:pt x="5203533" y="1647555"/>
                </a:cubicBezTo>
                <a:cubicBezTo>
                  <a:pt x="5198128" y="1672675"/>
                  <a:pt x="5203213" y="1694404"/>
                  <a:pt x="5190877" y="1715685"/>
                </a:cubicBezTo>
                <a:cubicBezTo>
                  <a:pt x="5196815" y="1724301"/>
                  <a:pt x="5198098" y="1732435"/>
                  <a:pt x="5184235" y="1740358"/>
                </a:cubicBezTo>
                <a:cubicBezTo>
                  <a:pt x="5182625" y="1763793"/>
                  <a:pt x="5198368" y="1769422"/>
                  <a:pt x="5181475" y="1784314"/>
                </a:cubicBezTo>
                <a:cubicBezTo>
                  <a:pt x="5205987" y="1797417"/>
                  <a:pt x="5195246" y="1798221"/>
                  <a:pt x="5185845" y="1804434"/>
                </a:cubicBezTo>
                <a:lnTo>
                  <a:pt x="5185068" y="1805316"/>
                </a:lnTo>
                <a:lnTo>
                  <a:pt x="5188593" y="1807109"/>
                </a:lnTo>
                <a:lnTo>
                  <a:pt x="5185920" y="1821003"/>
                </a:lnTo>
                <a:lnTo>
                  <a:pt x="5183543" y="1824832"/>
                </a:lnTo>
                <a:cubicBezTo>
                  <a:pt x="5182284" y="1827468"/>
                  <a:pt x="5181937" y="1829219"/>
                  <a:pt x="5182235" y="1830429"/>
                </a:cubicBezTo>
                <a:lnTo>
                  <a:pt x="5182525" y="1830569"/>
                </a:lnTo>
                <a:lnTo>
                  <a:pt x="5180663" y="1835810"/>
                </a:lnTo>
                <a:cubicBezTo>
                  <a:pt x="5176779" y="1844665"/>
                  <a:pt x="5172297" y="1853278"/>
                  <a:pt x="5167452" y="1861483"/>
                </a:cubicBezTo>
                <a:cubicBezTo>
                  <a:pt x="5179827" y="1866643"/>
                  <a:pt x="5166788" y="1884999"/>
                  <a:pt x="5174266" y="1892417"/>
                </a:cubicBezTo>
                <a:lnTo>
                  <a:pt x="5189262" y="1895114"/>
                </a:lnTo>
                <a:lnTo>
                  <a:pt x="5187100" y="1899379"/>
                </a:lnTo>
                <a:lnTo>
                  <a:pt x="5180471" y="1907867"/>
                </a:lnTo>
                <a:cubicBezTo>
                  <a:pt x="5179609" y="1909162"/>
                  <a:pt x="5179647" y="1909994"/>
                  <a:pt x="5181361" y="1910265"/>
                </a:cubicBezTo>
                <a:cubicBezTo>
                  <a:pt x="5180995" y="1914884"/>
                  <a:pt x="5177893" y="1930292"/>
                  <a:pt x="5178268" y="1935584"/>
                </a:cubicBezTo>
                <a:lnTo>
                  <a:pt x="5183619" y="1942021"/>
                </a:lnTo>
                <a:lnTo>
                  <a:pt x="5184480" y="1945112"/>
                </a:lnTo>
                <a:lnTo>
                  <a:pt x="5172776" y="1961162"/>
                </a:lnTo>
                <a:lnTo>
                  <a:pt x="5168513" y="1969445"/>
                </a:lnTo>
                <a:lnTo>
                  <a:pt x="5126597" y="2024270"/>
                </a:lnTo>
                <a:lnTo>
                  <a:pt x="5119528" y="2107942"/>
                </a:lnTo>
                <a:cubicBezTo>
                  <a:pt x="5089290" y="2138038"/>
                  <a:pt x="5110415" y="2159228"/>
                  <a:pt x="5110356" y="2193455"/>
                </a:cubicBezTo>
                <a:cubicBezTo>
                  <a:pt x="5101302" y="2220953"/>
                  <a:pt x="5110381" y="2224200"/>
                  <a:pt x="5104992" y="2260088"/>
                </a:cubicBezTo>
                <a:cubicBezTo>
                  <a:pt x="5096504" y="2291744"/>
                  <a:pt x="5078225" y="2299003"/>
                  <a:pt x="5059439" y="2335735"/>
                </a:cubicBezTo>
                <a:cubicBezTo>
                  <a:pt x="5029465" y="2329020"/>
                  <a:pt x="5058046" y="2407546"/>
                  <a:pt x="5022061" y="2408995"/>
                </a:cubicBezTo>
                <a:cubicBezTo>
                  <a:pt x="5023289" y="2413465"/>
                  <a:pt x="5019654" y="2441580"/>
                  <a:pt x="5022253" y="2445869"/>
                </a:cubicBezTo>
                <a:cubicBezTo>
                  <a:pt x="5022440" y="2449625"/>
                  <a:pt x="5011241" y="2492743"/>
                  <a:pt x="5011426" y="2496499"/>
                </a:cubicBezTo>
                <a:lnTo>
                  <a:pt x="4994224" y="2549900"/>
                </a:lnTo>
                <a:cubicBezTo>
                  <a:pt x="4992353" y="2564757"/>
                  <a:pt x="4998952" y="2582253"/>
                  <a:pt x="4995245" y="2596456"/>
                </a:cubicBezTo>
                <a:lnTo>
                  <a:pt x="4988570" y="2606088"/>
                </a:lnTo>
                <a:cubicBezTo>
                  <a:pt x="4988504" y="2615842"/>
                  <a:pt x="4988436" y="2625597"/>
                  <a:pt x="4988371" y="2635351"/>
                </a:cubicBezTo>
                <a:lnTo>
                  <a:pt x="4983212" y="2665666"/>
                </a:lnTo>
                <a:lnTo>
                  <a:pt x="4968234" y="2715895"/>
                </a:lnTo>
                <a:lnTo>
                  <a:pt x="4975888" y="2725052"/>
                </a:lnTo>
                <a:lnTo>
                  <a:pt x="4980195" y="2726489"/>
                </a:lnTo>
                <a:lnTo>
                  <a:pt x="4976218" y="2740278"/>
                </a:lnTo>
                <a:lnTo>
                  <a:pt x="4980571" y="2751112"/>
                </a:lnTo>
                <a:lnTo>
                  <a:pt x="4973893" y="2760208"/>
                </a:lnTo>
                <a:lnTo>
                  <a:pt x="4979005" y="2790136"/>
                </a:lnTo>
                <a:lnTo>
                  <a:pt x="4986137" y="2804183"/>
                </a:lnTo>
                <a:cubicBezTo>
                  <a:pt x="4986150" y="2811409"/>
                  <a:pt x="4986162" y="2818634"/>
                  <a:pt x="4986175" y="2825860"/>
                </a:cubicBezTo>
                <a:cubicBezTo>
                  <a:pt x="4987474" y="2843788"/>
                  <a:pt x="4992871" y="2886513"/>
                  <a:pt x="4993936" y="2911749"/>
                </a:cubicBezTo>
                <a:cubicBezTo>
                  <a:pt x="4993313" y="2946689"/>
                  <a:pt x="4980300" y="2954448"/>
                  <a:pt x="4992563" y="2977278"/>
                </a:cubicBezTo>
                <a:cubicBezTo>
                  <a:pt x="4985688" y="2983455"/>
                  <a:pt x="4982051" y="2987749"/>
                  <a:pt x="4980516" y="2991092"/>
                </a:cubicBezTo>
                <a:cubicBezTo>
                  <a:pt x="4975910" y="3001119"/>
                  <a:pt x="4990216" y="3002537"/>
                  <a:pt x="4992801" y="3020247"/>
                </a:cubicBezTo>
                <a:cubicBezTo>
                  <a:pt x="4998517" y="3032637"/>
                  <a:pt x="5013148" y="3051512"/>
                  <a:pt x="5014805" y="3065434"/>
                </a:cubicBezTo>
                <a:cubicBezTo>
                  <a:pt x="4998836" y="3057428"/>
                  <a:pt x="5016840" y="3105196"/>
                  <a:pt x="5002733" y="3103777"/>
                </a:cubicBezTo>
                <a:cubicBezTo>
                  <a:pt x="5022381" y="3124610"/>
                  <a:pt x="4997365" y="3128169"/>
                  <a:pt x="5002941" y="3151828"/>
                </a:cubicBezTo>
                <a:cubicBezTo>
                  <a:pt x="5010264" y="3163902"/>
                  <a:pt x="5011356" y="3171780"/>
                  <a:pt x="5002883" y="3180546"/>
                </a:cubicBezTo>
                <a:cubicBezTo>
                  <a:pt x="5038586" y="3236545"/>
                  <a:pt x="5003723" y="3210316"/>
                  <a:pt x="5016711" y="3258677"/>
                </a:cubicBezTo>
                <a:lnTo>
                  <a:pt x="5017918" y="3262610"/>
                </a:lnTo>
                <a:lnTo>
                  <a:pt x="5011672" y="3277179"/>
                </a:lnTo>
                <a:lnTo>
                  <a:pt x="5009344" y="3278130"/>
                </a:lnTo>
                <a:lnTo>
                  <a:pt x="5026770" y="3325671"/>
                </a:lnTo>
                <a:lnTo>
                  <a:pt x="5024571" y="3332072"/>
                </a:lnTo>
                <a:lnTo>
                  <a:pt x="5041705" y="3362948"/>
                </a:lnTo>
                <a:lnTo>
                  <a:pt x="5047477" y="3378959"/>
                </a:lnTo>
                <a:lnTo>
                  <a:pt x="5060758" y="3407057"/>
                </a:lnTo>
                <a:lnTo>
                  <a:pt x="5058968" y="3409825"/>
                </a:lnTo>
                <a:lnTo>
                  <a:pt x="5062667" y="3415218"/>
                </a:lnTo>
                <a:lnTo>
                  <a:pt x="5060928" y="3419880"/>
                </a:lnTo>
                <a:lnTo>
                  <a:pt x="5062923" y="3424545"/>
                </a:lnTo>
                <a:cubicBezTo>
                  <a:pt x="5063537" y="3433967"/>
                  <a:pt x="5063494" y="3466028"/>
                  <a:pt x="5064623" y="3476412"/>
                </a:cubicBezTo>
                <a:lnTo>
                  <a:pt x="5069684" y="3486850"/>
                </a:lnTo>
                <a:lnTo>
                  <a:pt x="5063339" y="3496391"/>
                </a:lnTo>
                <a:lnTo>
                  <a:pt x="5070139" y="3531201"/>
                </a:lnTo>
                <a:lnTo>
                  <a:pt x="5079896" y="3542019"/>
                </a:lnTo>
                <a:lnTo>
                  <a:pt x="5087540" y="3552249"/>
                </a:lnTo>
                <a:lnTo>
                  <a:pt x="5087902" y="3553678"/>
                </a:lnTo>
                <a:lnTo>
                  <a:pt x="5091509" y="3568021"/>
                </a:lnTo>
                <a:lnTo>
                  <a:pt x="5091934" y="3569719"/>
                </a:lnTo>
                <a:lnTo>
                  <a:pt x="5089362" y="3586412"/>
                </a:lnTo>
                <a:lnTo>
                  <a:pt x="5092358" y="3597336"/>
                </a:lnTo>
                <a:lnTo>
                  <a:pt x="5084254" y="3606007"/>
                </a:lnTo>
                <a:cubicBezTo>
                  <a:pt x="5084262" y="3617747"/>
                  <a:pt x="5084273" y="3629488"/>
                  <a:pt x="5084281" y="3641228"/>
                </a:cubicBezTo>
                <a:lnTo>
                  <a:pt x="5091848" y="3653088"/>
                </a:lnTo>
                <a:lnTo>
                  <a:pt x="5097436" y="3664114"/>
                </a:lnTo>
                <a:cubicBezTo>
                  <a:pt x="5097463" y="3664599"/>
                  <a:pt x="5097491" y="3665084"/>
                  <a:pt x="5097518" y="3665569"/>
                </a:cubicBezTo>
                <a:cubicBezTo>
                  <a:pt x="5097915" y="3672776"/>
                  <a:pt x="5096966" y="3688591"/>
                  <a:pt x="5099829" y="3707357"/>
                </a:cubicBezTo>
                <a:cubicBezTo>
                  <a:pt x="5100505" y="3724716"/>
                  <a:pt x="5118078" y="3760234"/>
                  <a:pt x="5114696" y="3778166"/>
                </a:cubicBezTo>
                <a:cubicBezTo>
                  <a:pt x="5141627" y="3845122"/>
                  <a:pt x="5125427" y="3821305"/>
                  <a:pt x="5135379" y="3878222"/>
                </a:cubicBezTo>
                <a:cubicBezTo>
                  <a:pt x="5161519" y="3905047"/>
                  <a:pt x="5125417" y="4015047"/>
                  <a:pt x="5130138" y="4048117"/>
                </a:cubicBezTo>
                <a:cubicBezTo>
                  <a:pt x="5081804" y="4192084"/>
                  <a:pt x="5096262" y="4158987"/>
                  <a:pt x="5090040" y="4219510"/>
                </a:cubicBezTo>
                <a:cubicBezTo>
                  <a:pt x="5104553" y="4280033"/>
                  <a:pt x="5065380" y="4345686"/>
                  <a:pt x="5092812" y="4411258"/>
                </a:cubicBezTo>
                <a:cubicBezTo>
                  <a:pt x="5090630" y="4437329"/>
                  <a:pt x="5083878" y="4473140"/>
                  <a:pt x="5084599" y="4488531"/>
                </a:cubicBezTo>
                <a:cubicBezTo>
                  <a:pt x="5084423" y="4505410"/>
                  <a:pt x="5084248" y="4522289"/>
                  <a:pt x="5084072" y="4539168"/>
                </a:cubicBezTo>
                <a:cubicBezTo>
                  <a:pt x="5072114" y="4567830"/>
                  <a:pt x="5064305" y="4588197"/>
                  <a:pt x="5068936" y="4625153"/>
                </a:cubicBezTo>
                <a:cubicBezTo>
                  <a:pt x="5077433" y="4662889"/>
                  <a:pt x="5065899" y="4679357"/>
                  <a:pt x="5059114" y="4733115"/>
                </a:cubicBezTo>
                <a:cubicBezTo>
                  <a:pt x="5068687" y="4752352"/>
                  <a:pt x="5055370" y="4832308"/>
                  <a:pt x="5037209" y="4844323"/>
                </a:cubicBezTo>
                <a:cubicBezTo>
                  <a:pt x="5033444" y="4857054"/>
                  <a:pt x="5040194" y="4871554"/>
                  <a:pt x="5020638" y="4877992"/>
                </a:cubicBezTo>
                <a:cubicBezTo>
                  <a:pt x="4997151" y="4888353"/>
                  <a:pt x="5034418" y="4931200"/>
                  <a:pt x="5006413" y="4925805"/>
                </a:cubicBezTo>
                <a:cubicBezTo>
                  <a:pt x="5031964" y="4956261"/>
                  <a:pt x="4982840" y="4982633"/>
                  <a:pt x="4971037" y="5009272"/>
                </a:cubicBezTo>
                <a:cubicBezTo>
                  <a:pt x="4973259" y="5034036"/>
                  <a:pt x="4968375" y="5053859"/>
                  <a:pt x="4963105" y="5111369"/>
                </a:cubicBezTo>
                <a:cubicBezTo>
                  <a:pt x="4973224" y="5141336"/>
                  <a:pt x="4937413" y="5161742"/>
                  <a:pt x="4976341" y="5210876"/>
                </a:cubicBezTo>
                <a:cubicBezTo>
                  <a:pt x="4972455" y="5212581"/>
                  <a:pt x="4977054" y="5227501"/>
                  <a:pt x="4980617" y="5269726"/>
                </a:cubicBezTo>
                <a:cubicBezTo>
                  <a:pt x="4984182" y="5311951"/>
                  <a:pt x="4990390" y="5400671"/>
                  <a:pt x="4997733" y="5464225"/>
                </a:cubicBezTo>
                <a:cubicBezTo>
                  <a:pt x="5001765" y="5536542"/>
                  <a:pt x="4990225" y="5517959"/>
                  <a:pt x="5001400" y="5594585"/>
                </a:cubicBezTo>
                <a:cubicBezTo>
                  <a:pt x="4999908" y="5619318"/>
                  <a:pt x="4974042" y="5647975"/>
                  <a:pt x="4983700" y="5667896"/>
                </a:cubicBezTo>
                <a:cubicBezTo>
                  <a:pt x="4976834" y="5696311"/>
                  <a:pt x="4975579" y="5738356"/>
                  <a:pt x="4968506" y="5769225"/>
                </a:cubicBezTo>
                <a:cubicBezTo>
                  <a:pt x="4968926" y="5787258"/>
                  <a:pt x="4969344" y="5805291"/>
                  <a:pt x="4969765" y="5823324"/>
                </a:cubicBezTo>
                <a:cubicBezTo>
                  <a:pt x="4966122" y="5853058"/>
                  <a:pt x="4965608" y="5838948"/>
                  <a:pt x="4966129" y="5862699"/>
                </a:cubicBezTo>
                <a:lnTo>
                  <a:pt x="4970695" y="5906467"/>
                </a:lnTo>
                <a:lnTo>
                  <a:pt x="4991568" y="5939847"/>
                </a:lnTo>
                <a:cubicBezTo>
                  <a:pt x="4998848" y="5955713"/>
                  <a:pt x="4974731" y="5940131"/>
                  <a:pt x="4986815" y="5973994"/>
                </a:cubicBezTo>
                <a:cubicBezTo>
                  <a:pt x="4961187" y="5997051"/>
                  <a:pt x="4983444" y="6032039"/>
                  <a:pt x="4987776" y="6089693"/>
                </a:cubicBezTo>
                <a:lnTo>
                  <a:pt x="4991621" y="6224938"/>
                </a:lnTo>
                <a:cubicBezTo>
                  <a:pt x="4988442" y="6270972"/>
                  <a:pt x="5008962" y="6317522"/>
                  <a:pt x="5017157" y="6370251"/>
                </a:cubicBezTo>
                <a:cubicBezTo>
                  <a:pt x="5025353" y="6422980"/>
                  <a:pt x="5039938" y="6490855"/>
                  <a:pt x="5040797" y="6541313"/>
                </a:cubicBezTo>
                <a:cubicBezTo>
                  <a:pt x="5039898" y="6576319"/>
                  <a:pt x="5031912" y="6591883"/>
                  <a:pt x="5045375" y="6640957"/>
                </a:cubicBezTo>
                <a:cubicBezTo>
                  <a:pt x="5057505" y="6669536"/>
                  <a:pt x="5052276" y="6675394"/>
                  <a:pt x="5058442" y="6705297"/>
                </a:cubicBezTo>
                <a:cubicBezTo>
                  <a:pt x="5057367" y="6727133"/>
                  <a:pt x="5067901" y="6732087"/>
                  <a:pt x="5071125" y="6759582"/>
                </a:cubicBezTo>
                <a:cubicBezTo>
                  <a:pt x="5055614" y="6796071"/>
                  <a:pt x="5051656" y="6769544"/>
                  <a:pt x="5069172" y="6817746"/>
                </a:cubicBezTo>
                <a:cubicBezTo>
                  <a:pt x="5060956" y="6828354"/>
                  <a:pt x="5064525" y="6836369"/>
                  <a:pt x="5072322" y="6843646"/>
                </a:cubicBezTo>
                <a:lnTo>
                  <a:pt x="5091388" y="6857998"/>
                </a:lnTo>
                <a:lnTo>
                  <a:pt x="6096000" y="6857998"/>
                </a:lnTo>
                <a:lnTo>
                  <a:pt x="6096000"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677D308-22AD-03A3-86E1-86D9D979C550}"/>
              </a:ext>
            </a:extLst>
          </p:cNvPr>
          <p:cNvSpPr>
            <a:spLocks noGrp="1"/>
          </p:cNvSpPr>
          <p:nvPr>
            <p:ph type="ctrTitle"/>
          </p:nvPr>
        </p:nvSpPr>
        <p:spPr>
          <a:xfrm>
            <a:off x="838200" y="609600"/>
            <a:ext cx="3739341" cy="1330839"/>
          </a:xfrm>
        </p:spPr>
        <p:txBody>
          <a:bodyPr vert="horz" lIns="91440" tIns="45720" rIns="91440" bIns="45720" rtlCol="0" anchor="ctr">
            <a:normAutofit/>
          </a:bodyPr>
          <a:lstStyle/>
          <a:p>
            <a:pPr algn="l"/>
            <a:r>
              <a:rPr lang="en-US" sz="4400" kern="1200" dirty="0">
                <a:solidFill>
                  <a:schemeClr val="tx1"/>
                </a:solidFill>
                <a:latin typeface="+mj-lt"/>
                <a:ea typeface="+mj-ea"/>
                <a:cs typeface="+mj-cs"/>
              </a:rPr>
              <a:t>Wellbeing</a:t>
            </a:r>
          </a:p>
        </p:txBody>
      </p:sp>
      <p:sp>
        <p:nvSpPr>
          <p:cNvPr id="4" name="Subtitle 3">
            <a:extLst>
              <a:ext uri="{FF2B5EF4-FFF2-40B4-BE49-F238E27FC236}">
                <a16:creationId xmlns:a16="http://schemas.microsoft.com/office/drawing/2014/main" id="{966CDBD9-FB8F-BD67-B010-2D5C1C451FCA}"/>
              </a:ext>
            </a:extLst>
          </p:cNvPr>
          <p:cNvSpPr>
            <a:spLocks noGrp="1"/>
          </p:cNvSpPr>
          <p:nvPr>
            <p:ph type="subTitle" idx="1"/>
          </p:nvPr>
        </p:nvSpPr>
        <p:spPr>
          <a:xfrm>
            <a:off x="487680" y="1940439"/>
            <a:ext cx="3801687" cy="4162249"/>
          </a:xfrm>
        </p:spPr>
        <p:txBody>
          <a:bodyPr vert="horz" lIns="91440" tIns="45720" rIns="91440" bIns="45720" rtlCol="0">
            <a:normAutofit/>
          </a:bodyPr>
          <a:lstStyle/>
          <a:p>
            <a:pPr algn="l"/>
            <a:r>
              <a:rPr lang="en-US" sz="1400" dirty="0"/>
              <a:t>The World Health Organization (WHO, 2022). defines wellbeing as not just the  absence of illness, but also the state a balanced full and meaningful existence within conducive social and environmental  frameworks.</a:t>
            </a:r>
          </a:p>
          <a:p>
            <a:pPr indent="-228600" algn="l">
              <a:buFont typeface="Arial" panose="020B0604020202020204" pitchFamily="34" charset="0"/>
              <a:buChar char="•"/>
            </a:pPr>
            <a:endParaRPr lang="en-US" sz="1400" dirty="0"/>
          </a:p>
          <a:p>
            <a:pPr indent="-228600" algn="l">
              <a:buFont typeface="Arial" panose="020B0604020202020204" pitchFamily="34" charset="0"/>
              <a:buChar char="•"/>
            </a:pPr>
            <a:r>
              <a:rPr lang="en-US" sz="1400" b="1" dirty="0"/>
              <a:t>Subjective wellbeing</a:t>
            </a:r>
            <a:r>
              <a:rPr lang="en-US" sz="1400" dirty="0"/>
              <a:t> pertains to individuals' personal perceptions and assessments of their happiness, life satisfaction, and emotional experiences (Diener et al., 2018).  It emphasizes emotions and subjective evaluations. </a:t>
            </a:r>
          </a:p>
          <a:p>
            <a:pPr indent="-228600" algn="l">
              <a:buFont typeface="Arial" panose="020B0604020202020204" pitchFamily="34" charset="0"/>
              <a:buChar char="•"/>
            </a:pPr>
            <a:r>
              <a:rPr lang="en-US" sz="1400" b="1" dirty="0"/>
              <a:t>Objective wellbeing </a:t>
            </a:r>
            <a:r>
              <a:rPr lang="en-US" sz="1400" dirty="0"/>
              <a:t>encompasses quantifiable life factors, including income, education, health status, and living environment, which affect overall quality of life (OECD, 2020). </a:t>
            </a:r>
          </a:p>
          <a:p>
            <a:pPr indent="-228600" algn="l">
              <a:buFont typeface="Arial" panose="020B0604020202020204" pitchFamily="34" charset="0"/>
              <a:buChar char="•"/>
            </a:pPr>
            <a:endParaRPr lang="en-US" sz="1300" dirty="0"/>
          </a:p>
          <a:p>
            <a:pPr algn="l"/>
            <a:endParaRPr lang="en-US" sz="1300" dirty="0"/>
          </a:p>
        </p:txBody>
      </p:sp>
      <p:pic>
        <p:nvPicPr>
          <p:cNvPr id="5" name="Picture 4">
            <a:extLst>
              <a:ext uri="{FF2B5EF4-FFF2-40B4-BE49-F238E27FC236}">
                <a16:creationId xmlns:a16="http://schemas.microsoft.com/office/drawing/2014/main" id="{0BD2809B-5158-4A1E-D876-90C537F4DB6F}"/>
              </a:ext>
            </a:extLst>
          </p:cNvPr>
          <p:cNvPicPr>
            <a:picLocks noChangeAspect="1"/>
          </p:cNvPicPr>
          <p:nvPr/>
        </p:nvPicPr>
        <p:blipFill>
          <a:blip r:embed="rId2"/>
          <a:stretch>
            <a:fillRect/>
          </a:stretch>
        </p:blipFill>
        <p:spPr>
          <a:xfrm>
            <a:off x="5260489" y="259578"/>
            <a:ext cx="6443831" cy="6443831"/>
          </a:xfrm>
          <a:prstGeom prst="rect">
            <a:avLst/>
          </a:prstGeom>
        </p:spPr>
      </p:pic>
    </p:spTree>
    <p:extLst>
      <p:ext uri="{BB962C8B-B14F-4D97-AF65-F5344CB8AC3E}">
        <p14:creationId xmlns:p14="http://schemas.microsoft.com/office/powerpoint/2010/main" val="33188911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84F404-3A66-0064-B048-78314D2CDB72}"/>
              </a:ext>
            </a:extLst>
          </p:cNvPr>
          <p:cNvSpPr>
            <a:spLocks noGrp="1"/>
          </p:cNvSpPr>
          <p:nvPr>
            <p:ph type="ctrTitle"/>
          </p:nvPr>
        </p:nvSpPr>
        <p:spPr>
          <a:xfrm>
            <a:off x="7380407" y="743447"/>
            <a:ext cx="3973385" cy="3692028"/>
          </a:xfrm>
          <a:noFill/>
        </p:spPr>
        <p:txBody>
          <a:bodyPr>
            <a:normAutofit/>
          </a:bodyPr>
          <a:lstStyle/>
          <a:p>
            <a:pPr algn="l"/>
            <a:r>
              <a:rPr lang="en-GB" sz="5200"/>
              <a:t>Sustainability development</a:t>
            </a:r>
          </a:p>
        </p:txBody>
      </p:sp>
      <p:sp>
        <p:nvSpPr>
          <p:cNvPr id="4" name="Subtitle 3">
            <a:extLst>
              <a:ext uri="{FF2B5EF4-FFF2-40B4-BE49-F238E27FC236}">
                <a16:creationId xmlns:a16="http://schemas.microsoft.com/office/drawing/2014/main" id="{6ADA4382-3566-73D8-B310-03EBC3C9B715}"/>
              </a:ext>
            </a:extLst>
          </p:cNvPr>
          <p:cNvSpPr>
            <a:spLocks noGrp="1"/>
          </p:cNvSpPr>
          <p:nvPr>
            <p:ph type="subTitle" idx="1"/>
          </p:nvPr>
        </p:nvSpPr>
        <p:spPr>
          <a:xfrm>
            <a:off x="7380408" y="4629234"/>
            <a:ext cx="3973386" cy="1485319"/>
          </a:xfrm>
          <a:noFill/>
        </p:spPr>
        <p:txBody>
          <a:bodyPr>
            <a:normAutofit/>
          </a:bodyPr>
          <a:lstStyle/>
          <a:p>
            <a:pPr algn="l"/>
            <a:r>
              <a:rPr lang="en-GB" sz="1300"/>
              <a:t>Sustainable development entails fulfilling current requirements without compromising the capacity of future generations to satisfy their own needs (WCED, 1987). It integrates economic progress, social inclusion, and environmental conservation to guarantee sustained wellbeing and resources  balance (United Nations, 2023).</a:t>
            </a:r>
          </a:p>
        </p:txBody>
      </p:sp>
      <p:pic>
        <p:nvPicPr>
          <p:cNvPr id="5" name="Picture 4">
            <a:extLst>
              <a:ext uri="{FF2B5EF4-FFF2-40B4-BE49-F238E27FC236}">
                <a16:creationId xmlns:a16="http://schemas.microsoft.com/office/drawing/2014/main" id="{C591569B-502D-7E8D-4D18-917074B122C9}"/>
              </a:ext>
            </a:extLst>
          </p:cNvPr>
          <p:cNvPicPr>
            <a:picLocks noChangeAspect="1"/>
          </p:cNvPicPr>
          <p:nvPr/>
        </p:nvPicPr>
        <p:blipFill>
          <a:blip r:embed="rId2"/>
          <a:srcRect r="5425" b="-1"/>
          <a:stretch>
            <a:fillRect/>
          </a:stretch>
        </p:blipFill>
        <p:spPr>
          <a:xfrm>
            <a:off x="340057" y="333486"/>
            <a:ext cx="5953167" cy="6085495"/>
          </a:xfrm>
          <a:prstGeom prst="rect">
            <a:avLst/>
          </a:prstGeom>
        </p:spPr>
      </p:pic>
    </p:spTree>
    <p:extLst>
      <p:ext uri="{BB962C8B-B14F-4D97-AF65-F5344CB8AC3E}">
        <p14:creationId xmlns:p14="http://schemas.microsoft.com/office/powerpoint/2010/main" val="2860908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4">
                                            <p:txEl>
                                              <p:pRg st="0" end="0"/>
                                            </p:txEl>
                                          </p:spTgt>
                                        </p:tgtEl>
                                        <p:attrNameLst>
                                          <p:attrName>style.visibility</p:attrName>
                                        </p:attrNameLst>
                                      </p:cBhvr>
                                      <p:to>
                                        <p:strVal val="visible"/>
                                      </p:to>
                                    </p:set>
                                    <p:animEffect transition="in" filter="fade">
                                      <p:cBhvr>
                                        <p:cTn id="10" dur="7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AAB0F62B-977D-4DD3-8796-EBFA85D7F5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509B8F-A205-DCE1-1275-CA2BBE4A5D0A}"/>
              </a:ext>
            </a:extLst>
          </p:cNvPr>
          <p:cNvSpPr>
            <a:spLocks noGrp="1"/>
          </p:cNvSpPr>
          <p:nvPr>
            <p:ph type="ctrTitle"/>
          </p:nvPr>
        </p:nvSpPr>
        <p:spPr>
          <a:xfrm>
            <a:off x="103909" y="124691"/>
            <a:ext cx="6729938" cy="1361209"/>
          </a:xfrm>
        </p:spPr>
        <p:txBody>
          <a:bodyPr vert="horz" lIns="91440" tIns="45720" rIns="91440" bIns="45720" rtlCol="0" anchor="b">
            <a:normAutofit/>
          </a:bodyPr>
          <a:lstStyle/>
          <a:p>
            <a:r>
              <a:rPr lang="en-US" sz="2800" dirty="0"/>
              <a:t>Integration of sustainable development goals into the Health and social system and practices in UK</a:t>
            </a:r>
          </a:p>
        </p:txBody>
      </p:sp>
      <p:sp>
        <p:nvSpPr>
          <p:cNvPr id="3" name="Subtitle 2">
            <a:extLst>
              <a:ext uri="{FF2B5EF4-FFF2-40B4-BE49-F238E27FC236}">
                <a16:creationId xmlns:a16="http://schemas.microsoft.com/office/drawing/2014/main" id="{7130CF7A-8614-2F7B-6A63-71DC7E9D8912}"/>
              </a:ext>
            </a:extLst>
          </p:cNvPr>
          <p:cNvSpPr>
            <a:spLocks noGrp="1"/>
          </p:cNvSpPr>
          <p:nvPr>
            <p:ph type="subTitle" idx="1"/>
          </p:nvPr>
        </p:nvSpPr>
        <p:spPr>
          <a:xfrm>
            <a:off x="103909" y="1984664"/>
            <a:ext cx="7091888" cy="4748645"/>
          </a:xfrm>
        </p:spPr>
        <p:txBody>
          <a:bodyPr vert="horz" lIns="91440" tIns="45720" rIns="91440" bIns="45720" rtlCol="0">
            <a:noAutofit/>
          </a:bodyPr>
          <a:lstStyle/>
          <a:p>
            <a:pPr algn="l"/>
            <a:r>
              <a:rPr lang="en-US" sz="1600" dirty="0"/>
              <a:t>The Sustainable Development Goals (SDG), established by the UN in 2015, expressly link sustainability with health and well-being, particularly through Goal 3: "Ensure healthy lives and promote well-being for all ages"(UN,2015).   It illustrates how sustainable civilizations must promote both human welfare and environmental health to ensure enduring prosperity and equity.</a:t>
            </a:r>
          </a:p>
          <a:p>
            <a:pPr algn="l"/>
            <a:r>
              <a:rPr lang="en-US" sz="1600" dirty="0"/>
              <a:t>                    Example of Health promotion are</a:t>
            </a:r>
          </a:p>
          <a:p>
            <a:pPr algn="l"/>
            <a:endParaRPr lang="en-US" sz="1600" dirty="0"/>
          </a:p>
          <a:p>
            <a:pPr marL="285750" indent="-285750" algn="l">
              <a:buFont typeface="Arial" panose="020B0604020202020204" pitchFamily="34" charset="0"/>
              <a:buChar char="•"/>
            </a:pPr>
            <a:r>
              <a:rPr lang="en-US" sz="1400" b="1" dirty="0"/>
              <a:t>Healthier families (Change4life UK) </a:t>
            </a:r>
            <a:r>
              <a:rPr lang="en-US" sz="1400" dirty="0"/>
              <a:t>– Encourage healthier eating and physical activity to reduce obesity (NHS, 2022).</a:t>
            </a:r>
          </a:p>
          <a:p>
            <a:pPr marL="285750" indent="-285750" algn="l">
              <a:buFont typeface="Arial" panose="020B0604020202020204" pitchFamily="34" charset="0"/>
              <a:buChar char="•"/>
            </a:pPr>
            <a:r>
              <a:rPr lang="en-US" sz="1400" b="1" dirty="0"/>
              <a:t>Smoking cessation campaigns </a:t>
            </a:r>
            <a:r>
              <a:rPr lang="en-US" sz="1400" dirty="0"/>
              <a:t>–Such as Stoptober, promoting quit through public support and education (NHS, 2020).</a:t>
            </a:r>
          </a:p>
          <a:p>
            <a:pPr marL="285750" indent="-285750" algn="l">
              <a:buFont typeface="Arial" panose="020B0604020202020204" pitchFamily="34" charset="0"/>
              <a:buChar char="•"/>
            </a:pPr>
            <a:r>
              <a:rPr lang="en-US" sz="1400" b="1" dirty="0"/>
              <a:t>Immunization programs </a:t>
            </a:r>
            <a:r>
              <a:rPr lang="en-US" sz="1400" dirty="0"/>
              <a:t>– Like UK childhood vaccination schedule, preventing infectious diseases.</a:t>
            </a:r>
          </a:p>
          <a:p>
            <a:pPr marL="285750" indent="-285750" algn="l">
              <a:buFont typeface="Arial" panose="020B0604020202020204" pitchFamily="34" charset="0"/>
              <a:buChar char="•"/>
            </a:pPr>
            <a:r>
              <a:rPr lang="en-US" sz="1400" b="1" dirty="0"/>
              <a:t>Cycle to work scheme </a:t>
            </a:r>
            <a:r>
              <a:rPr lang="en-US" sz="1400" dirty="0"/>
              <a:t>– promotes physical activity and environmental sustainability.</a:t>
            </a:r>
          </a:p>
          <a:p>
            <a:pPr marL="285750" indent="-285750" algn="l">
              <a:buFont typeface="Arial" panose="020B0604020202020204" pitchFamily="34" charset="0"/>
              <a:buChar char="•"/>
            </a:pPr>
            <a:r>
              <a:rPr lang="en-US" sz="1400" b="1" dirty="0"/>
              <a:t>Mental Health Awareness Week </a:t>
            </a:r>
            <a:r>
              <a:rPr lang="en-US" sz="1400" dirty="0"/>
              <a:t>– Raises awareness and reduces stigma around mental health.</a:t>
            </a:r>
          </a:p>
          <a:p>
            <a:pPr marL="285750" indent="-285750" algn="l">
              <a:buFont typeface="Arial" panose="020B0604020202020204" pitchFamily="34" charset="0"/>
              <a:buChar char="•"/>
            </a:pPr>
            <a:endParaRPr lang="en-US" sz="1400" dirty="0"/>
          </a:p>
          <a:p>
            <a:pPr marL="3771900" lvl="8" algn="l"/>
            <a:endParaRPr lang="en-US" dirty="0"/>
          </a:p>
        </p:txBody>
      </p:sp>
      <p:pic>
        <p:nvPicPr>
          <p:cNvPr id="6" name="Picture 5">
            <a:extLst>
              <a:ext uri="{FF2B5EF4-FFF2-40B4-BE49-F238E27FC236}">
                <a16:creationId xmlns:a16="http://schemas.microsoft.com/office/drawing/2014/main" id="{57B56E04-A189-C6AC-0DBE-7E0137161E2F}"/>
              </a:ext>
            </a:extLst>
          </p:cNvPr>
          <p:cNvPicPr>
            <a:picLocks noChangeAspect="1"/>
          </p:cNvPicPr>
          <p:nvPr/>
        </p:nvPicPr>
        <p:blipFill>
          <a:blip r:embed="rId3"/>
          <a:stretch>
            <a:fillRect/>
          </a:stretch>
        </p:blipFill>
        <p:spPr>
          <a:xfrm>
            <a:off x="7195797" y="762207"/>
            <a:ext cx="4176536" cy="2349301"/>
          </a:xfrm>
          <a:prstGeom prst="rect">
            <a:avLst/>
          </a:prstGeom>
        </p:spPr>
      </p:pic>
      <p:pic>
        <p:nvPicPr>
          <p:cNvPr id="5" name="Picture 4">
            <a:extLst>
              <a:ext uri="{FF2B5EF4-FFF2-40B4-BE49-F238E27FC236}">
                <a16:creationId xmlns:a16="http://schemas.microsoft.com/office/drawing/2014/main" id="{3C70AA48-9CCE-A1E3-F650-FF18EA32CAD6}"/>
              </a:ext>
            </a:extLst>
          </p:cNvPr>
          <p:cNvPicPr>
            <a:picLocks noChangeAspect="1"/>
          </p:cNvPicPr>
          <p:nvPr/>
        </p:nvPicPr>
        <p:blipFill>
          <a:blip r:embed="rId4"/>
          <a:stretch>
            <a:fillRect/>
          </a:stretch>
        </p:blipFill>
        <p:spPr>
          <a:xfrm>
            <a:off x="7195797" y="3111508"/>
            <a:ext cx="4176536" cy="3632192"/>
          </a:xfrm>
          <a:prstGeom prst="rect">
            <a:avLst/>
          </a:prstGeom>
        </p:spPr>
      </p:pic>
    </p:spTree>
    <p:extLst>
      <p:ext uri="{BB962C8B-B14F-4D97-AF65-F5344CB8AC3E}">
        <p14:creationId xmlns:p14="http://schemas.microsoft.com/office/powerpoint/2010/main" val="5703716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8D48682A-571B-1AC7-8926-F65B25010907}"/>
              </a:ext>
            </a:extLst>
          </p:cNvPr>
          <p:cNvSpPr>
            <a:spLocks noGrp="1"/>
          </p:cNvSpPr>
          <p:nvPr>
            <p:ph type="title"/>
          </p:nvPr>
        </p:nvSpPr>
        <p:spPr>
          <a:xfrm>
            <a:off x="1889290" y="746369"/>
            <a:ext cx="5754696" cy="1837349"/>
          </a:xfrm>
        </p:spPr>
        <p:txBody>
          <a:bodyPr>
            <a:normAutofit/>
          </a:bodyPr>
          <a:lstStyle/>
          <a:p>
            <a:pPr algn="ctr"/>
            <a:r>
              <a:rPr lang="en-GB" sz="3600" dirty="0">
                <a:solidFill>
                  <a:schemeClr val="tx2"/>
                </a:solidFill>
              </a:rPr>
              <a:t>Theories</a:t>
            </a:r>
          </a:p>
        </p:txBody>
      </p:sp>
      <p:sp>
        <p:nvSpPr>
          <p:cNvPr id="3" name="Content Placeholder 2">
            <a:extLst>
              <a:ext uri="{FF2B5EF4-FFF2-40B4-BE49-F238E27FC236}">
                <a16:creationId xmlns:a16="http://schemas.microsoft.com/office/drawing/2014/main" id="{928F9702-5BA9-443E-51BC-43070D70DC27}"/>
              </a:ext>
            </a:extLst>
          </p:cNvPr>
          <p:cNvSpPr>
            <a:spLocks noGrp="1"/>
          </p:cNvSpPr>
          <p:nvPr>
            <p:ph idx="1"/>
          </p:nvPr>
        </p:nvSpPr>
        <p:spPr>
          <a:xfrm>
            <a:off x="3050412" y="2979336"/>
            <a:ext cx="5709721" cy="2430864"/>
          </a:xfrm>
        </p:spPr>
        <p:txBody>
          <a:bodyPr anchor="t">
            <a:normAutofit/>
          </a:bodyPr>
          <a:lstStyle/>
          <a:p>
            <a:pPr marL="0" indent="0">
              <a:buNone/>
            </a:pPr>
            <a:r>
              <a:rPr lang="en-GB" sz="2000">
                <a:solidFill>
                  <a:schemeClr val="tx2"/>
                </a:solidFill>
              </a:rPr>
              <a:t>See slide 4, under the models of health.  The models are explained and how these concept influence service design and delivery.</a:t>
            </a:r>
          </a:p>
        </p:txBody>
      </p:sp>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6619049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899722-FEFB-56E7-8F50-560A0A7252EC}"/>
              </a:ext>
            </a:extLst>
          </p:cNvPr>
          <p:cNvSpPr>
            <a:spLocks noGrp="1"/>
          </p:cNvSpPr>
          <p:nvPr>
            <p:ph type="title"/>
          </p:nvPr>
        </p:nvSpPr>
        <p:spPr>
          <a:xfrm>
            <a:off x="2400300" y="365125"/>
            <a:ext cx="5922818" cy="1048039"/>
          </a:xfrm>
        </p:spPr>
        <p:txBody>
          <a:bodyPr/>
          <a:lstStyle/>
          <a:p>
            <a:r>
              <a:rPr lang="en-GB" dirty="0"/>
              <a:t>   Policy and Governance</a:t>
            </a:r>
          </a:p>
        </p:txBody>
      </p:sp>
      <p:sp>
        <p:nvSpPr>
          <p:cNvPr id="3" name="Text Placeholder 2">
            <a:extLst>
              <a:ext uri="{FF2B5EF4-FFF2-40B4-BE49-F238E27FC236}">
                <a16:creationId xmlns:a16="http://schemas.microsoft.com/office/drawing/2014/main" id="{6E2F1E1B-052D-9B75-E740-ABE9B885D4B7}"/>
              </a:ext>
            </a:extLst>
          </p:cNvPr>
          <p:cNvSpPr>
            <a:spLocks noGrp="1"/>
          </p:cNvSpPr>
          <p:nvPr>
            <p:ph type="body" idx="1"/>
          </p:nvPr>
        </p:nvSpPr>
        <p:spPr>
          <a:xfrm>
            <a:off x="839788" y="2109355"/>
            <a:ext cx="5157787" cy="395720"/>
          </a:xfrm>
        </p:spPr>
        <p:txBody>
          <a:bodyPr>
            <a:normAutofit lnSpcReduction="10000"/>
          </a:bodyPr>
          <a:lstStyle/>
          <a:p>
            <a:r>
              <a:rPr lang="en-GB" dirty="0"/>
              <a:t>National framework and Legislation</a:t>
            </a:r>
          </a:p>
          <a:p>
            <a:endParaRPr lang="en-GB" dirty="0"/>
          </a:p>
        </p:txBody>
      </p:sp>
      <p:sp>
        <p:nvSpPr>
          <p:cNvPr id="4" name="Content Placeholder 3">
            <a:extLst>
              <a:ext uri="{FF2B5EF4-FFF2-40B4-BE49-F238E27FC236}">
                <a16:creationId xmlns:a16="http://schemas.microsoft.com/office/drawing/2014/main" id="{9AFFA12A-8453-CA8A-AE4C-9D35F7FF9CF0}"/>
              </a:ext>
            </a:extLst>
          </p:cNvPr>
          <p:cNvSpPr>
            <a:spLocks noGrp="1"/>
          </p:cNvSpPr>
          <p:nvPr>
            <p:ph sz="half" idx="2"/>
          </p:nvPr>
        </p:nvSpPr>
        <p:spPr/>
        <p:txBody>
          <a:bodyPr/>
          <a:lstStyle/>
          <a:p>
            <a:pPr marL="0" marR="0" lvl="0" indent="0" algn="l" defTabSz="914400" rtl="0" eaLnBrk="1" fontAlgn="auto" latinLnBrk="0" hangingPunct="1">
              <a:lnSpc>
                <a:spcPct val="90000"/>
              </a:lnSpc>
              <a:spcBef>
                <a:spcPts val="1000"/>
              </a:spcBef>
              <a:spcAft>
                <a:spcPts val="0"/>
              </a:spcAft>
              <a:buClrTx/>
              <a:buSzTx/>
              <a:buNone/>
              <a:tabLst/>
              <a:defRPr/>
            </a:pPr>
            <a:r>
              <a:rPr kumimoji="0" lang="en-GB" sz="1500" b="1" i="0" u="none" strike="noStrike" kern="1200" cap="none" spc="0" normalizeH="0" baseline="0" noProof="0" dirty="0">
                <a:ln>
                  <a:noFill/>
                </a:ln>
                <a:solidFill>
                  <a:prstClr val="black"/>
                </a:solidFill>
                <a:effectLst/>
                <a:uLnTx/>
                <a:uFillTx/>
                <a:latin typeface="Aptos" panose="02110004020202020204"/>
                <a:ea typeface="+mn-ea"/>
                <a:cs typeface="+mn-cs"/>
              </a:rPr>
              <a:t>The NHS Constitution </a:t>
            </a:r>
            <a:r>
              <a:rPr kumimoji="0" lang="en-GB" sz="1500" b="0" i="0" u="none" strike="noStrike" kern="1200" cap="none" spc="0" normalizeH="0" baseline="0" noProof="0" dirty="0">
                <a:ln>
                  <a:noFill/>
                </a:ln>
                <a:solidFill>
                  <a:prstClr val="black"/>
                </a:solidFill>
                <a:effectLst/>
                <a:uLnTx/>
                <a:uFillTx/>
                <a:latin typeface="Aptos" panose="02110004020202020204"/>
                <a:ea typeface="+mn-ea"/>
                <a:cs typeface="+mn-cs"/>
              </a:rPr>
              <a:t>for England defines patient rights and staff duties (Department of Health and social care, 2023).  </a:t>
            </a:r>
          </a:p>
          <a:p>
            <a:pPr>
              <a:defRPr/>
            </a:pPr>
            <a:r>
              <a:rPr kumimoji="0" lang="en-GB" sz="1500" b="0" i="0" u="none" strike="noStrike" kern="1200" cap="none" spc="0" normalizeH="0" baseline="0" noProof="0" dirty="0">
                <a:ln>
                  <a:noFill/>
                </a:ln>
                <a:solidFill>
                  <a:prstClr val="black"/>
                </a:solidFill>
                <a:effectLst/>
                <a:uLnTx/>
                <a:uFillTx/>
                <a:latin typeface="Aptos" panose="02110004020202020204"/>
                <a:ea typeface="+mn-ea"/>
                <a:cs typeface="+mn-cs"/>
              </a:rPr>
              <a:t> It ensures equity, responsibility, and openness in service delivery through legal and ethical means.</a:t>
            </a:r>
          </a:p>
          <a:p>
            <a:pPr marL="0" marR="0" lvl="0" indent="0" algn="l" defTabSz="914400" rtl="0" eaLnBrk="1" fontAlgn="auto" latinLnBrk="0" hangingPunct="1">
              <a:lnSpc>
                <a:spcPct val="90000"/>
              </a:lnSpc>
              <a:spcBef>
                <a:spcPts val="1000"/>
              </a:spcBef>
              <a:spcAft>
                <a:spcPts val="0"/>
              </a:spcAft>
              <a:buClrTx/>
              <a:buSzTx/>
              <a:buNone/>
              <a:tabLst/>
              <a:defRPr/>
            </a:pPr>
            <a:r>
              <a:rPr kumimoji="0" lang="en-GB" sz="1500" b="1" i="0" u="none" strike="noStrike" kern="1200" cap="none" spc="0" normalizeH="0" baseline="0" noProof="0" dirty="0">
                <a:ln>
                  <a:noFill/>
                </a:ln>
                <a:solidFill>
                  <a:prstClr val="black"/>
                </a:solidFill>
                <a:effectLst/>
                <a:uLnTx/>
                <a:uFillTx/>
                <a:latin typeface="Aptos" panose="02110004020202020204"/>
                <a:ea typeface="+mn-ea"/>
                <a:cs typeface="+mn-cs"/>
              </a:rPr>
              <a:t>Care quality commission (CQC)  </a:t>
            </a:r>
            <a:endParaRPr kumimoji="0" lang="en-GB" sz="1500" b="0" i="0" u="none" strike="noStrike" kern="1200" cap="none" spc="0" normalizeH="0" baseline="0" noProof="0" dirty="0">
              <a:ln>
                <a:noFill/>
              </a:ln>
              <a:solidFill>
                <a:prstClr val="black"/>
              </a:solidFill>
              <a:effectLst/>
              <a:uLnTx/>
              <a:uFillTx/>
              <a:latin typeface="Aptos" panose="02110004020202020204"/>
              <a:ea typeface="+mn-ea"/>
              <a:cs typeface="+mn-cs"/>
            </a:endParaRPr>
          </a:p>
          <a:p>
            <a:pPr>
              <a:defRPr/>
            </a:pPr>
            <a:r>
              <a:rPr kumimoji="0" lang="en-GB" sz="1500" b="0" i="0" u="none" strike="noStrike" kern="1200" cap="none" spc="0" normalizeH="0" baseline="0" noProof="0" dirty="0">
                <a:ln>
                  <a:noFill/>
                </a:ln>
                <a:solidFill>
                  <a:prstClr val="black"/>
                </a:solidFill>
                <a:effectLst/>
                <a:uLnTx/>
                <a:uFillTx/>
                <a:latin typeface="Aptos" panose="02110004020202020204"/>
                <a:ea typeface="+mn-ea"/>
                <a:cs typeface="+mn-cs"/>
              </a:rPr>
              <a:t> Regulates care providers to ensure quality and safety standards (CQC 2024).</a:t>
            </a:r>
          </a:p>
          <a:p>
            <a:pPr>
              <a:defRPr/>
            </a:pPr>
            <a:endParaRPr kumimoji="0" lang="en-GB" sz="15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indent="0">
              <a:buNone/>
            </a:pPr>
            <a:endParaRPr lang="en-GB" dirty="0"/>
          </a:p>
        </p:txBody>
      </p:sp>
      <p:sp>
        <p:nvSpPr>
          <p:cNvPr id="5" name="Text Placeholder 4">
            <a:extLst>
              <a:ext uri="{FF2B5EF4-FFF2-40B4-BE49-F238E27FC236}">
                <a16:creationId xmlns:a16="http://schemas.microsoft.com/office/drawing/2014/main" id="{CAD47953-9E84-F6AB-C9F6-DCAB7B5643A0}"/>
              </a:ext>
            </a:extLst>
          </p:cNvPr>
          <p:cNvSpPr>
            <a:spLocks noGrp="1"/>
          </p:cNvSpPr>
          <p:nvPr>
            <p:ph type="body" sz="quarter" idx="3"/>
          </p:nvPr>
        </p:nvSpPr>
        <p:spPr/>
        <p:txBody>
          <a:bodyPr>
            <a:normAutofit lnSpcReduction="10000"/>
          </a:bodyPr>
          <a:lstStyle/>
          <a:p>
            <a:r>
              <a:rPr lang="en-GB" dirty="0"/>
              <a:t>International frameworks</a:t>
            </a:r>
          </a:p>
          <a:p>
            <a:endParaRPr lang="en-GB" dirty="0"/>
          </a:p>
        </p:txBody>
      </p:sp>
      <p:sp>
        <p:nvSpPr>
          <p:cNvPr id="6" name="Content Placeholder 5">
            <a:extLst>
              <a:ext uri="{FF2B5EF4-FFF2-40B4-BE49-F238E27FC236}">
                <a16:creationId xmlns:a16="http://schemas.microsoft.com/office/drawing/2014/main" id="{EE183807-B1D2-3B1C-4023-7D54FD18EAF5}"/>
              </a:ext>
            </a:extLst>
          </p:cNvPr>
          <p:cNvSpPr>
            <a:spLocks noGrp="1"/>
          </p:cNvSpPr>
          <p:nvPr>
            <p:ph sz="quarter" idx="4"/>
          </p:nvPr>
        </p:nvSpPr>
        <p:spPr/>
        <p:txBody>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500" b="1" i="0" u="none" strike="noStrike" kern="1200" cap="none" spc="0" normalizeH="0" baseline="0" noProof="0" dirty="0">
                <a:ln>
                  <a:noFill/>
                </a:ln>
                <a:solidFill>
                  <a:prstClr val="black"/>
                </a:solidFill>
                <a:effectLst/>
                <a:uLnTx/>
                <a:uFillTx/>
                <a:latin typeface="Aptos" panose="02110004020202020204"/>
                <a:ea typeface="+mn-ea"/>
                <a:cs typeface="+mn-cs"/>
              </a:rPr>
              <a:t>Several global frameworks impact national health and social care policies.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500" b="0" i="0" u="none" strike="noStrike" kern="1200" cap="none" spc="0" normalizeH="0" baseline="0" noProof="0" dirty="0">
                <a:ln>
                  <a:noFill/>
                </a:ln>
                <a:solidFill>
                  <a:prstClr val="black"/>
                </a:solidFill>
                <a:effectLst/>
                <a:uLnTx/>
                <a:uFillTx/>
                <a:latin typeface="Aptos" panose="02110004020202020204"/>
                <a:ea typeface="+mn-ea"/>
                <a:cs typeface="+mn-cs"/>
              </a:rPr>
              <a:t>The WHO describes Health as state of complete physical, mental and social wellbeing not merely the absence of disease (WHO, </a:t>
            </a:r>
            <a:r>
              <a:rPr lang="en-GB" sz="1500" dirty="0">
                <a:solidFill>
                  <a:prstClr val="black"/>
                </a:solidFill>
                <a:latin typeface="Aptos" panose="02110004020202020204"/>
              </a:rPr>
              <a:t>1948</a:t>
            </a:r>
            <a:r>
              <a:rPr kumimoji="0" lang="en-GB" sz="1500" b="0" i="0" u="none" strike="noStrike" kern="1200" cap="none" spc="0" normalizeH="0" baseline="0" noProof="0" dirty="0">
                <a:ln>
                  <a:noFill/>
                </a:ln>
                <a:solidFill>
                  <a:prstClr val="black"/>
                </a:solidFill>
                <a:effectLst/>
                <a:uLnTx/>
                <a:uFillTx/>
                <a:latin typeface="Aptos" panose="02110004020202020204"/>
                <a:ea typeface="+mn-ea"/>
                <a:cs typeface="+mn-cs"/>
              </a:rPr>
              <a:t>). These holistic definitions support many UK health programs that promote prevention, wellbeing, and person-centred care.</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500" b="0" i="0" u="none" strike="noStrike" kern="1200" cap="none" spc="0" normalizeH="0" baseline="0" noProof="0" dirty="0">
                <a:ln>
                  <a:noFill/>
                </a:ln>
                <a:solidFill>
                  <a:prstClr val="black"/>
                </a:solidFill>
                <a:effectLst/>
                <a:uLnTx/>
                <a:uFillTx/>
                <a:latin typeface="Aptos" panose="02110004020202020204"/>
                <a:ea typeface="+mn-ea"/>
                <a:cs typeface="+mn-cs"/>
              </a:rPr>
              <a:t>The UN Sustainable Development Goals (SDG 3) encourage health and wellbeing for all ages (United Nations, 2015). Global goals affect UK priorities like health inequality and universal health care.</a:t>
            </a:r>
          </a:p>
          <a:p>
            <a:pPr marL="0" indent="0">
              <a:buNone/>
            </a:pPr>
            <a:endParaRPr lang="en-GB" dirty="0"/>
          </a:p>
        </p:txBody>
      </p:sp>
    </p:spTree>
    <p:extLst>
      <p:ext uri="{BB962C8B-B14F-4D97-AF65-F5344CB8AC3E}">
        <p14:creationId xmlns:p14="http://schemas.microsoft.com/office/powerpoint/2010/main" val="25667591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FAF30-6E9B-1E06-3793-80FF89353C41}"/>
              </a:ext>
            </a:extLst>
          </p:cNvPr>
          <p:cNvSpPr>
            <a:spLocks noGrp="1"/>
          </p:cNvSpPr>
          <p:nvPr>
            <p:ph type="title"/>
          </p:nvPr>
        </p:nvSpPr>
        <p:spPr>
          <a:xfrm>
            <a:off x="831850" y="286183"/>
            <a:ext cx="10515600" cy="1500187"/>
          </a:xfrm>
        </p:spPr>
        <p:txBody>
          <a:bodyPr>
            <a:normAutofit/>
          </a:bodyPr>
          <a:lstStyle/>
          <a:p>
            <a:pPr algn="ctr"/>
            <a:r>
              <a:rPr lang="en-GB" sz="2700" b="1"/>
              <a:t>UK based examples/case studies that demonstrates the integration of health, wellbeing and Sustainable development (Health promotion campaigns)</a:t>
            </a:r>
            <a:endParaRPr lang="en-GB" sz="2700" b="1" dirty="0"/>
          </a:p>
        </p:txBody>
      </p:sp>
      <p:sp>
        <p:nvSpPr>
          <p:cNvPr id="3" name="Text Placeholder 2">
            <a:extLst>
              <a:ext uri="{FF2B5EF4-FFF2-40B4-BE49-F238E27FC236}">
                <a16:creationId xmlns:a16="http://schemas.microsoft.com/office/drawing/2014/main" id="{BFB0F997-434E-7897-E9AE-C493A69C0ABC}"/>
              </a:ext>
            </a:extLst>
          </p:cNvPr>
          <p:cNvSpPr>
            <a:spLocks noGrp="1"/>
          </p:cNvSpPr>
          <p:nvPr>
            <p:ph type="body" idx="1"/>
          </p:nvPr>
        </p:nvSpPr>
        <p:spPr>
          <a:xfrm>
            <a:off x="530514" y="2313277"/>
            <a:ext cx="10515600" cy="2913351"/>
          </a:xfrm>
        </p:spPr>
        <p:txBody>
          <a:bodyPr>
            <a:normAutofit fontScale="92500" lnSpcReduction="20000"/>
          </a:bodyPr>
          <a:lstStyle/>
          <a:p>
            <a:pPr marL="342900" indent="-342900">
              <a:buFont typeface="Arial" panose="020B0604020202020204" pitchFamily="34" charset="0"/>
              <a:buChar char="•"/>
            </a:pPr>
            <a:r>
              <a:rPr lang="en-GB" sz="1900" dirty="0">
                <a:solidFill>
                  <a:schemeClr val="tx1"/>
                </a:solidFill>
                <a:latin typeface="Arial" panose="020B0604020202020204" pitchFamily="34" charset="0"/>
                <a:cs typeface="Arial" panose="020B0604020202020204" pitchFamily="34" charset="0"/>
              </a:rPr>
              <a:t>An example is the NHS forest and Greenspace for Health initiative, managed by the Centre for Sustainable Healthcare (CHS). This  initiative promotes the utilisation and enhancement of green space at NHS locations to facilitate recovery for patients, enhance staff welfare, and boost biodiversity (Centre for sustainable Healthcare, 2024). This  program enhances environmental sustainability through tree planting, meadow creation, and the establishment of "green health routes," while also fostering physical exercise and alleviating stress for both staff and patients (CSH, 2024).</a:t>
            </a:r>
          </a:p>
          <a:p>
            <a:pPr marL="342900" indent="-342900">
              <a:buFont typeface="Arial" panose="020B0604020202020204" pitchFamily="34" charset="0"/>
              <a:buChar char="•"/>
            </a:pPr>
            <a:endParaRPr lang="en-GB" sz="1900" dirty="0">
              <a:solidFill>
                <a:schemeClr val="tx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1900" dirty="0">
                <a:solidFill>
                  <a:schemeClr val="tx1"/>
                </a:solidFill>
                <a:latin typeface="Arial" panose="020B0604020202020204" pitchFamily="34" charset="0"/>
                <a:cs typeface="Arial" panose="020B0604020202020204" pitchFamily="34" charset="0"/>
              </a:rPr>
              <a:t>The UK's government-backed "cycle to work scheme encourages encourage people to bike to work for environmental and personal health reasons.  It uses a salary sacrifice plan to provide employees with bikes and safety gear, taken from their gross wage before tax and National Insurance (Cyclescheme, 2024).</a:t>
            </a:r>
          </a:p>
          <a:p>
            <a:pPr marL="342900" indent="-342900">
              <a:buFont typeface="Arial" panose="020B0604020202020204" pitchFamily="34" charset="0"/>
              <a:buChar char="•"/>
            </a:pPr>
            <a:endParaRPr lang="en-GB" sz="2100" dirty="0">
              <a:solidFill>
                <a:schemeClr val="tx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dirty="0"/>
          </a:p>
        </p:txBody>
      </p:sp>
    </p:spTree>
    <p:extLst>
      <p:ext uri="{BB962C8B-B14F-4D97-AF65-F5344CB8AC3E}">
        <p14:creationId xmlns:p14="http://schemas.microsoft.com/office/powerpoint/2010/main" val="26114953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5425BA-5C75-19D0-F266-DAB8C462D2DC}"/>
              </a:ext>
            </a:extLst>
          </p:cNvPr>
          <p:cNvSpPr>
            <a:spLocks noGrp="1"/>
          </p:cNvSpPr>
          <p:nvPr>
            <p:ph type="ctrTitle"/>
          </p:nvPr>
        </p:nvSpPr>
        <p:spPr>
          <a:xfrm>
            <a:off x="841248" y="548640"/>
            <a:ext cx="3600860" cy="5431536"/>
          </a:xfrm>
        </p:spPr>
        <p:txBody>
          <a:bodyPr vert="horz" lIns="91440" tIns="45720" rIns="91440" bIns="45720" rtlCol="0" anchor="ctr">
            <a:normAutofit/>
          </a:bodyPr>
          <a:lstStyle/>
          <a:p>
            <a:pPr algn="l"/>
            <a:r>
              <a:rPr lang="en-US" sz="3400" kern="1200">
                <a:solidFill>
                  <a:schemeClr val="tx1"/>
                </a:solidFill>
                <a:latin typeface="+mj-lt"/>
                <a:ea typeface="+mj-ea"/>
                <a:cs typeface="+mj-cs"/>
              </a:rPr>
              <a:t>Existing health inequalities, barriers to quality care and future recommendations</a:t>
            </a:r>
          </a:p>
        </p:txBody>
      </p:sp>
      <p:sp>
        <p:nvSpPr>
          <p:cNvPr id="29"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5C4C0593-C1C1-BE0B-9CC7-7A24E894F6F8}"/>
              </a:ext>
            </a:extLst>
          </p:cNvPr>
          <p:cNvSpPr>
            <a:spLocks noGrp="1"/>
          </p:cNvSpPr>
          <p:nvPr>
            <p:ph type="subTitle" idx="1"/>
          </p:nvPr>
        </p:nvSpPr>
        <p:spPr>
          <a:xfrm>
            <a:off x="5126418" y="552091"/>
            <a:ext cx="6224335" cy="5431536"/>
          </a:xfrm>
        </p:spPr>
        <p:txBody>
          <a:bodyPr vert="horz" lIns="91440" tIns="45720" rIns="91440" bIns="45720" rtlCol="0" anchor="ctr">
            <a:normAutofit/>
          </a:bodyPr>
          <a:lstStyle/>
          <a:p>
            <a:pPr algn="l"/>
            <a:r>
              <a:rPr lang="en-US" sz="1700" dirty="0"/>
              <a:t>Health disparities endure because of socioeconomic status, ethnicity, geography and education. obstacles (Marmot, 2020). </a:t>
            </a:r>
          </a:p>
          <a:p>
            <a:pPr indent="-228600" algn="l">
              <a:buFont typeface="Arial" panose="020B0604020202020204" pitchFamily="34" charset="0"/>
              <a:buChar char="•"/>
            </a:pPr>
            <a:endParaRPr lang="en-US" sz="1700" dirty="0"/>
          </a:p>
          <a:p>
            <a:pPr algn="l"/>
            <a:r>
              <a:rPr lang="en-US" sz="1700" b="1" dirty="0"/>
              <a:t>Barriers</a:t>
            </a:r>
          </a:p>
          <a:p>
            <a:pPr indent="-228600" algn="l">
              <a:buFont typeface="Arial" panose="020B0604020202020204" pitchFamily="34" charset="0"/>
              <a:buChar char="•"/>
            </a:pPr>
            <a:r>
              <a:rPr lang="en-US" sz="1700" dirty="0"/>
              <a:t>Obstacles encompass restricted access, discrimination, and deficiencies in resources. The NHS Long Term Plan advocates for equity and inclusion (NHS, 2019).</a:t>
            </a:r>
          </a:p>
          <a:p>
            <a:pPr indent="-228600" algn="l">
              <a:buFont typeface="Arial" panose="020B0604020202020204" pitchFamily="34" charset="0"/>
              <a:buChar char="•"/>
            </a:pPr>
            <a:endParaRPr lang="en-US" sz="1700" dirty="0"/>
          </a:p>
          <a:p>
            <a:pPr algn="l"/>
            <a:r>
              <a:rPr lang="en-US" sz="1700" b="1" dirty="0"/>
              <a:t>Future recommendations</a:t>
            </a:r>
          </a:p>
          <a:p>
            <a:pPr marL="285750" indent="-228600" algn="l">
              <a:buFont typeface="Arial" panose="020B0604020202020204" pitchFamily="34" charset="0"/>
              <a:buChar char="•"/>
            </a:pPr>
            <a:r>
              <a:rPr lang="en-US" sz="1700" dirty="0"/>
              <a:t>Initiatives such as the NHS long Term Plan   seek to mitigate inequalities. Future  initiatives must enhance cultural awareness and accessibility (NHS, 2019). </a:t>
            </a:r>
          </a:p>
          <a:p>
            <a:pPr marL="285750" indent="-228600" algn="l">
              <a:buFont typeface="Arial" panose="020B0604020202020204" pitchFamily="34" charset="0"/>
              <a:buChar char="•"/>
            </a:pPr>
            <a:r>
              <a:rPr lang="en-US" sz="1700" dirty="0"/>
              <a:t>Culturally competent treatment, community involvement, and focused health programs to guarantee equitable service delivery across diverse communities (NHS, 2019).</a:t>
            </a:r>
          </a:p>
          <a:p>
            <a:pPr marL="285750" indent="-228600" algn="l">
              <a:buFont typeface="Arial" panose="020B0604020202020204" pitchFamily="34" charset="0"/>
              <a:buChar char="•"/>
            </a:pPr>
            <a:endParaRPr lang="en-US" sz="1700" dirty="0"/>
          </a:p>
          <a:p>
            <a:pPr indent="-228600" algn="l">
              <a:buFont typeface="Arial" panose="020B0604020202020204" pitchFamily="34" charset="0"/>
              <a:buChar char="•"/>
            </a:pPr>
            <a:endParaRPr lang="en-US" sz="1700" dirty="0"/>
          </a:p>
          <a:p>
            <a:pPr indent="-228600" algn="l">
              <a:buFont typeface="Arial" panose="020B0604020202020204" pitchFamily="34" charset="0"/>
              <a:buChar char="•"/>
            </a:pPr>
            <a:endParaRPr lang="en-US" sz="1700" dirty="0"/>
          </a:p>
          <a:p>
            <a:pPr indent="-228600" algn="l">
              <a:buFont typeface="Arial" panose="020B0604020202020204" pitchFamily="34" charset="0"/>
              <a:buChar char="•"/>
            </a:pPr>
            <a:endParaRPr lang="en-US" sz="1700" dirty="0"/>
          </a:p>
        </p:txBody>
      </p:sp>
    </p:spTree>
    <p:extLst>
      <p:ext uri="{BB962C8B-B14F-4D97-AF65-F5344CB8AC3E}">
        <p14:creationId xmlns:p14="http://schemas.microsoft.com/office/powerpoint/2010/main" val="32317771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7D9D36D6-2AC5-46A1-A849-4C82D5264A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A561DB2-5D38-2F9D-3D54-1702D20CB92A}"/>
              </a:ext>
            </a:extLst>
          </p:cNvPr>
          <p:cNvSpPr>
            <a:spLocks noGrp="1"/>
          </p:cNvSpPr>
          <p:nvPr>
            <p:ph type="ctrTitle"/>
          </p:nvPr>
        </p:nvSpPr>
        <p:spPr>
          <a:xfrm>
            <a:off x="5354955" y="552182"/>
            <a:ext cx="5998840" cy="3343135"/>
          </a:xfrm>
          <a:noFill/>
        </p:spPr>
        <p:txBody>
          <a:bodyPr>
            <a:normAutofit/>
          </a:bodyPr>
          <a:lstStyle/>
          <a:p>
            <a:pPr algn="l"/>
            <a:r>
              <a:rPr lang="en-GB" sz="5200"/>
              <a:t>  Conclusion</a:t>
            </a:r>
          </a:p>
        </p:txBody>
      </p:sp>
      <p:sp>
        <p:nvSpPr>
          <p:cNvPr id="3" name="Subtitle 2">
            <a:extLst>
              <a:ext uri="{FF2B5EF4-FFF2-40B4-BE49-F238E27FC236}">
                <a16:creationId xmlns:a16="http://schemas.microsoft.com/office/drawing/2014/main" id="{FCC9C1C2-2207-6D66-5458-02601AB07EDF}"/>
              </a:ext>
            </a:extLst>
          </p:cNvPr>
          <p:cNvSpPr>
            <a:spLocks noGrp="1"/>
          </p:cNvSpPr>
          <p:nvPr>
            <p:ph type="subTitle" idx="1"/>
          </p:nvPr>
        </p:nvSpPr>
        <p:spPr>
          <a:xfrm>
            <a:off x="5354954" y="4067032"/>
            <a:ext cx="6732967" cy="2790968"/>
          </a:xfrm>
          <a:noFill/>
        </p:spPr>
        <p:txBody>
          <a:bodyPr>
            <a:normAutofit/>
          </a:bodyPr>
          <a:lstStyle/>
          <a:p>
            <a:pPr algn="l"/>
            <a:endParaRPr lang="en-GB" sz="1300" dirty="0"/>
          </a:p>
          <a:p>
            <a:pPr algn="l"/>
            <a:r>
              <a:rPr lang="en-GB" sz="1600" dirty="0"/>
              <a:t>Wellness and sustainable growth promotes health, equity, and environmental balance. Wellbeing requires sustainable practices that address subjective and objective conditions to ensure present and future generations can thrive physically, socially, and economically.</a:t>
            </a:r>
          </a:p>
          <a:p>
            <a:pPr algn="l"/>
            <a:r>
              <a:rPr lang="en-GB" sz="1600" dirty="0"/>
              <a:t>To sum up, reducing disparities in healthcare needs long-term policy changes, fair sharing of resources, and care that is sensitive to different cultures. By making community-focused and inclusive programs stronger, we can make sure that everyone has fair, easy access to, and high-quality health services.</a:t>
            </a:r>
          </a:p>
        </p:txBody>
      </p:sp>
      <p:pic>
        <p:nvPicPr>
          <p:cNvPr id="21" name="Picture 20" descr="Pen placed on top of a signature line">
            <a:extLst>
              <a:ext uri="{FF2B5EF4-FFF2-40B4-BE49-F238E27FC236}">
                <a16:creationId xmlns:a16="http://schemas.microsoft.com/office/drawing/2014/main" id="{225A54CA-A05B-65B2-F7A8-879E2E1B83F2}"/>
              </a:ext>
            </a:extLst>
          </p:cNvPr>
          <p:cNvPicPr>
            <a:picLocks noChangeAspect="1"/>
          </p:cNvPicPr>
          <p:nvPr/>
        </p:nvPicPr>
        <p:blipFill>
          <a:blip r:embed="rId3"/>
          <a:srcRect l="50580" r="822" b="-1"/>
          <a:stretch>
            <a:fillRect/>
          </a:stretch>
        </p:blipFill>
        <p:spPr>
          <a:xfrm>
            <a:off x="20" y="10"/>
            <a:ext cx="4992985" cy="6857990"/>
          </a:xfrm>
          <a:prstGeom prst="rect">
            <a:avLst/>
          </a:prstGeom>
        </p:spPr>
      </p:pic>
      <p:sp>
        <p:nvSpPr>
          <p:cNvPr id="4" name="TextBox 3">
            <a:extLst>
              <a:ext uri="{FF2B5EF4-FFF2-40B4-BE49-F238E27FC236}">
                <a16:creationId xmlns:a16="http://schemas.microsoft.com/office/drawing/2014/main" id="{3C599C8C-EA40-E422-7F6F-7F1B05D84C12}"/>
              </a:ext>
            </a:extLst>
          </p:cNvPr>
          <p:cNvSpPr txBox="1"/>
          <p:nvPr/>
        </p:nvSpPr>
        <p:spPr>
          <a:xfrm>
            <a:off x="6094475" y="2497784"/>
            <a:ext cx="6400800" cy="1077218"/>
          </a:xfrm>
          <a:prstGeom prst="rect">
            <a:avLst/>
          </a:prstGeom>
          <a:noFill/>
        </p:spPr>
        <p:txBody>
          <a:bodyPr wrap="square">
            <a:spAutoFit/>
          </a:bodyPr>
          <a:lstStyle/>
          <a:p>
            <a:pPr>
              <a:spcAft>
                <a:spcPts val="600"/>
              </a:spcAft>
            </a:pPr>
            <a:endParaRPr lang="en-GB"/>
          </a:p>
          <a:p>
            <a:pPr>
              <a:spcAft>
                <a:spcPts val="600"/>
              </a:spcAft>
            </a:pPr>
            <a:endParaRPr lang="en-GB"/>
          </a:p>
          <a:p>
            <a:pPr>
              <a:spcAft>
                <a:spcPts val="600"/>
              </a:spcAft>
            </a:pPr>
            <a:endParaRPr lang="en-GB"/>
          </a:p>
        </p:txBody>
      </p:sp>
    </p:spTree>
    <p:extLst>
      <p:ext uri="{BB962C8B-B14F-4D97-AF65-F5344CB8AC3E}">
        <p14:creationId xmlns:p14="http://schemas.microsoft.com/office/powerpoint/2010/main" val="17013283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4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4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39EA5E-2D43-3E7C-37E4-3910D4B28D1C}"/>
              </a:ext>
            </a:extLst>
          </p:cNvPr>
          <p:cNvSpPr>
            <a:spLocks noGrp="1"/>
          </p:cNvSpPr>
          <p:nvPr>
            <p:ph type="title"/>
          </p:nvPr>
        </p:nvSpPr>
        <p:spPr>
          <a:xfrm>
            <a:off x="1880753" y="178090"/>
            <a:ext cx="6026727" cy="871393"/>
          </a:xfrm>
        </p:spPr>
        <p:txBody>
          <a:bodyPr/>
          <a:lstStyle/>
          <a:p>
            <a:r>
              <a:rPr lang="en-GB" dirty="0"/>
              <a:t>                     References</a:t>
            </a:r>
          </a:p>
        </p:txBody>
      </p:sp>
      <p:sp>
        <p:nvSpPr>
          <p:cNvPr id="4" name="TextBox 3">
            <a:extLst>
              <a:ext uri="{FF2B5EF4-FFF2-40B4-BE49-F238E27FC236}">
                <a16:creationId xmlns:a16="http://schemas.microsoft.com/office/drawing/2014/main" id="{377E7AC3-3609-1E23-6E1E-2F580862A4DA}"/>
              </a:ext>
            </a:extLst>
          </p:cNvPr>
          <p:cNvSpPr txBox="1"/>
          <p:nvPr/>
        </p:nvSpPr>
        <p:spPr>
          <a:xfrm>
            <a:off x="280555" y="884671"/>
            <a:ext cx="11471563" cy="3293209"/>
          </a:xfrm>
          <a:prstGeom prst="rect">
            <a:avLst/>
          </a:prstGeom>
          <a:noFill/>
        </p:spPr>
        <p:txBody>
          <a:bodyPr wrap="square">
            <a:spAutoFit/>
          </a:bodyPr>
          <a:lstStyle/>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200" dirty="0"/>
              <a:t>About the UOFL Sustainability Council — UOFL Sustainability (Accessed 11 October 2025). https://louisville.edu/sustainability/sustainability-council.</a:t>
            </a:r>
          </a:p>
          <a:p>
            <a:pPr marL="285750" indent="-285750">
              <a:buFont typeface="Arial" panose="020B0604020202020204" pitchFamily="34" charset="0"/>
              <a:buChar char="•"/>
            </a:pPr>
            <a:r>
              <a:rPr lang="en-GB" sz="1200" dirty="0"/>
              <a:t>Care Quality Commission (2024) The Fundamental Standards - Care Quality Commission, www.cqc.org.uk. Available at: https://www.cqc.org.uk/about-us/fundamental-standards. (Accessed: 12 October 2025).</a:t>
            </a:r>
          </a:p>
          <a:p>
            <a:pPr marL="285750" indent="-285750">
              <a:buFont typeface="Arial" panose="020B0604020202020204" pitchFamily="34" charset="0"/>
              <a:buChar char="•"/>
            </a:pPr>
            <a:r>
              <a:rPr lang="en-GB" sz="1200" dirty="0"/>
              <a:t>Cassen, R.H. (1987) 'Our common future: report of the World Commission on Environment and Development,' International Affairs, 64(1), p. 126. https://doi.org/10.2307/2621529.</a:t>
            </a:r>
          </a:p>
          <a:p>
            <a:pPr marL="285750" indent="-285750">
              <a:buFont typeface="Arial" panose="020B0604020202020204" pitchFamily="34" charset="0"/>
              <a:buChar char="•"/>
            </a:pPr>
            <a:r>
              <a:rPr lang="en-GB" sz="1200" dirty="0"/>
              <a:t>Centre for Sustainable Healthcare (no date) Centre for Sustainable Healthcare. Available at: https://sustainablehealthcare.org.uk/. (Accessed: 12 October 2025).</a:t>
            </a:r>
          </a:p>
          <a:p>
            <a:pPr marL="285750" indent="-285750">
              <a:buFont typeface="Arial" panose="020B0604020202020204" pitchFamily="34" charset="0"/>
              <a:buChar char="•"/>
            </a:pPr>
            <a:r>
              <a:rPr lang="en-GB" sz="1200" dirty="0"/>
              <a:t> Department for Transport (2019) Cycle to work scheme implementation guidance for employers, GOV.UK. Available at: https://www.gov.uk/government/publications/cycle-to-work-scheme-implementation-guidance. (Accessed: 11 October 2025).</a:t>
            </a:r>
          </a:p>
          <a:p>
            <a:pPr marL="285750" indent="-285750">
              <a:buFont typeface="Arial" panose="020B0604020202020204" pitchFamily="34" charset="0"/>
              <a:buChar char="•"/>
            </a:pPr>
            <a:r>
              <a:rPr lang="en-GB" sz="1200" dirty="0"/>
              <a:t>Department of Health and Social Care (2023) The NHS Constitution for England, GOV.UK. Available at: https://www.gov.uk/government/publications/the-nhs-constitution-for-england/the-nhs-constitution-for-england. (Accessed: 12 October 2025).</a:t>
            </a:r>
          </a:p>
          <a:p>
            <a:pPr marL="285750" indent="-285750">
              <a:buFont typeface="Arial" panose="020B0604020202020204" pitchFamily="34" charset="0"/>
              <a:buChar char="•"/>
            </a:pPr>
            <a:r>
              <a:rPr lang="en-GB" sz="1200" dirty="0"/>
              <a:t>Diener, E., Oishi, S. and Tay, L. (2018) 'Advances in subjective well-being research,' Nature Human Behaviour, 2(4), pp. 253–260. https://doi.org/10.1038/s41562-018-0307-6.</a:t>
            </a:r>
          </a:p>
          <a:p>
            <a:pPr marL="285750" indent="-285750">
              <a:buFont typeface="Arial" panose="020B0604020202020204" pitchFamily="34" charset="0"/>
              <a:buChar char="•"/>
            </a:pPr>
            <a:r>
              <a:rPr lang="en-GB" sz="1200" dirty="0"/>
              <a:t>Dubos, R. (1965) Man Adapting. New Haven: Yale University Press.</a:t>
            </a:r>
          </a:p>
          <a:p>
            <a:pPr marL="285750" indent="-285750">
              <a:buFont typeface="Arial" panose="020B0604020202020204" pitchFamily="34" charset="0"/>
              <a:buChar char="•"/>
            </a:pPr>
            <a:r>
              <a:rPr lang="en-GB" sz="1200" dirty="0"/>
              <a:t>Engel, G.L. (1977) 'The need for a new medical model: A challenge for biomedicine', Science, 196(4286), pp. 129–136.</a:t>
            </a:r>
          </a:p>
          <a:p>
            <a:pPr marL="285750" indent="-285750">
              <a:buFont typeface="Arial" panose="020B0604020202020204" pitchFamily="34" charset="0"/>
              <a:buChar char="•"/>
            </a:pPr>
            <a:r>
              <a:rPr lang="en-GB" sz="1200" dirty="0"/>
              <a:t>Health Wheel » OFFICE OF INTERPROFESSIONAL EDUCATION » UF Health » University of Florida https://education.health.ufl.edu/community/wheel/. (Accessed: 12 October 2025).</a:t>
            </a:r>
          </a:p>
        </p:txBody>
      </p:sp>
    </p:spTree>
    <p:extLst>
      <p:ext uri="{BB962C8B-B14F-4D97-AF65-F5344CB8AC3E}">
        <p14:creationId xmlns:p14="http://schemas.microsoft.com/office/powerpoint/2010/main" val="33937579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256E93-0784-A510-C9E0-010D9ADEBCBB}"/>
              </a:ext>
            </a:extLst>
          </p:cNvPr>
          <p:cNvSpPr>
            <a:spLocks noGrp="1"/>
          </p:cNvSpPr>
          <p:nvPr>
            <p:ph type="ctrTitle"/>
          </p:nvPr>
        </p:nvSpPr>
        <p:spPr>
          <a:xfrm>
            <a:off x="1524000" y="1122363"/>
            <a:ext cx="9144000" cy="155719"/>
          </a:xfrm>
        </p:spPr>
        <p:txBody>
          <a:bodyPr>
            <a:normAutofit fontScale="90000"/>
          </a:bodyPr>
          <a:lstStyle/>
          <a:p>
            <a:r>
              <a:rPr lang="en-GB" dirty="0"/>
              <a:t> References</a:t>
            </a:r>
          </a:p>
        </p:txBody>
      </p:sp>
      <p:sp>
        <p:nvSpPr>
          <p:cNvPr id="3" name="Subtitle 2">
            <a:extLst>
              <a:ext uri="{FF2B5EF4-FFF2-40B4-BE49-F238E27FC236}">
                <a16:creationId xmlns:a16="http://schemas.microsoft.com/office/drawing/2014/main" id="{007BF2D4-8752-0B05-1960-7B465490133B}"/>
              </a:ext>
            </a:extLst>
          </p:cNvPr>
          <p:cNvSpPr>
            <a:spLocks noGrp="1"/>
          </p:cNvSpPr>
          <p:nvPr>
            <p:ph type="subTitle" idx="1"/>
          </p:nvPr>
        </p:nvSpPr>
        <p:spPr>
          <a:xfrm>
            <a:off x="218209" y="1433945"/>
            <a:ext cx="11731336" cy="5070764"/>
          </a:xfrm>
        </p:spPr>
        <p:txBody>
          <a:bodyPr>
            <a:normAutofit fontScale="47500" lnSpcReduction="20000"/>
          </a:bodyPr>
          <a:lstStyle/>
          <a:p>
            <a:pPr marL="342900" indent="-342900" algn="l">
              <a:buFont typeface="Arial" panose="020B0604020202020204" pitchFamily="34" charset="0"/>
              <a:buChar char="•"/>
            </a:pPr>
            <a:r>
              <a:rPr lang="en-GB" sz="2500" dirty="0"/>
              <a:t>Huber, M. et al. (2011) 'How should we define health?,' BMJ, 343(jul26 2), p. d4163. https://doi.org/10.1136/bmj.d4163.</a:t>
            </a:r>
          </a:p>
          <a:p>
            <a:pPr marL="342900" indent="-342900" algn="l">
              <a:buFont typeface="Arial" panose="020B0604020202020204" pitchFamily="34" charset="0"/>
              <a:buChar char="•"/>
            </a:pPr>
            <a:r>
              <a:rPr lang="en-GB" sz="2500" dirty="0"/>
              <a:t>Huber, M., </a:t>
            </a:r>
            <a:r>
              <a:rPr lang="en-GB" sz="2500" dirty="0" err="1"/>
              <a:t>Knottnerus</a:t>
            </a:r>
            <a:r>
              <a:rPr lang="en-GB" sz="2500" dirty="0"/>
              <a:t>, J.A., Green, L., van der Horst, H., Jadad, A.R., Kromhout, D., Leonard, B., Lorig, K., Loureiro, M.I., van der Meer, J.W.M., Schnabel, P., Smith, R., van </a:t>
            </a:r>
            <a:r>
              <a:rPr lang="en-GB" sz="2500" dirty="0" err="1"/>
              <a:t>Weel</a:t>
            </a:r>
            <a:r>
              <a:rPr lang="en-GB" sz="2500" dirty="0"/>
              <a:t>, C. and Smid, H. (2011) 'How should we define health?', BMJ, 343, d4163. Available at: https://www.bmj.com/content/343/bmj.d4163  (Accessed: 8 October 2025).</a:t>
            </a:r>
          </a:p>
          <a:p>
            <a:pPr marL="342900" indent="-342900" algn="l">
              <a:buFont typeface="Arial" panose="020B0604020202020204" pitchFamily="34" charset="0"/>
              <a:buChar char="•"/>
            </a:pPr>
            <a:r>
              <a:rPr lang="en-GB" sz="2500" dirty="0"/>
              <a:t>Marmot, M. (2020) 'Health equity in England: the Marmot review 10 years on,' BMJ, p. m693. https://doi.org/10.1136/bmj.m693. (Accessed: 12 October 2025).</a:t>
            </a:r>
          </a:p>
          <a:p>
            <a:pPr marL="342900" indent="-342900" algn="l">
              <a:buFont typeface="Arial" panose="020B0604020202020204" pitchFamily="34" charset="0"/>
              <a:buChar char="•"/>
            </a:pPr>
            <a:r>
              <a:rPr lang="en-GB" sz="2500" dirty="0"/>
              <a:t>Mental Health Foundation (2023) Mental Health Awareness Week, www.mentalhealth.org.uk. Available at: https://www.mentalhealth.org.uk/our-work/public-engagement/mental-health-awareness-week. (Accessed: 12 October 2025).</a:t>
            </a:r>
          </a:p>
          <a:p>
            <a:pPr marL="342900" indent="-342900" algn="l">
              <a:buFont typeface="Arial" panose="020B0604020202020204" pitchFamily="34" charset="0"/>
              <a:buChar char="•"/>
            </a:pPr>
            <a:r>
              <a:rPr lang="en-GB" sz="2500" dirty="0"/>
              <a:t>Nations, U. (2015) United Nations Summit on Sustainable Development, United Nations. Available at: https://www.un.org/en/conferences/environment/newyork2015. (Accessed: 12 October 2025).</a:t>
            </a:r>
          </a:p>
          <a:p>
            <a:pPr marL="342900" indent="-342900" algn="l">
              <a:buFont typeface="Arial" panose="020B0604020202020204" pitchFamily="34" charset="0"/>
              <a:buChar char="•"/>
            </a:pPr>
            <a:r>
              <a:rPr lang="en-GB" sz="2500" dirty="0"/>
              <a:t>NHS (2020) Quit smoking - better health, NHS.UK. NHS. Available at: https://www.nhs.uk/better-health/quit-smoking/. (Accessed: 11 October 2025).</a:t>
            </a:r>
          </a:p>
          <a:p>
            <a:pPr marL="342900" indent="-342900" algn="l">
              <a:buFont typeface="Arial" panose="020B0604020202020204" pitchFamily="34" charset="0"/>
              <a:buChar char="•"/>
            </a:pPr>
            <a:r>
              <a:rPr lang="en-GB" sz="2500" dirty="0"/>
              <a:t>NHS (2022) Healthier Families, nhs.uk. Available at: https://www.nhs.uk/healthier-families/. (Accessed: 12 October 2025).</a:t>
            </a:r>
          </a:p>
          <a:p>
            <a:pPr marL="342900" indent="-342900" algn="l">
              <a:buFont typeface="Arial" panose="020B0604020202020204" pitchFamily="34" charset="0"/>
              <a:buChar char="•"/>
            </a:pPr>
            <a:r>
              <a:rPr lang="en-GB" sz="2500" dirty="0"/>
              <a:t>NHS England (2019) NHS Long Term Plan, NHS England. Available at: https://www.longtermplan.nhs.uk/. (Accessed: 12 October 2025).</a:t>
            </a:r>
          </a:p>
          <a:p>
            <a:pPr marL="342900" indent="-342900" algn="l">
              <a:buFont typeface="Arial" panose="020B0604020202020204" pitchFamily="34" charset="0"/>
              <a:buChar char="•"/>
            </a:pPr>
            <a:r>
              <a:rPr lang="en-GB" sz="2500" dirty="0"/>
              <a:t>NHS England and NHS Improvement London (2018) NHS England and NHS Improvement London» Immunisations, England.nhs.uk. Available at: https://www.england.nhs.uk/london/our-work/immunis-team/. (Accessed: 11 October 2025).</a:t>
            </a:r>
          </a:p>
          <a:p>
            <a:pPr marL="342900" indent="-342900" algn="l">
              <a:buFont typeface="Arial" panose="020B0604020202020204" pitchFamily="34" charset="0"/>
              <a:buChar char="•"/>
            </a:pPr>
            <a:r>
              <a:rPr lang="en-GB" sz="2500" dirty="0"/>
              <a:t>OECD (2020) How’s Life? 2020, OECD. Available at: https://www.oecd.org/en/publications/how-s-life/volume-/issue-_9870c393-en.html. (Accessed: 12 October 2025).</a:t>
            </a:r>
          </a:p>
          <a:p>
            <a:pPr marL="342900" indent="-342900" algn="l">
              <a:buFont typeface="Arial" panose="020B0604020202020204" pitchFamily="34" charset="0"/>
              <a:buChar char="•"/>
            </a:pPr>
            <a:r>
              <a:rPr lang="en-GB" sz="2500" dirty="0"/>
              <a:t>The Sustainable Development Goals Report 2023 | Department of Economic and Social Affairs (Accessed 11 October 2025). https://sdgs.un.org/documents/sustainable-development-goals-report-2023-53220.</a:t>
            </a:r>
          </a:p>
          <a:p>
            <a:pPr marL="342900" indent="-342900" algn="l">
              <a:buFont typeface="Arial" panose="020B0604020202020204" pitchFamily="34" charset="0"/>
              <a:buChar char="•"/>
            </a:pPr>
            <a:r>
              <a:rPr lang="en-GB" sz="2500" dirty="0"/>
              <a:t>UBQ Editorial Team (2024) 'What are the 17 sustainable development goals?' UBQ Materials | Waste to Sustainable Thermoplastic Solution, 12 December. https://www.ubqmaterials.com/what-are-the-17-sustainable-development-goals-sdgs/.</a:t>
            </a:r>
          </a:p>
          <a:p>
            <a:pPr marL="342900" indent="-342900" algn="l">
              <a:buFont typeface="Arial" panose="020B0604020202020204" pitchFamily="34" charset="0"/>
              <a:buChar char="•"/>
            </a:pPr>
            <a:r>
              <a:rPr lang="en-GB" sz="2500" dirty="0"/>
              <a:t>United Nations (2015) Transforming our world: the 2030 Agenda for Sustainable Development. Available at: https://wedocs.unep.org/20.500.11822/9824 (Accessed: 11 October 2025)</a:t>
            </a:r>
          </a:p>
          <a:p>
            <a:pPr marL="342900" indent="-342900" algn="l">
              <a:buFont typeface="Arial" panose="020B0604020202020204" pitchFamily="34" charset="0"/>
              <a:buChar char="•"/>
            </a:pPr>
            <a:r>
              <a:rPr lang="en-GB" sz="2500" dirty="0"/>
              <a:t>World Health Organization (1948) Constitution of the world health organization, World Health Organization. Available at: https://www.who.int/about/governance/constitution</a:t>
            </a:r>
            <a:r>
              <a:rPr lang="en-GB" sz="2500"/>
              <a:t>. </a:t>
            </a:r>
            <a:endParaRPr lang="en-GB" sz="2500" dirty="0"/>
          </a:p>
          <a:p>
            <a:pPr marL="342900" indent="-342900" algn="l">
              <a:buFont typeface="Arial" panose="020B0604020202020204" pitchFamily="34" charset="0"/>
              <a:buChar char="•"/>
            </a:pPr>
            <a:r>
              <a:rPr lang="en-GB" sz="2500" dirty="0"/>
              <a:t>World health statistics 2022: monitoring health for the SDGs, sustainable development goals. https://www.who.int/publications/i/item/9789240051157.</a:t>
            </a:r>
          </a:p>
          <a:p>
            <a:pPr marL="342900" indent="-342900" algn="l">
              <a:buFont typeface="Arial" panose="020B0604020202020204" pitchFamily="34" charset="0"/>
              <a:buChar char="•"/>
            </a:pPr>
            <a:endParaRPr lang="en-GB" sz="2500" dirty="0"/>
          </a:p>
          <a:p>
            <a:endParaRPr lang="en-GB" sz="3400" dirty="0"/>
          </a:p>
        </p:txBody>
      </p:sp>
    </p:spTree>
    <p:extLst>
      <p:ext uri="{BB962C8B-B14F-4D97-AF65-F5344CB8AC3E}">
        <p14:creationId xmlns:p14="http://schemas.microsoft.com/office/powerpoint/2010/main" val="306343895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9194</TotalTime>
  <Words>2324</Words>
  <Application>Microsoft Office PowerPoint</Application>
  <PresentationFormat>Widescreen</PresentationFormat>
  <Paragraphs>114</Paragraphs>
  <Slides>14</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Aptos</vt:lpstr>
      <vt:lpstr>Aptos Display</vt:lpstr>
      <vt:lpstr>Arial</vt:lpstr>
      <vt:lpstr>Office Theme</vt:lpstr>
      <vt:lpstr>Student name: Ekos Adamu student number: 2016551 Module Title: Health Wellbeing and sustainability Module code: BMHP6030 Lecturer: Parese Ahmed  </vt:lpstr>
      <vt:lpstr>    Introduction</vt:lpstr>
      <vt:lpstr>                                       Health</vt:lpstr>
      <vt:lpstr>                 Models of Health</vt:lpstr>
      <vt:lpstr>Wellbeing</vt:lpstr>
      <vt:lpstr>Sustainability development</vt:lpstr>
      <vt:lpstr>Integration of sustainable development goals into the Health and social system and practices in UK</vt:lpstr>
      <vt:lpstr>Theories</vt:lpstr>
      <vt:lpstr>   Policy and Governance</vt:lpstr>
      <vt:lpstr>UK based examples/case studies that demonstrates the integration of health, wellbeing and Sustainable development (Health promotion campaigns)</vt:lpstr>
      <vt:lpstr>Existing health inequalities, barriers to quality care and future recommendations</vt:lpstr>
      <vt:lpstr>  Conclusion</vt:lpstr>
      <vt:lpstr>                     References</vt:lpstr>
      <vt:lpstr>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Ekos Adamu (2016551)</dc:creator>
  <cp:lastModifiedBy>E A</cp:lastModifiedBy>
  <cp:revision>12</cp:revision>
  <dcterms:created xsi:type="dcterms:W3CDTF">2025-10-03T02:13:24Z</dcterms:created>
  <dcterms:modified xsi:type="dcterms:W3CDTF">2025-10-12T01:27:29Z</dcterms:modified>
</cp:coreProperties>
</file>