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7"/>
  </p:notesMasterIdLst>
  <p:sldIdLst>
    <p:sldId id="256" r:id="rId5"/>
    <p:sldId id="259" r:id="rId6"/>
    <p:sldId id="272" r:id="rId7"/>
    <p:sldId id="260" r:id="rId8"/>
    <p:sldId id="261" r:id="rId9"/>
    <p:sldId id="262" r:id="rId10"/>
    <p:sldId id="276" r:id="rId11"/>
    <p:sldId id="263" r:id="rId12"/>
    <p:sldId id="264" r:id="rId13"/>
    <p:sldId id="266" r:id="rId14"/>
    <p:sldId id="265" r:id="rId15"/>
    <p:sldId id="268" r:id="rId16"/>
    <p:sldId id="273" r:id="rId17"/>
    <p:sldId id="277" r:id="rId18"/>
    <p:sldId id="278" r:id="rId19"/>
    <p:sldId id="271" r:id="rId20"/>
    <p:sldId id="267" r:id="rId21"/>
    <p:sldId id="282" r:id="rId22"/>
    <p:sldId id="281" r:id="rId23"/>
    <p:sldId id="280" r:id="rId24"/>
    <p:sldId id="274" r:id="rId25"/>
    <p:sldId id="275" r:id="rId26"/>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10214B-9429-4184-9393-E32286EFA217}" v="824" dt="2021-03-15T11:28:20.7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3994" autoAdjust="0"/>
  </p:normalViewPr>
  <p:slideViewPr>
    <p:cSldViewPr snapToGrid="0">
      <p:cViewPr varScale="1">
        <p:scale>
          <a:sx n="56" d="100"/>
          <a:sy n="56" d="100"/>
        </p:scale>
        <p:origin x="1290"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830F83-8E72-4D83-A4B5-2BB692CEE204}"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CE612D9B-504C-4783-A53C-6B18AD829D95}">
      <dgm:prSet/>
      <dgm:spPr/>
      <dgm:t>
        <a:bodyPr/>
        <a:lstStyle/>
        <a:p>
          <a:r>
            <a:rPr lang="en-GB" b="1" u="sng"/>
            <a:t>Destroy</a:t>
          </a:r>
          <a:r>
            <a:rPr lang="en-GB" b="1"/>
            <a:t> – </a:t>
          </a:r>
          <a:r>
            <a:rPr lang="en-GB"/>
            <a:t>nothing short of complete destruction suffices. Anything less is likely to be damage.</a:t>
          </a:r>
          <a:endParaRPr lang="en-US"/>
        </a:p>
      </dgm:t>
    </dgm:pt>
    <dgm:pt modelId="{FD64EA45-8DAF-43AA-845E-95DA4454AAED}" type="parTrans" cxnId="{F40C7D12-C7DC-4144-98B4-85B4B659C127}">
      <dgm:prSet/>
      <dgm:spPr/>
      <dgm:t>
        <a:bodyPr/>
        <a:lstStyle/>
        <a:p>
          <a:endParaRPr lang="en-US"/>
        </a:p>
      </dgm:t>
    </dgm:pt>
    <dgm:pt modelId="{CB11D2EC-A0DB-4840-85B9-CE9AAC730E9D}" type="sibTrans" cxnId="{F40C7D12-C7DC-4144-98B4-85B4B659C127}">
      <dgm:prSet/>
      <dgm:spPr/>
      <dgm:t>
        <a:bodyPr/>
        <a:lstStyle/>
        <a:p>
          <a:endParaRPr lang="en-US"/>
        </a:p>
      </dgm:t>
    </dgm:pt>
    <dgm:pt modelId="{58FE0BE8-D6DE-461E-AB4D-4943CC402AF4}">
      <dgm:prSet/>
      <dgm:spPr/>
      <dgm:t>
        <a:bodyPr/>
        <a:lstStyle/>
        <a:p>
          <a:r>
            <a:rPr lang="en-GB" b="1" u="sng"/>
            <a:t>Damage</a:t>
          </a:r>
          <a:r>
            <a:rPr lang="en-GB"/>
            <a:t> – can be physical, may render property unfit for its purpose or reduce its value</a:t>
          </a:r>
          <a:endParaRPr lang="en-US"/>
        </a:p>
      </dgm:t>
    </dgm:pt>
    <dgm:pt modelId="{ADAA9B31-871B-45F3-8C58-7BBA06A7DDCC}" type="parTrans" cxnId="{7FC72D0E-8CB6-4E20-9C0A-9D848305469A}">
      <dgm:prSet/>
      <dgm:spPr/>
      <dgm:t>
        <a:bodyPr/>
        <a:lstStyle/>
        <a:p>
          <a:endParaRPr lang="en-US"/>
        </a:p>
      </dgm:t>
    </dgm:pt>
    <dgm:pt modelId="{E434708B-43FE-430E-84A1-8CBA340DE863}" type="sibTrans" cxnId="{7FC72D0E-8CB6-4E20-9C0A-9D848305469A}">
      <dgm:prSet/>
      <dgm:spPr/>
      <dgm:t>
        <a:bodyPr/>
        <a:lstStyle/>
        <a:p>
          <a:endParaRPr lang="en-US"/>
        </a:p>
      </dgm:t>
    </dgm:pt>
    <dgm:pt modelId="{2723C4BA-6D3C-4889-BD13-2D2C8DE67379}">
      <dgm:prSet/>
      <dgm:spPr/>
      <dgm:t>
        <a:bodyPr/>
        <a:lstStyle/>
        <a:p>
          <a:r>
            <a:rPr lang="en-GB" u="sng" dirty="0">
              <a:highlight>
                <a:srgbClr val="FFFF00"/>
              </a:highlight>
              <a:latin typeface="Arial" panose="020B0604020202020204" pitchFamily="34" charset="0"/>
              <a:cs typeface="Arial" panose="020B0604020202020204" pitchFamily="34" charset="0"/>
            </a:rPr>
            <a:t>Physical damage:</a:t>
          </a:r>
          <a:endParaRPr lang="en-US" u="sng" dirty="0">
            <a:highlight>
              <a:srgbClr val="FFFF00"/>
            </a:highlight>
            <a:latin typeface="Arial" panose="020B0604020202020204" pitchFamily="34" charset="0"/>
            <a:cs typeface="Arial" panose="020B0604020202020204" pitchFamily="34" charset="0"/>
          </a:endParaRPr>
        </a:p>
      </dgm:t>
    </dgm:pt>
    <dgm:pt modelId="{BFC1D240-FDD4-4640-B4A8-20F11D3DFF65}" type="parTrans" cxnId="{BA87FB8C-6809-4A80-928C-D85CFB4C36F2}">
      <dgm:prSet/>
      <dgm:spPr/>
      <dgm:t>
        <a:bodyPr/>
        <a:lstStyle/>
        <a:p>
          <a:endParaRPr lang="en-US"/>
        </a:p>
      </dgm:t>
    </dgm:pt>
    <dgm:pt modelId="{E1FFA20C-B6F0-445E-96CB-296756D36E5E}" type="sibTrans" cxnId="{BA87FB8C-6809-4A80-928C-D85CFB4C36F2}">
      <dgm:prSet/>
      <dgm:spPr/>
      <dgm:t>
        <a:bodyPr/>
        <a:lstStyle/>
        <a:p>
          <a:endParaRPr lang="en-US"/>
        </a:p>
      </dgm:t>
    </dgm:pt>
    <dgm:pt modelId="{29465B03-962F-4E6E-8D15-5D91CCE462D7}">
      <dgm:prSet/>
      <dgm:spPr/>
      <dgm:t>
        <a:bodyPr/>
        <a:lstStyle/>
        <a:p>
          <a:r>
            <a:rPr lang="en-GB" dirty="0">
              <a:latin typeface="Arial" panose="020B0604020202020204" pitchFamily="34" charset="0"/>
              <a:cs typeface="Arial" panose="020B0604020202020204" pitchFamily="34" charset="0"/>
            </a:rPr>
            <a:t>May depend on the nature of the property </a:t>
          </a:r>
          <a:r>
            <a:rPr lang="en-GB" b="1" dirty="0">
              <a:latin typeface="Arial" panose="020B0604020202020204" pitchFamily="34" charset="0"/>
              <a:cs typeface="Arial" panose="020B0604020202020204" pitchFamily="34" charset="0"/>
            </a:rPr>
            <a:t>(</a:t>
          </a:r>
          <a:r>
            <a:rPr lang="en-GB" b="1" dirty="0" err="1">
              <a:latin typeface="Arial" panose="020B0604020202020204" pitchFamily="34" charset="0"/>
              <a:cs typeface="Arial" panose="020B0604020202020204" pitchFamily="34" charset="0"/>
            </a:rPr>
            <a:t>Morphitis</a:t>
          </a:r>
          <a:r>
            <a:rPr lang="en-GB" b="1" dirty="0">
              <a:latin typeface="Arial" panose="020B0604020202020204" pitchFamily="34" charset="0"/>
              <a:cs typeface="Arial" panose="020B0604020202020204" pitchFamily="34" charset="0"/>
            </a:rPr>
            <a:t> v Salmon [1990])</a:t>
          </a:r>
          <a:endParaRPr lang="en-US" dirty="0">
            <a:latin typeface="Arial" panose="020B0604020202020204" pitchFamily="34" charset="0"/>
            <a:cs typeface="Arial" panose="020B0604020202020204" pitchFamily="34" charset="0"/>
          </a:endParaRPr>
        </a:p>
      </dgm:t>
    </dgm:pt>
    <dgm:pt modelId="{EFED43D4-1C00-4C94-8B57-55B490E87D05}" type="parTrans" cxnId="{B9E9424E-3A3F-4432-84BE-DD0B64069172}">
      <dgm:prSet/>
      <dgm:spPr/>
      <dgm:t>
        <a:bodyPr/>
        <a:lstStyle/>
        <a:p>
          <a:endParaRPr lang="en-US"/>
        </a:p>
      </dgm:t>
    </dgm:pt>
    <dgm:pt modelId="{A4D238A4-8170-4543-A905-19486DCCE5AB}" type="sibTrans" cxnId="{B9E9424E-3A3F-4432-84BE-DD0B64069172}">
      <dgm:prSet/>
      <dgm:spPr/>
      <dgm:t>
        <a:bodyPr/>
        <a:lstStyle/>
        <a:p>
          <a:endParaRPr lang="en-US"/>
        </a:p>
      </dgm:t>
    </dgm:pt>
    <dgm:pt modelId="{B790B844-87FE-4D20-8264-F9ABFE9A620D}">
      <dgm:prSet/>
      <dgm:spPr/>
      <dgm:t>
        <a:bodyPr/>
        <a:lstStyle/>
        <a:p>
          <a:r>
            <a:rPr lang="en-GB" dirty="0">
              <a:latin typeface="Arial" panose="020B0604020202020204" pitchFamily="34" charset="0"/>
              <a:cs typeface="Arial" panose="020B0604020202020204" pitchFamily="34" charset="0"/>
            </a:rPr>
            <a:t>Need only be slight </a:t>
          </a:r>
          <a:r>
            <a:rPr lang="en-GB" b="1" dirty="0">
              <a:latin typeface="Arial" panose="020B0604020202020204" pitchFamily="34" charset="0"/>
              <a:cs typeface="Arial" panose="020B0604020202020204" pitchFamily="34" charset="0"/>
            </a:rPr>
            <a:t>(</a:t>
          </a:r>
          <a:r>
            <a:rPr lang="en-GB" b="1" dirty="0" err="1">
              <a:latin typeface="Arial" panose="020B0604020202020204" pitchFamily="34" charset="0"/>
              <a:cs typeface="Arial" panose="020B0604020202020204" pitchFamily="34" charset="0"/>
            </a:rPr>
            <a:t>Gayford</a:t>
          </a:r>
          <a:r>
            <a:rPr lang="en-GB" b="1" dirty="0">
              <a:latin typeface="Arial" panose="020B0604020202020204" pitchFamily="34" charset="0"/>
              <a:cs typeface="Arial" panose="020B0604020202020204" pitchFamily="34" charset="0"/>
            </a:rPr>
            <a:t> v </a:t>
          </a:r>
          <a:r>
            <a:rPr lang="en-GB" b="1" dirty="0" err="1">
              <a:latin typeface="Arial" panose="020B0604020202020204" pitchFamily="34" charset="0"/>
              <a:cs typeface="Arial" panose="020B0604020202020204" pitchFamily="34" charset="0"/>
            </a:rPr>
            <a:t>Chouler</a:t>
          </a:r>
          <a:r>
            <a:rPr lang="en-GB" b="1" dirty="0">
              <a:latin typeface="Arial" panose="020B0604020202020204" pitchFamily="34" charset="0"/>
              <a:cs typeface="Arial" panose="020B0604020202020204" pitchFamily="34" charset="0"/>
            </a:rPr>
            <a:t> [1898])</a:t>
          </a:r>
          <a:endParaRPr lang="en-US" dirty="0">
            <a:latin typeface="Arial" panose="020B0604020202020204" pitchFamily="34" charset="0"/>
            <a:cs typeface="Arial" panose="020B0604020202020204" pitchFamily="34" charset="0"/>
          </a:endParaRPr>
        </a:p>
      </dgm:t>
    </dgm:pt>
    <dgm:pt modelId="{262E6AAE-A56E-4536-8393-CB6F7DFD498F}" type="parTrans" cxnId="{DB7E9CCC-A191-4E3B-90BB-A18DF648E698}">
      <dgm:prSet/>
      <dgm:spPr/>
      <dgm:t>
        <a:bodyPr/>
        <a:lstStyle/>
        <a:p>
          <a:endParaRPr lang="en-US"/>
        </a:p>
      </dgm:t>
    </dgm:pt>
    <dgm:pt modelId="{15ECAE2C-A73C-4A2A-B1D2-35B78D004682}" type="sibTrans" cxnId="{DB7E9CCC-A191-4E3B-90BB-A18DF648E698}">
      <dgm:prSet/>
      <dgm:spPr/>
      <dgm:t>
        <a:bodyPr/>
        <a:lstStyle/>
        <a:p>
          <a:endParaRPr lang="en-US"/>
        </a:p>
      </dgm:t>
    </dgm:pt>
    <dgm:pt modelId="{1F60F6B2-8EA4-430C-97BE-61F4CCA096C8}">
      <dgm:prSet/>
      <dgm:spPr/>
      <dgm:t>
        <a:bodyPr/>
        <a:lstStyle/>
        <a:p>
          <a:r>
            <a:rPr lang="en-GB" dirty="0">
              <a:latin typeface="Arial" panose="020B0604020202020204" pitchFamily="34" charset="0"/>
              <a:cs typeface="Arial" panose="020B0604020202020204" pitchFamily="34" charset="0"/>
            </a:rPr>
            <a:t>Can be permanent or temporary </a:t>
          </a:r>
          <a:r>
            <a:rPr lang="en-GB" b="1" dirty="0">
              <a:latin typeface="Arial" panose="020B0604020202020204" pitchFamily="34" charset="0"/>
              <a:cs typeface="Arial" panose="020B0604020202020204" pitchFamily="34" charset="0"/>
            </a:rPr>
            <a:t>(Roe v </a:t>
          </a:r>
          <a:r>
            <a:rPr lang="en-GB" b="1" dirty="0" err="1">
              <a:latin typeface="Arial" panose="020B0604020202020204" pitchFamily="34" charset="0"/>
              <a:cs typeface="Arial" panose="020B0604020202020204" pitchFamily="34" charset="0"/>
            </a:rPr>
            <a:t>Kingerlee</a:t>
          </a:r>
          <a:r>
            <a:rPr lang="en-GB" b="1" dirty="0">
              <a:latin typeface="Arial" panose="020B0604020202020204" pitchFamily="34" charset="0"/>
              <a:cs typeface="Arial" panose="020B0604020202020204" pitchFamily="34" charset="0"/>
            </a:rPr>
            <a:t> [1986])</a:t>
          </a:r>
          <a:endParaRPr lang="en-US" dirty="0">
            <a:latin typeface="Arial" panose="020B0604020202020204" pitchFamily="34" charset="0"/>
            <a:cs typeface="Arial" panose="020B0604020202020204" pitchFamily="34" charset="0"/>
          </a:endParaRPr>
        </a:p>
      </dgm:t>
    </dgm:pt>
    <dgm:pt modelId="{12704185-261D-4122-9767-6B895B59805E}" type="parTrans" cxnId="{F195EF49-1742-490F-8AC7-73E142AA7B8B}">
      <dgm:prSet/>
      <dgm:spPr/>
      <dgm:t>
        <a:bodyPr/>
        <a:lstStyle/>
        <a:p>
          <a:endParaRPr lang="en-US"/>
        </a:p>
      </dgm:t>
    </dgm:pt>
    <dgm:pt modelId="{D0493605-07B0-4725-858D-D55A260B0683}" type="sibTrans" cxnId="{F195EF49-1742-490F-8AC7-73E142AA7B8B}">
      <dgm:prSet/>
      <dgm:spPr/>
      <dgm:t>
        <a:bodyPr/>
        <a:lstStyle/>
        <a:p>
          <a:endParaRPr lang="en-US"/>
        </a:p>
      </dgm:t>
    </dgm:pt>
    <dgm:pt modelId="{3E90EBB8-FAC9-498E-B0D4-58985B36B5D3}">
      <dgm:prSet/>
      <dgm:spPr/>
      <dgm:t>
        <a:bodyPr/>
        <a:lstStyle/>
        <a:p>
          <a:r>
            <a:rPr lang="en-GB" b="1" dirty="0">
              <a:latin typeface="Arial" panose="020B0604020202020204" pitchFamily="34" charset="0"/>
              <a:cs typeface="Arial" panose="020B0604020202020204" pitchFamily="34" charset="0"/>
            </a:rPr>
            <a:t>Hardman and Another v Chief Constable of Avon and Somerset Constabulary [1986]</a:t>
          </a:r>
          <a:endParaRPr lang="en-US" dirty="0">
            <a:latin typeface="Arial" panose="020B0604020202020204" pitchFamily="34" charset="0"/>
            <a:cs typeface="Arial" panose="020B0604020202020204" pitchFamily="34" charset="0"/>
          </a:endParaRPr>
        </a:p>
      </dgm:t>
    </dgm:pt>
    <dgm:pt modelId="{973BCEE4-5098-4CEC-A743-54406E8F1C2E}" type="parTrans" cxnId="{B51C0D0D-87E3-4CA0-9822-A453775E459A}">
      <dgm:prSet/>
      <dgm:spPr/>
      <dgm:t>
        <a:bodyPr/>
        <a:lstStyle/>
        <a:p>
          <a:endParaRPr lang="en-US"/>
        </a:p>
      </dgm:t>
    </dgm:pt>
    <dgm:pt modelId="{38273EE1-AC6A-4961-B997-8BC3AB8602A2}" type="sibTrans" cxnId="{B51C0D0D-87E3-4CA0-9822-A453775E459A}">
      <dgm:prSet/>
      <dgm:spPr/>
      <dgm:t>
        <a:bodyPr/>
        <a:lstStyle/>
        <a:p>
          <a:endParaRPr lang="en-US"/>
        </a:p>
      </dgm:t>
    </dgm:pt>
    <dgm:pt modelId="{ABC2F5D9-264C-4780-9181-B9B8F0E226B3}">
      <dgm:prSet/>
      <dgm:spPr/>
      <dgm:t>
        <a:bodyPr/>
        <a:lstStyle/>
        <a:p>
          <a:r>
            <a:rPr lang="en-GB" b="1" dirty="0">
              <a:latin typeface="Arial" panose="020B0604020202020204" pitchFamily="34" charset="0"/>
              <a:cs typeface="Arial" panose="020B0604020202020204" pitchFamily="34" charset="0"/>
            </a:rPr>
            <a:t>A (a juvenile) [1978]</a:t>
          </a:r>
          <a:endParaRPr lang="en-US" dirty="0">
            <a:latin typeface="Arial" panose="020B0604020202020204" pitchFamily="34" charset="0"/>
            <a:cs typeface="Arial" panose="020B0604020202020204" pitchFamily="34" charset="0"/>
          </a:endParaRPr>
        </a:p>
      </dgm:t>
    </dgm:pt>
    <dgm:pt modelId="{5462305C-0D50-4F17-BA93-E658153CB733}" type="parTrans" cxnId="{4F5C9943-5356-445A-B3E0-CF4CC4E34A9A}">
      <dgm:prSet/>
      <dgm:spPr/>
      <dgm:t>
        <a:bodyPr/>
        <a:lstStyle/>
        <a:p>
          <a:endParaRPr lang="en-US"/>
        </a:p>
      </dgm:t>
    </dgm:pt>
    <dgm:pt modelId="{4FFDAEB7-382A-4516-9B31-951585510853}" type="sibTrans" cxnId="{4F5C9943-5356-445A-B3E0-CF4CC4E34A9A}">
      <dgm:prSet/>
      <dgm:spPr/>
      <dgm:t>
        <a:bodyPr/>
        <a:lstStyle/>
        <a:p>
          <a:endParaRPr lang="en-US"/>
        </a:p>
      </dgm:t>
    </dgm:pt>
    <dgm:pt modelId="{0D6EDEB8-6302-4FD1-837F-670FBD6807DC}">
      <dgm:prSet/>
      <dgm:spPr/>
      <dgm:t>
        <a:bodyPr/>
        <a:lstStyle/>
        <a:p>
          <a:r>
            <a:rPr lang="en-GB" b="1" dirty="0">
              <a:latin typeface="Arial" panose="020B0604020202020204" pitchFamily="34" charset="0"/>
              <a:cs typeface="Arial" panose="020B0604020202020204" pitchFamily="34" charset="0"/>
            </a:rPr>
            <a:t>Samuels v Stubbs [1972]</a:t>
          </a:r>
          <a:endParaRPr lang="en-US" dirty="0">
            <a:latin typeface="Arial" panose="020B0604020202020204" pitchFamily="34" charset="0"/>
            <a:cs typeface="Arial" panose="020B0604020202020204" pitchFamily="34" charset="0"/>
          </a:endParaRPr>
        </a:p>
      </dgm:t>
    </dgm:pt>
    <dgm:pt modelId="{35BB54C3-9A74-4101-9777-A0D89C16C686}" type="parTrans" cxnId="{F5BEFE4B-312D-43E1-BEBC-22D63B2400D1}">
      <dgm:prSet/>
      <dgm:spPr/>
      <dgm:t>
        <a:bodyPr/>
        <a:lstStyle/>
        <a:p>
          <a:endParaRPr lang="en-US"/>
        </a:p>
      </dgm:t>
    </dgm:pt>
    <dgm:pt modelId="{CACD911E-BE4B-49E4-97D7-158FB7217FB4}" type="sibTrans" cxnId="{F5BEFE4B-312D-43E1-BEBC-22D63B2400D1}">
      <dgm:prSet/>
      <dgm:spPr/>
      <dgm:t>
        <a:bodyPr/>
        <a:lstStyle/>
        <a:p>
          <a:endParaRPr lang="en-US"/>
        </a:p>
      </dgm:t>
    </dgm:pt>
    <dgm:pt modelId="{4ACD4433-DE05-4DCC-A7CA-33AABBEE9038}">
      <dgm:prSet/>
      <dgm:spPr/>
      <dgm:t>
        <a:bodyPr/>
        <a:lstStyle/>
        <a:p>
          <a:r>
            <a:rPr lang="en-GB" b="1" dirty="0" err="1">
              <a:latin typeface="Arial" panose="020B0604020202020204" pitchFamily="34" charset="0"/>
              <a:cs typeface="Arial" panose="020B0604020202020204" pitchFamily="34" charset="0"/>
            </a:rPr>
            <a:t>Fiak</a:t>
          </a:r>
          <a:r>
            <a:rPr lang="en-GB" b="1" dirty="0">
              <a:latin typeface="Arial" panose="020B0604020202020204" pitchFamily="34" charset="0"/>
              <a:cs typeface="Arial" panose="020B0604020202020204" pitchFamily="34" charset="0"/>
            </a:rPr>
            <a:t> [2005]</a:t>
          </a:r>
          <a:endParaRPr lang="en-US" dirty="0">
            <a:latin typeface="Arial" panose="020B0604020202020204" pitchFamily="34" charset="0"/>
            <a:cs typeface="Arial" panose="020B0604020202020204" pitchFamily="34" charset="0"/>
          </a:endParaRPr>
        </a:p>
      </dgm:t>
    </dgm:pt>
    <dgm:pt modelId="{A0F1F25E-10C8-4228-A657-6471F1FB719A}" type="parTrans" cxnId="{74CDD515-95AF-46FC-80BC-85D4B675847D}">
      <dgm:prSet/>
      <dgm:spPr/>
      <dgm:t>
        <a:bodyPr/>
        <a:lstStyle/>
        <a:p>
          <a:endParaRPr lang="en-US"/>
        </a:p>
      </dgm:t>
    </dgm:pt>
    <dgm:pt modelId="{636E422F-CD80-42D9-843E-2854B2591187}" type="sibTrans" cxnId="{74CDD515-95AF-46FC-80BC-85D4B675847D}">
      <dgm:prSet/>
      <dgm:spPr/>
      <dgm:t>
        <a:bodyPr/>
        <a:lstStyle/>
        <a:p>
          <a:endParaRPr lang="en-US"/>
        </a:p>
      </dgm:t>
    </dgm:pt>
    <dgm:pt modelId="{678A6D7A-B0FE-4BFF-9719-FB128B831298}">
      <dgm:prSet/>
      <dgm:spPr/>
      <dgm:t>
        <a:bodyPr/>
        <a:lstStyle/>
        <a:p>
          <a:r>
            <a:rPr lang="en-GB" u="sng" dirty="0">
              <a:highlight>
                <a:srgbClr val="FFFF00"/>
              </a:highlight>
              <a:latin typeface="Arial" panose="020B0604020202020204" pitchFamily="34" charset="0"/>
              <a:cs typeface="Arial" panose="020B0604020202020204" pitchFamily="34" charset="0"/>
            </a:rPr>
            <a:t>Rendered unfit for purpose:</a:t>
          </a:r>
          <a:endParaRPr lang="en-US" u="sng" dirty="0">
            <a:highlight>
              <a:srgbClr val="FFFF00"/>
            </a:highlight>
            <a:latin typeface="Arial" panose="020B0604020202020204" pitchFamily="34" charset="0"/>
            <a:cs typeface="Arial" panose="020B0604020202020204" pitchFamily="34" charset="0"/>
          </a:endParaRPr>
        </a:p>
      </dgm:t>
    </dgm:pt>
    <dgm:pt modelId="{EECAD511-676A-4BB9-9BFC-408DF025F453}" type="parTrans" cxnId="{C9FA0839-293A-4971-9F12-E91C5914D3FC}">
      <dgm:prSet/>
      <dgm:spPr/>
      <dgm:t>
        <a:bodyPr/>
        <a:lstStyle/>
        <a:p>
          <a:endParaRPr lang="en-US"/>
        </a:p>
      </dgm:t>
    </dgm:pt>
    <dgm:pt modelId="{2EA9D2C0-F2A3-47F3-8DD1-DA4545E76F0A}" type="sibTrans" cxnId="{C9FA0839-293A-4971-9F12-E91C5914D3FC}">
      <dgm:prSet/>
      <dgm:spPr/>
      <dgm:t>
        <a:bodyPr/>
        <a:lstStyle/>
        <a:p>
          <a:endParaRPr lang="en-US"/>
        </a:p>
      </dgm:t>
    </dgm:pt>
    <dgm:pt modelId="{1DDA761B-C6B4-409C-A5DF-843FBE8EC7E8}">
      <dgm:prSet/>
      <dgm:spPr/>
      <dgm:t>
        <a:bodyPr/>
        <a:lstStyle/>
        <a:p>
          <a:r>
            <a:rPr lang="en-GB" dirty="0">
              <a:latin typeface="Arial" panose="020B0604020202020204" pitchFamily="34" charset="0"/>
              <a:cs typeface="Arial" panose="020B0604020202020204" pitchFamily="34" charset="0"/>
            </a:rPr>
            <a:t>Must be interference with the property</a:t>
          </a:r>
          <a:endParaRPr lang="en-US" dirty="0">
            <a:latin typeface="Arial" panose="020B0604020202020204" pitchFamily="34" charset="0"/>
            <a:cs typeface="Arial" panose="020B0604020202020204" pitchFamily="34" charset="0"/>
          </a:endParaRPr>
        </a:p>
      </dgm:t>
    </dgm:pt>
    <dgm:pt modelId="{01505492-150A-4733-9DD0-A8654E29D6B0}" type="parTrans" cxnId="{BD9DE666-364B-49D0-9803-72E7A364DA8D}">
      <dgm:prSet/>
      <dgm:spPr/>
      <dgm:t>
        <a:bodyPr/>
        <a:lstStyle/>
        <a:p>
          <a:endParaRPr lang="en-US"/>
        </a:p>
      </dgm:t>
    </dgm:pt>
    <dgm:pt modelId="{3D109D23-B4B5-4CBB-BC06-8270D448281A}" type="sibTrans" cxnId="{BD9DE666-364B-49D0-9803-72E7A364DA8D}">
      <dgm:prSet/>
      <dgm:spPr/>
      <dgm:t>
        <a:bodyPr/>
        <a:lstStyle/>
        <a:p>
          <a:endParaRPr lang="en-US"/>
        </a:p>
      </dgm:t>
    </dgm:pt>
    <dgm:pt modelId="{E57ED76F-B593-496F-AE36-9FE6D6CE0EB3}">
      <dgm:prSet/>
      <dgm:spPr/>
      <dgm:t>
        <a:bodyPr/>
        <a:lstStyle/>
        <a:p>
          <a:r>
            <a:rPr lang="en-GB" dirty="0">
              <a:latin typeface="Arial" panose="020B0604020202020204" pitchFamily="34" charset="0"/>
              <a:cs typeface="Arial" panose="020B0604020202020204" pitchFamily="34" charset="0"/>
            </a:rPr>
            <a:t>Lloyd v DPP [1992]</a:t>
          </a:r>
          <a:endParaRPr lang="en-US" dirty="0">
            <a:latin typeface="Arial" panose="020B0604020202020204" pitchFamily="34" charset="0"/>
            <a:cs typeface="Arial" panose="020B0604020202020204" pitchFamily="34" charset="0"/>
          </a:endParaRPr>
        </a:p>
      </dgm:t>
    </dgm:pt>
    <dgm:pt modelId="{68DADF69-FD1A-489D-B1F6-49B19203DB1C}" type="parTrans" cxnId="{4DEF7EC9-1AF5-4434-B274-A05F44D9311C}">
      <dgm:prSet/>
      <dgm:spPr/>
      <dgm:t>
        <a:bodyPr/>
        <a:lstStyle/>
        <a:p>
          <a:endParaRPr lang="en-US"/>
        </a:p>
      </dgm:t>
    </dgm:pt>
    <dgm:pt modelId="{6F3C081C-9BA7-461C-BAA3-9098F7024398}" type="sibTrans" cxnId="{4DEF7EC9-1AF5-4434-B274-A05F44D9311C}">
      <dgm:prSet/>
      <dgm:spPr/>
      <dgm:t>
        <a:bodyPr/>
        <a:lstStyle/>
        <a:p>
          <a:endParaRPr lang="en-US"/>
        </a:p>
      </dgm:t>
    </dgm:pt>
    <dgm:pt modelId="{9B5EE9E6-BA9B-4CB4-8B45-28E2E3979888}">
      <dgm:prSet/>
      <dgm:spPr/>
      <dgm:t>
        <a:bodyPr/>
        <a:lstStyle/>
        <a:p>
          <a:r>
            <a:rPr lang="en-GB" dirty="0">
              <a:latin typeface="Arial" panose="020B0604020202020204" pitchFamily="34" charset="0"/>
              <a:cs typeface="Arial" panose="020B0604020202020204" pitchFamily="34" charset="0"/>
            </a:rPr>
            <a:t>Whitely [1991]</a:t>
          </a:r>
          <a:endParaRPr lang="en-US" dirty="0">
            <a:latin typeface="Arial" panose="020B0604020202020204" pitchFamily="34" charset="0"/>
            <a:cs typeface="Arial" panose="020B0604020202020204" pitchFamily="34" charset="0"/>
          </a:endParaRPr>
        </a:p>
      </dgm:t>
    </dgm:pt>
    <dgm:pt modelId="{805EDC19-42BD-4BC8-BB85-5820223372B2}" type="parTrans" cxnId="{225C7CB2-A22B-4BFB-90A3-40E47833BBD5}">
      <dgm:prSet/>
      <dgm:spPr/>
      <dgm:t>
        <a:bodyPr/>
        <a:lstStyle/>
        <a:p>
          <a:endParaRPr lang="en-US"/>
        </a:p>
      </dgm:t>
    </dgm:pt>
    <dgm:pt modelId="{17B8F6D9-552A-42B8-9854-2CCFBED1A4A4}" type="sibTrans" cxnId="{225C7CB2-A22B-4BFB-90A3-40E47833BBD5}">
      <dgm:prSet/>
      <dgm:spPr/>
      <dgm:t>
        <a:bodyPr/>
        <a:lstStyle/>
        <a:p>
          <a:endParaRPr lang="en-US"/>
        </a:p>
      </dgm:t>
    </dgm:pt>
    <dgm:pt modelId="{7D938B1F-6D59-4E47-A61A-34136FD0CF05}">
      <dgm:prSet/>
      <dgm:spPr/>
      <dgm:t>
        <a:bodyPr/>
        <a:lstStyle/>
        <a:p>
          <a:r>
            <a:rPr lang="en-GB" u="sng" dirty="0">
              <a:highlight>
                <a:srgbClr val="FFFF00"/>
              </a:highlight>
              <a:latin typeface="Arial" panose="020B0604020202020204" pitchFamily="34" charset="0"/>
              <a:cs typeface="Arial" panose="020B0604020202020204" pitchFamily="34" charset="0"/>
            </a:rPr>
            <a:t>Value impaired:</a:t>
          </a:r>
          <a:endParaRPr lang="en-US" u="sng" dirty="0">
            <a:highlight>
              <a:srgbClr val="FFFF00"/>
            </a:highlight>
            <a:latin typeface="Arial" panose="020B0604020202020204" pitchFamily="34" charset="0"/>
            <a:cs typeface="Arial" panose="020B0604020202020204" pitchFamily="34" charset="0"/>
          </a:endParaRPr>
        </a:p>
      </dgm:t>
    </dgm:pt>
    <dgm:pt modelId="{45B077C8-538D-412F-9FE7-314610954730}" type="parTrans" cxnId="{4125F015-DD59-4675-844C-D2AE5F50E12B}">
      <dgm:prSet/>
      <dgm:spPr/>
      <dgm:t>
        <a:bodyPr/>
        <a:lstStyle/>
        <a:p>
          <a:endParaRPr lang="en-US"/>
        </a:p>
      </dgm:t>
    </dgm:pt>
    <dgm:pt modelId="{08044FFA-E98F-496F-BEBB-D017C0FDFA56}" type="sibTrans" cxnId="{4125F015-DD59-4675-844C-D2AE5F50E12B}">
      <dgm:prSet/>
      <dgm:spPr/>
      <dgm:t>
        <a:bodyPr/>
        <a:lstStyle/>
        <a:p>
          <a:endParaRPr lang="en-US"/>
        </a:p>
      </dgm:t>
    </dgm:pt>
    <dgm:pt modelId="{20ADE18D-AEB8-414D-9D0F-A97249755F29}">
      <dgm:prSet/>
      <dgm:spPr/>
      <dgm:t>
        <a:bodyPr/>
        <a:lstStyle/>
        <a:p>
          <a:r>
            <a:rPr lang="en-GB" dirty="0">
              <a:latin typeface="Arial" panose="020B0604020202020204" pitchFamily="34" charset="0"/>
              <a:cs typeface="Arial" panose="020B0604020202020204" pitchFamily="34" charset="0"/>
            </a:rPr>
            <a:t>Property need not be rendered useless and may still be fit for its purpose </a:t>
          </a:r>
          <a:r>
            <a:rPr lang="en-GB" b="1" dirty="0">
              <a:latin typeface="Arial" panose="020B0604020202020204" pitchFamily="34" charset="0"/>
              <a:cs typeface="Arial" panose="020B0604020202020204" pitchFamily="34" charset="0"/>
            </a:rPr>
            <a:t>(Roper v Knott [1898])</a:t>
          </a:r>
          <a:endParaRPr lang="en-US" dirty="0">
            <a:latin typeface="Arial" panose="020B0604020202020204" pitchFamily="34" charset="0"/>
            <a:cs typeface="Arial" panose="020B0604020202020204" pitchFamily="34" charset="0"/>
          </a:endParaRPr>
        </a:p>
      </dgm:t>
    </dgm:pt>
    <dgm:pt modelId="{DEC3664C-5750-4DB0-8F51-FCBB341A6698}" type="parTrans" cxnId="{F2885F2B-F211-4471-B20D-5D6CD8D57A1D}">
      <dgm:prSet/>
      <dgm:spPr/>
      <dgm:t>
        <a:bodyPr/>
        <a:lstStyle/>
        <a:p>
          <a:endParaRPr lang="en-US"/>
        </a:p>
      </dgm:t>
    </dgm:pt>
    <dgm:pt modelId="{16DDDB39-618C-4C72-A540-C663076E4E15}" type="sibTrans" cxnId="{F2885F2B-F211-4471-B20D-5D6CD8D57A1D}">
      <dgm:prSet/>
      <dgm:spPr/>
      <dgm:t>
        <a:bodyPr/>
        <a:lstStyle/>
        <a:p>
          <a:endParaRPr lang="en-US"/>
        </a:p>
      </dgm:t>
    </dgm:pt>
    <dgm:pt modelId="{3C154529-84F0-48AD-9B40-0E0114E0A929}" type="pres">
      <dgm:prSet presAssocID="{B4830F83-8E72-4D83-A4B5-2BB692CEE204}" presName="linear" presStyleCnt="0">
        <dgm:presLayoutVars>
          <dgm:dir/>
          <dgm:animLvl val="lvl"/>
          <dgm:resizeHandles val="exact"/>
        </dgm:presLayoutVars>
      </dgm:prSet>
      <dgm:spPr/>
    </dgm:pt>
    <dgm:pt modelId="{F679AB63-8DB5-4668-9A38-6A7818B02744}" type="pres">
      <dgm:prSet presAssocID="{CE612D9B-504C-4783-A53C-6B18AD829D95}" presName="parentLin" presStyleCnt="0"/>
      <dgm:spPr/>
    </dgm:pt>
    <dgm:pt modelId="{C12FD6CE-ED79-48B1-A7D8-9FE8CEAE1222}" type="pres">
      <dgm:prSet presAssocID="{CE612D9B-504C-4783-A53C-6B18AD829D95}" presName="parentLeftMargin" presStyleLbl="node1" presStyleIdx="0" presStyleCnt="2"/>
      <dgm:spPr/>
    </dgm:pt>
    <dgm:pt modelId="{B73CFCAB-714F-4F79-BC11-D90ECEE72B76}" type="pres">
      <dgm:prSet presAssocID="{CE612D9B-504C-4783-A53C-6B18AD829D95}" presName="parentText" presStyleLbl="node1" presStyleIdx="0" presStyleCnt="2">
        <dgm:presLayoutVars>
          <dgm:chMax val="0"/>
          <dgm:bulletEnabled val="1"/>
        </dgm:presLayoutVars>
      </dgm:prSet>
      <dgm:spPr/>
    </dgm:pt>
    <dgm:pt modelId="{940BB404-AF56-4A22-ACAE-184078225A33}" type="pres">
      <dgm:prSet presAssocID="{CE612D9B-504C-4783-A53C-6B18AD829D95}" presName="negativeSpace" presStyleCnt="0"/>
      <dgm:spPr/>
    </dgm:pt>
    <dgm:pt modelId="{9E3F4283-1961-4C86-8B94-322899ACA20B}" type="pres">
      <dgm:prSet presAssocID="{CE612D9B-504C-4783-A53C-6B18AD829D95}" presName="childText" presStyleLbl="conFgAcc1" presStyleIdx="0" presStyleCnt="2">
        <dgm:presLayoutVars>
          <dgm:bulletEnabled val="1"/>
        </dgm:presLayoutVars>
      </dgm:prSet>
      <dgm:spPr/>
    </dgm:pt>
    <dgm:pt modelId="{2D3A8465-DA5A-4880-A0A1-C4112B9D128D}" type="pres">
      <dgm:prSet presAssocID="{CB11D2EC-A0DB-4840-85B9-CE9AAC730E9D}" presName="spaceBetweenRectangles" presStyleCnt="0"/>
      <dgm:spPr/>
    </dgm:pt>
    <dgm:pt modelId="{5522E5C4-AE9C-4E73-BE15-24EF8CA11F71}" type="pres">
      <dgm:prSet presAssocID="{58FE0BE8-D6DE-461E-AB4D-4943CC402AF4}" presName="parentLin" presStyleCnt="0"/>
      <dgm:spPr/>
    </dgm:pt>
    <dgm:pt modelId="{BDDA651D-FE87-420A-A1E4-3365B38B26B5}" type="pres">
      <dgm:prSet presAssocID="{58FE0BE8-D6DE-461E-AB4D-4943CC402AF4}" presName="parentLeftMargin" presStyleLbl="node1" presStyleIdx="0" presStyleCnt="2"/>
      <dgm:spPr/>
    </dgm:pt>
    <dgm:pt modelId="{CE59DD3A-C66F-4B38-8D6E-397C5E42584D}" type="pres">
      <dgm:prSet presAssocID="{58FE0BE8-D6DE-461E-AB4D-4943CC402AF4}" presName="parentText" presStyleLbl="node1" presStyleIdx="1" presStyleCnt="2">
        <dgm:presLayoutVars>
          <dgm:chMax val="0"/>
          <dgm:bulletEnabled val="1"/>
        </dgm:presLayoutVars>
      </dgm:prSet>
      <dgm:spPr/>
    </dgm:pt>
    <dgm:pt modelId="{0A372503-E276-4AF7-9C93-FC87685C39D5}" type="pres">
      <dgm:prSet presAssocID="{58FE0BE8-D6DE-461E-AB4D-4943CC402AF4}" presName="negativeSpace" presStyleCnt="0"/>
      <dgm:spPr/>
    </dgm:pt>
    <dgm:pt modelId="{78412FD5-4EF3-49BD-B160-FE7441DBA77A}" type="pres">
      <dgm:prSet presAssocID="{58FE0BE8-D6DE-461E-AB4D-4943CC402AF4}" presName="childText" presStyleLbl="conFgAcc1" presStyleIdx="1" presStyleCnt="2">
        <dgm:presLayoutVars>
          <dgm:bulletEnabled val="1"/>
        </dgm:presLayoutVars>
      </dgm:prSet>
      <dgm:spPr/>
    </dgm:pt>
  </dgm:ptLst>
  <dgm:cxnLst>
    <dgm:cxn modelId="{2E12670A-9C86-47D6-B150-DA265C061ABC}" type="presOf" srcId="{58FE0BE8-D6DE-461E-AB4D-4943CC402AF4}" destId="{BDDA651D-FE87-420A-A1E4-3365B38B26B5}" srcOrd="0" destOrd="0" presId="urn:microsoft.com/office/officeart/2005/8/layout/list1"/>
    <dgm:cxn modelId="{B51C0D0D-87E3-4CA0-9822-A453775E459A}" srcId="{2723C4BA-6D3C-4889-BD13-2D2C8DE67379}" destId="{3E90EBB8-FAC9-498E-B0D4-58985B36B5D3}" srcOrd="3" destOrd="0" parTransId="{973BCEE4-5098-4CEC-A743-54406E8F1C2E}" sibTransId="{38273EE1-AC6A-4961-B997-8BC3AB8602A2}"/>
    <dgm:cxn modelId="{7FC72D0E-8CB6-4E20-9C0A-9D848305469A}" srcId="{B4830F83-8E72-4D83-A4B5-2BB692CEE204}" destId="{58FE0BE8-D6DE-461E-AB4D-4943CC402AF4}" srcOrd="1" destOrd="0" parTransId="{ADAA9B31-871B-45F3-8C58-7BBA06A7DDCC}" sibTransId="{E434708B-43FE-430E-84A1-8CBA340DE863}"/>
    <dgm:cxn modelId="{F40C7D12-C7DC-4144-98B4-85B4B659C127}" srcId="{B4830F83-8E72-4D83-A4B5-2BB692CEE204}" destId="{CE612D9B-504C-4783-A53C-6B18AD829D95}" srcOrd="0" destOrd="0" parTransId="{FD64EA45-8DAF-43AA-845E-95DA4454AAED}" sibTransId="{CB11D2EC-A0DB-4840-85B9-CE9AAC730E9D}"/>
    <dgm:cxn modelId="{74CDD515-95AF-46FC-80BC-85D4B675847D}" srcId="{2723C4BA-6D3C-4889-BD13-2D2C8DE67379}" destId="{4ACD4433-DE05-4DCC-A7CA-33AABBEE9038}" srcOrd="6" destOrd="0" parTransId="{A0F1F25E-10C8-4228-A657-6471F1FB719A}" sibTransId="{636E422F-CD80-42D9-843E-2854B2591187}"/>
    <dgm:cxn modelId="{4125F015-DD59-4675-844C-D2AE5F50E12B}" srcId="{58FE0BE8-D6DE-461E-AB4D-4943CC402AF4}" destId="{7D938B1F-6D59-4E47-A61A-34136FD0CF05}" srcOrd="2" destOrd="0" parTransId="{45B077C8-538D-412F-9FE7-314610954730}" sibTransId="{08044FFA-E98F-496F-BEBB-D017C0FDFA56}"/>
    <dgm:cxn modelId="{74B3DB22-B025-4483-8316-91097ACE112F}" type="presOf" srcId="{9B5EE9E6-BA9B-4CB4-8B45-28E2E3979888}" destId="{78412FD5-4EF3-49BD-B160-FE7441DBA77A}" srcOrd="0" destOrd="11" presId="urn:microsoft.com/office/officeart/2005/8/layout/list1"/>
    <dgm:cxn modelId="{F2885F2B-F211-4471-B20D-5D6CD8D57A1D}" srcId="{7D938B1F-6D59-4E47-A61A-34136FD0CF05}" destId="{20ADE18D-AEB8-414D-9D0F-A97249755F29}" srcOrd="0" destOrd="0" parTransId="{DEC3664C-5750-4DB0-8F51-FCBB341A6698}" sibTransId="{16DDDB39-618C-4C72-A540-C663076E4E15}"/>
    <dgm:cxn modelId="{F585992D-20CC-4CDF-9A00-FA68181774B1}" type="presOf" srcId="{1DDA761B-C6B4-409C-A5DF-843FBE8EC7E8}" destId="{78412FD5-4EF3-49BD-B160-FE7441DBA77A}" srcOrd="0" destOrd="9" presId="urn:microsoft.com/office/officeart/2005/8/layout/list1"/>
    <dgm:cxn modelId="{C9FA0839-293A-4971-9F12-E91C5914D3FC}" srcId="{58FE0BE8-D6DE-461E-AB4D-4943CC402AF4}" destId="{678A6D7A-B0FE-4BFF-9719-FB128B831298}" srcOrd="1" destOrd="0" parTransId="{EECAD511-676A-4BB9-9BFC-408DF025F453}" sibTransId="{2EA9D2C0-F2A3-47F3-8DD1-DA4545E76F0A}"/>
    <dgm:cxn modelId="{D101E83B-D44D-48CF-A40B-1F79EDFB1435}" type="presOf" srcId="{CE612D9B-504C-4783-A53C-6B18AD829D95}" destId="{C12FD6CE-ED79-48B1-A7D8-9FE8CEAE1222}" srcOrd="0" destOrd="0" presId="urn:microsoft.com/office/officeart/2005/8/layout/list1"/>
    <dgm:cxn modelId="{95E9283F-9F4F-4905-9440-0EF94AF52AFB}" type="presOf" srcId="{58FE0BE8-D6DE-461E-AB4D-4943CC402AF4}" destId="{CE59DD3A-C66F-4B38-8D6E-397C5E42584D}" srcOrd="1" destOrd="0" presId="urn:microsoft.com/office/officeart/2005/8/layout/list1"/>
    <dgm:cxn modelId="{CE7E6B40-4041-453D-ADA1-4E8FEC2D955C}" type="presOf" srcId="{29465B03-962F-4E6E-8D15-5D91CCE462D7}" destId="{78412FD5-4EF3-49BD-B160-FE7441DBA77A}" srcOrd="0" destOrd="1" presId="urn:microsoft.com/office/officeart/2005/8/layout/list1"/>
    <dgm:cxn modelId="{A62D025B-F119-4D78-A37E-87402102A2A1}" type="presOf" srcId="{B4830F83-8E72-4D83-A4B5-2BB692CEE204}" destId="{3C154529-84F0-48AD-9B40-0E0114E0A929}" srcOrd="0" destOrd="0" presId="urn:microsoft.com/office/officeart/2005/8/layout/list1"/>
    <dgm:cxn modelId="{4F5C9943-5356-445A-B3E0-CF4CC4E34A9A}" srcId="{2723C4BA-6D3C-4889-BD13-2D2C8DE67379}" destId="{ABC2F5D9-264C-4780-9181-B9B8F0E226B3}" srcOrd="4" destOrd="0" parTransId="{5462305C-0D50-4F17-BA93-E658153CB733}" sibTransId="{4FFDAEB7-382A-4516-9B31-951585510853}"/>
    <dgm:cxn modelId="{BD9DE666-364B-49D0-9803-72E7A364DA8D}" srcId="{678A6D7A-B0FE-4BFF-9719-FB128B831298}" destId="{1DDA761B-C6B4-409C-A5DF-843FBE8EC7E8}" srcOrd="0" destOrd="0" parTransId="{01505492-150A-4733-9DD0-A8654E29D6B0}" sibTransId="{3D109D23-B4B5-4CBB-BC06-8270D448281A}"/>
    <dgm:cxn modelId="{F195EF49-1742-490F-8AC7-73E142AA7B8B}" srcId="{2723C4BA-6D3C-4889-BD13-2D2C8DE67379}" destId="{1F60F6B2-8EA4-430C-97BE-61F4CCA096C8}" srcOrd="2" destOrd="0" parTransId="{12704185-261D-4122-9767-6B895B59805E}" sibTransId="{D0493605-07B0-4725-858D-D55A260B0683}"/>
    <dgm:cxn modelId="{F5BEFE4B-312D-43E1-BEBC-22D63B2400D1}" srcId="{2723C4BA-6D3C-4889-BD13-2D2C8DE67379}" destId="{0D6EDEB8-6302-4FD1-837F-670FBD6807DC}" srcOrd="5" destOrd="0" parTransId="{35BB54C3-9A74-4101-9777-A0D89C16C686}" sibTransId="{CACD911E-BE4B-49E4-97D7-158FB7217FB4}"/>
    <dgm:cxn modelId="{FA314A6C-E064-49AD-8AAC-9D72D08057EB}" type="presOf" srcId="{4ACD4433-DE05-4DCC-A7CA-33AABBEE9038}" destId="{78412FD5-4EF3-49BD-B160-FE7441DBA77A}" srcOrd="0" destOrd="7" presId="urn:microsoft.com/office/officeart/2005/8/layout/list1"/>
    <dgm:cxn modelId="{B9E9424E-3A3F-4432-84BE-DD0B64069172}" srcId="{2723C4BA-6D3C-4889-BD13-2D2C8DE67379}" destId="{29465B03-962F-4E6E-8D15-5D91CCE462D7}" srcOrd="0" destOrd="0" parTransId="{EFED43D4-1C00-4C94-8B57-55B490E87D05}" sibTransId="{A4D238A4-8170-4543-A905-19486DCCE5AB}"/>
    <dgm:cxn modelId="{CD7F5C76-112F-4C8C-8B00-F19AE4AE691D}" type="presOf" srcId="{ABC2F5D9-264C-4780-9181-B9B8F0E226B3}" destId="{78412FD5-4EF3-49BD-B160-FE7441DBA77A}" srcOrd="0" destOrd="5" presId="urn:microsoft.com/office/officeart/2005/8/layout/list1"/>
    <dgm:cxn modelId="{B74B0259-C283-4D97-A24F-E09C098270EB}" type="presOf" srcId="{1F60F6B2-8EA4-430C-97BE-61F4CCA096C8}" destId="{78412FD5-4EF3-49BD-B160-FE7441DBA77A}" srcOrd="0" destOrd="3" presId="urn:microsoft.com/office/officeart/2005/8/layout/list1"/>
    <dgm:cxn modelId="{58761E7A-2899-4139-8AD0-14494F216341}" type="presOf" srcId="{E57ED76F-B593-496F-AE36-9FE6D6CE0EB3}" destId="{78412FD5-4EF3-49BD-B160-FE7441DBA77A}" srcOrd="0" destOrd="10" presId="urn:microsoft.com/office/officeart/2005/8/layout/list1"/>
    <dgm:cxn modelId="{9F603E7E-0846-495A-AF95-10023504655E}" type="presOf" srcId="{7D938B1F-6D59-4E47-A61A-34136FD0CF05}" destId="{78412FD5-4EF3-49BD-B160-FE7441DBA77A}" srcOrd="0" destOrd="12" presId="urn:microsoft.com/office/officeart/2005/8/layout/list1"/>
    <dgm:cxn modelId="{5EC2508A-FFB2-431A-BFB7-17F2590297CF}" type="presOf" srcId="{3E90EBB8-FAC9-498E-B0D4-58985B36B5D3}" destId="{78412FD5-4EF3-49BD-B160-FE7441DBA77A}" srcOrd="0" destOrd="4" presId="urn:microsoft.com/office/officeart/2005/8/layout/list1"/>
    <dgm:cxn modelId="{BA87FB8C-6809-4A80-928C-D85CFB4C36F2}" srcId="{58FE0BE8-D6DE-461E-AB4D-4943CC402AF4}" destId="{2723C4BA-6D3C-4889-BD13-2D2C8DE67379}" srcOrd="0" destOrd="0" parTransId="{BFC1D240-FDD4-4640-B4A8-20F11D3DFF65}" sibTransId="{E1FFA20C-B6F0-445E-96CB-296756D36E5E}"/>
    <dgm:cxn modelId="{2B567691-F7F2-48CE-B9F9-849C0555DEA8}" type="presOf" srcId="{2723C4BA-6D3C-4889-BD13-2D2C8DE67379}" destId="{78412FD5-4EF3-49BD-B160-FE7441DBA77A}" srcOrd="0" destOrd="0" presId="urn:microsoft.com/office/officeart/2005/8/layout/list1"/>
    <dgm:cxn modelId="{512F97A2-9A5A-4106-A976-98E2EB24D609}" type="presOf" srcId="{678A6D7A-B0FE-4BFF-9719-FB128B831298}" destId="{78412FD5-4EF3-49BD-B160-FE7441DBA77A}" srcOrd="0" destOrd="8" presId="urn:microsoft.com/office/officeart/2005/8/layout/list1"/>
    <dgm:cxn modelId="{B764F0A2-51CE-4F0D-8111-396A4E3C903C}" type="presOf" srcId="{0D6EDEB8-6302-4FD1-837F-670FBD6807DC}" destId="{78412FD5-4EF3-49BD-B160-FE7441DBA77A}" srcOrd="0" destOrd="6" presId="urn:microsoft.com/office/officeart/2005/8/layout/list1"/>
    <dgm:cxn modelId="{022AEDA5-2FB5-4CB0-82C9-58151F3D4AE9}" type="presOf" srcId="{20ADE18D-AEB8-414D-9D0F-A97249755F29}" destId="{78412FD5-4EF3-49BD-B160-FE7441DBA77A}" srcOrd="0" destOrd="13" presId="urn:microsoft.com/office/officeart/2005/8/layout/list1"/>
    <dgm:cxn modelId="{225C7CB2-A22B-4BFB-90A3-40E47833BBD5}" srcId="{678A6D7A-B0FE-4BFF-9719-FB128B831298}" destId="{9B5EE9E6-BA9B-4CB4-8B45-28E2E3979888}" srcOrd="2" destOrd="0" parTransId="{805EDC19-42BD-4BC8-BB85-5820223372B2}" sibTransId="{17B8F6D9-552A-42B8-9854-2CCFBED1A4A4}"/>
    <dgm:cxn modelId="{363C23B4-E6AB-478D-8A58-7F897754D112}" type="presOf" srcId="{CE612D9B-504C-4783-A53C-6B18AD829D95}" destId="{B73CFCAB-714F-4F79-BC11-D90ECEE72B76}" srcOrd="1" destOrd="0" presId="urn:microsoft.com/office/officeart/2005/8/layout/list1"/>
    <dgm:cxn modelId="{4DEF7EC9-1AF5-4434-B274-A05F44D9311C}" srcId="{678A6D7A-B0FE-4BFF-9719-FB128B831298}" destId="{E57ED76F-B593-496F-AE36-9FE6D6CE0EB3}" srcOrd="1" destOrd="0" parTransId="{68DADF69-FD1A-489D-B1F6-49B19203DB1C}" sibTransId="{6F3C081C-9BA7-461C-BAA3-9098F7024398}"/>
    <dgm:cxn modelId="{DB7E9CCC-A191-4E3B-90BB-A18DF648E698}" srcId="{2723C4BA-6D3C-4889-BD13-2D2C8DE67379}" destId="{B790B844-87FE-4D20-8264-F9ABFE9A620D}" srcOrd="1" destOrd="0" parTransId="{262E6AAE-A56E-4536-8393-CB6F7DFD498F}" sibTransId="{15ECAE2C-A73C-4A2A-B1D2-35B78D004682}"/>
    <dgm:cxn modelId="{40C666F8-8748-4371-9847-1EE9B580FB52}" type="presOf" srcId="{B790B844-87FE-4D20-8264-F9ABFE9A620D}" destId="{78412FD5-4EF3-49BD-B160-FE7441DBA77A}" srcOrd="0" destOrd="2" presId="urn:microsoft.com/office/officeart/2005/8/layout/list1"/>
    <dgm:cxn modelId="{E1A38357-CF2E-49C1-B453-F46DC8BBFAEB}" type="presParOf" srcId="{3C154529-84F0-48AD-9B40-0E0114E0A929}" destId="{F679AB63-8DB5-4668-9A38-6A7818B02744}" srcOrd="0" destOrd="0" presId="urn:microsoft.com/office/officeart/2005/8/layout/list1"/>
    <dgm:cxn modelId="{4F6F091F-B7BA-4FDE-B87F-C6189C4BD83B}" type="presParOf" srcId="{F679AB63-8DB5-4668-9A38-6A7818B02744}" destId="{C12FD6CE-ED79-48B1-A7D8-9FE8CEAE1222}" srcOrd="0" destOrd="0" presId="urn:microsoft.com/office/officeart/2005/8/layout/list1"/>
    <dgm:cxn modelId="{6CC62125-6BA8-4F06-86D5-FEA9A8492505}" type="presParOf" srcId="{F679AB63-8DB5-4668-9A38-6A7818B02744}" destId="{B73CFCAB-714F-4F79-BC11-D90ECEE72B76}" srcOrd="1" destOrd="0" presId="urn:microsoft.com/office/officeart/2005/8/layout/list1"/>
    <dgm:cxn modelId="{4EAAF411-059D-43E4-8DBA-8A4FF122007E}" type="presParOf" srcId="{3C154529-84F0-48AD-9B40-0E0114E0A929}" destId="{940BB404-AF56-4A22-ACAE-184078225A33}" srcOrd="1" destOrd="0" presId="urn:microsoft.com/office/officeart/2005/8/layout/list1"/>
    <dgm:cxn modelId="{81E5C9CB-F7C8-4AAD-BFD6-DD2B3E90BA3B}" type="presParOf" srcId="{3C154529-84F0-48AD-9B40-0E0114E0A929}" destId="{9E3F4283-1961-4C86-8B94-322899ACA20B}" srcOrd="2" destOrd="0" presId="urn:microsoft.com/office/officeart/2005/8/layout/list1"/>
    <dgm:cxn modelId="{282D0F52-DEC3-4350-B954-3FF9A6899C10}" type="presParOf" srcId="{3C154529-84F0-48AD-9B40-0E0114E0A929}" destId="{2D3A8465-DA5A-4880-A0A1-C4112B9D128D}" srcOrd="3" destOrd="0" presId="urn:microsoft.com/office/officeart/2005/8/layout/list1"/>
    <dgm:cxn modelId="{A2D5ABE9-6734-4D58-B478-D9D7798C9607}" type="presParOf" srcId="{3C154529-84F0-48AD-9B40-0E0114E0A929}" destId="{5522E5C4-AE9C-4E73-BE15-24EF8CA11F71}" srcOrd="4" destOrd="0" presId="urn:microsoft.com/office/officeart/2005/8/layout/list1"/>
    <dgm:cxn modelId="{9AC4B2D0-5906-4856-91AE-735DB0610041}" type="presParOf" srcId="{5522E5C4-AE9C-4E73-BE15-24EF8CA11F71}" destId="{BDDA651D-FE87-420A-A1E4-3365B38B26B5}" srcOrd="0" destOrd="0" presId="urn:microsoft.com/office/officeart/2005/8/layout/list1"/>
    <dgm:cxn modelId="{5729703E-7340-4895-8F60-7DDF684B013D}" type="presParOf" srcId="{5522E5C4-AE9C-4E73-BE15-24EF8CA11F71}" destId="{CE59DD3A-C66F-4B38-8D6E-397C5E42584D}" srcOrd="1" destOrd="0" presId="urn:microsoft.com/office/officeart/2005/8/layout/list1"/>
    <dgm:cxn modelId="{5C23AFF9-05D4-44AC-BF12-ADE14B92703D}" type="presParOf" srcId="{3C154529-84F0-48AD-9B40-0E0114E0A929}" destId="{0A372503-E276-4AF7-9C93-FC87685C39D5}" srcOrd="5" destOrd="0" presId="urn:microsoft.com/office/officeart/2005/8/layout/list1"/>
    <dgm:cxn modelId="{049B5DEB-2C02-498E-A381-86A8D95F3F27}" type="presParOf" srcId="{3C154529-84F0-48AD-9B40-0E0114E0A929}" destId="{78412FD5-4EF3-49BD-B160-FE7441DBA77A}"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3F4283-1961-4C86-8B94-322899ACA20B}">
      <dsp:nvSpPr>
        <dsp:cNvPr id="0" name=""/>
        <dsp:cNvSpPr/>
      </dsp:nvSpPr>
      <dsp:spPr>
        <a:xfrm>
          <a:off x="0" y="341197"/>
          <a:ext cx="10436613" cy="403200"/>
        </a:xfrm>
        <a:prstGeom prst="rect">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73CFCAB-714F-4F79-BC11-D90ECEE72B76}">
      <dsp:nvSpPr>
        <dsp:cNvPr id="0" name=""/>
        <dsp:cNvSpPr/>
      </dsp:nvSpPr>
      <dsp:spPr>
        <a:xfrm>
          <a:off x="521830" y="105037"/>
          <a:ext cx="7305629" cy="47232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6135" tIns="0" rIns="276135" bIns="0" numCol="1" spcCol="1270" anchor="ctr" anchorCtr="0">
          <a:noAutofit/>
        </a:bodyPr>
        <a:lstStyle/>
        <a:p>
          <a:pPr marL="0" lvl="0" indent="0" algn="l" defTabSz="711200">
            <a:lnSpc>
              <a:spcPct val="90000"/>
            </a:lnSpc>
            <a:spcBef>
              <a:spcPct val="0"/>
            </a:spcBef>
            <a:spcAft>
              <a:spcPct val="35000"/>
            </a:spcAft>
            <a:buNone/>
          </a:pPr>
          <a:r>
            <a:rPr lang="en-GB" sz="1600" b="1" u="sng" kern="1200"/>
            <a:t>Destroy</a:t>
          </a:r>
          <a:r>
            <a:rPr lang="en-GB" sz="1600" b="1" kern="1200"/>
            <a:t> – </a:t>
          </a:r>
          <a:r>
            <a:rPr lang="en-GB" sz="1600" kern="1200"/>
            <a:t>nothing short of complete destruction suffices. Anything less is likely to be damage.</a:t>
          </a:r>
          <a:endParaRPr lang="en-US" sz="1600" kern="1200"/>
        </a:p>
      </dsp:txBody>
      <dsp:txXfrm>
        <a:off x="544887" y="128094"/>
        <a:ext cx="7259515" cy="426206"/>
      </dsp:txXfrm>
    </dsp:sp>
    <dsp:sp modelId="{78412FD5-4EF3-49BD-B160-FE7441DBA77A}">
      <dsp:nvSpPr>
        <dsp:cNvPr id="0" name=""/>
        <dsp:cNvSpPr/>
      </dsp:nvSpPr>
      <dsp:spPr>
        <a:xfrm>
          <a:off x="0" y="1066957"/>
          <a:ext cx="10436613" cy="4132800"/>
        </a:xfrm>
        <a:prstGeom prst="rect">
          <a:avLst/>
        </a:prstGeom>
        <a:solidFill>
          <a:schemeClr val="lt1">
            <a:alpha val="90000"/>
            <a:hueOff val="0"/>
            <a:satOff val="0"/>
            <a:lumOff val="0"/>
            <a:alphaOff val="0"/>
          </a:schemeClr>
        </a:solidFill>
        <a:ln w="19050" cap="rnd" cmpd="sng" algn="ctr">
          <a:solidFill>
            <a:schemeClr val="accent5">
              <a:hueOff val="-2615887"/>
              <a:satOff val="15563"/>
              <a:lumOff val="62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9997" tIns="333248" rIns="809997" bIns="113792" numCol="1" spcCol="1270" anchor="t" anchorCtr="0">
          <a:noAutofit/>
        </a:bodyPr>
        <a:lstStyle/>
        <a:p>
          <a:pPr marL="171450" lvl="1" indent="-171450" algn="l" defTabSz="711200">
            <a:lnSpc>
              <a:spcPct val="90000"/>
            </a:lnSpc>
            <a:spcBef>
              <a:spcPct val="0"/>
            </a:spcBef>
            <a:spcAft>
              <a:spcPct val="15000"/>
            </a:spcAft>
            <a:buChar char="•"/>
          </a:pPr>
          <a:r>
            <a:rPr lang="en-GB" sz="1600" u="sng" kern="1200" dirty="0">
              <a:highlight>
                <a:srgbClr val="FFFF00"/>
              </a:highlight>
              <a:latin typeface="Arial" panose="020B0604020202020204" pitchFamily="34" charset="0"/>
              <a:cs typeface="Arial" panose="020B0604020202020204" pitchFamily="34" charset="0"/>
            </a:rPr>
            <a:t>Physical damage:</a:t>
          </a:r>
          <a:endParaRPr lang="en-US" sz="1600" u="sng" kern="1200" dirty="0">
            <a:highlight>
              <a:srgbClr val="FFFF00"/>
            </a:highlight>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May depend on the nature of the property </a:t>
          </a:r>
          <a:r>
            <a:rPr lang="en-GB" sz="1600" b="1" kern="1200" dirty="0">
              <a:latin typeface="Arial" panose="020B0604020202020204" pitchFamily="34" charset="0"/>
              <a:cs typeface="Arial" panose="020B0604020202020204" pitchFamily="34" charset="0"/>
            </a:rPr>
            <a:t>(</a:t>
          </a:r>
          <a:r>
            <a:rPr lang="en-GB" sz="1600" b="1" kern="1200" dirty="0" err="1">
              <a:latin typeface="Arial" panose="020B0604020202020204" pitchFamily="34" charset="0"/>
              <a:cs typeface="Arial" panose="020B0604020202020204" pitchFamily="34" charset="0"/>
            </a:rPr>
            <a:t>Morphitis</a:t>
          </a:r>
          <a:r>
            <a:rPr lang="en-GB" sz="1600" b="1" kern="1200" dirty="0">
              <a:latin typeface="Arial" panose="020B0604020202020204" pitchFamily="34" charset="0"/>
              <a:cs typeface="Arial" panose="020B0604020202020204" pitchFamily="34" charset="0"/>
            </a:rPr>
            <a:t> v Salmon [1990])</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Need only be slight </a:t>
          </a:r>
          <a:r>
            <a:rPr lang="en-GB" sz="1600" b="1" kern="1200" dirty="0">
              <a:latin typeface="Arial" panose="020B0604020202020204" pitchFamily="34" charset="0"/>
              <a:cs typeface="Arial" panose="020B0604020202020204" pitchFamily="34" charset="0"/>
            </a:rPr>
            <a:t>(</a:t>
          </a:r>
          <a:r>
            <a:rPr lang="en-GB" sz="1600" b="1" kern="1200" dirty="0" err="1">
              <a:latin typeface="Arial" panose="020B0604020202020204" pitchFamily="34" charset="0"/>
              <a:cs typeface="Arial" panose="020B0604020202020204" pitchFamily="34" charset="0"/>
            </a:rPr>
            <a:t>Gayford</a:t>
          </a:r>
          <a:r>
            <a:rPr lang="en-GB" sz="1600" b="1" kern="1200" dirty="0">
              <a:latin typeface="Arial" panose="020B0604020202020204" pitchFamily="34" charset="0"/>
              <a:cs typeface="Arial" panose="020B0604020202020204" pitchFamily="34" charset="0"/>
            </a:rPr>
            <a:t> v </a:t>
          </a:r>
          <a:r>
            <a:rPr lang="en-GB" sz="1600" b="1" kern="1200" dirty="0" err="1">
              <a:latin typeface="Arial" panose="020B0604020202020204" pitchFamily="34" charset="0"/>
              <a:cs typeface="Arial" panose="020B0604020202020204" pitchFamily="34" charset="0"/>
            </a:rPr>
            <a:t>Chouler</a:t>
          </a:r>
          <a:r>
            <a:rPr lang="en-GB" sz="1600" b="1" kern="1200" dirty="0">
              <a:latin typeface="Arial" panose="020B0604020202020204" pitchFamily="34" charset="0"/>
              <a:cs typeface="Arial" panose="020B0604020202020204" pitchFamily="34" charset="0"/>
            </a:rPr>
            <a:t> [1898])</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Can be permanent or temporary </a:t>
          </a:r>
          <a:r>
            <a:rPr lang="en-GB" sz="1600" b="1" kern="1200" dirty="0">
              <a:latin typeface="Arial" panose="020B0604020202020204" pitchFamily="34" charset="0"/>
              <a:cs typeface="Arial" panose="020B0604020202020204" pitchFamily="34" charset="0"/>
            </a:rPr>
            <a:t>(Roe v </a:t>
          </a:r>
          <a:r>
            <a:rPr lang="en-GB" sz="1600" b="1" kern="1200" dirty="0" err="1">
              <a:latin typeface="Arial" panose="020B0604020202020204" pitchFamily="34" charset="0"/>
              <a:cs typeface="Arial" panose="020B0604020202020204" pitchFamily="34" charset="0"/>
            </a:rPr>
            <a:t>Kingerlee</a:t>
          </a:r>
          <a:r>
            <a:rPr lang="en-GB" sz="1600" b="1" kern="1200" dirty="0">
              <a:latin typeface="Arial" panose="020B0604020202020204" pitchFamily="34" charset="0"/>
              <a:cs typeface="Arial" panose="020B0604020202020204" pitchFamily="34" charset="0"/>
            </a:rPr>
            <a:t> [1986])</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b="1" kern="1200" dirty="0">
              <a:latin typeface="Arial" panose="020B0604020202020204" pitchFamily="34" charset="0"/>
              <a:cs typeface="Arial" panose="020B0604020202020204" pitchFamily="34" charset="0"/>
            </a:rPr>
            <a:t>Hardman and Another v Chief Constable of Avon and Somerset Constabulary [1986]</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b="1" kern="1200" dirty="0">
              <a:latin typeface="Arial" panose="020B0604020202020204" pitchFamily="34" charset="0"/>
              <a:cs typeface="Arial" panose="020B0604020202020204" pitchFamily="34" charset="0"/>
            </a:rPr>
            <a:t>A (a juvenile) [1978]</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b="1" kern="1200" dirty="0">
              <a:latin typeface="Arial" panose="020B0604020202020204" pitchFamily="34" charset="0"/>
              <a:cs typeface="Arial" panose="020B0604020202020204" pitchFamily="34" charset="0"/>
            </a:rPr>
            <a:t>Samuels v Stubbs [1972]</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b="1" kern="1200" dirty="0" err="1">
              <a:latin typeface="Arial" panose="020B0604020202020204" pitchFamily="34" charset="0"/>
              <a:cs typeface="Arial" panose="020B0604020202020204" pitchFamily="34" charset="0"/>
            </a:rPr>
            <a:t>Fiak</a:t>
          </a:r>
          <a:r>
            <a:rPr lang="en-GB" sz="1600" b="1" kern="1200" dirty="0">
              <a:latin typeface="Arial" panose="020B0604020202020204" pitchFamily="34" charset="0"/>
              <a:cs typeface="Arial" panose="020B0604020202020204" pitchFamily="34" charset="0"/>
            </a:rPr>
            <a:t> [2005]</a:t>
          </a:r>
          <a:endParaRPr lang="en-US"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GB" sz="1600" u="sng" kern="1200" dirty="0">
              <a:highlight>
                <a:srgbClr val="FFFF00"/>
              </a:highlight>
              <a:latin typeface="Arial" panose="020B0604020202020204" pitchFamily="34" charset="0"/>
              <a:cs typeface="Arial" panose="020B0604020202020204" pitchFamily="34" charset="0"/>
            </a:rPr>
            <a:t>Rendered unfit for purpose:</a:t>
          </a:r>
          <a:endParaRPr lang="en-US" sz="1600" u="sng" kern="1200" dirty="0">
            <a:highlight>
              <a:srgbClr val="FFFF00"/>
            </a:highlight>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Must be interference with the property</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Lloyd v DPP [1992]</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Whitely [1991]</a:t>
          </a:r>
          <a:endParaRPr lang="en-US"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GB" sz="1600" u="sng" kern="1200" dirty="0">
              <a:highlight>
                <a:srgbClr val="FFFF00"/>
              </a:highlight>
              <a:latin typeface="Arial" panose="020B0604020202020204" pitchFamily="34" charset="0"/>
              <a:cs typeface="Arial" panose="020B0604020202020204" pitchFamily="34" charset="0"/>
            </a:rPr>
            <a:t>Value impaired:</a:t>
          </a:r>
          <a:endParaRPr lang="en-US" sz="1600" u="sng" kern="1200" dirty="0">
            <a:highlight>
              <a:srgbClr val="FFFF00"/>
            </a:highlight>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Property need not be rendered useless and may still be fit for its purpose </a:t>
          </a:r>
          <a:r>
            <a:rPr lang="en-GB" sz="1600" b="1" kern="1200" dirty="0">
              <a:latin typeface="Arial" panose="020B0604020202020204" pitchFamily="34" charset="0"/>
              <a:cs typeface="Arial" panose="020B0604020202020204" pitchFamily="34" charset="0"/>
            </a:rPr>
            <a:t>(Roper v Knott [1898])</a:t>
          </a:r>
          <a:endParaRPr lang="en-US" sz="1600" kern="1200" dirty="0">
            <a:latin typeface="Arial" panose="020B0604020202020204" pitchFamily="34" charset="0"/>
            <a:cs typeface="Arial" panose="020B0604020202020204" pitchFamily="34" charset="0"/>
          </a:endParaRPr>
        </a:p>
      </dsp:txBody>
      <dsp:txXfrm>
        <a:off x="0" y="1066957"/>
        <a:ext cx="10436613" cy="4132800"/>
      </dsp:txXfrm>
    </dsp:sp>
    <dsp:sp modelId="{CE59DD3A-C66F-4B38-8D6E-397C5E42584D}">
      <dsp:nvSpPr>
        <dsp:cNvPr id="0" name=""/>
        <dsp:cNvSpPr/>
      </dsp:nvSpPr>
      <dsp:spPr>
        <a:xfrm>
          <a:off x="521830" y="830797"/>
          <a:ext cx="7305629" cy="472320"/>
        </a:xfrm>
        <a:prstGeom prst="roundRect">
          <a:avLst/>
        </a:prstGeom>
        <a:solidFill>
          <a:schemeClr val="accent5">
            <a:hueOff val="-2615887"/>
            <a:satOff val="1556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6135" tIns="0" rIns="276135" bIns="0" numCol="1" spcCol="1270" anchor="ctr" anchorCtr="0">
          <a:noAutofit/>
        </a:bodyPr>
        <a:lstStyle/>
        <a:p>
          <a:pPr marL="0" lvl="0" indent="0" algn="l" defTabSz="711200">
            <a:lnSpc>
              <a:spcPct val="90000"/>
            </a:lnSpc>
            <a:spcBef>
              <a:spcPct val="0"/>
            </a:spcBef>
            <a:spcAft>
              <a:spcPct val="35000"/>
            </a:spcAft>
            <a:buNone/>
          </a:pPr>
          <a:r>
            <a:rPr lang="en-GB" sz="1600" b="1" u="sng" kern="1200"/>
            <a:t>Damage</a:t>
          </a:r>
          <a:r>
            <a:rPr lang="en-GB" sz="1600" kern="1200"/>
            <a:t> – can be physical, may render property unfit for its purpose or reduce its value</a:t>
          </a:r>
          <a:endParaRPr lang="en-US" sz="1600" kern="1200"/>
        </a:p>
      </dsp:txBody>
      <dsp:txXfrm>
        <a:off x="544887" y="853854"/>
        <a:ext cx="7259515" cy="42620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579" cy="488298"/>
          </a:xfrm>
          <a:prstGeom prst="rect">
            <a:avLst/>
          </a:prstGeom>
        </p:spPr>
        <p:txBody>
          <a:bodyPr vert="horz" lIns="88807" tIns="44403" rIns="88807" bIns="44403" rtlCol="0"/>
          <a:lstStyle>
            <a:lvl1pPr algn="l">
              <a:defRPr sz="1200"/>
            </a:lvl1pPr>
          </a:lstStyle>
          <a:p>
            <a:endParaRPr lang="en-GB"/>
          </a:p>
        </p:txBody>
      </p:sp>
      <p:sp>
        <p:nvSpPr>
          <p:cNvPr id="3" name="Date Placeholder 2"/>
          <p:cNvSpPr>
            <a:spLocks noGrp="1"/>
          </p:cNvSpPr>
          <p:nvPr>
            <p:ph type="dt" idx="1"/>
          </p:nvPr>
        </p:nvSpPr>
        <p:spPr>
          <a:xfrm>
            <a:off x="3777971" y="0"/>
            <a:ext cx="2889579" cy="488298"/>
          </a:xfrm>
          <a:prstGeom prst="rect">
            <a:avLst/>
          </a:prstGeom>
        </p:spPr>
        <p:txBody>
          <a:bodyPr vert="horz" lIns="88807" tIns="44403" rIns="88807" bIns="44403" rtlCol="0"/>
          <a:lstStyle>
            <a:lvl1pPr algn="r">
              <a:defRPr sz="1200"/>
            </a:lvl1pPr>
          </a:lstStyle>
          <a:p>
            <a:fld id="{B02DD062-768D-488A-9A77-55B47F4A022D}" type="datetimeFigureOut">
              <a:rPr lang="en-GB" smtClean="0"/>
              <a:t>15/03/2024</a:t>
            </a:fld>
            <a:endParaRPr lang="en-GB"/>
          </a:p>
        </p:txBody>
      </p:sp>
      <p:sp>
        <p:nvSpPr>
          <p:cNvPr id="4" name="Slide Image Placeholder 3"/>
          <p:cNvSpPr>
            <a:spLocks noGrp="1" noRot="1" noChangeAspect="1"/>
          </p:cNvSpPr>
          <p:nvPr>
            <p:ph type="sldImg" idx="2"/>
          </p:nvPr>
        </p:nvSpPr>
        <p:spPr>
          <a:xfrm>
            <a:off x="409575" y="1219200"/>
            <a:ext cx="5849938" cy="3290888"/>
          </a:xfrm>
          <a:prstGeom prst="rect">
            <a:avLst/>
          </a:prstGeom>
          <a:noFill/>
          <a:ln w="12700">
            <a:solidFill>
              <a:prstClr val="black"/>
            </a:solidFill>
          </a:ln>
        </p:spPr>
        <p:txBody>
          <a:bodyPr vert="horz" lIns="88807" tIns="44403" rIns="88807" bIns="44403" rtlCol="0" anchor="ctr"/>
          <a:lstStyle/>
          <a:p>
            <a:endParaRPr lang="en-GB"/>
          </a:p>
        </p:txBody>
      </p:sp>
      <p:sp>
        <p:nvSpPr>
          <p:cNvPr id="5" name="Notes Placeholder 4"/>
          <p:cNvSpPr>
            <a:spLocks noGrp="1"/>
          </p:cNvSpPr>
          <p:nvPr>
            <p:ph type="body" sz="quarter" idx="3"/>
          </p:nvPr>
        </p:nvSpPr>
        <p:spPr>
          <a:xfrm>
            <a:off x="667063" y="4694461"/>
            <a:ext cx="5334963" cy="3839940"/>
          </a:xfrm>
          <a:prstGeom prst="rect">
            <a:avLst/>
          </a:prstGeom>
        </p:spPr>
        <p:txBody>
          <a:bodyPr vert="horz" lIns="88807" tIns="44403" rIns="88807" bIns="4440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5302"/>
            <a:ext cx="2889579" cy="488298"/>
          </a:xfrm>
          <a:prstGeom prst="rect">
            <a:avLst/>
          </a:prstGeom>
        </p:spPr>
        <p:txBody>
          <a:bodyPr vert="horz" lIns="88807" tIns="44403" rIns="88807" bIns="44403" rtlCol="0" anchor="b"/>
          <a:lstStyle>
            <a:lvl1pPr algn="l">
              <a:defRPr sz="1200"/>
            </a:lvl1pPr>
          </a:lstStyle>
          <a:p>
            <a:endParaRPr lang="en-GB"/>
          </a:p>
        </p:txBody>
      </p:sp>
      <p:sp>
        <p:nvSpPr>
          <p:cNvPr id="7" name="Slide Number Placeholder 6"/>
          <p:cNvSpPr>
            <a:spLocks noGrp="1"/>
          </p:cNvSpPr>
          <p:nvPr>
            <p:ph type="sldNum" sz="quarter" idx="5"/>
          </p:nvPr>
        </p:nvSpPr>
        <p:spPr>
          <a:xfrm>
            <a:off x="3777971" y="9265302"/>
            <a:ext cx="2889579" cy="488298"/>
          </a:xfrm>
          <a:prstGeom prst="rect">
            <a:avLst/>
          </a:prstGeom>
        </p:spPr>
        <p:txBody>
          <a:bodyPr vert="horz" lIns="88807" tIns="44403" rIns="88807" bIns="44403" rtlCol="0" anchor="b"/>
          <a:lstStyle>
            <a:lvl1pPr algn="r">
              <a:defRPr sz="1200"/>
            </a:lvl1pPr>
          </a:lstStyle>
          <a:p>
            <a:fld id="{822C4D0A-F94A-4C10-95CC-2DB2EC463302}" type="slidenum">
              <a:rPr lang="en-GB" smtClean="0"/>
              <a:t>‹#›</a:t>
            </a:fld>
            <a:endParaRPr lang="en-GB"/>
          </a:p>
        </p:txBody>
      </p:sp>
    </p:spTree>
    <p:extLst>
      <p:ext uri="{BB962C8B-B14F-4D97-AF65-F5344CB8AC3E}">
        <p14:creationId xmlns:p14="http://schemas.microsoft.com/office/powerpoint/2010/main" val="30692007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a:t>
            </a:fld>
            <a:endParaRPr lang="en-GB"/>
          </a:p>
        </p:txBody>
      </p:sp>
    </p:spTree>
    <p:extLst>
      <p:ext uri="{BB962C8B-B14F-4D97-AF65-F5344CB8AC3E}">
        <p14:creationId xmlns:p14="http://schemas.microsoft.com/office/powerpoint/2010/main" val="1262330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2</a:t>
            </a:fld>
            <a:endParaRPr lang="en-GB"/>
          </a:p>
        </p:txBody>
      </p:sp>
    </p:spTree>
    <p:extLst>
      <p:ext uri="{BB962C8B-B14F-4D97-AF65-F5344CB8AC3E}">
        <p14:creationId xmlns:p14="http://schemas.microsoft.com/office/powerpoint/2010/main" val="985793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a:t>
            </a:r>
            <a:r>
              <a:rPr lang="en-GB" baseline="0" dirty="0"/>
              <a:t> shows how criminal damage can take many forms, including licking a chicken, which is an example of criminal damage by reducing the value of the property</a:t>
            </a:r>
            <a:endParaRPr lang="en-GB" dirty="0"/>
          </a:p>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3</a:t>
            </a:fld>
            <a:endParaRPr lang="en-GB"/>
          </a:p>
        </p:txBody>
      </p:sp>
    </p:spTree>
    <p:extLst>
      <p:ext uri="{BB962C8B-B14F-4D97-AF65-F5344CB8AC3E}">
        <p14:creationId xmlns:p14="http://schemas.microsoft.com/office/powerpoint/2010/main" val="37705742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4</a:t>
            </a:fld>
            <a:endParaRPr lang="en-GB"/>
          </a:p>
        </p:txBody>
      </p:sp>
    </p:spTree>
    <p:extLst>
      <p:ext uri="{BB962C8B-B14F-4D97-AF65-F5344CB8AC3E}">
        <p14:creationId xmlns:p14="http://schemas.microsoft.com/office/powerpoint/2010/main" val="12965533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5</a:t>
            </a:fld>
            <a:endParaRPr lang="en-GB"/>
          </a:p>
        </p:txBody>
      </p:sp>
    </p:spTree>
    <p:extLst>
      <p:ext uri="{BB962C8B-B14F-4D97-AF65-F5344CB8AC3E}">
        <p14:creationId xmlns:p14="http://schemas.microsoft.com/office/powerpoint/2010/main" val="30440222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822C4D0A-F94A-4C10-95CC-2DB2EC463302}" type="slidenum">
              <a:rPr lang="en-GB" smtClean="0"/>
              <a:t>6</a:t>
            </a:fld>
            <a:endParaRPr lang="en-GB"/>
          </a:p>
        </p:txBody>
      </p:sp>
    </p:spTree>
    <p:extLst>
      <p:ext uri="{BB962C8B-B14F-4D97-AF65-F5344CB8AC3E}">
        <p14:creationId xmlns:p14="http://schemas.microsoft.com/office/powerpoint/2010/main" val="5171020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2C4D0A-F94A-4C10-95CC-2DB2EC463302}" type="slidenum">
              <a:rPr lang="en-GB" smtClean="0"/>
              <a:t>7</a:t>
            </a:fld>
            <a:endParaRPr lang="en-GB"/>
          </a:p>
        </p:txBody>
      </p:sp>
    </p:spTree>
    <p:extLst>
      <p:ext uri="{BB962C8B-B14F-4D97-AF65-F5344CB8AC3E}">
        <p14:creationId xmlns:p14="http://schemas.microsoft.com/office/powerpoint/2010/main" val="36209983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8</a:t>
            </a:fld>
            <a:endParaRPr lang="en-GB"/>
          </a:p>
        </p:txBody>
      </p:sp>
    </p:spTree>
    <p:extLst>
      <p:ext uri="{BB962C8B-B14F-4D97-AF65-F5344CB8AC3E}">
        <p14:creationId xmlns:p14="http://schemas.microsoft.com/office/powerpoint/2010/main" val="39654246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9</a:t>
            </a:fld>
            <a:endParaRPr lang="en-GB"/>
          </a:p>
        </p:txBody>
      </p:sp>
    </p:spTree>
    <p:extLst>
      <p:ext uri="{BB962C8B-B14F-4D97-AF65-F5344CB8AC3E}">
        <p14:creationId xmlns:p14="http://schemas.microsoft.com/office/powerpoint/2010/main" val="27556265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10</a:t>
            </a:fld>
            <a:endParaRPr lang="en-GB"/>
          </a:p>
        </p:txBody>
      </p:sp>
    </p:spTree>
    <p:extLst>
      <p:ext uri="{BB962C8B-B14F-4D97-AF65-F5344CB8AC3E}">
        <p14:creationId xmlns:p14="http://schemas.microsoft.com/office/powerpoint/2010/main" val="16669465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11</a:t>
            </a:fld>
            <a:endParaRPr lang="en-GB"/>
          </a:p>
        </p:txBody>
      </p:sp>
    </p:spTree>
    <p:extLst>
      <p:ext uri="{BB962C8B-B14F-4D97-AF65-F5344CB8AC3E}">
        <p14:creationId xmlns:p14="http://schemas.microsoft.com/office/powerpoint/2010/main" val="27173371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12</a:t>
            </a:fld>
            <a:endParaRPr lang="en-GB"/>
          </a:p>
        </p:txBody>
      </p:sp>
    </p:spTree>
    <p:extLst>
      <p:ext uri="{BB962C8B-B14F-4D97-AF65-F5344CB8AC3E}">
        <p14:creationId xmlns:p14="http://schemas.microsoft.com/office/powerpoint/2010/main" val="16370054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13</a:t>
            </a:fld>
            <a:endParaRPr lang="en-GB"/>
          </a:p>
        </p:txBody>
      </p:sp>
    </p:spTree>
    <p:extLst>
      <p:ext uri="{BB962C8B-B14F-4D97-AF65-F5344CB8AC3E}">
        <p14:creationId xmlns:p14="http://schemas.microsoft.com/office/powerpoint/2010/main" val="33429057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2C4D0A-F94A-4C10-95CC-2DB2EC463302}" type="slidenum">
              <a:rPr lang="en-GB" smtClean="0"/>
              <a:t>14</a:t>
            </a:fld>
            <a:endParaRPr lang="en-GB"/>
          </a:p>
        </p:txBody>
      </p:sp>
    </p:spTree>
    <p:extLst>
      <p:ext uri="{BB962C8B-B14F-4D97-AF65-F5344CB8AC3E}">
        <p14:creationId xmlns:p14="http://schemas.microsoft.com/office/powerpoint/2010/main" val="9959379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2C4D0A-F94A-4C10-95CC-2DB2EC463302}" type="slidenum">
              <a:rPr lang="en-GB" smtClean="0"/>
              <a:t>15</a:t>
            </a:fld>
            <a:endParaRPr lang="en-GB"/>
          </a:p>
        </p:txBody>
      </p:sp>
    </p:spTree>
    <p:extLst>
      <p:ext uri="{BB962C8B-B14F-4D97-AF65-F5344CB8AC3E}">
        <p14:creationId xmlns:p14="http://schemas.microsoft.com/office/powerpoint/2010/main" val="40967158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16</a:t>
            </a:fld>
            <a:endParaRPr lang="en-GB"/>
          </a:p>
        </p:txBody>
      </p:sp>
    </p:spTree>
    <p:extLst>
      <p:ext uri="{BB962C8B-B14F-4D97-AF65-F5344CB8AC3E}">
        <p14:creationId xmlns:p14="http://schemas.microsoft.com/office/powerpoint/2010/main" val="27485097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solidFill>
                  <a:srgbClr val="003975"/>
                </a:solidFill>
                <a:effectLst/>
                <a:latin typeface="LinLibertine"/>
                <a:ea typeface="Times New Roman" panose="02020603050405020304" pitchFamily="18" charset="0"/>
                <a:cs typeface="Times New Roman" panose="02020603050405020304" pitchFamily="18" charset="0"/>
              </a:rPr>
              <a:t>12.3 Arson</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000000"/>
                </a:solidFill>
                <a:effectLst/>
                <a:latin typeface="LinLibertine"/>
                <a:ea typeface="Times New Roman" panose="02020603050405020304" pitchFamily="18" charset="0"/>
                <a:cs typeface="Times New Roman" panose="02020603050405020304" pitchFamily="18" charset="0"/>
              </a:rPr>
              <a:t>Under s 1(3) Criminal Damage Act 1971, where an offence of either simple or aggravated criminal damage is committed by destroying or damaging property by fire, the defendant will be charged with arson. The maximum penalty for arson is life imprisonment.</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000000"/>
                </a:solidFill>
                <a:effectLst/>
                <a:latin typeface="LinLibertine"/>
                <a:ea typeface="Times New Roman" panose="02020603050405020304" pitchFamily="18" charset="0"/>
                <a:cs typeface="Times New Roman" panose="02020603050405020304" pitchFamily="18" charset="0"/>
              </a:rPr>
              <a:t>For simple arson, the prosecution must prove D destroyed or damaged another’s property by fire, intending or being reckless as to that destruction or damage. Where aggravated arson is charged, then it is additionally necessary for the prosecution to prove the defendant intended or was reckless as to whether life would be endangered by the damage or destruction by fire.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r>
              <a:rPr lang="en-GB" sz="1800" dirty="0">
                <a:solidFill>
                  <a:srgbClr val="000000"/>
                </a:solidFill>
                <a:effectLst/>
                <a:latin typeface="LinLibertine"/>
                <a:ea typeface="Times New Roman" panose="02020603050405020304" pitchFamily="18" charset="0"/>
                <a:cs typeface="Times New Roman" panose="02020603050405020304" pitchFamily="18" charset="0"/>
              </a:rPr>
              <a:t>In </a:t>
            </a:r>
            <a:r>
              <a:rPr lang="en-GB" sz="1800" i="1" dirty="0">
                <a:solidFill>
                  <a:srgbClr val="000000"/>
                </a:solidFill>
                <a:effectLst/>
                <a:latin typeface="LinLibertine"/>
                <a:ea typeface="Times New Roman" panose="02020603050405020304" pitchFamily="18" charset="0"/>
                <a:cs typeface="Times New Roman" panose="02020603050405020304" pitchFamily="18" charset="0"/>
              </a:rPr>
              <a:t>Miller</a:t>
            </a:r>
            <a:r>
              <a:rPr lang="en-GB" sz="1800" dirty="0">
                <a:solidFill>
                  <a:srgbClr val="000000"/>
                </a:solidFill>
                <a:effectLst/>
                <a:latin typeface="LinLibertine"/>
                <a:ea typeface="Times New Roman" panose="02020603050405020304" pitchFamily="18" charset="0"/>
                <a:cs typeface="Times New Roman" panose="02020603050405020304" pitchFamily="18" charset="0"/>
              </a:rPr>
              <a:t> [1983] 2 AC 161; [1983] 2 WLR 539, the House of Lords held that arson could be committed by an omission. The defendant had created a dangerous situation by accidentally starting a fire, then failed </a:t>
            </a:r>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17</a:t>
            </a:fld>
            <a:endParaRPr lang="en-GB"/>
          </a:p>
        </p:txBody>
      </p:sp>
    </p:spTree>
    <p:extLst>
      <p:ext uri="{BB962C8B-B14F-4D97-AF65-F5344CB8AC3E}">
        <p14:creationId xmlns:p14="http://schemas.microsoft.com/office/powerpoint/2010/main" val="32045845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2C4D0A-F94A-4C10-95CC-2DB2EC463302}" type="slidenum">
              <a:rPr lang="en-GB" smtClean="0"/>
              <a:t>18</a:t>
            </a:fld>
            <a:endParaRPr lang="en-GB"/>
          </a:p>
        </p:txBody>
      </p:sp>
    </p:spTree>
    <p:extLst>
      <p:ext uri="{BB962C8B-B14F-4D97-AF65-F5344CB8AC3E}">
        <p14:creationId xmlns:p14="http://schemas.microsoft.com/office/powerpoint/2010/main" val="34519618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2C4D0A-F94A-4C10-95CC-2DB2EC463302}" type="slidenum">
              <a:rPr lang="en-GB" smtClean="0"/>
              <a:t>20</a:t>
            </a:fld>
            <a:endParaRPr lang="en-GB"/>
          </a:p>
        </p:txBody>
      </p:sp>
    </p:spTree>
    <p:extLst>
      <p:ext uri="{BB962C8B-B14F-4D97-AF65-F5344CB8AC3E}">
        <p14:creationId xmlns:p14="http://schemas.microsoft.com/office/powerpoint/2010/main" val="13520156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21</a:t>
            </a:fld>
            <a:endParaRPr lang="en-GB"/>
          </a:p>
        </p:txBody>
      </p:sp>
    </p:spTree>
    <p:extLst>
      <p:ext uri="{BB962C8B-B14F-4D97-AF65-F5344CB8AC3E}">
        <p14:creationId xmlns:p14="http://schemas.microsoft.com/office/powerpoint/2010/main" val="16852423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2C4D0A-F94A-4C10-95CC-2DB2EC463302}" type="slidenum">
              <a:rPr lang="en-GB" smtClean="0"/>
              <a:t>22</a:t>
            </a:fld>
            <a:endParaRPr lang="en-GB"/>
          </a:p>
        </p:txBody>
      </p:sp>
    </p:spTree>
    <p:extLst>
      <p:ext uri="{BB962C8B-B14F-4D97-AF65-F5344CB8AC3E}">
        <p14:creationId xmlns:p14="http://schemas.microsoft.com/office/powerpoint/2010/main" val="13119251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15/03/2024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66389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15/03/2024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837149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1260151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E0C306-5D97-470E-A813-A52790DEBB86}" type="datetimeFigureOut">
              <a:rPr lang="en-GB" smtClean="0"/>
              <a:t>15/03/2024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934705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E0C306-5D97-470E-A813-A52790DEBB86}" type="datetimeFigureOut">
              <a:rPr lang="en-GB" smtClean="0"/>
              <a:t>15/03/2024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3980102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E0C306-5D97-470E-A813-A52790DEBB86}" type="datetimeFigureOut">
              <a:rPr lang="en-GB" smtClean="0"/>
              <a:t>15/03/2024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276316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C306-5D97-470E-A813-A52790DEBB86}" type="datetimeFigureOut">
              <a:rPr lang="en-GB" smtClean="0"/>
              <a:t>15/03/2024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3720317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9E0C306-5D97-470E-A813-A52790DEBB86}" type="datetimeFigureOut">
              <a:rPr lang="en-GB" smtClean="0"/>
              <a:t>15/03/2024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3526007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A4F81-843B-4AAB-BE3F-A957BFD6E674}" type="slidenum">
              <a:rPr lang="en-GB" smtClean="0"/>
              <a:t>‹#›</a:t>
            </a:fld>
            <a:endParaRPr lang="en-GB"/>
          </a:p>
        </p:txBody>
      </p:sp>
      <p:sp>
        <p:nvSpPr>
          <p:cNvPr id="5" name="Date Placeholder 4"/>
          <p:cNvSpPr>
            <a:spLocks noGrp="1"/>
          </p:cNvSpPr>
          <p:nvPr>
            <p:ph type="dt" sz="half" idx="10"/>
          </p:nvPr>
        </p:nvSpPr>
        <p:spPr/>
        <p:txBody>
          <a:bodyPr/>
          <a:lstStyle/>
          <a:p>
            <a:fld id="{69E0C306-5D97-470E-A813-A52790DEBB86}" type="datetimeFigureOut">
              <a:rPr lang="en-GB" smtClean="0"/>
              <a:t>15/03/2024</a:t>
            </a:fld>
            <a:endParaRPr lang="en-GB"/>
          </a:p>
        </p:txBody>
      </p:sp>
    </p:spTree>
    <p:extLst>
      <p:ext uri="{BB962C8B-B14F-4D97-AF65-F5344CB8AC3E}">
        <p14:creationId xmlns:p14="http://schemas.microsoft.com/office/powerpoint/2010/main" val="1149291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657300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743577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8751881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924921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4598240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15/03/2024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1518752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15/03/2024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008747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9E0C306-5D97-470E-A813-A52790DEBB86}" type="datetimeFigureOut">
              <a:rPr lang="en-GB" smtClean="0"/>
              <a:t>15/03/2024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99A4F81-843B-4AAB-BE3F-A957BFD6E674}" type="slidenum">
              <a:rPr lang="en-GB" smtClean="0"/>
              <a:t>‹#›</a:t>
            </a:fld>
            <a:endParaRPr lang="en-GB"/>
          </a:p>
        </p:txBody>
      </p:sp>
    </p:spTree>
    <p:extLst>
      <p:ext uri="{BB962C8B-B14F-4D97-AF65-F5344CB8AC3E}">
        <p14:creationId xmlns:p14="http://schemas.microsoft.com/office/powerpoint/2010/main" val="251943863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4TfT1ufADw?feature=oembed" TargetMode="Externa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hyperlink" Target="https://www.walesonline.co.uk/news/wales-news/arson-attack-flat-woman-dangerous-26237040"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0" y="1246294"/>
            <a:ext cx="7766936" cy="1646302"/>
          </a:xfrm>
        </p:spPr>
        <p:txBody>
          <a:bodyPr/>
          <a:lstStyle/>
          <a:p>
            <a:r>
              <a:rPr lang="en-GB" sz="4400" b="1" dirty="0">
                <a:solidFill>
                  <a:srgbClr val="FFFF00"/>
                </a:solidFill>
              </a:rPr>
              <a:t>Offences against property</a:t>
            </a:r>
          </a:p>
        </p:txBody>
      </p:sp>
      <p:sp>
        <p:nvSpPr>
          <p:cNvPr id="3" name="Subtitle 2"/>
          <p:cNvSpPr>
            <a:spLocks noGrp="1"/>
          </p:cNvSpPr>
          <p:nvPr>
            <p:ph type="subTitle" idx="1"/>
          </p:nvPr>
        </p:nvSpPr>
        <p:spPr>
          <a:xfrm>
            <a:off x="1524000" y="4012855"/>
            <a:ext cx="9144000" cy="1655762"/>
          </a:xfrm>
        </p:spPr>
        <p:txBody>
          <a:bodyPr>
            <a:noAutofit/>
          </a:bodyPr>
          <a:lstStyle/>
          <a:p>
            <a:r>
              <a:rPr lang="en-GB" sz="9600" b="1" dirty="0">
                <a:solidFill>
                  <a:srgbClr val="FFFF00"/>
                </a:solidFill>
              </a:rPr>
              <a:t>Criminal Damage</a:t>
            </a:r>
          </a:p>
        </p:txBody>
      </p:sp>
    </p:spTree>
    <p:extLst>
      <p:ext uri="{BB962C8B-B14F-4D97-AF65-F5344CB8AC3E}">
        <p14:creationId xmlns:p14="http://schemas.microsoft.com/office/powerpoint/2010/main" val="3122804858"/>
      </p:ext>
    </p:extLst>
  </p:cSld>
  <p:clrMapOvr>
    <a:masterClrMapping/>
  </p:clrMapOvr>
  <mc:AlternateContent xmlns:mc="http://schemas.openxmlformats.org/markup-compatibility/2006" xmlns:p14="http://schemas.microsoft.com/office/powerpoint/2010/main">
    <mc:Choice Requires="p14">
      <p:transition spd="slow" p14:dur="2000" advTm="22757"/>
    </mc:Choice>
    <mc:Fallback xmlns="">
      <p:transition spd="slow" advTm="22757"/>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950" y="1179151"/>
            <a:ext cx="3300646" cy="4463889"/>
          </a:xfrm>
        </p:spPr>
        <p:txBody>
          <a:bodyPr anchor="ctr">
            <a:normAutofit/>
          </a:bodyPr>
          <a:lstStyle/>
          <a:p>
            <a:r>
              <a:rPr lang="en-GB" dirty="0"/>
              <a:t>Criminal Damage</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8918" y="1109145"/>
            <a:ext cx="6341016" cy="5332752"/>
          </a:xfrm>
        </p:spPr>
        <p:txBody>
          <a:bodyPr anchor="ctr">
            <a:normAutofit/>
          </a:bodyPr>
          <a:lstStyle/>
          <a:p>
            <a:pPr>
              <a:lnSpc>
                <a:spcPct val="90000"/>
              </a:lnSpc>
            </a:pPr>
            <a:r>
              <a:rPr lang="en-GB" dirty="0">
                <a:latin typeface="Arial" panose="020B0604020202020204" pitchFamily="34" charset="0"/>
                <a:cs typeface="Arial" panose="020B0604020202020204" pitchFamily="34" charset="0"/>
              </a:rPr>
              <a:t>The basic offence is defined in s1(1) Criminal Damage Act 1971:</a:t>
            </a:r>
          </a:p>
          <a:p>
            <a:pPr lvl="1">
              <a:lnSpc>
                <a:spcPct val="90000"/>
              </a:lnSpc>
            </a:pPr>
            <a:r>
              <a:rPr lang="en-GB" sz="1800" i="1" dirty="0">
                <a:latin typeface="Arial" panose="020B0604020202020204" pitchFamily="34" charset="0"/>
                <a:cs typeface="Arial" panose="020B0604020202020204" pitchFamily="34" charset="0"/>
              </a:rPr>
              <a:t>A person who without lawful excuse destroys or damages any property belonging to another intending to destroy or damage any such property or being reckless as to whether any such property would be destroyed or damaged shall be guilty of an offence</a:t>
            </a:r>
          </a:p>
          <a:p>
            <a:pPr marL="457200" lvl="1" indent="0">
              <a:lnSpc>
                <a:spcPct val="90000"/>
              </a:lnSpc>
              <a:buNone/>
            </a:pPr>
            <a:endParaRPr lang="en-GB" sz="1800" i="1" dirty="0">
              <a:latin typeface="Arial" panose="020B0604020202020204" pitchFamily="34" charset="0"/>
              <a:cs typeface="Arial" panose="020B0604020202020204" pitchFamily="34" charset="0"/>
            </a:endParaRPr>
          </a:p>
          <a:p>
            <a:pPr>
              <a:lnSpc>
                <a:spcPct val="90000"/>
              </a:lnSpc>
            </a:pPr>
            <a:r>
              <a:rPr lang="en-GB" dirty="0">
                <a:latin typeface="Arial" panose="020B0604020202020204" pitchFamily="34" charset="0"/>
                <a:cs typeface="Arial" panose="020B0604020202020204" pitchFamily="34" charset="0"/>
              </a:rPr>
              <a:t>The elements of the offence are:</a:t>
            </a:r>
          </a:p>
          <a:p>
            <a:pPr lvl="1">
              <a:lnSpc>
                <a:spcPct val="90000"/>
              </a:lnSpc>
            </a:pPr>
            <a:r>
              <a:rPr lang="en-GB" sz="1800" dirty="0">
                <a:latin typeface="Arial" panose="020B0604020202020204" pitchFamily="34" charset="0"/>
                <a:cs typeface="Arial" panose="020B0604020202020204" pitchFamily="34" charset="0"/>
              </a:rPr>
              <a:t>There is property</a:t>
            </a:r>
          </a:p>
          <a:p>
            <a:pPr lvl="1">
              <a:lnSpc>
                <a:spcPct val="90000"/>
              </a:lnSpc>
            </a:pPr>
            <a:r>
              <a:rPr lang="en-GB" sz="1800" dirty="0">
                <a:latin typeface="Arial" panose="020B0604020202020204" pitchFamily="34" charset="0"/>
                <a:cs typeface="Arial" panose="020B0604020202020204" pitchFamily="34" charset="0"/>
              </a:rPr>
              <a:t>That belongs to another</a:t>
            </a:r>
          </a:p>
          <a:p>
            <a:pPr lvl="1">
              <a:lnSpc>
                <a:spcPct val="90000"/>
              </a:lnSpc>
            </a:pPr>
            <a:r>
              <a:rPr lang="en-GB" sz="1800" dirty="0">
                <a:latin typeface="Arial" panose="020B0604020202020204" pitchFamily="34" charset="0"/>
                <a:cs typeface="Arial" panose="020B0604020202020204" pitchFamily="34" charset="0"/>
              </a:rPr>
              <a:t>D’s conduct</a:t>
            </a:r>
          </a:p>
          <a:p>
            <a:pPr lvl="1">
              <a:lnSpc>
                <a:spcPct val="90000"/>
              </a:lnSpc>
            </a:pPr>
            <a:r>
              <a:rPr lang="en-GB" sz="1800" dirty="0">
                <a:latin typeface="Arial" panose="020B0604020202020204" pitchFamily="34" charset="0"/>
                <a:cs typeface="Arial" panose="020B0604020202020204" pitchFamily="34" charset="0"/>
              </a:rPr>
              <a:t>Destroys or damages the property</a:t>
            </a:r>
          </a:p>
          <a:p>
            <a:pPr lvl="1">
              <a:lnSpc>
                <a:spcPct val="90000"/>
              </a:lnSpc>
            </a:pPr>
            <a:r>
              <a:rPr lang="en-GB" sz="1800" dirty="0">
                <a:latin typeface="Arial" panose="020B0604020202020204" pitchFamily="34" charset="0"/>
                <a:cs typeface="Arial" panose="020B0604020202020204" pitchFamily="34" charset="0"/>
              </a:rPr>
              <a:t>D does not have a lawful excuse</a:t>
            </a:r>
          </a:p>
          <a:p>
            <a:pPr lvl="1">
              <a:lnSpc>
                <a:spcPct val="90000"/>
              </a:lnSpc>
            </a:pPr>
            <a:r>
              <a:rPr lang="en-GB" sz="1800" dirty="0">
                <a:latin typeface="Arial" panose="020B0604020202020204" pitchFamily="34" charset="0"/>
                <a:cs typeface="Arial" panose="020B0604020202020204" pitchFamily="34" charset="0"/>
              </a:rPr>
              <a:t>D intends or is reckless to destroying or damaging property</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84404227"/>
      </p:ext>
    </p:extLst>
  </p:cSld>
  <p:clrMapOvr>
    <a:masterClrMapping/>
  </p:clrMapOvr>
  <mc:AlternateContent xmlns:mc="http://schemas.openxmlformats.org/markup-compatibility/2006" xmlns:p14="http://schemas.microsoft.com/office/powerpoint/2010/main">
    <mc:Choice Requires="p14">
      <p:transition spd="slow" p14:dur="2000" advTm="65775"/>
    </mc:Choice>
    <mc:Fallback xmlns="">
      <p:transition spd="slow" advTm="65775"/>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3">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5"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6" name="Straight Connector 15">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3" name="Online Media 2" title="Shop worker licks chicken">
            <a:hlinkClick r:id="" action="ppaction://media"/>
            <a:extLst>
              <a:ext uri="{FF2B5EF4-FFF2-40B4-BE49-F238E27FC236}">
                <a16:creationId xmlns:a16="http://schemas.microsoft.com/office/drawing/2014/main" id="{DD6EA31D-4D52-3CC6-8EB5-223BDF1D50A2}"/>
              </a:ext>
            </a:extLst>
          </p:cNvPr>
          <p:cNvPicPr>
            <a:picLocks noRot="1" noChangeAspect="1"/>
          </p:cNvPicPr>
          <p:nvPr>
            <a:videoFile r:link="rId1"/>
          </p:nvPr>
        </p:nvPicPr>
        <p:blipFill>
          <a:blip r:embed="rId4"/>
          <a:stretch>
            <a:fillRect/>
          </a:stretch>
        </p:blipFill>
        <p:spPr>
          <a:xfrm>
            <a:off x="1096030" y="574963"/>
            <a:ext cx="10346717" cy="5845895"/>
          </a:xfrm>
          <a:prstGeom prst="rect">
            <a:avLst/>
          </a:prstGeom>
          <a:ln>
            <a:noFill/>
          </a:ln>
          <a:effectLst>
            <a:softEdge rad="112500"/>
          </a:effectLst>
        </p:spPr>
      </p:pic>
    </p:spTree>
    <p:extLst>
      <p:ext uri="{BB962C8B-B14F-4D97-AF65-F5344CB8AC3E}">
        <p14:creationId xmlns:p14="http://schemas.microsoft.com/office/powerpoint/2010/main" val="113725416"/>
      </p:ext>
    </p:extLst>
  </p:cSld>
  <p:clrMapOvr>
    <a:masterClrMapping/>
  </p:clrMapOvr>
  <mc:AlternateContent xmlns:mc="http://schemas.openxmlformats.org/markup-compatibility/2006" xmlns:p14="http://schemas.microsoft.com/office/powerpoint/2010/main">
    <mc:Choice Requires="p14">
      <p:transition spd="slow" p14:dur="2000" advTm="66753"/>
    </mc:Choice>
    <mc:Fallback xmlns="">
      <p:transition spd="slow" advTm="6675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8267EEE4-6354-4F1C-9484-951F0EB92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121856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 name="Title 1"/>
          <p:cNvSpPr>
            <a:spLocks noGrp="1"/>
          </p:cNvSpPr>
          <p:nvPr>
            <p:ph type="title"/>
          </p:nvPr>
        </p:nvSpPr>
        <p:spPr>
          <a:xfrm>
            <a:off x="1004146" y="-109268"/>
            <a:ext cx="6447266" cy="1320800"/>
          </a:xfrm>
        </p:spPr>
        <p:txBody>
          <a:bodyPr anchor="ctr">
            <a:normAutofit/>
          </a:bodyPr>
          <a:lstStyle/>
          <a:p>
            <a:r>
              <a:rPr lang="en-GB" dirty="0"/>
              <a:t>Criminal Damage – Actus reus</a:t>
            </a:r>
          </a:p>
        </p:txBody>
      </p:sp>
      <p:sp>
        <p:nvSpPr>
          <p:cNvPr id="8" name="Isosceles Triangle 11">
            <a:extLst>
              <a:ext uri="{FF2B5EF4-FFF2-40B4-BE49-F238E27FC236}">
                <a16:creationId xmlns:a16="http://schemas.microsoft.com/office/drawing/2014/main" id="{0E5A83F9-E6B8-40BD-9C0D-9A6F15650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rgbClr val="62453D">
              <a:alpha val="85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845997" y="866628"/>
            <a:ext cx="6254222" cy="5519790"/>
          </a:xfrm>
        </p:spPr>
        <p:txBody>
          <a:bodyPr vert="horz" lIns="91440" tIns="45720" rIns="91440" bIns="45720" rtlCol="0" anchor="t">
            <a:noAutofit/>
          </a:bodyPr>
          <a:lstStyle/>
          <a:p>
            <a:pPr marL="0" indent="0">
              <a:lnSpc>
                <a:spcPct val="90000"/>
              </a:lnSpc>
              <a:buNone/>
            </a:pPr>
            <a:r>
              <a:rPr lang="en-GB" b="1" dirty="0"/>
              <a:t>ACTUS REUS: D without lawful excuse, destroys or damages property belonging to another</a:t>
            </a:r>
            <a:endParaRPr lang="en-US"/>
          </a:p>
          <a:p>
            <a:pPr>
              <a:lnSpc>
                <a:spcPct val="90000"/>
              </a:lnSpc>
            </a:pPr>
            <a:r>
              <a:rPr lang="en-GB" b="1" u="sng" dirty="0"/>
              <a:t>Property</a:t>
            </a:r>
          </a:p>
          <a:p>
            <a:pPr>
              <a:lnSpc>
                <a:spcPct val="90000"/>
              </a:lnSpc>
            </a:pPr>
            <a:r>
              <a:rPr lang="en-GB" b="1" dirty="0">
                <a:solidFill>
                  <a:srgbClr val="00B0F0"/>
                </a:solidFill>
              </a:rPr>
              <a:t>S10(1) CDA 1971</a:t>
            </a:r>
            <a:r>
              <a:rPr lang="en-GB" b="1" dirty="0"/>
              <a:t>- </a:t>
            </a:r>
            <a:r>
              <a:rPr lang="en-GB" dirty="0"/>
              <a:t>defines property. Includes:</a:t>
            </a:r>
          </a:p>
          <a:p>
            <a:pPr lvl="1">
              <a:lnSpc>
                <a:spcPct val="90000"/>
              </a:lnSpc>
            </a:pPr>
            <a:r>
              <a:rPr lang="en-GB" sz="1800" dirty="0"/>
              <a:t>Tangible items, real or personal</a:t>
            </a:r>
          </a:p>
          <a:p>
            <a:pPr lvl="1">
              <a:lnSpc>
                <a:spcPct val="90000"/>
              </a:lnSpc>
            </a:pPr>
            <a:r>
              <a:rPr lang="en-GB" sz="1800" dirty="0"/>
              <a:t>Land</a:t>
            </a:r>
          </a:p>
          <a:p>
            <a:pPr lvl="1">
              <a:lnSpc>
                <a:spcPct val="90000"/>
              </a:lnSpc>
            </a:pPr>
            <a:r>
              <a:rPr lang="en-GB" sz="1800" dirty="0"/>
              <a:t>Wild creatures that have been tamed</a:t>
            </a:r>
          </a:p>
          <a:p>
            <a:pPr lvl="1">
              <a:lnSpc>
                <a:spcPct val="90000"/>
              </a:lnSpc>
            </a:pPr>
            <a:r>
              <a:rPr lang="en-GB" sz="1800" dirty="0"/>
              <a:t>Creatures reduced to possession </a:t>
            </a:r>
            <a:r>
              <a:rPr lang="en-GB" sz="1800" b="1" dirty="0"/>
              <a:t>(</a:t>
            </a:r>
            <a:r>
              <a:rPr lang="en-GB" sz="1800" b="1" dirty="0">
                <a:solidFill>
                  <a:srgbClr val="FF0000"/>
                </a:solidFill>
              </a:rPr>
              <a:t>Cresswell v DPP; Currie v DPP [2006</a:t>
            </a:r>
            <a:r>
              <a:rPr lang="en-GB" sz="1800" b="1" dirty="0"/>
              <a:t>])</a:t>
            </a:r>
          </a:p>
          <a:p>
            <a:pPr lvl="1">
              <a:lnSpc>
                <a:spcPct val="90000"/>
              </a:lnSpc>
            </a:pPr>
            <a:endParaRPr lang="en-GB" sz="1800" b="1" dirty="0"/>
          </a:p>
          <a:p>
            <a:pPr>
              <a:lnSpc>
                <a:spcPct val="90000"/>
              </a:lnSpc>
            </a:pPr>
            <a:r>
              <a:rPr lang="en-GB" b="1" dirty="0"/>
              <a:t>It does not include:</a:t>
            </a:r>
          </a:p>
          <a:p>
            <a:pPr lvl="1">
              <a:lnSpc>
                <a:spcPct val="90000"/>
              </a:lnSpc>
            </a:pPr>
            <a:r>
              <a:rPr lang="en-GB" sz="1800" b="1" dirty="0"/>
              <a:t>Mushrooms and fungi growing wild</a:t>
            </a:r>
          </a:p>
          <a:p>
            <a:pPr lvl="1">
              <a:lnSpc>
                <a:spcPct val="90000"/>
              </a:lnSpc>
            </a:pPr>
            <a:r>
              <a:rPr lang="en-GB" sz="1800" b="1" dirty="0"/>
              <a:t>Flowers, fruit, foliage, shrubs or trees growing wild on any land</a:t>
            </a:r>
          </a:p>
          <a:p>
            <a:pPr lvl="1">
              <a:lnSpc>
                <a:spcPct val="90000"/>
              </a:lnSpc>
            </a:pPr>
            <a:r>
              <a:rPr lang="en-GB" sz="1800" b="1" dirty="0"/>
              <a:t>Intangible property such a copyrights and patents</a:t>
            </a:r>
          </a:p>
          <a:p>
            <a:pPr lvl="1">
              <a:lnSpc>
                <a:spcPct val="90000"/>
              </a:lnSpc>
            </a:pPr>
            <a:endParaRPr lang="en-GB" sz="1300" b="1"/>
          </a:p>
          <a:p>
            <a:pPr lvl="1">
              <a:lnSpc>
                <a:spcPct val="90000"/>
              </a:lnSpc>
            </a:pPr>
            <a:endParaRPr lang="en-GB" sz="1300"/>
          </a:p>
        </p:txBody>
      </p:sp>
      <p:pic>
        <p:nvPicPr>
          <p:cNvPr id="4" name="Picture 3"/>
          <p:cNvPicPr>
            <a:picLocks noChangeAspect="1"/>
          </p:cNvPicPr>
          <p:nvPr/>
        </p:nvPicPr>
        <p:blipFill rotWithShape="1">
          <a:blip r:embed="rId3"/>
          <a:srcRect l="10617" r="6270" b="-1"/>
          <a:stretch/>
        </p:blipFill>
        <p:spPr>
          <a:xfrm>
            <a:off x="7531482" y="10"/>
            <a:ext cx="4657341" cy="3448414"/>
          </a:xfrm>
          <a:prstGeom prst="rect">
            <a:avLst/>
          </a:prstGeom>
        </p:spPr>
      </p:pic>
      <p:pic>
        <p:nvPicPr>
          <p:cNvPr id="5" name="Picture 4"/>
          <p:cNvPicPr>
            <a:picLocks noChangeAspect="1"/>
          </p:cNvPicPr>
          <p:nvPr/>
        </p:nvPicPr>
        <p:blipFill rotWithShape="1">
          <a:blip r:embed="rId4"/>
          <a:srcRect t="19315" r="1" b="7061"/>
          <a:stretch/>
        </p:blipFill>
        <p:spPr>
          <a:xfrm>
            <a:off x="7528308" y="3437472"/>
            <a:ext cx="4657341" cy="3428996"/>
          </a:xfrm>
          <a:prstGeom prst="rect">
            <a:avLst/>
          </a:prstGeom>
        </p:spPr>
      </p:pic>
    </p:spTree>
    <p:extLst>
      <p:ext uri="{BB962C8B-B14F-4D97-AF65-F5344CB8AC3E}">
        <p14:creationId xmlns:p14="http://schemas.microsoft.com/office/powerpoint/2010/main" val="3788196929"/>
      </p:ext>
    </p:extLst>
  </p:cSld>
  <p:clrMapOvr>
    <a:masterClrMapping/>
  </p:clrMapOvr>
  <mc:AlternateContent xmlns:mc="http://schemas.openxmlformats.org/markup-compatibility/2006" xmlns:p14="http://schemas.microsoft.com/office/powerpoint/2010/main">
    <mc:Choice Requires="p14">
      <p:transition spd="slow" p14:dur="2000" advTm="193990"/>
    </mc:Choice>
    <mc:Fallback xmlns="">
      <p:transition spd="slow" advTm="19399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dirty="0"/>
              <a:t>Criminal Damage</a:t>
            </a:r>
          </a:p>
        </p:txBody>
      </p:sp>
      <p:sp>
        <p:nvSpPr>
          <p:cNvPr id="3" name="Content Placeholder 2"/>
          <p:cNvSpPr>
            <a:spLocks noGrp="1"/>
          </p:cNvSpPr>
          <p:nvPr>
            <p:ph idx="1"/>
          </p:nvPr>
        </p:nvSpPr>
        <p:spPr>
          <a:xfrm>
            <a:off x="4077537" y="1182929"/>
            <a:ext cx="5509763" cy="4844056"/>
          </a:xfrm>
        </p:spPr>
        <p:txBody>
          <a:bodyPr vert="horz" lIns="91440" tIns="45720" rIns="91440" bIns="45720" rtlCol="0" anchor="t">
            <a:normAutofit lnSpcReduction="10000"/>
          </a:bodyPr>
          <a:lstStyle/>
          <a:p>
            <a:pPr marL="0" indent="0">
              <a:lnSpc>
                <a:spcPct val="90000"/>
              </a:lnSpc>
              <a:buNone/>
            </a:pPr>
            <a:r>
              <a:rPr lang="en-GB" sz="1700" u="sng" dirty="0"/>
              <a:t>Belonging to another</a:t>
            </a:r>
          </a:p>
          <a:p>
            <a:pPr lvl="1">
              <a:lnSpc>
                <a:spcPct val="90000"/>
              </a:lnSpc>
            </a:pPr>
            <a:r>
              <a:rPr lang="en-GB" sz="2000" dirty="0">
                <a:solidFill>
                  <a:srgbClr val="FF0000"/>
                </a:solidFill>
              </a:rPr>
              <a:t>S10(2)</a:t>
            </a:r>
            <a:r>
              <a:rPr lang="en-GB" sz="2000" dirty="0"/>
              <a:t> provides that property belongs to another if that person:</a:t>
            </a:r>
          </a:p>
          <a:p>
            <a:pPr lvl="2">
              <a:lnSpc>
                <a:spcPct val="90000"/>
              </a:lnSpc>
            </a:pPr>
            <a:r>
              <a:rPr lang="en-GB" sz="2000" dirty="0"/>
              <a:t>Has custody or control of it</a:t>
            </a:r>
          </a:p>
          <a:p>
            <a:pPr lvl="2">
              <a:lnSpc>
                <a:spcPct val="90000"/>
              </a:lnSpc>
            </a:pPr>
            <a:r>
              <a:rPr lang="en-GB" sz="2000" dirty="0"/>
              <a:t>Has in it any proprietary right or interest</a:t>
            </a:r>
          </a:p>
          <a:p>
            <a:pPr lvl="2">
              <a:lnSpc>
                <a:spcPct val="90000"/>
              </a:lnSpc>
            </a:pPr>
            <a:r>
              <a:rPr lang="en-GB" sz="2000" dirty="0"/>
              <a:t>Has a charge on it</a:t>
            </a:r>
          </a:p>
          <a:p>
            <a:pPr lvl="2">
              <a:lnSpc>
                <a:spcPct val="90000"/>
              </a:lnSpc>
            </a:pPr>
            <a:endParaRPr lang="en-GB" sz="2000" dirty="0"/>
          </a:p>
          <a:p>
            <a:pPr lvl="1">
              <a:lnSpc>
                <a:spcPct val="90000"/>
              </a:lnSpc>
            </a:pPr>
            <a:r>
              <a:rPr lang="en-GB" sz="2000" dirty="0"/>
              <a:t>D does not commit a s1 offence where he destroys or damages his own property unless it is jointly owned.</a:t>
            </a:r>
          </a:p>
          <a:p>
            <a:pPr>
              <a:lnSpc>
                <a:spcPct val="90000"/>
              </a:lnSpc>
            </a:pPr>
            <a:r>
              <a:rPr lang="en-GB" sz="2000" b="1" dirty="0"/>
              <a:t>Conduct</a:t>
            </a:r>
          </a:p>
          <a:p>
            <a:pPr lvl="1">
              <a:lnSpc>
                <a:spcPct val="90000"/>
              </a:lnSpc>
            </a:pPr>
            <a:r>
              <a:rPr lang="en-GB" sz="2000" dirty="0"/>
              <a:t>Conduct causing damage does not need to be a positive act </a:t>
            </a:r>
            <a:r>
              <a:rPr lang="en-GB" sz="2000" b="1" dirty="0"/>
              <a:t>(</a:t>
            </a:r>
            <a:r>
              <a:rPr lang="en-GB" sz="2000" b="1" dirty="0">
                <a:solidFill>
                  <a:srgbClr val="00B0F0"/>
                </a:solidFill>
              </a:rPr>
              <a:t>Miller [1983]</a:t>
            </a:r>
            <a:r>
              <a:rPr lang="en-GB" sz="2000" b="1" dirty="0"/>
              <a:t>)</a:t>
            </a:r>
            <a:endParaRPr lang="en-GB" sz="2000" dirty="0"/>
          </a:p>
        </p:txBody>
      </p:sp>
      <p:pic>
        <p:nvPicPr>
          <p:cNvPr id="5" name="Picture 4"/>
          <p:cNvPicPr>
            <a:picLocks noChangeAspect="1"/>
          </p:cNvPicPr>
          <p:nvPr/>
        </p:nvPicPr>
        <p:blipFill rotWithShape="1">
          <a:blip r:embed="rId3"/>
          <a:srcRect l="19627" r="19625" b="-2"/>
          <a:stretch/>
        </p:blipFill>
        <p:spPr>
          <a:xfrm>
            <a:off x="677334" y="2159331"/>
            <a:ext cx="3144597" cy="3882362"/>
          </a:xfrm>
          <a:prstGeom prst="rect">
            <a:avLst/>
          </a:prstGeom>
        </p:spPr>
      </p:pic>
    </p:spTree>
    <p:extLst>
      <p:ext uri="{BB962C8B-B14F-4D97-AF65-F5344CB8AC3E}">
        <p14:creationId xmlns:p14="http://schemas.microsoft.com/office/powerpoint/2010/main" val="396715087"/>
      </p:ext>
    </p:extLst>
  </p:cSld>
  <p:clrMapOvr>
    <a:masterClrMapping/>
  </p:clrMapOvr>
  <mc:AlternateContent xmlns:mc="http://schemas.openxmlformats.org/markup-compatibility/2006" xmlns:p14="http://schemas.microsoft.com/office/powerpoint/2010/main">
    <mc:Choice Requires="p14">
      <p:transition spd="slow" p14:dur="2000" advTm="127044"/>
    </mc:Choice>
    <mc:Fallback xmlns="">
      <p:transition spd="slow" advTm="127044"/>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ormAutofit/>
          </a:bodyPr>
          <a:lstStyle/>
          <a:p>
            <a:r>
              <a:rPr lang="en-GB"/>
              <a:t>Criminal Damage</a:t>
            </a:r>
          </a:p>
        </p:txBody>
      </p:sp>
      <p:graphicFrame>
        <p:nvGraphicFramePr>
          <p:cNvPr id="5" name="Content Placeholder 2">
            <a:extLst>
              <a:ext uri="{FF2B5EF4-FFF2-40B4-BE49-F238E27FC236}">
                <a16:creationId xmlns:a16="http://schemas.microsoft.com/office/drawing/2014/main" id="{EED93BB9-1A5E-46A0-8071-7D3299161508}"/>
              </a:ext>
            </a:extLst>
          </p:cNvPr>
          <p:cNvGraphicFramePr>
            <a:graphicFrameLocks noGrp="1"/>
          </p:cNvGraphicFramePr>
          <p:nvPr>
            <p:ph idx="1"/>
            <p:extLst>
              <p:ext uri="{D42A27DB-BD31-4B8C-83A1-F6EECF244321}">
                <p14:modId xmlns:p14="http://schemas.microsoft.com/office/powerpoint/2010/main" val="3480281515"/>
              </p:ext>
            </p:extLst>
          </p:nvPr>
        </p:nvGraphicFramePr>
        <p:xfrm>
          <a:off x="792882" y="1269192"/>
          <a:ext cx="10436613" cy="53047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0780601"/>
      </p:ext>
    </p:extLst>
  </p:cSld>
  <p:clrMapOvr>
    <a:masterClrMapping/>
  </p:clrMapOvr>
  <mc:AlternateContent xmlns:mc="http://schemas.openxmlformats.org/markup-compatibility/2006" xmlns:p14="http://schemas.microsoft.com/office/powerpoint/2010/main">
    <mc:Choice Requires="p14">
      <p:transition spd="slow" p14:dur="2000" advTm="292258"/>
    </mc:Choice>
    <mc:Fallback xmlns="">
      <p:transition spd="slow" advTm="29225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6CC68-618F-31CE-59AE-77CFAD838990}"/>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A1958C96-85F6-76D2-7D08-EAB862C5CABA}"/>
              </a:ext>
            </a:extLst>
          </p:cNvPr>
          <p:cNvSpPr>
            <a:spLocks noGrp="1"/>
          </p:cNvSpPr>
          <p:nvPr>
            <p:ph idx="1"/>
          </p:nvPr>
        </p:nvSpPr>
        <p:spPr>
          <a:xfrm>
            <a:off x="414098" y="921327"/>
            <a:ext cx="10087648" cy="5015346"/>
          </a:xfrm>
        </p:spPr>
        <p:txBody>
          <a:bodyPr>
            <a:normAutofit fontScale="70000" lnSpcReduction="20000"/>
          </a:bodyPr>
          <a:lstStyle/>
          <a:p>
            <a:pPr marL="0" indent="0">
              <a:buNone/>
            </a:pPr>
            <a:endParaRPr lang="en-GB" sz="2000" b="1" dirty="0"/>
          </a:p>
          <a:p>
            <a:endParaRPr lang="en-GB" sz="2600" b="1" dirty="0"/>
          </a:p>
          <a:p>
            <a:pPr marL="0" indent="0">
              <a:buNone/>
            </a:pPr>
            <a:r>
              <a:rPr lang="en-GB" sz="3400" b="1" dirty="0"/>
              <a:t>Explain whether there is ‘damage’ within the meaning of the Criminal Damage Act 1971 in each of the following situations.</a:t>
            </a:r>
          </a:p>
          <a:p>
            <a:pPr marL="0" indent="0">
              <a:buNone/>
            </a:pPr>
            <a:endParaRPr lang="en-GB" sz="3400" dirty="0"/>
          </a:p>
          <a:p>
            <a:r>
              <a:rPr lang="en-GB" sz="3400" dirty="0"/>
              <a:t>Aisha throws a bucket of clean water over Bess. The water thoroughly wets Bess’s jacket and skirt. Would it make any difference to your answer if the water was muddy?</a:t>
            </a:r>
          </a:p>
          <a:p>
            <a:r>
              <a:rPr lang="en-GB" sz="3400" dirty="0"/>
              <a:t>Conrad writes on the brick wall of the local town hall with white chalk.</a:t>
            </a:r>
          </a:p>
          <a:p>
            <a:r>
              <a:rPr lang="en-GB" sz="3400" dirty="0"/>
              <a:t>Dan is working on a construction site. He throws a spanner down. It hits a wall which is being constructed and causes a small piece of brick to chip off. The spanner also hits a scaffolding post and causes a small dent in it.</a:t>
            </a:r>
          </a:p>
        </p:txBody>
      </p:sp>
    </p:spTree>
    <p:extLst>
      <p:ext uri="{BB962C8B-B14F-4D97-AF65-F5344CB8AC3E}">
        <p14:creationId xmlns:p14="http://schemas.microsoft.com/office/powerpoint/2010/main" val="29989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Damage </a:t>
            </a:r>
          </a:p>
        </p:txBody>
      </p:sp>
      <p:sp>
        <p:nvSpPr>
          <p:cNvPr id="3" name="Content Placeholder 2"/>
          <p:cNvSpPr>
            <a:spLocks noGrp="1"/>
          </p:cNvSpPr>
          <p:nvPr>
            <p:ph idx="1"/>
          </p:nvPr>
        </p:nvSpPr>
        <p:spPr>
          <a:xfrm>
            <a:off x="418542" y="1489870"/>
            <a:ext cx="10580742" cy="5184095"/>
          </a:xfrm>
        </p:spPr>
        <p:txBody>
          <a:bodyPr vert="horz" lIns="91440" tIns="45720" rIns="91440" bIns="45720" rtlCol="0" anchor="t">
            <a:normAutofit/>
          </a:bodyPr>
          <a:lstStyle/>
          <a:p>
            <a:r>
              <a:rPr lang="en-GB" sz="2400" b="1" u="sng" dirty="0"/>
              <a:t>Without lawful excuse</a:t>
            </a:r>
          </a:p>
          <a:p>
            <a:r>
              <a:rPr lang="en-GB" sz="2000" dirty="0"/>
              <a:t>Two specific defences contained in </a:t>
            </a:r>
            <a:r>
              <a:rPr lang="en-GB" sz="2000" b="1" dirty="0">
                <a:solidFill>
                  <a:srgbClr val="00B0F0"/>
                </a:solidFill>
              </a:rPr>
              <a:t>s5(2)(a) and s5(2)(b) CDA 1971</a:t>
            </a:r>
          </a:p>
          <a:p>
            <a:r>
              <a:rPr lang="en-GB" sz="2000" dirty="0">
                <a:solidFill>
                  <a:srgbClr val="FF0000"/>
                </a:solidFill>
              </a:rPr>
              <a:t>s5(2)(a) – D believed that the person entitled to consent to the damage or destruction either had consented or would have consented:</a:t>
            </a:r>
          </a:p>
          <a:p>
            <a:pPr lvl="1"/>
            <a:r>
              <a:rPr lang="en-GB" sz="1800" dirty="0"/>
              <a:t>D must have </a:t>
            </a:r>
            <a:r>
              <a:rPr lang="en-GB" sz="1800" b="1" dirty="0"/>
              <a:t>honestly </a:t>
            </a:r>
            <a:r>
              <a:rPr lang="en-GB" sz="1800" dirty="0"/>
              <a:t>believed a certain person could and would have consented</a:t>
            </a:r>
          </a:p>
          <a:p>
            <a:pPr lvl="1"/>
            <a:r>
              <a:rPr lang="en-GB" sz="1800" dirty="0"/>
              <a:t>D may have an honest but unreasonable belief </a:t>
            </a:r>
            <a:r>
              <a:rPr lang="en-GB" sz="1800" dirty="0" err="1"/>
              <a:t>eg</a:t>
            </a:r>
            <a:r>
              <a:rPr lang="en-GB" sz="1800" dirty="0"/>
              <a:t>. makes an unreasonable mistake</a:t>
            </a:r>
          </a:p>
          <a:p>
            <a:pPr lvl="1"/>
            <a:r>
              <a:rPr lang="en-GB" sz="1800" dirty="0"/>
              <a:t>D will act lawfully where:</a:t>
            </a:r>
          </a:p>
          <a:p>
            <a:pPr lvl="2"/>
            <a:r>
              <a:rPr lang="en-GB" sz="1600" dirty="0"/>
              <a:t>(A) mistakenly but honestly believes X was the person who could give consent to damage/destruction of the property </a:t>
            </a:r>
          </a:p>
          <a:p>
            <a:pPr lvl="2"/>
            <a:r>
              <a:rPr lang="en-GB" sz="1600" dirty="0"/>
              <a:t>(B) mistakenly but honestly believed that the person who could consent had told him to destroy/damage the property. </a:t>
            </a:r>
            <a:r>
              <a:rPr lang="en-GB" sz="1600" dirty="0">
                <a:solidFill>
                  <a:srgbClr val="FF0000"/>
                </a:solidFill>
              </a:rPr>
              <a:t>Denton [1982]</a:t>
            </a:r>
          </a:p>
          <a:p>
            <a:pPr lvl="2"/>
            <a:r>
              <a:rPr lang="en-GB" sz="1600" dirty="0"/>
              <a:t>(C) mistakenly but honestly believed that the person who could consent would have agreed to the destruction/damage of the property</a:t>
            </a:r>
            <a:r>
              <a:rPr lang="en-GB" sz="1600" dirty="0">
                <a:solidFill>
                  <a:srgbClr val="FF0000"/>
                </a:solidFill>
              </a:rPr>
              <a:t> </a:t>
            </a:r>
            <a:r>
              <a:rPr lang="en-GB" sz="1600" b="1" dirty="0">
                <a:solidFill>
                  <a:srgbClr val="FF0000"/>
                </a:solidFill>
              </a:rPr>
              <a:t>Jaggard v Dickinson [1980]</a:t>
            </a:r>
            <a:endParaRPr lang="en-GB" sz="1600" dirty="0">
              <a:solidFill>
                <a:srgbClr val="FF0000"/>
              </a:solidFill>
            </a:endParaRPr>
          </a:p>
          <a:p>
            <a:endParaRPr lang="en-GB" dirty="0"/>
          </a:p>
        </p:txBody>
      </p:sp>
    </p:spTree>
    <p:extLst>
      <p:ext uri="{BB962C8B-B14F-4D97-AF65-F5344CB8AC3E}">
        <p14:creationId xmlns:p14="http://schemas.microsoft.com/office/powerpoint/2010/main" val="312909441"/>
      </p:ext>
    </p:extLst>
  </p:cSld>
  <p:clrMapOvr>
    <a:masterClrMapping/>
  </p:clrMapOvr>
  <mc:AlternateContent xmlns:mc="http://schemas.openxmlformats.org/markup-compatibility/2006" xmlns:p14="http://schemas.microsoft.com/office/powerpoint/2010/main">
    <mc:Choice Requires="p14">
      <p:transition spd="slow" p14:dur="2000" advTm="238151"/>
    </mc:Choice>
    <mc:Fallback xmlns="">
      <p:transition spd="slow" advTm="238151"/>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8094" y="-50800"/>
            <a:ext cx="8596668" cy="1320800"/>
          </a:xfrm>
        </p:spPr>
        <p:txBody>
          <a:bodyPr/>
          <a:lstStyle/>
          <a:p>
            <a:r>
              <a:rPr lang="en-GB" dirty="0"/>
              <a:t>Criminal Damage</a:t>
            </a:r>
          </a:p>
        </p:txBody>
      </p:sp>
      <p:sp>
        <p:nvSpPr>
          <p:cNvPr id="3" name="Content Placeholder 2"/>
          <p:cNvSpPr>
            <a:spLocks noGrp="1"/>
          </p:cNvSpPr>
          <p:nvPr>
            <p:ph idx="1"/>
          </p:nvPr>
        </p:nvSpPr>
        <p:spPr>
          <a:xfrm>
            <a:off x="442106" y="980440"/>
            <a:ext cx="9006693" cy="5588000"/>
          </a:xfrm>
        </p:spPr>
        <p:txBody>
          <a:bodyPr vert="horz" lIns="91440" tIns="45720" rIns="91440" bIns="45720" rtlCol="0" anchor="t">
            <a:normAutofit lnSpcReduction="10000"/>
          </a:bodyPr>
          <a:lstStyle/>
          <a:p>
            <a:pPr marL="0" indent="0">
              <a:buNone/>
            </a:pPr>
            <a:r>
              <a:rPr lang="en-GB" sz="2400" u="sng" dirty="0"/>
              <a:t>Without lawful excuse</a:t>
            </a:r>
          </a:p>
          <a:p>
            <a:pPr marL="0" indent="0">
              <a:buNone/>
            </a:pPr>
            <a:r>
              <a:rPr lang="en-GB" sz="2400" dirty="0">
                <a:solidFill>
                  <a:srgbClr val="FF0000"/>
                </a:solidFill>
              </a:rPr>
              <a:t>S5(2)(b) – D believed that property belonging to himself or another was in immediate need of protection so damaged/destroyed (other) property in order to protect it, where D believed that the means of protection used were reasonable</a:t>
            </a:r>
          </a:p>
          <a:p>
            <a:pPr marL="457200" lvl="1" indent="0">
              <a:buNone/>
            </a:pPr>
            <a:r>
              <a:rPr lang="en-GB" sz="2000" dirty="0"/>
              <a:t>(a) D believed that property was in need of protection: </a:t>
            </a:r>
            <a:r>
              <a:rPr lang="en-GB" sz="2000" b="1" dirty="0">
                <a:solidFill>
                  <a:srgbClr val="00B0F0"/>
                </a:solidFill>
              </a:rPr>
              <a:t>Chamberlain v Lindon [1998]</a:t>
            </a:r>
          </a:p>
          <a:p>
            <a:pPr lvl="2"/>
            <a:r>
              <a:rPr lang="en-GB" sz="1800" dirty="0"/>
              <a:t>D must have an honest belief that some property is in immediate need of protection </a:t>
            </a:r>
            <a:r>
              <a:rPr lang="en-GB" sz="1800" b="1" dirty="0">
                <a:solidFill>
                  <a:srgbClr val="00B0F0"/>
                </a:solidFill>
              </a:rPr>
              <a:t>Hill; Hall [1989], Kelleher [2003]</a:t>
            </a:r>
          </a:p>
          <a:p>
            <a:pPr marL="457200" lvl="1" indent="0">
              <a:buNone/>
            </a:pPr>
            <a:r>
              <a:rPr lang="en-GB" sz="2000" dirty="0"/>
              <a:t>(b) D damaged/destroyed (other)property in order to protect property</a:t>
            </a:r>
          </a:p>
          <a:p>
            <a:pPr lvl="2"/>
            <a:r>
              <a:rPr lang="en-GB" sz="1800" dirty="0"/>
              <a:t>The jury will consider whether a reasonable person would have thought that D acted in order to protect property </a:t>
            </a:r>
            <a:r>
              <a:rPr lang="en-GB" sz="1800" b="1" dirty="0">
                <a:solidFill>
                  <a:srgbClr val="00B0F0"/>
                </a:solidFill>
              </a:rPr>
              <a:t>Hunt [1977], Hill; Hall [1989]</a:t>
            </a:r>
          </a:p>
          <a:p>
            <a:pPr marL="457200" lvl="1" indent="0">
              <a:buNone/>
            </a:pPr>
            <a:r>
              <a:rPr lang="en-GB" sz="2000" dirty="0"/>
              <a:t>(c) D believed that the means used were reasonable</a:t>
            </a:r>
          </a:p>
          <a:p>
            <a:pPr lvl="2"/>
            <a:r>
              <a:rPr lang="en-GB" sz="1800" dirty="0"/>
              <a:t>Suffices that D honestly believed that the means of protection adopted were reasonable: </a:t>
            </a:r>
            <a:r>
              <a:rPr lang="en-GB" sz="1800" b="1" dirty="0">
                <a:solidFill>
                  <a:srgbClr val="00B0F0"/>
                </a:solidFill>
              </a:rPr>
              <a:t>Cresswell v DPP; Currie v DPP [2006]</a:t>
            </a:r>
          </a:p>
          <a:p>
            <a:endParaRPr lang="en-GB" u="sng" dirty="0"/>
          </a:p>
        </p:txBody>
      </p:sp>
    </p:spTree>
    <p:extLst>
      <p:ext uri="{BB962C8B-B14F-4D97-AF65-F5344CB8AC3E}">
        <p14:creationId xmlns:p14="http://schemas.microsoft.com/office/powerpoint/2010/main" val="292100730"/>
      </p:ext>
    </p:extLst>
  </p:cSld>
  <p:clrMapOvr>
    <a:masterClrMapping/>
  </p:clrMapOvr>
  <mc:AlternateContent xmlns:mc="http://schemas.openxmlformats.org/markup-compatibility/2006" xmlns:p14="http://schemas.microsoft.com/office/powerpoint/2010/main">
    <mc:Choice Requires="p14">
      <p:transition spd="slow" p14:dur="2000" advTm="398875"/>
    </mc:Choice>
    <mc:Fallback xmlns="">
      <p:transition spd="slow" advTm="398875"/>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dirty="0"/>
              <a:t>Criminal Damage</a:t>
            </a:r>
          </a:p>
        </p:txBody>
      </p:sp>
      <p:sp>
        <p:nvSpPr>
          <p:cNvPr id="3" name="Content Placeholder 2"/>
          <p:cNvSpPr>
            <a:spLocks noGrp="1"/>
          </p:cNvSpPr>
          <p:nvPr>
            <p:ph idx="1"/>
          </p:nvPr>
        </p:nvSpPr>
        <p:spPr>
          <a:xfrm>
            <a:off x="6264400" y="996023"/>
            <a:ext cx="3495430" cy="3895150"/>
          </a:xfrm>
        </p:spPr>
        <p:txBody>
          <a:bodyPr vert="horz" lIns="91440" tIns="45720" rIns="91440" bIns="45720" rtlCol="0" anchor="t">
            <a:noAutofit/>
          </a:bodyPr>
          <a:lstStyle/>
          <a:p>
            <a:pPr marL="0" indent="0">
              <a:lnSpc>
                <a:spcPct val="90000"/>
              </a:lnSpc>
              <a:buNone/>
            </a:pPr>
            <a:endParaRPr lang="en-GB" sz="1400"/>
          </a:p>
          <a:p>
            <a:pPr>
              <a:lnSpc>
                <a:spcPct val="90000"/>
              </a:lnSpc>
            </a:pPr>
            <a:endParaRPr lang="en-GB" sz="1400"/>
          </a:p>
          <a:p>
            <a:pPr marL="0" indent="0">
              <a:lnSpc>
                <a:spcPct val="90000"/>
              </a:lnSpc>
              <a:buNone/>
            </a:pPr>
            <a:r>
              <a:rPr lang="en-GB" sz="2000"/>
              <a:t>Ricky was sitting having a cup of tea when he noticed his neighbour’s 15-year-old car rolling backwards out of the drive.  The car was travelling towards two cars parked on the opposite side of the road. Ricky rushed out of his house, caught up with the car, smashed the window and pulled up the handbrake.  </a:t>
            </a:r>
            <a:endParaRPr lang="en-GB" sz="2000" dirty="0"/>
          </a:p>
          <a:p>
            <a:pPr marL="0" indent="0">
              <a:lnSpc>
                <a:spcPct val="90000"/>
              </a:lnSpc>
              <a:buNone/>
            </a:pPr>
            <a:endParaRPr lang="en-GB" sz="2000" dirty="0"/>
          </a:p>
          <a:p>
            <a:pPr marL="0" indent="0">
              <a:lnSpc>
                <a:spcPct val="90000"/>
              </a:lnSpc>
              <a:buNone/>
            </a:pPr>
            <a:r>
              <a:rPr lang="en-GB" sz="2000"/>
              <a:t>Discuss whether Ricky had a lawful excuse when he smashed the window.</a:t>
            </a:r>
          </a:p>
        </p:txBody>
      </p:sp>
      <p:pic>
        <p:nvPicPr>
          <p:cNvPr id="5" name="Picture 4"/>
          <p:cNvPicPr>
            <a:picLocks noChangeAspect="1"/>
          </p:cNvPicPr>
          <p:nvPr/>
        </p:nvPicPr>
        <p:blipFill rotWithShape="1">
          <a:blip r:embed="rId3"/>
          <a:srcRect l="9194" r="17698" b="-2"/>
          <a:stretch/>
        </p:blipFill>
        <p:spPr>
          <a:xfrm>
            <a:off x="677334" y="2159331"/>
            <a:ext cx="5423429" cy="3882362"/>
          </a:xfrm>
          <a:prstGeom prst="rect">
            <a:avLst/>
          </a:prstGeom>
        </p:spPr>
      </p:pic>
    </p:spTree>
    <p:extLst>
      <p:ext uri="{BB962C8B-B14F-4D97-AF65-F5344CB8AC3E}">
        <p14:creationId xmlns:p14="http://schemas.microsoft.com/office/powerpoint/2010/main" val="808988252"/>
      </p:ext>
    </p:extLst>
  </p:cSld>
  <p:clrMapOvr>
    <a:masterClrMapping/>
  </p:clrMapOvr>
  <mc:AlternateContent xmlns:mc="http://schemas.openxmlformats.org/markup-compatibility/2006" xmlns:p14="http://schemas.microsoft.com/office/powerpoint/2010/main">
    <mc:Choice Requires="p14">
      <p:transition spd="slow" p14:dur="2000" advTm="153740"/>
    </mc:Choice>
    <mc:Fallback xmlns="">
      <p:transition spd="slow" advTm="15374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8730" y="207034"/>
            <a:ext cx="8596668" cy="781878"/>
          </a:xfrm>
        </p:spPr>
        <p:txBody>
          <a:bodyPr/>
          <a:lstStyle/>
          <a:p>
            <a:r>
              <a:rPr lang="en-GB" dirty="0"/>
              <a:t>Criminal Damage: Mens Rea</a:t>
            </a:r>
          </a:p>
        </p:txBody>
      </p:sp>
      <p:sp>
        <p:nvSpPr>
          <p:cNvPr id="3" name="Content Placeholder 2"/>
          <p:cNvSpPr>
            <a:spLocks noGrp="1"/>
          </p:cNvSpPr>
          <p:nvPr>
            <p:ph idx="1"/>
          </p:nvPr>
        </p:nvSpPr>
        <p:spPr>
          <a:xfrm>
            <a:off x="562315" y="514460"/>
            <a:ext cx="9603083" cy="5977780"/>
          </a:xfrm>
        </p:spPr>
        <p:txBody>
          <a:bodyPr vert="horz" lIns="91440" tIns="45720" rIns="91440" bIns="45720" rtlCol="0" anchor="t">
            <a:normAutofit lnSpcReduction="10000"/>
          </a:bodyPr>
          <a:lstStyle/>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800" b="1" dirty="0">
                <a:latin typeface="Arial" panose="020B0604020202020204" pitchFamily="34" charset="0"/>
                <a:cs typeface="Arial" panose="020B0604020202020204" pitchFamily="34" charset="0"/>
              </a:rPr>
              <a:t>D must:</a:t>
            </a:r>
          </a:p>
          <a:p>
            <a:pPr lvl="1"/>
            <a:r>
              <a:rPr lang="en-GB" sz="2400" b="1" dirty="0">
                <a:latin typeface="Arial" panose="020B0604020202020204" pitchFamily="34" charset="0"/>
                <a:cs typeface="Arial" panose="020B0604020202020204" pitchFamily="34" charset="0"/>
              </a:rPr>
              <a:t>Intend to destroy or damage property, or be reckless to this;</a:t>
            </a:r>
          </a:p>
          <a:p>
            <a:pPr lvl="1"/>
            <a:r>
              <a:rPr lang="en-GB" sz="2400" b="1" dirty="0">
                <a:latin typeface="Arial" panose="020B0604020202020204" pitchFamily="34" charset="0"/>
                <a:cs typeface="Arial" panose="020B0604020202020204" pitchFamily="34" charset="0"/>
              </a:rPr>
              <a:t>Know or be reckless to the fact that the damage or destruction is to property belonging to another</a:t>
            </a:r>
            <a:endParaRPr lang="en-GB" sz="1800" dirty="0">
              <a:latin typeface="Arial" panose="020B0604020202020204" pitchFamily="34" charset="0"/>
              <a:cs typeface="Arial" panose="020B0604020202020204" pitchFamily="34" charset="0"/>
            </a:endParaRPr>
          </a:p>
          <a:p>
            <a:pPr marL="457200" lvl="1" indent="0">
              <a:buNone/>
            </a:pPr>
            <a:r>
              <a:rPr lang="en-GB" sz="2000" b="1" dirty="0">
                <a:solidFill>
                  <a:srgbClr val="00B0F0"/>
                </a:solidFill>
                <a:latin typeface="Arial" panose="020B0604020202020204" pitchFamily="34" charset="0"/>
                <a:cs typeface="Arial" panose="020B0604020202020204" pitchFamily="34" charset="0"/>
              </a:rPr>
              <a:t>Intention</a:t>
            </a:r>
          </a:p>
          <a:p>
            <a:pPr lvl="2"/>
            <a:r>
              <a:rPr lang="en-GB" sz="1800" dirty="0">
                <a:latin typeface="Arial" panose="020B0604020202020204" pitchFamily="34" charset="0"/>
                <a:cs typeface="Arial" panose="020B0604020202020204" pitchFamily="34" charset="0"/>
              </a:rPr>
              <a:t>Can be direct or oblique.  D’s good motive is irrelevant</a:t>
            </a:r>
          </a:p>
          <a:p>
            <a:pPr marL="457200" lvl="1" indent="0">
              <a:buNone/>
            </a:pPr>
            <a:r>
              <a:rPr lang="en-GB" sz="2000" b="1" dirty="0">
                <a:solidFill>
                  <a:srgbClr val="00B0F0"/>
                </a:solidFill>
                <a:latin typeface="Arial" panose="020B0604020202020204" pitchFamily="34" charset="0"/>
                <a:cs typeface="Arial" panose="020B0604020202020204" pitchFamily="34" charset="0"/>
              </a:rPr>
              <a:t>Recklessness</a:t>
            </a:r>
          </a:p>
          <a:p>
            <a:pPr lvl="2"/>
            <a:r>
              <a:rPr lang="en-GB" sz="1800" dirty="0">
                <a:latin typeface="Arial" panose="020B0604020202020204" pitchFamily="34" charset="0"/>
                <a:cs typeface="Arial" panose="020B0604020202020204" pitchFamily="34" charset="0"/>
              </a:rPr>
              <a:t>Subjective – </a:t>
            </a:r>
            <a:r>
              <a:rPr lang="en-GB" sz="1800" b="1" dirty="0">
                <a:solidFill>
                  <a:srgbClr val="FF0000"/>
                </a:solidFill>
                <a:latin typeface="Arial" panose="020B0604020202020204" pitchFamily="34" charset="0"/>
                <a:cs typeface="Arial" panose="020B0604020202020204" pitchFamily="34" charset="0"/>
              </a:rPr>
              <a:t>G and Another [2003] overruled Caldwell [1982]  </a:t>
            </a:r>
            <a:r>
              <a:rPr lang="en-GB" sz="1800" b="1" dirty="0">
                <a:latin typeface="Arial" panose="020B0604020202020204" pitchFamily="34" charset="0"/>
                <a:cs typeface="Arial" panose="020B0604020202020204" pitchFamily="34" charset="0"/>
              </a:rPr>
              <a:t>- now only SUBJECTIVE recklessness</a:t>
            </a:r>
          </a:p>
          <a:p>
            <a:pPr lvl="1"/>
            <a:endParaRPr lang="en-GB" sz="2000" b="1" dirty="0">
              <a:latin typeface="Arial" panose="020B0604020202020204" pitchFamily="34" charset="0"/>
              <a:cs typeface="Arial" panose="020B0604020202020204" pitchFamily="34" charset="0"/>
            </a:endParaRPr>
          </a:p>
          <a:p>
            <a:pPr marL="457200" lvl="1" indent="0">
              <a:buNone/>
            </a:pPr>
            <a:r>
              <a:rPr lang="en-GB" sz="2000" b="1" dirty="0">
                <a:solidFill>
                  <a:srgbClr val="00B0F0"/>
                </a:solidFill>
                <a:latin typeface="Arial" panose="020B0604020202020204" pitchFamily="34" charset="0"/>
                <a:cs typeface="Arial" panose="020B0604020202020204" pitchFamily="34" charset="0"/>
              </a:rPr>
              <a:t>Know or be reckless to the fact that the damage or destruction is to property belonging to another</a:t>
            </a:r>
          </a:p>
          <a:p>
            <a:pPr lvl="2"/>
            <a:r>
              <a:rPr lang="en-GB" sz="1800" dirty="0">
                <a:latin typeface="Arial" panose="020B0604020202020204" pitchFamily="34" charset="0"/>
                <a:cs typeface="Arial" panose="020B0604020202020204" pitchFamily="34" charset="0"/>
              </a:rPr>
              <a:t>Destruction/damage under a mistaken belief is insufficient </a:t>
            </a:r>
            <a:r>
              <a:rPr lang="en-GB" sz="1800" b="1" dirty="0">
                <a:solidFill>
                  <a:srgbClr val="FF0000"/>
                </a:solidFill>
                <a:latin typeface="Arial" panose="020B0604020202020204" pitchFamily="34" charset="0"/>
                <a:cs typeface="Arial" panose="020B0604020202020204" pitchFamily="34" charset="0"/>
              </a:rPr>
              <a:t>Smith [1974]</a:t>
            </a:r>
            <a:endParaRPr lang="en-GB" sz="1800" dirty="0">
              <a:solidFill>
                <a:srgbClr val="FF000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486293607"/>
      </p:ext>
    </p:extLst>
  </p:cSld>
  <p:clrMapOvr>
    <a:masterClrMapping/>
  </p:clrMapOvr>
  <mc:AlternateContent xmlns:mc="http://schemas.openxmlformats.org/markup-compatibility/2006" xmlns:p14="http://schemas.microsoft.com/office/powerpoint/2010/main">
    <mc:Choice Requires="p14">
      <p:transition spd="slow" p14:dur="2000" advTm="293634"/>
    </mc:Choice>
    <mc:Fallback xmlns="">
      <p:transition spd="slow" advTm="293634"/>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a:t>Criminal Damage</a:t>
            </a:r>
          </a:p>
        </p:txBody>
      </p:sp>
      <p:sp>
        <p:nvSpPr>
          <p:cNvPr id="3" name="Content Placeholder 2"/>
          <p:cNvSpPr>
            <a:spLocks noGrp="1"/>
          </p:cNvSpPr>
          <p:nvPr>
            <p:ph idx="1"/>
          </p:nvPr>
        </p:nvSpPr>
        <p:spPr>
          <a:xfrm>
            <a:off x="6336287" y="1341080"/>
            <a:ext cx="3639204" cy="3880773"/>
          </a:xfrm>
        </p:spPr>
        <p:txBody>
          <a:bodyPr vert="horz" lIns="91440" tIns="45720" rIns="91440" bIns="45720" rtlCol="0" anchor="t">
            <a:noAutofit/>
          </a:bodyPr>
          <a:lstStyle/>
          <a:p>
            <a:pPr marL="0" indent="0">
              <a:lnSpc>
                <a:spcPct val="90000"/>
              </a:lnSpc>
              <a:buNone/>
            </a:pPr>
            <a:endParaRPr lang="en-GB" sz="1600" dirty="0"/>
          </a:p>
          <a:p>
            <a:pPr marL="0" indent="0">
              <a:lnSpc>
                <a:spcPct val="90000"/>
              </a:lnSpc>
              <a:buNone/>
            </a:pPr>
            <a:r>
              <a:rPr lang="en-GB" sz="1600"/>
              <a:t>In order to show off to his older friends, Freddie, aged 11, used a can of spray paint to write the name of Swansea FC onto a bridge over a railway track. Freddie told the Police that he honestly thought that when his friends had gone he would be able to remove the paint with water from his drink bottle.  He said that he has seen his dad remove paint from the wall at their house with water.  Freddie did not understand that on that occasion the paint had been water-based and not oil-based, as was the case with the spray paint.  The paint on the bridge had to be removed by the rail authorities with a special solvent.</a:t>
            </a:r>
            <a:endParaRPr lang="en-GB" sz="1600" dirty="0"/>
          </a:p>
          <a:p>
            <a:pPr marL="0" indent="0">
              <a:lnSpc>
                <a:spcPct val="90000"/>
              </a:lnSpc>
              <a:buNone/>
            </a:pPr>
            <a:endParaRPr lang="en-GB" sz="1600" dirty="0"/>
          </a:p>
          <a:p>
            <a:pPr marL="0" indent="0">
              <a:lnSpc>
                <a:spcPct val="90000"/>
              </a:lnSpc>
              <a:buNone/>
            </a:pPr>
            <a:r>
              <a:rPr lang="en-GB" sz="1600"/>
              <a:t>Discuss whether Freddie committed criminal damage to s1 CDA 1971</a:t>
            </a:r>
          </a:p>
        </p:txBody>
      </p:sp>
      <p:pic>
        <p:nvPicPr>
          <p:cNvPr id="5" name="Picture 4"/>
          <p:cNvPicPr>
            <a:picLocks noChangeAspect="1"/>
          </p:cNvPicPr>
          <p:nvPr/>
        </p:nvPicPr>
        <p:blipFill rotWithShape="1">
          <a:blip r:embed="rId3"/>
          <a:srcRect l="6577" r="8209"/>
          <a:stretch/>
        </p:blipFill>
        <p:spPr>
          <a:xfrm>
            <a:off x="677334" y="2159331"/>
            <a:ext cx="5423429" cy="3882362"/>
          </a:xfrm>
          <a:prstGeom prst="rect">
            <a:avLst/>
          </a:prstGeom>
        </p:spPr>
      </p:pic>
    </p:spTree>
    <p:extLst>
      <p:ext uri="{BB962C8B-B14F-4D97-AF65-F5344CB8AC3E}">
        <p14:creationId xmlns:p14="http://schemas.microsoft.com/office/powerpoint/2010/main" val="2867467493"/>
      </p:ext>
    </p:extLst>
  </p:cSld>
  <p:clrMapOvr>
    <a:masterClrMapping/>
  </p:clrMapOvr>
  <mc:AlternateContent xmlns:mc="http://schemas.openxmlformats.org/markup-compatibility/2006" xmlns:p14="http://schemas.microsoft.com/office/powerpoint/2010/main">
    <mc:Choice Requires="p14">
      <p:transition spd="slow" p14:dur="2000" advTm="191600"/>
    </mc:Choice>
    <mc:Fallback xmlns="">
      <p:transition spd="slow" advTm="19160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C7133B3-486C-6EC7-4BB9-66AF54306B17}"/>
              </a:ext>
            </a:extLst>
          </p:cNvPr>
          <p:cNvSpPr/>
          <p:nvPr/>
        </p:nvSpPr>
        <p:spPr>
          <a:xfrm>
            <a:off x="838200" y="1881266"/>
            <a:ext cx="10429906" cy="2340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B22DA10-E1A2-47FF-906F-F395BB0F7FD5}"/>
              </a:ext>
            </a:extLst>
          </p:cNvPr>
          <p:cNvSpPr>
            <a:spLocks noGrp="1"/>
          </p:cNvSpPr>
          <p:nvPr>
            <p:ph type="title"/>
          </p:nvPr>
        </p:nvSpPr>
        <p:spPr/>
        <p:txBody>
          <a:bodyPr/>
          <a:lstStyle/>
          <a:p>
            <a:r>
              <a:rPr lang="en-GB">
                <a:cs typeface="Calibri Light"/>
              </a:rPr>
              <a:t>The aggravated offence: s1(2) CDA 1971</a:t>
            </a:r>
            <a:endParaRPr lang="en-GB"/>
          </a:p>
        </p:txBody>
      </p:sp>
      <p:sp>
        <p:nvSpPr>
          <p:cNvPr id="3" name="Content Placeholder 2">
            <a:extLst>
              <a:ext uri="{FF2B5EF4-FFF2-40B4-BE49-F238E27FC236}">
                <a16:creationId xmlns:a16="http://schemas.microsoft.com/office/drawing/2014/main" id="{C0C331E0-3598-41FE-BFDE-9A21B2D1F7DE}"/>
              </a:ext>
            </a:extLst>
          </p:cNvPr>
          <p:cNvSpPr>
            <a:spLocks noGrp="1"/>
          </p:cNvSpPr>
          <p:nvPr>
            <p:ph idx="1"/>
          </p:nvPr>
        </p:nvSpPr>
        <p:spPr>
          <a:xfrm>
            <a:off x="838200" y="1825625"/>
            <a:ext cx="10616241" cy="2396017"/>
          </a:xfrm>
          <a:solidFill>
            <a:schemeClr val="accent1">
              <a:lumMod val="20000"/>
              <a:lumOff val="80000"/>
            </a:schemeClr>
          </a:solidFill>
        </p:spPr>
        <p:txBody>
          <a:bodyPr vert="horz" lIns="91440" tIns="45720" rIns="91440" bIns="45720" rtlCol="0" anchor="t">
            <a:normAutofit fontScale="92500"/>
          </a:bodyPr>
          <a:lstStyle/>
          <a:p>
            <a:r>
              <a:rPr lang="en-GB" sz="2800" dirty="0">
                <a:cs typeface="Calibri"/>
              </a:rPr>
              <a:t>Elements of the offence:</a:t>
            </a:r>
          </a:p>
          <a:p>
            <a:pPr marL="0" indent="0">
              <a:buNone/>
            </a:pPr>
            <a:r>
              <a:rPr lang="en-GB" sz="2800" dirty="0">
                <a:solidFill>
                  <a:srgbClr val="7030A0"/>
                </a:solidFill>
                <a:cs typeface="Calibri"/>
              </a:rPr>
              <a:t>Without lawful excuse;</a:t>
            </a:r>
            <a:r>
              <a:rPr lang="en-GB" sz="2800" dirty="0">
                <a:cs typeface="Calibri"/>
              </a:rPr>
              <a:t> D destroys or damages; property; </a:t>
            </a:r>
            <a:r>
              <a:rPr lang="en-GB" sz="2800" dirty="0">
                <a:solidFill>
                  <a:schemeClr val="accent5"/>
                </a:solidFill>
                <a:cs typeface="Calibri"/>
              </a:rPr>
              <a:t>belong to themself or another</a:t>
            </a:r>
            <a:r>
              <a:rPr lang="en-GB" sz="2800" dirty="0">
                <a:cs typeface="Calibri"/>
              </a:rPr>
              <a:t>; where D intends or is reckless to destroying or damaging the property; and where D intends by the destruction or damage to </a:t>
            </a:r>
            <a:r>
              <a:rPr lang="en-GB" sz="2800" dirty="0">
                <a:solidFill>
                  <a:srgbClr val="FF0000"/>
                </a:solidFill>
                <a:cs typeface="Calibri"/>
              </a:rPr>
              <a:t>endanger the life of another</a:t>
            </a:r>
            <a:r>
              <a:rPr lang="en-GB" sz="2800" dirty="0">
                <a:cs typeface="Calibri"/>
              </a:rPr>
              <a:t> or is reckless to this.</a:t>
            </a:r>
          </a:p>
          <a:p>
            <a:pPr marL="0" indent="0">
              <a:buNone/>
            </a:pPr>
            <a:endParaRPr lang="en-GB" dirty="0">
              <a:cs typeface="Calibri"/>
            </a:endParaRPr>
          </a:p>
          <a:p>
            <a:pPr marL="0" indent="0">
              <a:buNone/>
            </a:pPr>
            <a:endParaRPr lang="en-GB" dirty="0">
              <a:solidFill>
                <a:srgbClr val="000000"/>
              </a:solidFill>
              <a:cs typeface="Calibri"/>
            </a:endParaRPr>
          </a:p>
          <a:p>
            <a:pPr marL="0" indent="0">
              <a:buNone/>
            </a:pPr>
            <a:endParaRPr lang="en-GB" dirty="0">
              <a:solidFill>
                <a:schemeClr val="accent5"/>
              </a:solidFill>
              <a:cs typeface="Calibri"/>
            </a:endParaRPr>
          </a:p>
        </p:txBody>
      </p:sp>
      <p:sp>
        <p:nvSpPr>
          <p:cNvPr id="4" name="TextBox 3">
            <a:extLst>
              <a:ext uri="{FF2B5EF4-FFF2-40B4-BE49-F238E27FC236}">
                <a16:creationId xmlns:a16="http://schemas.microsoft.com/office/drawing/2014/main" id="{9E69CD7E-0770-4BC4-B0AC-06188FD20A40}"/>
              </a:ext>
            </a:extLst>
          </p:cNvPr>
          <p:cNvSpPr txBox="1"/>
          <p:nvPr/>
        </p:nvSpPr>
        <p:spPr>
          <a:xfrm>
            <a:off x="254833" y="4221641"/>
            <a:ext cx="10900847" cy="20282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dirty="0">
                <a:ea typeface="+mn-lt"/>
                <a:cs typeface="+mn-lt"/>
              </a:rPr>
              <a:t>Differences between basic and aggravated offences:</a:t>
            </a:r>
          </a:p>
          <a:p>
            <a:pPr>
              <a:lnSpc>
                <a:spcPct val="90000"/>
              </a:lnSpc>
              <a:spcBef>
                <a:spcPts val="1000"/>
              </a:spcBef>
            </a:pPr>
            <a:r>
              <a:rPr lang="en-GB" sz="2800" dirty="0">
                <a:ea typeface="+mn-lt"/>
                <a:cs typeface="+mn-lt"/>
              </a:rPr>
              <a:t>- </a:t>
            </a:r>
            <a:r>
              <a:rPr lang="en-GB" sz="2800" dirty="0">
                <a:solidFill>
                  <a:srgbClr val="7030A0"/>
                </a:solidFill>
                <a:ea typeface="+mn-lt"/>
                <a:cs typeface="+mn-lt"/>
              </a:rPr>
              <a:t>defences under s.5 only apply to the basic offence</a:t>
            </a:r>
            <a:endParaRPr lang="en-US" sz="2800" dirty="0">
              <a:ea typeface="+mn-lt"/>
              <a:cs typeface="+mn-lt"/>
            </a:endParaRPr>
          </a:p>
          <a:p>
            <a:pPr>
              <a:lnSpc>
                <a:spcPct val="90000"/>
              </a:lnSpc>
              <a:spcBef>
                <a:spcPts val="1000"/>
              </a:spcBef>
            </a:pPr>
            <a:r>
              <a:rPr lang="en-GB" sz="2800" dirty="0">
                <a:ea typeface="+mn-lt"/>
                <a:cs typeface="+mn-lt"/>
              </a:rPr>
              <a:t>- </a:t>
            </a:r>
            <a:r>
              <a:rPr lang="en-GB" sz="2800" dirty="0">
                <a:solidFill>
                  <a:schemeClr val="accent5"/>
                </a:solidFill>
                <a:ea typeface="+mn-lt"/>
                <a:cs typeface="+mn-lt"/>
              </a:rPr>
              <a:t>D can be guilty of damage or destruction to their own property</a:t>
            </a:r>
            <a:endParaRPr lang="en-US" sz="2800" dirty="0">
              <a:solidFill>
                <a:schemeClr val="accent5"/>
              </a:solidFill>
              <a:ea typeface="+mn-lt"/>
              <a:cs typeface="+mn-lt"/>
            </a:endParaRPr>
          </a:p>
          <a:p>
            <a:pPr>
              <a:lnSpc>
                <a:spcPct val="90000"/>
              </a:lnSpc>
              <a:spcBef>
                <a:spcPts val="1000"/>
              </a:spcBef>
            </a:pPr>
            <a:r>
              <a:rPr lang="en-GB" sz="2800" dirty="0">
                <a:solidFill>
                  <a:schemeClr val="accent5"/>
                </a:solidFill>
                <a:ea typeface="+mn-lt"/>
                <a:cs typeface="+mn-lt"/>
              </a:rPr>
              <a:t>- </a:t>
            </a:r>
            <a:r>
              <a:rPr lang="en-GB" sz="2800" dirty="0">
                <a:solidFill>
                  <a:srgbClr val="FF0000"/>
                </a:solidFill>
                <a:ea typeface="+mn-lt"/>
                <a:cs typeface="+mn-lt"/>
              </a:rPr>
              <a:t>D must intend the damage they cause to endanger the life of another</a:t>
            </a:r>
            <a:endParaRPr lang="en-GB" sz="2800" dirty="0">
              <a:solidFill>
                <a:srgbClr val="FF0000"/>
              </a:solidFill>
            </a:endParaRPr>
          </a:p>
        </p:txBody>
      </p:sp>
    </p:spTree>
    <p:extLst>
      <p:ext uri="{BB962C8B-B14F-4D97-AF65-F5344CB8AC3E}">
        <p14:creationId xmlns:p14="http://schemas.microsoft.com/office/powerpoint/2010/main" val="979711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3BF99-B71E-3BF3-CE95-F8C47DFE1D24}"/>
              </a:ext>
            </a:extLst>
          </p:cNvPr>
          <p:cNvSpPr>
            <a:spLocks noGrp="1"/>
          </p:cNvSpPr>
          <p:nvPr>
            <p:ph type="title"/>
          </p:nvPr>
        </p:nvSpPr>
        <p:spPr/>
        <p:txBody>
          <a:bodyPr/>
          <a:lstStyle/>
          <a:p>
            <a:r>
              <a:rPr lang="en-GB" dirty="0"/>
              <a:t>Aggravated criminal damage</a:t>
            </a:r>
          </a:p>
        </p:txBody>
      </p:sp>
      <p:sp>
        <p:nvSpPr>
          <p:cNvPr id="3" name="Content Placeholder 2">
            <a:extLst>
              <a:ext uri="{FF2B5EF4-FFF2-40B4-BE49-F238E27FC236}">
                <a16:creationId xmlns:a16="http://schemas.microsoft.com/office/drawing/2014/main" id="{8C5641DB-78E7-1FE5-C626-2F9E8467A23C}"/>
              </a:ext>
            </a:extLst>
          </p:cNvPr>
          <p:cNvSpPr>
            <a:spLocks noGrp="1"/>
          </p:cNvSpPr>
          <p:nvPr>
            <p:ph idx="1"/>
          </p:nvPr>
        </p:nvSpPr>
        <p:spPr>
          <a:xfrm>
            <a:off x="677334" y="1378527"/>
            <a:ext cx="8596668" cy="5022273"/>
          </a:xfrm>
        </p:spPr>
        <p:txBody>
          <a:bodyPr>
            <a:normAutofit lnSpcReduction="10000"/>
          </a:bodyPr>
          <a:lstStyle/>
          <a:p>
            <a:r>
              <a:rPr lang="en-GB" sz="2200" b="1" u="sng" dirty="0">
                <a:latin typeface="Arial" panose="020B0604020202020204" pitchFamily="34" charset="0"/>
                <a:cs typeface="Arial" panose="020B0604020202020204" pitchFamily="34" charset="0"/>
              </a:rPr>
              <a:t>Intention or recklessness to endangering life </a:t>
            </a:r>
            <a:r>
              <a:rPr lang="en-GB" sz="2200" dirty="0">
                <a:latin typeface="Arial" panose="020B0604020202020204" pitchFamily="34" charset="0"/>
                <a:cs typeface="Arial" panose="020B0604020202020204" pitchFamily="34" charset="0"/>
              </a:rPr>
              <a:t>–</a:t>
            </a:r>
          </a:p>
          <a:p>
            <a:pPr marL="0" indent="0">
              <a:buNone/>
            </a:pPr>
            <a:r>
              <a:rPr lang="en-GB" sz="2200" dirty="0">
                <a:latin typeface="Arial" panose="020B0604020202020204" pitchFamily="34" charset="0"/>
                <a:cs typeface="Arial" panose="020B0604020202020204" pitchFamily="34" charset="0"/>
              </a:rPr>
              <a:t> D must intend or foresee a risk that life will be endangered by the destruction or damage and not by the act that causes the destruction or damage </a:t>
            </a:r>
            <a:r>
              <a:rPr lang="en-GB" sz="2200" b="1" dirty="0">
                <a:solidFill>
                  <a:schemeClr val="accent2">
                    <a:lumMod val="60000"/>
                    <a:lumOff val="40000"/>
                  </a:schemeClr>
                </a:solidFill>
                <a:latin typeface="Arial" panose="020B0604020202020204" pitchFamily="34" charset="0"/>
                <a:cs typeface="Arial" panose="020B0604020202020204" pitchFamily="34" charset="0"/>
              </a:rPr>
              <a:t>(Steer, 1988).</a:t>
            </a:r>
          </a:p>
          <a:p>
            <a:r>
              <a:rPr lang="en-GB" sz="2200" b="1" u="sng" dirty="0">
                <a:latin typeface="Arial" panose="020B0604020202020204" pitchFamily="34" charset="0"/>
                <a:cs typeface="Arial" panose="020B0604020202020204" pitchFamily="34" charset="0"/>
              </a:rPr>
              <a:t>Life need not actually be endangered</a:t>
            </a:r>
            <a:r>
              <a:rPr lang="en-GB" sz="2200" dirty="0">
                <a:latin typeface="Arial" panose="020B0604020202020204" pitchFamily="34" charset="0"/>
                <a:cs typeface="Arial" panose="020B0604020202020204" pitchFamily="34" charset="0"/>
              </a:rPr>
              <a:t>. </a:t>
            </a:r>
          </a:p>
          <a:p>
            <a:pPr marL="0" indent="0">
              <a:buNone/>
            </a:pPr>
            <a:r>
              <a:rPr lang="en-GB" sz="2200" b="1" dirty="0">
                <a:solidFill>
                  <a:schemeClr val="accent2">
                    <a:lumMod val="60000"/>
                    <a:lumOff val="40000"/>
                  </a:schemeClr>
                </a:solidFill>
                <a:latin typeface="Arial" panose="020B0604020202020204" pitchFamily="34" charset="0"/>
                <a:cs typeface="Arial" panose="020B0604020202020204" pitchFamily="34" charset="0"/>
              </a:rPr>
              <a:t>Parker [1993]</a:t>
            </a:r>
          </a:p>
          <a:p>
            <a:r>
              <a:rPr lang="en-GB" sz="2200" b="1" u="sng" dirty="0">
                <a:latin typeface="Arial" panose="020B0604020202020204" pitchFamily="34" charset="0"/>
                <a:cs typeface="Arial" panose="020B0604020202020204" pitchFamily="34" charset="0"/>
              </a:rPr>
              <a:t>Own property</a:t>
            </a:r>
          </a:p>
          <a:p>
            <a:pPr marL="0" indent="0">
              <a:buNone/>
            </a:pPr>
            <a:r>
              <a:rPr lang="en-GB" sz="2200" dirty="0">
                <a:latin typeface="Arial" panose="020B0604020202020204" pitchFamily="34" charset="0"/>
                <a:cs typeface="Arial" panose="020B0604020202020204" pitchFamily="34" charset="0"/>
              </a:rPr>
              <a:t>Section 1(2) applies even where a defendant damages their own property. This can be justified in most situations, as a person cannot be allowed to damage their own property in a manner that creates a risk to life. </a:t>
            </a:r>
          </a:p>
          <a:p>
            <a:pPr marL="0" indent="0">
              <a:buNone/>
            </a:pPr>
            <a:r>
              <a:rPr lang="en-GB" sz="2200" b="1" dirty="0">
                <a:solidFill>
                  <a:schemeClr val="accent2">
                    <a:lumMod val="60000"/>
                    <a:lumOff val="40000"/>
                  </a:schemeClr>
                </a:solidFill>
                <a:latin typeface="Arial" panose="020B0604020202020204" pitchFamily="34" charset="0"/>
                <a:cs typeface="Arial" panose="020B0604020202020204" pitchFamily="34" charset="0"/>
              </a:rPr>
              <a:t>Maitland-Thomas [2013]</a:t>
            </a:r>
          </a:p>
          <a:p>
            <a:pPr marL="0" indent="0">
              <a:buNone/>
            </a:pPr>
            <a:r>
              <a:rPr lang="en-GB" sz="2200" b="1" dirty="0">
                <a:solidFill>
                  <a:schemeClr val="accent2">
                    <a:lumMod val="60000"/>
                    <a:lumOff val="40000"/>
                  </a:schemeClr>
                </a:solidFill>
                <a:latin typeface="Arial" panose="020B0604020202020204" pitchFamily="34" charset="0"/>
                <a:cs typeface="Arial" panose="020B0604020202020204" pitchFamily="34" charset="0"/>
              </a:rPr>
              <a:t>Merrick [1996]</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606050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99259-FE97-B8E6-914C-E8968CC77F4A}"/>
              </a:ext>
            </a:extLst>
          </p:cNvPr>
          <p:cNvSpPr>
            <a:spLocks noGrp="1"/>
          </p:cNvSpPr>
          <p:nvPr>
            <p:ph type="title"/>
          </p:nvPr>
        </p:nvSpPr>
        <p:spPr/>
        <p:txBody>
          <a:bodyPr/>
          <a:lstStyle/>
          <a:p>
            <a:r>
              <a:rPr lang="en-GB" dirty="0"/>
              <a:t>Aggravated criminal damage</a:t>
            </a:r>
          </a:p>
        </p:txBody>
      </p:sp>
      <p:sp>
        <p:nvSpPr>
          <p:cNvPr id="3" name="Content Placeholder 2">
            <a:extLst>
              <a:ext uri="{FF2B5EF4-FFF2-40B4-BE49-F238E27FC236}">
                <a16:creationId xmlns:a16="http://schemas.microsoft.com/office/drawing/2014/main" id="{E236FD7B-6A04-7768-51CD-27452F186CD5}"/>
              </a:ext>
            </a:extLst>
          </p:cNvPr>
          <p:cNvSpPr>
            <a:spLocks noGrp="1"/>
          </p:cNvSpPr>
          <p:nvPr>
            <p:ph idx="1"/>
          </p:nvPr>
        </p:nvSpPr>
        <p:spPr>
          <a:xfrm>
            <a:off x="677334" y="1517073"/>
            <a:ext cx="8882302" cy="4524289"/>
          </a:xfrm>
        </p:spPr>
        <p:txBody>
          <a:bodyPr>
            <a:normAutofit/>
          </a:bodyPr>
          <a:lstStyle/>
          <a:p>
            <a:pPr marL="0" indent="0">
              <a:buNone/>
            </a:pPr>
            <a:r>
              <a:rPr lang="en-GB" sz="2000" b="1" u="sng" dirty="0" err="1">
                <a:latin typeface="Arial" panose="020B0604020202020204" pitchFamily="34" charset="0"/>
                <a:cs typeface="Arial" panose="020B0604020202020204" pitchFamily="34" charset="0"/>
              </a:rPr>
              <a:t>Mens</a:t>
            </a:r>
            <a:r>
              <a:rPr lang="en-GB" sz="2000" b="1" u="sng" dirty="0">
                <a:latin typeface="Arial" panose="020B0604020202020204" pitchFamily="34" charset="0"/>
                <a:cs typeface="Arial" panose="020B0604020202020204" pitchFamily="34" charset="0"/>
              </a:rPr>
              <a:t> rea</a:t>
            </a:r>
          </a:p>
          <a:p>
            <a:pPr marL="0" indent="0">
              <a:buNone/>
            </a:pPr>
            <a:r>
              <a:rPr lang="en-GB" sz="2000" dirty="0">
                <a:latin typeface="Arial" panose="020B0604020202020204" pitchFamily="34" charset="0"/>
                <a:cs typeface="Arial" panose="020B0604020202020204" pitchFamily="34" charset="0"/>
              </a:rPr>
              <a:t>There are two points which the prosecution must prove. These are: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intention or recklessness as to destroying or damaging any property;</a:t>
            </a:r>
          </a:p>
          <a:p>
            <a:r>
              <a:rPr lang="en-GB" sz="2000" dirty="0">
                <a:latin typeface="Arial" panose="020B0604020202020204" pitchFamily="34" charset="0"/>
                <a:cs typeface="Arial" panose="020B0604020202020204" pitchFamily="34" charset="0"/>
              </a:rPr>
              <a:t>intention or recklessness as to whether life is endangered by the destruction or damage.</a:t>
            </a:r>
          </a:p>
          <a:p>
            <a:endParaRPr lang="en-GB" sz="2000" dirty="0">
              <a:latin typeface="Arial" panose="020B0604020202020204" pitchFamily="34" charset="0"/>
              <a:cs typeface="Arial" panose="020B0604020202020204" pitchFamily="34" charset="0"/>
            </a:endParaRPr>
          </a:p>
          <a:p>
            <a:r>
              <a:rPr lang="en-GB" sz="2000" dirty="0">
                <a:solidFill>
                  <a:schemeClr val="accent2">
                    <a:lumMod val="60000"/>
                    <a:lumOff val="40000"/>
                  </a:schemeClr>
                </a:solidFill>
                <a:latin typeface="Arial" panose="020B0604020202020204" pitchFamily="34" charset="0"/>
                <a:cs typeface="Arial" panose="020B0604020202020204" pitchFamily="34" charset="0"/>
              </a:rPr>
              <a:t>The prosecution must prove that the defendant either intended or was aware of a risk both that there the property would be destroyed or damaged and that life would be endangered</a:t>
            </a:r>
          </a:p>
          <a:p>
            <a:r>
              <a:rPr lang="en-GB" sz="2000" dirty="0">
                <a:solidFill>
                  <a:schemeClr val="accent2">
                    <a:lumMod val="60000"/>
                    <a:lumOff val="40000"/>
                  </a:schemeClr>
                </a:solidFill>
                <a:latin typeface="Arial" panose="020B0604020202020204" pitchFamily="34" charset="0"/>
                <a:cs typeface="Arial" panose="020B0604020202020204" pitchFamily="34" charset="0"/>
              </a:rPr>
              <a:t>Cooper [2004]</a:t>
            </a:r>
          </a:p>
        </p:txBody>
      </p:sp>
    </p:spTree>
    <p:extLst>
      <p:ext uri="{BB962C8B-B14F-4D97-AF65-F5344CB8AC3E}">
        <p14:creationId xmlns:p14="http://schemas.microsoft.com/office/powerpoint/2010/main" val="11690835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74771" y="634946"/>
            <a:ext cx="6574972" cy="1450757"/>
          </a:xfrm>
        </p:spPr>
        <p:txBody>
          <a:bodyPr>
            <a:normAutofit/>
          </a:bodyPr>
          <a:lstStyle/>
          <a:p>
            <a:r>
              <a:rPr lang="en-GB"/>
              <a:t>Criminal Damage</a:t>
            </a:r>
          </a:p>
        </p:txBody>
      </p:sp>
      <p:pic>
        <p:nvPicPr>
          <p:cNvPr id="5" name="Picture 4">
            <a:extLst>
              <a:ext uri="{FF2B5EF4-FFF2-40B4-BE49-F238E27FC236}">
                <a16:creationId xmlns:a16="http://schemas.microsoft.com/office/drawing/2014/main" id="{CB9068EC-A5CE-7500-7442-F51D92DA0CA8}"/>
              </a:ext>
            </a:extLst>
          </p:cNvPr>
          <p:cNvPicPr>
            <a:picLocks noChangeAspect="1"/>
          </p:cNvPicPr>
          <p:nvPr/>
        </p:nvPicPr>
        <p:blipFill rotWithShape="1">
          <a:blip r:embed="rId3"/>
          <a:srcRect r="-1" b="11344"/>
          <a:stretch/>
        </p:blipFill>
        <p:spPr>
          <a:xfrm>
            <a:off x="633999" y="640081"/>
            <a:ext cx="4001315" cy="5314406"/>
          </a:xfrm>
          <a:prstGeom prst="rect">
            <a:avLst/>
          </a:prstGeom>
        </p:spPr>
      </p:pic>
      <p:sp>
        <p:nvSpPr>
          <p:cNvPr id="3" name="Content Placeholder 2"/>
          <p:cNvSpPr>
            <a:spLocks noGrp="1"/>
          </p:cNvSpPr>
          <p:nvPr>
            <p:ph idx="1"/>
          </p:nvPr>
        </p:nvSpPr>
        <p:spPr>
          <a:xfrm>
            <a:off x="4974769" y="1481559"/>
            <a:ext cx="6831408" cy="4387535"/>
          </a:xfrm>
          <a:solidFill>
            <a:schemeClr val="bg1"/>
          </a:solidFill>
        </p:spPr>
        <p:txBody>
          <a:bodyPr>
            <a:normAutofit/>
          </a:bodyPr>
          <a:lstStyle/>
          <a:p>
            <a:pPr marL="0" indent="0">
              <a:buNone/>
            </a:pPr>
            <a:endParaRPr lang="en-GB" dirty="0"/>
          </a:p>
          <a:p>
            <a:r>
              <a:rPr lang="en-GB" sz="2000" dirty="0"/>
              <a:t>Kerry hated Rachel and decided to endanger her life by putting a harmful chemical in her glass of wine.  Kerry was aware that the chemical might break the glass and endanger Rachel’s life but believed that this would take at least half an hour to happen.  The chemical reacted to the alcohol immediately and just as Rachel was about to take a sip the glass exploded.  Shards of glass hit Rachel in the face and she had to be rushed to hospital in order to stop the profuse bleeding.  </a:t>
            </a:r>
          </a:p>
          <a:p>
            <a:r>
              <a:rPr lang="en-GB" sz="2000" dirty="0"/>
              <a:t>Discuss whether Kerry committed any offences under CDA 1971.  Do not discuss any other offences.</a:t>
            </a:r>
          </a:p>
        </p:txBody>
      </p:sp>
    </p:spTree>
    <p:extLst>
      <p:ext uri="{BB962C8B-B14F-4D97-AF65-F5344CB8AC3E}">
        <p14:creationId xmlns:p14="http://schemas.microsoft.com/office/powerpoint/2010/main" val="2228794601"/>
      </p:ext>
    </p:extLst>
  </p:cSld>
  <p:clrMapOvr>
    <a:masterClrMapping/>
  </p:clrMapOvr>
  <mc:AlternateContent xmlns:mc="http://schemas.openxmlformats.org/markup-compatibility/2006" xmlns:p14="http://schemas.microsoft.com/office/powerpoint/2010/main">
    <mc:Choice Requires="p14">
      <p:transition spd="slow" p14:dur="2000" advTm="220055"/>
    </mc:Choice>
    <mc:Fallback xmlns="">
      <p:transition spd="slow" advTm="220055"/>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74771" y="634946"/>
            <a:ext cx="6574972" cy="1450757"/>
          </a:xfrm>
        </p:spPr>
        <p:txBody>
          <a:bodyPr>
            <a:normAutofit fontScale="90000"/>
          </a:bodyPr>
          <a:lstStyle/>
          <a:p>
            <a:r>
              <a:rPr lang="en-GB" sz="3400"/>
              <a:t>Criminal Damage</a:t>
            </a:r>
            <a:br>
              <a:rPr lang="en-GB" sz="3400"/>
            </a:br>
            <a:br>
              <a:rPr lang="en-GB" sz="3400"/>
            </a:br>
            <a:r>
              <a:rPr lang="en-GB" sz="3400"/>
              <a:t>Arson s1(3)</a:t>
            </a:r>
          </a:p>
        </p:txBody>
      </p:sp>
      <p:pic>
        <p:nvPicPr>
          <p:cNvPr id="5" name="Picture 4">
            <a:extLst>
              <a:ext uri="{FF2B5EF4-FFF2-40B4-BE49-F238E27FC236}">
                <a16:creationId xmlns:a16="http://schemas.microsoft.com/office/drawing/2014/main" id="{AEDCDC51-F68D-D2D7-A44C-22AA07A4397A}"/>
              </a:ext>
            </a:extLst>
          </p:cNvPr>
          <p:cNvPicPr>
            <a:picLocks noChangeAspect="1"/>
          </p:cNvPicPr>
          <p:nvPr/>
        </p:nvPicPr>
        <p:blipFill rotWithShape="1">
          <a:blip r:embed="rId3"/>
          <a:srcRect l="17335" r="37489" b="-2"/>
          <a:stretch/>
        </p:blipFill>
        <p:spPr>
          <a:xfrm>
            <a:off x="633999" y="640081"/>
            <a:ext cx="4001315" cy="5314406"/>
          </a:xfrm>
          <a:prstGeom prst="rect">
            <a:avLst/>
          </a:prstGeom>
        </p:spPr>
      </p:pic>
      <p:sp>
        <p:nvSpPr>
          <p:cNvPr id="3" name="Content Placeholder 2"/>
          <p:cNvSpPr>
            <a:spLocks noGrp="1"/>
          </p:cNvSpPr>
          <p:nvPr>
            <p:ph idx="1"/>
          </p:nvPr>
        </p:nvSpPr>
        <p:spPr>
          <a:xfrm>
            <a:off x="4974769" y="2198913"/>
            <a:ext cx="6663049" cy="4361214"/>
          </a:xfrm>
          <a:solidFill>
            <a:schemeClr val="bg1"/>
          </a:solidFill>
        </p:spPr>
        <p:txBody>
          <a:bodyPr vert="horz" lIns="91440" tIns="45720" rIns="91440" bIns="45720" rtlCol="0">
            <a:normAutofit fontScale="92500" lnSpcReduction="20000"/>
          </a:bodyPr>
          <a:lstStyle/>
          <a:p>
            <a:pPr marL="0" indent="0">
              <a:buNone/>
            </a:pPr>
            <a:endParaRPr lang="en-GB" sz="1100" dirty="0"/>
          </a:p>
          <a:p>
            <a:r>
              <a:rPr lang="en-GB" sz="1800" dirty="0"/>
              <a:t>An offence committed under this section by destroying or damaging property by fire shall be charged as arson</a:t>
            </a:r>
          </a:p>
          <a:p>
            <a:r>
              <a:rPr lang="en-GB" sz="1800" b="1" dirty="0"/>
              <a:t>NB Arson is not a separate offence but refers to where D commits an offence under s1(1) or s1(2) by means of fire</a:t>
            </a:r>
          </a:p>
          <a:p>
            <a:endParaRPr lang="en-GB" sz="1800" b="1" dirty="0"/>
          </a:p>
          <a:p>
            <a:pPr marL="0" indent="0">
              <a:buNone/>
            </a:pPr>
            <a:r>
              <a:rPr lang="en-GB" sz="1800" b="1" u="sng" dirty="0"/>
              <a:t>ACTUS REUS</a:t>
            </a:r>
          </a:p>
          <a:p>
            <a:r>
              <a:rPr lang="en-GB" sz="1800" dirty="0"/>
              <a:t>Depends whether D charged with basic or aggravated offence.  Additional requirement of damage/destroy by fire</a:t>
            </a:r>
          </a:p>
          <a:p>
            <a:pPr marL="0" indent="0">
              <a:buNone/>
            </a:pPr>
            <a:endParaRPr lang="en-GB" sz="1800" dirty="0"/>
          </a:p>
          <a:p>
            <a:pPr marL="0" indent="0">
              <a:buNone/>
            </a:pPr>
            <a:r>
              <a:rPr lang="en-GB" sz="1800" b="1" u="sng" dirty="0"/>
              <a:t>MENS REA</a:t>
            </a:r>
          </a:p>
          <a:p>
            <a:r>
              <a:rPr lang="en-GB" sz="1800" dirty="0"/>
              <a:t>Must be shown that D intended to, or was reckless as to damage/destroy </a:t>
            </a:r>
            <a:r>
              <a:rPr lang="en-GB" sz="1800" b="1" u="sng" dirty="0"/>
              <a:t>by fire</a:t>
            </a:r>
            <a:r>
              <a:rPr lang="en-GB" sz="1800" dirty="0"/>
              <a:t> (simple offence)</a:t>
            </a:r>
          </a:p>
          <a:p>
            <a:r>
              <a:rPr lang="en-GB" sz="1800" dirty="0"/>
              <a:t>Must be shown D intended to, or was reckless as to endangering life </a:t>
            </a:r>
            <a:r>
              <a:rPr lang="en-GB" sz="1800" b="1" u="sng" dirty="0"/>
              <a:t>by fire</a:t>
            </a:r>
            <a:endParaRPr lang="en-GB" sz="1800" dirty="0"/>
          </a:p>
          <a:p>
            <a:endParaRPr lang="en-GB" sz="1100" u="sng" dirty="0"/>
          </a:p>
        </p:txBody>
      </p:sp>
    </p:spTree>
    <p:extLst>
      <p:ext uri="{BB962C8B-B14F-4D97-AF65-F5344CB8AC3E}">
        <p14:creationId xmlns:p14="http://schemas.microsoft.com/office/powerpoint/2010/main" val="2489619069"/>
      </p:ext>
    </p:extLst>
  </p:cSld>
  <p:clrMapOvr>
    <a:masterClrMapping/>
  </p:clrMapOvr>
  <mc:AlternateContent xmlns:mc="http://schemas.openxmlformats.org/markup-compatibility/2006" xmlns:p14="http://schemas.microsoft.com/office/powerpoint/2010/main">
    <mc:Choice Requires="p14">
      <p:transition spd="slow" p14:dur="2000" advTm="138897"/>
    </mc:Choice>
    <mc:Fallback xmlns="">
      <p:transition spd="slow" advTm="138897"/>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81C7AC6-5E1A-AA07-7C76-2DA03564B9D6}"/>
              </a:ext>
            </a:extLst>
          </p:cNvPr>
          <p:cNvPicPr>
            <a:picLocks noChangeAspect="1"/>
          </p:cNvPicPr>
          <p:nvPr/>
        </p:nvPicPr>
        <p:blipFill rotWithShape="1">
          <a:blip r:embed="rId3"/>
          <a:srcRect l="4659" t="27673" r="77702" b="25213"/>
          <a:stretch/>
        </p:blipFill>
        <p:spPr>
          <a:xfrm>
            <a:off x="360217" y="385546"/>
            <a:ext cx="8215748" cy="6086907"/>
          </a:xfrm>
          <a:prstGeom prst="rect">
            <a:avLst/>
          </a:prstGeom>
        </p:spPr>
      </p:pic>
      <p:sp>
        <p:nvSpPr>
          <p:cNvPr id="6" name="TextBox 5">
            <a:extLst>
              <a:ext uri="{FF2B5EF4-FFF2-40B4-BE49-F238E27FC236}">
                <a16:creationId xmlns:a16="http://schemas.microsoft.com/office/drawing/2014/main" id="{1B1BAA1E-C726-F811-6F69-F534E5D85A11}"/>
              </a:ext>
            </a:extLst>
          </p:cNvPr>
          <p:cNvSpPr txBox="1"/>
          <p:nvPr/>
        </p:nvSpPr>
        <p:spPr>
          <a:xfrm>
            <a:off x="6096000" y="5301780"/>
            <a:ext cx="6102926" cy="923330"/>
          </a:xfrm>
          <a:prstGeom prst="rect">
            <a:avLst/>
          </a:prstGeom>
          <a:noFill/>
        </p:spPr>
        <p:txBody>
          <a:bodyPr wrap="square">
            <a:spAutoFit/>
          </a:bodyPr>
          <a:lstStyle/>
          <a:p>
            <a:r>
              <a:rPr lang="en-GB" dirty="0">
                <a:hlinkClick r:id="rId4"/>
              </a:rPr>
              <a:t>https://www.walesonline.co.uk/news/wales-news/arson-attack-flat-woman-dangerous-26237040</a:t>
            </a:r>
            <a:endParaRPr lang="en-GB" dirty="0"/>
          </a:p>
          <a:p>
            <a:endParaRPr lang="en-GB" dirty="0"/>
          </a:p>
        </p:txBody>
      </p:sp>
    </p:spTree>
    <p:extLst>
      <p:ext uri="{BB962C8B-B14F-4D97-AF65-F5344CB8AC3E}">
        <p14:creationId xmlns:p14="http://schemas.microsoft.com/office/powerpoint/2010/main" val="40862043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9C661-D76B-200B-A86B-009A3F62F2E9}"/>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3FFFF02C-5E6E-8338-447D-668FA1CF2B65}"/>
              </a:ext>
            </a:extLst>
          </p:cNvPr>
          <p:cNvSpPr>
            <a:spLocks noGrp="1"/>
          </p:cNvSpPr>
          <p:nvPr>
            <p:ph idx="1"/>
          </p:nvPr>
        </p:nvSpPr>
        <p:spPr/>
        <p:txBody>
          <a:bodyPr>
            <a:normAutofit/>
          </a:bodyPr>
          <a:lstStyle/>
          <a:p>
            <a:pPr marL="0" indent="0" algn="ctr">
              <a:buNone/>
            </a:pPr>
            <a:r>
              <a:rPr lang="en-GB" sz="3600" dirty="0"/>
              <a:t>Is making threats to destroy or damage property an offence?</a:t>
            </a:r>
          </a:p>
          <a:p>
            <a:pPr marL="0" indent="0" algn="ctr">
              <a:buNone/>
            </a:pPr>
            <a:r>
              <a:rPr lang="en-GB" sz="3600" dirty="0"/>
              <a:t>What evidence can you find to support your answer? </a:t>
            </a:r>
          </a:p>
        </p:txBody>
      </p:sp>
    </p:spTree>
    <p:extLst>
      <p:ext uri="{BB962C8B-B14F-4D97-AF65-F5344CB8AC3E}">
        <p14:creationId xmlns:p14="http://schemas.microsoft.com/office/powerpoint/2010/main" val="22135658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C75F9-6D63-9801-A813-D91AF71F328B}"/>
              </a:ext>
            </a:extLst>
          </p:cNvPr>
          <p:cNvSpPr>
            <a:spLocks noGrp="1"/>
          </p:cNvSpPr>
          <p:nvPr>
            <p:ph type="title"/>
          </p:nvPr>
        </p:nvSpPr>
        <p:spPr/>
        <p:txBody>
          <a:bodyPr/>
          <a:lstStyle/>
          <a:p>
            <a:r>
              <a:rPr lang="en-GB" dirty="0"/>
              <a:t>Threats to destroy or damage property: s.2 CDA (1971)</a:t>
            </a:r>
          </a:p>
        </p:txBody>
      </p:sp>
      <p:sp>
        <p:nvSpPr>
          <p:cNvPr id="3" name="Content Placeholder 2">
            <a:extLst>
              <a:ext uri="{FF2B5EF4-FFF2-40B4-BE49-F238E27FC236}">
                <a16:creationId xmlns:a16="http://schemas.microsoft.com/office/drawing/2014/main" id="{3E85E4F7-248C-C83C-AA6C-47AA6A8782C5}"/>
              </a:ext>
            </a:extLst>
          </p:cNvPr>
          <p:cNvSpPr>
            <a:spLocks noGrp="1"/>
          </p:cNvSpPr>
          <p:nvPr>
            <p:ph idx="1"/>
          </p:nvPr>
        </p:nvSpPr>
        <p:spPr>
          <a:xfrm>
            <a:off x="677334" y="2160589"/>
            <a:ext cx="8596668" cy="4337193"/>
          </a:xfrm>
        </p:spPr>
        <p:txBody>
          <a:bodyPr>
            <a:normAutofit/>
          </a:bodyPr>
          <a:lstStyle/>
          <a:p>
            <a:pPr marL="0" indent="0">
              <a:buNone/>
            </a:pPr>
            <a:r>
              <a:rPr lang="en-GB" dirty="0"/>
              <a:t>2</a:t>
            </a:r>
            <a:r>
              <a:rPr lang="en-GB" sz="2400" dirty="0">
                <a:latin typeface="Arial" panose="020B0604020202020204" pitchFamily="34" charset="0"/>
                <a:cs typeface="Arial" panose="020B0604020202020204" pitchFamily="34" charset="0"/>
              </a:rPr>
              <a:t>.  A person who without lawful excuse makes to another a threat, intending that that other would fear it would be carried out –</a:t>
            </a:r>
          </a:p>
          <a:p>
            <a:r>
              <a:rPr lang="en-GB" sz="2400" dirty="0">
                <a:latin typeface="Arial" panose="020B0604020202020204" pitchFamily="34" charset="0"/>
                <a:cs typeface="Arial" panose="020B0604020202020204" pitchFamily="34" charset="0"/>
              </a:rPr>
              <a:t>(a) to destroy or damage any property belonging to that other or a third person; or</a:t>
            </a:r>
          </a:p>
          <a:p>
            <a:r>
              <a:rPr lang="en-GB" sz="2400" dirty="0">
                <a:latin typeface="Arial" panose="020B0604020202020204" pitchFamily="34" charset="0"/>
                <a:cs typeface="Arial" panose="020B0604020202020204" pitchFamily="34" charset="0"/>
              </a:rPr>
              <a:t>(b) to destroy or damage his own property in a way which he knows is likely to endanger the life of that other or a third person; shall be guilty of an offence.’</a:t>
            </a:r>
          </a:p>
          <a:p>
            <a:pPr marL="0" indent="0">
              <a:buNone/>
            </a:pPr>
            <a:r>
              <a:rPr lang="en-GB" sz="2600" b="1" dirty="0" err="1">
                <a:solidFill>
                  <a:schemeClr val="accent2">
                    <a:lumMod val="60000"/>
                    <a:lumOff val="40000"/>
                  </a:schemeClr>
                </a:solidFill>
                <a:latin typeface="Arial" panose="020B0604020202020204" pitchFamily="34" charset="0"/>
                <a:cs typeface="Arial" panose="020B0604020202020204" pitchFamily="34" charset="0"/>
              </a:rPr>
              <a:t>Cakman</a:t>
            </a:r>
            <a:r>
              <a:rPr lang="en-GB" sz="2600" b="1" dirty="0">
                <a:solidFill>
                  <a:schemeClr val="accent2">
                    <a:lumMod val="60000"/>
                    <a:lumOff val="40000"/>
                  </a:schemeClr>
                </a:solidFill>
                <a:latin typeface="Arial" panose="020B0604020202020204" pitchFamily="34" charset="0"/>
                <a:cs typeface="Arial" panose="020B0604020202020204" pitchFamily="34" charset="0"/>
              </a:rPr>
              <a:t> and others [2002] </a:t>
            </a:r>
          </a:p>
          <a:p>
            <a:pPr marL="0" indent="0">
              <a:buNone/>
            </a:pPr>
            <a:r>
              <a:rPr lang="en-GB" sz="2600" b="1" dirty="0" err="1">
                <a:solidFill>
                  <a:schemeClr val="accent2">
                    <a:lumMod val="60000"/>
                    <a:lumOff val="40000"/>
                  </a:schemeClr>
                </a:solidFill>
                <a:latin typeface="Arial" panose="020B0604020202020204" pitchFamily="34" charset="0"/>
                <a:cs typeface="Arial" panose="020B0604020202020204" pitchFamily="34" charset="0"/>
              </a:rPr>
              <a:t>Ankerson</a:t>
            </a:r>
            <a:r>
              <a:rPr lang="en-GB" sz="2600" b="1" dirty="0">
                <a:solidFill>
                  <a:schemeClr val="accent2">
                    <a:lumMod val="60000"/>
                    <a:lumOff val="40000"/>
                  </a:schemeClr>
                </a:solidFill>
                <a:latin typeface="Arial" panose="020B0604020202020204" pitchFamily="34" charset="0"/>
                <a:cs typeface="Arial" panose="020B0604020202020204" pitchFamily="34" charset="0"/>
              </a:rPr>
              <a:t> [2015] </a:t>
            </a:r>
          </a:p>
          <a:p>
            <a:pPr marL="0" indent="0">
              <a:buNone/>
            </a:pPr>
            <a:endParaRPr lang="en-GB" dirty="0"/>
          </a:p>
          <a:p>
            <a:endParaRPr lang="en-GB" dirty="0"/>
          </a:p>
        </p:txBody>
      </p:sp>
    </p:spTree>
    <p:extLst>
      <p:ext uri="{BB962C8B-B14F-4D97-AF65-F5344CB8AC3E}">
        <p14:creationId xmlns:p14="http://schemas.microsoft.com/office/powerpoint/2010/main" val="42645856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0D286-440A-47A6-BA80-2A2E6A4D26B0}"/>
              </a:ext>
            </a:extLst>
          </p:cNvPr>
          <p:cNvSpPr>
            <a:spLocks noGrp="1"/>
          </p:cNvSpPr>
          <p:nvPr>
            <p:ph type="title"/>
          </p:nvPr>
        </p:nvSpPr>
        <p:spPr>
          <a:xfrm>
            <a:off x="1097280" y="286603"/>
            <a:ext cx="10058400" cy="1450757"/>
          </a:xfrm>
        </p:spPr>
        <p:txBody>
          <a:bodyPr>
            <a:normAutofit/>
          </a:bodyPr>
          <a:lstStyle/>
          <a:p>
            <a:r>
              <a:rPr lang="en-GB" dirty="0">
                <a:cs typeface="Calibri Light"/>
              </a:rPr>
              <a:t>Using the following structure, please answer </a:t>
            </a:r>
            <a:r>
              <a:rPr lang="en-GB">
                <a:cs typeface="Calibri Light"/>
              </a:rPr>
              <a:t>the problem question</a:t>
            </a:r>
            <a:endParaRPr lang="en-GB"/>
          </a:p>
        </p:txBody>
      </p:sp>
      <p:pic>
        <p:nvPicPr>
          <p:cNvPr id="4" name="Picture 3" descr="Icon, whiteboard&#10;&#10;Description automatically generated">
            <a:extLst>
              <a:ext uri="{FF2B5EF4-FFF2-40B4-BE49-F238E27FC236}">
                <a16:creationId xmlns:a16="http://schemas.microsoft.com/office/drawing/2014/main" id="{6FC85B09-72CE-4F34-B353-76762D4546BF}"/>
              </a:ext>
            </a:extLst>
          </p:cNvPr>
          <p:cNvPicPr>
            <a:picLocks noChangeAspect="1"/>
          </p:cNvPicPr>
          <p:nvPr/>
        </p:nvPicPr>
        <p:blipFill rotWithShape="1">
          <a:blip r:embed="rId3"/>
          <a:srcRect t="3552" r="-1" b="-1"/>
          <a:stretch/>
        </p:blipFill>
        <p:spPr>
          <a:xfrm>
            <a:off x="1076432" y="1916318"/>
            <a:ext cx="3094997" cy="3471012"/>
          </a:xfrm>
          <a:prstGeom prst="rect">
            <a:avLst/>
          </a:prstGeom>
        </p:spPr>
      </p:pic>
      <p:sp>
        <p:nvSpPr>
          <p:cNvPr id="3" name="Content Placeholder 2">
            <a:extLst>
              <a:ext uri="{FF2B5EF4-FFF2-40B4-BE49-F238E27FC236}">
                <a16:creationId xmlns:a16="http://schemas.microsoft.com/office/drawing/2014/main" id="{3BD6661C-1813-4A21-9E24-3762A63C78BD}"/>
              </a:ext>
            </a:extLst>
          </p:cNvPr>
          <p:cNvSpPr>
            <a:spLocks noGrp="1"/>
          </p:cNvSpPr>
          <p:nvPr>
            <p:ph idx="1"/>
          </p:nvPr>
        </p:nvSpPr>
        <p:spPr>
          <a:xfrm>
            <a:off x="4639733" y="1845734"/>
            <a:ext cx="6515947" cy="4023360"/>
          </a:xfrm>
        </p:spPr>
        <p:txBody>
          <a:bodyPr vert="horz" lIns="91440" tIns="45720" rIns="91440" bIns="45720" rtlCol="0">
            <a:normAutofit/>
          </a:bodyPr>
          <a:lstStyle/>
          <a:p>
            <a:pPr marL="0" indent="0">
              <a:buNone/>
            </a:pPr>
            <a:r>
              <a:rPr lang="en-GB" dirty="0">
                <a:cs typeface="Calibri"/>
              </a:rPr>
              <a:t>1. Introduce the question and how you are going to answer it (V by V, D by D, chronologically).</a:t>
            </a:r>
            <a:endParaRPr lang="en-US" dirty="0"/>
          </a:p>
          <a:p>
            <a:pPr marL="0" indent="0">
              <a:buNone/>
            </a:pPr>
            <a:r>
              <a:rPr lang="en-GB" dirty="0">
                <a:cs typeface="Calibri"/>
              </a:rPr>
              <a:t>2. Identify the potential criminal offence in the facts</a:t>
            </a:r>
          </a:p>
          <a:p>
            <a:pPr marL="0" indent="0">
              <a:buNone/>
            </a:pPr>
            <a:r>
              <a:rPr lang="en-GB" dirty="0">
                <a:cs typeface="Calibri"/>
              </a:rPr>
              <a:t>3. Apply the law:</a:t>
            </a:r>
          </a:p>
          <a:p>
            <a:pPr marL="0" indent="0">
              <a:buNone/>
            </a:pPr>
            <a:r>
              <a:rPr lang="en-GB" dirty="0">
                <a:cs typeface="Calibri"/>
              </a:rPr>
              <a:t>Actus reus: What is it? Did the D do it?</a:t>
            </a:r>
          </a:p>
          <a:p>
            <a:pPr marL="0" indent="0">
              <a:buNone/>
            </a:pPr>
            <a:r>
              <a:rPr lang="en-GB" dirty="0" err="1">
                <a:cs typeface="Calibri"/>
              </a:rPr>
              <a:t>Mens</a:t>
            </a:r>
            <a:r>
              <a:rPr lang="en-GB" dirty="0">
                <a:cs typeface="Calibri"/>
              </a:rPr>
              <a:t> Rea: What is it? Did the D do it?</a:t>
            </a:r>
          </a:p>
          <a:p>
            <a:pPr marL="0" indent="0">
              <a:buNone/>
            </a:pPr>
            <a:r>
              <a:rPr lang="en-GB" dirty="0">
                <a:cs typeface="Calibri"/>
              </a:rPr>
              <a:t>4. Are there any defences available?</a:t>
            </a:r>
          </a:p>
          <a:p>
            <a:pPr marL="0" indent="0">
              <a:buNone/>
            </a:pPr>
            <a:r>
              <a:rPr lang="en-GB" dirty="0">
                <a:cs typeface="Calibri"/>
              </a:rPr>
              <a:t>5. Conclude liability</a:t>
            </a:r>
          </a:p>
          <a:p>
            <a:pPr marL="0" indent="0">
              <a:buNone/>
            </a:pPr>
            <a:r>
              <a:rPr lang="en-GB" dirty="0">
                <a:cs typeface="Calibri"/>
              </a:rPr>
              <a:t>6. Consider any other offences</a:t>
            </a:r>
          </a:p>
        </p:txBody>
      </p:sp>
    </p:spTree>
    <p:extLst>
      <p:ext uri="{BB962C8B-B14F-4D97-AF65-F5344CB8AC3E}">
        <p14:creationId xmlns:p14="http://schemas.microsoft.com/office/powerpoint/2010/main" val="1756521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18C7A4-79AB-42D2-A34E-D2FFD26BF725}"/>
              </a:ext>
            </a:extLst>
          </p:cNvPr>
          <p:cNvSpPr>
            <a:spLocks noGrp="1"/>
          </p:cNvSpPr>
          <p:nvPr>
            <p:ph idx="1"/>
          </p:nvPr>
        </p:nvSpPr>
        <p:spPr>
          <a:xfrm>
            <a:off x="362465" y="387178"/>
            <a:ext cx="10991335" cy="5789785"/>
          </a:xfrm>
          <a:solidFill>
            <a:schemeClr val="bg1"/>
          </a:solidFill>
        </p:spPr>
        <p:txBody>
          <a:bodyPr>
            <a:normAutofit lnSpcReduction="10000"/>
          </a:bodyPr>
          <a:lstStyle/>
          <a:p>
            <a:pPr marL="0" indent="0">
              <a:buNone/>
            </a:pPr>
            <a:r>
              <a:rPr lang="en-GB" sz="2800" dirty="0"/>
              <a:t>Errol is a demolition worker for the local council. He is given instructions to knock down council houses in Green Street. He is told to demolish numbers 1, 3, 5, 7, 9 and 11. When he arrives at Green Street he sees that the houses are semi-detached and in pairs: 1 and 3, 5 and 7, 9 and 11. Assuming the houses are all unoccupied, he demolishes numbers 1 and 3. He then uses heavy machinery to knock down the side wall of number 5. At this point Hannah, who owns number 7, comes out and tells Errol to stop. Hannah says that if he continues to demolish number 5 it will damage her house as well, as the houses share an internal wall. Errol continues knocking down number 5 while Hannah goes back into number 7 to telephone the council. While she is inside, number 5 falls down and causes part of the internal wall with number 7 to collapse. Fortunately, Hannah is unharmed.</a:t>
            </a:r>
          </a:p>
        </p:txBody>
      </p:sp>
    </p:spTree>
    <p:extLst>
      <p:ext uri="{BB962C8B-B14F-4D97-AF65-F5344CB8AC3E}">
        <p14:creationId xmlns:p14="http://schemas.microsoft.com/office/powerpoint/2010/main" val="21220297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B50BAC41BAE948A38BCAD237642ECD" ma:contentTypeVersion="15" ma:contentTypeDescription="Create a new document." ma:contentTypeScope="" ma:versionID="95b54cd7af2bfb35ce26df626d2e1eef">
  <xsd:schema xmlns:xsd="http://www.w3.org/2001/XMLSchema" xmlns:xs="http://www.w3.org/2001/XMLSchema" xmlns:p="http://schemas.microsoft.com/office/2006/metadata/properties" xmlns:ns3="cd37a66e-3d04-4ec3-9f32-c102877c0ffa" xmlns:ns4="2d635988-d293-44d9-8d7b-b24bbfd2ebfc" targetNamespace="http://schemas.microsoft.com/office/2006/metadata/properties" ma:root="true" ma:fieldsID="56ba76b421133605d163c245052f71e4" ns3:_="" ns4:_="">
    <xsd:import namespace="cd37a66e-3d04-4ec3-9f32-c102877c0ffa"/>
    <xsd:import namespace="2d635988-d293-44d9-8d7b-b24bbfd2ebfc"/>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37a66e-3d04-4ec3-9f32-c102877c0ff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d635988-d293-44d9-8d7b-b24bbfd2ebfc"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cd37a66e-3d04-4ec3-9f32-c102877c0ff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7534398-CC4B-4AF5-917D-8EC537CD67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d37a66e-3d04-4ec3-9f32-c102877c0ffa"/>
    <ds:schemaRef ds:uri="2d635988-d293-44d9-8d7b-b24bbfd2ebf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91DC59E-B525-4D96-B5F0-34464CC54F23}">
  <ds:schemaRefs>
    <ds:schemaRef ds:uri="http://schemas.microsoft.com/office/2006/documentManagement/types"/>
    <ds:schemaRef ds:uri="http://purl.org/dc/elements/1.1/"/>
    <ds:schemaRef ds:uri="http://schemas.microsoft.com/office/infopath/2007/PartnerControls"/>
    <ds:schemaRef ds:uri="cd37a66e-3d04-4ec3-9f32-c102877c0ffa"/>
    <ds:schemaRef ds:uri="http://www.w3.org/XML/1998/namespace"/>
    <ds:schemaRef ds:uri="http://purl.org/dc/dcmitype/"/>
    <ds:schemaRef ds:uri="http://schemas.openxmlformats.org/package/2006/metadata/core-properties"/>
    <ds:schemaRef ds:uri="2d635988-d293-44d9-8d7b-b24bbfd2ebfc"/>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90EEDE11-5D57-4939-9E7D-4A85E843A69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2338</Words>
  <Application>Microsoft Office PowerPoint</Application>
  <PresentationFormat>Widescreen</PresentationFormat>
  <Paragraphs>192</Paragraphs>
  <Slides>22</Slides>
  <Notes>21</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LinLibertine</vt:lpstr>
      <vt:lpstr>Arial</vt:lpstr>
      <vt:lpstr>Calibri</vt:lpstr>
      <vt:lpstr>Calibri Light</vt:lpstr>
      <vt:lpstr>Trebuchet MS</vt:lpstr>
      <vt:lpstr>Wingdings 3</vt:lpstr>
      <vt:lpstr>Facet</vt:lpstr>
      <vt:lpstr>Offences against property</vt:lpstr>
      <vt:lpstr>Criminal Damage</vt:lpstr>
      <vt:lpstr>PowerPoint Presentation</vt:lpstr>
      <vt:lpstr>Criminal Damage – Actus reus</vt:lpstr>
      <vt:lpstr>Criminal Damage</vt:lpstr>
      <vt:lpstr>Criminal Damage</vt:lpstr>
      <vt:lpstr>Activity</vt:lpstr>
      <vt:lpstr>Criminal Damage </vt:lpstr>
      <vt:lpstr>Criminal Damage</vt:lpstr>
      <vt:lpstr>Criminal Damage</vt:lpstr>
      <vt:lpstr>Criminal Damage: Mens Rea</vt:lpstr>
      <vt:lpstr>Criminal Damage</vt:lpstr>
      <vt:lpstr>The aggravated offence: s1(2) CDA 1971</vt:lpstr>
      <vt:lpstr>Aggravated criminal damage</vt:lpstr>
      <vt:lpstr>Aggravated criminal damage</vt:lpstr>
      <vt:lpstr>Criminal Damage</vt:lpstr>
      <vt:lpstr>Criminal Damage  Arson s1(3)</vt:lpstr>
      <vt:lpstr>PowerPoint Presentation</vt:lpstr>
      <vt:lpstr>TASK</vt:lpstr>
      <vt:lpstr>Threats to destroy or damage property: s.2 CDA (1971)</vt:lpstr>
      <vt:lpstr>Using the following structure, please answer the problem question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Nicola Powell</dc:creator>
  <cp:lastModifiedBy>Laura Knight</cp:lastModifiedBy>
  <cp:revision>171</cp:revision>
  <cp:lastPrinted>2017-11-09T18:51:27Z</cp:lastPrinted>
  <dcterms:created xsi:type="dcterms:W3CDTF">2016-03-07T22:18:18Z</dcterms:created>
  <dcterms:modified xsi:type="dcterms:W3CDTF">2024-03-15T15:47:56Z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0x01010046B50BAC41BAE948A38BCAD237642ECD</vt:lpwstr>
  </property>
</Properties>
</file>