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8" r:id="rId6"/>
    <p:sldId id="259" r:id="rId7"/>
    <p:sldId id="260" r:id="rId8"/>
    <p:sldId id="261" r:id="rId9"/>
    <p:sldId id="262" r:id="rId10"/>
    <p:sldId id="290" r:id="rId11"/>
    <p:sldId id="263" r:id="rId12"/>
    <p:sldId id="264" r:id="rId13"/>
    <p:sldId id="265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58" d="100"/>
          <a:sy n="58" d="100"/>
        </p:scale>
        <p:origin x="87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1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Anthropology of Religion</a:t>
            </a:r>
            <a:r>
              <a:rPr lang="en-GB" b="1" dirty="0"/>
              <a:t> </a:t>
            </a:r>
            <a:r>
              <a:rPr lang="en-GB" dirty="0"/>
              <a:t/>
            </a:r>
            <a:br>
              <a:rPr lang="en-GB" dirty="0"/>
            </a:b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Prof Bettina E. Schmidt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Victor Turner (</a:t>
            </a:r>
            <a:r>
              <a:rPr lang="en-US"/>
              <a:t>1920-1983)</a:t>
            </a:r>
          </a:p>
        </p:txBody>
      </p:sp>
      <p:pic>
        <p:nvPicPr>
          <p:cNvPr id="153607" name="Picture 7" descr="book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557338"/>
            <a:ext cx="2249488" cy="3516312"/>
          </a:xfrm>
          <a:prstGeom prst="rect">
            <a:avLst/>
          </a:prstGeom>
          <a:noFill/>
        </p:spPr>
      </p:pic>
      <p:pic>
        <p:nvPicPr>
          <p:cNvPr id="153608" name="Picture 8" descr="galler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06938" y="1628775"/>
            <a:ext cx="2879725" cy="3022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Biography</a:t>
            </a:r>
          </a:p>
        </p:txBody>
      </p:sp>
      <p:sp>
        <p:nvSpPr>
          <p:cNvPr id="15462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 dirty="0"/>
              <a:t>Born in Glasgow, studied social anthropology at Manchester University</a:t>
            </a:r>
          </a:p>
          <a:p>
            <a:r>
              <a:rPr lang="en-GB" sz="2800" dirty="0"/>
              <a:t>during 1950–1954 empirical studies (with his wife Edith) among the </a:t>
            </a:r>
            <a:r>
              <a:rPr lang="en-GB" sz="2800" dirty="0" err="1"/>
              <a:t>Ndembu</a:t>
            </a:r>
            <a:r>
              <a:rPr lang="en-GB" sz="2800" dirty="0"/>
              <a:t> tribe in Central Africa (finished PhD in1955)</a:t>
            </a:r>
          </a:p>
          <a:p>
            <a:r>
              <a:rPr lang="en-GB" sz="2800" dirty="0"/>
              <a:t>interested in rituals </a:t>
            </a:r>
          </a:p>
          <a:p>
            <a:r>
              <a:rPr lang="en-GB" sz="2800" dirty="0"/>
              <a:t>became later professor at the University of Chicago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Liminality</a:t>
            </a:r>
          </a:p>
        </p:txBody>
      </p:sp>
      <p:sp>
        <p:nvSpPr>
          <p:cNvPr id="15565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Focus on the </a:t>
            </a:r>
            <a:r>
              <a:rPr lang="en-GB" sz="2400" dirty="0" err="1"/>
              <a:t>liminal</a:t>
            </a:r>
            <a:r>
              <a:rPr lang="en-GB" sz="2400" dirty="0"/>
              <a:t> (middle) stage of rites of passage</a:t>
            </a:r>
          </a:p>
          <a:p>
            <a:r>
              <a:rPr lang="en-GB" sz="2400" dirty="0" err="1"/>
              <a:t>Liminal</a:t>
            </a:r>
            <a:r>
              <a:rPr lang="en-GB" sz="2400" dirty="0"/>
              <a:t> people are ‘neither here not there; they are betwixt and between the positions assigned and arrayed by law, customs, convention, and ceremonial’ (Turner, 1966, p. 95) </a:t>
            </a:r>
          </a:p>
          <a:p>
            <a:r>
              <a:rPr lang="en-GB" sz="2400" dirty="0" err="1"/>
              <a:t>liminality</a:t>
            </a:r>
            <a:r>
              <a:rPr lang="en-GB" sz="2400" dirty="0"/>
              <a:t> is a limbo, an ambiguous period characterized by humility, seclusion, tests, sexual ambiguity, and </a:t>
            </a:r>
            <a:r>
              <a:rPr lang="en-GB" sz="2400" dirty="0" err="1"/>
              <a:t>communitas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Communitas </a:t>
            </a:r>
          </a:p>
        </p:txBody>
      </p:sp>
      <p:sp>
        <p:nvSpPr>
          <p:cNvPr id="15667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i="1" dirty="0" err="1"/>
              <a:t>communitas</a:t>
            </a:r>
            <a:r>
              <a:rPr lang="en-GB" sz="2400" dirty="0"/>
              <a:t> =Latin for community</a:t>
            </a:r>
          </a:p>
          <a:p>
            <a:r>
              <a:rPr lang="en-GB" sz="2400" dirty="0"/>
              <a:t>During the </a:t>
            </a:r>
            <a:r>
              <a:rPr lang="en-GB" sz="2400" dirty="0" err="1"/>
              <a:t>liminal</a:t>
            </a:r>
            <a:r>
              <a:rPr lang="en-GB" sz="2400" dirty="0"/>
              <a:t> period they are treated equally, and form ‘a community or comity of comrades and not a structure of hierarchically arrayed positions’ (Turner 1967, p. 100) </a:t>
            </a:r>
          </a:p>
          <a:p>
            <a:r>
              <a:rPr lang="en-GB" sz="2400" dirty="0"/>
              <a:t>‘The use of the Latin term was intended to distinguish the ritual bonding of the rite of passage from the geographical, spatial connotations of a physical community’ (Bowie, p. 153). 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Anti-Structure </a:t>
            </a:r>
          </a:p>
        </p:txBody>
      </p:sp>
      <p:sp>
        <p:nvSpPr>
          <p:cNvPr id="15769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685800" y="1714488"/>
            <a:ext cx="7772400" cy="4114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i="1" dirty="0" err="1"/>
              <a:t>Communitas</a:t>
            </a:r>
            <a:r>
              <a:rPr lang="en-GB" sz="2400" dirty="0"/>
              <a:t> represents for Turner the opposite of the normal structure of a society, the so-called ‘anti-structure’ of the society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While the normal society (before and after the middle stage of a rite of passage) has a specific structure, </a:t>
            </a:r>
            <a:r>
              <a:rPr lang="en-GB" sz="2400" i="1" dirty="0" err="1"/>
              <a:t>communitas</a:t>
            </a:r>
            <a:r>
              <a:rPr lang="en-GB" sz="2400" dirty="0"/>
              <a:t> at the </a:t>
            </a:r>
            <a:r>
              <a:rPr lang="en-GB" sz="2400" dirty="0" err="1"/>
              <a:t>liminal</a:t>
            </a:r>
            <a:r>
              <a:rPr lang="en-GB" sz="2400" dirty="0"/>
              <a:t> stage has not. </a:t>
            </a:r>
          </a:p>
          <a:p>
            <a:pPr>
              <a:lnSpc>
                <a:spcPct val="80000"/>
              </a:lnSpc>
            </a:pPr>
            <a:r>
              <a:rPr lang="en-GB" sz="2400" i="1" dirty="0" err="1"/>
              <a:t>Communitas</a:t>
            </a:r>
            <a:r>
              <a:rPr lang="en-GB" sz="2400" dirty="0"/>
              <a:t> and structure refer therefore to two different modalities of the same society that are connected.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 of </a:t>
            </a:r>
            <a:r>
              <a:rPr lang="en-GB" dirty="0" err="1"/>
              <a:t>Communitas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experience of the </a:t>
            </a:r>
            <a:r>
              <a:rPr lang="en-GB" dirty="0" err="1"/>
              <a:t>communitas</a:t>
            </a:r>
            <a:r>
              <a:rPr lang="en-GB" dirty="0"/>
              <a:t> highlights and enables structural changes. Hence the ritual with its </a:t>
            </a:r>
            <a:r>
              <a:rPr lang="en-GB" dirty="0" err="1"/>
              <a:t>liminal</a:t>
            </a:r>
            <a:r>
              <a:rPr lang="en-GB" dirty="0"/>
              <a:t> stage confirms the social structure of the society and changes it at the same time. </a:t>
            </a:r>
            <a:endParaRPr lang="en-US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..in Turner’s words:</a:t>
            </a:r>
          </a:p>
        </p:txBody>
      </p:sp>
      <p:sp>
        <p:nvSpPr>
          <p:cNvPr id="15872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lvl="1">
              <a:buFontTx/>
              <a:buNone/>
            </a:pPr>
            <a:r>
              <a:rPr lang="en-GB" sz="2400" dirty="0"/>
              <a:t>‘</a:t>
            </a:r>
            <a:r>
              <a:rPr lang="en-GB" sz="2400" dirty="0" err="1"/>
              <a:t>Liminal</a:t>
            </a:r>
            <a:r>
              <a:rPr lang="en-GB" sz="2400" dirty="0"/>
              <a:t> entities are assigned and arrayed by law, custom, convention, and ceremonial. As such, their ambiguous and </a:t>
            </a:r>
            <a:r>
              <a:rPr lang="en-GB" sz="2400" dirty="0" err="1"/>
              <a:t>interdeterminate</a:t>
            </a:r>
            <a:r>
              <a:rPr lang="en-GB" sz="2400" dirty="0"/>
              <a:t> attributes are expressed by a rich variety of symbols in the many societies that ritualize social and cultural transitions. Thus, liminality is </a:t>
            </a:r>
            <a:r>
              <a:rPr lang="en-GB" sz="2400" dirty="0" smtClean="0"/>
              <a:t>frequently </a:t>
            </a:r>
            <a:r>
              <a:rPr lang="en-GB" sz="2400" dirty="0"/>
              <a:t>linked to death, to being in the womb, to invisibility, to darkness, to bisexuality, to the wilderness, and to an eclipse of the sun or moon’ (Turner, p. 95). 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‘liminoid’ </a:t>
            </a:r>
          </a:p>
        </p:txBody>
      </p:sp>
      <p:sp>
        <p:nvSpPr>
          <p:cNvPr id="16179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 ‘quasi-liminal’ character of cultural performances (e.g., theatre plays, music concerts, art exhibitions) and leisure activities in complex society (e.g. Turner 1982). 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8" name="Rectangle 4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908050"/>
            <a:ext cx="8540750" cy="5191125"/>
          </a:xfrm>
        </p:spPr>
        <p:txBody>
          <a:bodyPr/>
          <a:lstStyle/>
          <a:p>
            <a:r>
              <a:rPr lang="en-GB" dirty="0"/>
              <a:t>A ritual is regarded as performance but ritual is not the same as a theatrical drama on stage. </a:t>
            </a:r>
          </a:p>
          <a:p>
            <a:r>
              <a:rPr lang="en-GB" dirty="0"/>
              <a:t>one major difference: the </a:t>
            </a:r>
            <a:r>
              <a:rPr lang="en-GB" u="sng" dirty="0"/>
              <a:t>effectiveness</a:t>
            </a:r>
          </a:p>
          <a:p>
            <a:pPr lvl="1"/>
            <a:r>
              <a:rPr lang="en-GB" dirty="0"/>
              <a:t>Richard </a:t>
            </a:r>
            <a:r>
              <a:rPr lang="en-GB" dirty="0" err="1"/>
              <a:t>Schechner</a:t>
            </a:r>
            <a:r>
              <a:rPr lang="en-GB" dirty="0"/>
              <a:t> regards effectiveness as the ability of transformation: If a performance includes this ability, it is a ritual. But if the main function is entertainment, it is theatre (</a:t>
            </a:r>
            <a:r>
              <a:rPr lang="en-GB" dirty="0" err="1"/>
              <a:t>Schechner</a:t>
            </a:r>
            <a:r>
              <a:rPr lang="en-GB" dirty="0"/>
              <a:t> 1994).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686</TotalTime>
  <Words>505</Words>
  <Application>Microsoft Office PowerPoint</Application>
  <PresentationFormat>On-screen Show (4:3)</PresentationFormat>
  <Paragraphs>30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Anthropology of Religion  </vt:lpstr>
      <vt:lpstr>Victor Turner (1920-1983)</vt:lpstr>
      <vt:lpstr>Biography</vt:lpstr>
      <vt:lpstr>Liminality</vt:lpstr>
      <vt:lpstr>Communitas </vt:lpstr>
      <vt:lpstr>Anti-Structure </vt:lpstr>
      <vt:lpstr>Result of Communitas </vt:lpstr>
      <vt:lpstr>..in Turner’s words:</vt:lpstr>
      <vt:lpstr>‘liminoid’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Bettina Schmidt</cp:lastModifiedBy>
  <cp:revision>86</cp:revision>
  <cp:lastPrinted>2017-03-06T16:11:16Z</cp:lastPrinted>
  <dcterms:created xsi:type="dcterms:W3CDTF">2015-04-14T15:21:28Z</dcterms:created>
  <dcterms:modified xsi:type="dcterms:W3CDTF">2019-03-01T16:02:54Z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