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handoutMasterIdLst>
    <p:handoutMasterId r:id="rId23"/>
  </p:handoutMasterIdLst>
  <p:sldIdLst>
    <p:sldId id="314" r:id="rId5"/>
    <p:sldId id="334" r:id="rId6"/>
    <p:sldId id="335" r:id="rId7"/>
    <p:sldId id="333" r:id="rId8"/>
    <p:sldId id="400" r:id="rId9"/>
    <p:sldId id="332" r:id="rId10"/>
    <p:sldId id="331" r:id="rId11"/>
    <p:sldId id="337" r:id="rId12"/>
    <p:sldId id="385" r:id="rId13"/>
    <p:sldId id="384" r:id="rId14"/>
    <p:sldId id="386" r:id="rId15"/>
    <p:sldId id="338" r:id="rId16"/>
    <p:sldId id="397" r:id="rId17"/>
    <p:sldId id="392" r:id="rId18"/>
    <p:sldId id="394" r:id="rId19"/>
    <p:sldId id="396" r:id="rId20"/>
    <p:sldId id="399" r:id="rId2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46190E8-F1FE-41B3-8D80-392FF179CF65}">
          <p14:sldIdLst>
            <p14:sldId id="314"/>
            <p14:sldId id="334"/>
            <p14:sldId id="335"/>
            <p14:sldId id="333"/>
            <p14:sldId id="400"/>
            <p14:sldId id="332"/>
            <p14:sldId id="331"/>
            <p14:sldId id="337"/>
            <p14:sldId id="385"/>
            <p14:sldId id="384"/>
            <p14:sldId id="386"/>
            <p14:sldId id="338"/>
            <p14:sldId id="397"/>
            <p14:sldId id="392"/>
            <p14:sldId id="394"/>
            <p14:sldId id="396"/>
            <p14:sldId id="399"/>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410" autoAdjust="0"/>
    <p:restoredTop sz="86336" autoAdjust="0"/>
  </p:normalViewPr>
  <p:slideViewPr>
    <p:cSldViewPr>
      <p:cViewPr varScale="1">
        <p:scale>
          <a:sx n="78" d="100"/>
          <a:sy n="78" d="100"/>
        </p:scale>
        <p:origin x="1137" y="4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74" tIns="44887" rIns="89774" bIns="44887"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74" tIns="44887" rIns="89774" bIns="44887" rtlCol="0"/>
          <a:lstStyle>
            <a:lvl1pPr algn="r">
              <a:defRPr sz="1200"/>
            </a:lvl1pPr>
          </a:lstStyle>
          <a:p>
            <a:fld id="{96D292DE-8B7A-4254-AA83-74C1F4DD4AF0}" type="datetimeFigureOut">
              <a:rPr lang="en-GB" smtClean="0"/>
              <a:t>01/04/2019</a:t>
            </a:fld>
            <a:endParaRPr lang="en-GB"/>
          </a:p>
        </p:txBody>
      </p:sp>
      <p:sp>
        <p:nvSpPr>
          <p:cNvPr id="4" name="Footer Placeholder 3"/>
          <p:cNvSpPr>
            <a:spLocks noGrp="1"/>
          </p:cNvSpPr>
          <p:nvPr>
            <p:ph type="ftr" sz="quarter" idx="2"/>
          </p:nvPr>
        </p:nvSpPr>
        <p:spPr>
          <a:xfrm>
            <a:off x="1" y="9264227"/>
            <a:ext cx="2889938" cy="487680"/>
          </a:xfrm>
          <a:prstGeom prst="rect">
            <a:avLst/>
          </a:prstGeom>
        </p:spPr>
        <p:txBody>
          <a:bodyPr vert="horz" lIns="89774" tIns="44887" rIns="89774" bIns="44887"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74" tIns="44887" rIns="89774" bIns="44887"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74" tIns="44887" rIns="89774" bIns="44887"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74" tIns="44887" rIns="89774" bIns="44887" rtlCol="0"/>
          <a:lstStyle>
            <a:lvl1pPr algn="r">
              <a:defRPr sz="1200"/>
            </a:lvl1pPr>
          </a:lstStyle>
          <a:p>
            <a:fld id="{6C2C9412-41A6-4553-B59C-789CBF87DFAB}" type="datetimeFigureOut">
              <a:rPr lang="en-GB" smtClean="0"/>
              <a:t>01/04/2019</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74" tIns="44887" rIns="89774" bIns="44887"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74" tIns="44887" rIns="89774" bIns="44887"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9264227"/>
            <a:ext cx="2889938" cy="487680"/>
          </a:xfrm>
          <a:prstGeom prst="rect">
            <a:avLst/>
          </a:prstGeom>
        </p:spPr>
        <p:txBody>
          <a:bodyPr vert="horz" lIns="89774" tIns="44887" rIns="89774" bIns="44887"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74" tIns="44887" rIns="89774" bIns="44887" rtlCol="0" anchor="b"/>
          <a:lstStyle>
            <a:lvl1pPr algn="r">
              <a:defRPr sz="1200"/>
            </a:lvl1pPr>
          </a:lstStyle>
          <a:p>
            <a:fld id="{41E304AC-9FB3-44B6-B40A-869B48AC1C9B}" type="slidenum">
              <a:rPr lang="en-GB" smtClean="0"/>
              <a:t>‹#›</a:t>
            </a:fld>
            <a:endParaRPr lang="en-GB"/>
          </a:p>
        </p:txBody>
      </p:sp>
    </p:spTree>
    <p:extLst>
      <p:ext uri="{BB962C8B-B14F-4D97-AF65-F5344CB8AC3E}">
        <p14:creationId xmlns:p14="http://schemas.microsoft.com/office/powerpoint/2010/main" val="33549021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a:t>
            </a:fld>
            <a:endParaRPr lang="en-GB"/>
          </a:p>
        </p:txBody>
      </p:sp>
    </p:spTree>
    <p:extLst>
      <p:ext uri="{BB962C8B-B14F-4D97-AF65-F5344CB8AC3E}">
        <p14:creationId xmlns:p14="http://schemas.microsoft.com/office/powerpoint/2010/main" val="7098891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2</a:t>
            </a:fld>
            <a:endParaRPr lang="en-GB"/>
          </a:p>
        </p:txBody>
      </p:sp>
    </p:spTree>
    <p:extLst>
      <p:ext uri="{BB962C8B-B14F-4D97-AF65-F5344CB8AC3E}">
        <p14:creationId xmlns:p14="http://schemas.microsoft.com/office/powerpoint/2010/main" val="32113464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a:xfrm>
            <a:off x="895350" y="731838"/>
            <a:ext cx="4878388" cy="3657600"/>
          </a:xfrm>
          <a:ln/>
        </p:spPr>
      </p:sp>
      <p:sp>
        <p:nvSpPr>
          <p:cNvPr id="348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348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575" indent="-279366">
              <a:defRPr sz="2400">
                <a:solidFill>
                  <a:schemeClr val="tx1"/>
                </a:solidFill>
                <a:latin typeface="Times" panose="02020603050405020304" pitchFamily="18" charset="0"/>
                <a:ea typeface="MS PGothic" panose="020B0600070205080204" pitchFamily="34" charset="-128"/>
              </a:defRPr>
            </a:lvl2pPr>
            <a:lvl3pPr marL="1120639" indent="-223811">
              <a:defRPr sz="2400">
                <a:solidFill>
                  <a:schemeClr val="tx1"/>
                </a:solidFill>
                <a:latin typeface="Times" panose="02020603050405020304" pitchFamily="18" charset="0"/>
                <a:ea typeface="MS PGothic" panose="020B0600070205080204" pitchFamily="34" charset="-128"/>
              </a:defRPr>
            </a:lvl3pPr>
            <a:lvl4pPr marL="1569847" indent="-223811">
              <a:defRPr sz="2400">
                <a:solidFill>
                  <a:schemeClr val="tx1"/>
                </a:solidFill>
                <a:latin typeface="Times" panose="02020603050405020304" pitchFamily="18" charset="0"/>
                <a:ea typeface="MS PGothic" panose="020B0600070205080204" pitchFamily="34" charset="-128"/>
              </a:defRPr>
            </a:lvl4pPr>
            <a:lvl5pPr marL="2019055" indent="-223811">
              <a:defRPr sz="2400">
                <a:solidFill>
                  <a:schemeClr val="tx1"/>
                </a:solidFill>
                <a:latin typeface="Times" panose="02020603050405020304" pitchFamily="18" charset="0"/>
                <a:ea typeface="MS PGothic" panose="020B0600070205080204" pitchFamily="34" charset="-128"/>
              </a:defRPr>
            </a:lvl5pPr>
            <a:lvl6pPr marL="2476199"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343"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487"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7632" indent="-223811"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122CD13A-0986-42C9-AD48-0544FF1265B7}" type="slidenum">
              <a:rPr lang="cy-GB" altLang="en-US" sz="1200">
                <a:latin typeface="Arial" panose="020B0604020202020204" pitchFamily="34" charset="0"/>
              </a:rPr>
              <a:pPr/>
              <a:t>3</a:t>
            </a:fld>
            <a:endParaRPr lang="cy-GB" altLang="en-US" sz="1200">
              <a:latin typeface="Arial" panose="020B0604020202020204" pitchFamily="34" charset="0"/>
            </a:endParaRPr>
          </a:p>
        </p:txBody>
      </p:sp>
    </p:spTree>
    <p:extLst>
      <p:ext uri="{BB962C8B-B14F-4D97-AF65-F5344CB8AC3E}">
        <p14:creationId xmlns:p14="http://schemas.microsoft.com/office/powerpoint/2010/main" val="39621833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4</a:t>
            </a:fld>
            <a:endParaRPr lang="en-GB"/>
          </a:p>
        </p:txBody>
      </p:sp>
    </p:spTree>
    <p:extLst>
      <p:ext uri="{BB962C8B-B14F-4D97-AF65-F5344CB8AC3E}">
        <p14:creationId xmlns:p14="http://schemas.microsoft.com/office/powerpoint/2010/main" val="39506435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5</a:t>
            </a:fld>
            <a:endParaRPr lang="en-GB"/>
          </a:p>
        </p:txBody>
      </p:sp>
    </p:spTree>
    <p:extLst>
      <p:ext uri="{BB962C8B-B14F-4D97-AF65-F5344CB8AC3E}">
        <p14:creationId xmlns:p14="http://schemas.microsoft.com/office/powerpoint/2010/main" val="31502724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6</a:t>
            </a:fld>
            <a:endParaRPr lang="en-GB"/>
          </a:p>
        </p:txBody>
      </p:sp>
    </p:spTree>
    <p:extLst>
      <p:ext uri="{BB962C8B-B14F-4D97-AF65-F5344CB8AC3E}">
        <p14:creationId xmlns:p14="http://schemas.microsoft.com/office/powerpoint/2010/main" val="42411380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7</a:t>
            </a:fld>
            <a:endParaRPr lang="en-GB"/>
          </a:p>
        </p:txBody>
      </p:sp>
    </p:spTree>
    <p:extLst>
      <p:ext uri="{BB962C8B-B14F-4D97-AF65-F5344CB8AC3E}">
        <p14:creationId xmlns:p14="http://schemas.microsoft.com/office/powerpoint/2010/main" val="8935862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657225" y="793750"/>
            <a:ext cx="5295900" cy="3971925"/>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smtClean="0">
              <a:latin typeface="Arial" pitchFamily="34" charset="0"/>
              <a:ea typeface="ＭＳ Ｐゴシック" pitchFamily="34" charset="-128"/>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860" indent="-285715">
              <a:defRPr sz="2400">
                <a:solidFill>
                  <a:schemeClr val="tx1"/>
                </a:solidFill>
                <a:latin typeface="Times" charset="0"/>
                <a:ea typeface="ＭＳ Ｐゴシック" pitchFamily="34" charset="-128"/>
              </a:defRPr>
            </a:lvl2pPr>
            <a:lvl3pPr marL="1142861" indent="-228573">
              <a:defRPr sz="2400">
                <a:solidFill>
                  <a:schemeClr val="tx1"/>
                </a:solidFill>
                <a:latin typeface="Times" charset="0"/>
                <a:ea typeface="ＭＳ Ｐゴシック" pitchFamily="34" charset="-128"/>
              </a:defRPr>
            </a:lvl3pPr>
            <a:lvl4pPr marL="1600005" indent="-228573">
              <a:defRPr sz="2400">
                <a:solidFill>
                  <a:schemeClr val="tx1"/>
                </a:solidFill>
                <a:latin typeface="Times" charset="0"/>
                <a:ea typeface="ＭＳ Ｐゴシック" pitchFamily="34" charset="-128"/>
              </a:defRPr>
            </a:lvl4pPr>
            <a:lvl5pPr marL="2057150" indent="-228573">
              <a:defRPr sz="2400">
                <a:solidFill>
                  <a:schemeClr val="tx1"/>
                </a:solidFill>
                <a:latin typeface="Times" charset="0"/>
                <a:ea typeface="ＭＳ Ｐゴシック" pitchFamily="34" charset="-128"/>
              </a:defRPr>
            </a:lvl5pPr>
            <a:lvl6pPr marL="2514294" indent="-228573" eaLnBrk="0" fontAlgn="base" hangingPunct="0">
              <a:spcBef>
                <a:spcPct val="0"/>
              </a:spcBef>
              <a:spcAft>
                <a:spcPct val="0"/>
              </a:spcAft>
              <a:defRPr sz="2400">
                <a:solidFill>
                  <a:schemeClr val="tx1"/>
                </a:solidFill>
                <a:latin typeface="Times" charset="0"/>
                <a:ea typeface="ＭＳ Ｐゴシック" pitchFamily="34" charset="-128"/>
              </a:defRPr>
            </a:lvl6pPr>
            <a:lvl7pPr marL="2971438" indent="-228573" eaLnBrk="0" fontAlgn="base" hangingPunct="0">
              <a:spcBef>
                <a:spcPct val="0"/>
              </a:spcBef>
              <a:spcAft>
                <a:spcPct val="0"/>
              </a:spcAft>
              <a:defRPr sz="2400">
                <a:solidFill>
                  <a:schemeClr val="tx1"/>
                </a:solidFill>
                <a:latin typeface="Times" charset="0"/>
                <a:ea typeface="ＭＳ Ｐゴシック" pitchFamily="34" charset="-128"/>
              </a:defRPr>
            </a:lvl7pPr>
            <a:lvl8pPr marL="3428583" indent="-228573" eaLnBrk="0" fontAlgn="base" hangingPunct="0">
              <a:spcBef>
                <a:spcPct val="0"/>
              </a:spcBef>
              <a:spcAft>
                <a:spcPct val="0"/>
              </a:spcAft>
              <a:defRPr sz="2400">
                <a:solidFill>
                  <a:schemeClr val="tx1"/>
                </a:solidFill>
                <a:latin typeface="Times" charset="0"/>
                <a:ea typeface="ＭＳ Ｐゴシック" pitchFamily="34" charset="-128"/>
              </a:defRPr>
            </a:lvl8pPr>
            <a:lvl9pPr marL="3885728" indent="-228573" eaLnBrk="0" fontAlgn="base" hangingPunct="0">
              <a:spcBef>
                <a:spcPct val="0"/>
              </a:spcBef>
              <a:spcAft>
                <a:spcPct val="0"/>
              </a:spcAft>
              <a:defRPr sz="2400">
                <a:solidFill>
                  <a:schemeClr val="tx1"/>
                </a:solidFill>
                <a:latin typeface="Times" charset="0"/>
                <a:ea typeface="ＭＳ Ｐゴシック" pitchFamily="34" charset="-128"/>
              </a:defRPr>
            </a:lvl9pPr>
          </a:lstStyle>
          <a:p>
            <a:fld id="{A1337AF9-EF29-413B-9B92-D7B1802AA8C1}" type="slidenum">
              <a:rPr lang="cy-GB" altLang="en-US" sz="1200">
                <a:latin typeface="Arial" pitchFamily="34" charset="0"/>
              </a:rPr>
              <a:pPr/>
              <a:t>8</a:t>
            </a:fld>
            <a:endParaRPr lang="cy-GB" altLang="en-US" sz="1200">
              <a:latin typeface="Arial" pitchFamily="34" charset="0"/>
            </a:endParaRPr>
          </a:p>
        </p:txBody>
      </p:sp>
    </p:spTree>
    <p:extLst>
      <p:ext uri="{BB962C8B-B14F-4D97-AF65-F5344CB8AC3E}">
        <p14:creationId xmlns:p14="http://schemas.microsoft.com/office/powerpoint/2010/main" val="24501866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657225" y="793750"/>
            <a:ext cx="5295900" cy="3971925"/>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smtClean="0">
              <a:latin typeface="Arial" pitchFamily="34" charset="0"/>
              <a:ea typeface="ＭＳ Ｐゴシック" pitchFamily="34" charset="-128"/>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42860" indent="-285715">
              <a:defRPr sz="2400">
                <a:solidFill>
                  <a:schemeClr val="tx1"/>
                </a:solidFill>
                <a:latin typeface="Times" charset="0"/>
                <a:ea typeface="ＭＳ Ｐゴシック" pitchFamily="34" charset="-128"/>
              </a:defRPr>
            </a:lvl2pPr>
            <a:lvl3pPr marL="1142861" indent="-228573">
              <a:defRPr sz="2400">
                <a:solidFill>
                  <a:schemeClr val="tx1"/>
                </a:solidFill>
                <a:latin typeface="Times" charset="0"/>
                <a:ea typeface="ＭＳ Ｐゴシック" pitchFamily="34" charset="-128"/>
              </a:defRPr>
            </a:lvl3pPr>
            <a:lvl4pPr marL="1600005" indent="-228573">
              <a:defRPr sz="2400">
                <a:solidFill>
                  <a:schemeClr val="tx1"/>
                </a:solidFill>
                <a:latin typeface="Times" charset="0"/>
                <a:ea typeface="ＭＳ Ｐゴシック" pitchFamily="34" charset="-128"/>
              </a:defRPr>
            </a:lvl4pPr>
            <a:lvl5pPr marL="2057150" indent="-228573">
              <a:defRPr sz="2400">
                <a:solidFill>
                  <a:schemeClr val="tx1"/>
                </a:solidFill>
                <a:latin typeface="Times" charset="0"/>
                <a:ea typeface="ＭＳ Ｐゴシック" pitchFamily="34" charset="-128"/>
              </a:defRPr>
            </a:lvl5pPr>
            <a:lvl6pPr marL="2514294" indent="-228573" eaLnBrk="0" fontAlgn="base" hangingPunct="0">
              <a:spcBef>
                <a:spcPct val="0"/>
              </a:spcBef>
              <a:spcAft>
                <a:spcPct val="0"/>
              </a:spcAft>
              <a:defRPr sz="2400">
                <a:solidFill>
                  <a:schemeClr val="tx1"/>
                </a:solidFill>
                <a:latin typeface="Times" charset="0"/>
                <a:ea typeface="ＭＳ Ｐゴシック" pitchFamily="34" charset="-128"/>
              </a:defRPr>
            </a:lvl6pPr>
            <a:lvl7pPr marL="2971438" indent="-228573" eaLnBrk="0" fontAlgn="base" hangingPunct="0">
              <a:spcBef>
                <a:spcPct val="0"/>
              </a:spcBef>
              <a:spcAft>
                <a:spcPct val="0"/>
              </a:spcAft>
              <a:defRPr sz="2400">
                <a:solidFill>
                  <a:schemeClr val="tx1"/>
                </a:solidFill>
                <a:latin typeface="Times" charset="0"/>
                <a:ea typeface="ＭＳ Ｐゴシック" pitchFamily="34" charset="-128"/>
              </a:defRPr>
            </a:lvl7pPr>
            <a:lvl8pPr marL="3428583" indent="-228573" eaLnBrk="0" fontAlgn="base" hangingPunct="0">
              <a:spcBef>
                <a:spcPct val="0"/>
              </a:spcBef>
              <a:spcAft>
                <a:spcPct val="0"/>
              </a:spcAft>
              <a:defRPr sz="2400">
                <a:solidFill>
                  <a:schemeClr val="tx1"/>
                </a:solidFill>
                <a:latin typeface="Times" charset="0"/>
                <a:ea typeface="ＭＳ Ｐゴシック" pitchFamily="34" charset="-128"/>
              </a:defRPr>
            </a:lvl8pPr>
            <a:lvl9pPr marL="3885728" indent="-228573" eaLnBrk="0" fontAlgn="base" hangingPunct="0">
              <a:spcBef>
                <a:spcPct val="0"/>
              </a:spcBef>
              <a:spcAft>
                <a:spcPct val="0"/>
              </a:spcAft>
              <a:defRPr sz="2400">
                <a:solidFill>
                  <a:schemeClr val="tx1"/>
                </a:solidFill>
                <a:latin typeface="Times" charset="0"/>
                <a:ea typeface="ＭＳ Ｐゴシック" pitchFamily="34" charset="-128"/>
              </a:defRPr>
            </a:lvl9pPr>
          </a:lstStyle>
          <a:p>
            <a:fld id="{A1337AF9-EF29-413B-9B92-D7B1802AA8C1}" type="slidenum">
              <a:rPr lang="cy-GB" altLang="en-US" sz="1200">
                <a:latin typeface="Arial" pitchFamily="34" charset="0"/>
              </a:rPr>
              <a:pPr/>
              <a:t>9</a:t>
            </a:fld>
            <a:endParaRPr lang="cy-GB" altLang="en-US" sz="1200">
              <a:latin typeface="Arial" pitchFamily="34" charset="0"/>
            </a:endParaRPr>
          </a:p>
        </p:txBody>
      </p:sp>
    </p:spTree>
    <p:extLst>
      <p:ext uri="{BB962C8B-B14F-4D97-AF65-F5344CB8AC3E}">
        <p14:creationId xmlns:p14="http://schemas.microsoft.com/office/powerpoint/2010/main" val="24501866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10</a:t>
            </a:fld>
            <a:endParaRPr lang="en-GB"/>
          </a:p>
        </p:txBody>
      </p:sp>
    </p:spTree>
    <p:extLst>
      <p:ext uri="{BB962C8B-B14F-4D97-AF65-F5344CB8AC3E}">
        <p14:creationId xmlns:p14="http://schemas.microsoft.com/office/powerpoint/2010/main" val="3316983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11</a:t>
            </a:fld>
            <a:endParaRPr lang="en-GB"/>
          </a:p>
        </p:txBody>
      </p:sp>
    </p:spTree>
    <p:extLst>
      <p:ext uri="{BB962C8B-B14F-4D97-AF65-F5344CB8AC3E}">
        <p14:creationId xmlns:p14="http://schemas.microsoft.com/office/powerpoint/2010/main" val="34649843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Divide group into smaller groups or work by tables…</a:t>
            </a:r>
          </a:p>
          <a:p>
            <a:r>
              <a:rPr lang="en-GB" dirty="0" smtClean="0"/>
              <a:t>Provide sheets + pens and ask them to define these three words.</a:t>
            </a:r>
          </a:p>
          <a:p>
            <a:r>
              <a:rPr lang="en-GB" dirty="0" smtClean="0"/>
              <a:t>Feedback to group</a:t>
            </a:r>
          </a:p>
          <a:p>
            <a:endParaRPr lang="en-GB" dirty="0" smtClean="0"/>
          </a:p>
          <a:p>
            <a:r>
              <a:rPr lang="en-GB" b="1" dirty="0" smtClean="0">
                <a:effectLst/>
              </a:rPr>
              <a:t>Defining Entrepreneurship</a:t>
            </a:r>
          </a:p>
          <a:p>
            <a:r>
              <a:rPr lang="en-GB" dirty="0" smtClean="0">
                <a:effectLst/>
              </a:rPr>
              <a:t/>
            </a:r>
            <a:br>
              <a:rPr lang="en-GB" dirty="0" smtClean="0">
                <a:effectLst/>
              </a:rPr>
            </a:br>
            <a:r>
              <a:rPr lang="en-GB" dirty="0" smtClean="0">
                <a:effectLst/>
              </a:rPr>
              <a:t>Cunningham, J. Barton, </a:t>
            </a:r>
            <a:r>
              <a:rPr lang="en-GB" dirty="0" err="1" smtClean="0">
                <a:effectLst/>
              </a:rPr>
              <a:t>Lischeron</a:t>
            </a:r>
            <a:r>
              <a:rPr lang="en-GB" dirty="0" smtClean="0">
                <a:effectLst/>
              </a:rPr>
              <a:t>, Joe, Journal of Small Business Management</a:t>
            </a:r>
          </a:p>
          <a:p>
            <a:r>
              <a:rPr lang="en-GB" dirty="0" smtClean="0">
                <a:effectLst/>
              </a:rPr>
              <a:t/>
            </a:r>
            <a:br>
              <a:rPr lang="en-GB" dirty="0" smtClean="0">
                <a:effectLst/>
              </a:rPr>
            </a:br>
            <a:endParaRPr lang="en-GB" dirty="0" smtClean="0">
              <a:effectLst/>
            </a:endParaRPr>
          </a:p>
          <a:p>
            <a:r>
              <a:rPr lang="en-GB" dirty="0" smtClean="0">
                <a:effectLst/>
              </a:rPr>
              <a:t>DEFINING ENTREPRENEURSHIP </a:t>
            </a:r>
          </a:p>
          <a:p>
            <a:r>
              <a:rPr lang="en-GB" dirty="0" smtClean="0">
                <a:effectLst/>
              </a:rPr>
              <a:t>We continue to know very little about entrepreneurs, even though there is much interest and many publications on the subject. Much of the material is fragmented and highly controversial. For example, self-employed individuals and business proprietors may be surprised to learn that some academics and researchers would suggest they are not really "entrepreneurs" but "small business owners." Indeed, many people who have long perceived themselves to be successful entrepreneurs would not fit some of the definitions which are now being proposed. </a:t>
            </a:r>
          </a:p>
          <a:p>
            <a:r>
              <a:rPr lang="en-GB" dirty="0" smtClean="0">
                <a:effectLst/>
              </a:rPr>
              <a:t>Individual entrepreneurship and corporate entrepreneurship, entrepreneurs and small business owners. </a:t>
            </a:r>
          </a:p>
          <a:p>
            <a:r>
              <a:rPr lang="en-GB" dirty="0" smtClean="0">
                <a:effectLst/>
              </a:rPr>
              <a:t>The term "entrepreneur" has often been applied to the founder of a new business, or a person "who started a new business where there was none before" (Gartner 1985). In this view, anyone who inherits (Henry Ford II), or buys an existing enterprise (George Steinbrenner's purchase of the Yankees), or manages a turnaround as an employee (Lee Iacocca) is by definition not an entrepreneur. Others reserve the term to apply only to the creative activity of the innovator (Schumpeter 1934).</a:t>
            </a:r>
          </a:p>
          <a:p>
            <a:endParaRPr lang="en-GB" dirty="0" smtClean="0">
              <a:effectLst/>
            </a:endParaRPr>
          </a:p>
          <a:p>
            <a:r>
              <a:rPr lang="en-GB" dirty="0" smtClean="0">
                <a:effectLst/>
              </a:rPr>
              <a:t>Those who develop a niche in the market or develop a strategy to satisfy some need are also, by some, called entrepreneurs (Garfield 1986). </a:t>
            </a:r>
          </a:p>
          <a:p>
            <a:r>
              <a:rPr lang="en-GB" dirty="0" smtClean="0">
                <a:effectLst/>
              </a:rPr>
              <a:t>The term has been used to define a wide range of activities such as </a:t>
            </a:r>
            <a:r>
              <a:rPr lang="en-GB" b="1" dirty="0" smtClean="0">
                <a:effectLst/>
              </a:rPr>
              <a:t>creation, founding, adapting, and managing a ventu</a:t>
            </a:r>
            <a:r>
              <a:rPr lang="en-GB" dirty="0" smtClean="0">
                <a:effectLst/>
              </a:rPr>
              <a:t>re. No single discipline provides the tools for managing an entrepreneurial venture (Stevenson 1988). With such a variation in viewpoints, it is not surprising that a consensus has not been reached about what entrepreneurship is. </a:t>
            </a:r>
          </a:p>
          <a:p>
            <a:r>
              <a:rPr lang="en-GB" dirty="0" smtClean="0">
                <a:effectLst/>
              </a:rPr>
              <a:t>This article describes six schools of thought and attempts to show how they may be useful for understanding the entrepreneurial process. These schools offer unique viewpoints to illustrate what the entrepreneur does and what functions and processes are key. </a:t>
            </a:r>
          </a:p>
          <a:p>
            <a:r>
              <a:rPr lang="en-GB" dirty="0" smtClean="0">
                <a:effectLst/>
              </a:rPr>
              <a:t>SCHOOLS OF THOUGHT </a:t>
            </a:r>
          </a:p>
          <a:p>
            <a:r>
              <a:rPr lang="en-GB" dirty="0" smtClean="0">
                <a:effectLst/>
              </a:rPr>
              <a:t>ON ENTREPRENEURSHIP </a:t>
            </a:r>
          </a:p>
          <a:p>
            <a:r>
              <a:rPr lang="en-GB" dirty="0" smtClean="0">
                <a:effectLst/>
              </a:rPr>
              <a:t>Although an agreed-upon definition may serve to unite the field, research activity seems to fall within six schools of thought, each with its own underlying set of beliefs. Each of these schools can be categorized according to its interest in studying personal characteristics, opportunities, management, or the need for adapting an existing venture. Assessing Personal Qualities </a:t>
            </a:r>
          </a:p>
          <a:p>
            <a:r>
              <a:rPr lang="en-GB" dirty="0" smtClean="0">
                <a:effectLst/>
              </a:rPr>
              <a:t>1. The "Great Person" School of Entrepreneurship </a:t>
            </a:r>
          </a:p>
          <a:p>
            <a:r>
              <a:rPr lang="en-GB" dirty="0" smtClean="0">
                <a:effectLst/>
              </a:rPr>
              <a:t>2. The Psychological Characteristics School of Entrepreneurship Recognizing Opportunities </a:t>
            </a:r>
          </a:p>
          <a:p>
            <a:r>
              <a:rPr lang="en-GB" dirty="0" smtClean="0">
                <a:effectLst/>
              </a:rPr>
              <a:t>3. The Classical School Entrepreneurship Acting and Managing </a:t>
            </a:r>
          </a:p>
          <a:p>
            <a:r>
              <a:rPr lang="en-GB" dirty="0" smtClean="0">
                <a:effectLst/>
              </a:rPr>
              <a:t>4. The Management School of Entrepreneurship </a:t>
            </a:r>
          </a:p>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12</a:t>
            </a:fld>
            <a:endParaRPr lang="en-GB"/>
          </a:p>
        </p:txBody>
      </p:sp>
    </p:spTree>
    <p:extLst>
      <p:ext uri="{BB962C8B-B14F-4D97-AF65-F5344CB8AC3E}">
        <p14:creationId xmlns:p14="http://schemas.microsoft.com/office/powerpoint/2010/main" val="39227903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13</a:t>
            </a:fld>
            <a:endParaRPr lang="en-GB"/>
          </a:p>
        </p:txBody>
      </p:sp>
    </p:spTree>
    <p:extLst>
      <p:ext uri="{BB962C8B-B14F-4D97-AF65-F5344CB8AC3E}">
        <p14:creationId xmlns:p14="http://schemas.microsoft.com/office/powerpoint/2010/main" val="34826556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14</a:t>
            </a:fld>
            <a:endParaRPr lang="en-GB"/>
          </a:p>
        </p:txBody>
      </p:sp>
    </p:spTree>
    <p:extLst>
      <p:ext uri="{BB962C8B-B14F-4D97-AF65-F5344CB8AC3E}">
        <p14:creationId xmlns:p14="http://schemas.microsoft.com/office/powerpoint/2010/main" val="27310803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15</a:t>
            </a:fld>
            <a:endParaRPr lang="en-GB"/>
          </a:p>
        </p:txBody>
      </p:sp>
    </p:spTree>
    <p:extLst>
      <p:ext uri="{BB962C8B-B14F-4D97-AF65-F5344CB8AC3E}">
        <p14:creationId xmlns:p14="http://schemas.microsoft.com/office/powerpoint/2010/main" val="33482050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16</a:t>
            </a:fld>
            <a:endParaRPr lang="en-GB"/>
          </a:p>
        </p:txBody>
      </p:sp>
    </p:spTree>
    <p:extLst>
      <p:ext uri="{BB962C8B-B14F-4D97-AF65-F5344CB8AC3E}">
        <p14:creationId xmlns:p14="http://schemas.microsoft.com/office/powerpoint/2010/main" val="35046168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1E304AC-9FB3-44B6-B40A-869B48AC1C9B}" type="slidenum">
              <a:rPr lang="en-GB" smtClean="0"/>
              <a:t>17</a:t>
            </a:fld>
            <a:endParaRPr lang="en-GB"/>
          </a:p>
        </p:txBody>
      </p:sp>
    </p:spTree>
    <p:extLst>
      <p:ext uri="{BB962C8B-B14F-4D97-AF65-F5344CB8AC3E}">
        <p14:creationId xmlns:p14="http://schemas.microsoft.com/office/powerpoint/2010/main" val="248636878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01/04/2019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01/04/2019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01/04/2019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01/04/2019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01/04/2019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01/04/2019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01/04/2019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01/04/2019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01/04/2019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01/04/2019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01/04/2019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01/04/2019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mailto:s.saer@uwtsd.ac.uk"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hyperlink" Target="mailto:Natalie.macdonald@uwtsd.ac.uk" TargetMode="External"/><Relationship Id="rId5" Type="http://schemas.openxmlformats.org/officeDocument/2006/relationships/hyperlink" Target="mailto:a.rees-edwards@uwtsd.ac.uk" TargetMode="External"/><Relationship Id="rId4" Type="http://schemas.openxmlformats.org/officeDocument/2006/relationships/hyperlink" Target="mailto:g.m.davies@uwtsd.ac.uk"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4.jpg"/></Relationships>
</file>

<file path=ppt/slides/_rels/slide1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6.jp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altLang="en-US" b="1" dirty="0" smtClean="0">
                <a:solidFill>
                  <a:schemeClr val="bg1"/>
                </a:solidFill>
                <a:latin typeface="Arial" panose="020B0604020202020204" pitchFamily="34" charset="0"/>
                <a:cs typeface="Arial" panose="020B0604020202020204" pitchFamily="34" charset="0"/>
              </a:rPr>
              <a:t>EAEE6004/C</a:t>
            </a:r>
            <a:r>
              <a:rPr lang="en-US" altLang="en-US" b="1" dirty="0">
                <a:solidFill>
                  <a:schemeClr val="bg1"/>
                </a:solidFill>
                <a:latin typeface="Arial" panose="020B0604020202020204" pitchFamily="34" charset="0"/>
                <a:cs typeface="Arial" panose="020B0604020202020204" pitchFamily="34" charset="0"/>
              </a:rPr>
              <a:t/>
            </a:r>
            <a:br>
              <a:rPr lang="en-US" altLang="en-US" b="1" dirty="0">
                <a:solidFill>
                  <a:schemeClr val="bg1"/>
                </a:solidFill>
                <a:latin typeface="Arial" panose="020B0604020202020204" pitchFamily="34" charset="0"/>
                <a:cs typeface="Arial" panose="020B0604020202020204" pitchFamily="34" charset="0"/>
              </a:rPr>
            </a:br>
            <a:r>
              <a:rPr lang="cy-GB" b="1" dirty="0" smtClean="0">
                <a:solidFill>
                  <a:schemeClr val="bg1"/>
                </a:solidFill>
                <a:latin typeface="Arial" panose="020B0604020202020204" pitchFamily="34" charset="0"/>
                <a:cs typeface="Arial" panose="020B0604020202020204" pitchFamily="34" charset="0"/>
              </a:rPr>
              <a:t>Sgiliau </a:t>
            </a:r>
            <a:r>
              <a:rPr lang="cy-GB" b="1" dirty="0">
                <a:solidFill>
                  <a:schemeClr val="bg1"/>
                </a:solidFill>
                <a:latin typeface="Arial" panose="020B0604020202020204" pitchFamily="34" charset="0"/>
                <a:cs typeface="Arial" panose="020B0604020202020204" pitchFamily="34" charset="0"/>
              </a:rPr>
              <a:t>arwain mewn </a:t>
            </a:r>
            <a:r>
              <a:rPr lang="cy-GB" b="1" dirty="0" smtClean="0">
                <a:solidFill>
                  <a:schemeClr val="bg1"/>
                </a:solidFill>
                <a:latin typeface="Arial" panose="020B0604020202020204" pitchFamily="34" charset="0"/>
                <a:cs typeface="Arial" panose="020B0604020202020204" pitchFamily="34" charset="0"/>
              </a:rPr>
              <a:t>entrepreneuriaeth</a:t>
            </a:r>
            <a:r>
              <a:rPr lang="cy-GB" altLang="en-US" b="1" dirty="0">
                <a:solidFill>
                  <a:schemeClr val="bg1"/>
                </a:solidFill>
                <a:latin typeface="Arial" panose="020B0604020202020204" pitchFamily="34" charset="0"/>
                <a:cs typeface="Arial" panose="020B0604020202020204" pitchFamily="34" charset="0"/>
              </a:rPr>
              <a:t/>
            </a:r>
            <a:br>
              <a:rPr lang="cy-GB" altLang="en-US" b="1" dirty="0">
                <a:solidFill>
                  <a:schemeClr val="bg1"/>
                </a:solidFill>
                <a:latin typeface="Arial" panose="020B0604020202020204" pitchFamily="34" charset="0"/>
                <a:cs typeface="Arial" panose="020B0604020202020204" pitchFamily="34" charset="0"/>
              </a:rPr>
            </a:br>
            <a:r>
              <a:rPr lang="cy-GB" altLang="en-US" b="1" dirty="0" smtClean="0">
                <a:solidFill>
                  <a:schemeClr val="bg1"/>
                </a:solidFill>
                <a:latin typeface="Arial" panose="020B0604020202020204" pitchFamily="34" charset="0"/>
                <a:cs typeface="Arial" panose="020B0604020202020204" pitchFamily="34" charset="0"/>
              </a:rPr>
              <a:t/>
            </a:r>
            <a:br>
              <a:rPr lang="cy-GB" altLang="en-US" b="1" dirty="0" smtClean="0">
                <a:solidFill>
                  <a:schemeClr val="bg1"/>
                </a:solidFill>
                <a:latin typeface="Arial" panose="020B0604020202020204" pitchFamily="34" charset="0"/>
                <a:cs typeface="Arial" panose="020B0604020202020204" pitchFamily="34" charset="0"/>
              </a:rPr>
            </a:br>
            <a:r>
              <a:rPr lang="en-GB" altLang="en-US" b="1" dirty="0" smtClean="0">
                <a:solidFill>
                  <a:schemeClr val="bg1"/>
                </a:solidFill>
                <a:latin typeface="Arial" panose="020B0604020202020204" pitchFamily="34" charset="0"/>
                <a:cs typeface="Arial" panose="020B0604020202020204" pitchFamily="34" charset="0"/>
              </a:rPr>
              <a:t>Leadership skills in entrepreneurship  </a:t>
            </a:r>
            <a:endParaRPr lang="en-GB" b="1" dirty="0">
              <a:solidFill>
                <a:schemeClr val="bg1"/>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p:txBody>
          <a:bodyPr/>
          <a:lstStyle/>
          <a:p>
            <a:endParaRPr lang="en-GB" dirty="0" smtClean="0"/>
          </a:p>
          <a:p>
            <a:endParaRPr lang="en-GB" b="1" dirty="0" smtClean="0">
              <a:solidFill>
                <a:schemeClr val="bg1"/>
              </a:solidFill>
            </a:endParaRPr>
          </a:p>
          <a:p>
            <a:r>
              <a:rPr lang="en-GB" b="1" dirty="0" err="1" smtClean="0">
                <a:solidFill>
                  <a:schemeClr val="bg1"/>
                </a:solidFill>
                <a:latin typeface="Arial" panose="020B0604020202020204" pitchFamily="34" charset="0"/>
                <a:cs typeface="Arial" panose="020B0604020202020204" pitchFamily="34" charset="0"/>
              </a:rPr>
              <a:t>Darlith</a:t>
            </a:r>
            <a:r>
              <a:rPr lang="en-GB" b="1" dirty="0" smtClean="0">
                <a:solidFill>
                  <a:schemeClr val="bg1"/>
                </a:solidFill>
                <a:latin typeface="Arial" panose="020B0604020202020204" pitchFamily="34" charset="0"/>
                <a:cs typeface="Arial" panose="020B0604020202020204" pitchFamily="34" charset="0"/>
              </a:rPr>
              <a:t>/Lecture 1</a:t>
            </a:r>
            <a:endParaRPr lang="en-GB"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1625984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modiwl</a:t>
            </a:r>
            <a:r>
              <a:rPr lang="en-GB" dirty="0">
                <a:latin typeface="Arial" panose="020B0604020202020204" pitchFamily="34" charset="0"/>
                <a:cs typeface="Arial" panose="020B0604020202020204" pitchFamily="34" charset="0"/>
              </a:rPr>
              <a:t> </a:t>
            </a:r>
            <a:r>
              <a:rPr lang="en-GB" dirty="0" smtClean="0">
                <a:latin typeface="Arial" panose="020B0604020202020204" pitchFamily="34" charset="0"/>
                <a:cs typeface="Arial" panose="020B0604020202020204" pitchFamily="34" charset="0"/>
              </a:rPr>
              <a:t>/ Module Team</a:t>
            </a:r>
            <a:endParaRPr lang="en-GB" dirty="0">
              <a:latin typeface="Arial" panose="020B0604020202020204" pitchFamily="34" charset="0"/>
              <a:cs typeface="Arial" panose="020B0604020202020204" pitchFamily="34" charset="0"/>
            </a:endParaRPr>
          </a:p>
        </p:txBody>
      </p:sp>
      <p:sp>
        <p:nvSpPr>
          <p:cNvPr id="5" name="Content Placeholder 4"/>
          <p:cNvSpPr>
            <a:spLocks noGrp="1"/>
          </p:cNvSpPr>
          <p:nvPr>
            <p:ph sz="half" idx="1"/>
          </p:nvPr>
        </p:nvSpPr>
        <p:spPr>
          <a:xfrm>
            <a:off x="457200" y="1600201"/>
            <a:ext cx="8138948" cy="3989040"/>
          </a:xfrm>
        </p:spPr>
        <p:txBody>
          <a:bodyPr/>
          <a:lstStyle/>
          <a:p>
            <a:r>
              <a:rPr lang="en-GB" dirty="0" smtClean="0">
                <a:latin typeface="Arial" panose="020B0604020202020204" pitchFamily="34" charset="0"/>
                <a:cs typeface="Arial" panose="020B0604020202020204" pitchFamily="34" charset="0"/>
              </a:rPr>
              <a:t>Sioned Saer – </a:t>
            </a:r>
            <a:r>
              <a:rPr lang="en-GB" dirty="0" smtClean="0">
                <a:latin typeface="Arial" panose="020B0604020202020204" pitchFamily="34" charset="0"/>
                <a:cs typeface="Arial" panose="020B0604020202020204" pitchFamily="34" charset="0"/>
                <a:hlinkClick r:id="rId3"/>
              </a:rPr>
              <a:t>s.saer@uwtsd.ac.uk</a:t>
            </a:r>
            <a:r>
              <a:rPr lang="en-GB" dirty="0" smtClean="0">
                <a:latin typeface="Arial" panose="020B0604020202020204" pitchFamily="34" charset="0"/>
                <a:cs typeface="Arial" panose="020B0604020202020204" pitchFamily="34" charset="0"/>
              </a:rPr>
              <a:t> </a:t>
            </a:r>
          </a:p>
          <a:p>
            <a:r>
              <a:rPr lang="en-GB" dirty="0" smtClean="0">
                <a:latin typeface="Arial" panose="020B0604020202020204" pitchFamily="34" charset="0"/>
                <a:cs typeface="Arial" panose="020B0604020202020204" pitchFamily="34" charset="0"/>
              </a:rPr>
              <a:t>Gwyneth Davies – </a:t>
            </a:r>
            <a:r>
              <a:rPr lang="en-GB" dirty="0" smtClean="0">
                <a:latin typeface="Arial" panose="020B0604020202020204" pitchFamily="34" charset="0"/>
                <a:cs typeface="Arial" panose="020B0604020202020204" pitchFamily="34" charset="0"/>
                <a:hlinkClick r:id="rId4"/>
              </a:rPr>
              <a:t>g.m.davies@uwtsd.ac.uk</a:t>
            </a:r>
            <a:r>
              <a:rPr lang="en-GB" dirty="0" smtClean="0">
                <a:latin typeface="Arial" panose="020B0604020202020204" pitchFamily="34" charset="0"/>
                <a:cs typeface="Arial" panose="020B0604020202020204" pitchFamily="34" charset="0"/>
              </a:rPr>
              <a:t> </a:t>
            </a:r>
          </a:p>
          <a:p>
            <a:r>
              <a:rPr lang="en-GB" dirty="0" smtClean="0">
                <a:latin typeface="Arial" panose="020B0604020202020204" pitchFamily="34" charset="0"/>
                <a:cs typeface="Arial" panose="020B0604020202020204" pitchFamily="34" charset="0"/>
              </a:rPr>
              <a:t>Alison Rees Edwards –                                             </a:t>
            </a:r>
            <a:r>
              <a:rPr lang="en-GB" dirty="0" smtClean="0">
                <a:latin typeface="Arial" panose="020B0604020202020204" pitchFamily="34" charset="0"/>
                <a:cs typeface="Arial" panose="020B0604020202020204" pitchFamily="34" charset="0"/>
                <a:hlinkClick r:id="rId5"/>
              </a:rPr>
              <a:t>a.rees-edwards@uwtsd.ac.uk</a:t>
            </a:r>
            <a:r>
              <a:rPr lang="en-GB" dirty="0" smtClean="0">
                <a:latin typeface="Arial" panose="020B0604020202020204" pitchFamily="34" charset="0"/>
                <a:cs typeface="Arial" panose="020B0604020202020204" pitchFamily="34" charset="0"/>
              </a:rPr>
              <a:t> </a:t>
            </a:r>
          </a:p>
          <a:p>
            <a:r>
              <a:rPr lang="en-GB" dirty="0" smtClean="0">
                <a:latin typeface="Arial" panose="020B0604020202020204" pitchFamily="34" charset="0"/>
                <a:cs typeface="Arial" panose="020B0604020202020204" pitchFamily="34" charset="0"/>
              </a:rPr>
              <a:t>Natalie </a:t>
            </a:r>
            <a:r>
              <a:rPr lang="en-GB" dirty="0">
                <a:latin typeface="Arial" panose="020B0604020202020204" pitchFamily="34" charset="0"/>
                <a:cs typeface="Arial" panose="020B0604020202020204" pitchFamily="34" charset="0"/>
              </a:rPr>
              <a:t>Macdonald – </a:t>
            </a:r>
            <a:r>
              <a:rPr lang="en-GB" dirty="0" smtClean="0">
                <a:latin typeface="Arial" panose="020B0604020202020204" pitchFamily="34" charset="0"/>
                <a:cs typeface="Arial" panose="020B0604020202020204" pitchFamily="34" charset="0"/>
                <a:hlinkClick r:id="rId6"/>
              </a:rPr>
              <a:t>Natalie.macdonald@uwtsd.ac.uk</a:t>
            </a:r>
            <a:endParaRPr lang="en-GB" dirty="0" smtClean="0">
              <a:latin typeface="Arial" panose="020B0604020202020204" pitchFamily="34" charset="0"/>
              <a:cs typeface="Arial" panose="020B0604020202020204" pitchFamily="34" charset="0"/>
            </a:endParaRPr>
          </a:p>
          <a:p>
            <a:endParaRPr lang="en-GB" dirty="0" smtClean="0"/>
          </a:p>
        </p:txBody>
      </p:sp>
    </p:spTree>
    <p:extLst>
      <p:ext uri="{BB962C8B-B14F-4D97-AF65-F5344CB8AC3E}">
        <p14:creationId xmlns:p14="http://schemas.microsoft.com/office/powerpoint/2010/main" val="236421981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normAutofit fontScale="90000"/>
          </a:bodyPr>
          <a:lstStyle/>
          <a:p>
            <a:pPr eaLnBrk="1" hangingPunct="1"/>
            <a:r>
              <a:rPr lang="en-GB" altLang="en-US" dirty="0" err="1" smtClean="0">
                <a:latin typeface="Arial" panose="020B0604020202020204" pitchFamily="34" charset="0"/>
                <a:cs typeface="Arial" panose="020B0604020202020204" pitchFamily="34" charset="0"/>
              </a:rPr>
              <a:t>Llawlyfr</a:t>
            </a:r>
            <a:r>
              <a:rPr lang="en-GB" altLang="en-US" dirty="0" smtClean="0">
                <a:latin typeface="Arial" panose="020B0604020202020204" pitchFamily="34" charset="0"/>
                <a:cs typeface="Arial" panose="020B0604020202020204" pitchFamily="34" charset="0"/>
              </a:rPr>
              <a:t> </a:t>
            </a:r>
            <a:r>
              <a:rPr lang="en-GB" altLang="en-US" dirty="0" err="1" smtClean="0">
                <a:latin typeface="Arial" panose="020B0604020202020204" pitchFamily="34" charset="0"/>
                <a:cs typeface="Arial" panose="020B0604020202020204" pitchFamily="34" charset="0"/>
              </a:rPr>
              <a:t>modiwl</a:t>
            </a:r>
            <a:r>
              <a:rPr lang="en-GB" altLang="en-US" dirty="0" smtClean="0">
                <a:latin typeface="Arial" panose="020B0604020202020204" pitchFamily="34" charset="0"/>
                <a:cs typeface="Arial" panose="020B0604020202020204" pitchFamily="34" charset="0"/>
              </a:rPr>
              <a:t>     </a:t>
            </a:r>
            <a:br>
              <a:rPr lang="en-GB" altLang="en-US" dirty="0" smtClean="0">
                <a:latin typeface="Arial" panose="020B0604020202020204" pitchFamily="34" charset="0"/>
                <a:cs typeface="Arial" panose="020B0604020202020204" pitchFamily="34" charset="0"/>
              </a:rPr>
            </a:br>
            <a:r>
              <a:rPr lang="en-GB" altLang="en-US" i="1" dirty="0" smtClean="0">
                <a:latin typeface="Arial" panose="020B0604020202020204" pitchFamily="34" charset="0"/>
                <a:cs typeface="Arial" panose="020B0604020202020204" pitchFamily="34" charset="0"/>
              </a:rPr>
              <a:t>Module handbook</a:t>
            </a:r>
            <a:endParaRPr lang="en-GB" altLang="en-US" dirty="0" smtClean="0">
              <a:latin typeface="Arial" panose="020B0604020202020204" pitchFamily="34" charset="0"/>
              <a:cs typeface="Arial" panose="020B0604020202020204" pitchFamily="34" charset="0"/>
            </a:endParaRPr>
          </a:p>
        </p:txBody>
      </p:sp>
      <p:sp>
        <p:nvSpPr>
          <p:cNvPr id="15363" name="Content Placeholder 2"/>
          <p:cNvSpPr>
            <a:spLocks noGrp="1"/>
          </p:cNvSpPr>
          <p:nvPr>
            <p:ph sz="half" idx="1"/>
          </p:nvPr>
        </p:nvSpPr>
        <p:spPr>
          <a:xfrm>
            <a:off x="1485900" y="1600200"/>
            <a:ext cx="3028950" cy="3989388"/>
          </a:xfrm>
        </p:spPr>
        <p:txBody>
          <a:bodyPr>
            <a:normAutofit fontScale="92500" lnSpcReduction="10000"/>
          </a:bodyPr>
          <a:lstStyle/>
          <a:p>
            <a:pPr eaLnBrk="1" hangingPunct="1"/>
            <a:r>
              <a:rPr lang="en-GB" altLang="en-US" dirty="0" smtClean="0">
                <a:latin typeface="Arial" panose="020B0604020202020204" pitchFamily="34" charset="0"/>
                <a:cs typeface="Arial" panose="020B0604020202020204" pitchFamily="34" charset="0"/>
              </a:rPr>
              <a:t>Moodle</a:t>
            </a:r>
          </a:p>
          <a:p>
            <a:pPr eaLnBrk="1" hangingPunct="1"/>
            <a:r>
              <a:rPr lang="en-GB" altLang="en-US" dirty="0" err="1" smtClean="0">
                <a:latin typeface="Arial" panose="020B0604020202020204" pitchFamily="34" charset="0"/>
                <a:cs typeface="Arial" panose="020B0604020202020204" pitchFamily="34" charset="0"/>
              </a:rPr>
              <a:t>Amlinelliad</a:t>
            </a:r>
            <a:r>
              <a:rPr lang="en-GB" altLang="en-US" dirty="0" smtClean="0">
                <a:latin typeface="Arial" panose="020B0604020202020204" pitchFamily="34" charset="0"/>
                <a:cs typeface="Arial" panose="020B0604020202020204" pitchFamily="34" charset="0"/>
              </a:rPr>
              <a:t> </a:t>
            </a:r>
            <a:r>
              <a:rPr lang="en-GB" altLang="en-US" dirty="0" err="1" smtClean="0">
                <a:latin typeface="Arial" panose="020B0604020202020204" pitchFamily="34" charset="0"/>
                <a:cs typeface="Arial" panose="020B0604020202020204" pitchFamily="34" charset="0"/>
              </a:rPr>
              <a:t>modiwl</a:t>
            </a:r>
            <a:endParaRPr lang="en-GB" altLang="en-US" dirty="0" smtClean="0">
              <a:latin typeface="Arial" panose="020B0604020202020204" pitchFamily="34" charset="0"/>
              <a:cs typeface="Arial" panose="020B0604020202020204" pitchFamily="34" charset="0"/>
            </a:endParaRPr>
          </a:p>
          <a:p>
            <a:pPr eaLnBrk="1" hangingPunct="1"/>
            <a:r>
              <a:rPr lang="en-GB" altLang="en-US" dirty="0" err="1" smtClean="0">
                <a:latin typeface="Arial" panose="020B0604020202020204" pitchFamily="34" charset="0"/>
                <a:cs typeface="Arial" panose="020B0604020202020204" pitchFamily="34" charset="0"/>
              </a:rPr>
              <a:t>Tîm</a:t>
            </a:r>
            <a:r>
              <a:rPr lang="en-GB" altLang="en-US" dirty="0" smtClean="0">
                <a:latin typeface="Arial" panose="020B0604020202020204" pitchFamily="34" charset="0"/>
                <a:cs typeface="Arial" panose="020B0604020202020204" pitchFamily="34" charset="0"/>
              </a:rPr>
              <a:t> y </a:t>
            </a:r>
            <a:r>
              <a:rPr lang="en-GB" altLang="en-US" dirty="0" err="1" smtClean="0">
                <a:latin typeface="Arial" panose="020B0604020202020204" pitchFamily="34" charset="0"/>
                <a:cs typeface="Arial" panose="020B0604020202020204" pitchFamily="34" charset="0"/>
              </a:rPr>
              <a:t>modiwl</a:t>
            </a:r>
            <a:endParaRPr lang="en-GB" altLang="en-US" dirty="0" smtClean="0">
              <a:latin typeface="Arial" panose="020B0604020202020204" pitchFamily="34" charset="0"/>
              <a:cs typeface="Arial" panose="020B0604020202020204" pitchFamily="34" charset="0"/>
            </a:endParaRPr>
          </a:p>
          <a:p>
            <a:pPr eaLnBrk="1" hangingPunct="1"/>
            <a:r>
              <a:rPr lang="en-GB" altLang="en-US" dirty="0" err="1" smtClean="0">
                <a:latin typeface="Arial" panose="020B0604020202020204" pitchFamily="34" charset="0"/>
                <a:cs typeface="Arial" panose="020B0604020202020204" pitchFamily="34" charset="0"/>
              </a:rPr>
              <a:t>Cynllun</a:t>
            </a:r>
            <a:r>
              <a:rPr lang="en-GB" altLang="en-US" dirty="0" smtClean="0">
                <a:latin typeface="Arial" panose="020B0604020202020204" pitchFamily="34" charset="0"/>
                <a:cs typeface="Arial" panose="020B0604020202020204" pitchFamily="34" charset="0"/>
              </a:rPr>
              <a:t> </a:t>
            </a:r>
            <a:r>
              <a:rPr lang="en-GB" altLang="en-US" dirty="0" err="1" smtClean="0">
                <a:latin typeface="Arial" panose="020B0604020202020204" pitchFamily="34" charset="0"/>
                <a:cs typeface="Arial" panose="020B0604020202020204" pitchFamily="34" charset="0"/>
              </a:rPr>
              <a:t>gwaith</a:t>
            </a:r>
            <a:endParaRPr lang="en-GB" altLang="en-US" dirty="0" smtClean="0">
              <a:latin typeface="Arial" panose="020B0604020202020204" pitchFamily="34" charset="0"/>
              <a:cs typeface="Arial" panose="020B0604020202020204" pitchFamily="34" charset="0"/>
            </a:endParaRPr>
          </a:p>
          <a:p>
            <a:pPr eaLnBrk="1" hangingPunct="1"/>
            <a:r>
              <a:rPr lang="en-GB" altLang="en-US" dirty="0" err="1" smtClean="0">
                <a:latin typeface="Arial" panose="020B0604020202020204" pitchFamily="34" charset="0"/>
                <a:cs typeface="Arial" panose="020B0604020202020204" pitchFamily="34" charset="0"/>
              </a:rPr>
              <a:t>Amserlen</a:t>
            </a:r>
            <a:r>
              <a:rPr lang="en-GB" altLang="en-US" dirty="0" smtClean="0">
                <a:latin typeface="Arial" panose="020B0604020202020204" pitchFamily="34" charset="0"/>
                <a:cs typeface="Arial" panose="020B0604020202020204" pitchFamily="34" charset="0"/>
              </a:rPr>
              <a:t> </a:t>
            </a:r>
            <a:r>
              <a:rPr lang="en-GB" altLang="en-US" dirty="0" err="1" smtClean="0">
                <a:latin typeface="Arial" panose="020B0604020202020204" pitchFamily="34" charset="0"/>
                <a:cs typeface="Arial" panose="020B0604020202020204" pitchFamily="34" charset="0"/>
              </a:rPr>
              <a:t>asesu</a:t>
            </a:r>
            <a:endParaRPr lang="en-GB" altLang="en-US" dirty="0" smtClean="0">
              <a:latin typeface="Arial" panose="020B0604020202020204" pitchFamily="34" charset="0"/>
              <a:cs typeface="Arial" panose="020B0604020202020204" pitchFamily="34" charset="0"/>
            </a:endParaRPr>
          </a:p>
          <a:p>
            <a:pPr eaLnBrk="1" hangingPunct="1"/>
            <a:r>
              <a:rPr lang="en-GB" altLang="en-US" dirty="0" err="1" smtClean="0">
                <a:latin typeface="Arial" panose="020B0604020202020204" pitchFamily="34" charset="0"/>
                <a:cs typeface="Arial" panose="020B0604020202020204" pitchFamily="34" charset="0"/>
              </a:rPr>
              <a:t>Aseiniadau</a:t>
            </a:r>
            <a:endParaRPr lang="en-GB" altLang="en-US" dirty="0" smtClean="0">
              <a:latin typeface="Arial" panose="020B0604020202020204" pitchFamily="34" charset="0"/>
              <a:cs typeface="Arial" panose="020B0604020202020204" pitchFamily="34" charset="0"/>
            </a:endParaRPr>
          </a:p>
          <a:p>
            <a:pPr eaLnBrk="1" hangingPunct="1"/>
            <a:r>
              <a:rPr lang="en-GB" altLang="en-US" dirty="0" err="1" smtClean="0">
                <a:latin typeface="Arial" panose="020B0604020202020204" pitchFamily="34" charset="0"/>
                <a:cs typeface="Arial" panose="020B0604020202020204" pitchFamily="34" charset="0"/>
              </a:rPr>
              <a:t>Ffurflen</a:t>
            </a:r>
            <a:r>
              <a:rPr lang="en-GB" altLang="en-US" dirty="0" smtClean="0">
                <a:latin typeface="Arial" panose="020B0604020202020204" pitchFamily="34" charset="0"/>
                <a:cs typeface="Arial" panose="020B0604020202020204" pitchFamily="34" charset="0"/>
              </a:rPr>
              <a:t> </a:t>
            </a:r>
            <a:r>
              <a:rPr lang="en-GB" altLang="en-US" dirty="0" err="1" smtClean="0">
                <a:latin typeface="Arial" panose="020B0604020202020204" pitchFamily="34" charset="0"/>
                <a:cs typeface="Arial" panose="020B0604020202020204" pitchFamily="34" charset="0"/>
              </a:rPr>
              <a:t>gwerthuso</a:t>
            </a:r>
            <a:endParaRPr lang="en-GB" altLang="en-US" dirty="0" smtClean="0">
              <a:latin typeface="Arial" panose="020B0604020202020204" pitchFamily="34" charset="0"/>
              <a:cs typeface="Arial" panose="020B0604020202020204" pitchFamily="34" charset="0"/>
            </a:endParaRPr>
          </a:p>
          <a:p>
            <a:pPr eaLnBrk="1" hangingPunct="1"/>
            <a:endParaRPr lang="en-GB" altLang="en-US" dirty="0" smtClean="0"/>
          </a:p>
        </p:txBody>
      </p:sp>
      <p:sp>
        <p:nvSpPr>
          <p:cNvPr id="15364" name="Content Placeholder 3"/>
          <p:cNvSpPr>
            <a:spLocks noGrp="1"/>
          </p:cNvSpPr>
          <p:nvPr>
            <p:ph sz="half" idx="2"/>
          </p:nvPr>
        </p:nvSpPr>
        <p:spPr>
          <a:xfrm>
            <a:off x="4629150" y="1600200"/>
            <a:ext cx="3028950" cy="3989388"/>
          </a:xfrm>
        </p:spPr>
        <p:txBody>
          <a:bodyPr>
            <a:normAutofit fontScale="92500" lnSpcReduction="10000"/>
          </a:bodyPr>
          <a:lstStyle/>
          <a:p>
            <a:pPr eaLnBrk="1" hangingPunct="1"/>
            <a:r>
              <a:rPr lang="en-GB" altLang="en-US" i="1" smtClean="0">
                <a:latin typeface="Arial" panose="020B0604020202020204" pitchFamily="34" charset="0"/>
                <a:cs typeface="Arial" panose="020B0604020202020204" pitchFamily="34" charset="0"/>
              </a:rPr>
              <a:t>Moodle</a:t>
            </a:r>
          </a:p>
          <a:p>
            <a:pPr eaLnBrk="1" hangingPunct="1"/>
            <a:r>
              <a:rPr lang="en-GB" altLang="en-US" i="1" smtClean="0">
                <a:latin typeface="Arial" panose="020B0604020202020204" pitchFamily="34" charset="0"/>
                <a:cs typeface="Arial" panose="020B0604020202020204" pitchFamily="34" charset="0"/>
              </a:rPr>
              <a:t>Module outline</a:t>
            </a:r>
          </a:p>
          <a:p>
            <a:pPr eaLnBrk="1" hangingPunct="1"/>
            <a:r>
              <a:rPr lang="en-GB" altLang="en-US" i="1" smtClean="0">
                <a:latin typeface="Arial" panose="020B0604020202020204" pitchFamily="34" charset="0"/>
                <a:cs typeface="Arial" panose="020B0604020202020204" pitchFamily="34" charset="0"/>
              </a:rPr>
              <a:t>Module team</a:t>
            </a:r>
          </a:p>
          <a:p>
            <a:pPr eaLnBrk="1" hangingPunct="1"/>
            <a:r>
              <a:rPr lang="en-GB" altLang="en-US" i="1" smtClean="0">
                <a:latin typeface="Arial" panose="020B0604020202020204" pitchFamily="34" charset="0"/>
                <a:cs typeface="Arial" panose="020B0604020202020204" pitchFamily="34" charset="0"/>
              </a:rPr>
              <a:t>Scheme of work</a:t>
            </a:r>
          </a:p>
          <a:p>
            <a:pPr eaLnBrk="1" hangingPunct="1"/>
            <a:r>
              <a:rPr lang="en-GB" altLang="en-US" i="1" smtClean="0">
                <a:latin typeface="Arial" panose="020B0604020202020204" pitchFamily="34" charset="0"/>
                <a:cs typeface="Arial" panose="020B0604020202020204" pitchFamily="34" charset="0"/>
              </a:rPr>
              <a:t>Assessment timetable</a:t>
            </a:r>
          </a:p>
          <a:p>
            <a:pPr eaLnBrk="1" hangingPunct="1"/>
            <a:r>
              <a:rPr lang="en-GB" altLang="en-US" i="1" smtClean="0">
                <a:latin typeface="Arial" panose="020B0604020202020204" pitchFamily="34" charset="0"/>
                <a:cs typeface="Arial" panose="020B0604020202020204" pitchFamily="34" charset="0"/>
              </a:rPr>
              <a:t>Assignments</a:t>
            </a:r>
          </a:p>
          <a:p>
            <a:pPr eaLnBrk="1" hangingPunct="1"/>
            <a:r>
              <a:rPr lang="en-GB" altLang="en-US" i="1" smtClean="0">
                <a:latin typeface="Arial" panose="020B0604020202020204" pitchFamily="34" charset="0"/>
                <a:cs typeface="Arial" panose="020B0604020202020204" pitchFamily="34" charset="0"/>
              </a:rPr>
              <a:t>Evaluation form</a:t>
            </a:r>
            <a:endParaRPr lang="en-US" altLang="en-US" i="1" smtClean="0">
              <a:latin typeface="Arial" panose="020B0604020202020204" pitchFamily="34" charset="0"/>
              <a:cs typeface="Arial" panose="020B0604020202020204" pitchFamily="34" charset="0"/>
            </a:endParaRPr>
          </a:p>
          <a:p>
            <a:pPr eaLnBrk="1" hangingPunct="1"/>
            <a:endParaRPr lang="en-GB" altLang="en-US" smtClean="0"/>
          </a:p>
        </p:txBody>
      </p:sp>
    </p:spTree>
    <p:extLst>
      <p:ext uri="{BB962C8B-B14F-4D97-AF65-F5344CB8AC3E}">
        <p14:creationId xmlns:p14="http://schemas.microsoft.com/office/powerpoint/2010/main" val="317986758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latin typeface="Arial" panose="020B0604020202020204" pitchFamily="34" charset="0"/>
                <a:cs typeface="Arial" panose="020B0604020202020204" pitchFamily="34" charset="0"/>
              </a:rPr>
              <a:t>Sgiliau</a:t>
            </a:r>
            <a:r>
              <a:rPr lang="en-GB" dirty="0" smtClean="0">
                <a:latin typeface="Arial" panose="020B0604020202020204" pitchFamily="34" charset="0"/>
                <a:cs typeface="Arial" panose="020B0604020202020204" pitchFamily="34" charset="0"/>
              </a:rPr>
              <a:t> </a:t>
            </a:r>
            <a:r>
              <a:rPr lang="en-GB" dirty="0" err="1" smtClean="0">
                <a:latin typeface="Arial" panose="020B0604020202020204" pitchFamily="34" charset="0"/>
                <a:cs typeface="Arial" panose="020B0604020202020204" pitchFamily="34" charset="0"/>
              </a:rPr>
              <a:t>Cyflogadwyedd</a:t>
            </a:r>
            <a:r>
              <a:rPr lang="en-GB" dirty="0" smtClean="0">
                <a:latin typeface="Arial" panose="020B0604020202020204" pitchFamily="34" charset="0"/>
                <a:cs typeface="Arial" panose="020B0604020202020204" pitchFamily="34" charset="0"/>
              </a:rPr>
              <a:t/>
            </a:r>
            <a:br>
              <a:rPr lang="en-GB" dirty="0" smtClean="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Employability Skills</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1"/>
          </p:nvPr>
        </p:nvSpPr>
        <p:spPr/>
        <p:txBody>
          <a:bodyPr>
            <a:normAutofit fontScale="92500" lnSpcReduction="10000"/>
          </a:bodyPr>
          <a:lstStyle/>
          <a:p>
            <a:r>
              <a:rPr lang="en-GB" dirty="0" err="1" smtClean="0"/>
              <a:t>Cyfrifoldeb</a:t>
            </a:r>
            <a:r>
              <a:rPr lang="en-GB" dirty="0" smtClean="0"/>
              <a:t> ac </a:t>
            </a:r>
            <a:r>
              <a:rPr lang="en-GB" dirty="0" err="1" smtClean="0"/>
              <a:t>ymwybyddiaeth</a:t>
            </a:r>
            <a:r>
              <a:rPr lang="en-GB" dirty="0" smtClean="0"/>
              <a:t> </a:t>
            </a:r>
            <a:r>
              <a:rPr lang="en-GB" dirty="0" err="1" smtClean="0"/>
              <a:t>personol</a:t>
            </a:r>
            <a:endParaRPr lang="en-GB" dirty="0" smtClean="0"/>
          </a:p>
          <a:p>
            <a:r>
              <a:rPr lang="en-GB" dirty="0" err="1" smtClean="0"/>
              <a:t>Dyfeisgarwch</a:t>
            </a:r>
            <a:endParaRPr lang="en-GB" dirty="0" smtClean="0"/>
          </a:p>
          <a:p>
            <a:r>
              <a:rPr lang="en-GB" dirty="0" err="1" smtClean="0"/>
              <a:t>Cymhelliant</a:t>
            </a:r>
            <a:endParaRPr lang="en-GB" dirty="0" smtClean="0"/>
          </a:p>
          <a:p>
            <a:r>
              <a:rPr lang="en-GB" dirty="0" err="1" smtClean="0"/>
              <a:t>Dychymyg</a:t>
            </a:r>
            <a:endParaRPr lang="en-GB" dirty="0" smtClean="0"/>
          </a:p>
          <a:p>
            <a:r>
              <a:rPr lang="en-GB" dirty="0" err="1" smtClean="0"/>
              <a:t>Creadigedd</a:t>
            </a:r>
            <a:endParaRPr lang="en-GB" dirty="0" smtClean="0"/>
          </a:p>
          <a:p>
            <a:r>
              <a:rPr lang="en-GB" dirty="0" err="1" smtClean="0"/>
              <a:t>Hyblygrwydd</a:t>
            </a:r>
            <a:endParaRPr lang="en-GB" dirty="0" smtClean="0"/>
          </a:p>
          <a:p>
            <a:r>
              <a:rPr lang="en-GB" dirty="0" err="1" smtClean="0"/>
              <a:t>Datrys</a:t>
            </a:r>
            <a:r>
              <a:rPr lang="en-GB" dirty="0" smtClean="0"/>
              <a:t> </a:t>
            </a:r>
            <a:r>
              <a:rPr lang="en-GB" dirty="0" err="1" smtClean="0"/>
              <a:t>problemau</a:t>
            </a:r>
            <a:endParaRPr lang="en-GB" dirty="0"/>
          </a:p>
        </p:txBody>
      </p:sp>
      <p:sp>
        <p:nvSpPr>
          <p:cNvPr id="5" name="Content Placeholder 4"/>
          <p:cNvSpPr>
            <a:spLocks noGrp="1"/>
          </p:cNvSpPr>
          <p:nvPr>
            <p:ph sz="half" idx="2"/>
          </p:nvPr>
        </p:nvSpPr>
        <p:spPr/>
        <p:txBody>
          <a:bodyPr>
            <a:normAutofit fontScale="92500" lnSpcReduction="10000"/>
          </a:bodyPr>
          <a:lstStyle/>
          <a:p>
            <a:r>
              <a:rPr lang="en-GB" altLang="en-US" dirty="0">
                <a:latin typeface="Arial" panose="020B0604020202020204" pitchFamily="34" charset="0"/>
                <a:cs typeface="Arial" panose="020B0604020202020204" pitchFamily="34" charset="0"/>
              </a:rPr>
              <a:t>Personal responsibility and awareness</a:t>
            </a:r>
            <a:endParaRPr lang="en-US" altLang="en-US" dirty="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Innovation</a:t>
            </a:r>
          </a:p>
          <a:p>
            <a:r>
              <a:rPr lang="en-GB" dirty="0" smtClean="0">
                <a:latin typeface="Arial" panose="020B0604020202020204" pitchFamily="34" charset="0"/>
                <a:cs typeface="Arial" panose="020B0604020202020204" pitchFamily="34" charset="0"/>
              </a:rPr>
              <a:t>Motivation</a:t>
            </a:r>
          </a:p>
          <a:p>
            <a:r>
              <a:rPr lang="en-GB" dirty="0" smtClean="0">
                <a:latin typeface="Arial" panose="020B0604020202020204" pitchFamily="34" charset="0"/>
                <a:cs typeface="Arial" panose="020B0604020202020204" pitchFamily="34" charset="0"/>
              </a:rPr>
              <a:t>Imagination</a:t>
            </a:r>
          </a:p>
          <a:p>
            <a:r>
              <a:rPr lang="en-GB" dirty="0" smtClean="0">
                <a:latin typeface="Arial" panose="020B0604020202020204" pitchFamily="34" charset="0"/>
                <a:cs typeface="Arial" panose="020B0604020202020204" pitchFamily="34" charset="0"/>
              </a:rPr>
              <a:t>Creativity</a:t>
            </a:r>
          </a:p>
          <a:p>
            <a:r>
              <a:rPr lang="en-GB" dirty="0" smtClean="0">
                <a:latin typeface="Arial" panose="020B0604020202020204" pitchFamily="34" charset="0"/>
                <a:cs typeface="Arial" panose="020B0604020202020204" pitchFamily="34" charset="0"/>
              </a:rPr>
              <a:t>Flexibility</a:t>
            </a:r>
          </a:p>
          <a:p>
            <a:r>
              <a:rPr lang="en-GB" dirty="0" smtClean="0">
                <a:latin typeface="Arial" panose="020B0604020202020204" pitchFamily="34" charset="0"/>
                <a:cs typeface="Arial" panose="020B0604020202020204" pitchFamily="34" charset="0"/>
              </a:rPr>
              <a:t>Problem solving</a:t>
            </a:r>
          </a:p>
          <a:p>
            <a:endParaRPr lang="en-GB" dirty="0"/>
          </a:p>
        </p:txBody>
      </p:sp>
    </p:spTree>
    <p:extLst>
      <p:ext uri="{BB962C8B-B14F-4D97-AF65-F5344CB8AC3E}">
        <p14:creationId xmlns:p14="http://schemas.microsoft.com/office/powerpoint/2010/main" val="257468257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Resources</a:t>
            </a:r>
            <a:br>
              <a:rPr lang="en-GB" dirty="0" smtClean="0"/>
            </a:br>
            <a:r>
              <a:rPr lang="en-GB" dirty="0" err="1" smtClean="0"/>
              <a:t>Adnoddau</a:t>
            </a:r>
            <a:endParaRPr lang="en-GB" dirty="0"/>
          </a:p>
        </p:txBody>
      </p:sp>
      <p:sp>
        <p:nvSpPr>
          <p:cNvPr id="3" name="Content Placeholder 2"/>
          <p:cNvSpPr>
            <a:spLocks noGrp="1"/>
          </p:cNvSpPr>
          <p:nvPr>
            <p:ph sz="half" idx="1"/>
          </p:nvPr>
        </p:nvSpPr>
        <p:spPr/>
        <p:txBody>
          <a:bodyPr/>
          <a:lstStyle/>
          <a:p>
            <a:r>
              <a:rPr lang="en-GB" dirty="0" err="1" smtClean="0"/>
              <a:t>Trafodaethau</a:t>
            </a:r>
            <a:r>
              <a:rPr lang="en-GB" dirty="0" smtClean="0"/>
              <a:t> </a:t>
            </a:r>
            <a:r>
              <a:rPr lang="en-GB" dirty="0" err="1" smtClean="0"/>
              <a:t>grwp</a:t>
            </a:r>
            <a:endParaRPr lang="en-GB" dirty="0" smtClean="0"/>
          </a:p>
          <a:p>
            <a:r>
              <a:rPr lang="en-GB" dirty="0" err="1" smtClean="0"/>
              <a:t>Tasgiau</a:t>
            </a:r>
            <a:r>
              <a:rPr lang="en-GB" dirty="0" smtClean="0"/>
              <a:t> </a:t>
            </a:r>
            <a:r>
              <a:rPr lang="en-GB" dirty="0" err="1" smtClean="0"/>
              <a:t>grwp</a:t>
            </a:r>
            <a:endParaRPr lang="en-GB" dirty="0" smtClean="0"/>
          </a:p>
          <a:p>
            <a:r>
              <a:rPr lang="en-GB" dirty="0" err="1" smtClean="0"/>
              <a:t>Darllen</a:t>
            </a:r>
            <a:r>
              <a:rPr lang="en-GB" dirty="0" smtClean="0"/>
              <a:t> a </a:t>
            </a:r>
            <a:r>
              <a:rPr lang="en-GB" dirty="0" err="1" smtClean="0"/>
              <a:t>dadnsoddi</a:t>
            </a:r>
            <a:r>
              <a:rPr lang="en-GB" dirty="0" smtClean="0"/>
              <a:t> </a:t>
            </a:r>
            <a:r>
              <a:rPr lang="en-GB" dirty="0" err="1" smtClean="0"/>
              <a:t>erthyglau</a:t>
            </a:r>
            <a:endParaRPr lang="en-GB" dirty="0"/>
          </a:p>
        </p:txBody>
      </p:sp>
      <p:sp>
        <p:nvSpPr>
          <p:cNvPr id="4" name="Content Placeholder 3"/>
          <p:cNvSpPr>
            <a:spLocks noGrp="1"/>
          </p:cNvSpPr>
          <p:nvPr>
            <p:ph sz="half" idx="2"/>
          </p:nvPr>
        </p:nvSpPr>
        <p:spPr/>
        <p:txBody>
          <a:bodyPr/>
          <a:lstStyle/>
          <a:p>
            <a:r>
              <a:rPr lang="en-GB" dirty="0" smtClean="0"/>
              <a:t>Group discussions</a:t>
            </a:r>
          </a:p>
          <a:p>
            <a:r>
              <a:rPr lang="en-GB" dirty="0" smtClean="0"/>
              <a:t>Group Tasks</a:t>
            </a:r>
          </a:p>
          <a:p>
            <a:r>
              <a:rPr lang="en-GB" dirty="0" smtClean="0"/>
              <a:t>Reading and analysis of journal articles</a:t>
            </a:r>
            <a:endParaRPr lang="en-GB" dirty="0"/>
          </a:p>
        </p:txBody>
      </p:sp>
    </p:spTree>
    <p:extLst>
      <p:ext uri="{BB962C8B-B14F-4D97-AF65-F5344CB8AC3E}">
        <p14:creationId xmlns:p14="http://schemas.microsoft.com/office/powerpoint/2010/main" val="4655300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smtClean="0"/>
              <a:t>Deilliannau</a:t>
            </a:r>
            <a:r>
              <a:rPr lang="en-GB" dirty="0" smtClean="0"/>
              <a:t> </a:t>
            </a:r>
            <a:r>
              <a:rPr lang="en-GB" dirty="0" err="1" smtClean="0"/>
              <a:t>Dysgu</a:t>
            </a:r>
            <a:endParaRPr lang="en-GB" dirty="0"/>
          </a:p>
        </p:txBody>
      </p:sp>
      <p:sp>
        <p:nvSpPr>
          <p:cNvPr id="5" name="Content Placeholder 4"/>
          <p:cNvSpPr>
            <a:spLocks noGrp="1"/>
          </p:cNvSpPr>
          <p:nvPr>
            <p:ph idx="1"/>
          </p:nvPr>
        </p:nvSpPr>
        <p:spPr/>
        <p:txBody>
          <a:bodyPr>
            <a:normAutofit fontScale="70000" lnSpcReduction="20000"/>
          </a:bodyPr>
          <a:lstStyle/>
          <a:p>
            <a:pPr lvl="0" fontAlgn="base" hangingPunct="0"/>
            <a:r>
              <a:rPr lang="cy-GB" dirty="0"/>
              <a:t>ymchwilio a dangos dadansoddiad beirniadol o egwyddorion sgiliau arwain effeithiol ac arfer da gyda chysylltiadau ag </a:t>
            </a:r>
            <a:r>
              <a:rPr lang="cy-GB" b="1" dirty="0"/>
              <a:t>entrepreneuriaeth ac arloesi</a:t>
            </a:r>
            <a:r>
              <a:rPr lang="cy-GB" dirty="0"/>
              <a:t>;</a:t>
            </a:r>
            <a:endParaRPr lang="en-GB" dirty="0"/>
          </a:p>
          <a:p>
            <a:pPr lvl="0" fontAlgn="base" hangingPunct="0"/>
            <a:r>
              <a:rPr lang="cy-GB" dirty="0"/>
              <a:t>gwerthuso’n feirniadol </a:t>
            </a:r>
            <a:r>
              <a:rPr lang="cy-GB" b="1" dirty="0"/>
              <a:t>athroniaeth meithrin a chynnal partneriaethau llwyddiannus </a:t>
            </a:r>
            <a:r>
              <a:rPr lang="cy-GB" dirty="0"/>
              <a:t>gyda </a:t>
            </a:r>
            <a:r>
              <a:rPr lang="cy-GB" dirty="0" err="1"/>
              <a:t>rhanddeiliaid</a:t>
            </a:r>
            <a:r>
              <a:rPr lang="cy-GB" dirty="0"/>
              <a:t> ac asiantaethau allanol; </a:t>
            </a:r>
            <a:endParaRPr lang="en-GB" dirty="0"/>
          </a:p>
          <a:p>
            <a:pPr lvl="0" fontAlgn="base" hangingPunct="0"/>
            <a:r>
              <a:rPr lang="cy-GB" dirty="0"/>
              <a:t>dadansoddi’n feirniadol ddulliau ac ymagweddau at </a:t>
            </a:r>
            <a:r>
              <a:rPr lang="cy-GB" b="1" dirty="0"/>
              <a:t>gynlluniau busnes a marchnata, dadansoddi ariannol, rhagolygon cyllideb, rheoli risg a chynllunio strategol</a:t>
            </a:r>
            <a:r>
              <a:rPr lang="cy-GB" dirty="0"/>
              <a:t> o fewn lleoliadau blynyddoedd cynnar;</a:t>
            </a:r>
            <a:endParaRPr lang="en-GB" dirty="0"/>
          </a:p>
          <a:p>
            <a:pPr lvl="0" fontAlgn="base" hangingPunct="0"/>
            <a:r>
              <a:rPr lang="cy-GB" dirty="0"/>
              <a:t>trefnu eu gwybodaeth a’r hyn y maent wedi’i ddysgu drwy ddefnyddio amrywiaeth o adnoddau gwybodaeth, a chyflwyno’u gwaith ar y lefel briodol. </a:t>
            </a:r>
            <a:endParaRPr lang="en-GB" dirty="0"/>
          </a:p>
          <a:p>
            <a:endParaRPr lang="en-GB" dirty="0"/>
          </a:p>
        </p:txBody>
      </p:sp>
    </p:spTree>
    <p:extLst>
      <p:ext uri="{BB962C8B-B14F-4D97-AF65-F5344CB8AC3E}">
        <p14:creationId xmlns:p14="http://schemas.microsoft.com/office/powerpoint/2010/main" val="319819240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a:t>
            </a:r>
            <a:endParaRPr lang="en-GB" dirty="0"/>
          </a:p>
        </p:txBody>
      </p:sp>
      <p:sp>
        <p:nvSpPr>
          <p:cNvPr id="3" name="Content Placeholder 2"/>
          <p:cNvSpPr>
            <a:spLocks noGrp="1"/>
          </p:cNvSpPr>
          <p:nvPr>
            <p:ph idx="1"/>
          </p:nvPr>
        </p:nvSpPr>
        <p:spPr/>
        <p:txBody>
          <a:bodyPr>
            <a:normAutofit fontScale="70000" lnSpcReduction="20000"/>
          </a:bodyPr>
          <a:lstStyle/>
          <a:p>
            <a:pPr lvl="0" hangingPunct="0"/>
            <a:r>
              <a:rPr lang="en-GB" dirty="0"/>
              <a:t>research and demonstrate a critical analysis of the principles of effective leadership skills and good practice with links to </a:t>
            </a:r>
            <a:r>
              <a:rPr lang="en-GB" b="1" dirty="0"/>
              <a:t>entrepreneurship and innovation</a:t>
            </a:r>
            <a:r>
              <a:rPr lang="en-GB" dirty="0"/>
              <a:t>;</a:t>
            </a:r>
          </a:p>
          <a:p>
            <a:pPr lvl="0" hangingPunct="0"/>
            <a:r>
              <a:rPr lang="en-GB" dirty="0"/>
              <a:t>critically evaluate the </a:t>
            </a:r>
            <a:r>
              <a:rPr lang="en-GB" b="1" dirty="0"/>
              <a:t>philosophy of building and sustaining successful partnerships </a:t>
            </a:r>
            <a:r>
              <a:rPr lang="en-GB" dirty="0"/>
              <a:t>with stakeholders and external agencies; </a:t>
            </a:r>
          </a:p>
          <a:p>
            <a:pPr lvl="0" hangingPunct="0"/>
            <a:r>
              <a:rPr lang="en-GB" dirty="0"/>
              <a:t>critically analyse methods and approaches to </a:t>
            </a:r>
            <a:r>
              <a:rPr lang="en-GB" b="1" dirty="0"/>
              <a:t>business and marketing plans, financial analysis, budget forecasts, risk management and  strategic planning</a:t>
            </a:r>
            <a:r>
              <a:rPr lang="en-GB" dirty="0"/>
              <a:t> within early years settings;</a:t>
            </a:r>
          </a:p>
          <a:p>
            <a:pPr lvl="0" hangingPunct="0"/>
            <a:r>
              <a:rPr lang="en-GB" dirty="0"/>
              <a:t>organise their knowledge and learning through use of a range of information resources, and present their work at the appropriate level. </a:t>
            </a:r>
          </a:p>
          <a:p>
            <a:endParaRPr lang="en-GB" dirty="0"/>
          </a:p>
        </p:txBody>
      </p:sp>
    </p:spTree>
    <p:extLst>
      <p:ext uri="{BB962C8B-B14F-4D97-AF65-F5344CB8AC3E}">
        <p14:creationId xmlns:p14="http://schemas.microsoft.com/office/powerpoint/2010/main" val="334348920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eaLnBrk="1" hangingPunct="1"/>
            <a:r>
              <a:rPr lang="en-US" altLang="en-US" sz="4000" dirty="0" err="1" smtClean="0">
                <a:latin typeface="Arial" panose="020B0604020202020204" pitchFamily="34" charset="0"/>
                <a:cs typeface="Arial" panose="020B0604020202020204" pitchFamily="34" charset="0"/>
              </a:rPr>
              <a:t>Aseiniad</a:t>
            </a:r>
            <a:r>
              <a:rPr lang="en-US" altLang="en-US" sz="4000" dirty="0" smtClean="0">
                <a:latin typeface="Arial" panose="020B0604020202020204" pitchFamily="34" charset="0"/>
                <a:cs typeface="Arial" panose="020B0604020202020204" pitchFamily="34" charset="0"/>
              </a:rPr>
              <a:t>/Assessment</a:t>
            </a:r>
            <a:endParaRPr lang="en-US" altLang="en-US" sz="4000" dirty="0">
              <a:latin typeface="Arial" panose="020B0604020202020204" pitchFamily="34" charset="0"/>
              <a:cs typeface="Arial" panose="020B0604020202020204" pitchFamily="34" charset="0"/>
            </a:endParaRPr>
          </a:p>
        </p:txBody>
      </p:sp>
      <p:sp>
        <p:nvSpPr>
          <p:cNvPr id="17411" name="Content Placeholder 2"/>
          <p:cNvSpPr>
            <a:spLocks noGrp="1"/>
          </p:cNvSpPr>
          <p:nvPr>
            <p:ph idx="1"/>
          </p:nvPr>
        </p:nvSpPr>
        <p:spPr/>
        <p:txBody>
          <a:bodyPr>
            <a:normAutofit/>
          </a:bodyPr>
          <a:lstStyle/>
          <a:p>
            <a:pPr marL="0" indent="0" eaLnBrk="1" hangingPunct="1">
              <a:buNone/>
            </a:pPr>
            <a:endParaRPr lang="en-GB" altLang="en-US" dirty="0" smtClean="0">
              <a:ea typeface="ＭＳ Ｐゴシック" pitchFamily="34" charset="-128"/>
            </a:endParaRPr>
          </a:p>
          <a:p>
            <a:pPr marL="0" indent="0" eaLnBrk="1" hangingPunct="1">
              <a:buNone/>
            </a:pPr>
            <a:endParaRPr lang="en-GB" altLang="en-US" dirty="0" smtClean="0">
              <a:ea typeface="ＭＳ Ｐゴシック" pitchFamily="34" charset="-128"/>
            </a:endParaRPr>
          </a:p>
        </p:txBody>
      </p:sp>
      <p:sp>
        <p:nvSpPr>
          <p:cNvPr id="3" name="Rectangle 2"/>
          <p:cNvSpPr/>
          <p:nvPr/>
        </p:nvSpPr>
        <p:spPr>
          <a:xfrm>
            <a:off x="611560" y="-387424"/>
            <a:ext cx="7920880" cy="5447645"/>
          </a:xfrm>
          <a:prstGeom prst="rect">
            <a:avLst/>
          </a:prstGeom>
        </p:spPr>
        <p:txBody>
          <a:bodyPr wrap="square">
            <a:spAutoFit/>
          </a:bodyPr>
          <a:lstStyle/>
          <a:p>
            <a:endParaRPr lang="en-GB" sz="1200" b="1" dirty="0" smtClean="0"/>
          </a:p>
          <a:p>
            <a:endParaRPr lang="en-GB" sz="1200" b="1" dirty="0"/>
          </a:p>
          <a:p>
            <a:endParaRPr lang="en-GB" sz="1200" b="1" dirty="0" smtClean="0"/>
          </a:p>
          <a:p>
            <a:endParaRPr lang="en-GB" sz="1200" b="1" dirty="0"/>
          </a:p>
          <a:p>
            <a:endParaRPr lang="en-GB" sz="1200" b="1" dirty="0" smtClean="0"/>
          </a:p>
          <a:p>
            <a:endParaRPr lang="en-GB" sz="1200" b="1" dirty="0"/>
          </a:p>
          <a:p>
            <a:endParaRPr lang="en-GB" sz="1200" b="1" dirty="0" smtClean="0"/>
          </a:p>
          <a:p>
            <a:endParaRPr lang="en-GB" sz="1200" b="1" dirty="0"/>
          </a:p>
          <a:p>
            <a:endParaRPr lang="en-GB" sz="1200" b="1" dirty="0" smtClean="0"/>
          </a:p>
          <a:p>
            <a:r>
              <a:rPr lang="en-GB" sz="2400" b="1" dirty="0" smtClean="0"/>
              <a:t>Individual </a:t>
            </a:r>
            <a:r>
              <a:rPr lang="en-GB" sz="2400" b="1" dirty="0"/>
              <a:t>Business Plan Portfolio</a:t>
            </a:r>
            <a:endParaRPr lang="en-GB" sz="2400" dirty="0"/>
          </a:p>
          <a:p>
            <a:r>
              <a:rPr lang="en-GB" sz="2400" b="1" dirty="0"/>
              <a:t>4000 words to include a 10 minute presentation</a:t>
            </a:r>
            <a:endParaRPr lang="en-GB" sz="2400" dirty="0"/>
          </a:p>
          <a:p>
            <a:r>
              <a:rPr lang="en-GB" sz="1200" b="1" dirty="0" smtClean="0"/>
              <a:t>Part </a:t>
            </a:r>
            <a:r>
              <a:rPr lang="en-GB" sz="1200" b="1" dirty="0"/>
              <a:t>1</a:t>
            </a:r>
            <a:endParaRPr lang="en-GB" sz="1200" dirty="0"/>
          </a:p>
          <a:p>
            <a:r>
              <a:rPr lang="en-GB" sz="1200" b="1" dirty="0"/>
              <a:t> </a:t>
            </a:r>
            <a:endParaRPr lang="en-GB" sz="1200" dirty="0"/>
          </a:p>
          <a:p>
            <a:r>
              <a:rPr lang="en-US" sz="1200" dirty="0"/>
              <a:t>PowerPoint is </a:t>
            </a:r>
            <a:r>
              <a:rPr lang="en-US" sz="1200" b="1" dirty="0"/>
              <a:t>not required</a:t>
            </a:r>
            <a:r>
              <a:rPr lang="en-US" sz="1200" dirty="0"/>
              <a:t> but the presentation will be recorded. </a:t>
            </a:r>
            <a:endParaRPr lang="en-GB" sz="1200" dirty="0"/>
          </a:p>
          <a:p>
            <a:r>
              <a:rPr lang="en-US" sz="1200" dirty="0"/>
              <a:t> </a:t>
            </a:r>
            <a:endParaRPr lang="en-GB" sz="1200" dirty="0"/>
          </a:p>
          <a:p>
            <a:r>
              <a:rPr lang="en-US" sz="1200" b="1" dirty="0"/>
              <a:t>A 10 </a:t>
            </a:r>
            <a:r>
              <a:rPr lang="en-US" sz="1200" b="1" dirty="0" smtClean="0"/>
              <a:t>minute individual </a:t>
            </a:r>
            <a:r>
              <a:rPr lang="en-US" sz="1200" b="1" dirty="0"/>
              <a:t>‘Business Pitch’</a:t>
            </a:r>
            <a:endParaRPr lang="en-GB" sz="1200" dirty="0"/>
          </a:p>
          <a:p>
            <a:r>
              <a:rPr lang="en-US" sz="1200" dirty="0"/>
              <a:t>Present an oral presentation on an idea/concept of your choice that demonstrates entrepreneurial innovation in relation to the range of young children’s developmental skills to include aspects such creativity and imagination. </a:t>
            </a:r>
            <a:endParaRPr lang="en-GB" sz="1200" dirty="0"/>
          </a:p>
          <a:p>
            <a:r>
              <a:rPr lang="en-US" sz="1200" dirty="0"/>
              <a:t>You will need to demonstrate a clear and deep understanding of your chosen topic and support this with evidence of thorough and appropriate research, together with evidence of how your chosen topic links to the early years as well as its benefits to young children’s development. Reference to the financial feasibility of your chosen topic as well as effective marketing of your idea should be considered.</a:t>
            </a:r>
            <a:endParaRPr lang="en-GB" sz="1200" dirty="0"/>
          </a:p>
          <a:p>
            <a:r>
              <a:rPr lang="en-US" sz="1200" dirty="0"/>
              <a:t> </a:t>
            </a:r>
            <a:endParaRPr lang="en-GB" sz="1200" dirty="0"/>
          </a:p>
          <a:p>
            <a:r>
              <a:rPr lang="en-US" sz="1200" dirty="0"/>
              <a:t>The use of a flip chart, resources, images or other items are permitted in order to support your presentation. However, marks will not be deducted if you decide not to include these.   </a:t>
            </a:r>
            <a:endParaRPr lang="en-GB" sz="1200" dirty="0"/>
          </a:p>
          <a:p>
            <a:r>
              <a:rPr lang="en-US" sz="1200" i="1" dirty="0"/>
              <a:t>(A flip chart and pens will be available in the assessment room)</a:t>
            </a:r>
            <a:endParaRPr lang="en-GB" sz="1200" dirty="0"/>
          </a:p>
          <a:p>
            <a:r>
              <a:rPr lang="en-US" sz="1200" dirty="0"/>
              <a:t> </a:t>
            </a:r>
            <a:endParaRPr lang="en-GB" sz="1200" dirty="0"/>
          </a:p>
        </p:txBody>
      </p:sp>
    </p:spTree>
    <p:extLst>
      <p:ext uri="{BB962C8B-B14F-4D97-AF65-F5344CB8AC3E}">
        <p14:creationId xmlns:p14="http://schemas.microsoft.com/office/powerpoint/2010/main" val="302589373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pPr eaLnBrk="1" hangingPunct="1"/>
            <a:r>
              <a:rPr lang="en-US" altLang="en-US" sz="4000" dirty="0" err="1" smtClean="0">
                <a:latin typeface="Arial" panose="020B0604020202020204" pitchFamily="34" charset="0"/>
                <a:cs typeface="Arial" panose="020B0604020202020204" pitchFamily="34" charset="0"/>
              </a:rPr>
              <a:t>Aseiniad</a:t>
            </a:r>
            <a:r>
              <a:rPr lang="en-US" altLang="en-US" sz="4000" dirty="0" smtClean="0">
                <a:latin typeface="Arial" panose="020B0604020202020204" pitchFamily="34" charset="0"/>
                <a:cs typeface="Arial" panose="020B0604020202020204" pitchFamily="34" charset="0"/>
              </a:rPr>
              <a:t>/Assessment</a:t>
            </a:r>
            <a:endParaRPr lang="en-US" altLang="en-US" sz="4000" dirty="0">
              <a:latin typeface="Arial" panose="020B0604020202020204" pitchFamily="34" charset="0"/>
              <a:cs typeface="Arial" panose="020B0604020202020204" pitchFamily="34" charset="0"/>
            </a:endParaRPr>
          </a:p>
        </p:txBody>
      </p:sp>
      <p:sp>
        <p:nvSpPr>
          <p:cNvPr id="17411" name="Content Placeholder 2"/>
          <p:cNvSpPr>
            <a:spLocks noGrp="1"/>
          </p:cNvSpPr>
          <p:nvPr>
            <p:ph idx="1"/>
          </p:nvPr>
        </p:nvSpPr>
        <p:spPr/>
        <p:txBody>
          <a:bodyPr>
            <a:normAutofit/>
          </a:bodyPr>
          <a:lstStyle/>
          <a:p>
            <a:pPr marL="0" indent="0" eaLnBrk="1" hangingPunct="1">
              <a:buNone/>
            </a:pPr>
            <a:endParaRPr lang="en-GB" altLang="en-US" dirty="0" smtClean="0">
              <a:ea typeface="ＭＳ Ｐゴシック" pitchFamily="34" charset="-128"/>
            </a:endParaRPr>
          </a:p>
          <a:p>
            <a:pPr marL="0" indent="0" eaLnBrk="1" hangingPunct="1">
              <a:buNone/>
            </a:pPr>
            <a:endParaRPr lang="en-GB" altLang="en-US" dirty="0" smtClean="0">
              <a:ea typeface="ＭＳ Ｐゴシック" pitchFamily="34" charset="-128"/>
            </a:endParaRPr>
          </a:p>
        </p:txBody>
      </p:sp>
      <p:sp>
        <p:nvSpPr>
          <p:cNvPr id="3" name="Rectangle 2"/>
          <p:cNvSpPr/>
          <p:nvPr/>
        </p:nvSpPr>
        <p:spPr>
          <a:xfrm>
            <a:off x="899592" y="-675456"/>
            <a:ext cx="7920880" cy="6032421"/>
          </a:xfrm>
          <a:prstGeom prst="rect">
            <a:avLst/>
          </a:prstGeom>
        </p:spPr>
        <p:txBody>
          <a:bodyPr wrap="square">
            <a:spAutoFit/>
          </a:bodyPr>
          <a:lstStyle/>
          <a:p>
            <a:endParaRPr lang="en-GB" sz="1200" b="1" dirty="0" smtClean="0"/>
          </a:p>
          <a:p>
            <a:endParaRPr lang="en-GB" sz="1200" b="1" dirty="0"/>
          </a:p>
          <a:p>
            <a:endParaRPr lang="en-GB" sz="1200" b="1" dirty="0" smtClean="0"/>
          </a:p>
          <a:p>
            <a:endParaRPr lang="en-GB" sz="1200" b="1" dirty="0"/>
          </a:p>
          <a:p>
            <a:endParaRPr lang="en-GB" sz="1200" b="1" dirty="0" smtClean="0"/>
          </a:p>
          <a:p>
            <a:endParaRPr lang="en-GB" sz="1200" b="1" dirty="0"/>
          </a:p>
          <a:p>
            <a:endParaRPr lang="en-GB" sz="1200" b="1" dirty="0"/>
          </a:p>
          <a:p>
            <a:endParaRPr lang="en-GB" sz="1200" b="1" dirty="0" smtClean="0"/>
          </a:p>
          <a:p>
            <a:endParaRPr lang="en-GB" sz="2400" b="1" dirty="0" smtClean="0"/>
          </a:p>
          <a:p>
            <a:r>
              <a:rPr lang="en-GB" sz="2400" b="1" dirty="0" err="1" smtClean="0"/>
              <a:t>Portffolio</a:t>
            </a:r>
            <a:r>
              <a:rPr lang="en-GB" sz="2400" b="1" dirty="0" smtClean="0"/>
              <a:t> </a:t>
            </a:r>
            <a:r>
              <a:rPr lang="en-GB" sz="2400" b="1" dirty="0" err="1" smtClean="0"/>
              <a:t>Cynllun</a:t>
            </a:r>
            <a:r>
              <a:rPr lang="en-GB" sz="2400" b="1" dirty="0" smtClean="0"/>
              <a:t> </a:t>
            </a:r>
            <a:r>
              <a:rPr lang="en-GB" sz="2400" b="1" dirty="0" err="1" smtClean="0"/>
              <a:t>Busnes</a:t>
            </a:r>
            <a:r>
              <a:rPr lang="en-GB" sz="2400" b="1" dirty="0" smtClean="0"/>
              <a:t> </a:t>
            </a:r>
            <a:r>
              <a:rPr lang="en-GB" sz="2400" b="1" dirty="0" err="1" smtClean="0"/>
              <a:t>Unigol</a:t>
            </a:r>
            <a:r>
              <a:rPr lang="en-GB" sz="2400" b="1" dirty="0" smtClean="0"/>
              <a:t> </a:t>
            </a:r>
            <a:endParaRPr lang="en-GB" sz="2400" dirty="0"/>
          </a:p>
          <a:p>
            <a:r>
              <a:rPr lang="en-GB" sz="2400" b="1" dirty="0"/>
              <a:t>4000 </a:t>
            </a:r>
            <a:r>
              <a:rPr lang="en-GB" sz="2400" b="1" dirty="0" smtClean="0"/>
              <a:t>o </a:t>
            </a:r>
            <a:r>
              <a:rPr lang="en-GB" sz="2400" b="1" dirty="0" err="1" smtClean="0"/>
              <a:t>eiriau</a:t>
            </a:r>
            <a:r>
              <a:rPr lang="en-GB" sz="2400" b="1" dirty="0" smtClean="0"/>
              <a:t> </a:t>
            </a:r>
            <a:r>
              <a:rPr lang="en-GB" sz="2400" b="1" dirty="0" err="1" smtClean="0"/>
              <a:t>gan</a:t>
            </a:r>
            <a:r>
              <a:rPr lang="en-GB" sz="2400" b="1" dirty="0" smtClean="0"/>
              <a:t> </a:t>
            </a:r>
            <a:r>
              <a:rPr lang="en-GB" sz="2400" b="1" dirty="0" err="1" smtClean="0"/>
              <a:t>gynnwys</a:t>
            </a:r>
            <a:r>
              <a:rPr lang="en-GB" sz="2400" b="1" dirty="0" smtClean="0"/>
              <a:t> </a:t>
            </a:r>
            <a:r>
              <a:rPr lang="en-GB" sz="2400" b="1" dirty="0" err="1" smtClean="0"/>
              <a:t>cyflwyniad</a:t>
            </a:r>
            <a:r>
              <a:rPr lang="en-GB" sz="2400" b="1" dirty="0" smtClean="0"/>
              <a:t> 10 </a:t>
            </a:r>
            <a:r>
              <a:rPr lang="en-GB" sz="2400" b="1" dirty="0" err="1" smtClean="0"/>
              <a:t>munud</a:t>
            </a:r>
            <a:r>
              <a:rPr lang="en-GB" sz="2400" b="1" dirty="0" smtClean="0"/>
              <a:t> </a:t>
            </a:r>
            <a:endParaRPr lang="en-GB" sz="2400" dirty="0"/>
          </a:p>
          <a:p>
            <a:endParaRPr lang="en-GB" sz="1200" b="1" dirty="0" smtClean="0"/>
          </a:p>
          <a:p>
            <a:r>
              <a:rPr lang="en-GB" sz="1400" b="1" dirty="0" err="1" smtClean="0"/>
              <a:t>Rhan</a:t>
            </a:r>
            <a:r>
              <a:rPr lang="en-GB" sz="1400" b="1" dirty="0" smtClean="0"/>
              <a:t> 1</a:t>
            </a:r>
            <a:endParaRPr lang="en-GB" sz="1400" b="1" dirty="0"/>
          </a:p>
          <a:p>
            <a:r>
              <a:rPr lang="en-GB" sz="1200" b="1" dirty="0"/>
              <a:t> </a:t>
            </a:r>
            <a:endParaRPr lang="en-GB" sz="1200" dirty="0"/>
          </a:p>
          <a:p>
            <a:r>
              <a:rPr lang="en-US" sz="1200" dirty="0" err="1" smtClean="0"/>
              <a:t>Nid</a:t>
            </a:r>
            <a:r>
              <a:rPr lang="en-US" sz="1200" dirty="0" smtClean="0"/>
              <a:t> </a:t>
            </a:r>
            <a:r>
              <a:rPr lang="en-US" sz="1200" dirty="0" err="1" smtClean="0"/>
              <a:t>oes</a:t>
            </a:r>
            <a:r>
              <a:rPr lang="en-US" sz="1200" dirty="0" smtClean="0"/>
              <a:t> </a:t>
            </a:r>
            <a:r>
              <a:rPr lang="en-US" sz="1200" dirty="0" err="1" smtClean="0"/>
              <a:t>angen</a:t>
            </a:r>
            <a:r>
              <a:rPr lang="en-US" sz="1200" dirty="0" smtClean="0"/>
              <a:t> PowerPoint, </a:t>
            </a:r>
            <a:r>
              <a:rPr lang="en-US" sz="1200" dirty="0" err="1" smtClean="0"/>
              <a:t>ond</a:t>
            </a:r>
            <a:r>
              <a:rPr lang="en-US" sz="1200" dirty="0" smtClean="0"/>
              <a:t> </a:t>
            </a:r>
            <a:r>
              <a:rPr lang="en-US" sz="1200" dirty="0" err="1" smtClean="0"/>
              <a:t>fe</a:t>
            </a:r>
            <a:r>
              <a:rPr lang="en-US" sz="1200" dirty="0" smtClean="0"/>
              <a:t> </a:t>
            </a:r>
            <a:r>
              <a:rPr lang="en-US" sz="1200" dirty="0" err="1" smtClean="0"/>
              <a:t>fydd</a:t>
            </a:r>
            <a:r>
              <a:rPr lang="en-US" sz="1200" dirty="0" smtClean="0"/>
              <a:t> y </a:t>
            </a:r>
            <a:r>
              <a:rPr lang="en-US" sz="1200" dirty="0" err="1" smtClean="0"/>
              <a:t>gyflwyniad</a:t>
            </a:r>
            <a:r>
              <a:rPr lang="en-US" sz="1200" dirty="0" smtClean="0"/>
              <a:t> </a:t>
            </a:r>
            <a:r>
              <a:rPr lang="en-US" sz="1200" dirty="0" err="1" smtClean="0"/>
              <a:t>yn</a:t>
            </a:r>
            <a:r>
              <a:rPr lang="en-US" sz="1200" dirty="0" smtClean="0"/>
              <a:t> </a:t>
            </a:r>
            <a:r>
              <a:rPr lang="en-US" sz="1200" dirty="0" err="1" smtClean="0"/>
              <a:t>cael</a:t>
            </a:r>
            <a:r>
              <a:rPr lang="en-US" sz="1200" dirty="0" smtClean="0"/>
              <a:t> </a:t>
            </a:r>
            <a:r>
              <a:rPr lang="en-US" sz="1200" dirty="0" err="1" smtClean="0"/>
              <a:t>ei</a:t>
            </a:r>
            <a:r>
              <a:rPr lang="en-US" sz="1200" dirty="0" smtClean="0"/>
              <a:t> </a:t>
            </a:r>
            <a:r>
              <a:rPr lang="en-US" sz="1200" dirty="0" err="1" smtClean="0"/>
              <a:t>recordio</a:t>
            </a:r>
            <a:r>
              <a:rPr lang="en-US" sz="1200" dirty="0" smtClean="0"/>
              <a:t>.  </a:t>
            </a:r>
            <a:endParaRPr lang="en-GB" sz="1200" dirty="0"/>
          </a:p>
          <a:p>
            <a:r>
              <a:rPr lang="en-US" sz="1200" dirty="0"/>
              <a:t> </a:t>
            </a:r>
            <a:endParaRPr lang="en-GB" sz="1200" dirty="0"/>
          </a:p>
          <a:p>
            <a:r>
              <a:rPr lang="en-US" sz="1200" b="1" dirty="0" smtClean="0"/>
              <a:t>‘Pitch </a:t>
            </a:r>
            <a:r>
              <a:rPr lang="en-US" sz="1200" b="1" dirty="0" err="1" smtClean="0"/>
              <a:t>Busnes</a:t>
            </a:r>
            <a:r>
              <a:rPr lang="en-US" sz="1200" b="1" dirty="0" smtClean="0"/>
              <a:t>’ </a:t>
            </a:r>
            <a:r>
              <a:rPr lang="en-US" sz="1200" b="1" dirty="0" err="1" smtClean="0"/>
              <a:t>unigol</a:t>
            </a:r>
            <a:r>
              <a:rPr lang="en-US" sz="1200" b="1" dirty="0" smtClean="0"/>
              <a:t> o 10 </a:t>
            </a:r>
            <a:r>
              <a:rPr lang="en-US" sz="1200" b="1" dirty="0" err="1" smtClean="0"/>
              <a:t>munud</a:t>
            </a:r>
            <a:endParaRPr lang="en-GB" sz="1200" dirty="0"/>
          </a:p>
          <a:p>
            <a:r>
              <a:rPr lang="en-US" sz="1200" dirty="0" err="1" smtClean="0"/>
              <a:t>Paratowch</a:t>
            </a:r>
            <a:r>
              <a:rPr lang="en-US" sz="1200" dirty="0" smtClean="0"/>
              <a:t> </a:t>
            </a:r>
            <a:r>
              <a:rPr lang="en-US" sz="1200" dirty="0" err="1" smtClean="0"/>
              <a:t>cyflwyniad</a:t>
            </a:r>
            <a:r>
              <a:rPr lang="en-US" sz="1200" dirty="0" smtClean="0"/>
              <a:t> </a:t>
            </a:r>
            <a:r>
              <a:rPr lang="en-US" sz="1200" dirty="0" err="1" smtClean="0"/>
              <a:t>ar</a:t>
            </a:r>
            <a:r>
              <a:rPr lang="en-US" sz="1200" dirty="0" smtClean="0"/>
              <a:t> </a:t>
            </a:r>
            <a:r>
              <a:rPr lang="en-US" sz="1200" dirty="0" err="1" smtClean="0"/>
              <a:t>lafar</a:t>
            </a:r>
            <a:r>
              <a:rPr lang="en-US" sz="1200" dirty="0" smtClean="0"/>
              <a:t> o </a:t>
            </a:r>
            <a:r>
              <a:rPr lang="en-US" sz="1200" dirty="0" err="1" smtClean="0"/>
              <a:t>syniad</a:t>
            </a:r>
            <a:r>
              <a:rPr lang="en-US" sz="1200" dirty="0" smtClean="0"/>
              <a:t>/</a:t>
            </a:r>
            <a:r>
              <a:rPr lang="en-US" sz="1200" dirty="0" err="1" smtClean="0"/>
              <a:t>cysyniad</a:t>
            </a:r>
            <a:r>
              <a:rPr lang="en-US" sz="1200" dirty="0" smtClean="0"/>
              <a:t> </a:t>
            </a:r>
            <a:r>
              <a:rPr lang="en-US" sz="1200" dirty="0" err="1" smtClean="0"/>
              <a:t>o’ch</a:t>
            </a:r>
            <a:r>
              <a:rPr lang="en-US" sz="1200" dirty="0" smtClean="0"/>
              <a:t> </a:t>
            </a:r>
            <a:r>
              <a:rPr lang="en-US" sz="1200" dirty="0" err="1" smtClean="0"/>
              <a:t>dewis</a:t>
            </a:r>
            <a:r>
              <a:rPr lang="en-US" sz="1200" dirty="0" smtClean="0"/>
              <a:t> </a:t>
            </a:r>
            <a:r>
              <a:rPr lang="en-US" sz="1200" dirty="0" err="1" smtClean="0"/>
              <a:t>sydd</a:t>
            </a:r>
            <a:r>
              <a:rPr lang="en-US" sz="1200" dirty="0" smtClean="0"/>
              <a:t> </a:t>
            </a:r>
            <a:r>
              <a:rPr lang="en-US" sz="1200" dirty="0" err="1" smtClean="0"/>
              <a:t>yn</a:t>
            </a:r>
            <a:r>
              <a:rPr lang="en-US" sz="1200" dirty="0" smtClean="0"/>
              <a:t> </a:t>
            </a:r>
            <a:r>
              <a:rPr lang="en-US" sz="1200" dirty="0" err="1" smtClean="0"/>
              <a:t>dangos</a:t>
            </a:r>
            <a:r>
              <a:rPr lang="en-US" sz="1200" dirty="0" smtClean="0"/>
              <a:t> </a:t>
            </a:r>
            <a:r>
              <a:rPr lang="en-US" sz="1200" dirty="0" err="1" smtClean="0"/>
              <a:t>dyfeisgarwch</a:t>
            </a:r>
            <a:r>
              <a:rPr lang="en-US" sz="1200" dirty="0" smtClean="0"/>
              <a:t> </a:t>
            </a:r>
            <a:r>
              <a:rPr lang="en-US" sz="1200" dirty="0" err="1" smtClean="0"/>
              <a:t>entrepreneuriaeth</a:t>
            </a:r>
            <a:r>
              <a:rPr lang="en-US" sz="1200" dirty="0" smtClean="0"/>
              <a:t> </a:t>
            </a:r>
            <a:r>
              <a:rPr lang="en-US" sz="1200" dirty="0" err="1" smtClean="0"/>
              <a:t>mewn</a:t>
            </a:r>
            <a:r>
              <a:rPr lang="en-US" sz="1200" dirty="0" smtClean="0"/>
              <a:t> </a:t>
            </a:r>
            <a:r>
              <a:rPr lang="en-US" sz="1200" dirty="0" err="1" smtClean="0"/>
              <a:t>perthynas</a:t>
            </a:r>
            <a:r>
              <a:rPr lang="en-US" sz="1200" dirty="0" smtClean="0"/>
              <a:t> ag </a:t>
            </a:r>
            <a:r>
              <a:rPr lang="en-US" sz="1200" dirty="0" err="1" smtClean="0"/>
              <a:t>ystod</a:t>
            </a:r>
            <a:r>
              <a:rPr lang="en-US" sz="1200" dirty="0" smtClean="0"/>
              <a:t> o </a:t>
            </a:r>
            <a:r>
              <a:rPr lang="en-US" sz="1200" dirty="0" err="1" smtClean="0"/>
              <a:t>sgiliau</a:t>
            </a:r>
            <a:r>
              <a:rPr lang="en-US" sz="1200" dirty="0" smtClean="0"/>
              <a:t> </a:t>
            </a:r>
            <a:r>
              <a:rPr lang="en-US" sz="1200" dirty="0" err="1" smtClean="0"/>
              <a:t>datblygiadol</a:t>
            </a:r>
            <a:r>
              <a:rPr lang="en-US" sz="1200" dirty="0" smtClean="0"/>
              <a:t> plant </a:t>
            </a:r>
            <a:r>
              <a:rPr lang="en-US" sz="1200" dirty="0" err="1" smtClean="0"/>
              <a:t>gan</a:t>
            </a:r>
            <a:r>
              <a:rPr lang="en-US" sz="1200" dirty="0" smtClean="0"/>
              <a:t> </a:t>
            </a:r>
            <a:r>
              <a:rPr lang="en-US" sz="1200" dirty="0" err="1" smtClean="0"/>
              <a:t>gynnwys</a:t>
            </a:r>
            <a:r>
              <a:rPr lang="en-US" sz="1200" dirty="0" smtClean="0"/>
              <a:t> </a:t>
            </a:r>
            <a:r>
              <a:rPr lang="en-US" sz="1200" dirty="0" err="1" smtClean="0"/>
              <a:t>agweddau</a:t>
            </a:r>
            <a:r>
              <a:rPr lang="en-US" sz="1200" dirty="0" smtClean="0"/>
              <a:t> </a:t>
            </a:r>
            <a:r>
              <a:rPr lang="en-US" sz="1200" dirty="0" err="1" smtClean="0"/>
              <a:t>fel</a:t>
            </a:r>
            <a:r>
              <a:rPr lang="en-US" sz="1200" dirty="0" smtClean="0"/>
              <a:t> </a:t>
            </a:r>
            <a:r>
              <a:rPr lang="en-US" sz="1200" dirty="0" err="1" smtClean="0"/>
              <a:t>creadigedd</a:t>
            </a:r>
            <a:r>
              <a:rPr lang="en-US" sz="1200" dirty="0" smtClean="0"/>
              <a:t> a </a:t>
            </a:r>
            <a:r>
              <a:rPr lang="en-US" sz="1200" dirty="0" err="1" smtClean="0"/>
              <a:t>dychymyg</a:t>
            </a:r>
            <a:r>
              <a:rPr lang="en-US" sz="1200" dirty="0" smtClean="0"/>
              <a:t>. </a:t>
            </a:r>
          </a:p>
          <a:p>
            <a:r>
              <a:rPr lang="en-US" sz="1200" dirty="0" smtClean="0"/>
              <a:t> </a:t>
            </a:r>
            <a:endParaRPr lang="en-GB" sz="1200" dirty="0"/>
          </a:p>
          <a:p>
            <a:r>
              <a:rPr lang="en-US" sz="1200" dirty="0" err="1" smtClean="0"/>
              <a:t>Bydd</a:t>
            </a:r>
            <a:r>
              <a:rPr lang="en-US" sz="1200" dirty="0" smtClean="0"/>
              <a:t> </a:t>
            </a:r>
            <a:r>
              <a:rPr lang="en-US" sz="1200" dirty="0" err="1" smtClean="0"/>
              <a:t>gofyn</a:t>
            </a:r>
            <a:r>
              <a:rPr lang="en-US" sz="1200" dirty="0" smtClean="0"/>
              <a:t> </a:t>
            </a:r>
            <a:r>
              <a:rPr lang="en-US" sz="1200" dirty="0" err="1" smtClean="0"/>
              <a:t>i</a:t>
            </a:r>
            <a:r>
              <a:rPr lang="en-US" sz="1200" dirty="0" smtClean="0"/>
              <a:t> chi </a:t>
            </a:r>
            <a:r>
              <a:rPr lang="en-US" sz="1200" dirty="0" err="1" smtClean="0"/>
              <a:t>ddangos</a:t>
            </a:r>
            <a:r>
              <a:rPr lang="en-US" sz="1200" dirty="0" smtClean="0"/>
              <a:t> </a:t>
            </a:r>
            <a:r>
              <a:rPr lang="en-US" sz="1200" dirty="0" err="1" smtClean="0"/>
              <a:t>dealltwriaeth</a:t>
            </a:r>
            <a:r>
              <a:rPr lang="en-US" sz="1200" dirty="0" smtClean="0"/>
              <a:t> </a:t>
            </a:r>
            <a:r>
              <a:rPr lang="en-US" sz="1200" dirty="0" err="1" smtClean="0"/>
              <a:t>clir</a:t>
            </a:r>
            <a:r>
              <a:rPr lang="en-US" sz="1200" dirty="0" smtClean="0"/>
              <a:t> a </a:t>
            </a:r>
            <a:r>
              <a:rPr lang="en-US" sz="1200" dirty="0" err="1" smtClean="0"/>
              <a:t>dwfn</a:t>
            </a:r>
            <a:r>
              <a:rPr lang="en-US" sz="1200" dirty="0" smtClean="0"/>
              <a:t> am y </a:t>
            </a:r>
            <a:r>
              <a:rPr lang="en-US" sz="1200" dirty="0" err="1" smtClean="0"/>
              <a:t>pwnc</a:t>
            </a:r>
            <a:r>
              <a:rPr lang="en-US" sz="1200" dirty="0" smtClean="0"/>
              <a:t> </a:t>
            </a:r>
            <a:r>
              <a:rPr lang="en-US" sz="1200" dirty="0" err="1" smtClean="0"/>
              <a:t>o’ch</a:t>
            </a:r>
            <a:r>
              <a:rPr lang="en-US" sz="1200" dirty="0" smtClean="0"/>
              <a:t> </a:t>
            </a:r>
            <a:r>
              <a:rPr lang="en-US" sz="1200" dirty="0" err="1" smtClean="0"/>
              <a:t>dewis</a:t>
            </a:r>
            <a:r>
              <a:rPr lang="en-US" sz="1200" dirty="0" smtClean="0"/>
              <a:t> a </a:t>
            </a:r>
            <a:r>
              <a:rPr lang="en-US" sz="1200" dirty="0" err="1" smtClean="0"/>
              <a:t>chefnogi</a:t>
            </a:r>
            <a:r>
              <a:rPr lang="en-US" sz="1200" dirty="0" smtClean="0"/>
              <a:t> </a:t>
            </a:r>
            <a:r>
              <a:rPr lang="en-US" sz="1200" dirty="0" err="1" smtClean="0"/>
              <a:t>hwn</a:t>
            </a:r>
            <a:r>
              <a:rPr lang="en-US" sz="1200" dirty="0" smtClean="0"/>
              <a:t> a </a:t>
            </a:r>
            <a:r>
              <a:rPr lang="en-US" sz="1200" dirty="0" err="1" smtClean="0"/>
              <a:t>thystiolaeth</a:t>
            </a:r>
            <a:r>
              <a:rPr lang="en-US" sz="1200" dirty="0" smtClean="0"/>
              <a:t> o </a:t>
            </a:r>
            <a:r>
              <a:rPr lang="en-US" sz="1200" dirty="0" err="1" smtClean="0"/>
              <a:t>ymchwil</a:t>
            </a:r>
            <a:r>
              <a:rPr lang="en-US" sz="1200" dirty="0" smtClean="0"/>
              <a:t> </a:t>
            </a:r>
            <a:r>
              <a:rPr lang="en-US" sz="1200" dirty="0" err="1" smtClean="0"/>
              <a:t>priodol</a:t>
            </a:r>
            <a:r>
              <a:rPr lang="en-US" sz="1200" dirty="0" smtClean="0"/>
              <a:t> a </a:t>
            </a:r>
            <a:r>
              <a:rPr lang="en-US" sz="1200" dirty="0" err="1" smtClean="0"/>
              <a:t>manwl</a:t>
            </a:r>
            <a:r>
              <a:rPr lang="en-US" sz="1200" dirty="0" smtClean="0"/>
              <a:t>, </a:t>
            </a:r>
            <a:r>
              <a:rPr lang="en-US" sz="1200" dirty="0" err="1" smtClean="0"/>
              <a:t>ynghyd</a:t>
            </a:r>
            <a:r>
              <a:rPr lang="en-US" sz="1200" dirty="0" smtClean="0"/>
              <a:t> a </a:t>
            </a:r>
            <a:r>
              <a:rPr lang="en-US" sz="1200" dirty="0" err="1" smtClean="0"/>
              <a:t>thystiolaeth</a:t>
            </a:r>
            <a:r>
              <a:rPr lang="en-US" sz="1200" dirty="0" smtClean="0"/>
              <a:t> o </a:t>
            </a:r>
            <a:r>
              <a:rPr lang="en-US" sz="1200" dirty="0" err="1" smtClean="0"/>
              <a:t>sut</a:t>
            </a:r>
            <a:r>
              <a:rPr lang="en-US" sz="1200" dirty="0" smtClean="0"/>
              <a:t> </a:t>
            </a:r>
            <a:r>
              <a:rPr lang="en-US" sz="1200" dirty="0" err="1" smtClean="0"/>
              <a:t>mae’r</a:t>
            </a:r>
            <a:r>
              <a:rPr lang="en-US" sz="1200" dirty="0" smtClean="0"/>
              <a:t> </a:t>
            </a:r>
            <a:r>
              <a:rPr lang="en-US" sz="1200" dirty="0" err="1" smtClean="0"/>
              <a:t>pwnc</a:t>
            </a:r>
            <a:r>
              <a:rPr lang="en-US" sz="1200" dirty="0" smtClean="0"/>
              <a:t> </a:t>
            </a:r>
            <a:r>
              <a:rPr lang="en-US" sz="1200" dirty="0" err="1" smtClean="0"/>
              <a:t>o’ch</a:t>
            </a:r>
            <a:r>
              <a:rPr lang="en-US" sz="1200" dirty="0" smtClean="0"/>
              <a:t> </a:t>
            </a:r>
            <a:r>
              <a:rPr lang="en-US" sz="1200" dirty="0" err="1" smtClean="0"/>
              <a:t>dewis</a:t>
            </a:r>
            <a:r>
              <a:rPr lang="en-US" sz="1200" dirty="0" smtClean="0"/>
              <a:t> </a:t>
            </a:r>
            <a:r>
              <a:rPr lang="en-US" sz="1200" dirty="0" err="1" smtClean="0"/>
              <a:t>yn</a:t>
            </a:r>
            <a:r>
              <a:rPr lang="en-US" sz="1200" dirty="0" smtClean="0"/>
              <a:t> </a:t>
            </a:r>
            <a:r>
              <a:rPr lang="en-US" sz="1200" dirty="0" err="1" smtClean="0"/>
              <a:t>cysylltu</a:t>
            </a:r>
            <a:r>
              <a:rPr lang="en-US" sz="1200" dirty="0" smtClean="0"/>
              <a:t> </a:t>
            </a:r>
            <a:r>
              <a:rPr lang="en-US" sz="1200" dirty="0" err="1" smtClean="0"/>
              <a:t>a’r</a:t>
            </a:r>
            <a:r>
              <a:rPr lang="en-US" sz="1200" dirty="0" smtClean="0"/>
              <a:t> </a:t>
            </a:r>
            <a:r>
              <a:rPr lang="en-US" sz="1200" dirty="0" err="1" smtClean="0"/>
              <a:t>blynyddoedd</a:t>
            </a:r>
            <a:r>
              <a:rPr lang="en-US" sz="1200" dirty="0" smtClean="0"/>
              <a:t> </a:t>
            </a:r>
            <a:r>
              <a:rPr lang="en-US" sz="1200" dirty="0" err="1" smtClean="0"/>
              <a:t>cynnar</a:t>
            </a:r>
            <a:r>
              <a:rPr lang="en-US" sz="1200" dirty="0" smtClean="0"/>
              <a:t> </a:t>
            </a:r>
            <a:r>
              <a:rPr lang="en-US" sz="1200" dirty="0" err="1" smtClean="0"/>
              <a:t>yn</a:t>
            </a:r>
            <a:r>
              <a:rPr lang="en-US" sz="1200" dirty="0" smtClean="0"/>
              <a:t> </a:t>
            </a:r>
            <a:r>
              <a:rPr lang="en-US" sz="1200" dirty="0" err="1" smtClean="0"/>
              <a:t>ogystal</a:t>
            </a:r>
            <a:r>
              <a:rPr lang="en-US" sz="1200" dirty="0" smtClean="0"/>
              <a:t> </a:t>
            </a:r>
            <a:r>
              <a:rPr lang="en-US" sz="1200" dirty="0" err="1" smtClean="0"/>
              <a:t>a’r</a:t>
            </a:r>
            <a:r>
              <a:rPr lang="en-US" sz="1200" dirty="0" smtClean="0"/>
              <a:t> </a:t>
            </a:r>
            <a:r>
              <a:rPr lang="en-US" sz="1200" dirty="0" err="1" smtClean="0"/>
              <a:t>buddion</a:t>
            </a:r>
            <a:r>
              <a:rPr lang="en-US" sz="1200" dirty="0" smtClean="0"/>
              <a:t> </a:t>
            </a:r>
            <a:r>
              <a:rPr lang="en-US" sz="1200" dirty="0" err="1" smtClean="0"/>
              <a:t>i</a:t>
            </a:r>
            <a:r>
              <a:rPr lang="en-US" sz="1200" dirty="0" smtClean="0"/>
              <a:t> </a:t>
            </a:r>
            <a:r>
              <a:rPr lang="en-US" sz="1200" dirty="0" err="1" smtClean="0"/>
              <a:t>ddatblygiad</a:t>
            </a:r>
            <a:r>
              <a:rPr lang="en-US" sz="1200" dirty="0" smtClean="0"/>
              <a:t> </a:t>
            </a:r>
            <a:r>
              <a:rPr lang="en-US" sz="1200" dirty="0" err="1" smtClean="0"/>
              <a:t>blant</a:t>
            </a:r>
            <a:r>
              <a:rPr lang="en-US" sz="1200" dirty="0" smtClean="0"/>
              <a:t> </a:t>
            </a:r>
            <a:r>
              <a:rPr lang="en-US" sz="1200" dirty="0" err="1" smtClean="0"/>
              <a:t>ifanc</a:t>
            </a:r>
            <a:r>
              <a:rPr lang="en-US" sz="1200" dirty="0" smtClean="0"/>
              <a:t>.  </a:t>
            </a:r>
            <a:r>
              <a:rPr lang="en-US" sz="1200" dirty="0" err="1" smtClean="0"/>
              <a:t>Bydd</a:t>
            </a:r>
            <a:r>
              <a:rPr lang="en-US" sz="1200" dirty="0" smtClean="0"/>
              <a:t> </a:t>
            </a:r>
            <a:r>
              <a:rPr lang="en-US" sz="1200" dirty="0" err="1" smtClean="0"/>
              <a:t>gofyn</a:t>
            </a:r>
            <a:r>
              <a:rPr lang="en-US" sz="1200" dirty="0" smtClean="0"/>
              <a:t> </a:t>
            </a:r>
            <a:r>
              <a:rPr lang="en-US" sz="1200" dirty="0" err="1" smtClean="0"/>
              <a:t>i</a:t>
            </a:r>
            <a:r>
              <a:rPr lang="en-US" sz="1200" dirty="0" smtClean="0"/>
              <a:t> chi </a:t>
            </a:r>
            <a:r>
              <a:rPr lang="en-US" sz="1200" dirty="0" err="1" smtClean="0"/>
              <a:t>gyfeirio</a:t>
            </a:r>
            <a:r>
              <a:rPr lang="en-US" sz="1200" dirty="0" smtClean="0"/>
              <a:t> at </a:t>
            </a:r>
            <a:r>
              <a:rPr lang="en-US" sz="1200" dirty="0" err="1" smtClean="0"/>
              <a:t>effeithioldeb</a:t>
            </a:r>
            <a:r>
              <a:rPr lang="en-US" sz="1200" dirty="0" smtClean="0"/>
              <a:t> </a:t>
            </a:r>
            <a:r>
              <a:rPr lang="en-US" sz="1200" dirty="0" err="1" smtClean="0"/>
              <a:t>ariannol</a:t>
            </a:r>
            <a:r>
              <a:rPr lang="en-US" sz="1200" dirty="0" smtClean="0"/>
              <a:t> </a:t>
            </a:r>
            <a:r>
              <a:rPr lang="en-US" sz="1200" dirty="0" err="1" smtClean="0"/>
              <a:t>eich</a:t>
            </a:r>
            <a:r>
              <a:rPr lang="en-US" sz="1200" dirty="0" smtClean="0"/>
              <a:t> </a:t>
            </a:r>
            <a:r>
              <a:rPr lang="en-US" sz="1200" dirty="0" err="1" smtClean="0"/>
              <a:t>pwnc</a:t>
            </a:r>
            <a:r>
              <a:rPr lang="en-US" sz="1200" dirty="0" smtClean="0"/>
              <a:t>/</a:t>
            </a:r>
            <a:r>
              <a:rPr lang="en-US" sz="1200" dirty="0" err="1" smtClean="0"/>
              <a:t>syniad</a:t>
            </a:r>
            <a:r>
              <a:rPr lang="en-US" sz="1200" dirty="0" smtClean="0"/>
              <a:t> </a:t>
            </a:r>
            <a:r>
              <a:rPr lang="en-US" sz="1200" dirty="0" err="1" smtClean="0"/>
              <a:t>yn</a:t>
            </a:r>
            <a:r>
              <a:rPr lang="en-US" sz="1200" dirty="0" smtClean="0"/>
              <a:t> </a:t>
            </a:r>
            <a:r>
              <a:rPr lang="en-US" sz="1200" dirty="0" err="1" smtClean="0"/>
              <a:t>ogystal</a:t>
            </a:r>
            <a:r>
              <a:rPr lang="en-US" sz="1200" dirty="0" smtClean="0"/>
              <a:t> ac </a:t>
            </a:r>
            <a:r>
              <a:rPr lang="en-US" sz="1200" dirty="0" err="1" smtClean="0"/>
              <a:t>ystyried</a:t>
            </a:r>
            <a:r>
              <a:rPr lang="en-US" sz="1200" dirty="0" smtClean="0"/>
              <a:t> </a:t>
            </a:r>
            <a:r>
              <a:rPr lang="en-US" sz="1200" dirty="0" err="1" smtClean="0"/>
              <a:t>marchnata</a:t>
            </a:r>
            <a:r>
              <a:rPr lang="en-US" sz="1200" dirty="0" smtClean="0"/>
              <a:t> </a:t>
            </a:r>
            <a:r>
              <a:rPr lang="en-US" sz="1200" dirty="0" err="1" smtClean="0"/>
              <a:t>effeithiol</a:t>
            </a:r>
            <a:r>
              <a:rPr lang="en-US" sz="1200" dirty="0" smtClean="0"/>
              <a:t> </a:t>
            </a:r>
            <a:r>
              <a:rPr lang="en-US" sz="1200" dirty="0" err="1" smtClean="0"/>
              <a:t>eich</a:t>
            </a:r>
            <a:r>
              <a:rPr lang="en-US" sz="1200" dirty="0" smtClean="0"/>
              <a:t> </a:t>
            </a:r>
            <a:r>
              <a:rPr lang="en-US" sz="1200" dirty="0" err="1" smtClean="0"/>
              <a:t>syniad</a:t>
            </a:r>
            <a:r>
              <a:rPr lang="en-US" sz="1200" dirty="0" smtClean="0"/>
              <a:t>. </a:t>
            </a:r>
            <a:endParaRPr lang="en-GB" sz="1200" dirty="0"/>
          </a:p>
          <a:p>
            <a:r>
              <a:rPr lang="en-US" sz="1200" dirty="0"/>
              <a:t> </a:t>
            </a:r>
            <a:endParaRPr lang="en-GB" sz="1200" dirty="0"/>
          </a:p>
          <a:p>
            <a:r>
              <a:rPr lang="en-US" sz="1200" dirty="0" err="1" smtClean="0"/>
              <a:t>Bydd</a:t>
            </a:r>
            <a:r>
              <a:rPr lang="en-US" sz="1200" dirty="0" smtClean="0"/>
              <a:t> </a:t>
            </a:r>
            <a:r>
              <a:rPr lang="en-US" sz="1200" dirty="0" err="1" smtClean="0"/>
              <a:t>hi’n</a:t>
            </a:r>
            <a:r>
              <a:rPr lang="en-US" sz="1200" dirty="0" smtClean="0"/>
              <a:t> </a:t>
            </a:r>
            <a:r>
              <a:rPr lang="en-US" sz="1200" dirty="0" err="1" smtClean="0"/>
              <a:t>bosib</a:t>
            </a:r>
            <a:r>
              <a:rPr lang="en-US" sz="1200" dirty="0" smtClean="0"/>
              <a:t> </a:t>
            </a:r>
            <a:r>
              <a:rPr lang="en-US" sz="1200" dirty="0" err="1" smtClean="0"/>
              <a:t>i</a:t>
            </a:r>
            <a:r>
              <a:rPr lang="en-US" sz="1200" dirty="0" smtClean="0"/>
              <a:t> chi </a:t>
            </a:r>
            <a:r>
              <a:rPr lang="en-US" sz="1200" dirty="0" err="1" smtClean="0"/>
              <a:t>ddefnyddio</a:t>
            </a:r>
            <a:r>
              <a:rPr lang="en-US" sz="1200" dirty="0" smtClean="0"/>
              <a:t> </a:t>
            </a:r>
            <a:r>
              <a:rPr lang="en-US" sz="1200" dirty="0" err="1" smtClean="0"/>
              <a:t>siart</a:t>
            </a:r>
            <a:r>
              <a:rPr lang="en-US" sz="1200" dirty="0" smtClean="0"/>
              <a:t> flip, </a:t>
            </a:r>
            <a:r>
              <a:rPr lang="en-US" sz="1200" dirty="0" err="1" smtClean="0"/>
              <a:t>adnoddau</a:t>
            </a:r>
            <a:r>
              <a:rPr lang="en-US" sz="1200" dirty="0" smtClean="0"/>
              <a:t>, </a:t>
            </a:r>
            <a:r>
              <a:rPr lang="en-US" sz="1200" dirty="0" err="1" smtClean="0"/>
              <a:t>delweddau</a:t>
            </a:r>
            <a:r>
              <a:rPr lang="en-US" sz="1200" dirty="0" smtClean="0"/>
              <a:t> </a:t>
            </a:r>
            <a:r>
              <a:rPr lang="en-US" sz="1200" dirty="0" err="1" smtClean="0"/>
              <a:t>neu</a:t>
            </a:r>
            <a:r>
              <a:rPr lang="en-US" sz="1200" dirty="0" smtClean="0"/>
              <a:t> </a:t>
            </a:r>
            <a:r>
              <a:rPr lang="en-US" sz="1200" dirty="0" err="1" smtClean="0"/>
              <a:t>eitemau</a:t>
            </a:r>
            <a:r>
              <a:rPr lang="en-US" sz="1200" dirty="0" smtClean="0"/>
              <a:t> </a:t>
            </a:r>
            <a:r>
              <a:rPr lang="en-US" sz="1200" dirty="0" err="1" smtClean="0"/>
              <a:t>eriall</a:t>
            </a:r>
            <a:r>
              <a:rPr lang="en-US" sz="1200" dirty="0" smtClean="0"/>
              <a:t> </a:t>
            </a:r>
            <a:r>
              <a:rPr lang="en-US" sz="1200" dirty="0" err="1" smtClean="0"/>
              <a:t>i</a:t>
            </a:r>
            <a:r>
              <a:rPr lang="en-US" sz="1200" dirty="0" smtClean="0"/>
              <a:t> </a:t>
            </a:r>
            <a:r>
              <a:rPr lang="en-US" sz="1200" dirty="0" err="1" smtClean="0"/>
              <a:t>gefnogi</a:t>
            </a:r>
            <a:r>
              <a:rPr lang="en-US" sz="1200" dirty="0" smtClean="0"/>
              <a:t> </a:t>
            </a:r>
            <a:r>
              <a:rPr lang="en-US" sz="1200" dirty="0" err="1" smtClean="0"/>
              <a:t>eich</a:t>
            </a:r>
            <a:r>
              <a:rPr lang="en-US" sz="1200" dirty="0" smtClean="0"/>
              <a:t> </a:t>
            </a:r>
            <a:r>
              <a:rPr lang="en-US" sz="1200" dirty="0" err="1" smtClean="0"/>
              <a:t>cyflwyniad</a:t>
            </a:r>
            <a:r>
              <a:rPr lang="en-US" sz="1200" dirty="0" smtClean="0"/>
              <a:t>. </a:t>
            </a:r>
            <a:r>
              <a:rPr lang="en-US" sz="1200" dirty="0" err="1" smtClean="0"/>
              <a:t>Fodd</a:t>
            </a:r>
            <a:r>
              <a:rPr lang="en-US" sz="1200" dirty="0" smtClean="0"/>
              <a:t> </a:t>
            </a:r>
            <a:r>
              <a:rPr lang="en-US" sz="1200" dirty="0" err="1" smtClean="0"/>
              <a:t>bynnag</a:t>
            </a:r>
            <a:r>
              <a:rPr lang="en-US" sz="1200" dirty="0" smtClean="0"/>
              <a:t>, </a:t>
            </a:r>
            <a:r>
              <a:rPr lang="en-US" sz="1200" dirty="0" err="1" smtClean="0"/>
              <a:t>ni</a:t>
            </a:r>
            <a:r>
              <a:rPr lang="en-US" sz="1200" dirty="0" smtClean="0"/>
              <a:t> </a:t>
            </a:r>
            <a:r>
              <a:rPr lang="en-US" sz="1200" dirty="0" err="1" smtClean="0"/>
              <a:t>fydd</a:t>
            </a:r>
            <a:r>
              <a:rPr lang="en-US" sz="1200" dirty="0" smtClean="0"/>
              <a:t> </a:t>
            </a:r>
            <a:r>
              <a:rPr lang="en-US" sz="1200" dirty="0" err="1" smtClean="0"/>
              <a:t>marciau</a:t>
            </a:r>
            <a:r>
              <a:rPr lang="en-US" sz="1200" dirty="0" smtClean="0"/>
              <a:t> </a:t>
            </a:r>
            <a:r>
              <a:rPr lang="en-US" sz="1200" dirty="0" err="1" smtClean="0"/>
              <a:t>yn</a:t>
            </a:r>
            <a:r>
              <a:rPr lang="en-US" sz="1200" dirty="0" smtClean="0"/>
              <a:t> </a:t>
            </a:r>
            <a:r>
              <a:rPr lang="en-US" sz="1200" dirty="0" err="1" smtClean="0"/>
              <a:t>cael</a:t>
            </a:r>
            <a:r>
              <a:rPr lang="en-US" sz="1200" dirty="0" smtClean="0"/>
              <a:t> </a:t>
            </a:r>
            <a:r>
              <a:rPr lang="en-US" sz="1200" dirty="0" err="1" smtClean="0"/>
              <a:t>ei</a:t>
            </a:r>
            <a:r>
              <a:rPr lang="en-US" sz="1200" dirty="0" smtClean="0"/>
              <a:t> </a:t>
            </a:r>
            <a:r>
              <a:rPr lang="en-US" sz="1200" dirty="0" err="1" smtClean="0"/>
              <a:t>golli</a:t>
            </a:r>
            <a:r>
              <a:rPr lang="en-US" sz="1200" dirty="0" smtClean="0"/>
              <a:t> </a:t>
            </a:r>
            <a:r>
              <a:rPr lang="en-US" sz="1200" dirty="0" err="1" smtClean="0"/>
              <a:t>os</a:t>
            </a:r>
            <a:r>
              <a:rPr lang="en-US" sz="1200" dirty="0" smtClean="0"/>
              <a:t> </a:t>
            </a:r>
            <a:r>
              <a:rPr lang="en-US" sz="1200" dirty="0" err="1" smtClean="0"/>
              <a:t>nad</a:t>
            </a:r>
            <a:r>
              <a:rPr lang="en-US" sz="1200" dirty="0" smtClean="0"/>
              <a:t> </a:t>
            </a:r>
            <a:r>
              <a:rPr lang="en-US" sz="1200" dirty="0" err="1" smtClean="0"/>
              <a:t>ydych</a:t>
            </a:r>
            <a:r>
              <a:rPr lang="en-US" sz="1200" dirty="0" smtClean="0"/>
              <a:t> </a:t>
            </a:r>
            <a:r>
              <a:rPr lang="en-US" sz="1200" dirty="0" err="1" smtClean="0"/>
              <a:t>yn</a:t>
            </a:r>
            <a:r>
              <a:rPr lang="en-US" sz="1200" dirty="0" smtClean="0"/>
              <a:t> </a:t>
            </a:r>
            <a:r>
              <a:rPr lang="en-US" sz="1200" dirty="0" err="1" smtClean="0"/>
              <a:t>defnyddio</a:t>
            </a:r>
            <a:r>
              <a:rPr lang="en-US" sz="1200" dirty="0" smtClean="0"/>
              <a:t> </a:t>
            </a:r>
            <a:r>
              <a:rPr lang="en-US" sz="1200" dirty="0" err="1" smtClean="0"/>
              <a:t>rhain</a:t>
            </a:r>
            <a:r>
              <a:rPr lang="en-US" sz="1200" dirty="0" smtClean="0"/>
              <a:t>.  </a:t>
            </a:r>
            <a:endParaRPr lang="en-GB" sz="1200" dirty="0"/>
          </a:p>
          <a:p>
            <a:r>
              <a:rPr lang="en-US" sz="1200" i="1" dirty="0" smtClean="0"/>
              <a:t>(</a:t>
            </a:r>
            <a:r>
              <a:rPr lang="en-US" sz="1200" i="1" dirty="0" err="1" smtClean="0"/>
              <a:t>Bydd</a:t>
            </a:r>
            <a:r>
              <a:rPr lang="en-US" sz="1200" i="1" dirty="0" smtClean="0"/>
              <a:t> </a:t>
            </a:r>
            <a:r>
              <a:rPr lang="en-US" sz="1200" i="1" dirty="0" err="1" smtClean="0"/>
              <a:t>siart</a:t>
            </a:r>
            <a:r>
              <a:rPr lang="en-US" sz="1200" i="1" dirty="0" smtClean="0"/>
              <a:t> flip a </a:t>
            </a:r>
            <a:r>
              <a:rPr lang="en-US" sz="1200" i="1" dirty="0" err="1" smtClean="0"/>
              <a:t>phens</a:t>
            </a:r>
            <a:r>
              <a:rPr lang="en-US" sz="1200" i="1" dirty="0" smtClean="0"/>
              <a:t> </a:t>
            </a:r>
            <a:r>
              <a:rPr lang="en-US" sz="1200" i="1" dirty="0" err="1" smtClean="0"/>
              <a:t>ar</a:t>
            </a:r>
            <a:r>
              <a:rPr lang="en-US" sz="1200" i="1" dirty="0" smtClean="0"/>
              <a:t> </a:t>
            </a:r>
            <a:r>
              <a:rPr lang="en-US" sz="1200" i="1" dirty="0" err="1" smtClean="0"/>
              <a:t>gael</a:t>
            </a:r>
            <a:r>
              <a:rPr lang="en-US" sz="1200" i="1" dirty="0" smtClean="0"/>
              <a:t> </a:t>
            </a:r>
            <a:r>
              <a:rPr lang="en-US" sz="1200" i="1" dirty="0" err="1" smtClean="0"/>
              <a:t>i</a:t>
            </a:r>
            <a:r>
              <a:rPr lang="en-US" sz="1200" i="1" dirty="0" smtClean="0"/>
              <a:t> chi </a:t>
            </a:r>
            <a:r>
              <a:rPr lang="en-US" sz="1200" i="1" dirty="0" err="1" smtClean="0"/>
              <a:t>yn</a:t>
            </a:r>
            <a:r>
              <a:rPr lang="en-US" sz="1200" i="1" dirty="0" smtClean="0"/>
              <a:t> </a:t>
            </a:r>
            <a:r>
              <a:rPr lang="en-US" sz="1200" i="1" dirty="0" err="1" smtClean="0"/>
              <a:t>yr</a:t>
            </a:r>
            <a:r>
              <a:rPr lang="en-US" sz="1200" i="1" dirty="0" smtClean="0"/>
              <a:t> </a:t>
            </a:r>
            <a:r>
              <a:rPr lang="en-US" sz="1200" i="1" dirty="0" err="1" smtClean="0"/>
              <a:t>ystafell</a:t>
            </a:r>
            <a:r>
              <a:rPr lang="en-US" sz="1200" i="1" dirty="0" smtClean="0"/>
              <a:t> </a:t>
            </a:r>
            <a:r>
              <a:rPr lang="en-US" sz="1200" i="1" dirty="0" err="1" smtClean="0"/>
              <a:t>asesu</a:t>
            </a:r>
            <a:r>
              <a:rPr lang="en-US" sz="1200" i="1" dirty="0" smtClean="0"/>
              <a:t>). </a:t>
            </a:r>
            <a:r>
              <a:rPr lang="en-US" sz="1200" dirty="0"/>
              <a:t> </a:t>
            </a:r>
            <a:endParaRPr lang="en-US" sz="1200" dirty="0" smtClean="0"/>
          </a:p>
          <a:p>
            <a:endParaRPr lang="en-GB" sz="1200" dirty="0"/>
          </a:p>
        </p:txBody>
      </p:sp>
    </p:spTree>
    <p:extLst>
      <p:ext uri="{BB962C8B-B14F-4D97-AF65-F5344CB8AC3E}">
        <p14:creationId xmlns:p14="http://schemas.microsoft.com/office/powerpoint/2010/main" val="350906118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Aseiniad</a:t>
            </a:r>
            <a:r>
              <a:rPr lang="en-GB" dirty="0" smtClean="0"/>
              <a:t>/Assessment</a:t>
            </a:r>
            <a:endParaRPr lang="en-GB" dirty="0"/>
          </a:p>
        </p:txBody>
      </p:sp>
      <p:sp>
        <p:nvSpPr>
          <p:cNvPr id="3" name="Content Placeholder 2"/>
          <p:cNvSpPr>
            <a:spLocks noGrp="1"/>
          </p:cNvSpPr>
          <p:nvPr>
            <p:ph idx="1"/>
          </p:nvPr>
        </p:nvSpPr>
        <p:spPr/>
        <p:txBody>
          <a:bodyPr>
            <a:normAutofit fontScale="40000" lnSpcReduction="20000"/>
          </a:bodyPr>
          <a:lstStyle/>
          <a:p>
            <a:pPr marL="0" indent="0">
              <a:buNone/>
            </a:pPr>
            <a:r>
              <a:rPr lang="en-GB" b="1" dirty="0"/>
              <a:t>Part 2 - 3000 words </a:t>
            </a:r>
            <a:endParaRPr lang="en-GB" b="1" dirty="0" smtClean="0"/>
          </a:p>
          <a:p>
            <a:pPr marL="0" indent="0">
              <a:buNone/>
            </a:pPr>
            <a:r>
              <a:rPr lang="en-GB" b="1" dirty="0"/>
              <a:t> </a:t>
            </a:r>
            <a:endParaRPr lang="en-GB" dirty="0"/>
          </a:p>
          <a:p>
            <a:pPr marL="0" indent="0">
              <a:buNone/>
            </a:pPr>
            <a:r>
              <a:rPr lang="en-US" b="1" dirty="0"/>
              <a:t>Business Plan</a:t>
            </a:r>
            <a:endParaRPr lang="en-GB" dirty="0"/>
          </a:p>
          <a:p>
            <a:pPr marL="0" indent="0">
              <a:buNone/>
            </a:pPr>
            <a:r>
              <a:rPr lang="en-US" dirty="0"/>
              <a:t>2 parts</a:t>
            </a:r>
            <a:endParaRPr lang="en-GB" dirty="0"/>
          </a:p>
          <a:p>
            <a:pPr marL="0" indent="0">
              <a:buNone/>
            </a:pPr>
            <a:r>
              <a:rPr lang="en-US" b="1" dirty="0"/>
              <a:t>Part 1</a:t>
            </a:r>
            <a:r>
              <a:rPr lang="en-US" dirty="0"/>
              <a:t>: A Business Plan of your chosen concept/idea to include reasons for your choice with links to early childhood development. (Exemplars will be provided and discussed during lectures).  </a:t>
            </a:r>
            <a:endParaRPr lang="en-GB" dirty="0"/>
          </a:p>
          <a:p>
            <a:pPr marL="0" indent="0">
              <a:buNone/>
            </a:pPr>
            <a:endParaRPr lang="en-US" b="1" dirty="0" smtClean="0"/>
          </a:p>
          <a:p>
            <a:pPr marL="0" indent="0">
              <a:buNone/>
            </a:pPr>
            <a:r>
              <a:rPr lang="en-US" b="1" dirty="0" smtClean="0"/>
              <a:t>Part </a:t>
            </a:r>
            <a:r>
              <a:rPr lang="en-US" b="1" dirty="0"/>
              <a:t>2</a:t>
            </a:r>
            <a:r>
              <a:rPr lang="en-US" dirty="0"/>
              <a:t>: A critical analysis of the potential impact of your business plan/chosen concept on the development of young children to include critical reflection of your concept compared with what is currently available or accessible to young children.   </a:t>
            </a:r>
            <a:endParaRPr lang="en-GB" dirty="0"/>
          </a:p>
          <a:p>
            <a:pPr marL="0" indent="0">
              <a:buNone/>
            </a:pPr>
            <a:r>
              <a:rPr lang="en-GB" b="1" dirty="0"/>
              <a:t> </a:t>
            </a:r>
            <a:endParaRPr lang="en-GB" dirty="0"/>
          </a:p>
          <a:p>
            <a:pPr marL="0" indent="0">
              <a:buNone/>
            </a:pPr>
            <a:r>
              <a:rPr lang="en-GB" dirty="0"/>
              <a:t>You must provide evidence of wide and extended reading and research and ensure that your work follows the University’s academic requirements including the use of correct referencing. In Part 2 of this Business Plan, a formal academic writing style is expected. </a:t>
            </a:r>
          </a:p>
          <a:p>
            <a:pPr marL="0" indent="0">
              <a:buNone/>
            </a:pPr>
            <a:r>
              <a:rPr lang="cy-GB" dirty="0"/>
              <a:t> </a:t>
            </a:r>
            <a:endParaRPr lang="en-GB" dirty="0"/>
          </a:p>
          <a:p>
            <a:pPr marL="0" indent="0">
              <a:buNone/>
            </a:pPr>
            <a:r>
              <a:rPr lang="cy-GB" dirty="0" err="1"/>
              <a:t>Ensure</a:t>
            </a:r>
            <a:r>
              <a:rPr lang="cy-GB" dirty="0"/>
              <a:t> </a:t>
            </a:r>
            <a:r>
              <a:rPr lang="cy-GB" dirty="0" err="1"/>
              <a:t>that</a:t>
            </a:r>
            <a:r>
              <a:rPr lang="cy-GB" dirty="0"/>
              <a:t> </a:t>
            </a:r>
            <a:r>
              <a:rPr lang="cy-GB" dirty="0" err="1"/>
              <a:t>your</a:t>
            </a:r>
            <a:r>
              <a:rPr lang="cy-GB" dirty="0"/>
              <a:t> </a:t>
            </a:r>
            <a:r>
              <a:rPr lang="cy-GB" dirty="0" err="1"/>
              <a:t>work</a:t>
            </a:r>
            <a:r>
              <a:rPr lang="cy-GB" dirty="0"/>
              <a:t> </a:t>
            </a:r>
            <a:r>
              <a:rPr lang="cy-GB" dirty="0" err="1"/>
              <a:t>includes</a:t>
            </a:r>
            <a:r>
              <a:rPr lang="cy-GB" dirty="0"/>
              <a:t> a </a:t>
            </a:r>
            <a:r>
              <a:rPr lang="cy-GB" dirty="0" err="1"/>
              <a:t>reference</a:t>
            </a:r>
            <a:r>
              <a:rPr lang="cy-GB" dirty="0"/>
              <a:t> </a:t>
            </a:r>
            <a:r>
              <a:rPr lang="cy-GB" dirty="0" err="1"/>
              <a:t>list</a:t>
            </a:r>
            <a:r>
              <a:rPr lang="cy-GB" dirty="0"/>
              <a:t> at the </a:t>
            </a:r>
            <a:r>
              <a:rPr lang="cy-GB" dirty="0" err="1"/>
              <a:t>end</a:t>
            </a:r>
            <a:r>
              <a:rPr lang="cy-GB" dirty="0"/>
              <a:t> of </a:t>
            </a:r>
            <a:r>
              <a:rPr lang="cy-GB" dirty="0" err="1"/>
              <a:t>your</a:t>
            </a:r>
            <a:r>
              <a:rPr lang="cy-GB" dirty="0"/>
              <a:t> </a:t>
            </a:r>
            <a:r>
              <a:rPr lang="cy-GB" dirty="0" err="1"/>
              <a:t>Business</a:t>
            </a:r>
            <a:r>
              <a:rPr lang="cy-GB" dirty="0"/>
              <a:t> Plan </a:t>
            </a:r>
            <a:r>
              <a:rPr lang="cy-GB" dirty="0" err="1"/>
              <a:t>which</a:t>
            </a:r>
            <a:r>
              <a:rPr lang="cy-GB" dirty="0"/>
              <a:t> </a:t>
            </a:r>
            <a:r>
              <a:rPr lang="cy-GB" dirty="0" err="1"/>
              <a:t>includes</a:t>
            </a:r>
            <a:r>
              <a:rPr lang="cy-GB" dirty="0"/>
              <a:t> </a:t>
            </a:r>
            <a:r>
              <a:rPr lang="cy-GB" dirty="0" err="1"/>
              <a:t>references</a:t>
            </a:r>
            <a:r>
              <a:rPr lang="cy-GB" dirty="0"/>
              <a:t> </a:t>
            </a:r>
            <a:r>
              <a:rPr lang="cy-GB" dirty="0" err="1"/>
              <a:t>from</a:t>
            </a:r>
            <a:r>
              <a:rPr lang="cy-GB" dirty="0"/>
              <a:t> </a:t>
            </a:r>
            <a:r>
              <a:rPr lang="cy-GB" dirty="0" err="1"/>
              <a:t>Parts</a:t>
            </a:r>
            <a:r>
              <a:rPr lang="cy-GB" dirty="0"/>
              <a:t> 1 </a:t>
            </a:r>
            <a:r>
              <a:rPr lang="cy-GB" dirty="0" err="1"/>
              <a:t>and</a:t>
            </a:r>
            <a:r>
              <a:rPr lang="cy-GB" dirty="0"/>
              <a:t> 2 of </a:t>
            </a:r>
            <a:r>
              <a:rPr lang="cy-GB" dirty="0" err="1"/>
              <a:t>this</a:t>
            </a:r>
            <a:r>
              <a:rPr lang="cy-GB" dirty="0"/>
              <a:t> project.   </a:t>
            </a:r>
            <a:endParaRPr lang="en-GB" dirty="0"/>
          </a:p>
          <a:p>
            <a:pPr marL="0" indent="0">
              <a:buNone/>
            </a:pPr>
            <a:r>
              <a:rPr lang="cy-GB" dirty="0"/>
              <a:t> </a:t>
            </a:r>
            <a:endParaRPr lang="en-GB" dirty="0"/>
          </a:p>
          <a:p>
            <a:pPr marL="0" indent="0">
              <a:buNone/>
            </a:pPr>
            <a:r>
              <a:rPr lang="en-GB" b="1" dirty="0"/>
              <a:t>Submission date: </a:t>
            </a:r>
            <a:r>
              <a:rPr lang="en-GB" b="1" dirty="0" smtClean="0"/>
              <a:t>Friday 17</a:t>
            </a:r>
            <a:r>
              <a:rPr lang="en-GB" b="1" baseline="30000" dirty="0" smtClean="0"/>
              <a:t>th</a:t>
            </a:r>
            <a:r>
              <a:rPr lang="en-GB" b="1" dirty="0" smtClean="0"/>
              <a:t> May 2359hrs </a:t>
            </a:r>
            <a:r>
              <a:rPr lang="en-GB" b="1" dirty="0"/>
              <a:t>via TURNITIN  </a:t>
            </a:r>
            <a:endParaRPr lang="en-GB" dirty="0"/>
          </a:p>
          <a:p>
            <a:pPr marL="0" indent="0">
              <a:buNone/>
            </a:pPr>
            <a:r>
              <a:rPr lang="en-GB" b="1" dirty="0"/>
              <a:t> </a:t>
            </a:r>
            <a:endParaRPr lang="en-GB" dirty="0"/>
          </a:p>
          <a:p>
            <a:endParaRPr lang="en-GB" dirty="0"/>
          </a:p>
        </p:txBody>
      </p:sp>
    </p:spTree>
    <p:extLst>
      <p:ext uri="{BB962C8B-B14F-4D97-AF65-F5344CB8AC3E}">
        <p14:creationId xmlns:p14="http://schemas.microsoft.com/office/powerpoint/2010/main" val="292816130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Aseiniad</a:t>
            </a:r>
            <a:endParaRPr lang="en-GB" dirty="0"/>
          </a:p>
        </p:txBody>
      </p:sp>
      <p:sp>
        <p:nvSpPr>
          <p:cNvPr id="3" name="Content Placeholder 2"/>
          <p:cNvSpPr>
            <a:spLocks noGrp="1"/>
          </p:cNvSpPr>
          <p:nvPr>
            <p:ph idx="1"/>
          </p:nvPr>
        </p:nvSpPr>
        <p:spPr>
          <a:xfrm>
            <a:off x="457200" y="1600201"/>
            <a:ext cx="8229600" cy="3905249"/>
          </a:xfrm>
        </p:spPr>
        <p:txBody>
          <a:bodyPr>
            <a:normAutofit fontScale="25000" lnSpcReduction="20000"/>
          </a:bodyPr>
          <a:lstStyle/>
          <a:p>
            <a:pPr marL="0" indent="0">
              <a:buNone/>
            </a:pPr>
            <a:r>
              <a:rPr lang="en-GB" sz="5600" b="1" dirty="0" err="1" smtClean="0"/>
              <a:t>Rhan</a:t>
            </a:r>
            <a:r>
              <a:rPr lang="en-GB" sz="5600" b="1" dirty="0" smtClean="0"/>
              <a:t> 2 – 3000 o </a:t>
            </a:r>
            <a:r>
              <a:rPr lang="en-GB" sz="5600" b="1" dirty="0" err="1" smtClean="0"/>
              <a:t>eiriau</a:t>
            </a:r>
            <a:r>
              <a:rPr lang="en-GB" sz="5600" b="1" dirty="0" smtClean="0"/>
              <a:t> </a:t>
            </a:r>
          </a:p>
          <a:p>
            <a:pPr marL="0" indent="0">
              <a:buNone/>
            </a:pPr>
            <a:r>
              <a:rPr lang="en-GB" sz="5600" b="1" dirty="0"/>
              <a:t> </a:t>
            </a:r>
            <a:endParaRPr lang="en-GB" sz="5600" dirty="0"/>
          </a:p>
          <a:p>
            <a:pPr marL="0" indent="0">
              <a:buNone/>
            </a:pPr>
            <a:r>
              <a:rPr lang="en-US" sz="5600" b="1" dirty="0" err="1" smtClean="0"/>
              <a:t>Cynllun</a:t>
            </a:r>
            <a:r>
              <a:rPr lang="en-US" sz="5600" b="1" dirty="0" smtClean="0"/>
              <a:t> </a:t>
            </a:r>
            <a:r>
              <a:rPr lang="en-US" sz="5600" b="1" dirty="0" err="1" smtClean="0"/>
              <a:t>Busnes</a:t>
            </a:r>
            <a:r>
              <a:rPr lang="en-US" sz="5600" b="1" dirty="0" smtClean="0"/>
              <a:t> </a:t>
            </a:r>
            <a:endParaRPr lang="en-GB" sz="5600" dirty="0"/>
          </a:p>
          <a:p>
            <a:pPr marL="0" indent="0">
              <a:buNone/>
            </a:pPr>
            <a:r>
              <a:rPr lang="en-US" sz="5600" dirty="0"/>
              <a:t>2 </a:t>
            </a:r>
            <a:r>
              <a:rPr lang="en-US" sz="5600" dirty="0" err="1" smtClean="0"/>
              <a:t>rhan</a:t>
            </a:r>
            <a:r>
              <a:rPr lang="en-US" sz="5600" dirty="0" smtClean="0"/>
              <a:t> </a:t>
            </a:r>
            <a:endParaRPr lang="en-GB" sz="5600" dirty="0"/>
          </a:p>
          <a:p>
            <a:pPr marL="0" indent="0">
              <a:buNone/>
            </a:pPr>
            <a:r>
              <a:rPr lang="en-US" sz="5600" b="1" dirty="0" err="1" smtClean="0"/>
              <a:t>Rhan</a:t>
            </a:r>
            <a:r>
              <a:rPr lang="en-US" sz="5600" b="1" dirty="0" smtClean="0"/>
              <a:t> 1</a:t>
            </a:r>
            <a:r>
              <a:rPr lang="en-US" sz="5600" dirty="0" smtClean="0"/>
              <a:t>: </a:t>
            </a:r>
            <a:r>
              <a:rPr lang="en-US" sz="5600" dirty="0" err="1" smtClean="0"/>
              <a:t>Cynllun</a:t>
            </a:r>
            <a:r>
              <a:rPr lang="en-US" sz="5600" dirty="0" smtClean="0"/>
              <a:t> </a:t>
            </a:r>
            <a:r>
              <a:rPr lang="en-US" sz="5600" dirty="0" err="1" smtClean="0"/>
              <a:t>Busnes</a:t>
            </a:r>
            <a:r>
              <a:rPr lang="en-US" sz="5600" dirty="0" smtClean="0"/>
              <a:t> </a:t>
            </a:r>
            <a:r>
              <a:rPr lang="en-US" sz="5600" dirty="0" err="1" smtClean="0"/>
              <a:t>o’r</a:t>
            </a:r>
            <a:r>
              <a:rPr lang="en-US" sz="5600" dirty="0" smtClean="0"/>
              <a:t> </a:t>
            </a:r>
            <a:r>
              <a:rPr lang="en-US" sz="5600" dirty="0" err="1" smtClean="0"/>
              <a:t>syniad</a:t>
            </a:r>
            <a:r>
              <a:rPr lang="en-US" sz="5600" dirty="0" smtClean="0"/>
              <a:t> </a:t>
            </a:r>
            <a:r>
              <a:rPr lang="en-US" sz="5600" dirty="0" err="1" smtClean="0"/>
              <a:t>o’ch</a:t>
            </a:r>
            <a:r>
              <a:rPr lang="en-US" sz="5600" dirty="0" smtClean="0"/>
              <a:t> </a:t>
            </a:r>
            <a:r>
              <a:rPr lang="en-US" sz="5600" dirty="0" err="1" smtClean="0"/>
              <a:t>dewis</a:t>
            </a:r>
            <a:r>
              <a:rPr lang="en-US" sz="5600" dirty="0" smtClean="0"/>
              <a:t> </a:t>
            </a:r>
            <a:r>
              <a:rPr lang="en-US" sz="5600" dirty="0" err="1" smtClean="0"/>
              <a:t>i</a:t>
            </a:r>
            <a:r>
              <a:rPr lang="en-US" sz="5600" dirty="0" smtClean="0"/>
              <a:t> </a:t>
            </a:r>
            <a:r>
              <a:rPr lang="en-US" sz="5600" dirty="0" err="1" smtClean="0"/>
              <a:t>gynnwys</a:t>
            </a:r>
            <a:r>
              <a:rPr lang="en-US" sz="5600" dirty="0" smtClean="0"/>
              <a:t> </a:t>
            </a:r>
            <a:r>
              <a:rPr lang="en-US" sz="5600" dirty="0" err="1" smtClean="0"/>
              <a:t>rhesymau</a:t>
            </a:r>
            <a:r>
              <a:rPr lang="en-US" sz="5600" dirty="0" smtClean="0"/>
              <a:t> am </a:t>
            </a:r>
            <a:r>
              <a:rPr lang="en-US" sz="5600" dirty="0" err="1" smtClean="0"/>
              <a:t>eich</a:t>
            </a:r>
            <a:r>
              <a:rPr lang="en-US" sz="5600" dirty="0" smtClean="0"/>
              <a:t> </a:t>
            </a:r>
            <a:r>
              <a:rPr lang="en-US" sz="5600" dirty="0" err="1" smtClean="0"/>
              <a:t>dewis</a:t>
            </a:r>
            <a:r>
              <a:rPr lang="en-US" sz="5600" dirty="0" smtClean="0"/>
              <a:t>, </a:t>
            </a:r>
            <a:r>
              <a:rPr lang="en-US" sz="5600" dirty="0" err="1" smtClean="0"/>
              <a:t>gyda</a:t>
            </a:r>
            <a:r>
              <a:rPr lang="en-US" sz="5600" dirty="0" smtClean="0"/>
              <a:t> </a:t>
            </a:r>
            <a:r>
              <a:rPr lang="en-US" sz="5600" dirty="0" err="1" smtClean="0"/>
              <a:t>chysylltiadau</a:t>
            </a:r>
            <a:r>
              <a:rPr lang="en-US" sz="5600" dirty="0" smtClean="0"/>
              <a:t> </a:t>
            </a:r>
            <a:r>
              <a:rPr lang="en-US" sz="5600" dirty="0" err="1" smtClean="0"/>
              <a:t>i</a:t>
            </a:r>
            <a:r>
              <a:rPr lang="en-US" sz="5600" dirty="0" smtClean="0"/>
              <a:t> </a:t>
            </a:r>
            <a:r>
              <a:rPr lang="en-US" sz="5600" dirty="0" err="1" smtClean="0"/>
              <a:t>ddatblygiad</a:t>
            </a:r>
            <a:r>
              <a:rPr lang="en-US" sz="5600" dirty="0" smtClean="0"/>
              <a:t> </a:t>
            </a:r>
            <a:r>
              <a:rPr lang="en-US" sz="5600" dirty="0" err="1" smtClean="0"/>
              <a:t>plentyndod</a:t>
            </a:r>
            <a:r>
              <a:rPr lang="en-US" sz="5600" dirty="0" smtClean="0"/>
              <a:t> </a:t>
            </a:r>
            <a:r>
              <a:rPr lang="en-US" sz="5600" dirty="0" err="1" smtClean="0"/>
              <a:t>cynnar</a:t>
            </a:r>
            <a:r>
              <a:rPr lang="en-US" sz="5600" dirty="0" smtClean="0"/>
              <a:t> (</a:t>
            </a:r>
            <a:r>
              <a:rPr lang="en-US" sz="5600" dirty="0" err="1" smtClean="0"/>
              <a:t>Bydd</a:t>
            </a:r>
            <a:r>
              <a:rPr lang="en-US" sz="5600" dirty="0" smtClean="0"/>
              <a:t> </a:t>
            </a:r>
            <a:r>
              <a:rPr lang="en-US" sz="5600" dirty="0" err="1" smtClean="0"/>
              <a:t>esiamplau</a:t>
            </a:r>
            <a:r>
              <a:rPr lang="en-US" sz="5600" dirty="0" smtClean="0"/>
              <a:t> a </a:t>
            </a:r>
            <a:r>
              <a:rPr lang="en-US" sz="5600" dirty="0" err="1" smtClean="0"/>
              <a:t>thempledi</a:t>
            </a:r>
            <a:r>
              <a:rPr lang="en-US" sz="5600" dirty="0" smtClean="0"/>
              <a:t> </a:t>
            </a:r>
            <a:r>
              <a:rPr lang="en-US" sz="5600" dirty="0" err="1" smtClean="0"/>
              <a:t>yn</a:t>
            </a:r>
            <a:r>
              <a:rPr lang="en-US" sz="5600" dirty="0" smtClean="0"/>
              <a:t> </a:t>
            </a:r>
            <a:r>
              <a:rPr lang="en-US" sz="5600" dirty="0" err="1" smtClean="0"/>
              <a:t>cael</a:t>
            </a:r>
            <a:r>
              <a:rPr lang="en-US" sz="5600" dirty="0" smtClean="0"/>
              <a:t> </a:t>
            </a:r>
            <a:r>
              <a:rPr lang="en-US" sz="5600" dirty="0" err="1" smtClean="0"/>
              <a:t>eu</a:t>
            </a:r>
            <a:r>
              <a:rPr lang="en-US" sz="5600" dirty="0" smtClean="0"/>
              <a:t> </a:t>
            </a:r>
            <a:r>
              <a:rPr lang="en-US" sz="5600" dirty="0" err="1" smtClean="0"/>
              <a:t>darparu</a:t>
            </a:r>
            <a:r>
              <a:rPr lang="en-US" sz="5600" dirty="0" smtClean="0"/>
              <a:t> a </a:t>
            </a:r>
            <a:r>
              <a:rPr lang="en-US" sz="5600" dirty="0" err="1" smtClean="0"/>
              <a:t>thrafod</a:t>
            </a:r>
            <a:r>
              <a:rPr lang="en-US" sz="5600" dirty="0" smtClean="0"/>
              <a:t> </a:t>
            </a:r>
            <a:r>
              <a:rPr lang="en-US" sz="5600" dirty="0" err="1" smtClean="0"/>
              <a:t>yn</a:t>
            </a:r>
            <a:r>
              <a:rPr lang="en-US" sz="5600" dirty="0" smtClean="0"/>
              <a:t> </a:t>
            </a:r>
            <a:r>
              <a:rPr lang="en-US" sz="5600" dirty="0" err="1" smtClean="0"/>
              <a:t>ystod</a:t>
            </a:r>
            <a:r>
              <a:rPr lang="en-US" sz="5600" dirty="0" smtClean="0"/>
              <a:t> </a:t>
            </a:r>
            <a:r>
              <a:rPr lang="en-US" sz="5600" dirty="0" err="1" smtClean="0"/>
              <a:t>amser</a:t>
            </a:r>
            <a:r>
              <a:rPr lang="en-US" sz="5600" dirty="0" smtClean="0"/>
              <a:t> </a:t>
            </a:r>
            <a:r>
              <a:rPr lang="en-US" sz="5600" dirty="0" err="1" smtClean="0"/>
              <a:t>darlith</a:t>
            </a:r>
            <a:r>
              <a:rPr lang="en-US" sz="5600" dirty="0" smtClean="0"/>
              <a:t>).  </a:t>
            </a:r>
            <a:endParaRPr lang="en-GB" sz="5600" dirty="0"/>
          </a:p>
          <a:p>
            <a:pPr marL="0" indent="0">
              <a:buNone/>
            </a:pPr>
            <a:endParaRPr lang="en-US" sz="5600" b="1" dirty="0" smtClean="0"/>
          </a:p>
          <a:p>
            <a:pPr marL="0" indent="0">
              <a:buNone/>
            </a:pPr>
            <a:r>
              <a:rPr lang="en-US" sz="5600" b="1" dirty="0" err="1" smtClean="0"/>
              <a:t>Rhan</a:t>
            </a:r>
            <a:r>
              <a:rPr lang="en-US" sz="5600" b="1" dirty="0" smtClean="0"/>
              <a:t> 2:</a:t>
            </a:r>
            <a:r>
              <a:rPr lang="en-US" sz="5600" dirty="0" smtClean="0"/>
              <a:t> </a:t>
            </a:r>
            <a:r>
              <a:rPr lang="en-US" sz="5600" dirty="0" err="1" smtClean="0"/>
              <a:t>Dadansoddiad</a:t>
            </a:r>
            <a:r>
              <a:rPr lang="en-US" sz="5600" dirty="0" smtClean="0"/>
              <a:t> </a:t>
            </a:r>
            <a:r>
              <a:rPr lang="en-US" sz="5600" dirty="0" err="1" smtClean="0"/>
              <a:t>beirniadol</a:t>
            </a:r>
            <a:r>
              <a:rPr lang="en-US" sz="5600" dirty="0" smtClean="0"/>
              <a:t> </a:t>
            </a:r>
            <a:r>
              <a:rPr lang="en-US" sz="5600" dirty="0" err="1" smtClean="0"/>
              <a:t>o’r</a:t>
            </a:r>
            <a:r>
              <a:rPr lang="en-US" sz="5600" dirty="0" smtClean="0"/>
              <a:t> </a:t>
            </a:r>
            <a:r>
              <a:rPr lang="en-US" sz="5600" dirty="0" err="1" smtClean="0"/>
              <a:t>effaith</a:t>
            </a:r>
            <a:r>
              <a:rPr lang="en-US" sz="5600" dirty="0" smtClean="0"/>
              <a:t> </a:t>
            </a:r>
            <a:r>
              <a:rPr lang="en-US" sz="5600" dirty="0" err="1" smtClean="0"/>
              <a:t>posib</a:t>
            </a:r>
            <a:r>
              <a:rPr lang="en-US" sz="5600" dirty="0" smtClean="0"/>
              <a:t> </a:t>
            </a:r>
            <a:r>
              <a:rPr lang="en-US" sz="5600" dirty="0" err="1" smtClean="0"/>
              <a:t>o’ch</a:t>
            </a:r>
            <a:r>
              <a:rPr lang="en-US" sz="5600" dirty="0" smtClean="0"/>
              <a:t> </a:t>
            </a:r>
            <a:r>
              <a:rPr lang="en-US" sz="5600" dirty="0" err="1" smtClean="0"/>
              <a:t>cynllun</a:t>
            </a:r>
            <a:r>
              <a:rPr lang="en-US" sz="5600" dirty="0" smtClean="0"/>
              <a:t> </a:t>
            </a:r>
            <a:r>
              <a:rPr lang="en-US" sz="5600" dirty="0" err="1" smtClean="0"/>
              <a:t>busnes</a:t>
            </a:r>
            <a:r>
              <a:rPr lang="en-US" sz="5600" dirty="0" smtClean="0"/>
              <a:t>/</a:t>
            </a:r>
            <a:r>
              <a:rPr lang="en-US" sz="5600" dirty="0" err="1" smtClean="0"/>
              <a:t>a’r</a:t>
            </a:r>
            <a:r>
              <a:rPr lang="en-US" sz="5600" dirty="0" smtClean="0"/>
              <a:t> </a:t>
            </a:r>
            <a:r>
              <a:rPr lang="en-US" sz="5600" dirty="0" err="1" smtClean="0"/>
              <a:t>syniad</a:t>
            </a:r>
            <a:r>
              <a:rPr lang="en-US" sz="5600" dirty="0" smtClean="0"/>
              <a:t> </a:t>
            </a:r>
            <a:r>
              <a:rPr lang="en-US" sz="5600" dirty="0" err="1" smtClean="0"/>
              <a:t>o’ch</a:t>
            </a:r>
            <a:r>
              <a:rPr lang="en-US" sz="5600" dirty="0" smtClean="0"/>
              <a:t> </a:t>
            </a:r>
            <a:r>
              <a:rPr lang="en-US" sz="5600" dirty="0" err="1" smtClean="0"/>
              <a:t>dewis</a:t>
            </a:r>
            <a:r>
              <a:rPr lang="en-US" sz="5600" dirty="0" smtClean="0"/>
              <a:t> </a:t>
            </a:r>
            <a:r>
              <a:rPr lang="en-US" sz="5600" dirty="0" err="1" smtClean="0"/>
              <a:t>ar</a:t>
            </a:r>
            <a:r>
              <a:rPr lang="en-US" sz="5600" dirty="0" smtClean="0"/>
              <a:t> </a:t>
            </a:r>
            <a:r>
              <a:rPr lang="en-US" sz="5600" dirty="0" err="1" smtClean="0"/>
              <a:t>ddatblygiad</a:t>
            </a:r>
            <a:r>
              <a:rPr lang="en-US" sz="5600" dirty="0" smtClean="0"/>
              <a:t> plant </a:t>
            </a:r>
            <a:r>
              <a:rPr lang="en-US" sz="5600" dirty="0" err="1" smtClean="0"/>
              <a:t>ifanc</a:t>
            </a:r>
            <a:r>
              <a:rPr lang="en-US" sz="5600" dirty="0" smtClean="0"/>
              <a:t> </a:t>
            </a:r>
            <a:r>
              <a:rPr lang="en-US" sz="5600" dirty="0" err="1" smtClean="0"/>
              <a:t>gan</a:t>
            </a:r>
            <a:r>
              <a:rPr lang="en-US" sz="5600" dirty="0" smtClean="0"/>
              <a:t> </a:t>
            </a:r>
            <a:r>
              <a:rPr lang="en-US" sz="5600" dirty="0" err="1" smtClean="0"/>
              <a:t>gynnwys</a:t>
            </a:r>
            <a:r>
              <a:rPr lang="en-US" sz="5600" dirty="0" smtClean="0"/>
              <a:t> </a:t>
            </a:r>
            <a:r>
              <a:rPr lang="en-US" sz="5600" dirty="0" err="1" smtClean="0"/>
              <a:t>adfyfyriad</a:t>
            </a:r>
            <a:r>
              <a:rPr lang="en-US" sz="5600" dirty="0" smtClean="0"/>
              <a:t> </a:t>
            </a:r>
            <a:r>
              <a:rPr lang="en-US" sz="5600" dirty="0" err="1" smtClean="0"/>
              <a:t>beirniadol</a:t>
            </a:r>
            <a:r>
              <a:rPr lang="en-US" sz="5600" dirty="0" smtClean="0"/>
              <a:t> </a:t>
            </a:r>
            <a:r>
              <a:rPr lang="en-US" sz="5600" dirty="0" err="1" smtClean="0"/>
              <a:t>o’r</a:t>
            </a:r>
            <a:r>
              <a:rPr lang="en-US" sz="5600" dirty="0" smtClean="0"/>
              <a:t> </a:t>
            </a:r>
            <a:r>
              <a:rPr lang="en-US" sz="5600" dirty="0" err="1" smtClean="0"/>
              <a:t>syniad</a:t>
            </a:r>
            <a:r>
              <a:rPr lang="en-US" sz="5600" dirty="0" smtClean="0"/>
              <a:t> </a:t>
            </a:r>
            <a:r>
              <a:rPr lang="en-US" sz="5600" dirty="0" err="1" smtClean="0"/>
              <a:t>i</a:t>
            </a:r>
            <a:r>
              <a:rPr lang="en-US" sz="5600" dirty="0" smtClean="0"/>
              <a:t> </a:t>
            </a:r>
            <a:r>
              <a:rPr lang="en-US" sz="5600" dirty="0" err="1" smtClean="0"/>
              <a:t>gymharu</a:t>
            </a:r>
            <a:r>
              <a:rPr lang="en-US" sz="5600" dirty="0" smtClean="0"/>
              <a:t> a </a:t>
            </a:r>
            <a:r>
              <a:rPr lang="en-US" sz="5600" dirty="0" err="1" smtClean="0"/>
              <a:t>beth</a:t>
            </a:r>
            <a:r>
              <a:rPr lang="en-US" sz="5600" dirty="0" smtClean="0"/>
              <a:t> </a:t>
            </a:r>
            <a:r>
              <a:rPr lang="en-US" sz="5600" dirty="0" err="1" smtClean="0"/>
              <a:t>sydd</a:t>
            </a:r>
            <a:r>
              <a:rPr lang="en-US" sz="5600" dirty="0" smtClean="0"/>
              <a:t> </a:t>
            </a:r>
            <a:r>
              <a:rPr lang="en-US" sz="5600" dirty="0" err="1" smtClean="0"/>
              <a:t>ar</a:t>
            </a:r>
            <a:r>
              <a:rPr lang="en-US" sz="5600" dirty="0" smtClean="0"/>
              <a:t> </a:t>
            </a:r>
            <a:r>
              <a:rPr lang="en-US" sz="5600" dirty="0" err="1" smtClean="0"/>
              <a:t>gael</a:t>
            </a:r>
            <a:r>
              <a:rPr lang="en-US" sz="5600" dirty="0" smtClean="0"/>
              <a:t> </a:t>
            </a:r>
            <a:r>
              <a:rPr lang="en-US" sz="5600" dirty="0" err="1" smtClean="0"/>
              <a:t>ar</a:t>
            </a:r>
            <a:r>
              <a:rPr lang="en-US" sz="5600" dirty="0" smtClean="0"/>
              <a:t> </a:t>
            </a:r>
            <a:r>
              <a:rPr lang="en-US" sz="5600" dirty="0" err="1" smtClean="0"/>
              <a:t>hyn</a:t>
            </a:r>
            <a:r>
              <a:rPr lang="en-US" sz="5600" dirty="0" smtClean="0"/>
              <a:t> o </a:t>
            </a:r>
            <a:r>
              <a:rPr lang="en-US" sz="5600" dirty="0" err="1" smtClean="0"/>
              <a:t>bryd</a:t>
            </a:r>
            <a:r>
              <a:rPr lang="en-US" sz="5600" dirty="0" smtClean="0"/>
              <a:t> </a:t>
            </a:r>
            <a:r>
              <a:rPr lang="en-US" sz="5600" dirty="0" err="1" smtClean="0"/>
              <a:t>i</a:t>
            </a:r>
            <a:r>
              <a:rPr lang="en-US" sz="5600" dirty="0" smtClean="0"/>
              <a:t> </a:t>
            </a:r>
            <a:r>
              <a:rPr lang="en-US" sz="5600" dirty="0" err="1" smtClean="0"/>
              <a:t>blant</a:t>
            </a:r>
            <a:r>
              <a:rPr lang="en-US" sz="5600" dirty="0" smtClean="0"/>
              <a:t> </a:t>
            </a:r>
            <a:r>
              <a:rPr lang="en-US" sz="5600" dirty="0" err="1" smtClean="0"/>
              <a:t>ifanc</a:t>
            </a:r>
            <a:r>
              <a:rPr lang="en-US" sz="5600" dirty="0" smtClean="0"/>
              <a:t>.</a:t>
            </a:r>
          </a:p>
          <a:p>
            <a:pPr marL="0" indent="0">
              <a:buNone/>
            </a:pPr>
            <a:endParaRPr lang="en-US" sz="5600" dirty="0"/>
          </a:p>
          <a:p>
            <a:pPr marL="0" indent="0">
              <a:buNone/>
            </a:pPr>
            <a:r>
              <a:rPr lang="en-US" sz="5600" dirty="0" err="1" smtClean="0"/>
              <a:t>Rhaid</a:t>
            </a:r>
            <a:r>
              <a:rPr lang="en-US" sz="5600" dirty="0" smtClean="0"/>
              <a:t> </a:t>
            </a:r>
            <a:r>
              <a:rPr lang="en-US" sz="5600" dirty="0" err="1" smtClean="0"/>
              <a:t>eich</a:t>
            </a:r>
            <a:r>
              <a:rPr lang="en-US" sz="5600" dirty="0" smtClean="0"/>
              <a:t> bod </a:t>
            </a:r>
            <a:r>
              <a:rPr lang="en-US" sz="5600" dirty="0" err="1" smtClean="0"/>
              <a:t>yn</a:t>
            </a:r>
            <a:r>
              <a:rPr lang="en-US" sz="5600" dirty="0" smtClean="0"/>
              <a:t> </a:t>
            </a:r>
            <a:r>
              <a:rPr lang="en-US" sz="5600" dirty="0" err="1" smtClean="0"/>
              <a:t>cynnig</a:t>
            </a:r>
            <a:r>
              <a:rPr lang="en-US" sz="5600" dirty="0" smtClean="0"/>
              <a:t> </a:t>
            </a:r>
            <a:r>
              <a:rPr lang="en-US" sz="5600" dirty="0" err="1" smtClean="0"/>
              <a:t>tystiolaeth</a:t>
            </a:r>
            <a:r>
              <a:rPr lang="en-US" sz="5600" dirty="0" smtClean="0"/>
              <a:t> o </a:t>
            </a:r>
            <a:r>
              <a:rPr lang="en-US" sz="5600" dirty="0" err="1" smtClean="0"/>
              <a:t>waith</a:t>
            </a:r>
            <a:r>
              <a:rPr lang="en-US" sz="5600" dirty="0" smtClean="0"/>
              <a:t> </a:t>
            </a:r>
            <a:r>
              <a:rPr lang="en-US" sz="5600" dirty="0" err="1" smtClean="0"/>
              <a:t>darllen</a:t>
            </a:r>
            <a:r>
              <a:rPr lang="en-US" sz="5600" dirty="0" smtClean="0"/>
              <a:t> ac </a:t>
            </a:r>
            <a:r>
              <a:rPr lang="en-US" sz="5600" dirty="0" err="1" smtClean="0"/>
              <a:t>ymchwil</a:t>
            </a:r>
            <a:r>
              <a:rPr lang="en-US" sz="5600" dirty="0" smtClean="0"/>
              <a:t> </a:t>
            </a:r>
            <a:r>
              <a:rPr lang="en-US" sz="5600" dirty="0" err="1" smtClean="0"/>
              <a:t>eang</a:t>
            </a:r>
            <a:r>
              <a:rPr lang="en-US" sz="5600" dirty="0" smtClean="0"/>
              <a:t> a </a:t>
            </a:r>
            <a:r>
              <a:rPr lang="en-US" sz="5600" dirty="0" err="1" smtClean="0"/>
              <a:t>phriodol</a:t>
            </a:r>
            <a:r>
              <a:rPr lang="en-US" sz="5600" dirty="0" smtClean="0"/>
              <a:t> a </a:t>
            </a:r>
            <a:r>
              <a:rPr lang="en-US" sz="5600" dirty="0" err="1" smtClean="0"/>
              <a:t>sicrhau</a:t>
            </a:r>
            <a:r>
              <a:rPr lang="en-US" sz="5600" dirty="0" smtClean="0"/>
              <a:t> bod </a:t>
            </a:r>
            <a:r>
              <a:rPr lang="en-US" sz="5600" dirty="0" err="1" smtClean="0"/>
              <a:t>eich</a:t>
            </a:r>
            <a:r>
              <a:rPr lang="en-US" sz="5600" dirty="0" smtClean="0"/>
              <a:t> </a:t>
            </a:r>
            <a:r>
              <a:rPr lang="en-US" sz="5600" dirty="0" err="1" smtClean="0"/>
              <a:t>gwaith</a:t>
            </a:r>
            <a:r>
              <a:rPr lang="en-US" sz="5600" dirty="0" smtClean="0"/>
              <a:t> </a:t>
            </a:r>
            <a:r>
              <a:rPr lang="en-US" sz="5600" dirty="0" err="1" smtClean="0"/>
              <a:t>yn</a:t>
            </a:r>
            <a:r>
              <a:rPr lang="en-US" sz="5600" dirty="0" smtClean="0"/>
              <a:t> </a:t>
            </a:r>
            <a:r>
              <a:rPr lang="en-US" sz="5600" dirty="0" err="1" smtClean="0"/>
              <a:t>dilyn</a:t>
            </a:r>
            <a:r>
              <a:rPr lang="en-US" sz="5600" dirty="0" smtClean="0"/>
              <a:t> </a:t>
            </a:r>
            <a:r>
              <a:rPr lang="en-US" sz="5600" dirty="0" err="1" smtClean="0"/>
              <a:t>gofynion</a:t>
            </a:r>
            <a:r>
              <a:rPr lang="en-US" sz="5600" dirty="0" smtClean="0"/>
              <a:t> </a:t>
            </a:r>
            <a:r>
              <a:rPr lang="en-US" sz="5600" dirty="0" err="1" smtClean="0"/>
              <a:t>academaidd</a:t>
            </a:r>
            <a:r>
              <a:rPr lang="en-US" sz="5600" dirty="0" smtClean="0"/>
              <a:t> y </a:t>
            </a:r>
            <a:r>
              <a:rPr lang="en-US" sz="5600" dirty="0" err="1" smtClean="0"/>
              <a:t>Brifysgol</a:t>
            </a:r>
            <a:r>
              <a:rPr lang="en-US" sz="5600" dirty="0" smtClean="0"/>
              <a:t> </a:t>
            </a:r>
            <a:r>
              <a:rPr lang="en-US" sz="5600" dirty="0" err="1" smtClean="0"/>
              <a:t>gan</a:t>
            </a:r>
            <a:r>
              <a:rPr lang="en-US" sz="5600" dirty="0" smtClean="0"/>
              <a:t> </a:t>
            </a:r>
            <a:r>
              <a:rPr lang="en-US" sz="5600" dirty="0" err="1" smtClean="0"/>
              <a:t>gynnwys</a:t>
            </a:r>
            <a:r>
              <a:rPr lang="en-US" sz="5600" dirty="0" smtClean="0"/>
              <a:t> </a:t>
            </a:r>
            <a:r>
              <a:rPr lang="en-US" sz="5600" dirty="0" err="1" smtClean="0"/>
              <a:t>cyfeirnodi</a:t>
            </a:r>
            <a:r>
              <a:rPr lang="en-US" sz="5600" dirty="0" smtClean="0"/>
              <a:t> </a:t>
            </a:r>
            <a:r>
              <a:rPr lang="en-US" sz="5600" dirty="0" err="1" smtClean="0"/>
              <a:t>cywir</a:t>
            </a:r>
            <a:r>
              <a:rPr lang="en-US" sz="5600" dirty="0" smtClean="0"/>
              <a:t>. </a:t>
            </a:r>
            <a:r>
              <a:rPr lang="en-US" sz="5600" dirty="0" err="1" smtClean="0"/>
              <a:t>Bydd</a:t>
            </a:r>
            <a:r>
              <a:rPr lang="en-US" sz="5600" dirty="0" smtClean="0"/>
              <a:t> </a:t>
            </a:r>
            <a:r>
              <a:rPr lang="en-US" sz="5600" dirty="0" err="1" smtClean="0"/>
              <a:t>disgwyl</a:t>
            </a:r>
            <a:r>
              <a:rPr lang="en-US" sz="5600" dirty="0" smtClean="0"/>
              <a:t> bod </a:t>
            </a:r>
            <a:r>
              <a:rPr lang="en-US" sz="5600" dirty="0" err="1" smtClean="0"/>
              <a:t>rhan</a:t>
            </a:r>
            <a:r>
              <a:rPr lang="en-US" sz="5600" dirty="0" smtClean="0"/>
              <a:t> 2 </a:t>
            </a:r>
            <a:r>
              <a:rPr lang="en-US" sz="5600" dirty="0" err="1" smtClean="0"/>
              <a:t>o’r</a:t>
            </a:r>
            <a:r>
              <a:rPr lang="en-US" sz="5600" dirty="0" smtClean="0"/>
              <a:t> </a:t>
            </a:r>
            <a:r>
              <a:rPr lang="en-US" sz="5600" dirty="0" err="1" smtClean="0"/>
              <a:t>Cynllun</a:t>
            </a:r>
            <a:r>
              <a:rPr lang="en-US" sz="5600" dirty="0" smtClean="0"/>
              <a:t> </a:t>
            </a:r>
            <a:r>
              <a:rPr lang="en-US" sz="5600" dirty="0" err="1" smtClean="0"/>
              <a:t>Busnes</a:t>
            </a:r>
            <a:r>
              <a:rPr lang="en-US" sz="5600" dirty="0" smtClean="0"/>
              <a:t>, </a:t>
            </a:r>
            <a:r>
              <a:rPr lang="en-US" sz="5600" dirty="0" err="1" smtClean="0"/>
              <a:t>yn</a:t>
            </a:r>
            <a:r>
              <a:rPr lang="en-US" sz="5600" dirty="0" smtClean="0"/>
              <a:t> </a:t>
            </a:r>
            <a:r>
              <a:rPr lang="en-US" sz="5600" dirty="0" err="1" smtClean="0"/>
              <a:t>dangos</a:t>
            </a:r>
            <a:r>
              <a:rPr lang="en-US" sz="5600" dirty="0" smtClean="0"/>
              <a:t> </a:t>
            </a:r>
            <a:r>
              <a:rPr lang="en-US" sz="5600" dirty="0" err="1" smtClean="0"/>
              <a:t>arddull</a:t>
            </a:r>
            <a:r>
              <a:rPr lang="en-US" sz="5600" dirty="0" smtClean="0"/>
              <a:t> </a:t>
            </a:r>
            <a:r>
              <a:rPr lang="en-US" sz="5600" dirty="0" err="1" smtClean="0"/>
              <a:t>ysgrifennu</a:t>
            </a:r>
            <a:r>
              <a:rPr lang="en-US" sz="5600" dirty="0" smtClean="0"/>
              <a:t> </a:t>
            </a:r>
            <a:r>
              <a:rPr lang="en-US" sz="5600" dirty="0" err="1" smtClean="0"/>
              <a:t>academaidd</a:t>
            </a:r>
            <a:r>
              <a:rPr lang="en-US" sz="5600" dirty="0" smtClean="0"/>
              <a:t> </a:t>
            </a:r>
            <a:r>
              <a:rPr lang="en-US" sz="5600" dirty="0" err="1" smtClean="0"/>
              <a:t>ffurfiol</a:t>
            </a:r>
            <a:r>
              <a:rPr lang="en-US" sz="5600" dirty="0" smtClean="0"/>
              <a:t>.   </a:t>
            </a:r>
          </a:p>
          <a:p>
            <a:pPr marL="0" indent="0">
              <a:buNone/>
            </a:pPr>
            <a:endParaRPr lang="en-US" sz="5600" dirty="0"/>
          </a:p>
          <a:p>
            <a:pPr marL="0" indent="0">
              <a:buNone/>
            </a:pPr>
            <a:r>
              <a:rPr lang="cy-GB" sz="5600" dirty="0" smtClean="0"/>
              <a:t>Sicrhewch bod eich gwaith yn cynnwys rhestr cyfeirnodi ar ddiwedd eich Cynllun Busnes sydd yn cynnwys gwaith cyfeirnodi ar gyfer Rhan 1 a Rhan 2 o’r gwaith prosiect</a:t>
            </a:r>
            <a:r>
              <a:rPr lang="cy-GB" sz="5600" dirty="0"/>
              <a:t> </a:t>
            </a:r>
            <a:endParaRPr lang="en-GB" sz="5600" dirty="0"/>
          </a:p>
          <a:p>
            <a:pPr marL="0" indent="0">
              <a:buNone/>
            </a:pPr>
            <a:r>
              <a:rPr lang="cy-GB" sz="5600" dirty="0" smtClean="0"/>
              <a:t> </a:t>
            </a:r>
            <a:endParaRPr lang="en-GB" sz="5600" dirty="0"/>
          </a:p>
          <a:p>
            <a:pPr marL="0" indent="0">
              <a:buNone/>
            </a:pPr>
            <a:r>
              <a:rPr lang="en-GB" sz="5600" b="1" dirty="0" err="1" smtClean="0"/>
              <a:t>Dyddiad</a:t>
            </a:r>
            <a:r>
              <a:rPr lang="en-GB" sz="5600" b="1" dirty="0" smtClean="0"/>
              <a:t> </a:t>
            </a:r>
            <a:r>
              <a:rPr lang="en-GB" sz="5600" b="1" dirty="0" err="1" smtClean="0"/>
              <a:t>cyflwyno</a:t>
            </a:r>
            <a:r>
              <a:rPr lang="en-GB" sz="5600" b="1" dirty="0" smtClean="0"/>
              <a:t>: </a:t>
            </a:r>
            <a:r>
              <a:rPr lang="en-GB" sz="5600" b="1" dirty="0" err="1" smtClean="0"/>
              <a:t>Dydd</a:t>
            </a:r>
            <a:r>
              <a:rPr lang="en-GB" sz="5600" b="1" dirty="0" smtClean="0"/>
              <a:t> </a:t>
            </a:r>
            <a:r>
              <a:rPr lang="en-GB" sz="5600" b="1" dirty="0" err="1" smtClean="0"/>
              <a:t>Gwener</a:t>
            </a:r>
            <a:r>
              <a:rPr lang="en-GB" sz="5600" b="1" dirty="0" smtClean="0"/>
              <a:t> 17eg o Fai 2019 </a:t>
            </a:r>
            <a:r>
              <a:rPr lang="en-GB" sz="5600" b="1" dirty="0" err="1" smtClean="0"/>
              <a:t>erbyn</a:t>
            </a:r>
            <a:r>
              <a:rPr lang="en-GB" sz="5600" b="1" dirty="0" smtClean="0"/>
              <a:t> 2359hrs </a:t>
            </a:r>
            <a:r>
              <a:rPr lang="en-GB" sz="5600" b="1" dirty="0" err="1" smtClean="0"/>
              <a:t>drwy</a:t>
            </a:r>
            <a:r>
              <a:rPr lang="en-GB" sz="5600" b="1" dirty="0" smtClean="0"/>
              <a:t> </a:t>
            </a:r>
            <a:r>
              <a:rPr lang="en-GB" sz="5600" b="1" dirty="0"/>
              <a:t>TURNITIN  </a:t>
            </a:r>
            <a:endParaRPr lang="en-GB" sz="5600" dirty="0"/>
          </a:p>
          <a:p>
            <a:pPr marL="0" indent="0">
              <a:buNone/>
            </a:pPr>
            <a:r>
              <a:rPr lang="en-GB" b="1" dirty="0"/>
              <a:t> </a:t>
            </a:r>
            <a:endParaRPr lang="en-GB" dirty="0"/>
          </a:p>
          <a:p>
            <a:endParaRPr lang="en-GB" dirty="0"/>
          </a:p>
        </p:txBody>
      </p:sp>
    </p:spTree>
    <p:extLst>
      <p:ext uri="{BB962C8B-B14F-4D97-AF65-F5344CB8AC3E}">
        <p14:creationId xmlns:p14="http://schemas.microsoft.com/office/powerpoint/2010/main" val="309597255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Diffinio</a:t>
            </a:r>
            <a:r>
              <a:rPr lang="en-GB" dirty="0" smtClean="0"/>
              <a:t> a </a:t>
            </a:r>
            <a:r>
              <a:rPr lang="en-GB" dirty="0" err="1" smtClean="0"/>
              <a:t>deall</a:t>
            </a:r>
            <a:r>
              <a:rPr lang="en-GB" dirty="0" smtClean="0"/>
              <a:t>…</a:t>
            </a:r>
            <a:br>
              <a:rPr lang="en-GB" dirty="0" smtClean="0"/>
            </a:br>
            <a:r>
              <a:rPr lang="en-GB" dirty="0" smtClean="0"/>
              <a:t>Defining and understanding…</a:t>
            </a:r>
            <a:endParaRPr lang="en-GB" dirty="0"/>
          </a:p>
        </p:txBody>
      </p:sp>
      <p:sp>
        <p:nvSpPr>
          <p:cNvPr id="3" name="Content Placeholder 2"/>
          <p:cNvSpPr>
            <a:spLocks noGrp="1"/>
          </p:cNvSpPr>
          <p:nvPr>
            <p:ph sz="half" idx="1"/>
          </p:nvPr>
        </p:nvSpPr>
        <p:spPr/>
        <p:txBody>
          <a:bodyPr>
            <a:normAutofit/>
          </a:bodyPr>
          <a:lstStyle/>
          <a:p>
            <a:r>
              <a:rPr lang="en-GB" sz="3200" b="1" dirty="0" err="1" smtClean="0">
                <a:latin typeface="Arial" panose="020B0604020202020204" pitchFamily="34" charset="0"/>
                <a:cs typeface="Arial" panose="020B0604020202020204" pitchFamily="34" charset="0"/>
              </a:rPr>
              <a:t>Entrepreneuriaeth</a:t>
            </a:r>
            <a:endParaRPr lang="en-GB" sz="3200" b="1" dirty="0" smtClean="0">
              <a:latin typeface="Arial" panose="020B0604020202020204" pitchFamily="34" charset="0"/>
              <a:cs typeface="Arial" panose="020B0604020202020204" pitchFamily="34" charset="0"/>
            </a:endParaRPr>
          </a:p>
          <a:p>
            <a:r>
              <a:rPr lang="en-GB" sz="3200" b="1" dirty="0" err="1" smtClean="0">
                <a:latin typeface="Arial" panose="020B0604020202020204" pitchFamily="34" charset="0"/>
                <a:cs typeface="Arial" panose="020B0604020202020204" pitchFamily="34" charset="0"/>
              </a:rPr>
              <a:t>Dyfeisgarwch</a:t>
            </a:r>
            <a:endParaRPr lang="en-GB" sz="3200" b="1" dirty="0" smtClean="0">
              <a:latin typeface="Arial" panose="020B0604020202020204" pitchFamily="34" charset="0"/>
              <a:cs typeface="Arial" panose="020B0604020202020204" pitchFamily="34" charset="0"/>
            </a:endParaRPr>
          </a:p>
          <a:p>
            <a:r>
              <a:rPr lang="en-GB" sz="3200" b="1" dirty="0" err="1" smtClean="0">
                <a:latin typeface="Arial" panose="020B0604020202020204" pitchFamily="34" charset="0"/>
                <a:cs typeface="Arial" panose="020B0604020202020204" pitchFamily="34" charset="0"/>
              </a:rPr>
              <a:t>Creadigedd</a:t>
            </a:r>
            <a:endParaRPr lang="en-GB" sz="3200" b="1"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normAutofit/>
          </a:bodyPr>
          <a:lstStyle/>
          <a:p>
            <a:r>
              <a:rPr lang="en-GB" sz="3200" b="1" dirty="0" smtClean="0">
                <a:latin typeface="Arial" panose="020B0604020202020204" pitchFamily="34" charset="0"/>
                <a:cs typeface="Arial" panose="020B0604020202020204" pitchFamily="34" charset="0"/>
              </a:rPr>
              <a:t>Entrepreneurship</a:t>
            </a:r>
          </a:p>
          <a:p>
            <a:r>
              <a:rPr lang="en-GB" sz="3200" b="1" dirty="0" smtClean="0">
                <a:latin typeface="Arial" panose="020B0604020202020204" pitchFamily="34" charset="0"/>
                <a:cs typeface="Arial" panose="020B0604020202020204" pitchFamily="34" charset="0"/>
              </a:rPr>
              <a:t>Innovation</a:t>
            </a:r>
          </a:p>
          <a:p>
            <a:r>
              <a:rPr lang="en-GB" sz="3200" b="1" dirty="0" smtClean="0">
                <a:latin typeface="Arial" panose="020B0604020202020204" pitchFamily="34" charset="0"/>
                <a:cs typeface="Arial" panose="020B0604020202020204" pitchFamily="34" charset="0"/>
              </a:rPr>
              <a:t>Creativity</a:t>
            </a:r>
            <a:endParaRPr lang="en-GB" sz="3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848754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Rôl</a:t>
            </a:r>
            <a:r>
              <a:rPr lang="en-GB" dirty="0" smtClean="0"/>
              <a:t> </a:t>
            </a:r>
            <a:r>
              <a:rPr lang="en-GB" dirty="0" err="1" smtClean="0"/>
              <a:t>yr</a:t>
            </a:r>
            <a:r>
              <a:rPr lang="en-GB" dirty="0" smtClean="0"/>
              <a:t> </a:t>
            </a:r>
            <a:r>
              <a:rPr lang="en-GB" dirty="0" err="1" smtClean="0"/>
              <a:t>oedolyn</a:t>
            </a:r>
            <a:r>
              <a:rPr lang="en-GB" dirty="0" smtClean="0"/>
              <a:t/>
            </a:r>
            <a:br>
              <a:rPr lang="en-GB" dirty="0" smtClean="0"/>
            </a:br>
            <a:r>
              <a:rPr lang="en-GB" dirty="0" smtClean="0"/>
              <a:t>The role of the adult</a:t>
            </a:r>
            <a:endParaRPr lang="en-GB" dirty="0"/>
          </a:p>
        </p:txBody>
      </p:sp>
      <p:sp>
        <p:nvSpPr>
          <p:cNvPr id="3" name="Content Placeholder 2"/>
          <p:cNvSpPr>
            <a:spLocks noGrp="1"/>
          </p:cNvSpPr>
          <p:nvPr>
            <p:ph sz="half" idx="1"/>
          </p:nvPr>
        </p:nvSpPr>
        <p:spPr/>
        <p:txBody>
          <a:bodyPr>
            <a:normAutofit fontScale="92500" lnSpcReduction="10000"/>
          </a:bodyPr>
          <a:lstStyle/>
          <a:p>
            <a:pPr marL="0" indent="0">
              <a:buNone/>
            </a:pPr>
            <a:r>
              <a:rPr lang="en-GB" dirty="0" err="1" smtClean="0"/>
              <a:t>Sut</a:t>
            </a:r>
            <a:r>
              <a:rPr lang="en-GB" dirty="0" smtClean="0"/>
              <a:t> </a:t>
            </a:r>
            <a:r>
              <a:rPr lang="en-GB" dirty="0" err="1" smtClean="0"/>
              <a:t>mae</a:t>
            </a:r>
            <a:r>
              <a:rPr lang="en-GB" dirty="0" smtClean="0"/>
              <a:t>…</a:t>
            </a:r>
          </a:p>
          <a:p>
            <a:pPr marL="0" indent="0">
              <a:buNone/>
            </a:pPr>
            <a:endParaRPr lang="en-GB" dirty="0" smtClean="0"/>
          </a:p>
          <a:p>
            <a:pPr marL="0" indent="0">
              <a:buNone/>
            </a:pPr>
            <a:r>
              <a:rPr lang="en-GB" dirty="0" err="1" smtClean="0"/>
              <a:t>Entrepreneuriaeth</a:t>
            </a:r>
            <a:endParaRPr lang="en-GB" dirty="0" smtClean="0"/>
          </a:p>
          <a:p>
            <a:pPr marL="0" indent="0">
              <a:buNone/>
            </a:pPr>
            <a:r>
              <a:rPr lang="en-GB" dirty="0" err="1" smtClean="0"/>
              <a:t>Dyfeisgarwch</a:t>
            </a:r>
            <a:endParaRPr lang="en-GB" dirty="0" smtClean="0"/>
          </a:p>
          <a:p>
            <a:pPr marL="0" indent="0">
              <a:buNone/>
            </a:pPr>
            <a:r>
              <a:rPr lang="en-GB" dirty="0" err="1" smtClean="0"/>
              <a:t>Creadigedd</a:t>
            </a:r>
            <a:r>
              <a:rPr lang="en-GB" dirty="0" smtClean="0"/>
              <a:t>…</a:t>
            </a:r>
          </a:p>
          <a:p>
            <a:pPr marL="0" indent="0">
              <a:buNone/>
            </a:pPr>
            <a:endParaRPr lang="en-GB" dirty="0"/>
          </a:p>
          <a:p>
            <a:pPr marL="0" indent="0">
              <a:buNone/>
            </a:pPr>
            <a:r>
              <a:rPr lang="en-GB" dirty="0" err="1" smtClean="0"/>
              <a:t>yn</a:t>
            </a:r>
            <a:r>
              <a:rPr lang="en-GB" dirty="0" smtClean="0"/>
              <a:t> </a:t>
            </a:r>
            <a:r>
              <a:rPr lang="en-GB" dirty="0" err="1" smtClean="0"/>
              <a:t>cysylltu</a:t>
            </a:r>
            <a:r>
              <a:rPr lang="en-GB" dirty="0" smtClean="0"/>
              <a:t> a </a:t>
            </a:r>
            <a:r>
              <a:rPr lang="en-GB" dirty="0" err="1" smtClean="0"/>
              <a:t>rôl</a:t>
            </a:r>
            <a:r>
              <a:rPr lang="en-GB" dirty="0" smtClean="0"/>
              <a:t> </a:t>
            </a:r>
            <a:r>
              <a:rPr lang="en-GB" dirty="0" err="1" smtClean="0"/>
              <a:t>yr</a:t>
            </a:r>
            <a:r>
              <a:rPr lang="en-GB" dirty="0" smtClean="0"/>
              <a:t> </a:t>
            </a:r>
            <a:r>
              <a:rPr lang="en-GB" dirty="0" err="1" smtClean="0"/>
              <a:t>oedolyn</a:t>
            </a:r>
            <a:r>
              <a:rPr lang="en-GB" dirty="0" smtClean="0"/>
              <a:t> o </a:t>
            </a:r>
            <a:r>
              <a:rPr lang="en-GB" dirty="0" err="1" smtClean="0"/>
              <a:t>fewn</a:t>
            </a:r>
            <a:r>
              <a:rPr lang="en-GB" dirty="0" smtClean="0"/>
              <a:t> y </a:t>
            </a:r>
            <a:r>
              <a:rPr lang="en-GB" dirty="0" err="1" smtClean="0"/>
              <a:t>blynyddoedd</a:t>
            </a:r>
            <a:r>
              <a:rPr lang="en-GB" dirty="0" smtClean="0"/>
              <a:t> </a:t>
            </a:r>
            <a:r>
              <a:rPr lang="en-GB" dirty="0" err="1" smtClean="0"/>
              <a:t>cynnar</a:t>
            </a:r>
            <a:r>
              <a:rPr lang="en-GB" dirty="0" smtClean="0"/>
              <a:t>?  </a:t>
            </a:r>
            <a:endParaRPr lang="en-GB" dirty="0"/>
          </a:p>
        </p:txBody>
      </p:sp>
      <p:sp>
        <p:nvSpPr>
          <p:cNvPr id="4" name="Content Placeholder 3"/>
          <p:cNvSpPr>
            <a:spLocks noGrp="1"/>
          </p:cNvSpPr>
          <p:nvPr>
            <p:ph sz="half" idx="2"/>
          </p:nvPr>
        </p:nvSpPr>
        <p:spPr/>
        <p:txBody>
          <a:bodyPr>
            <a:normAutofit fontScale="92500" lnSpcReduction="10000"/>
          </a:bodyPr>
          <a:lstStyle/>
          <a:p>
            <a:pPr marL="0" indent="0">
              <a:buNone/>
            </a:pPr>
            <a:r>
              <a:rPr lang="en-GB" dirty="0" smtClean="0"/>
              <a:t>How does…</a:t>
            </a:r>
          </a:p>
          <a:p>
            <a:pPr marL="0" indent="0">
              <a:buNone/>
            </a:pPr>
            <a:endParaRPr lang="en-GB" dirty="0"/>
          </a:p>
          <a:p>
            <a:pPr marL="0" indent="0">
              <a:buNone/>
            </a:pPr>
            <a:r>
              <a:rPr lang="en-GB" dirty="0" smtClean="0"/>
              <a:t>Entrepreneurship</a:t>
            </a:r>
          </a:p>
          <a:p>
            <a:pPr marL="0" indent="0">
              <a:buNone/>
            </a:pPr>
            <a:r>
              <a:rPr lang="en-GB" dirty="0" smtClean="0"/>
              <a:t>Innovation</a:t>
            </a:r>
          </a:p>
          <a:p>
            <a:pPr marL="0" indent="0">
              <a:buNone/>
            </a:pPr>
            <a:r>
              <a:rPr lang="en-GB" dirty="0" smtClean="0"/>
              <a:t>Creativity…</a:t>
            </a:r>
          </a:p>
          <a:p>
            <a:pPr marL="0" indent="0">
              <a:buNone/>
            </a:pPr>
            <a:endParaRPr lang="en-GB" dirty="0"/>
          </a:p>
          <a:p>
            <a:pPr marL="0" indent="0">
              <a:buNone/>
            </a:pPr>
            <a:r>
              <a:rPr lang="en-GB" dirty="0" smtClean="0"/>
              <a:t>link with the role of the adult within the early years?</a:t>
            </a:r>
            <a:endParaRPr lang="en-GB" dirty="0"/>
          </a:p>
        </p:txBody>
      </p:sp>
    </p:spTree>
    <p:extLst>
      <p:ext uri="{BB962C8B-B14F-4D97-AF65-F5344CB8AC3E}">
        <p14:creationId xmlns:p14="http://schemas.microsoft.com/office/powerpoint/2010/main" val="17377013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Albert Einstein</a:t>
            </a:r>
            <a:endParaRPr lang="en-GB" dirty="0"/>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07504" y="1340768"/>
            <a:ext cx="4392488" cy="4320480"/>
          </a:xfrm>
        </p:spPr>
      </p:pic>
      <p:pic>
        <p:nvPicPr>
          <p:cNvPr id="8" name="Content Placeholder 5"/>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bwMode="auto">
          <a:xfrm>
            <a:off x="4572000" y="1294442"/>
            <a:ext cx="4320480" cy="43668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53840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Carla Rinaldi /Galileo</a:t>
            </a:r>
            <a:endParaRPr lang="en-GB" dirty="0"/>
          </a:p>
        </p:txBody>
      </p:sp>
      <p:pic>
        <p:nvPicPr>
          <p:cNvPr id="5" name="Content Placeholder 4"/>
          <p:cNvPicPr>
            <a:picLocks noGrp="1" noChangeAspect="1"/>
          </p:cNvPicPr>
          <p:nvPr>
            <p:ph sz="half" idx="1"/>
          </p:nvPr>
        </p:nvPicPr>
        <p:blipFill>
          <a:blip r:embed="rId3" cstate="print">
            <a:extLst>
              <a:ext uri="{28A0092B-C50C-407E-A947-70E740481C1C}">
                <a14:useLocalDpi xmlns:a14="http://schemas.microsoft.com/office/drawing/2010/main" val="0"/>
              </a:ext>
            </a:extLst>
          </a:blip>
          <a:stretch>
            <a:fillRect/>
          </a:stretch>
        </p:blipFill>
        <p:spPr>
          <a:xfrm>
            <a:off x="251520" y="1196752"/>
            <a:ext cx="4176464" cy="4464496"/>
          </a:xfrm>
        </p:spPr>
      </p:pic>
      <p:pic>
        <p:nvPicPr>
          <p:cNvPr id="6" name="Content Placeholder 5"/>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4499992" y="1196752"/>
            <a:ext cx="4493642" cy="4392836"/>
          </a:xfrm>
        </p:spPr>
      </p:pic>
    </p:spTree>
    <p:extLst>
      <p:ext uri="{BB962C8B-B14F-4D97-AF65-F5344CB8AC3E}">
        <p14:creationId xmlns:p14="http://schemas.microsoft.com/office/powerpoint/2010/main" val="29609976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Tasg</a:t>
            </a:r>
            <a:r>
              <a:rPr lang="en-GB" dirty="0" smtClean="0"/>
              <a:t>/</a:t>
            </a:r>
            <a:br>
              <a:rPr lang="en-GB" dirty="0" smtClean="0"/>
            </a:br>
            <a:r>
              <a:rPr lang="en-GB" dirty="0" smtClean="0"/>
              <a:t>Task</a:t>
            </a:r>
            <a:endParaRPr lang="en-GB" dirty="0"/>
          </a:p>
        </p:txBody>
      </p:sp>
      <p:sp>
        <p:nvSpPr>
          <p:cNvPr id="3" name="Content Placeholder 2"/>
          <p:cNvSpPr>
            <a:spLocks noGrp="1"/>
          </p:cNvSpPr>
          <p:nvPr>
            <p:ph sz="half" idx="1"/>
          </p:nvPr>
        </p:nvSpPr>
        <p:spPr/>
        <p:txBody>
          <a:bodyPr/>
          <a:lstStyle/>
          <a:p>
            <a:r>
              <a:rPr lang="en-GB" dirty="0" err="1" smtClean="0"/>
              <a:t>Ar</a:t>
            </a:r>
            <a:r>
              <a:rPr lang="en-GB" dirty="0" smtClean="0"/>
              <a:t> </a:t>
            </a:r>
            <a:r>
              <a:rPr lang="en-GB" dirty="0" err="1" smtClean="0"/>
              <a:t>eich</a:t>
            </a:r>
            <a:r>
              <a:rPr lang="en-GB" dirty="0" smtClean="0"/>
              <a:t> </a:t>
            </a:r>
            <a:r>
              <a:rPr lang="en-GB" dirty="0" err="1" smtClean="0"/>
              <a:t>byrddau</a:t>
            </a:r>
            <a:r>
              <a:rPr lang="en-GB" dirty="0" smtClean="0"/>
              <a:t>/</a:t>
            </a:r>
            <a:r>
              <a:rPr lang="en-GB" dirty="0" err="1" smtClean="0"/>
              <a:t>yn</a:t>
            </a:r>
            <a:r>
              <a:rPr lang="en-GB" dirty="0" smtClean="0"/>
              <a:t> </a:t>
            </a:r>
            <a:r>
              <a:rPr lang="en-GB" dirty="0" err="1" smtClean="0"/>
              <a:t>eich</a:t>
            </a:r>
            <a:r>
              <a:rPr lang="en-GB" dirty="0" smtClean="0"/>
              <a:t> </a:t>
            </a:r>
            <a:r>
              <a:rPr lang="en-GB" dirty="0" err="1" smtClean="0"/>
              <a:t>grwpiau</a:t>
            </a:r>
            <a:r>
              <a:rPr lang="en-GB" dirty="0" smtClean="0"/>
              <a:t>…</a:t>
            </a:r>
            <a:r>
              <a:rPr lang="en-GB" dirty="0" err="1" smtClean="0"/>
              <a:t>rhestrwch</a:t>
            </a:r>
            <a:r>
              <a:rPr lang="en-GB" dirty="0" smtClean="0"/>
              <a:t> y </a:t>
            </a:r>
            <a:r>
              <a:rPr lang="en-GB" dirty="0" err="1" smtClean="0"/>
              <a:t>ddyfeisgareddau</a:t>
            </a:r>
            <a:r>
              <a:rPr lang="en-GB" dirty="0" smtClean="0"/>
              <a:t> </a:t>
            </a:r>
            <a:r>
              <a:rPr lang="en-GB" dirty="0" err="1" smtClean="0"/>
              <a:t>mwyaf</a:t>
            </a:r>
            <a:r>
              <a:rPr lang="en-GB" dirty="0" smtClean="0"/>
              <a:t> </a:t>
            </a:r>
            <a:r>
              <a:rPr lang="en-GB" dirty="0" err="1" smtClean="0"/>
              <a:t>enwog</a:t>
            </a:r>
            <a:r>
              <a:rPr lang="en-GB" dirty="0" smtClean="0"/>
              <a:t> </a:t>
            </a:r>
            <a:r>
              <a:rPr lang="en-GB" dirty="0" err="1" smtClean="0"/>
              <a:t>i</a:t>
            </a:r>
            <a:r>
              <a:rPr lang="en-GB" dirty="0" smtClean="0"/>
              <a:t> </a:t>
            </a:r>
            <a:r>
              <a:rPr lang="en-GB" dirty="0" err="1" smtClean="0"/>
              <a:t>chi’n</a:t>
            </a:r>
            <a:r>
              <a:rPr lang="en-GB" dirty="0" smtClean="0"/>
              <a:t> </a:t>
            </a:r>
            <a:r>
              <a:rPr lang="en-GB" dirty="0" err="1" smtClean="0"/>
              <a:t>credu</a:t>
            </a:r>
            <a:r>
              <a:rPr lang="en-GB" dirty="0" smtClean="0"/>
              <a:t> </a:t>
            </a:r>
            <a:r>
              <a:rPr lang="en-GB" dirty="0" err="1" smtClean="0"/>
              <a:t>sydd</a:t>
            </a:r>
            <a:r>
              <a:rPr lang="en-GB" dirty="0" smtClean="0"/>
              <a:t> </a:t>
            </a:r>
            <a:r>
              <a:rPr lang="en-GB" dirty="0" err="1" smtClean="0"/>
              <a:t>wedi</a:t>
            </a:r>
            <a:r>
              <a:rPr lang="en-GB" dirty="0" smtClean="0"/>
              <a:t> </a:t>
            </a:r>
            <a:r>
              <a:rPr lang="en-GB" dirty="0" err="1" smtClean="0"/>
              <a:t>newid</a:t>
            </a:r>
            <a:r>
              <a:rPr lang="en-GB" dirty="0" smtClean="0"/>
              <a:t> y </a:t>
            </a:r>
            <a:r>
              <a:rPr lang="en-GB" dirty="0" err="1" smtClean="0"/>
              <a:t>ffordd</a:t>
            </a:r>
            <a:r>
              <a:rPr lang="en-GB" dirty="0" smtClean="0"/>
              <a:t> </a:t>
            </a:r>
            <a:r>
              <a:rPr lang="en-GB" dirty="0" err="1" smtClean="0"/>
              <a:t>i</a:t>
            </a:r>
            <a:r>
              <a:rPr lang="en-GB" dirty="0" smtClean="0"/>
              <a:t> </a:t>
            </a:r>
            <a:r>
              <a:rPr lang="en-GB" dirty="0" err="1" smtClean="0"/>
              <a:t>ni’n</a:t>
            </a:r>
            <a:r>
              <a:rPr lang="en-GB" dirty="0" smtClean="0"/>
              <a:t> </a:t>
            </a:r>
            <a:r>
              <a:rPr lang="en-GB" dirty="0" err="1" smtClean="0"/>
              <a:t>byw</a:t>
            </a:r>
            <a:r>
              <a:rPr lang="en-GB" dirty="0" smtClean="0"/>
              <a:t>…</a:t>
            </a:r>
            <a:endParaRPr lang="en-GB" dirty="0"/>
          </a:p>
        </p:txBody>
      </p:sp>
      <p:sp>
        <p:nvSpPr>
          <p:cNvPr id="4" name="Content Placeholder 3"/>
          <p:cNvSpPr>
            <a:spLocks noGrp="1"/>
          </p:cNvSpPr>
          <p:nvPr>
            <p:ph sz="half" idx="2"/>
          </p:nvPr>
        </p:nvSpPr>
        <p:spPr/>
        <p:txBody>
          <a:bodyPr/>
          <a:lstStyle/>
          <a:p>
            <a:r>
              <a:rPr lang="en-GB" dirty="0" smtClean="0"/>
              <a:t>In tables/groups…list the most famous inventions that you believe have changed the way we live…</a:t>
            </a:r>
            <a:endParaRPr lang="en-GB" dirty="0"/>
          </a:p>
        </p:txBody>
      </p:sp>
    </p:spTree>
    <p:extLst>
      <p:ext uri="{BB962C8B-B14F-4D97-AF65-F5344CB8AC3E}">
        <p14:creationId xmlns:p14="http://schemas.microsoft.com/office/powerpoint/2010/main" val="13236161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100" b="1" dirty="0" err="1" smtClean="0"/>
              <a:t>Amser</a:t>
            </a:r>
            <a:r>
              <a:rPr lang="en-GB" sz="3100" b="1" dirty="0" smtClean="0"/>
              <a:t> </a:t>
            </a:r>
            <a:r>
              <a:rPr lang="en-GB" sz="3100" b="1" dirty="0" err="1" smtClean="0"/>
              <a:t>darllen</a:t>
            </a:r>
            <a:r>
              <a:rPr lang="en-GB" sz="3100" b="1" dirty="0" smtClean="0"/>
              <a:t> - </a:t>
            </a:r>
            <a:r>
              <a:rPr lang="en-GB" sz="3100" b="1" dirty="0" err="1" smtClean="0"/>
              <a:t>erthyglau</a:t>
            </a:r>
            <a:r>
              <a:rPr lang="en-GB" sz="3100" b="1" dirty="0" smtClean="0"/>
              <a:t> </a:t>
            </a:r>
            <a:r>
              <a:rPr lang="en-GB" sz="3100" b="1" dirty="0" err="1" smtClean="0"/>
              <a:t>ar</a:t>
            </a:r>
            <a:r>
              <a:rPr lang="en-GB" sz="3100" b="1" dirty="0" smtClean="0"/>
              <a:t> Moodle</a:t>
            </a:r>
            <a:br>
              <a:rPr lang="en-GB" sz="3100" b="1" dirty="0" smtClean="0"/>
            </a:br>
            <a:r>
              <a:rPr lang="en-GB" sz="3100" b="1" dirty="0" smtClean="0"/>
              <a:t>Time to read - articles on Moodle</a:t>
            </a:r>
            <a:endParaRPr lang="en-GB" sz="3100" b="1" dirty="0"/>
          </a:p>
        </p:txBody>
      </p:sp>
      <p:sp>
        <p:nvSpPr>
          <p:cNvPr id="3" name="Content Placeholder 2"/>
          <p:cNvSpPr>
            <a:spLocks noGrp="1"/>
          </p:cNvSpPr>
          <p:nvPr>
            <p:ph idx="1"/>
          </p:nvPr>
        </p:nvSpPr>
        <p:spPr/>
        <p:txBody>
          <a:bodyPr/>
          <a:lstStyle/>
          <a:p>
            <a:pPr marL="514350" indent="-514350">
              <a:buFont typeface="+mj-lt"/>
              <a:buAutoNum type="arabicPeriod"/>
            </a:pPr>
            <a:r>
              <a:rPr lang="en-GB" dirty="0" smtClean="0"/>
              <a:t>Article on 21</a:t>
            </a:r>
            <a:r>
              <a:rPr lang="en-GB" baseline="30000" dirty="0" smtClean="0"/>
              <a:t>st</a:t>
            </a:r>
            <a:r>
              <a:rPr lang="en-GB" dirty="0" smtClean="0"/>
              <a:t> Century Skill</a:t>
            </a:r>
          </a:p>
          <a:p>
            <a:pPr marL="514350" indent="-514350">
              <a:buFont typeface="+mj-lt"/>
              <a:buAutoNum type="arabicPeriod"/>
            </a:pPr>
            <a:r>
              <a:rPr lang="en-GB" dirty="0" smtClean="0"/>
              <a:t>Article on Women Entrepreneurs</a:t>
            </a:r>
          </a:p>
          <a:p>
            <a:pPr marL="514350" indent="-514350">
              <a:buFont typeface="+mj-lt"/>
              <a:buAutoNum type="arabicPeriod"/>
            </a:pPr>
            <a:r>
              <a:rPr lang="en-GB" dirty="0" smtClean="0"/>
              <a:t>Article on Passion</a:t>
            </a:r>
          </a:p>
          <a:p>
            <a:pPr marL="514350" indent="-514350">
              <a:buFont typeface="+mj-lt"/>
              <a:buAutoNum type="arabicPeriod"/>
            </a:pPr>
            <a:r>
              <a:rPr lang="en-GB" dirty="0" smtClean="0"/>
              <a:t>Article on Personality</a:t>
            </a:r>
          </a:p>
          <a:p>
            <a:pPr marL="514350" indent="-514350">
              <a:buFont typeface="+mj-lt"/>
              <a:buAutoNum type="arabicPeriod"/>
            </a:pPr>
            <a:r>
              <a:rPr lang="en-GB" dirty="0" smtClean="0"/>
              <a:t>Article on Academic Entrepreneurship  </a:t>
            </a:r>
            <a:endParaRPr lang="en-GB" dirty="0"/>
          </a:p>
        </p:txBody>
      </p:sp>
    </p:spTree>
    <p:extLst>
      <p:ext uri="{BB962C8B-B14F-4D97-AF65-F5344CB8AC3E}">
        <p14:creationId xmlns:p14="http://schemas.microsoft.com/office/powerpoint/2010/main" val="36718808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303dbf9b-b85b-46a0-94f1-894078c07ecd"/>
    <ds:schemaRef ds:uri="http://purl.org/dc/term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5774</TotalTime>
  <Words>485</Words>
  <Application>Microsoft Office PowerPoint</Application>
  <PresentationFormat>On-screen Show (4:3)</PresentationFormat>
  <Paragraphs>205</Paragraphs>
  <Slides>17</Slides>
  <Notes>17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ＭＳ Ｐゴシック</vt:lpstr>
      <vt:lpstr>ＭＳ Ｐゴシック</vt:lpstr>
      <vt:lpstr>Arial</vt:lpstr>
      <vt:lpstr>Calibri</vt:lpstr>
      <vt:lpstr>Myriad Pro</vt:lpstr>
      <vt:lpstr>20140311PresentationUWTSDTemplate</vt:lpstr>
      <vt:lpstr>EAEE6004/C Sgiliau arwain mewn entrepreneuriaeth  Leadership skills in entrepreneurship  </vt:lpstr>
      <vt:lpstr>Tîm y modiwl / Module Team</vt:lpstr>
      <vt:lpstr>Llawlyfr modiwl      Module handbook</vt:lpstr>
      <vt:lpstr>Sgiliau Cyflogadwyedd Employability Skills</vt:lpstr>
      <vt:lpstr>Resources Adnoddau</vt:lpstr>
      <vt:lpstr>Deilliannau Dysgu</vt:lpstr>
      <vt:lpstr>Learning Outcomes</vt:lpstr>
      <vt:lpstr>Aseiniad/Assessment</vt:lpstr>
      <vt:lpstr>Aseiniad/Assessment</vt:lpstr>
      <vt:lpstr>Aseiniad/Assessment</vt:lpstr>
      <vt:lpstr>Aseiniad</vt:lpstr>
      <vt:lpstr>Diffinio a deall… Defining and understanding…</vt:lpstr>
      <vt:lpstr>Rôl yr oedolyn The role of the adult</vt:lpstr>
      <vt:lpstr>Albert Einstein</vt:lpstr>
      <vt:lpstr>Carla Rinaldi /Galileo</vt:lpstr>
      <vt:lpstr>Tasg/ Task</vt:lpstr>
      <vt:lpstr>Amser darllen - erthyglau ar Moodle Time to read - articles on Moodle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Sioned Saer</cp:lastModifiedBy>
  <cp:revision>124</cp:revision>
  <cp:lastPrinted>2018-05-17T07:46:57Z</cp:lastPrinted>
  <dcterms:created xsi:type="dcterms:W3CDTF">2015-04-14T15:21:28Z</dcterms:created>
  <dcterms:modified xsi:type="dcterms:W3CDTF">2019-04-01T08:46:21Z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